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Lst>
  <p:sldSz cy="6858000" cx="9906000"/>
  <p:notesSz cx="6742100" cy="9875825"/>
  <p:embeddedFontLst>
    <p:embeddedFont>
      <p:font typeface="Century Gothic"/>
      <p:regular r:id="rId40"/>
      <p:bold r:id="rId41"/>
      <p:italic r:id="rId42"/>
      <p:boldItalic r:id="rId4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120">
          <p15:clr>
            <a:srgbClr val="A4A3A4"/>
          </p15:clr>
        </p15:guide>
      </p15:sldGuideLst>
    </p:ext>
    <p:ext uri="http://customooxmlschemas.google.com/">
      <go:slidesCustomData xmlns:go="http://customooxmlschemas.google.com/" r:id="rId44" roundtripDataSignature="AMtx7mgBquTMPnogIzUrXrWAlEUanHEeH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12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CenturyGothic-regular.fntdata"/><Relationship Id="rId20" Type="http://schemas.openxmlformats.org/officeDocument/2006/relationships/slide" Target="slides/slide15.xml"/><Relationship Id="rId42" Type="http://schemas.openxmlformats.org/officeDocument/2006/relationships/font" Target="fonts/CenturyGothic-italic.fntdata"/><Relationship Id="rId41" Type="http://schemas.openxmlformats.org/officeDocument/2006/relationships/font" Target="fonts/CenturyGothic-bold.fntdata"/><Relationship Id="rId22" Type="http://schemas.openxmlformats.org/officeDocument/2006/relationships/slide" Target="slides/slide17.xml"/><Relationship Id="rId44" Type="http://customschemas.google.com/relationships/presentationmetadata" Target="metadata"/><Relationship Id="rId21" Type="http://schemas.openxmlformats.org/officeDocument/2006/relationships/slide" Target="slides/slide16.xml"/><Relationship Id="rId43" Type="http://schemas.openxmlformats.org/officeDocument/2006/relationships/font" Target="fonts/CenturyGothic-boldItalic.fntdata"/><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21000" cy="4953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19525" y="0"/>
            <a:ext cx="2921000" cy="4953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380538"/>
            <a:ext cx="2921000" cy="4953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19525" y="9380538"/>
            <a:ext cx="2921000" cy="4953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ru-RU"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6" name="Google Shape;96;p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6" name="Google Shape;106;p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7" name="Google Shape;117;p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0" name="Google Shape;130;p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7" name="Google Shape;137;p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4" name="Google Shape;144;p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3" name="Google Shape;153;p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0" name="Google Shape;160;p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7" name="Google Shape;167;p1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1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8" name="Google Shape;208;p1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5" name="Google Shape;215;p1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1" name="Google Shape;231;p1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8" name="Google Shape;238;p1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1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3" name="Google Shape;253;p1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1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0" name="Google Shape;270;p1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1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7" name="Google Shape;277;p1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1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4" name="Google Shape;284;p1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1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1" name="Google Shape;291;p1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2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8" name="Google Shape;298;p2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2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5" name="Google Shape;305;p2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2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6" name="Google Shape;316;p2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2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8" name="Google Shape;328;p2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2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5" name="Google Shape;335;p2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2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2" name="Google Shape;342;p2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2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9" name="Google Shape;349;p2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p2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9" name="Google Shape;359;p2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2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0" name="Google Shape;370;p2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p2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7" name="Google Shape;377;p2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3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6" name="Google Shape;386;p3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3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3" name="Google Shape;393;p3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3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0" name="Google Shape;400;p3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3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7" name="Google Shape;407;p3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3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4" name="Google Shape;414;p3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5" name="Shape 15"/>
        <p:cNvGrpSpPr/>
        <p:nvPr/>
      </p:nvGrpSpPr>
      <p:grpSpPr>
        <a:xfrm>
          <a:off x="0" y="0"/>
          <a:ext cx="0" cy="0"/>
          <a:chOff x="0" y="0"/>
          <a:chExt cx="0" cy="0"/>
        </a:xfrm>
      </p:grpSpPr>
      <p:sp>
        <p:nvSpPr>
          <p:cNvPr id="16" name="Google Shape;16;p36"/>
          <p:cNvSpPr txBox="1"/>
          <p:nvPr>
            <p:ph type="ctrTitle"/>
          </p:nvPr>
        </p:nvSpPr>
        <p:spPr>
          <a:xfrm>
            <a:off x="1238250" y="1122363"/>
            <a:ext cx="74295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6"/>
          <p:cNvSpPr txBox="1"/>
          <p:nvPr>
            <p:ph idx="1" type="subTitle"/>
          </p:nvPr>
        </p:nvSpPr>
        <p:spPr>
          <a:xfrm>
            <a:off x="1238250" y="3602038"/>
            <a:ext cx="74295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6"/>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6"/>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6"/>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1" name="Shape 21"/>
        <p:cNvGrpSpPr/>
        <p:nvPr/>
      </p:nvGrpSpPr>
      <p:grpSpPr>
        <a:xfrm>
          <a:off x="0" y="0"/>
          <a:ext cx="0" cy="0"/>
          <a:chOff x="0" y="0"/>
          <a:chExt cx="0" cy="0"/>
        </a:xfrm>
      </p:grpSpPr>
      <p:sp>
        <p:nvSpPr>
          <p:cNvPr id="22" name="Google Shape;22;p37"/>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7"/>
          <p:cNvSpPr txBox="1"/>
          <p:nvPr>
            <p:ph idx="1" type="body"/>
          </p:nvPr>
        </p:nvSpPr>
        <p:spPr>
          <a:xfrm>
            <a:off x="681039" y="1825625"/>
            <a:ext cx="8543925"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7"/>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7"/>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7"/>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7" name="Shape 27"/>
        <p:cNvGrpSpPr/>
        <p:nvPr/>
      </p:nvGrpSpPr>
      <p:grpSpPr>
        <a:xfrm>
          <a:off x="0" y="0"/>
          <a:ext cx="0" cy="0"/>
          <a:chOff x="0" y="0"/>
          <a:chExt cx="0" cy="0"/>
        </a:xfrm>
      </p:grpSpPr>
      <p:sp>
        <p:nvSpPr>
          <p:cNvPr id="28" name="Google Shape;28;p38"/>
          <p:cNvSpPr txBox="1"/>
          <p:nvPr>
            <p:ph type="title"/>
          </p:nvPr>
        </p:nvSpPr>
        <p:spPr>
          <a:xfrm>
            <a:off x="675880" y="1709739"/>
            <a:ext cx="8543925"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8"/>
          <p:cNvSpPr txBox="1"/>
          <p:nvPr>
            <p:ph idx="1" type="body"/>
          </p:nvPr>
        </p:nvSpPr>
        <p:spPr>
          <a:xfrm>
            <a:off x="675880" y="4589465"/>
            <a:ext cx="8543925"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8"/>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8"/>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8"/>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3" name="Shape 33"/>
        <p:cNvGrpSpPr/>
        <p:nvPr/>
      </p:nvGrpSpPr>
      <p:grpSpPr>
        <a:xfrm>
          <a:off x="0" y="0"/>
          <a:ext cx="0" cy="0"/>
          <a:chOff x="0" y="0"/>
          <a:chExt cx="0" cy="0"/>
        </a:xfrm>
      </p:grpSpPr>
      <p:sp>
        <p:nvSpPr>
          <p:cNvPr id="34" name="Google Shape;34;p39"/>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9"/>
          <p:cNvSpPr txBox="1"/>
          <p:nvPr>
            <p:ph idx="1" type="body"/>
          </p:nvPr>
        </p:nvSpPr>
        <p:spPr>
          <a:xfrm>
            <a:off x="681038"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9"/>
          <p:cNvSpPr txBox="1"/>
          <p:nvPr>
            <p:ph idx="2" type="body"/>
          </p:nvPr>
        </p:nvSpPr>
        <p:spPr>
          <a:xfrm>
            <a:off x="5014913"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9"/>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9"/>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9"/>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0" name="Shape 40"/>
        <p:cNvGrpSpPr/>
        <p:nvPr/>
      </p:nvGrpSpPr>
      <p:grpSpPr>
        <a:xfrm>
          <a:off x="0" y="0"/>
          <a:ext cx="0" cy="0"/>
          <a:chOff x="0" y="0"/>
          <a:chExt cx="0" cy="0"/>
        </a:xfrm>
      </p:grpSpPr>
      <p:sp>
        <p:nvSpPr>
          <p:cNvPr id="41" name="Google Shape;41;p40"/>
          <p:cNvSpPr txBox="1"/>
          <p:nvPr>
            <p:ph type="title"/>
          </p:nvPr>
        </p:nvSpPr>
        <p:spPr>
          <a:xfrm>
            <a:off x="68232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0"/>
          <p:cNvSpPr txBox="1"/>
          <p:nvPr>
            <p:ph idx="1" type="body"/>
          </p:nvPr>
        </p:nvSpPr>
        <p:spPr>
          <a:xfrm>
            <a:off x="682329" y="1681163"/>
            <a:ext cx="4190702"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40"/>
          <p:cNvSpPr txBox="1"/>
          <p:nvPr>
            <p:ph idx="2" type="body"/>
          </p:nvPr>
        </p:nvSpPr>
        <p:spPr>
          <a:xfrm>
            <a:off x="682329" y="2505076"/>
            <a:ext cx="4190702"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40"/>
          <p:cNvSpPr txBox="1"/>
          <p:nvPr>
            <p:ph idx="3" type="body"/>
          </p:nvPr>
        </p:nvSpPr>
        <p:spPr>
          <a:xfrm>
            <a:off x="5014914" y="1681163"/>
            <a:ext cx="4211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40"/>
          <p:cNvSpPr txBox="1"/>
          <p:nvPr>
            <p:ph idx="4" type="body"/>
          </p:nvPr>
        </p:nvSpPr>
        <p:spPr>
          <a:xfrm>
            <a:off x="5014914" y="2505076"/>
            <a:ext cx="4211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40"/>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0"/>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0"/>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49" name="Shape 49"/>
        <p:cNvGrpSpPr/>
        <p:nvPr/>
      </p:nvGrpSpPr>
      <p:grpSpPr>
        <a:xfrm>
          <a:off x="0" y="0"/>
          <a:ext cx="0" cy="0"/>
          <a:chOff x="0" y="0"/>
          <a:chExt cx="0" cy="0"/>
        </a:xfrm>
      </p:grpSpPr>
      <p:sp>
        <p:nvSpPr>
          <p:cNvPr id="50" name="Google Shape;50;p41"/>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1"/>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1"/>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1"/>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4" name="Shape 54"/>
        <p:cNvGrpSpPr/>
        <p:nvPr/>
      </p:nvGrpSpPr>
      <p:grpSpPr>
        <a:xfrm>
          <a:off x="0" y="0"/>
          <a:ext cx="0" cy="0"/>
          <a:chOff x="0" y="0"/>
          <a:chExt cx="0" cy="0"/>
        </a:xfrm>
      </p:grpSpPr>
      <p:sp>
        <p:nvSpPr>
          <p:cNvPr id="55" name="Google Shape;55;p42"/>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2"/>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2"/>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8" name="Shape 58"/>
        <p:cNvGrpSpPr/>
        <p:nvPr/>
      </p:nvGrpSpPr>
      <p:grpSpPr>
        <a:xfrm>
          <a:off x="0" y="0"/>
          <a:ext cx="0" cy="0"/>
          <a:chOff x="0" y="0"/>
          <a:chExt cx="0" cy="0"/>
        </a:xfrm>
      </p:grpSpPr>
      <p:sp>
        <p:nvSpPr>
          <p:cNvPr id="59" name="Google Shape;59;p43"/>
          <p:cNvSpPr txBox="1"/>
          <p:nvPr>
            <p:ph type="title"/>
          </p:nvPr>
        </p:nvSpPr>
        <p:spPr>
          <a:xfrm>
            <a:off x="682329" y="457200"/>
            <a:ext cx="3194942"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3"/>
          <p:cNvSpPr txBox="1"/>
          <p:nvPr>
            <p:ph idx="1" type="body"/>
          </p:nvPr>
        </p:nvSpPr>
        <p:spPr>
          <a:xfrm>
            <a:off x="4211341" y="987426"/>
            <a:ext cx="5014913"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3"/>
          <p:cNvSpPr txBox="1"/>
          <p:nvPr>
            <p:ph idx="2" type="body"/>
          </p:nvPr>
        </p:nvSpPr>
        <p:spPr>
          <a:xfrm>
            <a:off x="682329" y="2057400"/>
            <a:ext cx="3194942"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3"/>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3"/>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3"/>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5" name="Shape 65"/>
        <p:cNvGrpSpPr/>
        <p:nvPr/>
      </p:nvGrpSpPr>
      <p:grpSpPr>
        <a:xfrm>
          <a:off x="0" y="0"/>
          <a:ext cx="0" cy="0"/>
          <a:chOff x="0" y="0"/>
          <a:chExt cx="0" cy="0"/>
        </a:xfrm>
      </p:grpSpPr>
      <p:sp>
        <p:nvSpPr>
          <p:cNvPr id="66" name="Google Shape;66;p44"/>
          <p:cNvSpPr txBox="1"/>
          <p:nvPr>
            <p:ph type="title"/>
          </p:nvPr>
        </p:nvSpPr>
        <p:spPr>
          <a:xfrm>
            <a:off x="682329" y="457200"/>
            <a:ext cx="3194942"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4"/>
          <p:cNvSpPr/>
          <p:nvPr>
            <p:ph idx="2" type="pic"/>
          </p:nvPr>
        </p:nvSpPr>
        <p:spPr>
          <a:xfrm>
            <a:off x="4211341" y="987426"/>
            <a:ext cx="5014913" cy="4873625"/>
          </a:xfrm>
          <a:prstGeom prst="rect">
            <a:avLst/>
          </a:prstGeom>
          <a:noFill/>
          <a:ln>
            <a:noFill/>
          </a:ln>
        </p:spPr>
      </p:sp>
      <p:sp>
        <p:nvSpPr>
          <p:cNvPr id="68" name="Google Shape;68;p44"/>
          <p:cNvSpPr txBox="1"/>
          <p:nvPr>
            <p:ph idx="1" type="body"/>
          </p:nvPr>
        </p:nvSpPr>
        <p:spPr>
          <a:xfrm>
            <a:off x="682329" y="2057400"/>
            <a:ext cx="3194942"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4"/>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4"/>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4"/>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2" name="Shape 72"/>
        <p:cNvGrpSpPr/>
        <p:nvPr/>
      </p:nvGrpSpPr>
      <p:grpSpPr>
        <a:xfrm>
          <a:off x="0" y="0"/>
          <a:ext cx="0" cy="0"/>
          <a:chOff x="0" y="0"/>
          <a:chExt cx="0" cy="0"/>
        </a:xfrm>
      </p:grpSpPr>
      <p:sp>
        <p:nvSpPr>
          <p:cNvPr id="73" name="Google Shape;73;p45"/>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5"/>
          <p:cNvSpPr txBox="1"/>
          <p:nvPr>
            <p:ph idx="1" type="body"/>
          </p:nvPr>
        </p:nvSpPr>
        <p:spPr>
          <a:xfrm rot="5400000">
            <a:off x="2777333" y="-270668"/>
            <a:ext cx="4351338" cy="85439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5"/>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5"/>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5"/>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8" name="Shape 78"/>
        <p:cNvGrpSpPr/>
        <p:nvPr/>
      </p:nvGrpSpPr>
      <p:grpSpPr>
        <a:xfrm>
          <a:off x="0" y="0"/>
          <a:ext cx="0" cy="0"/>
          <a:chOff x="0" y="0"/>
          <a:chExt cx="0" cy="0"/>
        </a:xfrm>
      </p:grpSpPr>
      <p:sp>
        <p:nvSpPr>
          <p:cNvPr id="79" name="Google Shape;79;p46"/>
          <p:cNvSpPr txBox="1"/>
          <p:nvPr>
            <p:ph type="title"/>
          </p:nvPr>
        </p:nvSpPr>
        <p:spPr>
          <a:xfrm rot="5400000">
            <a:off x="5251052" y="2203054"/>
            <a:ext cx="5811838" cy="213598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6"/>
          <p:cNvSpPr txBox="1"/>
          <p:nvPr>
            <p:ph idx="1" type="body"/>
          </p:nvPr>
        </p:nvSpPr>
        <p:spPr>
          <a:xfrm rot="5400000">
            <a:off x="917177" y="128984"/>
            <a:ext cx="5811838" cy="628411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6"/>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6"/>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6"/>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4A90D0"/>
            </a:gs>
            <a:gs pos="10000">
              <a:srgbClr val="4A90D0"/>
            </a:gs>
            <a:gs pos="68000">
              <a:srgbClr val="B3D1EC"/>
            </a:gs>
            <a:gs pos="83000">
              <a:srgbClr val="B3D1EC"/>
            </a:gs>
            <a:gs pos="100000">
              <a:srgbClr val="CCE0F2"/>
            </a:gs>
          </a:gsLst>
          <a:lin ang="5400000" scaled="0"/>
        </a:gradFill>
      </p:bgPr>
    </p:bg>
    <p:spTree>
      <p:nvGrpSpPr>
        <p:cNvPr id="9" name="Shape 9"/>
        <p:cNvGrpSpPr/>
        <p:nvPr/>
      </p:nvGrpSpPr>
      <p:grpSpPr>
        <a:xfrm>
          <a:off x="0" y="0"/>
          <a:ext cx="0" cy="0"/>
          <a:chOff x="0" y="0"/>
          <a:chExt cx="0" cy="0"/>
        </a:xfrm>
      </p:grpSpPr>
      <p:sp>
        <p:nvSpPr>
          <p:cNvPr id="10" name="Google Shape;10;p35"/>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5"/>
          <p:cNvSpPr txBox="1"/>
          <p:nvPr>
            <p:ph idx="1" type="body"/>
          </p:nvPr>
        </p:nvSpPr>
        <p:spPr>
          <a:xfrm>
            <a:off x="681039" y="1825625"/>
            <a:ext cx="8543925"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5"/>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5"/>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5"/>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ru-RU"/>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9.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9.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16.png"/><Relationship Id="rId5"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1" Type="http://schemas.openxmlformats.org/officeDocument/2006/relationships/image" Target="../media/image13.png"/><Relationship Id="rId10" Type="http://schemas.openxmlformats.org/officeDocument/2006/relationships/image" Target="../media/image14.png"/><Relationship Id="rId13" Type="http://schemas.openxmlformats.org/officeDocument/2006/relationships/image" Target="../media/image24.png"/><Relationship Id="rId12" Type="http://schemas.openxmlformats.org/officeDocument/2006/relationships/image" Target="../media/image30.png"/><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9.png"/><Relationship Id="rId4" Type="http://schemas.openxmlformats.org/officeDocument/2006/relationships/image" Target="../media/image7.png"/><Relationship Id="rId9" Type="http://schemas.openxmlformats.org/officeDocument/2006/relationships/image" Target="../media/image12.png"/><Relationship Id="rId15" Type="http://schemas.openxmlformats.org/officeDocument/2006/relationships/image" Target="../media/image23.png"/><Relationship Id="rId14" Type="http://schemas.openxmlformats.org/officeDocument/2006/relationships/image" Target="../media/image8.png"/><Relationship Id="rId16" Type="http://schemas.openxmlformats.org/officeDocument/2006/relationships/image" Target="../media/image15.png"/><Relationship Id="rId5" Type="http://schemas.openxmlformats.org/officeDocument/2006/relationships/image" Target="../media/image28.png"/><Relationship Id="rId6" Type="http://schemas.openxmlformats.org/officeDocument/2006/relationships/image" Target="../media/image6.png"/><Relationship Id="rId7" Type="http://schemas.openxmlformats.org/officeDocument/2006/relationships/image" Target="../media/image20.png"/><Relationship Id="rId8"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33.png"/><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6.png"/><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3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32.png"/><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p:nvPr/>
        </p:nvSpPr>
        <p:spPr>
          <a:xfrm>
            <a:off x="4687613" y="1750753"/>
            <a:ext cx="4912010" cy="2714643"/>
          </a:xfrm>
          <a:prstGeom prst="roundRect">
            <a:avLst>
              <a:gd fmla="val 6141" name="adj"/>
            </a:avLst>
          </a:prstGeom>
          <a:solidFill>
            <a:srgbClr val="9CC2E5"/>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800" u="none" cap="none" strike="noStrike">
                <a:solidFill>
                  <a:schemeClr val="dk1"/>
                </a:solidFill>
                <a:latin typeface="Times New Roman"/>
                <a:ea typeface="Times New Roman"/>
                <a:cs typeface="Times New Roman"/>
                <a:sym typeface="Times New Roman"/>
              </a:rPr>
              <a:t>Week: 4.</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800" u="none" cap="none" strike="noStrike">
                <a:solidFill>
                  <a:schemeClr val="dk1"/>
                </a:solidFill>
                <a:latin typeface="Times New Roman"/>
                <a:ea typeface="Times New Roman"/>
                <a:cs typeface="Times New Roman"/>
                <a:sym typeface="Times New Roman"/>
              </a:rPr>
              <a:t>Planning small business and entrepreneurial activities.  </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800" u="none" cap="none" strike="noStrike">
                <a:solidFill>
                  <a:schemeClr val="dk1"/>
                </a:solidFill>
                <a:latin typeface="Times New Roman"/>
                <a:ea typeface="Times New Roman"/>
                <a:cs typeface="Times New Roman"/>
                <a:sym typeface="Times New Roman"/>
              </a:rPr>
              <a:t>	</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2800" u="none" cap="none" strike="noStrike">
              <a:solidFill>
                <a:schemeClr val="dk1"/>
              </a:solidFill>
              <a:latin typeface="Times New Roman"/>
              <a:ea typeface="Times New Roman"/>
              <a:cs typeface="Times New Roman"/>
              <a:sym typeface="Times New Roman"/>
            </a:endParaRPr>
          </a:p>
        </p:txBody>
      </p:sp>
      <p:pic>
        <p:nvPicPr>
          <p:cNvPr descr="D:\Мои документы 22.12.2015г\Мои рисунки\НОЦКУ\альбом\01.jpg" id="89" name="Google Shape;89;p1"/>
          <p:cNvPicPr preferRelativeResize="0"/>
          <p:nvPr/>
        </p:nvPicPr>
        <p:blipFill rotWithShape="1">
          <a:blip r:embed="rId3">
            <a:alphaModFix/>
          </a:blip>
          <a:srcRect b="0" l="0" r="0" t="0"/>
          <a:stretch/>
        </p:blipFill>
        <p:spPr>
          <a:xfrm>
            <a:off x="106681" y="1750753"/>
            <a:ext cx="4370726" cy="2714644"/>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90" name="Google Shape;90;p1"/>
          <p:cNvSpPr/>
          <p:nvPr/>
        </p:nvSpPr>
        <p:spPr>
          <a:xfrm>
            <a:off x="106681" y="281603"/>
            <a:ext cx="969264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3200" u="none" cap="none" strike="noStrike">
                <a:solidFill>
                  <a:schemeClr val="dk1"/>
                </a:solidFill>
                <a:latin typeface="Times New Roman"/>
                <a:ea typeface="Times New Roman"/>
                <a:cs typeface="Times New Roman"/>
                <a:sym typeface="Times New Roman"/>
              </a:rPr>
              <a:t>«Graduate School of Business and Entrepreneurship</a:t>
            </a:r>
            <a:r>
              <a:rPr b="1" i="0" lang="ru-RU" sz="3200" u="none" cap="none" strike="noStrike">
                <a:solidFill>
                  <a:srgbClr val="000000"/>
                </a:solidFill>
                <a:latin typeface="Times New Roman"/>
                <a:ea typeface="Times New Roman"/>
                <a:cs typeface="Times New Roman"/>
                <a:sym typeface="Times New Roman"/>
              </a:rPr>
              <a:t>»</a:t>
            </a:r>
            <a:br>
              <a:rPr b="1" i="0" lang="ru-RU" sz="3600" u="none" cap="none" strike="noStrike">
                <a:solidFill>
                  <a:srgbClr val="000000"/>
                </a:solidFill>
                <a:latin typeface="Times New Roman"/>
                <a:ea typeface="Times New Roman"/>
                <a:cs typeface="Times New Roman"/>
                <a:sym typeface="Times New Roman"/>
              </a:rPr>
            </a:br>
            <a:r>
              <a:rPr b="1" i="1" lang="ru-RU" sz="2400" u="none" cap="none" strike="noStrike">
                <a:solidFill>
                  <a:srgbClr val="000000"/>
                </a:solidFill>
                <a:latin typeface="Times New Roman"/>
                <a:ea typeface="Times New Roman"/>
                <a:cs typeface="Times New Roman"/>
                <a:sym typeface="Times New Roman"/>
              </a:rPr>
              <a:t>Course: Management of Small Business Entities</a:t>
            </a:r>
            <a:r>
              <a:rPr b="1" i="1" lang="ru-RU" sz="2400" u="none" cap="none" strike="noStrike">
                <a:solidFill>
                  <a:schemeClr val="dk1"/>
                </a:solidFill>
                <a:latin typeface="Times New Roman"/>
                <a:ea typeface="Times New Roman"/>
                <a:cs typeface="Times New Roman"/>
                <a:sym typeface="Times New Roman"/>
              </a:rPr>
              <a:t>.</a:t>
            </a:r>
            <a:endParaRPr/>
          </a:p>
        </p:txBody>
      </p:sp>
      <p:sp>
        <p:nvSpPr>
          <p:cNvPr id="91" name="Google Shape;91;p1"/>
          <p:cNvSpPr/>
          <p:nvPr/>
        </p:nvSpPr>
        <p:spPr>
          <a:xfrm>
            <a:off x="4329065" y="5453163"/>
            <a:ext cx="2329542"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2400" u="none" cap="none" strike="noStrike">
                <a:solidFill>
                  <a:srgbClr val="323F4F"/>
                </a:solidFill>
                <a:latin typeface="Times New Roman"/>
                <a:ea typeface="Times New Roman"/>
                <a:cs typeface="Times New Roman"/>
                <a:sym typeface="Times New Roman"/>
              </a:rPr>
              <a:t>Katarov Vohid Raimkulovich</a:t>
            </a:r>
            <a:endParaRPr/>
          </a:p>
        </p:txBody>
      </p:sp>
      <p:sp>
        <p:nvSpPr>
          <p:cNvPr id="92" name="Google Shape;92;p1"/>
          <p:cNvSpPr/>
          <p:nvPr/>
        </p:nvSpPr>
        <p:spPr>
          <a:xfrm>
            <a:off x="6754518" y="5360830"/>
            <a:ext cx="2845105"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1800" u="none" cap="none" strike="noStrike">
                <a:solidFill>
                  <a:srgbClr val="333399"/>
                </a:solidFill>
                <a:latin typeface="Times New Roman"/>
                <a:ea typeface="Times New Roman"/>
                <a:cs typeface="Times New Roman"/>
                <a:sym typeface="Times New Roman"/>
              </a:rPr>
              <a:t>Lecturer of:</a:t>
            </a:r>
            <a:endParaRPr b="1" i="0" sz="1800" u="none" cap="none" strike="noStrike">
              <a:solidFill>
                <a:srgbClr val="333399"/>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1800" u="none" cap="none" strike="noStrike">
                <a:solidFill>
                  <a:srgbClr val="333399"/>
                </a:solidFill>
                <a:latin typeface="Times New Roman"/>
                <a:ea typeface="Times New Roman"/>
                <a:cs typeface="Times New Roman"/>
                <a:sym typeface="Times New Roman"/>
              </a:rPr>
              <a:t>Management of small business entities</a:t>
            </a:r>
            <a:endParaRPr b="1" i="0" sz="1800" u="none" cap="none" strike="noStrike">
              <a:solidFill>
                <a:srgbClr val="333399"/>
              </a:solidFill>
              <a:latin typeface="Times New Roman"/>
              <a:ea typeface="Times New Roman"/>
              <a:cs typeface="Times New Roman"/>
              <a:sym typeface="Times New Roman"/>
            </a:endParaRPr>
          </a:p>
        </p:txBody>
      </p:sp>
      <p:cxnSp>
        <p:nvCxnSpPr>
          <p:cNvPr id="93" name="Google Shape;93;p1"/>
          <p:cNvCxnSpPr/>
          <p:nvPr/>
        </p:nvCxnSpPr>
        <p:spPr>
          <a:xfrm>
            <a:off x="6754518" y="5268498"/>
            <a:ext cx="0" cy="1200329"/>
          </a:xfrm>
          <a:prstGeom prst="straightConnector1">
            <a:avLst/>
          </a:prstGeom>
          <a:noFill/>
          <a:ln cap="flat" cmpd="sng" w="9525">
            <a:solidFill>
              <a:schemeClr val="accent1"/>
            </a:solidFill>
            <a:prstDash val="solid"/>
            <a:miter lim="800000"/>
            <a:headEnd len="sm" w="sm" type="none"/>
            <a:tailEnd len="sm" w="sm" type="none"/>
          </a:ln>
        </p:spPr>
      </p:cxn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2"/>
          <p:cNvSpPr/>
          <p:nvPr/>
        </p:nvSpPr>
        <p:spPr>
          <a:xfrm>
            <a:off x="4566671" y="1429292"/>
            <a:ext cx="5249991" cy="2750757"/>
          </a:xfrm>
          <a:prstGeom prst="roundRect">
            <a:avLst>
              <a:gd fmla="val 6141" name="adj"/>
            </a:avLst>
          </a:prstGeom>
          <a:solidFill>
            <a:srgbClr val="BBD6EE"/>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ru-RU" sz="3000" u="none" cap="none" strike="noStrike">
                <a:solidFill>
                  <a:schemeClr val="dk1"/>
                </a:solidFill>
                <a:latin typeface="Times New Roman"/>
                <a:ea typeface="Times New Roman"/>
                <a:cs typeface="Times New Roman"/>
                <a:sym typeface="Times New Roman"/>
              </a:rPr>
              <a:t>Мавзу: 4.</a:t>
            </a:r>
            <a:endParaRPr b="1" i="0" sz="30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800" u="none" cap="none" strike="noStrike">
                <a:solidFill>
                  <a:schemeClr val="dk1"/>
                </a:solidFill>
                <a:latin typeface="Times New Roman"/>
                <a:ea typeface="Times New Roman"/>
                <a:cs typeface="Times New Roman"/>
                <a:sym typeface="Times New Roman"/>
              </a:rPr>
              <a:t>Кичик бизнес ва тадбиркорлик  фаолиятини режалаштириш</a:t>
            </a:r>
            <a:endParaRPr b="1" i="0" sz="200" u="none" cap="none" strike="noStrike">
              <a:solidFill>
                <a:schemeClr val="dk1"/>
              </a:solidFill>
              <a:latin typeface="Times New Roman"/>
              <a:ea typeface="Times New Roman"/>
              <a:cs typeface="Times New Roman"/>
              <a:sym typeface="Times New Roman"/>
            </a:endParaRPr>
          </a:p>
        </p:txBody>
      </p:sp>
      <p:pic>
        <p:nvPicPr>
          <p:cNvPr descr="D:\Мои документы 22.12.2015г\Мои рисунки\НОЦКУ\альбом\01.jpg" id="99" name="Google Shape;99;p2"/>
          <p:cNvPicPr preferRelativeResize="0"/>
          <p:nvPr/>
        </p:nvPicPr>
        <p:blipFill rotWithShape="1">
          <a:blip r:embed="rId3">
            <a:alphaModFix/>
          </a:blip>
          <a:srcRect b="0" l="0" r="0" t="0"/>
          <a:stretch/>
        </p:blipFill>
        <p:spPr>
          <a:xfrm>
            <a:off x="106680" y="1429292"/>
            <a:ext cx="4269378" cy="2659232"/>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100" name="Google Shape;100;p2"/>
          <p:cNvSpPr/>
          <p:nvPr/>
        </p:nvSpPr>
        <p:spPr>
          <a:xfrm>
            <a:off x="4211137" y="5268497"/>
            <a:ext cx="2329542"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2400" u="none" cap="none" strike="noStrike">
                <a:solidFill>
                  <a:srgbClr val="323F4F"/>
                </a:solidFill>
                <a:latin typeface="Times New Roman"/>
                <a:ea typeface="Times New Roman"/>
                <a:cs typeface="Times New Roman"/>
                <a:sym typeface="Times New Roman"/>
              </a:rPr>
              <a:t>Кайтаров Вохид Раимкулович</a:t>
            </a:r>
            <a:endParaRPr b="1" i="0" sz="2400" u="none" cap="none" strike="noStrike">
              <a:solidFill>
                <a:srgbClr val="323F4F"/>
              </a:solidFill>
              <a:latin typeface="Times New Roman"/>
              <a:ea typeface="Times New Roman"/>
              <a:cs typeface="Times New Roman"/>
              <a:sym typeface="Times New Roman"/>
            </a:endParaRPr>
          </a:p>
        </p:txBody>
      </p:sp>
      <p:sp>
        <p:nvSpPr>
          <p:cNvPr id="101" name="Google Shape;101;p2"/>
          <p:cNvSpPr/>
          <p:nvPr/>
        </p:nvSpPr>
        <p:spPr>
          <a:xfrm>
            <a:off x="6968358" y="5268497"/>
            <a:ext cx="2764221"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1800" u="none" cap="none" strike="noStrike">
                <a:solidFill>
                  <a:schemeClr val="accent1"/>
                </a:solidFill>
                <a:latin typeface="Times New Roman"/>
                <a:ea typeface="Times New Roman"/>
                <a:cs typeface="Times New Roman"/>
                <a:sym typeface="Times New Roman"/>
              </a:rPr>
              <a:t>“Кичик бизнес субъектларини бошқариш” курс ўқитувчиси</a:t>
            </a:r>
            <a:endParaRPr b="0" i="0" sz="1800" u="none" cap="none" strike="noStrike">
              <a:solidFill>
                <a:schemeClr val="accent1"/>
              </a:solidFill>
              <a:latin typeface="Times New Roman"/>
              <a:ea typeface="Times New Roman"/>
              <a:cs typeface="Times New Roman"/>
              <a:sym typeface="Times New Roman"/>
            </a:endParaRPr>
          </a:p>
        </p:txBody>
      </p:sp>
      <p:cxnSp>
        <p:nvCxnSpPr>
          <p:cNvPr id="102" name="Google Shape;102;p2"/>
          <p:cNvCxnSpPr/>
          <p:nvPr/>
        </p:nvCxnSpPr>
        <p:spPr>
          <a:xfrm>
            <a:off x="6968358" y="5352581"/>
            <a:ext cx="0" cy="1200329"/>
          </a:xfrm>
          <a:prstGeom prst="straightConnector1">
            <a:avLst/>
          </a:prstGeom>
          <a:noFill/>
          <a:ln cap="flat" cmpd="sng" w="9525">
            <a:solidFill>
              <a:schemeClr val="accent1"/>
            </a:solidFill>
            <a:prstDash val="solid"/>
            <a:miter lim="800000"/>
            <a:headEnd len="sm" w="sm" type="none"/>
            <a:tailEnd len="sm" w="sm" type="none"/>
          </a:ln>
        </p:spPr>
      </p:cxnSp>
      <p:sp>
        <p:nvSpPr>
          <p:cNvPr id="103" name="Google Shape;103;p2"/>
          <p:cNvSpPr/>
          <p:nvPr/>
        </p:nvSpPr>
        <p:spPr>
          <a:xfrm>
            <a:off x="0" y="44297"/>
            <a:ext cx="9905999"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3600" u="none" cap="none" strike="noStrike">
                <a:solidFill>
                  <a:srgbClr val="000000"/>
                </a:solidFill>
                <a:latin typeface="Times New Roman"/>
                <a:ea typeface="Times New Roman"/>
                <a:cs typeface="Times New Roman"/>
                <a:sym typeface="Times New Roman"/>
              </a:rPr>
              <a:t>Бизнес ва тадбиркорлик олий мактаби</a:t>
            </a:r>
            <a:br>
              <a:rPr b="1" i="0" lang="ru-RU" sz="3600" u="none" cap="none" strike="noStrike">
                <a:solidFill>
                  <a:srgbClr val="000000"/>
                </a:solidFill>
                <a:latin typeface="Times New Roman"/>
                <a:ea typeface="Times New Roman"/>
                <a:cs typeface="Times New Roman"/>
                <a:sym typeface="Times New Roman"/>
              </a:rPr>
            </a:br>
            <a:r>
              <a:rPr b="1" i="1" lang="ru-RU" sz="2400" u="none" cap="none" strike="noStrike">
                <a:solidFill>
                  <a:srgbClr val="000000"/>
                </a:solidFill>
                <a:latin typeface="Arial"/>
                <a:ea typeface="Arial"/>
                <a:cs typeface="Arial"/>
                <a:sym typeface="Arial"/>
              </a:rPr>
              <a:t>Фаннинг номи: Кичик бизнес субъектларини бошқариш</a:t>
            </a:r>
            <a:endParaRPr/>
          </a:p>
          <a:p>
            <a:pPr indent="0" lvl="0" marL="0" marR="0" rtl="0" algn="ctr">
              <a:spcBef>
                <a:spcPts val="0"/>
              </a:spcBef>
              <a:spcAft>
                <a:spcPts val="0"/>
              </a:spcAft>
              <a:buNone/>
            </a:pPr>
            <a:r>
              <a:t/>
            </a:r>
            <a:endParaRPr b="1" i="0" sz="2400" u="none" cap="none" strike="noStrike">
              <a:solidFill>
                <a:srgbClr val="000000"/>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7" name="Shape 107"/>
        <p:cNvGrpSpPr/>
        <p:nvPr/>
      </p:nvGrpSpPr>
      <p:grpSpPr>
        <a:xfrm>
          <a:off x="0" y="0"/>
          <a:ext cx="0" cy="0"/>
          <a:chOff x="0" y="0"/>
          <a:chExt cx="0" cy="0"/>
        </a:xfrm>
      </p:grpSpPr>
      <p:sp>
        <p:nvSpPr>
          <p:cNvPr descr="Картинки по запросу корпоративное управление" id="108" name="Google Shape;108;p3"/>
          <p:cNvSpPr/>
          <p:nvPr/>
        </p:nvSpPr>
        <p:spPr>
          <a:xfrm>
            <a:off x="126405" y="422923"/>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63" u="none" cap="none" strike="noStrike">
              <a:solidFill>
                <a:schemeClr val="dk1"/>
              </a:solidFill>
              <a:latin typeface="Century Gothic"/>
              <a:ea typeface="Century Gothic"/>
              <a:cs typeface="Century Gothic"/>
              <a:sym typeface="Century Gothic"/>
            </a:endParaRPr>
          </a:p>
        </p:txBody>
      </p:sp>
      <p:sp>
        <p:nvSpPr>
          <p:cNvPr id="109" name="Google Shape;109;p3"/>
          <p:cNvSpPr txBox="1"/>
          <p:nvPr/>
        </p:nvSpPr>
        <p:spPr>
          <a:xfrm>
            <a:off x="374055" y="365003"/>
            <a:ext cx="9208484" cy="796204"/>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3200"/>
              <a:buFont typeface="Times New Roman"/>
              <a:buNone/>
            </a:pPr>
            <a:r>
              <a:rPr b="1" i="0" lang="ru-RU" sz="3200" u="none" cap="none" strike="noStrike">
                <a:solidFill>
                  <a:schemeClr val="lt1"/>
                </a:solidFill>
                <a:latin typeface="Times New Roman"/>
                <a:ea typeface="Times New Roman"/>
                <a:cs typeface="Times New Roman"/>
                <a:sym typeface="Times New Roman"/>
              </a:rPr>
              <a:t>Режа:</a:t>
            </a:r>
            <a:endParaRPr b="0" i="0" sz="3200" u="none" cap="none" strike="noStrike">
              <a:solidFill>
                <a:schemeClr val="lt1"/>
              </a:solidFill>
              <a:latin typeface="Times New Roman"/>
              <a:ea typeface="Times New Roman"/>
              <a:cs typeface="Times New Roman"/>
              <a:sym typeface="Times New Roman"/>
            </a:endParaRPr>
          </a:p>
        </p:txBody>
      </p:sp>
      <p:sp>
        <p:nvSpPr>
          <p:cNvPr id="110" name="Google Shape;110;p3"/>
          <p:cNvSpPr txBox="1"/>
          <p:nvPr>
            <p:ph idx="1" type="body"/>
          </p:nvPr>
        </p:nvSpPr>
        <p:spPr>
          <a:xfrm>
            <a:off x="1147666" y="1644004"/>
            <a:ext cx="8425542" cy="2480123"/>
          </a:xfrm>
          <a:prstGeom prst="rect">
            <a:avLst/>
          </a:prstGeom>
          <a:noFill/>
          <a:ln>
            <a:noFill/>
          </a:ln>
        </p:spPr>
        <p:txBody>
          <a:bodyPr anchorCtr="0" anchor="t" bIns="45700" lIns="91425" spcFirstLastPara="1" rIns="91425" wrap="square" tIns="45700">
            <a:noAutofit/>
          </a:bodyPr>
          <a:lstStyle/>
          <a:p>
            <a:pPr indent="-354013" lvl="0" marL="354013" rtl="0" algn="l">
              <a:lnSpc>
                <a:spcPct val="100000"/>
              </a:lnSpc>
              <a:spcBef>
                <a:spcPts val="0"/>
              </a:spcBef>
              <a:spcAft>
                <a:spcPts val="0"/>
              </a:spcAft>
              <a:buClr>
                <a:srgbClr val="2F5496"/>
              </a:buClr>
              <a:buSzPts val="2600"/>
              <a:buFont typeface="Noto Sans Symbols"/>
              <a:buChar char="▪"/>
            </a:pPr>
            <a:r>
              <a:rPr b="1" lang="ru-RU" sz="2600">
                <a:solidFill>
                  <a:srgbClr val="2F5496"/>
                </a:solidFill>
                <a:latin typeface="Times New Roman"/>
                <a:ea typeface="Times New Roman"/>
                <a:cs typeface="Times New Roman"/>
                <a:sym typeface="Times New Roman"/>
              </a:rPr>
              <a:t>Кичик бизнес ва ҳусусий тадбиркорлик фаолиятини режалаштириш</a:t>
            </a:r>
            <a:endParaRPr b="1" sz="2600">
              <a:solidFill>
                <a:srgbClr val="2F5496"/>
              </a:solidFill>
              <a:latin typeface="Times New Roman"/>
              <a:ea typeface="Times New Roman"/>
              <a:cs typeface="Times New Roman"/>
              <a:sym typeface="Times New Roman"/>
            </a:endParaRPr>
          </a:p>
          <a:p>
            <a:pPr indent="-354013" lvl="0" marL="354013" rtl="0" algn="l">
              <a:lnSpc>
                <a:spcPct val="100000"/>
              </a:lnSpc>
              <a:spcBef>
                <a:spcPts val="2400"/>
              </a:spcBef>
              <a:spcAft>
                <a:spcPts val="0"/>
              </a:spcAft>
              <a:buClr>
                <a:srgbClr val="2F5496"/>
              </a:buClr>
              <a:buSzPts val="2600"/>
              <a:buFont typeface="Noto Sans Symbols"/>
              <a:buChar char="▪"/>
            </a:pPr>
            <a:r>
              <a:rPr b="1" lang="ru-RU" sz="2600">
                <a:solidFill>
                  <a:srgbClr val="2F5496"/>
                </a:solidFill>
                <a:latin typeface="Times New Roman"/>
                <a:ea typeface="Times New Roman"/>
                <a:cs typeface="Times New Roman"/>
                <a:sym typeface="Times New Roman"/>
              </a:rPr>
              <a:t>Кичик бизнес фаолиятини бошлаш босқичлари</a:t>
            </a:r>
            <a:endParaRPr b="1" sz="2600">
              <a:solidFill>
                <a:srgbClr val="2F5496"/>
              </a:solidFill>
              <a:latin typeface="Times New Roman"/>
              <a:ea typeface="Times New Roman"/>
              <a:cs typeface="Times New Roman"/>
              <a:sym typeface="Times New Roman"/>
            </a:endParaRPr>
          </a:p>
          <a:p>
            <a:pPr indent="-354013" lvl="0" marL="354013" rtl="0" algn="l">
              <a:lnSpc>
                <a:spcPct val="100000"/>
              </a:lnSpc>
              <a:spcBef>
                <a:spcPts val="2400"/>
              </a:spcBef>
              <a:spcAft>
                <a:spcPts val="0"/>
              </a:spcAft>
              <a:buClr>
                <a:srgbClr val="2F5496"/>
              </a:buClr>
              <a:buSzPts val="2600"/>
              <a:buFont typeface="Noto Sans Symbols"/>
              <a:buChar char="▪"/>
            </a:pPr>
            <a:r>
              <a:rPr b="1" lang="ru-RU" sz="2600">
                <a:solidFill>
                  <a:srgbClr val="2F5496"/>
                </a:solidFill>
                <a:latin typeface="Times New Roman"/>
                <a:ea typeface="Times New Roman"/>
                <a:cs typeface="Times New Roman"/>
                <a:sym typeface="Times New Roman"/>
              </a:rPr>
              <a:t>Кичик бизнесда бизнес-режанинг ўрни</a:t>
            </a:r>
            <a:endParaRPr b="1" sz="2600">
              <a:solidFill>
                <a:srgbClr val="2F5496"/>
              </a:solidFill>
              <a:latin typeface="Times New Roman"/>
              <a:ea typeface="Times New Roman"/>
              <a:cs typeface="Times New Roman"/>
              <a:sym typeface="Times New Roman"/>
            </a:endParaRPr>
          </a:p>
        </p:txBody>
      </p:sp>
      <p:sp>
        <p:nvSpPr>
          <p:cNvPr id="111" name="Google Shape;111;p3"/>
          <p:cNvSpPr txBox="1"/>
          <p:nvPr/>
        </p:nvSpPr>
        <p:spPr>
          <a:xfrm>
            <a:off x="384038" y="4814596"/>
            <a:ext cx="9137923" cy="1757403"/>
          </a:xfrm>
          <a:prstGeom prst="rect">
            <a:avLst/>
          </a:prstGeom>
          <a:noFill/>
          <a:ln>
            <a:noFill/>
          </a:ln>
        </p:spPr>
        <p:txBody>
          <a:bodyPr anchorCtr="0" anchor="t" bIns="45700" lIns="91425" spcFirstLastPara="1" rIns="91425" wrap="square" tIns="45700">
            <a:noAutofit/>
          </a:bodyPr>
          <a:lstStyle/>
          <a:p>
            <a:pPr indent="0" lvl="0" marL="0" marR="0" rtl="0" algn="just">
              <a:lnSpc>
                <a:spcPct val="114000"/>
              </a:lnSpc>
              <a:spcBef>
                <a:spcPts val="0"/>
              </a:spcBef>
              <a:spcAft>
                <a:spcPts val="0"/>
              </a:spcAft>
              <a:buClr>
                <a:srgbClr val="2F5496"/>
              </a:buClr>
              <a:buSzPts val="2200"/>
              <a:buFont typeface="Arial"/>
              <a:buNone/>
            </a:pPr>
            <a:r>
              <a:rPr b="1" i="1" lang="ru-RU" sz="2200" u="none" cap="none" strike="noStrike">
                <a:solidFill>
                  <a:srgbClr val="2F5496"/>
                </a:solidFill>
                <a:latin typeface="Times New Roman"/>
                <a:ea typeface="Times New Roman"/>
                <a:cs typeface="Times New Roman"/>
                <a:sym typeface="Times New Roman"/>
              </a:rPr>
              <a:t>Калит тушунчалар: </a:t>
            </a:r>
            <a:r>
              <a:rPr b="0" i="1" lang="ru-RU" sz="2200" u="none" cap="none" strike="noStrike">
                <a:solidFill>
                  <a:srgbClr val="2F5496"/>
                </a:solidFill>
                <a:latin typeface="Times New Roman"/>
                <a:ea typeface="Times New Roman"/>
                <a:cs typeface="Times New Roman"/>
                <a:sym typeface="Times New Roman"/>
              </a:rPr>
              <a:t>бизнес, режа, бизнес режа, стратегик режа, оператив режа, умумий режа, резюме, маркетинг режаси, ташкилий тузилма, молиявий режа, иловалар.</a:t>
            </a:r>
            <a:endParaRPr b="1" i="1" sz="2200" u="none" cap="none" strike="noStrike">
              <a:solidFill>
                <a:srgbClr val="2F5496"/>
              </a:solidFill>
              <a:latin typeface="Times New Roman"/>
              <a:ea typeface="Times New Roman"/>
              <a:cs typeface="Times New Roman"/>
              <a:sym typeface="Times New Roman"/>
            </a:endParaRPr>
          </a:p>
        </p:txBody>
      </p:sp>
      <p:pic>
        <p:nvPicPr>
          <p:cNvPr id="112" name="Google Shape;112;p3"/>
          <p:cNvPicPr preferRelativeResize="0"/>
          <p:nvPr/>
        </p:nvPicPr>
        <p:blipFill rotWithShape="1">
          <a:blip r:embed="rId3">
            <a:alphaModFix/>
          </a:blip>
          <a:srcRect b="0" l="0" r="0" t="0"/>
          <a:stretch/>
        </p:blipFill>
        <p:spPr>
          <a:xfrm>
            <a:off x="435284" y="1599140"/>
            <a:ext cx="628403" cy="628403"/>
          </a:xfrm>
          <a:prstGeom prst="rect">
            <a:avLst/>
          </a:prstGeom>
          <a:noFill/>
          <a:ln>
            <a:noFill/>
          </a:ln>
        </p:spPr>
      </p:pic>
      <p:pic>
        <p:nvPicPr>
          <p:cNvPr id="113" name="Google Shape;113;p3"/>
          <p:cNvPicPr preferRelativeResize="0"/>
          <p:nvPr/>
        </p:nvPicPr>
        <p:blipFill rotWithShape="1">
          <a:blip r:embed="rId4">
            <a:alphaModFix/>
          </a:blip>
          <a:srcRect b="0" l="0" r="0" t="0"/>
          <a:stretch/>
        </p:blipFill>
        <p:spPr>
          <a:xfrm>
            <a:off x="435284" y="2587750"/>
            <a:ext cx="628403" cy="628403"/>
          </a:xfrm>
          <a:prstGeom prst="rect">
            <a:avLst/>
          </a:prstGeom>
          <a:noFill/>
          <a:ln>
            <a:noFill/>
          </a:ln>
        </p:spPr>
      </p:pic>
      <p:pic>
        <p:nvPicPr>
          <p:cNvPr id="114" name="Google Shape;114;p3"/>
          <p:cNvPicPr preferRelativeResize="0"/>
          <p:nvPr/>
        </p:nvPicPr>
        <p:blipFill rotWithShape="1">
          <a:blip r:embed="rId5">
            <a:alphaModFix/>
          </a:blip>
          <a:srcRect b="0" l="0" r="0" t="0"/>
          <a:stretch/>
        </p:blipFill>
        <p:spPr>
          <a:xfrm>
            <a:off x="377887" y="3445762"/>
            <a:ext cx="685800" cy="6858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8" name="Shape 118"/>
        <p:cNvGrpSpPr/>
        <p:nvPr/>
      </p:nvGrpSpPr>
      <p:grpSpPr>
        <a:xfrm>
          <a:off x="0" y="0"/>
          <a:ext cx="0" cy="0"/>
          <a:chOff x="0" y="0"/>
          <a:chExt cx="0" cy="0"/>
        </a:xfrm>
      </p:grpSpPr>
      <p:sp>
        <p:nvSpPr>
          <p:cNvPr descr="Картинки по запросу корпоративное управление" id="119" name="Google Shape;119;p4"/>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63" u="none" cap="none" strike="noStrike">
              <a:solidFill>
                <a:schemeClr val="dk1"/>
              </a:solidFill>
              <a:latin typeface="Century Gothic"/>
              <a:ea typeface="Century Gothic"/>
              <a:cs typeface="Century Gothic"/>
              <a:sym typeface="Century Gothic"/>
            </a:endParaRPr>
          </a:p>
        </p:txBody>
      </p:sp>
      <p:sp>
        <p:nvSpPr>
          <p:cNvPr id="120" name="Google Shape;120;p4"/>
          <p:cNvSpPr txBox="1"/>
          <p:nvPr/>
        </p:nvSpPr>
        <p:spPr>
          <a:xfrm>
            <a:off x="374055" y="80872"/>
            <a:ext cx="9208484" cy="645686"/>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i="0" lang="ru-RU" sz="2800" u="none" cap="none" strike="noStrike">
                <a:solidFill>
                  <a:schemeClr val="lt1"/>
                </a:solidFill>
                <a:latin typeface="Times New Roman"/>
                <a:ea typeface="Times New Roman"/>
                <a:cs typeface="Times New Roman"/>
                <a:sym typeface="Times New Roman"/>
              </a:rPr>
              <a:t>Кириш</a:t>
            </a:r>
            <a:endParaRPr b="0" i="0" sz="2800" u="none" cap="none" strike="noStrike">
              <a:solidFill>
                <a:schemeClr val="lt1"/>
              </a:solidFill>
              <a:latin typeface="Times New Roman"/>
              <a:ea typeface="Times New Roman"/>
              <a:cs typeface="Times New Roman"/>
              <a:sym typeface="Times New Roman"/>
            </a:endParaRPr>
          </a:p>
        </p:txBody>
      </p:sp>
      <p:sp>
        <p:nvSpPr>
          <p:cNvPr id="121" name="Google Shape;121;p4"/>
          <p:cNvSpPr txBox="1"/>
          <p:nvPr>
            <p:ph idx="1" type="body"/>
          </p:nvPr>
        </p:nvSpPr>
        <p:spPr>
          <a:xfrm>
            <a:off x="205273" y="765107"/>
            <a:ext cx="9574321" cy="1726163"/>
          </a:xfrm>
          <a:prstGeom prst="rect">
            <a:avLst/>
          </a:prstGeom>
          <a:noFill/>
          <a:ln>
            <a:noFill/>
          </a:ln>
        </p:spPr>
        <p:txBody>
          <a:bodyPr anchorCtr="0" anchor="t" bIns="45700" lIns="91425" spcFirstLastPara="1" rIns="91425" wrap="square" tIns="45700">
            <a:normAutofit/>
          </a:bodyPr>
          <a:lstStyle/>
          <a:p>
            <a:pPr indent="-354013" lvl="0" marL="354013" rtl="0" algn="just">
              <a:lnSpc>
                <a:spcPct val="114000"/>
              </a:lnSpc>
              <a:spcBef>
                <a:spcPts val="0"/>
              </a:spcBef>
              <a:spcAft>
                <a:spcPts val="0"/>
              </a:spcAft>
              <a:buClr>
                <a:schemeClr val="dk1"/>
              </a:buClr>
              <a:buSzPts val="1900"/>
              <a:buFont typeface="Noto Sans Symbols"/>
              <a:buChar char="⮚"/>
            </a:pPr>
            <a:r>
              <a:rPr lang="ru-RU" sz="1900">
                <a:latin typeface="Times New Roman"/>
                <a:ea typeface="Times New Roman"/>
                <a:cs typeface="Times New Roman"/>
                <a:sym typeface="Times New Roman"/>
              </a:rPr>
              <a:t>Мамлакатимизда амалга оширилаётган иқтисодий ислоҳотларнинг муваффақияти кўп жиҳатдан мулкни давлат тасарруфидан чиқариш, хусусийлаштириш, қўшма корхоналар тузиш, корхоналарни очиқ турдаги акциядорлик жамиятларига айлантириш, айниқса кичик ҳамда хусусий тадбиркорликни ривожлантиришга боғлиқдир.</a:t>
            </a:r>
            <a:endParaRPr/>
          </a:p>
        </p:txBody>
      </p:sp>
      <p:sp>
        <p:nvSpPr>
          <p:cNvPr id="122" name="Google Shape;122;p4"/>
          <p:cNvSpPr txBox="1"/>
          <p:nvPr/>
        </p:nvSpPr>
        <p:spPr>
          <a:xfrm>
            <a:off x="3200400" y="2323324"/>
            <a:ext cx="6554313" cy="4282751"/>
          </a:xfrm>
          <a:prstGeom prst="rect">
            <a:avLst/>
          </a:prstGeom>
          <a:noFill/>
          <a:ln>
            <a:noFill/>
          </a:ln>
        </p:spPr>
        <p:txBody>
          <a:bodyPr anchorCtr="0" anchor="t" bIns="45700" lIns="91425" spcFirstLastPara="1" rIns="91425" wrap="square" tIns="45700">
            <a:noAutofit/>
          </a:bodyPr>
          <a:lstStyle/>
          <a:p>
            <a:pPr indent="-233363" lvl="0" marL="354013" marR="0" rtl="0" algn="just">
              <a:lnSpc>
                <a:spcPct val="134000"/>
              </a:lnSpc>
              <a:spcBef>
                <a:spcPts val="0"/>
              </a:spcBef>
              <a:spcAft>
                <a:spcPts val="0"/>
              </a:spcAft>
              <a:buClr>
                <a:schemeClr val="dk1"/>
              </a:buClr>
              <a:buSzPts val="1900"/>
              <a:buFont typeface="Noto Sans Symbols"/>
              <a:buNone/>
            </a:pPr>
            <a:r>
              <a:t/>
            </a:r>
            <a:endParaRPr b="0" i="0" sz="1900" u="none" cap="none" strike="noStrike">
              <a:solidFill>
                <a:schemeClr val="dk1"/>
              </a:solidFill>
              <a:latin typeface="Times New Roman"/>
              <a:ea typeface="Times New Roman"/>
              <a:cs typeface="Times New Roman"/>
              <a:sym typeface="Times New Roman"/>
            </a:endParaRPr>
          </a:p>
        </p:txBody>
      </p:sp>
      <p:pic>
        <p:nvPicPr>
          <p:cNvPr id="123" name="Google Shape;123;p4"/>
          <p:cNvPicPr preferRelativeResize="0"/>
          <p:nvPr/>
        </p:nvPicPr>
        <p:blipFill rotWithShape="1">
          <a:blip r:embed="rId3">
            <a:alphaModFix/>
          </a:blip>
          <a:srcRect b="0" l="0" r="0" t="0"/>
          <a:stretch/>
        </p:blipFill>
        <p:spPr>
          <a:xfrm>
            <a:off x="838686" y="4620647"/>
            <a:ext cx="2466975" cy="1847850"/>
          </a:xfrm>
          <a:prstGeom prst="rect">
            <a:avLst/>
          </a:prstGeom>
          <a:noFill/>
          <a:ln>
            <a:noFill/>
          </a:ln>
        </p:spPr>
      </p:pic>
      <p:sp>
        <p:nvSpPr>
          <p:cNvPr id="124" name="Google Shape;124;p4"/>
          <p:cNvSpPr/>
          <p:nvPr/>
        </p:nvSpPr>
        <p:spPr>
          <a:xfrm>
            <a:off x="126405" y="6483807"/>
            <a:ext cx="4205774" cy="313997"/>
          </a:xfrm>
          <a:prstGeom prst="rect">
            <a:avLst/>
          </a:prstGeom>
          <a:noFill/>
          <a:ln>
            <a:noFill/>
          </a:ln>
        </p:spPr>
        <p:txBody>
          <a:bodyPr anchorCtr="0" anchor="t" bIns="45700" lIns="91425" spcFirstLastPara="1" rIns="91425" wrap="square" tIns="45700">
            <a:spAutoFit/>
          </a:bodyPr>
          <a:lstStyle/>
          <a:p>
            <a:pPr indent="0" lvl="0" marL="0" marR="0" rtl="0" algn="just">
              <a:lnSpc>
                <a:spcPct val="134000"/>
              </a:lnSpc>
              <a:spcBef>
                <a:spcPts val="0"/>
              </a:spcBef>
              <a:spcAft>
                <a:spcPts val="0"/>
              </a:spcAft>
              <a:buNone/>
            </a:pPr>
            <a:r>
              <a:rPr b="0" i="0" lang="ru-RU" sz="1200" u="none" cap="none" strike="noStrike">
                <a:solidFill>
                  <a:schemeClr val="dk1"/>
                </a:solidFill>
                <a:latin typeface="Times New Roman"/>
                <a:ea typeface="Times New Roman"/>
                <a:cs typeface="Times New Roman"/>
                <a:sym typeface="Times New Roman"/>
              </a:rPr>
              <a:t>https://mineconomy.gov.uz/ru/info/3005</a:t>
            </a:r>
            <a:endParaRPr b="0" i="0" sz="1200" u="none" cap="none" strike="noStrike">
              <a:solidFill>
                <a:schemeClr val="dk1"/>
              </a:solidFill>
              <a:latin typeface="Times New Roman"/>
              <a:ea typeface="Times New Roman"/>
              <a:cs typeface="Times New Roman"/>
              <a:sym typeface="Times New Roman"/>
            </a:endParaRPr>
          </a:p>
        </p:txBody>
      </p:sp>
      <p:pic>
        <p:nvPicPr>
          <p:cNvPr id="125" name="Google Shape;125;p4"/>
          <p:cNvPicPr preferRelativeResize="0"/>
          <p:nvPr/>
        </p:nvPicPr>
        <p:blipFill rotWithShape="1">
          <a:blip r:embed="rId4">
            <a:alphaModFix/>
          </a:blip>
          <a:srcRect b="0" l="0" r="0" t="0"/>
          <a:stretch/>
        </p:blipFill>
        <p:spPr>
          <a:xfrm>
            <a:off x="738674" y="2323324"/>
            <a:ext cx="2667000" cy="1714500"/>
          </a:xfrm>
          <a:prstGeom prst="rect">
            <a:avLst/>
          </a:prstGeom>
          <a:noFill/>
          <a:ln>
            <a:noFill/>
          </a:ln>
        </p:spPr>
      </p:pic>
      <p:sp>
        <p:nvSpPr>
          <p:cNvPr id="126" name="Google Shape;126;p4"/>
          <p:cNvSpPr/>
          <p:nvPr/>
        </p:nvSpPr>
        <p:spPr>
          <a:xfrm>
            <a:off x="126405" y="4052108"/>
            <a:ext cx="3279269" cy="561436"/>
          </a:xfrm>
          <a:prstGeom prst="rect">
            <a:avLst/>
          </a:prstGeom>
          <a:noFill/>
          <a:ln>
            <a:noFill/>
          </a:ln>
        </p:spPr>
        <p:txBody>
          <a:bodyPr anchorCtr="0" anchor="t" bIns="45700" lIns="91425" spcFirstLastPara="1" rIns="91425" wrap="square" tIns="45700">
            <a:spAutoFit/>
          </a:bodyPr>
          <a:lstStyle/>
          <a:p>
            <a:pPr indent="0" lvl="0" marL="0" marR="0" rtl="0" algn="just">
              <a:lnSpc>
                <a:spcPct val="134000"/>
              </a:lnSpc>
              <a:spcBef>
                <a:spcPts val="0"/>
              </a:spcBef>
              <a:spcAft>
                <a:spcPts val="0"/>
              </a:spcAft>
              <a:buNone/>
            </a:pPr>
            <a:r>
              <a:rPr b="0" i="0" lang="ru-RU" sz="1200" u="none" cap="none" strike="noStrike">
                <a:solidFill>
                  <a:schemeClr val="dk1"/>
                </a:solidFill>
                <a:latin typeface="Times New Roman"/>
                <a:ea typeface="Times New Roman"/>
                <a:cs typeface="Times New Roman"/>
                <a:sym typeface="Times New Roman"/>
              </a:rPr>
              <a:t>https://uznayvse.ru/images/stories2016/uzn_1482235304.jpg</a:t>
            </a:r>
            <a:endParaRPr b="0" i="0" sz="1200" u="none" cap="none" strike="noStrike">
              <a:solidFill>
                <a:schemeClr val="dk1"/>
              </a:solidFill>
              <a:latin typeface="Times New Roman"/>
              <a:ea typeface="Times New Roman"/>
              <a:cs typeface="Times New Roman"/>
              <a:sym typeface="Times New Roman"/>
            </a:endParaRPr>
          </a:p>
        </p:txBody>
      </p:sp>
      <p:sp>
        <p:nvSpPr>
          <p:cNvPr id="127" name="Google Shape;127;p4"/>
          <p:cNvSpPr txBox="1"/>
          <p:nvPr/>
        </p:nvSpPr>
        <p:spPr>
          <a:xfrm>
            <a:off x="3484543" y="2146041"/>
            <a:ext cx="6216184" cy="4631088"/>
          </a:xfrm>
          <a:prstGeom prst="rect">
            <a:avLst/>
          </a:prstGeom>
          <a:noFill/>
          <a:ln>
            <a:noFill/>
          </a:ln>
        </p:spPr>
        <p:txBody>
          <a:bodyPr anchorCtr="0" anchor="t" bIns="45700" lIns="91425" spcFirstLastPara="1" rIns="91425" wrap="square" tIns="45700">
            <a:normAutofit lnSpcReduction="10000"/>
          </a:bodyPr>
          <a:lstStyle/>
          <a:p>
            <a:pPr indent="-354013" lvl="0" marL="354013" marR="0" rtl="0" algn="just">
              <a:lnSpc>
                <a:spcPct val="134000"/>
              </a:lnSpc>
              <a:spcBef>
                <a:spcPts val="0"/>
              </a:spcBef>
              <a:spcAft>
                <a:spcPts val="0"/>
              </a:spcAft>
              <a:buClr>
                <a:schemeClr val="dk1"/>
              </a:buClr>
              <a:buSzPts val="1900"/>
              <a:buFont typeface="Noto Sans Symbols"/>
              <a:buChar char="⮚"/>
            </a:pPr>
            <a:r>
              <a:rPr b="0" i="0" lang="ru-RU" sz="1900" u="none" cap="none" strike="noStrike">
                <a:solidFill>
                  <a:schemeClr val="dk1"/>
                </a:solidFill>
                <a:latin typeface="Times New Roman"/>
                <a:ea typeface="Times New Roman"/>
                <a:cs typeface="Times New Roman"/>
                <a:sym typeface="Times New Roman"/>
              </a:rPr>
              <a:t>Агарда жаҳон иқтисодиётида </a:t>
            </a:r>
            <a:r>
              <a:rPr b="1" i="0" lang="ru-RU" sz="1900" u="none" cap="none" strike="noStrike">
                <a:solidFill>
                  <a:schemeClr val="dk1"/>
                </a:solidFill>
                <a:latin typeface="Times New Roman"/>
                <a:ea typeface="Times New Roman"/>
                <a:cs typeface="Times New Roman"/>
                <a:sym typeface="Times New Roman"/>
              </a:rPr>
              <a:t>ХХ асрнинг биринчи ярмида </a:t>
            </a:r>
            <a:r>
              <a:rPr b="0" i="0" lang="ru-RU" sz="1900" u="none" cap="none" strike="noStrike">
                <a:solidFill>
                  <a:schemeClr val="dk1"/>
                </a:solidFill>
                <a:latin typeface="Times New Roman"/>
                <a:ea typeface="Times New Roman"/>
                <a:cs typeface="Times New Roman"/>
                <a:sym typeface="Times New Roman"/>
              </a:rPr>
              <a:t>ишлаб чиқаришни концентрациялаш, яъни </a:t>
            </a:r>
            <a:r>
              <a:rPr b="1" i="0" lang="ru-RU" sz="1900" u="none" cap="none" strike="noStrike">
                <a:solidFill>
                  <a:schemeClr val="dk1"/>
                </a:solidFill>
                <a:latin typeface="Times New Roman"/>
                <a:ea typeface="Times New Roman"/>
                <a:cs typeface="Times New Roman"/>
                <a:sym typeface="Times New Roman"/>
              </a:rPr>
              <a:t>йириклаштириш</a:t>
            </a:r>
            <a:r>
              <a:rPr b="0" i="0" lang="ru-RU" sz="1900" u="none" cap="none" strike="noStrike">
                <a:solidFill>
                  <a:schemeClr val="dk1"/>
                </a:solidFill>
                <a:latin typeface="Times New Roman"/>
                <a:ea typeface="Times New Roman"/>
                <a:cs typeface="Times New Roman"/>
                <a:sym typeface="Times New Roman"/>
              </a:rPr>
              <a:t> ҳолати кузатилган бўлса, унинг </a:t>
            </a:r>
            <a:r>
              <a:rPr b="1" i="0" lang="ru-RU" sz="1900" u="none" cap="none" strike="noStrike">
                <a:solidFill>
                  <a:schemeClr val="dk1"/>
                </a:solidFill>
                <a:latin typeface="Times New Roman"/>
                <a:ea typeface="Times New Roman"/>
                <a:cs typeface="Times New Roman"/>
                <a:sym typeface="Times New Roman"/>
              </a:rPr>
              <a:t>иккинчи ярмидан</a:t>
            </a:r>
            <a:r>
              <a:rPr b="0" i="0" lang="ru-RU" sz="1900" u="none" cap="none" strike="noStrike">
                <a:solidFill>
                  <a:schemeClr val="dk1"/>
                </a:solidFill>
                <a:latin typeface="Times New Roman"/>
                <a:ea typeface="Times New Roman"/>
                <a:cs typeface="Times New Roman"/>
                <a:sym typeface="Times New Roman"/>
              </a:rPr>
              <a:t> бошлаб эса тескари ҳолат, яъни </a:t>
            </a:r>
            <a:r>
              <a:rPr b="1" i="0" lang="ru-RU" sz="1900" u="none" cap="none" strike="noStrike">
                <a:solidFill>
                  <a:schemeClr val="dk1"/>
                </a:solidFill>
                <a:latin typeface="Times New Roman"/>
                <a:ea typeface="Times New Roman"/>
                <a:cs typeface="Times New Roman"/>
                <a:sym typeface="Times New Roman"/>
              </a:rPr>
              <a:t>кичик ва ўрта бизнесни</a:t>
            </a:r>
            <a:r>
              <a:rPr b="0" i="0" lang="ru-RU" sz="1900" u="none" cap="none" strike="noStrike">
                <a:solidFill>
                  <a:schemeClr val="dk1"/>
                </a:solidFill>
                <a:latin typeface="Times New Roman"/>
                <a:ea typeface="Times New Roman"/>
                <a:cs typeface="Times New Roman"/>
                <a:sym typeface="Times New Roman"/>
              </a:rPr>
              <a:t> ривожлантиришга катта аҳамият берилмоқда.</a:t>
            </a:r>
            <a:endParaRPr/>
          </a:p>
          <a:p>
            <a:pPr indent="-354013" lvl="0" marL="354013" marR="0" rtl="0" algn="just">
              <a:lnSpc>
                <a:spcPct val="134000"/>
              </a:lnSpc>
              <a:spcBef>
                <a:spcPts val="600"/>
              </a:spcBef>
              <a:spcAft>
                <a:spcPts val="0"/>
              </a:spcAft>
              <a:buClr>
                <a:schemeClr val="dk1"/>
              </a:buClr>
              <a:buSzPts val="1900"/>
              <a:buFont typeface="Noto Sans Symbols"/>
              <a:buChar char="⮚"/>
            </a:pPr>
            <a:r>
              <a:rPr b="0" i="0" lang="ru-RU" sz="1900" u="none" cap="none" strike="noStrike">
                <a:solidFill>
                  <a:schemeClr val="dk1"/>
                </a:solidFill>
                <a:latin typeface="Times New Roman"/>
                <a:ea typeface="Times New Roman"/>
                <a:cs typeface="Times New Roman"/>
                <a:sym typeface="Times New Roman"/>
              </a:rPr>
              <a:t>Кичик ва хусусий тадбиркор корхоналар ўз фаолиятини мустақил режалаштиради, хом-ашё ресурслари ва материалларнинг мавжудлигини ҳамда ишлаб чиқарилаётган маҳсулотга, бажарилаётган ишга, кўрсатилаётган хизматга бўлган талабларни ҳисобга олиб, тараққиёт истиқболларини белгилайди.</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1" name="Shape 131"/>
        <p:cNvGrpSpPr/>
        <p:nvPr/>
      </p:nvGrpSpPr>
      <p:grpSpPr>
        <a:xfrm>
          <a:off x="0" y="0"/>
          <a:ext cx="0" cy="0"/>
          <a:chOff x="0" y="0"/>
          <a:chExt cx="0" cy="0"/>
        </a:xfrm>
      </p:grpSpPr>
      <p:sp>
        <p:nvSpPr>
          <p:cNvPr descr="Картинки по запросу корпоративное управление" id="132" name="Google Shape;132;p5"/>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63" u="none" cap="none" strike="noStrike">
              <a:solidFill>
                <a:schemeClr val="dk1"/>
              </a:solidFill>
              <a:latin typeface="Century Gothic"/>
              <a:ea typeface="Century Gothic"/>
              <a:cs typeface="Century Gothic"/>
              <a:sym typeface="Century Gothic"/>
            </a:endParaRPr>
          </a:p>
        </p:txBody>
      </p:sp>
      <p:sp>
        <p:nvSpPr>
          <p:cNvPr id="133" name="Google Shape;133;p5"/>
          <p:cNvSpPr txBox="1"/>
          <p:nvPr/>
        </p:nvSpPr>
        <p:spPr>
          <a:xfrm>
            <a:off x="374055" y="80872"/>
            <a:ext cx="9208484" cy="645686"/>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i="0" lang="ru-RU" sz="2800" u="none" cap="none" strike="noStrike">
                <a:solidFill>
                  <a:schemeClr val="lt1"/>
                </a:solidFill>
                <a:latin typeface="Times New Roman"/>
                <a:ea typeface="Times New Roman"/>
                <a:cs typeface="Times New Roman"/>
                <a:sym typeface="Times New Roman"/>
              </a:rPr>
              <a:t>Режалаштириш ўзи нима?</a:t>
            </a:r>
            <a:endParaRPr b="0" i="0" sz="2800" u="none" cap="none" strike="noStrike">
              <a:solidFill>
                <a:schemeClr val="lt1"/>
              </a:solidFill>
              <a:latin typeface="Times New Roman"/>
              <a:ea typeface="Times New Roman"/>
              <a:cs typeface="Times New Roman"/>
              <a:sym typeface="Times New Roman"/>
            </a:endParaRPr>
          </a:p>
        </p:txBody>
      </p:sp>
      <p:sp>
        <p:nvSpPr>
          <p:cNvPr id="134" name="Google Shape;134;p5"/>
          <p:cNvSpPr txBox="1"/>
          <p:nvPr>
            <p:ph idx="1" type="body"/>
          </p:nvPr>
        </p:nvSpPr>
        <p:spPr>
          <a:xfrm>
            <a:off x="223933" y="726559"/>
            <a:ext cx="9414588" cy="6050570"/>
          </a:xfrm>
          <a:prstGeom prst="rect">
            <a:avLst/>
          </a:prstGeom>
          <a:noFill/>
          <a:ln>
            <a:noFill/>
          </a:ln>
        </p:spPr>
        <p:txBody>
          <a:bodyPr anchorCtr="0" anchor="t" bIns="45700" lIns="91425" spcFirstLastPara="1" rIns="91425" wrap="square" tIns="45700">
            <a:noAutofit/>
          </a:bodyPr>
          <a:lstStyle/>
          <a:p>
            <a:pPr indent="-354013" lvl="0" marL="354013" rtl="0" algn="just">
              <a:lnSpc>
                <a:spcPct val="114000"/>
              </a:lnSpc>
              <a:spcBef>
                <a:spcPts val="0"/>
              </a:spcBef>
              <a:spcAft>
                <a:spcPts val="0"/>
              </a:spcAft>
              <a:buClr>
                <a:schemeClr val="dk1"/>
              </a:buClr>
              <a:buSzPts val="2100"/>
              <a:buFont typeface="Noto Sans Symbols"/>
              <a:buChar char="⮚"/>
            </a:pPr>
            <a:r>
              <a:rPr b="1" lang="ru-RU" sz="2100">
                <a:latin typeface="Times New Roman"/>
                <a:ea typeface="Times New Roman"/>
                <a:cs typeface="Times New Roman"/>
                <a:sym typeface="Times New Roman"/>
              </a:rPr>
              <a:t>Режалаштириш</a:t>
            </a:r>
            <a:r>
              <a:rPr lang="ru-RU" sz="2100">
                <a:latin typeface="Times New Roman"/>
                <a:ea typeface="Times New Roman"/>
                <a:cs typeface="Times New Roman"/>
                <a:sym typeface="Times New Roman"/>
              </a:rPr>
              <a:t> – бу маълум даврда мўлжалланган мақсадга эришиш учун бажарилиши зарур бўлган </a:t>
            </a:r>
            <a:r>
              <a:rPr b="1" i="1" lang="ru-RU" sz="2100">
                <a:latin typeface="Times New Roman"/>
                <a:ea typeface="Times New Roman"/>
                <a:cs typeface="Times New Roman"/>
                <a:sym typeface="Times New Roman"/>
              </a:rPr>
              <a:t>ҳаракатлар, ишлар, тадбирлар, вазифалар ва уларни амалга ошириш аниқ тартиби, изчиллиги, муддатлари, ҳаражатларини аниқлаш ҳамда уларни мувофиқлаштириш жараёнидир</a:t>
            </a:r>
            <a:r>
              <a:rPr lang="ru-RU" sz="2100">
                <a:latin typeface="Times New Roman"/>
                <a:ea typeface="Times New Roman"/>
                <a:cs typeface="Times New Roman"/>
                <a:sym typeface="Times New Roman"/>
              </a:rPr>
              <a:t>.</a:t>
            </a:r>
            <a:endParaRPr/>
          </a:p>
          <a:p>
            <a:pPr indent="-354013" lvl="0" marL="354013" rtl="0" algn="just">
              <a:lnSpc>
                <a:spcPct val="114000"/>
              </a:lnSpc>
              <a:spcBef>
                <a:spcPts val="1200"/>
              </a:spcBef>
              <a:spcAft>
                <a:spcPts val="0"/>
              </a:spcAft>
              <a:buClr>
                <a:schemeClr val="dk1"/>
              </a:buClr>
              <a:buSzPts val="2100"/>
              <a:buFont typeface="Noto Sans Symbols"/>
              <a:buChar char="⮚"/>
            </a:pPr>
            <a:r>
              <a:rPr lang="ru-RU" sz="2100">
                <a:latin typeface="Times New Roman"/>
                <a:ea typeface="Times New Roman"/>
                <a:cs typeface="Times New Roman"/>
                <a:sym typeface="Times New Roman"/>
              </a:rPr>
              <a:t>Демак, </a:t>
            </a:r>
            <a:r>
              <a:rPr i="1" lang="ru-RU" sz="2100">
                <a:latin typeface="Times New Roman"/>
                <a:ea typeface="Times New Roman"/>
                <a:cs typeface="Times New Roman"/>
                <a:sym typeface="Times New Roman"/>
              </a:rPr>
              <a:t>бундай жараён натижалари акс эттириладиган ҳужжат </a:t>
            </a:r>
            <a:r>
              <a:rPr b="1" lang="ru-RU" sz="2100">
                <a:latin typeface="Times New Roman"/>
                <a:ea typeface="Times New Roman"/>
                <a:cs typeface="Times New Roman"/>
                <a:sym typeface="Times New Roman"/>
              </a:rPr>
              <a:t>режа</a:t>
            </a:r>
            <a:r>
              <a:rPr lang="ru-RU" sz="2100">
                <a:latin typeface="Times New Roman"/>
                <a:ea typeface="Times New Roman"/>
                <a:cs typeface="Times New Roman"/>
                <a:sym typeface="Times New Roman"/>
              </a:rPr>
              <a:t> ёки </a:t>
            </a:r>
            <a:r>
              <a:rPr b="1" lang="ru-RU" sz="2100">
                <a:latin typeface="Times New Roman"/>
                <a:ea typeface="Times New Roman"/>
                <a:cs typeface="Times New Roman"/>
                <a:sym typeface="Times New Roman"/>
              </a:rPr>
              <a:t>бизне-режа</a:t>
            </a:r>
            <a:r>
              <a:rPr lang="ru-RU" sz="2100">
                <a:latin typeface="Times New Roman"/>
                <a:ea typeface="Times New Roman"/>
                <a:cs typeface="Times New Roman"/>
                <a:sym typeface="Times New Roman"/>
              </a:rPr>
              <a:t> бўлиб ҳисобланади. </a:t>
            </a:r>
            <a:r>
              <a:rPr b="1" lang="ru-RU" sz="2100">
                <a:latin typeface="Times New Roman"/>
                <a:ea typeface="Times New Roman"/>
                <a:cs typeface="Times New Roman"/>
                <a:sym typeface="Times New Roman"/>
              </a:rPr>
              <a:t>Режа </a:t>
            </a:r>
            <a:r>
              <a:rPr lang="ru-RU" sz="2100">
                <a:latin typeface="Times New Roman"/>
                <a:ea typeface="Times New Roman"/>
                <a:cs typeface="Times New Roman"/>
                <a:sym typeface="Times New Roman"/>
              </a:rPr>
              <a:t>– бу </a:t>
            </a:r>
            <a:r>
              <a:rPr b="1" i="1" lang="ru-RU" sz="2100">
                <a:latin typeface="Times New Roman"/>
                <a:ea typeface="Times New Roman"/>
                <a:cs typeface="Times New Roman"/>
                <a:sym typeface="Times New Roman"/>
              </a:rPr>
              <a:t>мўлжалланган мақсадга эришишни таъминлайдиган ўзаро мувофиқлаштирилган ҳаракатлар, ишлар, вазифалар ва уларни бажариш тартиби, изчиллиги, муддатлари, сарф-ҳаражатлари батафсил аниқланган ва акс эттирилган ҳужжатдир. </a:t>
            </a:r>
            <a:endParaRPr/>
          </a:p>
          <a:p>
            <a:pPr indent="-354013" lvl="0" marL="354013" rtl="0" algn="just">
              <a:lnSpc>
                <a:spcPct val="114000"/>
              </a:lnSpc>
              <a:spcBef>
                <a:spcPts val="1200"/>
              </a:spcBef>
              <a:spcAft>
                <a:spcPts val="0"/>
              </a:spcAft>
              <a:buClr>
                <a:schemeClr val="dk1"/>
              </a:buClr>
              <a:buSzPts val="2100"/>
              <a:buFont typeface="Noto Sans Symbols"/>
              <a:buChar char="⮚"/>
            </a:pPr>
            <a:r>
              <a:rPr b="1" lang="ru-RU" sz="2100">
                <a:latin typeface="Times New Roman"/>
                <a:ea typeface="Times New Roman"/>
                <a:cs typeface="Times New Roman"/>
                <a:sym typeface="Times New Roman"/>
              </a:rPr>
              <a:t>Режалаштириш</a:t>
            </a:r>
            <a:r>
              <a:rPr lang="ru-RU" sz="2100">
                <a:latin typeface="Times New Roman"/>
                <a:ea typeface="Times New Roman"/>
                <a:cs typeface="Times New Roman"/>
                <a:sym typeface="Times New Roman"/>
              </a:rPr>
              <a:t> бошқарув ва хўжалик қарорлари қабул қилишнинг узлуксиз бир жараёни бўлиб, бу жараён давомида тадбиркорлик фаолияти ва ривожланишининг мақсад ва вазифалари. тадбиркорлик муҳитидаги ўзгаришларни инобатга олган ҳолда вақт бўйича аниқланади ва белгиланади ҳамда уларни рўёбга чиқариш учун керакли ресурслар аниқланади.</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8" name="Shape 138"/>
        <p:cNvGrpSpPr/>
        <p:nvPr/>
      </p:nvGrpSpPr>
      <p:grpSpPr>
        <a:xfrm>
          <a:off x="0" y="0"/>
          <a:ext cx="0" cy="0"/>
          <a:chOff x="0" y="0"/>
          <a:chExt cx="0" cy="0"/>
        </a:xfrm>
      </p:grpSpPr>
      <p:sp>
        <p:nvSpPr>
          <p:cNvPr descr="Картинки по запросу корпоративное управление" id="139" name="Google Shape;139;p6"/>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63" u="none" cap="none" strike="noStrike">
              <a:solidFill>
                <a:schemeClr val="dk1"/>
              </a:solidFill>
              <a:latin typeface="Century Gothic"/>
              <a:ea typeface="Century Gothic"/>
              <a:cs typeface="Century Gothic"/>
              <a:sym typeface="Century Gothic"/>
            </a:endParaRPr>
          </a:p>
        </p:txBody>
      </p:sp>
      <p:sp>
        <p:nvSpPr>
          <p:cNvPr id="140" name="Google Shape;140;p6"/>
          <p:cNvSpPr txBox="1"/>
          <p:nvPr/>
        </p:nvSpPr>
        <p:spPr>
          <a:xfrm>
            <a:off x="374055" y="80871"/>
            <a:ext cx="9208484" cy="889513"/>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i="0" lang="ru-RU" sz="2800" u="none" cap="none" strike="noStrike">
                <a:solidFill>
                  <a:schemeClr val="lt1"/>
                </a:solidFill>
                <a:latin typeface="Times New Roman"/>
                <a:ea typeface="Times New Roman"/>
                <a:cs typeface="Times New Roman"/>
                <a:sym typeface="Times New Roman"/>
              </a:rPr>
              <a:t>Тадбиркорликда режалаштиришнинг зарурияти ва аҳамияти қуйидаги ҳолатларда намоён бўлади</a:t>
            </a:r>
            <a:endParaRPr b="0" i="0" sz="2800" u="none" cap="none" strike="noStrike">
              <a:solidFill>
                <a:schemeClr val="lt1"/>
              </a:solidFill>
              <a:latin typeface="Times New Roman"/>
              <a:ea typeface="Times New Roman"/>
              <a:cs typeface="Times New Roman"/>
              <a:sym typeface="Times New Roman"/>
            </a:endParaRPr>
          </a:p>
        </p:txBody>
      </p:sp>
      <p:sp>
        <p:nvSpPr>
          <p:cNvPr id="141" name="Google Shape;141;p6"/>
          <p:cNvSpPr txBox="1"/>
          <p:nvPr>
            <p:ph idx="1" type="body"/>
          </p:nvPr>
        </p:nvSpPr>
        <p:spPr>
          <a:xfrm>
            <a:off x="374055" y="970385"/>
            <a:ext cx="9208484" cy="5806744"/>
          </a:xfrm>
          <a:prstGeom prst="rect">
            <a:avLst/>
          </a:prstGeom>
          <a:noFill/>
          <a:ln>
            <a:noFill/>
          </a:ln>
        </p:spPr>
        <p:txBody>
          <a:bodyPr anchorCtr="0" anchor="t" bIns="45700" lIns="91425" spcFirstLastPara="1" rIns="91425" wrap="square" tIns="45700">
            <a:noAutofit/>
          </a:bodyPr>
          <a:lstStyle/>
          <a:p>
            <a:pPr indent="-354013" lvl="0" marL="354013" rtl="0" algn="just">
              <a:lnSpc>
                <a:spcPct val="114000"/>
              </a:lnSpc>
              <a:spcBef>
                <a:spcPts val="0"/>
              </a:spcBef>
              <a:spcAft>
                <a:spcPts val="0"/>
              </a:spcAft>
              <a:buClr>
                <a:schemeClr val="dk1"/>
              </a:buClr>
              <a:buSzPts val="2000"/>
              <a:buFont typeface="Times New Roman"/>
              <a:buChar char="–"/>
            </a:pPr>
            <a:r>
              <a:rPr lang="ru-RU" sz="2000">
                <a:latin typeface="Times New Roman"/>
                <a:ea typeface="Times New Roman"/>
                <a:cs typeface="Times New Roman"/>
                <a:sym typeface="Times New Roman"/>
              </a:rPr>
              <a:t>тадбиркорлик ғояси ва ишини яхшироқ тушуниш ва аниқроқ тасаввур этиш;</a:t>
            </a:r>
            <a:endParaRPr/>
          </a:p>
          <a:p>
            <a:pPr indent="-354013" lvl="0" marL="354013" rtl="0" algn="just">
              <a:lnSpc>
                <a:spcPct val="114000"/>
              </a:lnSpc>
              <a:spcBef>
                <a:spcPts val="500"/>
              </a:spcBef>
              <a:spcAft>
                <a:spcPts val="0"/>
              </a:spcAft>
              <a:buClr>
                <a:schemeClr val="dk1"/>
              </a:buClr>
              <a:buSzPts val="2000"/>
              <a:buFont typeface="Times New Roman"/>
              <a:buChar char="–"/>
            </a:pPr>
            <a:r>
              <a:rPr lang="ru-RU" sz="2000">
                <a:latin typeface="Times New Roman"/>
                <a:ea typeface="Times New Roman"/>
                <a:cs typeface="Times New Roman"/>
                <a:sym typeface="Times New Roman"/>
              </a:rPr>
              <a:t>тадбиркорлик ғоясини рўёбга чиқаришга ишонч ҳосил қилиш;</a:t>
            </a:r>
            <a:endParaRPr/>
          </a:p>
          <a:p>
            <a:pPr indent="-354013" lvl="0" marL="354013" rtl="0" algn="just">
              <a:lnSpc>
                <a:spcPct val="114000"/>
              </a:lnSpc>
              <a:spcBef>
                <a:spcPts val="500"/>
              </a:spcBef>
              <a:spcAft>
                <a:spcPts val="0"/>
              </a:spcAft>
              <a:buClr>
                <a:schemeClr val="dk1"/>
              </a:buClr>
              <a:buSzPts val="2000"/>
              <a:buFont typeface="Times New Roman"/>
              <a:buChar char="–"/>
            </a:pPr>
            <a:r>
              <a:rPr lang="ru-RU" sz="2000">
                <a:latin typeface="Times New Roman"/>
                <a:ea typeface="Times New Roman"/>
                <a:cs typeface="Times New Roman"/>
                <a:sym typeface="Times New Roman"/>
              </a:rPr>
              <a:t>ишнинг истиқболини аниқлаш ва прогноз қилиш;</a:t>
            </a:r>
            <a:endParaRPr/>
          </a:p>
          <a:p>
            <a:pPr indent="-354013" lvl="0" marL="354013" rtl="0" algn="just">
              <a:lnSpc>
                <a:spcPct val="114000"/>
              </a:lnSpc>
              <a:spcBef>
                <a:spcPts val="500"/>
              </a:spcBef>
              <a:spcAft>
                <a:spcPts val="0"/>
              </a:spcAft>
              <a:buClr>
                <a:schemeClr val="dk1"/>
              </a:buClr>
              <a:buSzPts val="2000"/>
              <a:buFont typeface="Times New Roman"/>
              <a:buChar char="–"/>
            </a:pPr>
            <a:r>
              <a:rPr lang="ru-RU" sz="2000">
                <a:latin typeface="Times New Roman"/>
                <a:ea typeface="Times New Roman"/>
                <a:cs typeface="Times New Roman"/>
                <a:sym typeface="Times New Roman"/>
              </a:rPr>
              <a:t>мақсадларни аниқ ифодалаш, шакллантириш, қўйиш;</a:t>
            </a:r>
            <a:endParaRPr/>
          </a:p>
          <a:p>
            <a:pPr indent="-354013" lvl="0" marL="354013" rtl="0" algn="just">
              <a:lnSpc>
                <a:spcPct val="114000"/>
              </a:lnSpc>
              <a:spcBef>
                <a:spcPts val="500"/>
              </a:spcBef>
              <a:spcAft>
                <a:spcPts val="0"/>
              </a:spcAft>
              <a:buClr>
                <a:schemeClr val="dk1"/>
              </a:buClr>
              <a:buSzPts val="2000"/>
              <a:buFont typeface="Times New Roman"/>
              <a:buChar char="–"/>
            </a:pPr>
            <a:r>
              <a:rPr lang="ru-RU" sz="2000">
                <a:latin typeface="Times New Roman"/>
                <a:ea typeface="Times New Roman"/>
                <a:cs typeface="Times New Roman"/>
                <a:sym typeface="Times New Roman"/>
              </a:rPr>
              <a:t>мақсадга эришиш йўлларини аниқлаш, баҳолаш, танлаш;</a:t>
            </a:r>
            <a:endParaRPr/>
          </a:p>
          <a:p>
            <a:pPr indent="-354013" lvl="0" marL="354013" rtl="0" algn="just">
              <a:lnSpc>
                <a:spcPct val="114000"/>
              </a:lnSpc>
              <a:spcBef>
                <a:spcPts val="500"/>
              </a:spcBef>
              <a:spcAft>
                <a:spcPts val="0"/>
              </a:spcAft>
              <a:buClr>
                <a:schemeClr val="dk1"/>
              </a:buClr>
              <a:buSzPts val="2000"/>
              <a:buFont typeface="Times New Roman"/>
              <a:buChar char="–"/>
            </a:pPr>
            <a:r>
              <a:rPr lang="ru-RU" sz="2000">
                <a:latin typeface="Times New Roman"/>
                <a:ea typeface="Times New Roman"/>
                <a:cs typeface="Times New Roman"/>
                <a:sym typeface="Times New Roman"/>
              </a:rPr>
              <a:t>мақсадга эришиш учун керакли ресурслар ва уларнинг манбаларини аниқлаш;</a:t>
            </a:r>
            <a:endParaRPr/>
          </a:p>
          <a:p>
            <a:pPr indent="-354013" lvl="0" marL="354013" rtl="0" algn="just">
              <a:lnSpc>
                <a:spcPct val="114000"/>
              </a:lnSpc>
              <a:spcBef>
                <a:spcPts val="500"/>
              </a:spcBef>
              <a:spcAft>
                <a:spcPts val="0"/>
              </a:spcAft>
              <a:buClr>
                <a:schemeClr val="dk1"/>
              </a:buClr>
              <a:buSzPts val="2000"/>
              <a:buFont typeface="Times New Roman"/>
              <a:buChar char="–"/>
            </a:pPr>
            <a:r>
              <a:rPr lang="ru-RU" sz="2000">
                <a:latin typeface="Times New Roman"/>
                <a:ea typeface="Times New Roman"/>
                <a:cs typeface="Times New Roman"/>
                <a:sym typeface="Times New Roman"/>
              </a:rPr>
              <a:t>ресурсларни самарали тақсимлаш ва йўналтириш;</a:t>
            </a:r>
            <a:endParaRPr/>
          </a:p>
          <a:p>
            <a:pPr indent="-354013" lvl="0" marL="354013" rtl="0" algn="just">
              <a:lnSpc>
                <a:spcPct val="114000"/>
              </a:lnSpc>
              <a:spcBef>
                <a:spcPts val="500"/>
              </a:spcBef>
              <a:spcAft>
                <a:spcPts val="0"/>
              </a:spcAft>
              <a:buClr>
                <a:schemeClr val="dk1"/>
              </a:buClr>
              <a:buSzPts val="2000"/>
              <a:buFont typeface="Times New Roman"/>
              <a:buChar char="–"/>
            </a:pPr>
            <a:r>
              <a:rPr lang="ru-RU" sz="2000">
                <a:latin typeface="Times New Roman"/>
                <a:ea typeface="Times New Roman"/>
                <a:cs typeface="Times New Roman"/>
                <a:sym typeface="Times New Roman"/>
              </a:rPr>
              <a:t>масъул ходимларга аниқ вазифалар қўйиш; </a:t>
            </a:r>
            <a:endParaRPr/>
          </a:p>
          <a:p>
            <a:pPr indent="-354013" lvl="0" marL="354013" rtl="0" algn="just">
              <a:lnSpc>
                <a:spcPct val="114000"/>
              </a:lnSpc>
              <a:spcBef>
                <a:spcPts val="500"/>
              </a:spcBef>
              <a:spcAft>
                <a:spcPts val="0"/>
              </a:spcAft>
              <a:buClr>
                <a:schemeClr val="dk1"/>
              </a:buClr>
              <a:buSzPts val="2000"/>
              <a:buFont typeface="Times New Roman"/>
              <a:buChar char="–"/>
            </a:pPr>
            <a:r>
              <a:rPr lang="ru-RU" sz="2000">
                <a:latin typeface="Times New Roman"/>
                <a:ea typeface="Times New Roman"/>
                <a:cs typeface="Times New Roman"/>
                <a:sym typeface="Times New Roman"/>
              </a:rPr>
              <a:t>иш жараёнида учраши мумкин бўлган хавф-хатарлами олдиндан аниқлаш ва уларни бартараф этиш чораларини белгилаш;</a:t>
            </a:r>
            <a:endParaRPr/>
          </a:p>
          <a:p>
            <a:pPr indent="-354013" lvl="0" marL="354013" rtl="0" algn="just">
              <a:lnSpc>
                <a:spcPct val="114000"/>
              </a:lnSpc>
              <a:spcBef>
                <a:spcPts val="500"/>
              </a:spcBef>
              <a:spcAft>
                <a:spcPts val="0"/>
              </a:spcAft>
              <a:buClr>
                <a:schemeClr val="dk1"/>
              </a:buClr>
              <a:buSzPts val="2000"/>
              <a:buFont typeface="Times New Roman"/>
              <a:buChar char="–"/>
            </a:pPr>
            <a:r>
              <a:rPr lang="ru-RU" sz="2000">
                <a:latin typeface="Times New Roman"/>
                <a:ea typeface="Times New Roman"/>
                <a:cs typeface="Times New Roman"/>
                <a:sym typeface="Times New Roman"/>
              </a:rPr>
              <a:t>тадбиркорлик стратегияси ва тактикасини ишлаб чиқиш; </a:t>
            </a:r>
            <a:endParaRPr/>
          </a:p>
          <a:p>
            <a:pPr indent="-354013" lvl="0" marL="354013" rtl="0" algn="just">
              <a:lnSpc>
                <a:spcPct val="114000"/>
              </a:lnSpc>
              <a:spcBef>
                <a:spcPts val="500"/>
              </a:spcBef>
              <a:spcAft>
                <a:spcPts val="0"/>
              </a:spcAft>
              <a:buClr>
                <a:schemeClr val="dk1"/>
              </a:buClr>
              <a:buSzPts val="2000"/>
              <a:buFont typeface="Times New Roman"/>
              <a:buChar char="–"/>
            </a:pPr>
            <a:r>
              <a:rPr lang="ru-RU" sz="2000">
                <a:latin typeface="Times New Roman"/>
                <a:ea typeface="Times New Roman"/>
                <a:cs typeface="Times New Roman"/>
                <a:sym typeface="Times New Roman"/>
              </a:rPr>
              <a:t>олинадиган фойдани самарали йўналтириш ва ишлатиш;</a:t>
            </a:r>
            <a:endParaRPr/>
          </a:p>
          <a:p>
            <a:pPr indent="-354013" lvl="0" marL="354013" rtl="0" algn="just">
              <a:lnSpc>
                <a:spcPct val="114000"/>
              </a:lnSpc>
              <a:spcBef>
                <a:spcPts val="500"/>
              </a:spcBef>
              <a:spcAft>
                <a:spcPts val="0"/>
              </a:spcAft>
              <a:buClr>
                <a:schemeClr val="dk1"/>
              </a:buClr>
              <a:buSzPts val="2000"/>
              <a:buFont typeface="Times New Roman"/>
              <a:buChar char="–"/>
            </a:pPr>
            <a:r>
              <a:rPr lang="ru-RU" sz="2000">
                <a:latin typeface="Times New Roman"/>
                <a:ea typeface="Times New Roman"/>
                <a:cs typeface="Times New Roman"/>
                <a:sym typeface="Times New Roman"/>
              </a:rPr>
              <a:t>ишнинг боришини назорат қилиб бориш;</a:t>
            </a:r>
            <a:endParaRPr/>
          </a:p>
          <a:p>
            <a:pPr indent="-354013" lvl="0" marL="354013" rtl="0" algn="just">
              <a:lnSpc>
                <a:spcPct val="114000"/>
              </a:lnSpc>
              <a:spcBef>
                <a:spcPts val="500"/>
              </a:spcBef>
              <a:spcAft>
                <a:spcPts val="0"/>
              </a:spcAft>
              <a:buClr>
                <a:schemeClr val="dk1"/>
              </a:buClr>
              <a:buSzPts val="2000"/>
              <a:buFont typeface="Times New Roman"/>
              <a:buChar char="–"/>
            </a:pPr>
            <a:r>
              <a:rPr lang="ru-RU" sz="2000">
                <a:latin typeface="Times New Roman"/>
                <a:ea typeface="Times New Roman"/>
                <a:cs typeface="Times New Roman"/>
                <a:sym typeface="Times New Roman"/>
              </a:rPr>
              <a:t>тадбиркорлик фаолиятини самарали ташкил этиш ва бошқариш</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5" name="Shape 145"/>
        <p:cNvGrpSpPr/>
        <p:nvPr/>
      </p:nvGrpSpPr>
      <p:grpSpPr>
        <a:xfrm>
          <a:off x="0" y="0"/>
          <a:ext cx="0" cy="0"/>
          <a:chOff x="0" y="0"/>
          <a:chExt cx="0" cy="0"/>
        </a:xfrm>
      </p:grpSpPr>
      <p:sp>
        <p:nvSpPr>
          <p:cNvPr descr="Картинки по запросу корпоративное управление" id="146" name="Google Shape;146;p7"/>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63" u="none" cap="none" strike="noStrike">
              <a:solidFill>
                <a:schemeClr val="dk1"/>
              </a:solidFill>
              <a:latin typeface="Century Gothic"/>
              <a:ea typeface="Century Gothic"/>
              <a:cs typeface="Century Gothic"/>
              <a:sym typeface="Century Gothic"/>
            </a:endParaRPr>
          </a:p>
        </p:txBody>
      </p:sp>
      <p:sp>
        <p:nvSpPr>
          <p:cNvPr id="147" name="Google Shape;147;p7"/>
          <p:cNvSpPr txBox="1"/>
          <p:nvPr/>
        </p:nvSpPr>
        <p:spPr>
          <a:xfrm>
            <a:off x="374055" y="80872"/>
            <a:ext cx="9208484" cy="645686"/>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i="0" lang="ru-RU" sz="2800" u="none" cap="none" strike="noStrike">
                <a:solidFill>
                  <a:schemeClr val="lt1"/>
                </a:solidFill>
                <a:latin typeface="Times New Roman"/>
                <a:ea typeface="Times New Roman"/>
                <a:cs typeface="Times New Roman"/>
                <a:sym typeface="Times New Roman"/>
              </a:rPr>
              <a:t>Режа турлари</a:t>
            </a:r>
            <a:endParaRPr b="0" i="0" sz="2800" u="none" cap="none" strike="noStrike">
              <a:solidFill>
                <a:schemeClr val="lt1"/>
              </a:solidFill>
              <a:latin typeface="Times New Roman"/>
              <a:ea typeface="Times New Roman"/>
              <a:cs typeface="Times New Roman"/>
              <a:sym typeface="Times New Roman"/>
            </a:endParaRPr>
          </a:p>
        </p:txBody>
      </p:sp>
      <p:sp>
        <p:nvSpPr>
          <p:cNvPr id="148" name="Google Shape;148;p7"/>
          <p:cNvSpPr txBox="1"/>
          <p:nvPr>
            <p:ph idx="1" type="body"/>
          </p:nvPr>
        </p:nvSpPr>
        <p:spPr>
          <a:xfrm>
            <a:off x="374055" y="726559"/>
            <a:ext cx="9208484" cy="5605879"/>
          </a:xfrm>
          <a:prstGeom prst="rect">
            <a:avLst/>
          </a:prstGeom>
          <a:noFill/>
          <a:ln>
            <a:noFill/>
          </a:ln>
        </p:spPr>
        <p:txBody>
          <a:bodyPr anchorCtr="0" anchor="t" bIns="45700" lIns="91425" spcFirstLastPara="1" rIns="91425" wrap="square" tIns="45700">
            <a:noAutofit/>
          </a:bodyPr>
          <a:lstStyle/>
          <a:p>
            <a:pPr indent="-354013" lvl="0" marL="354013" rtl="0" algn="just">
              <a:lnSpc>
                <a:spcPct val="114000"/>
              </a:lnSpc>
              <a:spcBef>
                <a:spcPts val="0"/>
              </a:spcBef>
              <a:spcAft>
                <a:spcPts val="0"/>
              </a:spcAft>
              <a:buClr>
                <a:schemeClr val="dk1"/>
              </a:buClr>
              <a:buSzPts val="2100"/>
              <a:buFont typeface="Noto Sans Symbols"/>
              <a:buChar char="⮚"/>
            </a:pPr>
            <a:r>
              <a:rPr b="1" lang="ru-RU" sz="2100">
                <a:latin typeface="Times New Roman"/>
                <a:ea typeface="Times New Roman"/>
                <a:cs typeface="Times New Roman"/>
                <a:sym typeface="Times New Roman"/>
              </a:rPr>
              <a:t>Амал қилиш муддати </a:t>
            </a:r>
            <a:r>
              <a:rPr lang="ru-RU" sz="2100">
                <a:latin typeface="Times New Roman"/>
                <a:ea typeface="Times New Roman"/>
                <a:cs typeface="Times New Roman"/>
                <a:sym typeface="Times New Roman"/>
              </a:rPr>
              <a:t>бўйича:</a:t>
            </a:r>
            <a:endParaRPr/>
          </a:p>
          <a:p>
            <a:pPr indent="-228600" lvl="0" marL="541338" rtl="0" algn="just">
              <a:lnSpc>
                <a:spcPct val="114000"/>
              </a:lnSpc>
              <a:spcBef>
                <a:spcPts val="600"/>
              </a:spcBef>
              <a:spcAft>
                <a:spcPts val="0"/>
              </a:spcAft>
              <a:buClr>
                <a:schemeClr val="dk1"/>
              </a:buClr>
              <a:buSzPts val="2100"/>
              <a:buChar char="•"/>
            </a:pPr>
            <a:r>
              <a:rPr lang="ru-RU" sz="2100">
                <a:latin typeface="Times New Roman"/>
                <a:ea typeface="Times New Roman"/>
                <a:cs typeface="Times New Roman"/>
                <a:sym typeface="Times New Roman"/>
              </a:rPr>
              <a:t>1 йилгача муддатаа тузиладиган қисқа муддатли режа (у жорий режа ҳисобланади);</a:t>
            </a:r>
            <a:endParaRPr/>
          </a:p>
          <a:p>
            <a:pPr indent="-228600" lvl="0" marL="541338" rtl="0" algn="just">
              <a:lnSpc>
                <a:spcPct val="114000"/>
              </a:lnSpc>
              <a:spcBef>
                <a:spcPts val="600"/>
              </a:spcBef>
              <a:spcAft>
                <a:spcPts val="0"/>
              </a:spcAft>
              <a:buClr>
                <a:schemeClr val="dk1"/>
              </a:buClr>
              <a:buSzPts val="2100"/>
              <a:buChar char="•"/>
            </a:pPr>
            <a:r>
              <a:rPr lang="ru-RU" sz="2100">
                <a:latin typeface="Times New Roman"/>
                <a:ea typeface="Times New Roman"/>
                <a:cs typeface="Times New Roman"/>
                <a:sym typeface="Times New Roman"/>
              </a:rPr>
              <a:t>1 йилдан 5 йилгача муддатга тузиладиган ўрта муддатли режа.</a:t>
            </a:r>
            <a:endParaRPr/>
          </a:p>
          <a:p>
            <a:pPr indent="-228600" lvl="0" marL="541338" rtl="0" algn="just">
              <a:lnSpc>
                <a:spcPct val="114000"/>
              </a:lnSpc>
              <a:spcBef>
                <a:spcPts val="600"/>
              </a:spcBef>
              <a:spcAft>
                <a:spcPts val="0"/>
              </a:spcAft>
              <a:buClr>
                <a:schemeClr val="dk1"/>
              </a:buClr>
              <a:buSzPts val="2100"/>
              <a:buChar char="•"/>
            </a:pPr>
            <a:r>
              <a:rPr lang="ru-RU" sz="2100">
                <a:latin typeface="Times New Roman"/>
                <a:ea typeface="Times New Roman"/>
                <a:cs typeface="Times New Roman"/>
                <a:sym typeface="Times New Roman"/>
              </a:rPr>
              <a:t>5 йил ва ундан ортиқ муддатда тузиладиган узоқ муддатли режа (у ҳам истиқболли режа ҳисобланади).</a:t>
            </a:r>
            <a:endParaRPr/>
          </a:p>
          <a:p>
            <a:pPr indent="-354013" lvl="0" marL="354013" rtl="0" algn="just">
              <a:lnSpc>
                <a:spcPct val="114000"/>
              </a:lnSpc>
              <a:spcBef>
                <a:spcPts val="600"/>
              </a:spcBef>
              <a:spcAft>
                <a:spcPts val="0"/>
              </a:spcAft>
              <a:buClr>
                <a:schemeClr val="dk1"/>
              </a:buClr>
              <a:buSzPts val="2100"/>
              <a:buFont typeface="Noto Sans Symbols"/>
              <a:buChar char="⮚"/>
            </a:pPr>
            <a:r>
              <a:rPr b="1" lang="ru-RU" sz="2100">
                <a:latin typeface="Times New Roman"/>
                <a:ea typeface="Times New Roman"/>
                <a:cs typeface="Times New Roman"/>
                <a:sym typeface="Times New Roman"/>
              </a:rPr>
              <a:t>Мақсади ва ҳарактери </a:t>
            </a:r>
            <a:r>
              <a:rPr lang="ru-RU" sz="2100">
                <a:latin typeface="Times New Roman"/>
                <a:ea typeface="Times New Roman"/>
                <a:cs typeface="Times New Roman"/>
                <a:sym typeface="Times New Roman"/>
              </a:rPr>
              <a:t>бўйича:</a:t>
            </a:r>
            <a:endParaRPr/>
          </a:p>
          <a:p>
            <a:pPr indent="-228600" lvl="0" marL="541338" rtl="0" algn="just">
              <a:lnSpc>
                <a:spcPct val="114000"/>
              </a:lnSpc>
              <a:spcBef>
                <a:spcPts val="600"/>
              </a:spcBef>
              <a:spcAft>
                <a:spcPts val="0"/>
              </a:spcAft>
              <a:buClr>
                <a:schemeClr val="dk1"/>
              </a:buClr>
              <a:buSzPts val="2100"/>
              <a:buChar char="•"/>
            </a:pPr>
            <a:r>
              <a:rPr lang="ru-RU" sz="2100">
                <a:latin typeface="Times New Roman"/>
                <a:ea typeface="Times New Roman"/>
                <a:cs typeface="Times New Roman"/>
                <a:sym typeface="Times New Roman"/>
              </a:rPr>
              <a:t>стратегик режа;</a:t>
            </a:r>
            <a:endParaRPr/>
          </a:p>
          <a:p>
            <a:pPr indent="-228600" lvl="0" marL="541338" rtl="0" algn="just">
              <a:lnSpc>
                <a:spcPct val="114000"/>
              </a:lnSpc>
              <a:spcBef>
                <a:spcPts val="600"/>
              </a:spcBef>
              <a:spcAft>
                <a:spcPts val="0"/>
              </a:spcAft>
              <a:buClr>
                <a:schemeClr val="dk1"/>
              </a:buClr>
              <a:buSzPts val="2100"/>
              <a:buChar char="•"/>
            </a:pPr>
            <a:r>
              <a:rPr lang="ru-RU" sz="2100">
                <a:latin typeface="Times New Roman"/>
                <a:ea typeface="Times New Roman"/>
                <a:cs typeface="Times New Roman"/>
                <a:sym typeface="Times New Roman"/>
              </a:rPr>
              <a:t>оператив режа.</a:t>
            </a:r>
            <a:endParaRPr/>
          </a:p>
          <a:p>
            <a:pPr indent="-354013" lvl="0" marL="354013" rtl="0" algn="just">
              <a:lnSpc>
                <a:spcPct val="114000"/>
              </a:lnSpc>
              <a:spcBef>
                <a:spcPts val="600"/>
              </a:spcBef>
              <a:spcAft>
                <a:spcPts val="0"/>
              </a:spcAft>
              <a:buClr>
                <a:schemeClr val="dk1"/>
              </a:buClr>
              <a:buSzPts val="2100"/>
              <a:buFont typeface="Noto Sans Symbols"/>
              <a:buChar char="⮚"/>
            </a:pPr>
            <a:r>
              <a:rPr b="1" lang="ru-RU" sz="2100">
                <a:latin typeface="Times New Roman"/>
                <a:ea typeface="Times New Roman"/>
                <a:cs typeface="Times New Roman"/>
                <a:sym typeface="Times New Roman"/>
              </a:rPr>
              <a:t>Миқёси (кўлами) </a:t>
            </a:r>
            <a:r>
              <a:rPr lang="ru-RU" sz="2100">
                <a:latin typeface="Times New Roman"/>
                <a:ea typeface="Times New Roman"/>
                <a:cs typeface="Times New Roman"/>
                <a:sym typeface="Times New Roman"/>
              </a:rPr>
              <a:t>бўйича:</a:t>
            </a:r>
            <a:endParaRPr/>
          </a:p>
          <a:p>
            <a:pPr indent="-228600" lvl="0" marL="541338" rtl="0" algn="just">
              <a:lnSpc>
                <a:spcPct val="114000"/>
              </a:lnSpc>
              <a:spcBef>
                <a:spcPts val="600"/>
              </a:spcBef>
              <a:spcAft>
                <a:spcPts val="0"/>
              </a:spcAft>
              <a:buClr>
                <a:schemeClr val="dk1"/>
              </a:buClr>
              <a:buSzPts val="2100"/>
              <a:buChar char="•"/>
            </a:pPr>
            <a:r>
              <a:rPr lang="ru-RU" sz="2100">
                <a:latin typeface="Times New Roman"/>
                <a:ea typeface="Times New Roman"/>
                <a:cs typeface="Times New Roman"/>
                <a:sym typeface="Times New Roman"/>
              </a:rPr>
              <a:t>умумий режа;</a:t>
            </a:r>
            <a:endParaRPr/>
          </a:p>
          <a:p>
            <a:pPr indent="-228600" lvl="0" marL="541338" rtl="0" algn="just">
              <a:lnSpc>
                <a:spcPct val="114000"/>
              </a:lnSpc>
              <a:spcBef>
                <a:spcPts val="600"/>
              </a:spcBef>
              <a:spcAft>
                <a:spcPts val="0"/>
              </a:spcAft>
              <a:buClr>
                <a:schemeClr val="dk1"/>
              </a:buClr>
              <a:buSzPts val="2100"/>
              <a:buChar char="•"/>
            </a:pPr>
            <a:r>
              <a:rPr lang="ru-RU" sz="2100">
                <a:latin typeface="Times New Roman"/>
                <a:ea typeface="Times New Roman"/>
                <a:cs typeface="Times New Roman"/>
                <a:sym typeface="Times New Roman"/>
              </a:rPr>
              <a:t>хусусий режалар;</a:t>
            </a:r>
            <a:endParaRPr/>
          </a:p>
          <a:p>
            <a:pPr indent="-228600" lvl="0" marL="541338" rtl="0" algn="just">
              <a:lnSpc>
                <a:spcPct val="114000"/>
              </a:lnSpc>
              <a:spcBef>
                <a:spcPts val="600"/>
              </a:spcBef>
              <a:spcAft>
                <a:spcPts val="0"/>
              </a:spcAft>
              <a:buClr>
                <a:schemeClr val="dk1"/>
              </a:buClr>
              <a:buSzPts val="2100"/>
              <a:buChar char="•"/>
            </a:pPr>
            <a:r>
              <a:rPr lang="ru-RU" sz="2100">
                <a:latin typeface="Times New Roman"/>
                <a:ea typeface="Times New Roman"/>
                <a:cs typeface="Times New Roman"/>
                <a:sym typeface="Times New Roman"/>
              </a:rPr>
              <a:t>алоҳида режалар.</a:t>
            </a:r>
            <a:endParaRPr sz="2100">
              <a:latin typeface="Times New Roman"/>
              <a:ea typeface="Times New Roman"/>
              <a:cs typeface="Times New Roman"/>
              <a:sym typeface="Times New Roman"/>
            </a:endParaRPr>
          </a:p>
          <a:p>
            <a:pPr indent="-220663" lvl="0" marL="354013" rtl="0" algn="just">
              <a:lnSpc>
                <a:spcPct val="114000"/>
              </a:lnSpc>
              <a:spcBef>
                <a:spcPts val="600"/>
              </a:spcBef>
              <a:spcAft>
                <a:spcPts val="0"/>
              </a:spcAft>
              <a:buClr>
                <a:schemeClr val="dk1"/>
              </a:buClr>
              <a:buSzPts val="2100"/>
              <a:buFont typeface="Noto Sans Symbols"/>
              <a:buNone/>
            </a:pPr>
            <a:r>
              <a:t/>
            </a:r>
            <a:endParaRPr sz="2100">
              <a:latin typeface="Times New Roman"/>
              <a:ea typeface="Times New Roman"/>
              <a:cs typeface="Times New Roman"/>
              <a:sym typeface="Times New Roman"/>
            </a:endParaRPr>
          </a:p>
        </p:txBody>
      </p:sp>
      <p:pic>
        <p:nvPicPr>
          <p:cNvPr id="149" name="Google Shape;149;p7"/>
          <p:cNvPicPr preferRelativeResize="0"/>
          <p:nvPr/>
        </p:nvPicPr>
        <p:blipFill rotWithShape="1">
          <a:blip r:embed="rId3">
            <a:alphaModFix/>
          </a:blip>
          <a:srcRect b="0" l="0" r="0" t="0"/>
          <a:stretch/>
        </p:blipFill>
        <p:spPr>
          <a:xfrm>
            <a:off x="5205898" y="3429000"/>
            <a:ext cx="3938101" cy="2578181"/>
          </a:xfrm>
          <a:prstGeom prst="rect">
            <a:avLst/>
          </a:prstGeom>
          <a:noFill/>
          <a:ln>
            <a:noFill/>
          </a:ln>
        </p:spPr>
      </p:pic>
      <p:sp>
        <p:nvSpPr>
          <p:cNvPr id="150" name="Google Shape;150;p7"/>
          <p:cNvSpPr/>
          <p:nvPr/>
        </p:nvSpPr>
        <p:spPr>
          <a:xfrm>
            <a:off x="5613238" y="6131441"/>
            <a:ext cx="3123419"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ru-RU" sz="1200" u="none" cap="none" strike="noStrike">
                <a:solidFill>
                  <a:schemeClr val="dk1"/>
                </a:solidFill>
                <a:latin typeface="Calibri"/>
                <a:ea typeface="Calibri"/>
                <a:cs typeface="Calibri"/>
                <a:sym typeface="Calibri"/>
              </a:rPr>
              <a:t>https://www.bankwithus.in/types-of-planning/</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4" name="Shape 154"/>
        <p:cNvGrpSpPr/>
        <p:nvPr/>
      </p:nvGrpSpPr>
      <p:grpSpPr>
        <a:xfrm>
          <a:off x="0" y="0"/>
          <a:ext cx="0" cy="0"/>
          <a:chOff x="0" y="0"/>
          <a:chExt cx="0" cy="0"/>
        </a:xfrm>
      </p:grpSpPr>
      <p:sp>
        <p:nvSpPr>
          <p:cNvPr descr="Картинки по запросу корпоративное управление" id="155" name="Google Shape;155;p8"/>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156" name="Google Shape;156;p8"/>
          <p:cNvSpPr txBox="1"/>
          <p:nvPr/>
        </p:nvSpPr>
        <p:spPr>
          <a:xfrm>
            <a:off x="374055" y="80872"/>
            <a:ext cx="9208484" cy="842860"/>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ru-RU" sz="2800">
                <a:solidFill>
                  <a:schemeClr val="lt1"/>
                </a:solidFill>
                <a:latin typeface="Times New Roman"/>
                <a:ea typeface="Times New Roman"/>
                <a:cs typeface="Times New Roman"/>
                <a:sym typeface="Times New Roman"/>
              </a:rPr>
              <a:t>Кичик бизнес ва ҳусусий тадбиркорлик фаолиятини режалаштириш</a:t>
            </a:r>
            <a:endParaRPr sz="2800">
              <a:solidFill>
                <a:schemeClr val="lt1"/>
              </a:solidFill>
              <a:latin typeface="Times New Roman"/>
              <a:ea typeface="Times New Roman"/>
              <a:cs typeface="Times New Roman"/>
              <a:sym typeface="Times New Roman"/>
            </a:endParaRPr>
          </a:p>
        </p:txBody>
      </p:sp>
      <p:sp>
        <p:nvSpPr>
          <p:cNvPr id="157" name="Google Shape;157;p8"/>
          <p:cNvSpPr txBox="1"/>
          <p:nvPr>
            <p:ph idx="1" type="body"/>
          </p:nvPr>
        </p:nvSpPr>
        <p:spPr>
          <a:xfrm>
            <a:off x="167951" y="923732"/>
            <a:ext cx="9507894" cy="5853397"/>
          </a:xfrm>
          <a:prstGeom prst="rect">
            <a:avLst/>
          </a:prstGeom>
          <a:noFill/>
          <a:ln>
            <a:noFill/>
          </a:ln>
        </p:spPr>
        <p:txBody>
          <a:bodyPr anchorCtr="0" anchor="t" bIns="45700" lIns="91425" spcFirstLastPara="1" rIns="91425" wrap="square" tIns="45700">
            <a:noAutofit/>
          </a:bodyPr>
          <a:lstStyle/>
          <a:p>
            <a:pPr indent="-354013" lvl="0" marL="354013" rtl="0" algn="just">
              <a:lnSpc>
                <a:spcPct val="114000"/>
              </a:lnSpc>
              <a:spcBef>
                <a:spcPts val="0"/>
              </a:spcBef>
              <a:spcAft>
                <a:spcPts val="0"/>
              </a:spcAft>
              <a:buClr>
                <a:schemeClr val="dk1"/>
              </a:buClr>
              <a:buSzPts val="2000"/>
              <a:buFont typeface="Noto Sans Symbols"/>
              <a:buChar char="⮚"/>
            </a:pPr>
            <a:r>
              <a:rPr b="1" lang="ru-RU" sz="2000">
                <a:latin typeface="Times New Roman"/>
                <a:ea typeface="Times New Roman"/>
                <a:cs typeface="Times New Roman"/>
                <a:sym typeface="Times New Roman"/>
              </a:rPr>
              <a:t>Стратегик режа </a:t>
            </a:r>
            <a:r>
              <a:rPr lang="ru-RU" sz="2000">
                <a:latin typeface="Times New Roman"/>
                <a:ea typeface="Times New Roman"/>
                <a:cs typeface="Times New Roman"/>
                <a:sym typeface="Times New Roman"/>
              </a:rPr>
              <a:t>–</a:t>
            </a:r>
            <a:r>
              <a:rPr b="1" lang="ru-RU" sz="2000">
                <a:latin typeface="Times New Roman"/>
                <a:ea typeface="Times New Roman"/>
                <a:cs typeface="Times New Roman"/>
                <a:sym typeface="Times New Roman"/>
              </a:rPr>
              <a:t> </a:t>
            </a:r>
            <a:r>
              <a:rPr b="1" i="1" lang="ru-RU" sz="2000">
                <a:latin typeface="Times New Roman"/>
                <a:ea typeface="Times New Roman"/>
                <a:cs typeface="Times New Roman"/>
                <a:sym typeface="Times New Roman"/>
              </a:rPr>
              <a:t>тадбиркорлик субъектларининг мақсади ва имкониятларини </a:t>
            </a:r>
            <a:r>
              <a:rPr lang="ru-RU" sz="2000">
                <a:latin typeface="Times New Roman"/>
                <a:ea typeface="Times New Roman"/>
                <a:cs typeface="Times New Roman"/>
                <a:sym typeface="Times New Roman"/>
              </a:rPr>
              <a:t>ўзаро стратегик мувофиқлигини таъминлаш ва ушлаб туришга мўлжалланган режадир. У корхона доирасида тузиладиган барча турдаги режалар учун асос бўлиб хизмат қилади. Стратегик режалаштириш қуйидаги тўрт бочқичда амалга оширилади ва шунга мос равишда тўрт қисмдан иборат бўлади:</a:t>
            </a:r>
            <a:endParaRPr sz="2000">
              <a:latin typeface="Times New Roman"/>
              <a:ea typeface="Times New Roman"/>
              <a:cs typeface="Times New Roman"/>
              <a:sym typeface="Times New Roman"/>
            </a:endParaRPr>
          </a:p>
          <a:p>
            <a:pPr indent="-228600" lvl="0" marL="541338" rtl="0" algn="just">
              <a:lnSpc>
                <a:spcPct val="114000"/>
              </a:lnSpc>
              <a:spcBef>
                <a:spcPts val="600"/>
              </a:spcBef>
              <a:spcAft>
                <a:spcPts val="0"/>
              </a:spcAft>
              <a:buClr>
                <a:schemeClr val="dk1"/>
              </a:buClr>
              <a:buSzPts val="2000"/>
              <a:buFont typeface="Times New Roman"/>
              <a:buChar char="-"/>
            </a:pPr>
            <a:r>
              <a:rPr lang="ru-RU" sz="2000">
                <a:latin typeface="Times New Roman"/>
                <a:ea typeface="Times New Roman"/>
                <a:cs typeface="Times New Roman"/>
                <a:sym typeface="Times New Roman"/>
              </a:rPr>
              <a:t>корхонанинг асосий стратегик мақсадини аниқлаш. шакллантириш, асослаш, ифодалаш;</a:t>
            </a:r>
            <a:endParaRPr/>
          </a:p>
          <a:p>
            <a:pPr indent="-228600" lvl="0" marL="541338" rtl="0" algn="just">
              <a:lnSpc>
                <a:spcPct val="114000"/>
              </a:lnSpc>
              <a:spcBef>
                <a:spcPts val="600"/>
              </a:spcBef>
              <a:spcAft>
                <a:spcPts val="0"/>
              </a:spcAft>
              <a:buClr>
                <a:schemeClr val="dk1"/>
              </a:buClr>
              <a:buSzPts val="2000"/>
              <a:buFont typeface="Times New Roman"/>
              <a:buChar char="-"/>
            </a:pPr>
            <a:r>
              <a:rPr lang="ru-RU" sz="2000">
                <a:latin typeface="Times New Roman"/>
                <a:ea typeface="Times New Roman"/>
                <a:cs typeface="Times New Roman"/>
                <a:sym typeface="Times New Roman"/>
              </a:rPr>
              <a:t>ҳар бир бошқариш бўғини ва бошқарувчининг вазифаларини аниқлаш ва белгилаш;</a:t>
            </a:r>
            <a:endParaRPr sz="2000">
              <a:latin typeface="Times New Roman"/>
              <a:ea typeface="Times New Roman"/>
              <a:cs typeface="Times New Roman"/>
              <a:sym typeface="Times New Roman"/>
            </a:endParaRPr>
          </a:p>
          <a:p>
            <a:pPr indent="-228600" lvl="0" marL="541338" rtl="0" algn="just">
              <a:lnSpc>
                <a:spcPct val="114000"/>
              </a:lnSpc>
              <a:spcBef>
                <a:spcPts val="600"/>
              </a:spcBef>
              <a:spcAft>
                <a:spcPts val="0"/>
              </a:spcAft>
              <a:buClr>
                <a:schemeClr val="dk1"/>
              </a:buClr>
              <a:buSzPts val="2000"/>
              <a:buFont typeface="Times New Roman"/>
              <a:buChar char="-"/>
            </a:pPr>
            <a:r>
              <a:rPr lang="ru-RU" sz="2000">
                <a:latin typeface="Times New Roman"/>
                <a:ea typeface="Times New Roman"/>
                <a:cs typeface="Times New Roman"/>
                <a:sym typeface="Times New Roman"/>
              </a:rPr>
              <a:t>фаолият турларининг фойдалилик даражасини баҳолаш ва шунга мувофиқ ресурсларни тақсимлаш;</a:t>
            </a:r>
            <a:endParaRPr/>
          </a:p>
          <a:p>
            <a:pPr indent="-228600" lvl="0" marL="541338" rtl="0" algn="just">
              <a:lnSpc>
                <a:spcPct val="114000"/>
              </a:lnSpc>
              <a:spcBef>
                <a:spcPts val="600"/>
              </a:spcBef>
              <a:spcAft>
                <a:spcPts val="0"/>
              </a:spcAft>
              <a:buClr>
                <a:schemeClr val="dk1"/>
              </a:buClr>
              <a:buSzPts val="2000"/>
              <a:buFont typeface="Times New Roman"/>
              <a:buChar char="-"/>
            </a:pPr>
            <a:r>
              <a:rPr lang="ru-RU" sz="2000">
                <a:latin typeface="Times New Roman"/>
                <a:ea typeface="Times New Roman"/>
                <a:cs typeface="Times New Roman"/>
                <a:sym typeface="Times New Roman"/>
              </a:rPr>
              <a:t>фаолиятнинг ўсиш (ривожланиш) стратегиясини аниқлаш.</a:t>
            </a:r>
            <a:endParaRPr/>
          </a:p>
          <a:p>
            <a:pPr indent="-354013" lvl="0" marL="354013" rtl="0" algn="just">
              <a:lnSpc>
                <a:spcPct val="114000"/>
              </a:lnSpc>
              <a:spcBef>
                <a:spcPts val="600"/>
              </a:spcBef>
              <a:spcAft>
                <a:spcPts val="0"/>
              </a:spcAft>
              <a:buClr>
                <a:schemeClr val="dk1"/>
              </a:buClr>
              <a:buSzPts val="2000"/>
              <a:buFont typeface="Noto Sans Symbols"/>
              <a:buChar char="⮚"/>
            </a:pPr>
            <a:r>
              <a:rPr b="1" lang="ru-RU" sz="2000">
                <a:latin typeface="Times New Roman"/>
                <a:ea typeface="Times New Roman"/>
                <a:cs typeface="Times New Roman"/>
                <a:sym typeface="Times New Roman"/>
              </a:rPr>
              <a:t>Оператив режа </a:t>
            </a:r>
            <a:r>
              <a:rPr lang="ru-RU" sz="2000">
                <a:latin typeface="Times New Roman"/>
                <a:ea typeface="Times New Roman"/>
                <a:cs typeface="Times New Roman"/>
                <a:sym typeface="Times New Roman"/>
              </a:rPr>
              <a:t>–</a:t>
            </a:r>
            <a:r>
              <a:rPr b="1" lang="ru-RU" sz="2000">
                <a:latin typeface="Times New Roman"/>
                <a:ea typeface="Times New Roman"/>
                <a:cs typeface="Times New Roman"/>
                <a:sym typeface="Times New Roman"/>
              </a:rPr>
              <a:t> </a:t>
            </a:r>
            <a:r>
              <a:rPr lang="ru-RU" sz="2000">
                <a:latin typeface="Times New Roman"/>
                <a:ea typeface="Times New Roman"/>
                <a:cs typeface="Times New Roman"/>
                <a:sym typeface="Times New Roman"/>
              </a:rPr>
              <a:t>ҳар бир иш жойи ва участкада ҳамда ҳар бир ишчи томони дан иш куни, ҳафтаси, ойида бажарилиши лозим бўлган вазифалар, ишлар режасидир.</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1" name="Shape 161"/>
        <p:cNvGrpSpPr/>
        <p:nvPr/>
      </p:nvGrpSpPr>
      <p:grpSpPr>
        <a:xfrm>
          <a:off x="0" y="0"/>
          <a:ext cx="0" cy="0"/>
          <a:chOff x="0" y="0"/>
          <a:chExt cx="0" cy="0"/>
        </a:xfrm>
      </p:grpSpPr>
      <p:sp>
        <p:nvSpPr>
          <p:cNvPr descr="Картинки по запросу корпоративное управление" id="162" name="Google Shape;162;p9"/>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163" name="Google Shape;163;p9"/>
          <p:cNvSpPr txBox="1"/>
          <p:nvPr/>
        </p:nvSpPr>
        <p:spPr>
          <a:xfrm>
            <a:off x="374055" y="80872"/>
            <a:ext cx="9208484" cy="842860"/>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ru-RU" sz="2800">
                <a:solidFill>
                  <a:schemeClr val="lt1"/>
                </a:solidFill>
                <a:latin typeface="Times New Roman"/>
                <a:ea typeface="Times New Roman"/>
                <a:cs typeface="Times New Roman"/>
                <a:sym typeface="Times New Roman"/>
              </a:rPr>
              <a:t>Кичик бизнес ва ҳусусий тадбиркорлик фаолиятини режалаштириш</a:t>
            </a:r>
            <a:endParaRPr sz="2800">
              <a:solidFill>
                <a:schemeClr val="lt1"/>
              </a:solidFill>
              <a:latin typeface="Times New Roman"/>
              <a:ea typeface="Times New Roman"/>
              <a:cs typeface="Times New Roman"/>
              <a:sym typeface="Times New Roman"/>
            </a:endParaRPr>
          </a:p>
        </p:txBody>
      </p:sp>
      <p:sp>
        <p:nvSpPr>
          <p:cNvPr id="164" name="Google Shape;164;p9"/>
          <p:cNvSpPr txBox="1"/>
          <p:nvPr>
            <p:ph idx="1" type="body"/>
          </p:nvPr>
        </p:nvSpPr>
        <p:spPr>
          <a:xfrm>
            <a:off x="167951" y="923733"/>
            <a:ext cx="9507894" cy="5701002"/>
          </a:xfrm>
          <a:prstGeom prst="rect">
            <a:avLst/>
          </a:prstGeom>
          <a:noFill/>
          <a:ln>
            <a:noFill/>
          </a:ln>
        </p:spPr>
        <p:txBody>
          <a:bodyPr anchorCtr="0" anchor="t" bIns="45700" lIns="91425" spcFirstLastPara="1" rIns="91425" wrap="square" tIns="45700">
            <a:noAutofit/>
          </a:bodyPr>
          <a:lstStyle/>
          <a:p>
            <a:pPr indent="-354013" lvl="0" marL="354013" rtl="0" algn="just">
              <a:lnSpc>
                <a:spcPct val="114000"/>
              </a:lnSpc>
              <a:spcBef>
                <a:spcPts val="0"/>
              </a:spcBef>
              <a:spcAft>
                <a:spcPts val="0"/>
              </a:spcAft>
              <a:buClr>
                <a:schemeClr val="dk1"/>
              </a:buClr>
              <a:buSzPts val="2000"/>
              <a:buFont typeface="Noto Sans Symbols"/>
              <a:buChar char="⮚"/>
            </a:pPr>
            <a:r>
              <a:rPr b="1" lang="ru-RU" sz="2000">
                <a:latin typeface="Times New Roman"/>
                <a:ea typeface="Times New Roman"/>
                <a:cs typeface="Times New Roman"/>
                <a:sym typeface="Times New Roman"/>
              </a:rPr>
              <a:t>Умумий режа</a:t>
            </a:r>
            <a:r>
              <a:rPr lang="ru-RU" sz="2000">
                <a:latin typeface="Times New Roman"/>
                <a:ea typeface="Times New Roman"/>
                <a:cs typeface="Times New Roman"/>
                <a:sym typeface="Times New Roman"/>
              </a:rPr>
              <a:t> тадбиркор фаолиятининг барча жабҳаларини қамраб олиб, унинг умумий ривожланишини акс эттирадиган режа ҳисобланади. Хусусий режалар фаолият йўналишлари ва турлари бўйича  алоҳида режалар эса ало¬ҳида функциялар, вазифалар, масалалар бўйича тузиладиган режалардир.</a:t>
            </a:r>
            <a:endParaRPr/>
          </a:p>
          <a:p>
            <a:pPr indent="-354013" lvl="0" marL="354013" rtl="0" algn="just">
              <a:lnSpc>
                <a:spcPct val="114000"/>
              </a:lnSpc>
              <a:spcBef>
                <a:spcPts val="600"/>
              </a:spcBef>
              <a:spcAft>
                <a:spcPts val="0"/>
              </a:spcAft>
              <a:buClr>
                <a:schemeClr val="dk1"/>
              </a:buClr>
              <a:buSzPts val="2000"/>
              <a:buFont typeface="Noto Sans Symbols"/>
              <a:buChar char="⮚"/>
            </a:pPr>
            <a:r>
              <a:rPr b="1" lang="ru-RU" sz="2000">
                <a:latin typeface="Times New Roman"/>
                <a:ea typeface="Times New Roman"/>
                <a:cs typeface="Times New Roman"/>
                <a:sym typeface="Times New Roman"/>
              </a:rPr>
              <a:t>Режалаштириш</a:t>
            </a:r>
            <a:r>
              <a:rPr lang="ru-RU" sz="2000">
                <a:latin typeface="Times New Roman"/>
                <a:ea typeface="Times New Roman"/>
                <a:cs typeface="Times New Roman"/>
                <a:sym typeface="Times New Roman"/>
              </a:rPr>
              <a:t> </a:t>
            </a:r>
            <a:r>
              <a:rPr b="1" i="1" lang="ru-RU" sz="2000">
                <a:latin typeface="Times New Roman"/>
                <a:ea typeface="Times New Roman"/>
                <a:cs typeface="Times New Roman"/>
                <a:sym typeface="Times New Roman"/>
              </a:rPr>
              <a:t>истиқболли стратегик режа </a:t>
            </a:r>
            <a:r>
              <a:rPr lang="ru-RU" sz="2000">
                <a:latin typeface="Times New Roman"/>
                <a:ea typeface="Times New Roman"/>
                <a:cs typeface="Times New Roman"/>
                <a:sym typeface="Times New Roman"/>
              </a:rPr>
              <a:t>тузишдан бошланади. Истиқболли режада тадбиркорлик фаолиятининг шу даврга </a:t>
            </a:r>
            <a:r>
              <a:rPr b="1" i="1" lang="ru-RU" sz="2000">
                <a:latin typeface="Times New Roman"/>
                <a:ea typeface="Times New Roman"/>
                <a:cs typeface="Times New Roman"/>
                <a:sym typeface="Times New Roman"/>
              </a:rPr>
              <a:t>белгиланган</a:t>
            </a:r>
            <a:r>
              <a:rPr lang="ru-RU" sz="2000">
                <a:latin typeface="Times New Roman"/>
                <a:ea typeface="Times New Roman"/>
                <a:cs typeface="Times New Roman"/>
                <a:sym typeface="Times New Roman"/>
              </a:rPr>
              <a:t> </a:t>
            </a:r>
            <a:r>
              <a:rPr b="1" i="1" lang="ru-RU" sz="2000">
                <a:latin typeface="Times New Roman"/>
                <a:ea typeface="Times New Roman"/>
                <a:cs typeface="Times New Roman"/>
                <a:sym typeface="Times New Roman"/>
              </a:rPr>
              <a:t>мақсадлари,  уларга эришишга мўлжалланган фойдани олишга таъсир этувчи омиллар ва керакли стратегиялар, ҳаражатлар ва кутилган даромад </a:t>
            </a:r>
            <a:r>
              <a:rPr lang="ru-RU" sz="2000">
                <a:latin typeface="Times New Roman"/>
                <a:ea typeface="Times New Roman"/>
                <a:cs typeface="Times New Roman"/>
                <a:sym typeface="Times New Roman"/>
              </a:rPr>
              <a:t>умумий кўринишда акс эттирилади. </a:t>
            </a:r>
            <a:endParaRPr sz="2000">
              <a:latin typeface="Times New Roman"/>
              <a:ea typeface="Times New Roman"/>
              <a:cs typeface="Times New Roman"/>
              <a:sym typeface="Times New Roman"/>
            </a:endParaRPr>
          </a:p>
          <a:p>
            <a:pPr indent="-354013" lvl="0" marL="354013" rtl="0" algn="just">
              <a:lnSpc>
                <a:spcPct val="114000"/>
              </a:lnSpc>
              <a:spcBef>
                <a:spcPts val="600"/>
              </a:spcBef>
              <a:spcAft>
                <a:spcPts val="0"/>
              </a:spcAft>
              <a:buClr>
                <a:schemeClr val="dk1"/>
              </a:buClr>
              <a:buSzPts val="2000"/>
              <a:buFont typeface="Noto Sans Symbols"/>
              <a:buChar char="⮚"/>
            </a:pPr>
            <a:r>
              <a:rPr b="1" lang="ru-RU" sz="2000">
                <a:latin typeface="Times New Roman"/>
                <a:ea typeface="Times New Roman"/>
                <a:cs typeface="Times New Roman"/>
                <a:sym typeface="Times New Roman"/>
              </a:rPr>
              <a:t>Жорий режа </a:t>
            </a:r>
            <a:r>
              <a:rPr lang="ru-RU" sz="2000">
                <a:latin typeface="Times New Roman"/>
                <a:ea typeface="Times New Roman"/>
                <a:cs typeface="Times New Roman"/>
                <a:sym typeface="Times New Roman"/>
              </a:rPr>
              <a:t>истиқболли режанинг биринчи йили учун белгиланган кўрсаткичлар батафсил, аниқ, муфассал ҳолатга келтирилган вариантидир. </a:t>
            </a:r>
            <a:endParaRPr sz="2000">
              <a:latin typeface="Times New Roman"/>
              <a:ea typeface="Times New Roman"/>
              <a:cs typeface="Times New Roman"/>
              <a:sym typeface="Times New Roman"/>
            </a:endParaRPr>
          </a:p>
          <a:p>
            <a:pPr indent="-354013" lvl="0" marL="354013" rtl="0" algn="just">
              <a:lnSpc>
                <a:spcPct val="114000"/>
              </a:lnSpc>
              <a:spcBef>
                <a:spcPts val="600"/>
              </a:spcBef>
              <a:spcAft>
                <a:spcPts val="0"/>
              </a:spcAft>
              <a:buClr>
                <a:schemeClr val="dk1"/>
              </a:buClr>
              <a:buSzPts val="2000"/>
              <a:buFont typeface="Noto Sans Symbols"/>
              <a:buChar char="⮚"/>
            </a:pPr>
            <a:r>
              <a:rPr lang="ru-RU" sz="2000">
                <a:latin typeface="Times New Roman"/>
                <a:ea typeface="Times New Roman"/>
                <a:cs typeface="Times New Roman"/>
                <a:sym typeface="Times New Roman"/>
              </a:rPr>
              <a:t>Бозор иқтисодиётида </a:t>
            </a:r>
            <a:r>
              <a:rPr b="1" lang="ru-RU" sz="2000">
                <a:latin typeface="Times New Roman"/>
                <a:ea typeface="Times New Roman"/>
                <a:cs typeface="Times New Roman"/>
                <a:sym typeface="Times New Roman"/>
              </a:rPr>
              <a:t>бизнес режа </a:t>
            </a:r>
            <a:r>
              <a:rPr lang="ru-RU" sz="2000">
                <a:latin typeface="Times New Roman"/>
                <a:ea typeface="Times New Roman"/>
                <a:cs typeface="Times New Roman"/>
                <a:sym typeface="Times New Roman"/>
              </a:rPr>
              <a:t>тадбиркорликнинг асосини ташкил этади, дейиш мумкин. У фирма раҳбарларининг ўз мақсадларига қандай эришишларини, қилинаётган ҳаражатларнинг қанча вақт ичида қопланишини, ишнинг даромадлигини қай даражада бўлишини асослаб беради.</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8" name="Shape 168"/>
        <p:cNvGrpSpPr/>
        <p:nvPr/>
      </p:nvGrpSpPr>
      <p:grpSpPr>
        <a:xfrm>
          <a:off x="0" y="0"/>
          <a:ext cx="0" cy="0"/>
          <a:chOff x="0" y="0"/>
          <a:chExt cx="0" cy="0"/>
        </a:xfrm>
      </p:grpSpPr>
      <p:sp>
        <p:nvSpPr>
          <p:cNvPr descr="Картинки по запросу корпоративное управление" id="169" name="Google Shape;169;p10"/>
          <p:cNvSpPr/>
          <p:nvPr/>
        </p:nvSpPr>
        <p:spPr>
          <a:xfrm>
            <a:off x="471637" y="-13691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grpSp>
        <p:nvGrpSpPr>
          <p:cNvPr id="170" name="Google Shape;170;p10"/>
          <p:cNvGrpSpPr/>
          <p:nvPr/>
        </p:nvGrpSpPr>
        <p:grpSpPr>
          <a:xfrm>
            <a:off x="2594194" y="2919905"/>
            <a:ext cx="5327650" cy="1764665"/>
            <a:chOff x="1970" y="-2607"/>
            <a:chExt cx="8390" cy="2779"/>
          </a:xfrm>
        </p:grpSpPr>
        <p:sp>
          <p:nvSpPr>
            <p:cNvPr id="171" name="Google Shape;171;p10"/>
            <p:cNvSpPr/>
            <p:nvPr/>
          </p:nvSpPr>
          <p:spPr>
            <a:xfrm>
              <a:off x="1970" y="-2607"/>
              <a:ext cx="3285" cy="2430"/>
            </a:xfrm>
            <a:custGeom>
              <a:rect b="b" l="l" r="r" t="t"/>
              <a:pathLst>
                <a:path extrusionOk="0" h="2430" w="3285">
                  <a:moveTo>
                    <a:pt x="2209" y="0"/>
                  </a:moveTo>
                  <a:lnTo>
                    <a:pt x="1642" y="652"/>
                  </a:lnTo>
                  <a:lnTo>
                    <a:pt x="1270" y="258"/>
                  </a:lnTo>
                  <a:lnTo>
                    <a:pt x="1112" y="711"/>
                  </a:lnTo>
                  <a:lnTo>
                    <a:pt x="56" y="258"/>
                  </a:lnTo>
                  <a:lnTo>
                    <a:pt x="704" y="857"/>
                  </a:lnTo>
                  <a:lnTo>
                    <a:pt x="0" y="969"/>
                  </a:lnTo>
                  <a:lnTo>
                    <a:pt x="566" y="1324"/>
                  </a:lnTo>
                  <a:lnTo>
                    <a:pt x="21" y="1641"/>
                  </a:lnTo>
                  <a:lnTo>
                    <a:pt x="862" y="1568"/>
                  </a:lnTo>
                  <a:lnTo>
                    <a:pt x="724" y="1982"/>
                  </a:lnTo>
                  <a:lnTo>
                    <a:pt x="1173" y="1758"/>
                  </a:lnTo>
                  <a:lnTo>
                    <a:pt x="1290" y="2430"/>
                  </a:lnTo>
                  <a:lnTo>
                    <a:pt x="1602" y="1680"/>
                  </a:lnTo>
                  <a:lnTo>
                    <a:pt x="2015" y="2220"/>
                  </a:lnTo>
                  <a:lnTo>
                    <a:pt x="2132" y="1626"/>
                  </a:lnTo>
                  <a:lnTo>
                    <a:pt x="2760" y="2035"/>
                  </a:lnTo>
                  <a:lnTo>
                    <a:pt x="2561" y="1456"/>
                  </a:lnTo>
                  <a:lnTo>
                    <a:pt x="3285" y="1495"/>
                  </a:lnTo>
                  <a:lnTo>
                    <a:pt x="2678" y="1178"/>
                  </a:lnTo>
                  <a:lnTo>
                    <a:pt x="3209" y="915"/>
                  </a:lnTo>
                  <a:lnTo>
                    <a:pt x="2540" y="823"/>
                  </a:lnTo>
                  <a:lnTo>
                    <a:pt x="2795" y="501"/>
                  </a:lnTo>
                  <a:lnTo>
                    <a:pt x="2153" y="599"/>
                  </a:lnTo>
                  <a:lnTo>
                    <a:pt x="2209" y="0"/>
                  </a:lnTo>
                  <a:close/>
                </a:path>
              </a:pathLst>
            </a:custGeom>
            <a:solidFill>
              <a:srgbClr val="FFFF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72" name="Google Shape;172;p10"/>
            <p:cNvSpPr/>
            <p:nvPr/>
          </p:nvSpPr>
          <p:spPr>
            <a:xfrm>
              <a:off x="1970" y="-2607"/>
              <a:ext cx="3285" cy="2430"/>
            </a:xfrm>
            <a:custGeom>
              <a:rect b="b" l="l" r="r" t="t"/>
              <a:pathLst>
                <a:path extrusionOk="0" h="2430" w="3285">
                  <a:moveTo>
                    <a:pt x="1642" y="652"/>
                  </a:moveTo>
                  <a:lnTo>
                    <a:pt x="1270" y="258"/>
                  </a:lnTo>
                  <a:lnTo>
                    <a:pt x="1112" y="711"/>
                  </a:lnTo>
                  <a:lnTo>
                    <a:pt x="56" y="258"/>
                  </a:lnTo>
                  <a:lnTo>
                    <a:pt x="704" y="857"/>
                  </a:lnTo>
                  <a:lnTo>
                    <a:pt x="0" y="969"/>
                  </a:lnTo>
                  <a:lnTo>
                    <a:pt x="566" y="1324"/>
                  </a:lnTo>
                  <a:lnTo>
                    <a:pt x="21" y="1641"/>
                  </a:lnTo>
                  <a:lnTo>
                    <a:pt x="862" y="1568"/>
                  </a:lnTo>
                  <a:lnTo>
                    <a:pt x="724" y="1982"/>
                  </a:lnTo>
                  <a:lnTo>
                    <a:pt x="1173" y="1758"/>
                  </a:lnTo>
                  <a:lnTo>
                    <a:pt x="1290" y="2430"/>
                  </a:lnTo>
                  <a:lnTo>
                    <a:pt x="1602" y="1680"/>
                  </a:lnTo>
                  <a:lnTo>
                    <a:pt x="2015" y="2220"/>
                  </a:lnTo>
                  <a:lnTo>
                    <a:pt x="2132" y="1626"/>
                  </a:lnTo>
                  <a:lnTo>
                    <a:pt x="2760" y="2035"/>
                  </a:lnTo>
                  <a:lnTo>
                    <a:pt x="2561" y="1456"/>
                  </a:lnTo>
                  <a:lnTo>
                    <a:pt x="3285" y="1495"/>
                  </a:lnTo>
                  <a:lnTo>
                    <a:pt x="2678" y="1178"/>
                  </a:lnTo>
                  <a:lnTo>
                    <a:pt x="3209" y="915"/>
                  </a:lnTo>
                  <a:lnTo>
                    <a:pt x="2540" y="823"/>
                  </a:lnTo>
                  <a:lnTo>
                    <a:pt x="2795" y="501"/>
                  </a:lnTo>
                  <a:lnTo>
                    <a:pt x="2153" y="599"/>
                  </a:lnTo>
                  <a:lnTo>
                    <a:pt x="2209" y="0"/>
                  </a:lnTo>
                  <a:lnTo>
                    <a:pt x="1642" y="652"/>
                  </a:lnTo>
                  <a:close/>
                </a:path>
              </a:pathLst>
            </a:custGeom>
            <a:no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73" name="Google Shape;173;p10"/>
            <p:cNvSpPr/>
            <p:nvPr/>
          </p:nvSpPr>
          <p:spPr>
            <a:xfrm>
              <a:off x="7105" y="-1982"/>
              <a:ext cx="3255" cy="1755"/>
            </a:xfrm>
            <a:custGeom>
              <a:rect b="b" l="l" r="r" t="t"/>
              <a:pathLst>
                <a:path extrusionOk="0" h="1755" w="3255">
                  <a:moveTo>
                    <a:pt x="1096" y="1631"/>
                  </a:moveTo>
                  <a:lnTo>
                    <a:pt x="1074" y="1583"/>
                  </a:lnTo>
                  <a:lnTo>
                    <a:pt x="1016" y="1543"/>
                  </a:lnTo>
                  <a:lnTo>
                    <a:pt x="930" y="1517"/>
                  </a:lnTo>
                  <a:lnTo>
                    <a:pt x="824" y="1507"/>
                  </a:lnTo>
                  <a:lnTo>
                    <a:pt x="719" y="1517"/>
                  </a:lnTo>
                  <a:lnTo>
                    <a:pt x="633" y="1543"/>
                  </a:lnTo>
                  <a:lnTo>
                    <a:pt x="574" y="1583"/>
                  </a:lnTo>
                  <a:lnTo>
                    <a:pt x="553" y="1631"/>
                  </a:lnTo>
                  <a:lnTo>
                    <a:pt x="574" y="1679"/>
                  </a:lnTo>
                  <a:lnTo>
                    <a:pt x="632" y="1718"/>
                  </a:lnTo>
                  <a:lnTo>
                    <a:pt x="719" y="1745"/>
                  </a:lnTo>
                  <a:lnTo>
                    <a:pt x="824" y="1755"/>
                  </a:lnTo>
                  <a:lnTo>
                    <a:pt x="930" y="1745"/>
                  </a:lnTo>
                  <a:lnTo>
                    <a:pt x="1016" y="1718"/>
                  </a:lnTo>
                  <a:lnTo>
                    <a:pt x="1074" y="1679"/>
                  </a:lnTo>
                  <a:lnTo>
                    <a:pt x="1096" y="1631"/>
                  </a:lnTo>
                  <a:close/>
                  <a:moveTo>
                    <a:pt x="3255" y="720"/>
                  </a:moveTo>
                  <a:lnTo>
                    <a:pt x="3248" y="668"/>
                  </a:lnTo>
                  <a:lnTo>
                    <a:pt x="3227" y="618"/>
                  </a:lnTo>
                  <a:lnTo>
                    <a:pt x="3194" y="570"/>
                  </a:lnTo>
                  <a:lnTo>
                    <a:pt x="3149" y="526"/>
                  </a:lnTo>
                  <a:lnTo>
                    <a:pt x="3148" y="526"/>
                  </a:lnTo>
                  <a:lnTo>
                    <a:pt x="3162" y="503"/>
                  </a:lnTo>
                  <a:lnTo>
                    <a:pt x="3166" y="494"/>
                  </a:lnTo>
                  <a:lnTo>
                    <a:pt x="3166" y="493"/>
                  </a:lnTo>
                  <a:lnTo>
                    <a:pt x="3172" y="478"/>
                  </a:lnTo>
                  <a:lnTo>
                    <a:pt x="3178" y="453"/>
                  </a:lnTo>
                  <a:lnTo>
                    <a:pt x="3180" y="428"/>
                  </a:lnTo>
                  <a:lnTo>
                    <a:pt x="3171" y="373"/>
                  </a:lnTo>
                  <a:lnTo>
                    <a:pt x="3142" y="322"/>
                  </a:lnTo>
                  <a:lnTo>
                    <a:pt x="3098" y="276"/>
                  </a:lnTo>
                  <a:lnTo>
                    <a:pt x="3039" y="237"/>
                  </a:lnTo>
                  <a:lnTo>
                    <a:pt x="2967" y="207"/>
                  </a:lnTo>
                  <a:lnTo>
                    <a:pt x="2884" y="187"/>
                  </a:lnTo>
                  <a:lnTo>
                    <a:pt x="2885" y="186"/>
                  </a:lnTo>
                  <a:lnTo>
                    <a:pt x="2882" y="178"/>
                  </a:lnTo>
                  <a:lnTo>
                    <a:pt x="2860" y="135"/>
                  </a:lnTo>
                  <a:lnTo>
                    <a:pt x="2842" y="116"/>
                  </a:lnTo>
                  <a:lnTo>
                    <a:pt x="2818" y="90"/>
                  </a:lnTo>
                  <a:lnTo>
                    <a:pt x="2803" y="80"/>
                  </a:lnTo>
                  <a:lnTo>
                    <a:pt x="2760" y="52"/>
                  </a:lnTo>
                  <a:lnTo>
                    <a:pt x="2690" y="24"/>
                  </a:lnTo>
                  <a:lnTo>
                    <a:pt x="2611" y="6"/>
                  </a:lnTo>
                  <a:lnTo>
                    <a:pt x="2525" y="0"/>
                  </a:lnTo>
                  <a:lnTo>
                    <a:pt x="2446" y="5"/>
                  </a:lnTo>
                  <a:lnTo>
                    <a:pt x="2372" y="21"/>
                  </a:lnTo>
                  <a:lnTo>
                    <a:pt x="2304" y="46"/>
                  </a:lnTo>
                  <a:lnTo>
                    <a:pt x="2246" y="80"/>
                  </a:lnTo>
                  <a:lnTo>
                    <a:pt x="2247" y="80"/>
                  </a:lnTo>
                  <a:lnTo>
                    <a:pt x="2194" y="46"/>
                  </a:lnTo>
                  <a:lnTo>
                    <a:pt x="2131" y="21"/>
                  </a:lnTo>
                  <a:lnTo>
                    <a:pt x="2061" y="5"/>
                  </a:lnTo>
                  <a:lnTo>
                    <a:pt x="1985" y="0"/>
                  </a:lnTo>
                  <a:lnTo>
                    <a:pt x="1894" y="8"/>
                  </a:lnTo>
                  <a:lnTo>
                    <a:pt x="1812" y="30"/>
                  </a:lnTo>
                  <a:lnTo>
                    <a:pt x="1743" y="66"/>
                  </a:lnTo>
                  <a:lnTo>
                    <a:pt x="1691" y="113"/>
                  </a:lnTo>
                  <a:lnTo>
                    <a:pt x="1692" y="116"/>
                  </a:lnTo>
                  <a:lnTo>
                    <a:pt x="1631" y="85"/>
                  </a:lnTo>
                  <a:lnTo>
                    <a:pt x="1563" y="63"/>
                  </a:lnTo>
                  <a:lnTo>
                    <a:pt x="1488" y="49"/>
                  </a:lnTo>
                  <a:lnTo>
                    <a:pt x="1410" y="44"/>
                  </a:lnTo>
                  <a:lnTo>
                    <a:pt x="1323" y="50"/>
                  </a:lnTo>
                  <a:lnTo>
                    <a:pt x="1241" y="67"/>
                  </a:lnTo>
                  <a:lnTo>
                    <a:pt x="1168" y="95"/>
                  </a:lnTo>
                  <a:lnTo>
                    <a:pt x="1105" y="132"/>
                  </a:lnTo>
                  <a:lnTo>
                    <a:pt x="1055" y="177"/>
                  </a:lnTo>
                  <a:lnTo>
                    <a:pt x="1054" y="178"/>
                  </a:lnTo>
                  <a:lnTo>
                    <a:pt x="994" y="160"/>
                  </a:lnTo>
                  <a:lnTo>
                    <a:pt x="930" y="146"/>
                  </a:lnTo>
                  <a:lnTo>
                    <a:pt x="864" y="138"/>
                  </a:lnTo>
                  <a:lnTo>
                    <a:pt x="797" y="135"/>
                  </a:lnTo>
                  <a:lnTo>
                    <a:pt x="705" y="140"/>
                  </a:lnTo>
                  <a:lnTo>
                    <a:pt x="619" y="155"/>
                  </a:lnTo>
                  <a:lnTo>
                    <a:pt x="540" y="178"/>
                  </a:lnTo>
                  <a:lnTo>
                    <a:pt x="469" y="209"/>
                  </a:lnTo>
                  <a:lnTo>
                    <a:pt x="408" y="248"/>
                  </a:lnTo>
                  <a:lnTo>
                    <a:pt x="358" y="292"/>
                  </a:lnTo>
                  <a:lnTo>
                    <a:pt x="320" y="341"/>
                  </a:lnTo>
                  <a:lnTo>
                    <a:pt x="296" y="394"/>
                  </a:lnTo>
                  <a:lnTo>
                    <a:pt x="288" y="451"/>
                  </a:lnTo>
                  <a:lnTo>
                    <a:pt x="288" y="462"/>
                  </a:lnTo>
                  <a:lnTo>
                    <a:pt x="289" y="472"/>
                  </a:lnTo>
                  <a:lnTo>
                    <a:pt x="291" y="483"/>
                  </a:lnTo>
                  <a:lnTo>
                    <a:pt x="293" y="493"/>
                  </a:lnTo>
                  <a:lnTo>
                    <a:pt x="294" y="493"/>
                  </a:lnTo>
                  <a:lnTo>
                    <a:pt x="293" y="494"/>
                  </a:lnTo>
                  <a:lnTo>
                    <a:pt x="293" y="493"/>
                  </a:lnTo>
                  <a:lnTo>
                    <a:pt x="199" y="508"/>
                  </a:lnTo>
                  <a:lnTo>
                    <a:pt x="118" y="539"/>
                  </a:lnTo>
                  <a:lnTo>
                    <a:pt x="55" y="583"/>
                  </a:lnTo>
                  <a:lnTo>
                    <a:pt x="15" y="636"/>
                  </a:lnTo>
                  <a:lnTo>
                    <a:pt x="0" y="697"/>
                  </a:lnTo>
                  <a:lnTo>
                    <a:pt x="11" y="750"/>
                  </a:lnTo>
                  <a:lnTo>
                    <a:pt x="43" y="798"/>
                  </a:lnTo>
                  <a:lnTo>
                    <a:pt x="94" y="840"/>
                  </a:lnTo>
                  <a:lnTo>
                    <a:pt x="159" y="872"/>
                  </a:lnTo>
                  <a:lnTo>
                    <a:pt x="160" y="871"/>
                  </a:lnTo>
                  <a:lnTo>
                    <a:pt x="162" y="873"/>
                  </a:lnTo>
                  <a:lnTo>
                    <a:pt x="159" y="872"/>
                  </a:lnTo>
                  <a:lnTo>
                    <a:pt x="122" y="901"/>
                  </a:lnTo>
                  <a:lnTo>
                    <a:pt x="95" y="935"/>
                  </a:lnTo>
                  <a:lnTo>
                    <a:pt x="77" y="971"/>
                  </a:lnTo>
                  <a:lnTo>
                    <a:pt x="72" y="1010"/>
                  </a:lnTo>
                  <a:lnTo>
                    <a:pt x="83" y="1064"/>
                  </a:lnTo>
                  <a:lnTo>
                    <a:pt x="116" y="1112"/>
                  </a:lnTo>
                  <a:lnTo>
                    <a:pt x="168" y="1153"/>
                  </a:lnTo>
                  <a:lnTo>
                    <a:pt x="234" y="1185"/>
                  </a:lnTo>
                  <a:lnTo>
                    <a:pt x="313" y="1206"/>
                  </a:lnTo>
                  <a:lnTo>
                    <a:pt x="400" y="1213"/>
                  </a:lnTo>
                  <a:lnTo>
                    <a:pt x="413" y="1213"/>
                  </a:lnTo>
                  <a:lnTo>
                    <a:pt x="426" y="1213"/>
                  </a:lnTo>
                  <a:lnTo>
                    <a:pt x="438" y="1212"/>
                  </a:lnTo>
                  <a:lnTo>
                    <a:pt x="437" y="1213"/>
                  </a:lnTo>
                  <a:lnTo>
                    <a:pt x="486" y="1259"/>
                  </a:lnTo>
                  <a:lnTo>
                    <a:pt x="545" y="1298"/>
                  </a:lnTo>
                  <a:lnTo>
                    <a:pt x="613" y="1332"/>
                  </a:lnTo>
                  <a:lnTo>
                    <a:pt x="688" y="1359"/>
                  </a:lnTo>
                  <a:lnTo>
                    <a:pt x="768" y="1379"/>
                  </a:lnTo>
                  <a:lnTo>
                    <a:pt x="853" y="1391"/>
                  </a:lnTo>
                  <a:lnTo>
                    <a:pt x="941" y="1395"/>
                  </a:lnTo>
                  <a:lnTo>
                    <a:pt x="1020" y="1392"/>
                  </a:lnTo>
                  <a:lnTo>
                    <a:pt x="1097" y="1382"/>
                  </a:lnTo>
                  <a:lnTo>
                    <a:pt x="1171" y="1366"/>
                  </a:lnTo>
                  <a:lnTo>
                    <a:pt x="1240" y="1344"/>
                  </a:lnTo>
                  <a:lnTo>
                    <a:pt x="1241" y="1343"/>
                  </a:lnTo>
                  <a:lnTo>
                    <a:pt x="1240" y="1344"/>
                  </a:lnTo>
                  <a:lnTo>
                    <a:pt x="1292" y="1385"/>
                  </a:lnTo>
                  <a:lnTo>
                    <a:pt x="1354" y="1419"/>
                  </a:lnTo>
                  <a:lnTo>
                    <a:pt x="1423" y="1447"/>
                  </a:lnTo>
                  <a:lnTo>
                    <a:pt x="1499" y="1467"/>
                  </a:lnTo>
                  <a:lnTo>
                    <a:pt x="1579" y="1480"/>
                  </a:lnTo>
                  <a:lnTo>
                    <a:pt x="1663" y="1484"/>
                  </a:lnTo>
                  <a:lnTo>
                    <a:pt x="1757" y="1479"/>
                  </a:lnTo>
                  <a:lnTo>
                    <a:pt x="1846" y="1463"/>
                  </a:lnTo>
                  <a:lnTo>
                    <a:pt x="1928" y="1438"/>
                  </a:lnTo>
                  <a:lnTo>
                    <a:pt x="2002" y="1404"/>
                  </a:lnTo>
                  <a:lnTo>
                    <a:pt x="2064" y="1362"/>
                  </a:lnTo>
                  <a:lnTo>
                    <a:pt x="2084" y="1343"/>
                  </a:lnTo>
                  <a:lnTo>
                    <a:pt x="2114" y="1314"/>
                  </a:lnTo>
                  <a:lnTo>
                    <a:pt x="2150" y="1259"/>
                  </a:lnTo>
                  <a:lnTo>
                    <a:pt x="2150" y="1261"/>
                  </a:lnTo>
                  <a:lnTo>
                    <a:pt x="2204" y="1279"/>
                  </a:lnTo>
                  <a:lnTo>
                    <a:pt x="2261" y="1292"/>
                  </a:lnTo>
                  <a:lnTo>
                    <a:pt x="2320" y="1300"/>
                  </a:lnTo>
                  <a:lnTo>
                    <a:pt x="2381" y="1302"/>
                  </a:lnTo>
                  <a:lnTo>
                    <a:pt x="2469" y="1297"/>
                  </a:lnTo>
                  <a:lnTo>
                    <a:pt x="2550" y="1281"/>
                  </a:lnTo>
                  <a:lnTo>
                    <a:pt x="2615" y="1259"/>
                  </a:lnTo>
                  <a:lnTo>
                    <a:pt x="2624" y="1256"/>
                  </a:lnTo>
                  <a:lnTo>
                    <a:pt x="2688" y="1224"/>
                  </a:lnTo>
                  <a:lnTo>
                    <a:pt x="2705" y="1212"/>
                  </a:lnTo>
                  <a:lnTo>
                    <a:pt x="2741" y="1184"/>
                  </a:lnTo>
                  <a:lnTo>
                    <a:pt x="2782" y="1139"/>
                  </a:lnTo>
                  <a:lnTo>
                    <a:pt x="2808" y="1088"/>
                  </a:lnTo>
                  <a:lnTo>
                    <a:pt x="2817" y="1034"/>
                  </a:lnTo>
                  <a:lnTo>
                    <a:pt x="2816" y="1033"/>
                  </a:lnTo>
                  <a:lnTo>
                    <a:pt x="2907" y="1020"/>
                  </a:lnTo>
                  <a:lnTo>
                    <a:pt x="2991" y="997"/>
                  </a:lnTo>
                  <a:lnTo>
                    <a:pt x="3065" y="966"/>
                  </a:lnTo>
                  <a:lnTo>
                    <a:pt x="3130" y="927"/>
                  </a:lnTo>
                  <a:lnTo>
                    <a:pt x="3182" y="882"/>
                  </a:lnTo>
                  <a:lnTo>
                    <a:pt x="3190" y="873"/>
                  </a:lnTo>
                  <a:lnTo>
                    <a:pt x="3191" y="871"/>
                  </a:lnTo>
                  <a:lnTo>
                    <a:pt x="3221" y="832"/>
                  </a:lnTo>
                  <a:lnTo>
                    <a:pt x="3246" y="777"/>
                  </a:lnTo>
                  <a:lnTo>
                    <a:pt x="3255" y="720"/>
                  </a:lnTo>
                  <a:close/>
                </a:path>
              </a:pathLst>
            </a:custGeom>
            <a:solidFill>
              <a:srgbClr val="1F5767">
                <a:alpha val="49803"/>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74" name="Google Shape;174;p10"/>
            <p:cNvPicPr preferRelativeResize="0"/>
            <p:nvPr/>
          </p:nvPicPr>
          <p:blipFill rotWithShape="1">
            <a:blip r:embed="rId3">
              <a:alphaModFix/>
            </a:blip>
            <a:srcRect b="0" l="0" r="0" t="0"/>
            <a:stretch/>
          </p:blipFill>
          <p:spPr>
            <a:xfrm>
              <a:off x="7085" y="-2022"/>
              <a:ext cx="3255" cy="1485"/>
            </a:xfrm>
            <a:prstGeom prst="rect">
              <a:avLst/>
            </a:prstGeom>
            <a:noFill/>
            <a:ln>
              <a:noFill/>
            </a:ln>
          </p:spPr>
        </p:pic>
        <p:sp>
          <p:nvSpPr>
            <p:cNvPr id="175" name="Google Shape;175;p10"/>
            <p:cNvSpPr/>
            <p:nvPr/>
          </p:nvSpPr>
          <p:spPr>
            <a:xfrm>
              <a:off x="7085" y="-2022"/>
              <a:ext cx="3255" cy="1485"/>
            </a:xfrm>
            <a:custGeom>
              <a:rect b="b" l="l" r="r" t="t"/>
              <a:pathLst>
                <a:path extrusionOk="0" h="1485" w="3255">
                  <a:moveTo>
                    <a:pt x="294" y="493"/>
                  </a:moveTo>
                  <a:lnTo>
                    <a:pt x="199" y="508"/>
                  </a:lnTo>
                  <a:lnTo>
                    <a:pt x="118" y="539"/>
                  </a:lnTo>
                  <a:lnTo>
                    <a:pt x="55" y="583"/>
                  </a:lnTo>
                  <a:lnTo>
                    <a:pt x="15" y="636"/>
                  </a:lnTo>
                  <a:lnTo>
                    <a:pt x="0" y="697"/>
                  </a:lnTo>
                  <a:lnTo>
                    <a:pt x="11" y="750"/>
                  </a:lnTo>
                  <a:lnTo>
                    <a:pt x="43" y="798"/>
                  </a:lnTo>
                  <a:lnTo>
                    <a:pt x="94" y="840"/>
                  </a:lnTo>
                  <a:lnTo>
                    <a:pt x="162" y="873"/>
                  </a:lnTo>
                  <a:lnTo>
                    <a:pt x="160" y="871"/>
                  </a:lnTo>
                  <a:lnTo>
                    <a:pt x="122" y="901"/>
                  </a:lnTo>
                  <a:lnTo>
                    <a:pt x="95" y="935"/>
                  </a:lnTo>
                  <a:lnTo>
                    <a:pt x="77" y="971"/>
                  </a:lnTo>
                  <a:lnTo>
                    <a:pt x="72" y="1010"/>
                  </a:lnTo>
                  <a:lnTo>
                    <a:pt x="83" y="1064"/>
                  </a:lnTo>
                  <a:lnTo>
                    <a:pt x="116" y="1112"/>
                  </a:lnTo>
                  <a:lnTo>
                    <a:pt x="168" y="1153"/>
                  </a:lnTo>
                  <a:lnTo>
                    <a:pt x="234" y="1185"/>
                  </a:lnTo>
                  <a:lnTo>
                    <a:pt x="313" y="1206"/>
                  </a:lnTo>
                  <a:lnTo>
                    <a:pt x="400" y="1213"/>
                  </a:lnTo>
                  <a:lnTo>
                    <a:pt x="413" y="1213"/>
                  </a:lnTo>
                  <a:lnTo>
                    <a:pt x="426" y="1213"/>
                  </a:lnTo>
                  <a:lnTo>
                    <a:pt x="438" y="1212"/>
                  </a:lnTo>
                  <a:lnTo>
                    <a:pt x="437" y="1213"/>
                  </a:lnTo>
                  <a:lnTo>
                    <a:pt x="486" y="1259"/>
                  </a:lnTo>
                  <a:lnTo>
                    <a:pt x="545" y="1298"/>
                  </a:lnTo>
                  <a:lnTo>
                    <a:pt x="613" y="1332"/>
                  </a:lnTo>
                  <a:lnTo>
                    <a:pt x="688" y="1359"/>
                  </a:lnTo>
                  <a:lnTo>
                    <a:pt x="768" y="1379"/>
                  </a:lnTo>
                  <a:lnTo>
                    <a:pt x="853" y="1391"/>
                  </a:lnTo>
                  <a:lnTo>
                    <a:pt x="941" y="1395"/>
                  </a:lnTo>
                  <a:lnTo>
                    <a:pt x="1020" y="1392"/>
                  </a:lnTo>
                  <a:lnTo>
                    <a:pt x="1097" y="1382"/>
                  </a:lnTo>
                  <a:lnTo>
                    <a:pt x="1171" y="1366"/>
                  </a:lnTo>
                  <a:lnTo>
                    <a:pt x="1241" y="1343"/>
                  </a:lnTo>
                  <a:lnTo>
                    <a:pt x="1240" y="1344"/>
                  </a:lnTo>
                  <a:lnTo>
                    <a:pt x="1292" y="1385"/>
                  </a:lnTo>
                  <a:lnTo>
                    <a:pt x="1354" y="1419"/>
                  </a:lnTo>
                  <a:lnTo>
                    <a:pt x="1423" y="1447"/>
                  </a:lnTo>
                  <a:lnTo>
                    <a:pt x="1499" y="1467"/>
                  </a:lnTo>
                  <a:lnTo>
                    <a:pt x="1579" y="1480"/>
                  </a:lnTo>
                  <a:lnTo>
                    <a:pt x="1663" y="1484"/>
                  </a:lnTo>
                  <a:lnTo>
                    <a:pt x="1757" y="1479"/>
                  </a:lnTo>
                  <a:lnTo>
                    <a:pt x="1846" y="1463"/>
                  </a:lnTo>
                  <a:lnTo>
                    <a:pt x="1928" y="1438"/>
                  </a:lnTo>
                  <a:lnTo>
                    <a:pt x="2002" y="1404"/>
                  </a:lnTo>
                  <a:lnTo>
                    <a:pt x="2064" y="1362"/>
                  </a:lnTo>
                  <a:lnTo>
                    <a:pt x="2114" y="1314"/>
                  </a:lnTo>
                  <a:lnTo>
                    <a:pt x="2150" y="1259"/>
                  </a:lnTo>
                  <a:lnTo>
                    <a:pt x="2150" y="1261"/>
                  </a:lnTo>
                  <a:lnTo>
                    <a:pt x="2204" y="1279"/>
                  </a:lnTo>
                  <a:lnTo>
                    <a:pt x="2261" y="1292"/>
                  </a:lnTo>
                  <a:lnTo>
                    <a:pt x="2320" y="1300"/>
                  </a:lnTo>
                  <a:lnTo>
                    <a:pt x="2381" y="1302"/>
                  </a:lnTo>
                  <a:lnTo>
                    <a:pt x="2469" y="1297"/>
                  </a:lnTo>
                  <a:lnTo>
                    <a:pt x="2550" y="1281"/>
                  </a:lnTo>
                  <a:lnTo>
                    <a:pt x="2624" y="1256"/>
                  </a:lnTo>
                  <a:lnTo>
                    <a:pt x="2688" y="1224"/>
                  </a:lnTo>
                  <a:lnTo>
                    <a:pt x="2741" y="1184"/>
                  </a:lnTo>
                  <a:lnTo>
                    <a:pt x="2782" y="1139"/>
                  </a:lnTo>
                  <a:lnTo>
                    <a:pt x="2808" y="1088"/>
                  </a:lnTo>
                  <a:lnTo>
                    <a:pt x="2817" y="1034"/>
                  </a:lnTo>
                  <a:lnTo>
                    <a:pt x="2816" y="1033"/>
                  </a:lnTo>
                  <a:lnTo>
                    <a:pt x="2907" y="1020"/>
                  </a:lnTo>
                  <a:lnTo>
                    <a:pt x="2991" y="997"/>
                  </a:lnTo>
                  <a:lnTo>
                    <a:pt x="3065" y="966"/>
                  </a:lnTo>
                  <a:lnTo>
                    <a:pt x="3130" y="927"/>
                  </a:lnTo>
                  <a:lnTo>
                    <a:pt x="3182" y="882"/>
                  </a:lnTo>
                  <a:lnTo>
                    <a:pt x="3221" y="832"/>
                  </a:lnTo>
                  <a:lnTo>
                    <a:pt x="3246" y="777"/>
                  </a:lnTo>
                  <a:lnTo>
                    <a:pt x="3255" y="720"/>
                  </a:lnTo>
                  <a:lnTo>
                    <a:pt x="3248" y="668"/>
                  </a:lnTo>
                  <a:lnTo>
                    <a:pt x="3227" y="618"/>
                  </a:lnTo>
                  <a:lnTo>
                    <a:pt x="3194" y="570"/>
                  </a:lnTo>
                  <a:lnTo>
                    <a:pt x="3149" y="526"/>
                  </a:lnTo>
                  <a:lnTo>
                    <a:pt x="3148" y="526"/>
                  </a:lnTo>
                  <a:lnTo>
                    <a:pt x="3162" y="503"/>
                  </a:lnTo>
                  <a:lnTo>
                    <a:pt x="3172" y="478"/>
                  </a:lnTo>
                  <a:lnTo>
                    <a:pt x="3178" y="453"/>
                  </a:lnTo>
                  <a:lnTo>
                    <a:pt x="3180" y="428"/>
                  </a:lnTo>
                  <a:lnTo>
                    <a:pt x="3171" y="373"/>
                  </a:lnTo>
                  <a:lnTo>
                    <a:pt x="3142" y="322"/>
                  </a:lnTo>
                  <a:lnTo>
                    <a:pt x="3098" y="276"/>
                  </a:lnTo>
                  <a:lnTo>
                    <a:pt x="3039" y="237"/>
                  </a:lnTo>
                  <a:lnTo>
                    <a:pt x="2967" y="207"/>
                  </a:lnTo>
                  <a:lnTo>
                    <a:pt x="2884" y="187"/>
                  </a:lnTo>
                  <a:lnTo>
                    <a:pt x="2885" y="186"/>
                  </a:lnTo>
                  <a:lnTo>
                    <a:pt x="2860" y="135"/>
                  </a:lnTo>
                  <a:lnTo>
                    <a:pt x="2818" y="90"/>
                  </a:lnTo>
                  <a:lnTo>
                    <a:pt x="2760" y="52"/>
                  </a:lnTo>
                  <a:lnTo>
                    <a:pt x="2690" y="24"/>
                  </a:lnTo>
                  <a:lnTo>
                    <a:pt x="2611" y="6"/>
                  </a:lnTo>
                  <a:lnTo>
                    <a:pt x="2525" y="0"/>
                  </a:lnTo>
                  <a:lnTo>
                    <a:pt x="2446" y="5"/>
                  </a:lnTo>
                  <a:lnTo>
                    <a:pt x="2372" y="21"/>
                  </a:lnTo>
                  <a:lnTo>
                    <a:pt x="2304" y="46"/>
                  </a:lnTo>
                  <a:lnTo>
                    <a:pt x="2246" y="80"/>
                  </a:lnTo>
                  <a:lnTo>
                    <a:pt x="2247" y="80"/>
                  </a:lnTo>
                  <a:lnTo>
                    <a:pt x="2194" y="46"/>
                  </a:lnTo>
                  <a:lnTo>
                    <a:pt x="2131" y="21"/>
                  </a:lnTo>
                  <a:lnTo>
                    <a:pt x="2061" y="5"/>
                  </a:lnTo>
                  <a:lnTo>
                    <a:pt x="1985" y="0"/>
                  </a:lnTo>
                  <a:lnTo>
                    <a:pt x="1894" y="8"/>
                  </a:lnTo>
                  <a:lnTo>
                    <a:pt x="1812" y="30"/>
                  </a:lnTo>
                  <a:lnTo>
                    <a:pt x="1743" y="66"/>
                  </a:lnTo>
                  <a:lnTo>
                    <a:pt x="1691" y="113"/>
                  </a:lnTo>
                  <a:lnTo>
                    <a:pt x="1692" y="116"/>
                  </a:lnTo>
                  <a:lnTo>
                    <a:pt x="1631" y="85"/>
                  </a:lnTo>
                  <a:lnTo>
                    <a:pt x="1563" y="63"/>
                  </a:lnTo>
                  <a:lnTo>
                    <a:pt x="1488" y="49"/>
                  </a:lnTo>
                  <a:lnTo>
                    <a:pt x="1410" y="44"/>
                  </a:lnTo>
                  <a:lnTo>
                    <a:pt x="1323" y="50"/>
                  </a:lnTo>
                  <a:lnTo>
                    <a:pt x="1241" y="67"/>
                  </a:lnTo>
                  <a:lnTo>
                    <a:pt x="1168" y="95"/>
                  </a:lnTo>
                  <a:lnTo>
                    <a:pt x="1105" y="132"/>
                  </a:lnTo>
                  <a:lnTo>
                    <a:pt x="1055" y="177"/>
                  </a:lnTo>
                  <a:lnTo>
                    <a:pt x="1054" y="178"/>
                  </a:lnTo>
                  <a:lnTo>
                    <a:pt x="994" y="160"/>
                  </a:lnTo>
                  <a:lnTo>
                    <a:pt x="930" y="146"/>
                  </a:lnTo>
                  <a:lnTo>
                    <a:pt x="864" y="138"/>
                  </a:lnTo>
                  <a:lnTo>
                    <a:pt x="797" y="135"/>
                  </a:lnTo>
                  <a:lnTo>
                    <a:pt x="705" y="140"/>
                  </a:lnTo>
                  <a:lnTo>
                    <a:pt x="619" y="155"/>
                  </a:lnTo>
                  <a:lnTo>
                    <a:pt x="540" y="178"/>
                  </a:lnTo>
                  <a:lnTo>
                    <a:pt x="469" y="209"/>
                  </a:lnTo>
                  <a:lnTo>
                    <a:pt x="408" y="248"/>
                  </a:lnTo>
                  <a:lnTo>
                    <a:pt x="358" y="292"/>
                  </a:lnTo>
                  <a:lnTo>
                    <a:pt x="320" y="341"/>
                  </a:lnTo>
                  <a:lnTo>
                    <a:pt x="296" y="394"/>
                  </a:lnTo>
                  <a:lnTo>
                    <a:pt x="288" y="451"/>
                  </a:lnTo>
                  <a:lnTo>
                    <a:pt x="288" y="462"/>
                  </a:lnTo>
                  <a:lnTo>
                    <a:pt x="289" y="472"/>
                  </a:lnTo>
                  <a:lnTo>
                    <a:pt x="291" y="483"/>
                  </a:lnTo>
                  <a:lnTo>
                    <a:pt x="293" y="494"/>
                  </a:lnTo>
                  <a:lnTo>
                    <a:pt x="294" y="493"/>
                  </a:lnTo>
                  <a:close/>
                  <a:moveTo>
                    <a:pt x="162" y="873"/>
                  </a:moveTo>
                  <a:lnTo>
                    <a:pt x="201" y="885"/>
                  </a:lnTo>
                  <a:lnTo>
                    <a:pt x="242" y="894"/>
                  </a:lnTo>
                  <a:lnTo>
                    <a:pt x="284" y="899"/>
                  </a:lnTo>
                  <a:lnTo>
                    <a:pt x="327" y="901"/>
                  </a:lnTo>
                  <a:lnTo>
                    <a:pt x="336" y="901"/>
                  </a:lnTo>
                  <a:lnTo>
                    <a:pt x="344" y="901"/>
                  </a:lnTo>
                  <a:lnTo>
                    <a:pt x="353" y="900"/>
                  </a:lnTo>
                  <a:moveTo>
                    <a:pt x="438" y="1212"/>
                  </a:moveTo>
                  <a:lnTo>
                    <a:pt x="460" y="1210"/>
                  </a:lnTo>
                  <a:lnTo>
                    <a:pt x="481" y="1207"/>
                  </a:lnTo>
                  <a:lnTo>
                    <a:pt x="501" y="1203"/>
                  </a:lnTo>
                  <a:lnTo>
                    <a:pt x="522" y="1199"/>
                  </a:lnTo>
                  <a:moveTo>
                    <a:pt x="1190" y="1284"/>
                  </a:moveTo>
                  <a:lnTo>
                    <a:pt x="1200" y="1299"/>
                  </a:lnTo>
                  <a:lnTo>
                    <a:pt x="1212" y="1315"/>
                  </a:lnTo>
                  <a:lnTo>
                    <a:pt x="1225" y="1329"/>
                  </a:lnTo>
                  <a:lnTo>
                    <a:pt x="1240" y="1344"/>
                  </a:lnTo>
                  <a:moveTo>
                    <a:pt x="2150" y="1259"/>
                  </a:moveTo>
                  <a:lnTo>
                    <a:pt x="2157" y="1243"/>
                  </a:lnTo>
                  <a:lnTo>
                    <a:pt x="2163" y="1227"/>
                  </a:lnTo>
                  <a:lnTo>
                    <a:pt x="2167" y="1210"/>
                  </a:lnTo>
                  <a:lnTo>
                    <a:pt x="2170" y="1194"/>
                  </a:lnTo>
                </a:path>
              </a:pathLst>
            </a:custGeom>
            <a:noFill/>
            <a:ln cap="flat" cmpd="sng" w="12700">
              <a:solidFill>
                <a:srgbClr val="92CDDC"/>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76" name="Google Shape;176;p10"/>
            <p:cNvPicPr preferRelativeResize="0"/>
            <p:nvPr/>
          </p:nvPicPr>
          <p:blipFill rotWithShape="1">
            <a:blip r:embed="rId4">
              <a:alphaModFix/>
            </a:blip>
            <a:srcRect b="0" l="0" r="0" t="0"/>
            <a:stretch/>
          </p:blipFill>
          <p:spPr>
            <a:xfrm>
              <a:off x="9647" y="-1243"/>
              <a:ext cx="265" cy="266"/>
            </a:xfrm>
            <a:prstGeom prst="rect">
              <a:avLst/>
            </a:prstGeom>
            <a:noFill/>
            <a:ln>
              <a:noFill/>
            </a:ln>
          </p:spPr>
        </p:pic>
        <p:sp>
          <p:nvSpPr>
            <p:cNvPr id="177" name="Google Shape;177;p10"/>
            <p:cNvSpPr/>
            <p:nvPr/>
          </p:nvSpPr>
          <p:spPr>
            <a:xfrm>
              <a:off x="7377" y="-1942"/>
              <a:ext cx="2856" cy="539"/>
            </a:xfrm>
            <a:custGeom>
              <a:rect b="b" l="l" r="r" t="t"/>
              <a:pathLst>
                <a:path extrusionOk="0" h="539" w="2856">
                  <a:moveTo>
                    <a:pt x="2746" y="538"/>
                  </a:moveTo>
                  <a:lnTo>
                    <a:pt x="2779" y="518"/>
                  </a:lnTo>
                  <a:lnTo>
                    <a:pt x="2809" y="496"/>
                  </a:lnTo>
                  <a:lnTo>
                    <a:pt x="2834" y="472"/>
                  </a:lnTo>
                  <a:lnTo>
                    <a:pt x="2855" y="446"/>
                  </a:lnTo>
                  <a:moveTo>
                    <a:pt x="2598" y="150"/>
                  </a:moveTo>
                  <a:lnTo>
                    <a:pt x="2598" y="148"/>
                  </a:lnTo>
                  <a:lnTo>
                    <a:pt x="2598" y="147"/>
                  </a:lnTo>
                  <a:lnTo>
                    <a:pt x="2598" y="146"/>
                  </a:lnTo>
                  <a:lnTo>
                    <a:pt x="2598" y="136"/>
                  </a:lnTo>
                  <a:lnTo>
                    <a:pt x="2597" y="126"/>
                  </a:lnTo>
                  <a:lnTo>
                    <a:pt x="2595" y="116"/>
                  </a:lnTo>
                  <a:lnTo>
                    <a:pt x="2592" y="106"/>
                  </a:lnTo>
                  <a:moveTo>
                    <a:pt x="1953" y="0"/>
                  </a:moveTo>
                  <a:lnTo>
                    <a:pt x="1937" y="13"/>
                  </a:lnTo>
                  <a:lnTo>
                    <a:pt x="1922" y="26"/>
                  </a:lnTo>
                  <a:lnTo>
                    <a:pt x="1909" y="40"/>
                  </a:lnTo>
                  <a:lnTo>
                    <a:pt x="1897" y="55"/>
                  </a:lnTo>
                  <a:moveTo>
                    <a:pt x="1398" y="33"/>
                  </a:moveTo>
                  <a:lnTo>
                    <a:pt x="1389" y="44"/>
                  </a:lnTo>
                  <a:lnTo>
                    <a:pt x="1382" y="56"/>
                  </a:lnTo>
                  <a:lnTo>
                    <a:pt x="1376" y="68"/>
                  </a:lnTo>
                  <a:lnTo>
                    <a:pt x="1371" y="80"/>
                  </a:lnTo>
                  <a:moveTo>
                    <a:pt x="859" y="145"/>
                  </a:moveTo>
                  <a:lnTo>
                    <a:pt x="836" y="132"/>
                  </a:lnTo>
                  <a:lnTo>
                    <a:pt x="812" y="120"/>
                  </a:lnTo>
                  <a:lnTo>
                    <a:pt x="787" y="109"/>
                  </a:lnTo>
                  <a:lnTo>
                    <a:pt x="761" y="98"/>
                  </a:lnTo>
                  <a:moveTo>
                    <a:pt x="0" y="414"/>
                  </a:moveTo>
                  <a:lnTo>
                    <a:pt x="3" y="426"/>
                  </a:lnTo>
                  <a:lnTo>
                    <a:pt x="7" y="438"/>
                  </a:lnTo>
                  <a:lnTo>
                    <a:pt x="11" y="450"/>
                  </a:lnTo>
                  <a:lnTo>
                    <a:pt x="17" y="462"/>
                  </a:lnTo>
                </a:path>
              </a:pathLst>
            </a:custGeom>
            <a:noFill/>
            <a:ln cap="flat" cmpd="sng" w="12700">
              <a:solidFill>
                <a:srgbClr val="92CDDC"/>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78" name="Google Shape;178;p10"/>
            <p:cNvPicPr preferRelativeResize="0"/>
            <p:nvPr/>
          </p:nvPicPr>
          <p:blipFill rotWithShape="1">
            <a:blip r:embed="rId5">
              <a:alphaModFix/>
            </a:blip>
            <a:srcRect b="0" l="0" r="0" t="0"/>
            <a:stretch/>
          </p:blipFill>
          <p:spPr>
            <a:xfrm>
              <a:off x="7638" y="-514"/>
              <a:ext cx="543" cy="248"/>
            </a:xfrm>
            <a:prstGeom prst="rect">
              <a:avLst/>
            </a:prstGeom>
            <a:noFill/>
            <a:ln>
              <a:noFill/>
            </a:ln>
          </p:spPr>
        </p:pic>
        <p:sp>
          <p:nvSpPr>
            <p:cNvPr id="179" name="Google Shape;179;p10"/>
            <p:cNvSpPr/>
            <p:nvPr/>
          </p:nvSpPr>
          <p:spPr>
            <a:xfrm>
              <a:off x="7638" y="-514"/>
              <a:ext cx="543" cy="248"/>
            </a:xfrm>
            <a:custGeom>
              <a:rect b="b" l="l" r="r" t="t"/>
              <a:pathLst>
                <a:path extrusionOk="0" h="248" w="543">
                  <a:moveTo>
                    <a:pt x="271" y="0"/>
                  </a:moveTo>
                  <a:lnTo>
                    <a:pt x="166" y="10"/>
                  </a:lnTo>
                  <a:lnTo>
                    <a:pt x="79" y="36"/>
                  </a:lnTo>
                  <a:lnTo>
                    <a:pt x="21" y="76"/>
                  </a:lnTo>
                  <a:lnTo>
                    <a:pt x="0" y="124"/>
                  </a:lnTo>
                  <a:lnTo>
                    <a:pt x="21" y="172"/>
                  </a:lnTo>
                  <a:lnTo>
                    <a:pt x="79" y="211"/>
                  </a:lnTo>
                  <a:lnTo>
                    <a:pt x="166" y="238"/>
                  </a:lnTo>
                  <a:lnTo>
                    <a:pt x="271" y="248"/>
                  </a:lnTo>
                  <a:lnTo>
                    <a:pt x="377" y="238"/>
                  </a:lnTo>
                  <a:lnTo>
                    <a:pt x="463" y="211"/>
                  </a:lnTo>
                  <a:lnTo>
                    <a:pt x="521" y="172"/>
                  </a:lnTo>
                  <a:lnTo>
                    <a:pt x="543" y="124"/>
                  </a:lnTo>
                  <a:lnTo>
                    <a:pt x="521" y="76"/>
                  </a:lnTo>
                  <a:lnTo>
                    <a:pt x="463" y="36"/>
                  </a:lnTo>
                  <a:lnTo>
                    <a:pt x="377" y="10"/>
                  </a:lnTo>
                  <a:lnTo>
                    <a:pt x="271" y="0"/>
                  </a:lnTo>
                  <a:close/>
                </a:path>
              </a:pathLst>
            </a:custGeom>
            <a:noFill/>
            <a:ln cap="flat" cmpd="sng" w="12700">
              <a:solidFill>
                <a:srgbClr val="92CDDC"/>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80" name="Google Shape;180;p10"/>
            <p:cNvPicPr preferRelativeResize="0"/>
            <p:nvPr/>
          </p:nvPicPr>
          <p:blipFill rotWithShape="1">
            <a:blip r:embed="rId6">
              <a:alphaModFix/>
            </a:blip>
            <a:srcRect b="0" l="0" r="0" t="0"/>
            <a:stretch/>
          </p:blipFill>
          <p:spPr>
            <a:xfrm>
              <a:off x="7497" y="-155"/>
              <a:ext cx="362" cy="165"/>
            </a:xfrm>
            <a:prstGeom prst="rect">
              <a:avLst/>
            </a:prstGeom>
            <a:noFill/>
            <a:ln>
              <a:noFill/>
            </a:ln>
          </p:spPr>
        </p:pic>
        <p:pic>
          <p:nvPicPr>
            <p:cNvPr id="181" name="Google Shape;181;p10"/>
            <p:cNvPicPr preferRelativeResize="0"/>
            <p:nvPr/>
          </p:nvPicPr>
          <p:blipFill rotWithShape="1">
            <a:blip r:embed="rId7">
              <a:alphaModFix/>
            </a:blip>
            <a:srcRect b="0" l="0" r="0" t="0"/>
            <a:stretch/>
          </p:blipFill>
          <p:spPr>
            <a:xfrm>
              <a:off x="7477" y="-195"/>
              <a:ext cx="362" cy="165"/>
            </a:xfrm>
            <a:prstGeom prst="rect">
              <a:avLst/>
            </a:prstGeom>
            <a:noFill/>
            <a:ln>
              <a:noFill/>
            </a:ln>
          </p:spPr>
        </p:pic>
        <p:pic>
          <p:nvPicPr>
            <p:cNvPr id="182" name="Google Shape;182;p10"/>
            <p:cNvPicPr preferRelativeResize="0"/>
            <p:nvPr/>
          </p:nvPicPr>
          <p:blipFill rotWithShape="1">
            <a:blip r:embed="rId8">
              <a:alphaModFix/>
            </a:blip>
            <a:srcRect b="0" l="0" r="0" t="0"/>
            <a:stretch/>
          </p:blipFill>
          <p:spPr>
            <a:xfrm>
              <a:off x="7467" y="-205"/>
              <a:ext cx="382" cy="185"/>
            </a:xfrm>
            <a:prstGeom prst="rect">
              <a:avLst/>
            </a:prstGeom>
            <a:noFill/>
            <a:ln>
              <a:noFill/>
            </a:ln>
          </p:spPr>
        </p:pic>
        <p:sp>
          <p:nvSpPr>
            <p:cNvPr id="183" name="Google Shape;183;p10"/>
            <p:cNvSpPr/>
            <p:nvPr/>
          </p:nvSpPr>
          <p:spPr>
            <a:xfrm>
              <a:off x="7404" y="89"/>
              <a:ext cx="181" cy="83"/>
            </a:xfrm>
            <a:custGeom>
              <a:rect b="b" l="l" r="r" t="t"/>
              <a:pathLst>
                <a:path extrusionOk="0" h="83" w="181">
                  <a:moveTo>
                    <a:pt x="90" y="0"/>
                  </a:moveTo>
                  <a:lnTo>
                    <a:pt x="55" y="4"/>
                  </a:lnTo>
                  <a:lnTo>
                    <a:pt x="26" y="12"/>
                  </a:lnTo>
                  <a:lnTo>
                    <a:pt x="7" y="26"/>
                  </a:lnTo>
                  <a:lnTo>
                    <a:pt x="0" y="42"/>
                  </a:lnTo>
                  <a:lnTo>
                    <a:pt x="7" y="58"/>
                  </a:lnTo>
                  <a:lnTo>
                    <a:pt x="26" y="71"/>
                  </a:lnTo>
                  <a:lnTo>
                    <a:pt x="55" y="80"/>
                  </a:lnTo>
                  <a:lnTo>
                    <a:pt x="90" y="83"/>
                  </a:lnTo>
                  <a:lnTo>
                    <a:pt x="125" y="80"/>
                  </a:lnTo>
                  <a:lnTo>
                    <a:pt x="154" y="71"/>
                  </a:lnTo>
                  <a:lnTo>
                    <a:pt x="173" y="58"/>
                  </a:lnTo>
                  <a:lnTo>
                    <a:pt x="180" y="42"/>
                  </a:lnTo>
                  <a:lnTo>
                    <a:pt x="173" y="26"/>
                  </a:lnTo>
                  <a:lnTo>
                    <a:pt x="154" y="12"/>
                  </a:lnTo>
                  <a:lnTo>
                    <a:pt x="125" y="4"/>
                  </a:lnTo>
                  <a:lnTo>
                    <a:pt x="90" y="0"/>
                  </a:lnTo>
                  <a:close/>
                </a:path>
              </a:pathLst>
            </a:custGeom>
            <a:solidFill>
              <a:srgbClr val="1F5767">
                <a:alpha val="49803"/>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84" name="Google Shape;184;p10"/>
            <p:cNvPicPr preferRelativeResize="0"/>
            <p:nvPr/>
          </p:nvPicPr>
          <p:blipFill rotWithShape="1">
            <a:blip r:embed="rId9">
              <a:alphaModFix/>
            </a:blip>
            <a:srcRect b="0" l="0" r="0" t="0"/>
            <a:stretch/>
          </p:blipFill>
          <p:spPr>
            <a:xfrm>
              <a:off x="7384" y="49"/>
              <a:ext cx="181" cy="83"/>
            </a:xfrm>
            <a:prstGeom prst="rect">
              <a:avLst/>
            </a:prstGeom>
            <a:noFill/>
            <a:ln>
              <a:noFill/>
            </a:ln>
          </p:spPr>
        </p:pic>
        <p:pic>
          <p:nvPicPr>
            <p:cNvPr id="185" name="Google Shape;185;p10"/>
            <p:cNvPicPr preferRelativeResize="0"/>
            <p:nvPr/>
          </p:nvPicPr>
          <p:blipFill rotWithShape="1">
            <a:blip r:embed="rId10">
              <a:alphaModFix/>
            </a:blip>
            <a:srcRect b="0" l="0" r="0" t="0"/>
            <a:stretch/>
          </p:blipFill>
          <p:spPr>
            <a:xfrm>
              <a:off x="7374" y="39"/>
              <a:ext cx="201" cy="103"/>
            </a:xfrm>
            <a:prstGeom prst="rect">
              <a:avLst/>
            </a:prstGeom>
            <a:noFill/>
            <a:ln>
              <a:noFill/>
            </a:ln>
          </p:spPr>
        </p:pic>
        <p:sp>
          <p:nvSpPr>
            <p:cNvPr id="186" name="Google Shape;186;p10"/>
            <p:cNvSpPr/>
            <p:nvPr/>
          </p:nvSpPr>
          <p:spPr>
            <a:xfrm>
              <a:off x="5192" y="-1772"/>
              <a:ext cx="1913" cy="930"/>
            </a:xfrm>
            <a:custGeom>
              <a:rect b="b" l="l" r="r" t="t"/>
              <a:pathLst>
                <a:path extrusionOk="0" h="930" w="1913">
                  <a:moveTo>
                    <a:pt x="1530" y="0"/>
                  </a:moveTo>
                  <a:lnTo>
                    <a:pt x="1530" y="232"/>
                  </a:lnTo>
                  <a:lnTo>
                    <a:pt x="383" y="232"/>
                  </a:lnTo>
                  <a:lnTo>
                    <a:pt x="383" y="0"/>
                  </a:lnTo>
                  <a:lnTo>
                    <a:pt x="0" y="465"/>
                  </a:lnTo>
                  <a:lnTo>
                    <a:pt x="383" y="930"/>
                  </a:lnTo>
                  <a:lnTo>
                    <a:pt x="383" y="697"/>
                  </a:lnTo>
                  <a:lnTo>
                    <a:pt x="1530" y="697"/>
                  </a:lnTo>
                  <a:lnTo>
                    <a:pt x="1530" y="930"/>
                  </a:lnTo>
                  <a:lnTo>
                    <a:pt x="1913" y="465"/>
                  </a:lnTo>
                  <a:lnTo>
                    <a:pt x="1530" y="0"/>
                  </a:lnTo>
                  <a:close/>
                </a:path>
              </a:pathLst>
            </a:custGeom>
            <a:solidFill>
              <a:srgbClr val="964605">
                <a:alpha val="49803"/>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87" name="Google Shape;187;p10"/>
            <p:cNvPicPr preferRelativeResize="0"/>
            <p:nvPr/>
          </p:nvPicPr>
          <p:blipFill rotWithShape="1">
            <a:blip r:embed="rId11">
              <a:alphaModFix/>
            </a:blip>
            <a:srcRect b="0" l="0" r="0" t="0"/>
            <a:stretch/>
          </p:blipFill>
          <p:spPr>
            <a:xfrm>
              <a:off x="5172" y="-1812"/>
              <a:ext cx="1913" cy="930"/>
            </a:xfrm>
            <a:prstGeom prst="rect">
              <a:avLst/>
            </a:prstGeom>
            <a:noFill/>
            <a:ln>
              <a:noFill/>
            </a:ln>
          </p:spPr>
        </p:pic>
        <p:sp>
          <p:nvSpPr>
            <p:cNvPr id="188" name="Google Shape;188;p10"/>
            <p:cNvSpPr/>
            <p:nvPr/>
          </p:nvSpPr>
          <p:spPr>
            <a:xfrm>
              <a:off x="5172" y="-1812"/>
              <a:ext cx="1913" cy="930"/>
            </a:xfrm>
            <a:custGeom>
              <a:rect b="b" l="l" r="r" t="t"/>
              <a:pathLst>
                <a:path extrusionOk="0" h="930" w="1913">
                  <a:moveTo>
                    <a:pt x="0" y="465"/>
                  </a:moveTo>
                  <a:lnTo>
                    <a:pt x="383" y="930"/>
                  </a:lnTo>
                  <a:lnTo>
                    <a:pt x="383" y="697"/>
                  </a:lnTo>
                  <a:lnTo>
                    <a:pt x="1530" y="697"/>
                  </a:lnTo>
                  <a:lnTo>
                    <a:pt x="1530" y="930"/>
                  </a:lnTo>
                  <a:lnTo>
                    <a:pt x="1913" y="465"/>
                  </a:lnTo>
                  <a:lnTo>
                    <a:pt x="1530" y="0"/>
                  </a:lnTo>
                  <a:lnTo>
                    <a:pt x="1530" y="232"/>
                  </a:lnTo>
                  <a:lnTo>
                    <a:pt x="383" y="232"/>
                  </a:lnTo>
                  <a:lnTo>
                    <a:pt x="383" y="0"/>
                  </a:lnTo>
                  <a:lnTo>
                    <a:pt x="0" y="465"/>
                  </a:lnTo>
                  <a:close/>
                </a:path>
              </a:pathLst>
            </a:custGeom>
            <a:noFill/>
            <a:ln cap="flat" cmpd="sng" w="12700">
              <a:solidFill>
                <a:srgbClr val="6F2F9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89" name="Google Shape;189;p10"/>
            <p:cNvSpPr txBox="1"/>
            <p:nvPr/>
          </p:nvSpPr>
          <p:spPr>
            <a:xfrm>
              <a:off x="2988" y="-1837"/>
              <a:ext cx="1233" cy="532"/>
            </a:xfrm>
            <a:prstGeom prst="rect">
              <a:avLst/>
            </a:prstGeom>
            <a:noFill/>
            <a:ln>
              <a:noFill/>
            </a:ln>
          </p:spPr>
          <p:txBody>
            <a:bodyPr anchorCtr="0" anchor="t" bIns="0" lIns="0" spcFirstLastPara="1" rIns="0" wrap="square" tIns="0">
              <a:noAutofit/>
            </a:bodyPr>
            <a:lstStyle/>
            <a:p>
              <a:pPr indent="0" lvl="0" marL="0" marR="0" rtl="0" algn="l">
                <a:lnSpc>
                  <a:spcPct val="110833"/>
                </a:lnSpc>
                <a:spcBef>
                  <a:spcPts val="0"/>
                </a:spcBef>
                <a:spcAft>
                  <a:spcPts val="0"/>
                </a:spcAft>
                <a:buNone/>
              </a:pPr>
              <a:r>
                <a:rPr lang="ru-RU" sz="2400">
                  <a:solidFill>
                    <a:schemeClr val="dk1"/>
                  </a:solidFill>
                  <a:latin typeface="Calibri"/>
                  <a:ea typeface="Calibri"/>
                  <a:cs typeface="Calibri"/>
                  <a:sym typeface="Calibri"/>
                </a:rPr>
                <a:t>кучли</a:t>
              </a:r>
              <a:endParaRPr sz="1100">
                <a:solidFill>
                  <a:schemeClr val="dk1"/>
                </a:solidFill>
                <a:latin typeface="Calibri"/>
                <a:ea typeface="Calibri"/>
                <a:cs typeface="Calibri"/>
                <a:sym typeface="Calibri"/>
              </a:endParaRPr>
            </a:p>
          </p:txBody>
        </p:sp>
        <p:sp>
          <p:nvSpPr>
            <p:cNvPr id="190" name="Google Shape;190;p10"/>
            <p:cNvSpPr txBox="1"/>
            <p:nvPr/>
          </p:nvSpPr>
          <p:spPr>
            <a:xfrm>
              <a:off x="5965" y="-1531"/>
              <a:ext cx="351" cy="399"/>
            </a:xfrm>
            <a:prstGeom prst="rect">
              <a:avLst/>
            </a:prstGeom>
            <a:noFill/>
            <a:ln>
              <a:noFill/>
            </a:ln>
          </p:spPr>
          <p:txBody>
            <a:bodyPr anchorCtr="0" anchor="t" bIns="0" lIns="0" spcFirstLastPara="1" rIns="0" wrap="square" tIns="0">
              <a:noAutofit/>
            </a:bodyPr>
            <a:lstStyle/>
            <a:p>
              <a:pPr indent="0" lvl="0" marL="0" marR="0" rtl="0" algn="l">
                <a:lnSpc>
                  <a:spcPct val="110833"/>
                </a:lnSpc>
                <a:spcBef>
                  <a:spcPts val="0"/>
                </a:spcBef>
                <a:spcAft>
                  <a:spcPts val="0"/>
                </a:spcAft>
                <a:buNone/>
              </a:pPr>
              <a:r>
                <a:rPr lang="ru-RU" sz="1800">
                  <a:solidFill>
                    <a:schemeClr val="dk1"/>
                  </a:solidFill>
                  <a:latin typeface="Calibri"/>
                  <a:ea typeface="Calibri"/>
                  <a:cs typeface="Calibri"/>
                  <a:sym typeface="Calibri"/>
                </a:rPr>
                <a:t>ва</a:t>
              </a:r>
              <a:endParaRPr sz="1100">
                <a:solidFill>
                  <a:schemeClr val="dk1"/>
                </a:solidFill>
                <a:latin typeface="Calibri"/>
                <a:ea typeface="Calibri"/>
                <a:cs typeface="Calibri"/>
                <a:sym typeface="Calibri"/>
              </a:endParaRPr>
            </a:p>
          </p:txBody>
        </p:sp>
        <p:sp>
          <p:nvSpPr>
            <p:cNvPr id="191" name="Google Shape;191;p10"/>
            <p:cNvSpPr txBox="1"/>
            <p:nvPr/>
          </p:nvSpPr>
          <p:spPr>
            <a:xfrm>
              <a:off x="7921" y="-1719"/>
              <a:ext cx="1396" cy="532"/>
            </a:xfrm>
            <a:prstGeom prst="rect">
              <a:avLst/>
            </a:prstGeom>
            <a:noFill/>
            <a:ln>
              <a:noFill/>
            </a:ln>
          </p:spPr>
          <p:txBody>
            <a:bodyPr anchorCtr="0" anchor="t" bIns="0" lIns="0" spcFirstLastPara="1" rIns="0" wrap="square" tIns="0">
              <a:noAutofit/>
            </a:bodyPr>
            <a:lstStyle/>
            <a:p>
              <a:pPr indent="0" lvl="0" marL="0" marR="0" rtl="0" algn="l">
                <a:lnSpc>
                  <a:spcPct val="110833"/>
                </a:lnSpc>
                <a:spcBef>
                  <a:spcPts val="0"/>
                </a:spcBef>
                <a:spcAft>
                  <a:spcPts val="0"/>
                </a:spcAft>
                <a:buNone/>
              </a:pPr>
              <a:r>
                <a:rPr lang="ru-RU" sz="2400">
                  <a:solidFill>
                    <a:schemeClr val="dk1"/>
                  </a:solidFill>
                  <a:latin typeface="Calibri"/>
                  <a:ea typeface="Calibri"/>
                  <a:cs typeface="Calibri"/>
                  <a:sym typeface="Calibri"/>
                </a:rPr>
                <a:t>кучсиз</a:t>
              </a:r>
              <a:endParaRPr sz="1100">
                <a:solidFill>
                  <a:schemeClr val="dk1"/>
                </a:solidFill>
                <a:latin typeface="Calibri"/>
                <a:ea typeface="Calibri"/>
                <a:cs typeface="Calibri"/>
                <a:sym typeface="Calibri"/>
              </a:endParaRPr>
            </a:p>
          </p:txBody>
        </p:sp>
      </p:grpSp>
      <p:grpSp>
        <p:nvGrpSpPr>
          <p:cNvPr id="192" name="Google Shape;192;p10"/>
          <p:cNvGrpSpPr/>
          <p:nvPr/>
        </p:nvGrpSpPr>
        <p:grpSpPr>
          <a:xfrm>
            <a:off x="3408264" y="388131"/>
            <a:ext cx="4546600" cy="2091055"/>
            <a:chOff x="2840" y="205"/>
            <a:chExt cx="7160" cy="3293"/>
          </a:xfrm>
        </p:grpSpPr>
        <p:pic>
          <p:nvPicPr>
            <p:cNvPr id="193" name="Google Shape;193;p10"/>
            <p:cNvPicPr preferRelativeResize="0"/>
            <p:nvPr/>
          </p:nvPicPr>
          <p:blipFill rotWithShape="1">
            <a:blip r:embed="rId12">
              <a:alphaModFix/>
            </a:blip>
            <a:srcRect b="0" l="0" r="0" t="0"/>
            <a:stretch/>
          </p:blipFill>
          <p:spPr>
            <a:xfrm>
              <a:off x="2860" y="253"/>
              <a:ext cx="7139" cy="3245"/>
            </a:xfrm>
            <a:prstGeom prst="rect">
              <a:avLst/>
            </a:prstGeom>
            <a:noFill/>
            <a:ln>
              <a:noFill/>
            </a:ln>
          </p:spPr>
        </p:pic>
        <p:pic>
          <p:nvPicPr>
            <p:cNvPr id="194" name="Google Shape;194;p10"/>
            <p:cNvPicPr preferRelativeResize="0"/>
            <p:nvPr/>
          </p:nvPicPr>
          <p:blipFill rotWithShape="1">
            <a:blip r:embed="rId13">
              <a:alphaModFix/>
            </a:blip>
            <a:srcRect b="0" l="0" r="0" t="0"/>
            <a:stretch/>
          </p:blipFill>
          <p:spPr>
            <a:xfrm>
              <a:off x="2870" y="235"/>
              <a:ext cx="7079" cy="2408"/>
            </a:xfrm>
            <a:prstGeom prst="rect">
              <a:avLst/>
            </a:prstGeom>
            <a:noFill/>
            <a:ln>
              <a:noFill/>
            </a:ln>
          </p:spPr>
        </p:pic>
        <p:sp>
          <p:nvSpPr>
            <p:cNvPr id="195" name="Google Shape;195;p10"/>
            <p:cNvSpPr/>
            <p:nvPr/>
          </p:nvSpPr>
          <p:spPr>
            <a:xfrm>
              <a:off x="2870" y="235"/>
              <a:ext cx="7079" cy="2408"/>
            </a:xfrm>
            <a:custGeom>
              <a:rect b="b" l="l" r="r" t="t"/>
              <a:pathLst>
                <a:path extrusionOk="0" h="2408" w="7079">
                  <a:moveTo>
                    <a:pt x="639" y="800"/>
                  </a:moveTo>
                  <a:lnTo>
                    <a:pt x="542" y="808"/>
                  </a:lnTo>
                  <a:lnTo>
                    <a:pt x="451" y="822"/>
                  </a:lnTo>
                  <a:lnTo>
                    <a:pt x="365" y="840"/>
                  </a:lnTo>
                  <a:lnTo>
                    <a:pt x="286" y="864"/>
                  </a:lnTo>
                  <a:lnTo>
                    <a:pt x="215" y="892"/>
                  </a:lnTo>
                  <a:lnTo>
                    <a:pt x="153" y="924"/>
                  </a:lnTo>
                  <a:lnTo>
                    <a:pt x="100" y="960"/>
                  </a:lnTo>
                  <a:lnTo>
                    <a:pt x="58" y="999"/>
                  </a:lnTo>
                  <a:lnTo>
                    <a:pt x="26" y="1041"/>
                  </a:lnTo>
                  <a:lnTo>
                    <a:pt x="7" y="1084"/>
                  </a:lnTo>
                  <a:lnTo>
                    <a:pt x="0" y="1130"/>
                  </a:lnTo>
                  <a:lnTo>
                    <a:pt x="11" y="1188"/>
                  </a:lnTo>
                  <a:lnTo>
                    <a:pt x="43" y="1243"/>
                  </a:lnTo>
                  <a:lnTo>
                    <a:pt x="94" y="1295"/>
                  </a:lnTo>
                  <a:lnTo>
                    <a:pt x="164" y="1341"/>
                  </a:lnTo>
                  <a:lnTo>
                    <a:pt x="250" y="1382"/>
                  </a:lnTo>
                  <a:lnTo>
                    <a:pt x="352" y="1416"/>
                  </a:lnTo>
                  <a:lnTo>
                    <a:pt x="348" y="1412"/>
                  </a:lnTo>
                  <a:lnTo>
                    <a:pt x="266" y="1461"/>
                  </a:lnTo>
                  <a:lnTo>
                    <a:pt x="206" y="1516"/>
                  </a:lnTo>
                  <a:lnTo>
                    <a:pt x="168" y="1576"/>
                  </a:lnTo>
                  <a:lnTo>
                    <a:pt x="156" y="1638"/>
                  </a:lnTo>
                  <a:lnTo>
                    <a:pt x="162" y="1682"/>
                  </a:lnTo>
                  <a:lnTo>
                    <a:pt x="181" y="1725"/>
                  </a:lnTo>
                  <a:lnTo>
                    <a:pt x="212" y="1766"/>
                  </a:lnTo>
                  <a:lnTo>
                    <a:pt x="253" y="1804"/>
                  </a:lnTo>
                  <a:lnTo>
                    <a:pt x="305" y="1839"/>
                  </a:lnTo>
                  <a:lnTo>
                    <a:pt x="365" y="1871"/>
                  </a:lnTo>
                  <a:lnTo>
                    <a:pt x="434" y="1899"/>
                  </a:lnTo>
                  <a:lnTo>
                    <a:pt x="510" y="1922"/>
                  </a:lnTo>
                  <a:lnTo>
                    <a:pt x="592" y="1942"/>
                  </a:lnTo>
                  <a:lnTo>
                    <a:pt x="680" y="1956"/>
                  </a:lnTo>
                  <a:lnTo>
                    <a:pt x="773" y="1964"/>
                  </a:lnTo>
                  <a:lnTo>
                    <a:pt x="870" y="1967"/>
                  </a:lnTo>
                  <a:lnTo>
                    <a:pt x="891" y="1967"/>
                  </a:lnTo>
                  <a:lnTo>
                    <a:pt x="912" y="1967"/>
                  </a:lnTo>
                  <a:lnTo>
                    <a:pt x="933" y="1966"/>
                  </a:lnTo>
                  <a:lnTo>
                    <a:pt x="954" y="1965"/>
                  </a:lnTo>
                  <a:lnTo>
                    <a:pt x="950" y="1967"/>
                  </a:lnTo>
                  <a:lnTo>
                    <a:pt x="997" y="2003"/>
                  </a:lnTo>
                  <a:lnTo>
                    <a:pt x="1050" y="2037"/>
                  </a:lnTo>
                  <a:lnTo>
                    <a:pt x="1107" y="2068"/>
                  </a:lnTo>
                  <a:lnTo>
                    <a:pt x="1168" y="2098"/>
                  </a:lnTo>
                  <a:lnTo>
                    <a:pt x="1234" y="2125"/>
                  </a:lnTo>
                  <a:lnTo>
                    <a:pt x="1303" y="2150"/>
                  </a:lnTo>
                  <a:lnTo>
                    <a:pt x="1375" y="2173"/>
                  </a:lnTo>
                  <a:lnTo>
                    <a:pt x="1451" y="2194"/>
                  </a:lnTo>
                  <a:lnTo>
                    <a:pt x="1530" y="2211"/>
                  </a:lnTo>
                  <a:lnTo>
                    <a:pt x="1611" y="2227"/>
                  </a:lnTo>
                  <a:lnTo>
                    <a:pt x="1695" y="2240"/>
                  </a:lnTo>
                  <a:lnTo>
                    <a:pt x="1781" y="2250"/>
                  </a:lnTo>
                  <a:lnTo>
                    <a:pt x="1868" y="2257"/>
                  </a:lnTo>
                  <a:lnTo>
                    <a:pt x="1957" y="2261"/>
                  </a:lnTo>
                  <a:lnTo>
                    <a:pt x="2048" y="2263"/>
                  </a:lnTo>
                  <a:lnTo>
                    <a:pt x="2133" y="2261"/>
                  </a:lnTo>
                  <a:lnTo>
                    <a:pt x="2219" y="2257"/>
                  </a:lnTo>
                  <a:lnTo>
                    <a:pt x="2303" y="2251"/>
                  </a:lnTo>
                  <a:lnTo>
                    <a:pt x="2386" y="2241"/>
                  </a:lnTo>
                  <a:lnTo>
                    <a:pt x="2467" y="2230"/>
                  </a:lnTo>
                  <a:lnTo>
                    <a:pt x="2547" y="2215"/>
                  </a:lnTo>
                  <a:lnTo>
                    <a:pt x="2624" y="2198"/>
                  </a:lnTo>
                  <a:lnTo>
                    <a:pt x="2699" y="2179"/>
                  </a:lnTo>
                  <a:lnTo>
                    <a:pt x="2697" y="2179"/>
                  </a:lnTo>
                  <a:lnTo>
                    <a:pt x="2751" y="2214"/>
                  </a:lnTo>
                  <a:lnTo>
                    <a:pt x="2811" y="2246"/>
                  </a:lnTo>
                  <a:lnTo>
                    <a:pt x="2876" y="2275"/>
                  </a:lnTo>
                  <a:lnTo>
                    <a:pt x="2945" y="2302"/>
                  </a:lnTo>
                  <a:lnTo>
                    <a:pt x="3018" y="2326"/>
                  </a:lnTo>
                  <a:lnTo>
                    <a:pt x="3096" y="2347"/>
                  </a:lnTo>
                  <a:lnTo>
                    <a:pt x="3176" y="2365"/>
                  </a:lnTo>
                  <a:lnTo>
                    <a:pt x="3260" y="2380"/>
                  </a:lnTo>
                  <a:lnTo>
                    <a:pt x="3346" y="2392"/>
                  </a:lnTo>
                  <a:lnTo>
                    <a:pt x="3435" y="2400"/>
                  </a:lnTo>
                  <a:lnTo>
                    <a:pt x="3526" y="2406"/>
                  </a:lnTo>
                  <a:lnTo>
                    <a:pt x="3617" y="2407"/>
                  </a:lnTo>
                  <a:lnTo>
                    <a:pt x="3714" y="2405"/>
                  </a:lnTo>
                  <a:lnTo>
                    <a:pt x="3809" y="2400"/>
                  </a:lnTo>
                  <a:lnTo>
                    <a:pt x="3901" y="2390"/>
                  </a:lnTo>
                  <a:lnTo>
                    <a:pt x="3991" y="2377"/>
                  </a:lnTo>
                  <a:lnTo>
                    <a:pt x="4077" y="2361"/>
                  </a:lnTo>
                  <a:lnTo>
                    <a:pt x="4160" y="2341"/>
                  </a:lnTo>
                  <a:lnTo>
                    <a:pt x="4239" y="2319"/>
                  </a:lnTo>
                  <a:lnTo>
                    <a:pt x="4313" y="2293"/>
                  </a:lnTo>
                  <a:lnTo>
                    <a:pt x="4383" y="2265"/>
                  </a:lnTo>
                  <a:lnTo>
                    <a:pt x="4447" y="2233"/>
                  </a:lnTo>
                  <a:lnTo>
                    <a:pt x="4506" y="2200"/>
                  </a:lnTo>
                  <a:lnTo>
                    <a:pt x="4559" y="2164"/>
                  </a:lnTo>
                  <a:lnTo>
                    <a:pt x="4605" y="2125"/>
                  </a:lnTo>
                  <a:lnTo>
                    <a:pt x="4644" y="2085"/>
                  </a:lnTo>
                  <a:lnTo>
                    <a:pt x="4676" y="2043"/>
                  </a:lnTo>
                  <a:lnTo>
                    <a:pt x="4677" y="2045"/>
                  </a:lnTo>
                  <a:lnTo>
                    <a:pt x="4755" y="2065"/>
                  </a:lnTo>
                  <a:lnTo>
                    <a:pt x="4835" y="2082"/>
                  </a:lnTo>
                  <a:lnTo>
                    <a:pt x="4918" y="2095"/>
                  </a:lnTo>
                  <a:lnTo>
                    <a:pt x="5004" y="2104"/>
                  </a:lnTo>
                  <a:lnTo>
                    <a:pt x="5091" y="2110"/>
                  </a:lnTo>
                  <a:lnTo>
                    <a:pt x="5180" y="2112"/>
                  </a:lnTo>
                  <a:lnTo>
                    <a:pt x="5282" y="2109"/>
                  </a:lnTo>
                  <a:lnTo>
                    <a:pt x="5382" y="2102"/>
                  </a:lnTo>
                  <a:lnTo>
                    <a:pt x="5478" y="2090"/>
                  </a:lnTo>
                  <a:lnTo>
                    <a:pt x="5569" y="2073"/>
                  </a:lnTo>
                  <a:lnTo>
                    <a:pt x="5656" y="2053"/>
                  </a:lnTo>
                  <a:lnTo>
                    <a:pt x="5737" y="2028"/>
                  </a:lnTo>
                  <a:lnTo>
                    <a:pt x="5812" y="2000"/>
                  </a:lnTo>
                  <a:lnTo>
                    <a:pt x="5881" y="1969"/>
                  </a:lnTo>
                  <a:lnTo>
                    <a:pt x="5942" y="1934"/>
                  </a:lnTo>
                  <a:lnTo>
                    <a:pt x="5996" y="1897"/>
                  </a:lnTo>
                  <a:lnTo>
                    <a:pt x="6041" y="1857"/>
                  </a:lnTo>
                  <a:lnTo>
                    <a:pt x="6077" y="1815"/>
                  </a:lnTo>
                  <a:lnTo>
                    <a:pt x="6104" y="1771"/>
                  </a:lnTo>
                  <a:lnTo>
                    <a:pt x="6121" y="1725"/>
                  </a:lnTo>
                  <a:lnTo>
                    <a:pt x="6127" y="1677"/>
                  </a:lnTo>
                  <a:lnTo>
                    <a:pt x="6126" y="1676"/>
                  </a:lnTo>
                  <a:lnTo>
                    <a:pt x="6227" y="1667"/>
                  </a:lnTo>
                  <a:lnTo>
                    <a:pt x="6324" y="1654"/>
                  </a:lnTo>
                  <a:lnTo>
                    <a:pt x="6417" y="1637"/>
                  </a:lnTo>
                  <a:lnTo>
                    <a:pt x="6505" y="1617"/>
                  </a:lnTo>
                  <a:lnTo>
                    <a:pt x="6589" y="1593"/>
                  </a:lnTo>
                  <a:lnTo>
                    <a:pt x="6668" y="1566"/>
                  </a:lnTo>
                  <a:lnTo>
                    <a:pt x="6741" y="1537"/>
                  </a:lnTo>
                  <a:lnTo>
                    <a:pt x="6807" y="1504"/>
                  </a:lnTo>
                  <a:lnTo>
                    <a:pt x="6868" y="1469"/>
                  </a:lnTo>
                  <a:lnTo>
                    <a:pt x="6922" y="1431"/>
                  </a:lnTo>
                  <a:lnTo>
                    <a:pt x="6968" y="1391"/>
                  </a:lnTo>
                  <a:lnTo>
                    <a:pt x="7007" y="1349"/>
                  </a:lnTo>
                  <a:lnTo>
                    <a:pt x="7038" y="1306"/>
                  </a:lnTo>
                  <a:lnTo>
                    <a:pt x="7060" y="1261"/>
                  </a:lnTo>
                  <a:lnTo>
                    <a:pt x="7074" y="1215"/>
                  </a:lnTo>
                  <a:lnTo>
                    <a:pt x="7079" y="1167"/>
                  </a:lnTo>
                  <a:lnTo>
                    <a:pt x="7069" y="1100"/>
                  </a:lnTo>
                  <a:lnTo>
                    <a:pt x="7041" y="1034"/>
                  </a:lnTo>
                  <a:lnTo>
                    <a:pt x="6994" y="971"/>
                  </a:lnTo>
                  <a:lnTo>
                    <a:pt x="6930" y="910"/>
                  </a:lnTo>
                  <a:lnTo>
                    <a:pt x="6849" y="854"/>
                  </a:lnTo>
                  <a:lnTo>
                    <a:pt x="6847" y="854"/>
                  </a:lnTo>
                  <a:lnTo>
                    <a:pt x="6878" y="815"/>
                  </a:lnTo>
                  <a:lnTo>
                    <a:pt x="6900" y="776"/>
                  </a:lnTo>
                  <a:lnTo>
                    <a:pt x="6913" y="735"/>
                  </a:lnTo>
                  <a:lnTo>
                    <a:pt x="6918" y="694"/>
                  </a:lnTo>
                  <a:lnTo>
                    <a:pt x="6911" y="645"/>
                  </a:lnTo>
                  <a:lnTo>
                    <a:pt x="6892" y="597"/>
                  </a:lnTo>
                  <a:lnTo>
                    <a:pt x="6862" y="551"/>
                  </a:lnTo>
                  <a:lnTo>
                    <a:pt x="6820" y="508"/>
                  </a:lnTo>
                  <a:lnTo>
                    <a:pt x="6768" y="467"/>
                  </a:lnTo>
                  <a:lnTo>
                    <a:pt x="6706" y="430"/>
                  </a:lnTo>
                  <a:lnTo>
                    <a:pt x="6635" y="396"/>
                  </a:lnTo>
                  <a:lnTo>
                    <a:pt x="6556" y="366"/>
                  </a:lnTo>
                  <a:lnTo>
                    <a:pt x="6468" y="340"/>
                  </a:lnTo>
                  <a:lnTo>
                    <a:pt x="6374" y="319"/>
                  </a:lnTo>
                  <a:lnTo>
                    <a:pt x="6273" y="303"/>
                  </a:lnTo>
                  <a:lnTo>
                    <a:pt x="6276" y="302"/>
                  </a:lnTo>
                  <a:lnTo>
                    <a:pt x="6254" y="260"/>
                  </a:lnTo>
                  <a:lnTo>
                    <a:pt x="6221" y="219"/>
                  </a:lnTo>
                  <a:lnTo>
                    <a:pt x="6179" y="181"/>
                  </a:lnTo>
                  <a:lnTo>
                    <a:pt x="6128" y="146"/>
                  </a:lnTo>
                  <a:lnTo>
                    <a:pt x="6070" y="114"/>
                  </a:lnTo>
                  <a:lnTo>
                    <a:pt x="6003" y="85"/>
                  </a:lnTo>
                  <a:lnTo>
                    <a:pt x="5931" y="60"/>
                  </a:lnTo>
                  <a:lnTo>
                    <a:pt x="5852" y="39"/>
                  </a:lnTo>
                  <a:lnTo>
                    <a:pt x="5768" y="22"/>
                  </a:lnTo>
                  <a:lnTo>
                    <a:pt x="5680" y="10"/>
                  </a:lnTo>
                  <a:lnTo>
                    <a:pt x="5588" y="2"/>
                  </a:lnTo>
                  <a:lnTo>
                    <a:pt x="5493" y="0"/>
                  </a:lnTo>
                  <a:lnTo>
                    <a:pt x="5406" y="2"/>
                  </a:lnTo>
                  <a:lnTo>
                    <a:pt x="5320" y="9"/>
                  </a:lnTo>
                  <a:lnTo>
                    <a:pt x="5238" y="19"/>
                  </a:lnTo>
                  <a:lnTo>
                    <a:pt x="5158" y="34"/>
                  </a:lnTo>
                  <a:lnTo>
                    <a:pt x="5083" y="52"/>
                  </a:lnTo>
                  <a:lnTo>
                    <a:pt x="5011" y="75"/>
                  </a:lnTo>
                  <a:lnTo>
                    <a:pt x="4946" y="100"/>
                  </a:lnTo>
                  <a:lnTo>
                    <a:pt x="4886" y="130"/>
                  </a:lnTo>
                  <a:lnTo>
                    <a:pt x="4887" y="130"/>
                  </a:lnTo>
                  <a:lnTo>
                    <a:pt x="4825" y="97"/>
                  </a:lnTo>
                  <a:lnTo>
                    <a:pt x="4754" y="68"/>
                  </a:lnTo>
                  <a:lnTo>
                    <a:pt x="4677" y="44"/>
                  </a:lnTo>
                  <a:lnTo>
                    <a:pt x="4593" y="25"/>
                  </a:lnTo>
                  <a:lnTo>
                    <a:pt x="4505" y="11"/>
                  </a:lnTo>
                  <a:lnTo>
                    <a:pt x="4413" y="3"/>
                  </a:lnTo>
                  <a:lnTo>
                    <a:pt x="4318" y="0"/>
                  </a:lnTo>
                  <a:lnTo>
                    <a:pt x="4229" y="2"/>
                  </a:lnTo>
                  <a:lnTo>
                    <a:pt x="4142" y="10"/>
                  </a:lnTo>
                  <a:lnTo>
                    <a:pt x="4059" y="22"/>
                  </a:lnTo>
                  <a:lnTo>
                    <a:pt x="3979" y="39"/>
                  </a:lnTo>
                  <a:lnTo>
                    <a:pt x="3905" y="60"/>
                  </a:lnTo>
                  <a:lnTo>
                    <a:pt x="3837" y="86"/>
                  </a:lnTo>
                  <a:lnTo>
                    <a:pt x="3776" y="115"/>
                  </a:lnTo>
                  <a:lnTo>
                    <a:pt x="3723" y="147"/>
                  </a:lnTo>
                  <a:lnTo>
                    <a:pt x="3678" y="183"/>
                  </a:lnTo>
                  <a:lnTo>
                    <a:pt x="3681" y="189"/>
                  </a:lnTo>
                  <a:lnTo>
                    <a:pt x="3617" y="162"/>
                  </a:lnTo>
                  <a:lnTo>
                    <a:pt x="3548" y="139"/>
                  </a:lnTo>
                  <a:lnTo>
                    <a:pt x="3475" y="119"/>
                  </a:lnTo>
                  <a:lnTo>
                    <a:pt x="3399" y="102"/>
                  </a:lnTo>
                  <a:lnTo>
                    <a:pt x="3319" y="89"/>
                  </a:lnTo>
                  <a:lnTo>
                    <a:pt x="3237" y="80"/>
                  </a:lnTo>
                  <a:lnTo>
                    <a:pt x="3153" y="74"/>
                  </a:lnTo>
                  <a:lnTo>
                    <a:pt x="3067" y="72"/>
                  </a:lnTo>
                  <a:lnTo>
                    <a:pt x="2971" y="75"/>
                  </a:lnTo>
                  <a:lnTo>
                    <a:pt x="2878" y="82"/>
                  </a:lnTo>
                  <a:lnTo>
                    <a:pt x="2787" y="94"/>
                  </a:lnTo>
                  <a:lnTo>
                    <a:pt x="2700" y="110"/>
                  </a:lnTo>
                  <a:lnTo>
                    <a:pt x="2617" y="130"/>
                  </a:lnTo>
                  <a:lnTo>
                    <a:pt x="2540" y="154"/>
                  </a:lnTo>
                  <a:lnTo>
                    <a:pt x="2468" y="182"/>
                  </a:lnTo>
                  <a:lnTo>
                    <a:pt x="2403" y="214"/>
                  </a:lnTo>
                  <a:lnTo>
                    <a:pt x="2345" y="249"/>
                  </a:lnTo>
                  <a:lnTo>
                    <a:pt x="2295" y="287"/>
                  </a:lnTo>
                  <a:lnTo>
                    <a:pt x="2293" y="290"/>
                  </a:lnTo>
                  <a:lnTo>
                    <a:pt x="2219" y="271"/>
                  </a:lnTo>
                  <a:lnTo>
                    <a:pt x="2142" y="256"/>
                  </a:lnTo>
                  <a:lnTo>
                    <a:pt x="2063" y="243"/>
                  </a:lnTo>
                  <a:lnTo>
                    <a:pt x="1983" y="233"/>
                  </a:lnTo>
                  <a:lnTo>
                    <a:pt x="1901" y="225"/>
                  </a:lnTo>
                  <a:lnTo>
                    <a:pt x="1817" y="221"/>
                  </a:lnTo>
                  <a:lnTo>
                    <a:pt x="1733" y="220"/>
                  </a:lnTo>
                  <a:lnTo>
                    <a:pt x="1632" y="222"/>
                  </a:lnTo>
                  <a:lnTo>
                    <a:pt x="1534" y="228"/>
                  </a:lnTo>
                  <a:lnTo>
                    <a:pt x="1439" y="238"/>
                  </a:lnTo>
                  <a:lnTo>
                    <a:pt x="1347" y="252"/>
                  </a:lnTo>
                  <a:lnTo>
                    <a:pt x="1259" y="269"/>
                  </a:lnTo>
                  <a:lnTo>
                    <a:pt x="1175" y="290"/>
                  </a:lnTo>
                  <a:lnTo>
                    <a:pt x="1095" y="313"/>
                  </a:lnTo>
                  <a:lnTo>
                    <a:pt x="1020" y="340"/>
                  </a:lnTo>
                  <a:lnTo>
                    <a:pt x="951" y="370"/>
                  </a:lnTo>
                  <a:lnTo>
                    <a:pt x="887" y="402"/>
                  </a:lnTo>
                  <a:lnTo>
                    <a:pt x="829" y="436"/>
                  </a:lnTo>
                  <a:lnTo>
                    <a:pt x="778" y="473"/>
                  </a:lnTo>
                  <a:lnTo>
                    <a:pt x="733" y="512"/>
                  </a:lnTo>
                  <a:lnTo>
                    <a:pt x="696" y="553"/>
                  </a:lnTo>
                  <a:lnTo>
                    <a:pt x="666" y="596"/>
                  </a:lnTo>
                  <a:lnTo>
                    <a:pt x="645" y="640"/>
                  </a:lnTo>
                  <a:lnTo>
                    <a:pt x="631" y="685"/>
                  </a:lnTo>
                  <a:lnTo>
                    <a:pt x="627" y="732"/>
                  </a:lnTo>
                  <a:lnTo>
                    <a:pt x="627" y="749"/>
                  </a:lnTo>
                  <a:lnTo>
                    <a:pt x="629" y="767"/>
                  </a:lnTo>
                  <a:lnTo>
                    <a:pt x="632" y="784"/>
                  </a:lnTo>
                  <a:lnTo>
                    <a:pt x="637" y="801"/>
                  </a:lnTo>
                  <a:lnTo>
                    <a:pt x="639" y="800"/>
                  </a:lnTo>
                  <a:close/>
                  <a:moveTo>
                    <a:pt x="352" y="1416"/>
                  </a:moveTo>
                  <a:lnTo>
                    <a:pt x="419" y="1432"/>
                  </a:lnTo>
                  <a:lnTo>
                    <a:pt x="489" y="1445"/>
                  </a:lnTo>
                  <a:lnTo>
                    <a:pt x="562" y="1454"/>
                  </a:lnTo>
                  <a:lnTo>
                    <a:pt x="636" y="1460"/>
                  </a:lnTo>
                  <a:lnTo>
                    <a:pt x="712" y="1461"/>
                  </a:lnTo>
                  <a:lnTo>
                    <a:pt x="726" y="1461"/>
                  </a:lnTo>
                  <a:lnTo>
                    <a:pt x="740" y="1461"/>
                  </a:lnTo>
                  <a:lnTo>
                    <a:pt x="754" y="1461"/>
                  </a:lnTo>
                  <a:lnTo>
                    <a:pt x="767" y="1460"/>
                  </a:lnTo>
                  <a:moveTo>
                    <a:pt x="954" y="1965"/>
                  </a:moveTo>
                  <a:lnTo>
                    <a:pt x="1000" y="1962"/>
                  </a:lnTo>
                  <a:lnTo>
                    <a:pt x="1046" y="1957"/>
                  </a:lnTo>
                  <a:lnTo>
                    <a:pt x="1091" y="1951"/>
                  </a:lnTo>
                  <a:lnTo>
                    <a:pt x="1135" y="1944"/>
                  </a:lnTo>
                  <a:moveTo>
                    <a:pt x="2588" y="2082"/>
                  </a:moveTo>
                  <a:lnTo>
                    <a:pt x="2611" y="2107"/>
                  </a:lnTo>
                  <a:lnTo>
                    <a:pt x="2637" y="2132"/>
                  </a:lnTo>
                  <a:lnTo>
                    <a:pt x="2666" y="2156"/>
                  </a:lnTo>
                  <a:lnTo>
                    <a:pt x="2697" y="2179"/>
                  </a:lnTo>
                  <a:moveTo>
                    <a:pt x="4676" y="2043"/>
                  </a:moveTo>
                  <a:lnTo>
                    <a:pt x="4692" y="2016"/>
                  </a:lnTo>
                  <a:lnTo>
                    <a:pt x="4704" y="1990"/>
                  </a:lnTo>
                  <a:lnTo>
                    <a:pt x="4714" y="1963"/>
                  </a:lnTo>
                  <a:lnTo>
                    <a:pt x="4720" y="1936"/>
                  </a:lnTo>
                  <a:moveTo>
                    <a:pt x="6127" y="1677"/>
                  </a:moveTo>
                  <a:lnTo>
                    <a:pt x="6127" y="1676"/>
                  </a:lnTo>
                  <a:lnTo>
                    <a:pt x="6128" y="1675"/>
                  </a:lnTo>
                  <a:lnTo>
                    <a:pt x="6128" y="1673"/>
                  </a:lnTo>
                  <a:lnTo>
                    <a:pt x="6120" y="1618"/>
                  </a:lnTo>
                  <a:lnTo>
                    <a:pt x="6098" y="1564"/>
                  </a:lnTo>
                  <a:lnTo>
                    <a:pt x="6062" y="1513"/>
                  </a:lnTo>
                  <a:lnTo>
                    <a:pt x="6013" y="1464"/>
                  </a:lnTo>
                  <a:lnTo>
                    <a:pt x="5951" y="1419"/>
                  </a:lnTo>
                  <a:lnTo>
                    <a:pt x="5878" y="1377"/>
                  </a:lnTo>
                  <a:lnTo>
                    <a:pt x="5793" y="1339"/>
                  </a:lnTo>
                  <a:lnTo>
                    <a:pt x="5699" y="1307"/>
                  </a:lnTo>
                  <a:lnTo>
                    <a:pt x="5595" y="1279"/>
                  </a:lnTo>
                  <a:moveTo>
                    <a:pt x="6610" y="1003"/>
                  </a:moveTo>
                  <a:lnTo>
                    <a:pt x="6683" y="971"/>
                  </a:lnTo>
                  <a:lnTo>
                    <a:pt x="6747" y="935"/>
                  </a:lnTo>
                  <a:lnTo>
                    <a:pt x="6802" y="896"/>
                  </a:lnTo>
                  <a:lnTo>
                    <a:pt x="6847" y="854"/>
                  </a:lnTo>
                  <a:moveTo>
                    <a:pt x="6289" y="373"/>
                  </a:moveTo>
                  <a:lnTo>
                    <a:pt x="6289" y="371"/>
                  </a:lnTo>
                  <a:lnTo>
                    <a:pt x="6289" y="369"/>
                  </a:lnTo>
                  <a:lnTo>
                    <a:pt x="6289" y="367"/>
                  </a:lnTo>
                  <a:lnTo>
                    <a:pt x="6288" y="351"/>
                  </a:lnTo>
                  <a:lnTo>
                    <a:pt x="6286" y="335"/>
                  </a:lnTo>
                  <a:lnTo>
                    <a:pt x="6282" y="318"/>
                  </a:lnTo>
                  <a:lnTo>
                    <a:pt x="6276" y="302"/>
                  </a:lnTo>
                  <a:moveTo>
                    <a:pt x="4886" y="130"/>
                  </a:moveTo>
                  <a:lnTo>
                    <a:pt x="4850" y="151"/>
                  </a:lnTo>
                  <a:lnTo>
                    <a:pt x="4818" y="173"/>
                  </a:lnTo>
                  <a:lnTo>
                    <a:pt x="4789" y="196"/>
                  </a:lnTo>
                  <a:lnTo>
                    <a:pt x="4764" y="220"/>
                  </a:lnTo>
                  <a:moveTo>
                    <a:pt x="3678" y="183"/>
                  </a:moveTo>
                  <a:lnTo>
                    <a:pt x="3659" y="202"/>
                  </a:lnTo>
                  <a:lnTo>
                    <a:pt x="3643" y="221"/>
                  </a:lnTo>
                  <a:lnTo>
                    <a:pt x="3630" y="241"/>
                  </a:lnTo>
                  <a:lnTo>
                    <a:pt x="3619" y="261"/>
                  </a:lnTo>
                  <a:moveTo>
                    <a:pt x="2506" y="365"/>
                  </a:moveTo>
                  <a:lnTo>
                    <a:pt x="2456" y="344"/>
                  </a:lnTo>
                  <a:lnTo>
                    <a:pt x="2404" y="324"/>
                  </a:lnTo>
                  <a:lnTo>
                    <a:pt x="2350" y="306"/>
                  </a:lnTo>
                  <a:lnTo>
                    <a:pt x="2293" y="290"/>
                  </a:lnTo>
                  <a:moveTo>
                    <a:pt x="637" y="801"/>
                  </a:moveTo>
                  <a:lnTo>
                    <a:pt x="643" y="821"/>
                  </a:lnTo>
                  <a:lnTo>
                    <a:pt x="652" y="841"/>
                  </a:lnTo>
                  <a:lnTo>
                    <a:pt x="662" y="860"/>
                  </a:lnTo>
                  <a:lnTo>
                    <a:pt x="674" y="880"/>
                  </a:lnTo>
                </a:path>
              </a:pathLst>
            </a:custGeom>
            <a:noFill/>
            <a:ln cap="flat" cmpd="sng" w="38100">
              <a:solidFill>
                <a:srgbClr val="F1F1F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96" name="Google Shape;196;p10"/>
            <p:cNvPicPr preferRelativeResize="0"/>
            <p:nvPr/>
          </p:nvPicPr>
          <p:blipFill rotWithShape="1">
            <a:blip r:embed="rId14">
              <a:alphaModFix/>
            </a:blip>
            <a:srcRect b="0" l="0" r="0" t="0"/>
            <a:stretch/>
          </p:blipFill>
          <p:spPr>
            <a:xfrm>
              <a:off x="3865" y="2556"/>
              <a:ext cx="1180" cy="402"/>
            </a:xfrm>
            <a:prstGeom prst="rect">
              <a:avLst/>
            </a:prstGeom>
            <a:noFill/>
            <a:ln>
              <a:noFill/>
            </a:ln>
          </p:spPr>
        </p:pic>
        <p:sp>
          <p:nvSpPr>
            <p:cNvPr id="197" name="Google Shape;197;p10"/>
            <p:cNvSpPr/>
            <p:nvPr/>
          </p:nvSpPr>
          <p:spPr>
            <a:xfrm>
              <a:off x="3865" y="2556"/>
              <a:ext cx="1180" cy="402"/>
            </a:xfrm>
            <a:custGeom>
              <a:rect b="b" l="l" r="r" t="t"/>
              <a:pathLst>
                <a:path extrusionOk="0" h="402" w="1180">
                  <a:moveTo>
                    <a:pt x="590" y="0"/>
                  </a:moveTo>
                  <a:lnTo>
                    <a:pt x="484" y="3"/>
                  </a:lnTo>
                  <a:lnTo>
                    <a:pt x="384" y="13"/>
                  </a:lnTo>
                  <a:lnTo>
                    <a:pt x="292" y="28"/>
                  </a:lnTo>
                  <a:lnTo>
                    <a:pt x="210" y="47"/>
                  </a:lnTo>
                  <a:lnTo>
                    <a:pt x="139" y="72"/>
                  </a:lnTo>
                  <a:lnTo>
                    <a:pt x="80" y="100"/>
                  </a:lnTo>
                  <a:lnTo>
                    <a:pt x="9" y="165"/>
                  </a:lnTo>
                  <a:lnTo>
                    <a:pt x="0" y="201"/>
                  </a:lnTo>
                  <a:lnTo>
                    <a:pt x="9" y="237"/>
                  </a:lnTo>
                  <a:lnTo>
                    <a:pt x="80" y="302"/>
                  </a:lnTo>
                  <a:lnTo>
                    <a:pt x="139" y="330"/>
                  </a:lnTo>
                  <a:lnTo>
                    <a:pt x="210" y="354"/>
                  </a:lnTo>
                  <a:lnTo>
                    <a:pt x="292" y="374"/>
                  </a:lnTo>
                  <a:lnTo>
                    <a:pt x="384" y="389"/>
                  </a:lnTo>
                  <a:lnTo>
                    <a:pt x="484" y="398"/>
                  </a:lnTo>
                  <a:lnTo>
                    <a:pt x="590" y="402"/>
                  </a:lnTo>
                  <a:lnTo>
                    <a:pt x="696" y="398"/>
                  </a:lnTo>
                  <a:lnTo>
                    <a:pt x="796" y="389"/>
                  </a:lnTo>
                  <a:lnTo>
                    <a:pt x="888" y="374"/>
                  </a:lnTo>
                  <a:lnTo>
                    <a:pt x="970" y="354"/>
                  </a:lnTo>
                  <a:lnTo>
                    <a:pt x="1041" y="330"/>
                  </a:lnTo>
                  <a:lnTo>
                    <a:pt x="1099" y="302"/>
                  </a:lnTo>
                  <a:lnTo>
                    <a:pt x="1170" y="237"/>
                  </a:lnTo>
                  <a:lnTo>
                    <a:pt x="1180" y="201"/>
                  </a:lnTo>
                  <a:lnTo>
                    <a:pt x="1170" y="165"/>
                  </a:lnTo>
                  <a:lnTo>
                    <a:pt x="1099" y="100"/>
                  </a:lnTo>
                  <a:lnTo>
                    <a:pt x="1041" y="72"/>
                  </a:lnTo>
                  <a:lnTo>
                    <a:pt x="970" y="47"/>
                  </a:lnTo>
                  <a:lnTo>
                    <a:pt x="888" y="28"/>
                  </a:lnTo>
                  <a:lnTo>
                    <a:pt x="796" y="13"/>
                  </a:lnTo>
                  <a:lnTo>
                    <a:pt x="696" y="3"/>
                  </a:lnTo>
                  <a:lnTo>
                    <a:pt x="590" y="0"/>
                  </a:lnTo>
                  <a:close/>
                </a:path>
              </a:pathLst>
            </a:custGeom>
            <a:noFill/>
            <a:ln cap="flat" cmpd="sng" w="38100">
              <a:solidFill>
                <a:srgbClr val="F1F1F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98" name="Google Shape;198;p10"/>
            <p:cNvPicPr preferRelativeResize="0"/>
            <p:nvPr/>
          </p:nvPicPr>
          <p:blipFill rotWithShape="1">
            <a:blip r:embed="rId15">
              <a:alphaModFix/>
            </a:blip>
            <a:srcRect b="0" l="0" r="0" t="0"/>
            <a:stretch/>
          </p:blipFill>
          <p:spPr>
            <a:xfrm>
              <a:off x="3525" y="2984"/>
              <a:ext cx="787" cy="268"/>
            </a:xfrm>
            <a:prstGeom prst="rect">
              <a:avLst/>
            </a:prstGeom>
            <a:noFill/>
            <a:ln>
              <a:noFill/>
            </a:ln>
          </p:spPr>
        </p:pic>
        <p:sp>
          <p:nvSpPr>
            <p:cNvPr id="199" name="Google Shape;199;p10"/>
            <p:cNvSpPr/>
            <p:nvPr/>
          </p:nvSpPr>
          <p:spPr>
            <a:xfrm>
              <a:off x="3525" y="2984"/>
              <a:ext cx="787" cy="268"/>
            </a:xfrm>
            <a:custGeom>
              <a:rect b="b" l="l" r="r" t="t"/>
              <a:pathLst>
                <a:path extrusionOk="0" h="268" w="787">
                  <a:moveTo>
                    <a:pt x="393" y="0"/>
                  </a:moveTo>
                  <a:lnTo>
                    <a:pt x="289" y="5"/>
                  </a:lnTo>
                  <a:lnTo>
                    <a:pt x="195" y="18"/>
                  </a:lnTo>
                  <a:lnTo>
                    <a:pt x="115" y="39"/>
                  </a:lnTo>
                  <a:lnTo>
                    <a:pt x="54" y="66"/>
                  </a:lnTo>
                  <a:lnTo>
                    <a:pt x="0" y="134"/>
                  </a:lnTo>
                  <a:lnTo>
                    <a:pt x="14" y="169"/>
                  </a:lnTo>
                  <a:lnTo>
                    <a:pt x="115" y="228"/>
                  </a:lnTo>
                  <a:lnTo>
                    <a:pt x="195" y="249"/>
                  </a:lnTo>
                  <a:lnTo>
                    <a:pt x="289" y="263"/>
                  </a:lnTo>
                  <a:lnTo>
                    <a:pt x="393" y="267"/>
                  </a:lnTo>
                  <a:lnTo>
                    <a:pt x="498" y="263"/>
                  </a:lnTo>
                  <a:lnTo>
                    <a:pt x="592" y="249"/>
                  </a:lnTo>
                  <a:lnTo>
                    <a:pt x="671" y="228"/>
                  </a:lnTo>
                  <a:lnTo>
                    <a:pt x="733" y="201"/>
                  </a:lnTo>
                  <a:lnTo>
                    <a:pt x="787" y="134"/>
                  </a:lnTo>
                  <a:lnTo>
                    <a:pt x="773" y="98"/>
                  </a:lnTo>
                  <a:lnTo>
                    <a:pt x="671" y="39"/>
                  </a:lnTo>
                  <a:lnTo>
                    <a:pt x="592" y="18"/>
                  </a:lnTo>
                  <a:lnTo>
                    <a:pt x="498" y="5"/>
                  </a:lnTo>
                  <a:lnTo>
                    <a:pt x="393" y="0"/>
                  </a:lnTo>
                  <a:close/>
                </a:path>
              </a:pathLst>
            </a:custGeom>
            <a:noFill/>
            <a:ln cap="flat" cmpd="sng" w="38100">
              <a:solidFill>
                <a:srgbClr val="F1F1F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00" name="Google Shape;200;p10"/>
            <p:cNvPicPr preferRelativeResize="0"/>
            <p:nvPr/>
          </p:nvPicPr>
          <p:blipFill rotWithShape="1">
            <a:blip r:embed="rId16">
              <a:alphaModFix/>
            </a:blip>
            <a:srcRect b="0" l="0" r="0" t="0"/>
            <a:stretch/>
          </p:blipFill>
          <p:spPr>
            <a:xfrm>
              <a:off x="3363" y="3294"/>
              <a:ext cx="394" cy="134"/>
            </a:xfrm>
            <a:prstGeom prst="rect">
              <a:avLst/>
            </a:prstGeom>
            <a:noFill/>
            <a:ln>
              <a:noFill/>
            </a:ln>
          </p:spPr>
        </p:pic>
        <p:sp>
          <p:nvSpPr>
            <p:cNvPr id="201" name="Google Shape;201;p10"/>
            <p:cNvSpPr/>
            <p:nvPr/>
          </p:nvSpPr>
          <p:spPr>
            <a:xfrm>
              <a:off x="3363" y="3294"/>
              <a:ext cx="394" cy="134"/>
            </a:xfrm>
            <a:custGeom>
              <a:rect b="b" l="l" r="r" t="t"/>
              <a:pathLst>
                <a:path extrusionOk="0" h="134" w="394">
                  <a:moveTo>
                    <a:pt x="197" y="0"/>
                  </a:moveTo>
                  <a:lnTo>
                    <a:pt x="120" y="5"/>
                  </a:lnTo>
                  <a:lnTo>
                    <a:pt x="58" y="20"/>
                  </a:lnTo>
                  <a:lnTo>
                    <a:pt x="16" y="41"/>
                  </a:lnTo>
                  <a:lnTo>
                    <a:pt x="0" y="67"/>
                  </a:lnTo>
                  <a:lnTo>
                    <a:pt x="16" y="93"/>
                  </a:lnTo>
                  <a:lnTo>
                    <a:pt x="58" y="114"/>
                  </a:lnTo>
                  <a:lnTo>
                    <a:pt x="120" y="129"/>
                  </a:lnTo>
                  <a:lnTo>
                    <a:pt x="197" y="134"/>
                  </a:lnTo>
                  <a:lnTo>
                    <a:pt x="273" y="129"/>
                  </a:lnTo>
                  <a:lnTo>
                    <a:pt x="336" y="114"/>
                  </a:lnTo>
                  <a:lnTo>
                    <a:pt x="378" y="93"/>
                  </a:lnTo>
                  <a:lnTo>
                    <a:pt x="394" y="67"/>
                  </a:lnTo>
                  <a:lnTo>
                    <a:pt x="378" y="41"/>
                  </a:lnTo>
                  <a:lnTo>
                    <a:pt x="336" y="20"/>
                  </a:lnTo>
                  <a:lnTo>
                    <a:pt x="273" y="5"/>
                  </a:lnTo>
                  <a:lnTo>
                    <a:pt x="197" y="0"/>
                  </a:lnTo>
                  <a:close/>
                </a:path>
              </a:pathLst>
            </a:custGeom>
            <a:noFill/>
            <a:ln cap="flat" cmpd="sng" w="38100">
              <a:solidFill>
                <a:srgbClr val="F1F1F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02" name="Google Shape;202;p10"/>
            <p:cNvSpPr txBox="1"/>
            <p:nvPr/>
          </p:nvSpPr>
          <p:spPr>
            <a:xfrm>
              <a:off x="2840" y="205"/>
              <a:ext cx="7160" cy="3292"/>
            </a:xfrm>
            <a:prstGeom prst="rect">
              <a:avLst/>
            </a:prstGeom>
            <a:noFill/>
            <a:ln>
              <a:noFill/>
            </a:ln>
          </p:spPr>
          <p:txBody>
            <a:bodyPr anchorCtr="0" anchor="t" bIns="0" lIns="0" spcFirstLastPara="1" rIns="0" wrap="square" tIns="0">
              <a:noAutofit/>
            </a:bodyPr>
            <a:lstStyle/>
            <a:p>
              <a:pPr indent="0" lvl="0" marL="0" marR="0" rtl="0" algn="l">
                <a:lnSpc>
                  <a:spcPct val="107000"/>
                </a:lnSpc>
                <a:spcBef>
                  <a:spcPts val="0"/>
                </a:spcBef>
                <a:spcAft>
                  <a:spcPts val="0"/>
                </a:spcAft>
                <a:buNone/>
              </a:pPr>
              <a:r>
                <a:rPr lang="ru-RU" sz="2000">
                  <a:solidFill>
                    <a:schemeClr val="dk1"/>
                  </a:solidFill>
                  <a:latin typeface="Calibri"/>
                  <a:ea typeface="Calibri"/>
                  <a:cs typeface="Calibri"/>
                  <a:sym typeface="Calibri"/>
                </a:rPr>
                <a:t> </a:t>
              </a:r>
              <a:endParaRPr sz="1100">
                <a:solidFill>
                  <a:schemeClr val="dk1"/>
                </a:solidFill>
                <a:latin typeface="Calibri"/>
                <a:ea typeface="Calibri"/>
                <a:cs typeface="Calibri"/>
                <a:sym typeface="Calibri"/>
              </a:endParaRPr>
            </a:p>
            <a:p>
              <a:pPr indent="0" lvl="0" marL="782955" marR="1097915" rtl="0" algn="ctr">
                <a:lnSpc>
                  <a:spcPct val="107000"/>
                </a:lnSpc>
                <a:spcBef>
                  <a:spcPts val="805"/>
                </a:spcBef>
                <a:spcAft>
                  <a:spcPts val="0"/>
                </a:spcAft>
                <a:buNone/>
              </a:pPr>
              <a:r>
                <a:rPr b="1" lang="ru-RU" sz="1800">
                  <a:solidFill>
                    <a:schemeClr val="dk1"/>
                  </a:solidFill>
                  <a:latin typeface="Calibri"/>
                  <a:ea typeface="Calibri"/>
                  <a:cs typeface="Calibri"/>
                  <a:sym typeface="Calibri"/>
                </a:rPr>
                <a:t>1-босқич</a:t>
              </a:r>
              <a:endParaRPr sz="1100">
                <a:solidFill>
                  <a:schemeClr val="dk1"/>
                </a:solidFill>
                <a:latin typeface="Calibri"/>
                <a:ea typeface="Calibri"/>
                <a:cs typeface="Calibri"/>
                <a:sym typeface="Calibri"/>
              </a:endParaRPr>
            </a:p>
            <a:p>
              <a:pPr indent="0" lvl="0" marL="782955" marR="1098550" rtl="0" algn="ctr">
                <a:lnSpc>
                  <a:spcPct val="101000"/>
                </a:lnSpc>
                <a:spcBef>
                  <a:spcPts val="805"/>
                </a:spcBef>
                <a:spcAft>
                  <a:spcPts val="0"/>
                </a:spcAft>
                <a:buNone/>
              </a:pPr>
              <a:r>
                <a:rPr b="1" lang="ru-RU" sz="1800">
                  <a:solidFill>
                    <a:schemeClr val="dk1"/>
                  </a:solidFill>
                  <a:latin typeface="Calibri"/>
                  <a:ea typeface="Calibri"/>
                  <a:cs typeface="Calibri"/>
                  <a:sym typeface="Calibri"/>
                </a:rPr>
                <a:t>Қандай қилиб ўз ишимни бошлашим мумкин?</a:t>
              </a:r>
              <a:endParaRPr sz="1100">
                <a:solidFill>
                  <a:schemeClr val="dk1"/>
                </a:solidFill>
                <a:latin typeface="Calibri"/>
                <a:ea typeface="Calibri"/>
                <a:cs typeface="Calibri"/>
                <a:sym typeface="Calibri"/>
              </a:endParaRPr>
            </a:p>
          </p:txBody>
        </p:sp>
      </p:grpSp>
      <p:sp>
        <p:nvSpPr>
          <p:cNvPr id="203" name="Google Shape;203;p10"/>
          <p:cNvSpPr/>
          <p:nvPr/>
        </p:nvSpPr>
        <p:spPr>
          <a:xfrm>
            <a:off x="1240971" y="773213"/>
            <a:ext cx="9906000" cy="4572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04" name="Google Shape;204;p10"/>
          <p:cNvSpPr/>
          <p:nvPr/>
        </p:nvSpPr>
        <p:spPr>
          <a:xfrm>
            <a:off x="911467" y="2583994"/>
            <a:ext cx="319273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ru-RU" sz="1800" u="sng">
                <a:solidFill>
                  <a:schemeClr val="dk1"/>
                </a:solidFill>
                <a:latin typeface="Times New Roman"/>
                <a:ea typeface="Times New Roman"/>
                <a:cs typeface="Times New Roman"/>
                <a:sym typeface="Times New Roman"/>
              </a:rPr>
              <a:t>Сиз тадбиркор бўлмоқчисиз?</a:t>
            </a:r>
            <a:endParaRPr sz="800">
              <a:solidFill>
                <a:schemeClr val="dk1"/>
              </a:solidFill>
              <a:latin typeface="Calibri"/>
              <a:ea typeface="Calibri"/>
              <a:cs typeface="Calibri"/>
              <a:sym typeface="Calibri"/>
            </a:endParaRPr>
          </a:p>
        </p:txBody>
      </p:sp>
      <p:sp>
        <p:nvSpPr>
          <p:cNvPr id="205" name="Google Shape;205;p10"/>
          <p:cNvSpPr txBox="1"/>
          <p:nvPr>
            <p:ph idx="1" type="body"/>
          </p:nvPr>
        </p:nvSpPr>
        <p:spPr>
          <a:xfrm>
            <a:off x="289249" y="4967779"/>
            <a:ext cx="9417698" cy="1502089"/>
          </a:xfrm>
          <a:prstGeom prst="rect">
            <a:avLst/>
          </a:prstGeom>
          <a:noFill/>
          <a:ln cap="flat" cmpd="sng" w="38100">
            <a:solidFill>
              <a:schemeClr val="accent1"/>
            </a:solidFill>
            <a:prstDash val="solid"/>
            <a:round/>
            <a:headEnd len="sm" w="sm" type="none"/>
            <a:tailEnd len="sm" w="sm" type="none"/>
          </a:ln>
        </p:spPr>
        <p:txBody>
          <a:bodyPr anchorCtr="0" anchor="t" bIns="45700" lIns="91425" spcFirstLastPara="1" rIns="91425" wrap="square" tIns="45700">
            <a:noAutofit/>
          </a:bodyPr>
          <a:lstStyle/>
          <a:p>
            <a:pPr indent="0" lvl="0" marL="0" rtl="0" algn="just">
              <a:lnSpc>
                <a:spcPct val="114000"/>
              </a:lnSpc>
              <a:spcBef>
                <a:spcPts val="0"/>
              </a:spcBef>
              <a:spcAft>
                <a:spcPts val="0"/>
              </a:spcAft>
              <a:buClr>
                <a:schemeClr val="dk1"/>
              </a:buClr>
              <a:buSzPts val="2000"/>
              <a:buNone/>
            </a:pPr>
            <a:r>
              <a:rPr lang="ru-RU" sz="2000">
                <a:latin typeface="Times New Roman"/>
                <a:ea typeface="Times New Roman"/>
                <a:cs typeface="Times New Roman"/>
                <a:sym typeface="Times New Roman"/>
              </a:rPr>
              <a:t>	Тадбиркорлик фаолиятини бошламоқчи бўлган тадбиркор учун бу фаолият ҳаёт мазмунига ва кўзлаган мақсадларига эришиш учун бир омил бўлиб қолиши зарурдир. Булардан ташқари сиз бошлаган иш Ўзбекистон Республикаси қонун ва меъёрй ҳужжатларга асосланган бўлши керак.</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9" name="Shape 209"/>
        <p:cNvGrpSpPr/>
        <p:nvPr/>
      </p:nvGrpSpPr>
      <p:grpSpPr>
        <a:xfrm>
          <a:off x="0" y="0"/>
          <a:ext cx="0" cy="0"/>
          <a:chOff x="0" y="0"/>
          <a:chExt cx="0" cy="0"/>
        </a:xfrm>
      </p:grpSpPr>
      <p:sp>
        <p:nvSpPr>
          <p:cNvPr descr="Картинки по запросу корпоративное управление" id="210" name="Google Shape;210;p11"/>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11" name="Google Shape;211;p11"/>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ru-RU" sz="2800">
                <a:solidFill>
                  <a:schemeClr val="lt1"/>
                </a:solidFill>
                <a:latin typeface="Times New Roman"/>
                <a:ea typeface="Times New Roman"/>
                <a:cs typeface="Times New Roman"/>
                <a:sym typeface="Times New Roman"/>
              </a:rPr>
              <a:t>Қандай қилиб ўз ишимизни бошлашимиз мумкин?</a:t>
            </a:r>
            <a:endParaRPr/>
          </a:p>
        </p:txBody>
      </p:sp>
      <p:sp>
        <p:nvSpPr>
          <p:cNvPr id="212" name="Google Shape;212;p11"/>
          <p:cNvSpPr txBox="1"/>
          <p:nvPr>
            <p:ph idx="1" type="body"/>
          </p:nvPr>
        </p:nvSpPr>
        <p:spPr>
          <a:xfrm>
            <a:off x="374055" y="773213"/>
            <a:ext cx="9208484" cy="5776877"/>
          </a:xfrm>
          <a:prstGeom prst="rect">
            <a:avLst/>
          </a:prstGeom>
          <a:noFill/>
          <a:ln>
            <a:noFill/>
          </a:ln>
        </p:spPr>
        <p:txBody>
          <a:bodyPr anchorCtr="0" anchor="t" bIns="45700" lIns="91425" spcFirstLastPara="1" rIns="91425" wrap="square" tIns="45700">
            <a:noAutofit/>
          </a:bodyPr>
          <a:lstStyle/>
          <a:p>
            <a:pPr indent="-354013" lvl="0" marL="354013" rtl="0" algn="just">
              <a:lnSpc>
                <a:spcPct val="114000"/>
              </a:lnSpc>
              <a:spcBef>
                <a:spcPts val="0"/>
              </a:spcBef>
              <a:spcAft>
                <a:spcPts val="0"/>
              </a:spcAft>
              <a:buClr>
                <a:schemeClr val="dk1"/>
              </a:buClr>
              <a:buSzPts val="2200"/>
              <a:buFont typeface="Noto Sans Symbols"/>
              <a:buChar char="⮚"/>
            </a:pPr>
            <a:r>
              <a:rPr b="1" lang="ru-RU" sz="2200">
                <a:latin typeface="Times New Roman"/>
                <a:ea typeface="Times New Roman"/>
                <a:cs typeface="Times New Roman"/>
                <a:sym typeface="Times New Roman"/>
              </a:rPr>
              <a:t>Тадбиркорлик</a:t>
            </a:r>
            <a:r>
              <a:rPr lang="ru-RU" sz="2200">
                <a:latin typeface="Times New Roman"/>
                <a:ea typeface="Times New Roman"/>
                <a:cs typeface="Times New Roman"/>
                <a:sym typeface="Times New Roman"/>
              </a:rPr>
              <a:t> – тадбиркорлик фаолияти субъектлари томонидан қонун ҳужжатларига мувофиқ амалга ошириладиган, таваккал қилиб ва ўз мулкий жавобгарлиги остида даромад (фойда) олишга қаратилган ташаббускор фаолият </a:t>
            </a:r>
            <a:r>
              <a:rPr i="1" lang="ru-RU" sz="2200">
                <a:latin typeface="Times New Roman"/>
                <a:ea typeface="Times New Roman"/>
                <a:cs typeface="Times New Roman"/>
                <a:sym typeface="Times New Roman"/>
              </a:rPr>
              <a:t>(“Тадбиркорлик фаолияти эркинлигининг кафолатлари тўғрисида”ги Ўзбекистон Республикаси қонуни, 2000 йил 25 май).</a:t>
            </a:r>
            <a:endParaRPr/>
          </a:p>
          <a:p>
            <a:pPr indent="-354013" lvl="0" marL="354013" rtl="0" algn="just">
              <a:lnSpc>
                <a:spcPct val="114000"/>
              </a:lnSpc>
              <a:spcBef>
                <a:spcPts val="600"/>
              </a:spcBef>
              <a:spcAft>
                <a:spcPts val="0"/>
              </a:spcAft>
              <a:buClr>
                <a:schemeClr val="dk1"/>
              </a:buClr>
              <a:buSzPts val="2200"/>
              <a:buFont typeface="Noto Sans Symbols"/>
              <a:buChar char="⮚"/>
            </a:pPr>
            <a:r>
              <a:rPr lang="ru-RU" sz="2200">
                <a:latin typeface="Times New Roman"/>
                <a:ea typeface="Times New Roman"/>
                <a:cs typeface="Times New Roman"/>
                <a:sym typeface="Times New Roman"/>
              </a:rPr>
              <a:t>Сиз раҳбар сифатида фаолият юритишингиз мумкин ва бу фаолиятдан Сизни ҳеч ким чиқара олмайди, лекин шундай ҳолатлар бўладики, Сиз бизнесдан четга чиқишингизга тўғри келиб қолиши ҳам мумкин. Сиз ўз фаолиятингиздан келган даромаддан ўзингиз фойдалана оласиз ва ўзингизга маош белгилай оласиз.</a:t>
            </a:r>
            <a:endParaRPr/>
          </a:p>
          <a:p>
            <a:pPr indent="0" lvl="0" marL="0" rtl="0" algn="ctr">
              <a:lnSpc>
                <a:spcPct val="114000"/>
              </a:lnSpc>
              <a:spcBef>
                <a:spcPts val="600"/>
              </a:spcBef>
              <a:spcAft>
                <a:spcPts val="0"/>
              </a:spcAft>
              <a:buClr>
                <a:srgbClr val="7F7F7F"/>
              </a:buClr>
              <a:buSzPts val="2200"/>
              <a:buNone/>
            </a:pPr>
            <a:r>
              <a:rPr b="1" i="1" lang="ru-RU" sz="2200">
                <a:solidFill>
                  <a:srgbClr val="7F7F7F"/>
                </a:solidFill>
                <a:latin typeface="Times New Roman"/>
                <a:ea typeface="Times New Roman"/>
                <a:cs typeface="Times New Roman"/>
                <a:sym typeface="Times New Roman"/>
              </a:rPr>
              <a:t>Энг асосийси, сиз ўз бизнесингизни бошламасдан аввал режалаштираётган фаолиятингиздан келадиган даромадни кўра билишингиз лозим</a:t>
            </a:r>
            <a:endParaRPr i="1" sz="2200">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6" name="Shape 216"/>
        <p:cNvGrpSpPr/>
        <p:nvPr/>
      </p:nvGrpSpPr>
      <p:grpSpPr>
        <a:xfrm>
          <a:off x="0" y="0"/>
          <a:ext cx="0" cy="0"/>
          <a:chOff x="0" y="0"/>
          <a:chExt cx="0" cy="0"/>
        </a:xfrm>
      </p:grpSpPr>
      <p:sp>
        <p:nvSpPr>
          <p:cNvPr descr="Картинки по запросу корпоративное управление" id="217" name="Google Shape;217;p12"/>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Times New Roman"/>
              <a:ea typeface="Times New Roman"/>
              <a:cs typeface="Times New Roman"/>
              <a:sym typeface="Times New Roman"/>
            </a:endParaRPr>
          </a:p>
        </p:txBody>
      </p:sp>
      <p:sp>
        <p:nvSpPr>
          <p:cNvPr id="218" name="Google Shape;218;p12"/>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ru-RU" sz="2800">
                <a:solidFill>
                  <a:schemeClr val="lt1"/>
                </a:solidFill>
                <a:latin typeface="Times New Roman"/>
                <a:ea typeface="Times New Roman"/>
                <a:cs typeface="Times New Roman"/>
                <a:sym typeface="Times New Roman"/>
              </a:rPr>
              <a:t>Қандай қилиб ўз ишимизни бошлашимиз мумкин?</a:t>
            </a:r>
            <a:endParaRPr/>
          </a:p>
        </p:txBody>
      </p:sp>
      <p:sp>
        <p:nvSpPr>
          <p:cNvPr id="219" name="Google Shape;219;p12"/>
          <p:cNvSpPr txBox="1"/>
          <p:nvPr>
            <p:ph idx="1" type="body"/>
          </p:nvPr>
        </p:nvSpPr>
        <p:spPr>
          <a:xfrm>
            <a:off x="374055" y="801207"/>
            <a:ext cx="9208484" cy="2501832"/>
          </a:xfrm>
          <a:prstGeom prst="rect">
            <a:avLst/>
          </a:prstGeom>
          <a:noFill/>
          <a:ln>
            <a:noFill/>
          </a:ln>
        </p:spPr>
        <p:txBody>
          <a:bodyPr anchorCtr="0" anchor="t" bIns="45700" lIns="91425" spcFirstLastPara="1" rIns="91425" wrap="square" tIns="45700">
            <a:noAutofit/>
          </a:bodyPr>
          <a:lstStyle/>
          <a:p>
            <a:pPr indent="-354013" lvl="0" marL="354013" rtl="0" algn="just">
              <a:lnSpc>
                <a:spcPct val="114000"/>
              </a:lnSpc>
              <a:spcBef>
                <a:spcPts val="0"/>
              </a:spcBef>
              <a:spcAft>
                <a:spcPts val="0"/>
              </a:spcAft>
              <a:buClr>
                <a:schemeClr val="dk1"/>
              </a:buClr>
              <a:buSzPts val="2200"/>
              <a:buFont typeface="Noto Sans Symbols"/>
              <a:buChar char="⮚"/>
            </a:pPr>
            <a:r>
              <a:rPr lang="ru-RU" sz="2200">
                <a:latin typeface="Times New Roman"/>
                <a:ea typeface="Times New Roman"/>
                <a:cs typeface="Times New Roman"/>
                <a:sym typeface="Times New Roman"/>
              </a:rPr>
              <a:t>Шунингдек, Сиз фаолият юритаётган бозорда, ўзингизнинг фаолиятингиздан, яъни товар ва хизматларни харидорларга етказишдан тўлиқ қониқиш ҳосил қилишингиз лозим.</a:t>
            </a:r>
            <a:endParaRPr/>
          </a:p>
          <a:p>
            <a:pPr indent="-354013" lvl="0" marL="354013" rtl="0" algn="just">
              <a:lnSpc>
                <a:spcPct val="114000"/>
              </a:lnSpc>
              <a:spcBef>
                <a:spcPts val="600"/>
              </a:spcBef>
              <a:spcAft>
                <a:spcPts val="0"/>
              </a:spcAft>
              <a:buClr>
                <a:schemeClr val="dk1"/>
              </a:buClr>
              <a:buSzPts val="2200"/>
              <a:buFont typeface="Noto Sans Symbols"/>
              <a:buChar char="⮚"/>
            </a:pPr>
            <a:r>
              <a:rPr lang="ru-RU" sz="2200">
                <a:latin typeface="Times New Roman"/>
                <a:ea typeface="Times New Roman"/>
                <a:cs typeface="Times New Roman"/>
                <a:sym typeface="Times New Roman"/>
              </a:rPr>
              <a:t>Шуни таъкидлаш лозимки, агарда кўл остингизда ишчиларингиз бўлса, сиз доимий равишда уларга ўз етакчилигингизни кўрсата билишингиз лозим.</a:t>
            </a:r>
            <a:endParaRPr/>
          </a:p>
          <a:p>
            <a:pPr indent="-214313" lvl="0" marL="354013" rtl="0" algn="just">
              <a:lnSpc>
                <a:spcPct val="114000"/>
              </a:lnSpc>
              <a:spcBef>
                <a:spcPts val="600"/>
              </a:spcBef>
              <a:spcAft>
                <a:spcPts val="0"/>
              </a:spcAft>
              <a:buClr>
                <a:schemeClr val="dk1"/>
              </a:buClr>
              <a:buSzPts val="2200"/>
              <a:buFont typeface="Noto Sans Symbols"/>
              <a:buNone/>
            </a:pPr>
            <a:r>
              <a:t/>
            </a:r>
            <a:endParaRPr sz="2200">
              <a:latin typeface="Times New Roman"/>
              <a:ea typeface="Times New Roman"/>
              <a:cs typeface="Times New Roman"/>
              <a:sym typeface="Times New Roman"/>
            </a:endParaRPr>
          </a:p>
        </p:txBody>
      </p:sp>
      <p:grpSp>
        <p:nvGrpSpPr>
          <p:cNvPr id="220" name="Google Shape;220;p12"/>
          <p:cNvGrpSpPr/>
          <p:nvPr/>
        </p:nvGrpSpPr>
        <p:grpSpPr>
          <a:xfrm>
            <a:off x="587830" y="3303039"/>
            <a:ext cx="9069354" cy="1044575"/>
            <a:chOff x="2660" y="370"/>
            <a:chExt cx="7835" cy="1645"/>
          </a:xfrm>
        </p:grpSpPr>
        <p:sp>
          <p:nvSpPr>
            <p:cNvPr id="221" name="Google Shape;221;p12"/>
            <p:cNvSpPr/>
            <p:nvPr/>
          </p:nvSpPr>
          <p:spPr>
            <a:xfrm>
              <a:off x="2680" y="410"/>
              <a:ext cx="7815" cy="1605"/>
            </a:xfrm>
            <a:prstGeom prst="rect">
              <a:avLst/>
            </a:prstGeom>
            <a:solidFill>
              <a:srgbClr val="1F5767">
                <a:alpha val="49803"/>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pic>
          <p:nvPicPr>
            <p:cNvPr id="222" name="Google Shape;222;p12"/>
            <p:cNvPicPr preferRelativeResize="0"/>
            <p:nvPr/>
          </p:nvPicPr>
          <p:blipFill rotWithShape="1">
            <a:blip r:embed="rId3">
              <a:alphaModFix/>
            </a:blip>
            <a:srcRect b="0" l="0" r="0" t="0"/>
            <a:stretch/>
          </p:blipFill>
          <p:spPr>
            <a:xfrm>
              <a:off x="2660" y="370"/>
              <a:ext cx="7815" cy="1605"/>
            </a:xfrm>
            <a:prstGeom prst="rect">
              <a:avLst/>
            </a:prstGeom>
            <a:noFill/>
            <a:ln>
              <a:noFill/>
            </a:ln>
          </p:spPr>
        </p:pic>
        <p:sp>
          <p:nvSpPr>
            <p:cNvPr id="223" name="Google Shape;223;p12"/>
            <p:cNvSpPr txBox="1"/>
            <p:nvPr/>
          </p:nvSpPr>
          <p:spPr>
            <a:xfrm>
              <a:off x="2660" y="370"/>
              <a:ext cx="7815" cy="1605"/>
            </a:xfrm>
            <a:prstGeom prst="rect">
              <a:avLst/>
            </a:prstGeom>
            <a:noFill/>
            <a:ln cap="flat" cmpd="sng" w="12700">
              <a:solidFill>
                <a:srgbClr val="92CDDC"/>
              </a:solidFill>
              <a:prstDash val="solid"/>
              <a:miter lim="800000"/>
              <a:headEnd len="sm" w="sm" type="none"/>
              <a:tailEnd len="sm" w="sm" type="none"/>
            </a:ln>
          </p:spPr>
          <p:txBody>
            <a:bodyPr anchorCtr="0" anchor="ctr" bIns="0" lIns="0" spcFirstLastPara="1" rIns="0" wrap="square" tIns="0">
              <a:noAutofit/>
            </a:bodyPr>
            <a:lstStyle/>
            <a:p>
              <a:pPr indent="-635" lvl="0" marL="194310" marR="194310" rtl="0" algn="ctr">
                <a:lnSpc>
                  <a:spcPct val="100000"/>
                </a:lnSpc>
                <a:spcBef>
                  <a:spcPts val="0"/>
                </a:spcBef>
                <a:spcAft>
                  <a:spcPts val="0"/>
                </a:spcAft>
                <a:buNone/>
              </a:pPr>
              <a:r>
                <a:rPr lang="ru-RU" sz="1800">
                  <a:solidFill>
                    <a:schemeClr val="dk1"/>
                  </a:solidFill>
                  <a:latin typeface="Times New Roman"/>
                  <a:ea typeface="Times New Roman"/>
                  <a:cs typeface="Times New Roman"/>
                  <a:sym typeface="Times New Roman"/>
                </a:rPr>
                <a:t>Кредиторлар — Сизнинг маҳсулотларингизни сотган шахслар, диллерлар, сизни кўчмас мулк ва ускуналар билан  таъминлаб турган шахслар, бирон шахснинг ери ёки ховли жойини ижарага олиб турган бўлсангиз ер эгалари ҳисобланади</a:t>
              </a:r>
              <a:endParaRPr sz="1400">
                <a:solidFill>
                  <a:schemeClr val="dk1"/>
                </a:solidFill>
                <a:latin typeface="Times New Roman"/>
                <a:ea typeface="Times New Roman"/>
                <a:cs typeface="Times New Roman"/>
                <a:sym typeface="Times New Roman"/>
              </a:endParaRPr>
            </a:p>
          </p:txBody>
        </p:sp>
      </p:grpSp>
      <p:sp>
        <p:nvSpPr>
          <p:cNvPr id="224" name="Google Shape;224;p12"/>
          <p:cNvSpPr/>
          <p:nvPr/>
        </p:nvSpPr>
        <p:spPr>
          <a:xfrm>
            <a:off x="1668624" y="4590661"/>
            <a:ext cx="6568751" cy="1019175"/>
          </a:xfrm>
          <a:prstGeom prst="ellipse">
            <a:avLst/>
          </a:prstGeom>
          <a:solidFill>
            <a:srgbClr val="F7CAAC"/>
          </a:solidFill>
          <a:ln cap="flat" cmpd="sng" w="12700">
            <a:solidFill>
              <a:srgbClr val="C55A1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ru-RU" sz="1800">
                <a:solidFill>
                  <a:schemeClr val="dk1"/>
                </a:solidFill>
                <a:latin typeface="Calibri"/>
                <a:ea typeface="Calibri"/>
                <a:cs typeface="Calibri"/>
                <a:sym typeface="Calibri"/>
              </a:rPr>
              <a:t>Сизнинг ҳисоб рақамингизда доимо кредиторларга тўлаш учун маблағ бўлиши зарур</a:t>
            </a:r>
            <a:endParaRPr sz="1800">
              <a:solidFill>
                <a:schemeClr val="dk1"/>
              </a:solidFill>
              <a:latin typeface="Calibri"/>
              <a:ea typeface="Calibri"/>
              <a:cs typeface="Calibri"/>
              <a:sym typeface="Calibri"/>
            </a:endParaRPr>
          </a:p>
        </p:txBody>
      </p:sp>
      <p:grpSp>
        <p:nvGrpSpPr>
          <p:cNvPr id="225" name="Google Shape;225;p12"/>
          <p:cNvGrpSpPr/>
          <p:nvPr/>
        </p:nvGrpSpPr>
        <p:grpSpPr>
          <a:xfrm>
            <a:off x="587830" y="5804871"/>
            <a:ext cx="9069354" cy="794007"/>
            <a:chOff x="2660" y="370"/>
            <a:chExt cx="7835" cy="1645"/>
          </a:xfrm>
        </p:grpSpPr>
        <p:sp>
          <p:nvSpPr>
            <p:cNvPr id="226" name="Google Shape;226;p12"/>
            <p:cNvSpPr/>
            <p:nvPr/>
          </p:nvSpPr>
          <p:spPr>
            <a:xfrm>
              <a:off x="2680" y="410"/>
              <a:ext cx="7815" cy="1605"/>
            </a:xfrm>
            <a:prstGeom prst="rect">
              <a:avLst/>
            </a:prstGeom>
            <a:solidFill>
              <a:srgbClr val="1F5767">
                <a:alpha val="49803"/>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pic>
          <p:nvPicPr>
            <p:cNvPr id="227" name="Google Shape;227;p12"/>
            <p:cNvPicPr preferRelativeResize="0"/>
            <p:nvPr/>
          </p:nvPicPr>
          <p:blipFill rotWithShape="1">
            <a:blip r:embed="rId3">
              <a:alphaModFix/>
            </a:blip>
            <a:srcRect b="0" l="0" r="0" t="0"/>
            <a:stretch/>
          </p:blipFill>
          <p:spPr>
            <a:xfrm>
              <a:off x="2660" y="370"/>
              <a:ext cx="7815" cy="1605"/>
            </a:xfrm>
            <a:prstGeom prst="rect">
              <a:avLst/>
            </a:prstGeom>
            <a:noFill/>
            <a:ln>
              <a:noFill/>
            </a:ln>
          </p:spPr>
        </p:pic>
        <p:sp>
          <p:nvSpPr>
            <p:cNvPr id="228" name="Google Shape;228;p12"/>
            <p:cNvSpPr txBox="1"/>
            <p:nvPr/>
          </p:nvSpPr>
          <p:spPr>
            <a:xfrm>
              <a:off x="2660" y="370"/>
              <a:ext cx="7815" cy="1605"/>
            </a:xfrm>
            <a:prstGeom prst="rect">
              <a:avLst/>
            </a:prstGeom>
            <a:noFill/>
            <a:ln cap="flat" cmpd="sng" w="12700">
              <a:solidFill>
                <a:srgbClr val="92CDDC"/>
              </a:solidFill>
              <a:prstDash val="solid"/>
              <a:miter lim="800000"/>
              <a:headEnd len="sm" w="sm" type="none"/>
              <a:tailEnd len="sm" w="sm" type="none"/>
            </a:ln>
          </p:spPr>
          <p:txBody>
            <a:bodyPr anchorCtr="0" anchor="ctr" bIns="0" lIns="0" spcFirstLastPara="1" rIns="0" wrap="square" tIns="0">
              <a:noAutofit/>
            </a:bodyPr>
            <a:lstStyle/>
            <a:p>
              <a:pPr indent="-635" lvl="0" marL="194310" marR="194310" rtl="0" algn="ctr">
                <a:lnSpc>
                  <a:spcPct val="100000"/>
                </a:lnSpc>
                <a:spcBef>
                  <a:spcPts val="0"/>
                </a:spcBef>
                <a:spcAft>
                  <a:spcPts val="0"/>
                </a:spcAft>
                <a:buNone/>
              </a:pPr>
              <a:r>
                <a:rPr lang="ru-RU" sz="1800">
                  <a:solidFill>
                    <a:schemeClr val="dk1"/>
                  </a:solidFill>
                  <a:latin typeface="Times New Roman"/>
                  <a:ea typeface="Times New Roman"/>
                  <a:cs typeface="Times New Roman"/>
                  <a:sym typeface="Times New Roman"/>
                </a:rPr>
                <a:t>Сизнинг маҳсулотларингизни реклама қилаётган шахслар, солиқ органлари ва бошқалар бўлиши мумкин</a:t>
              </a:r>
              <a:endParaRPr sz="14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2" name="Shape 232"/>
        <p:cNvGrpSpPr/>
        <p:nvPr/>
      </p:nvGrpSpPr>
      <p:grpSpPr>
        <a:xfrm>
          <a:off x="0" y="0"/>
          <a:ext cx="0" cy="0"/>
          <a:chOff x="0" y="0"/>
          <a:chExt cx="0" cy="0"/>
        </a:xfrm>
      </p:grpSpPr>
      <p:sp>
        <p:nvSpPr>
          <p:cNvPr descr="Картинки по запросу корпоративное управление" id="233" name="Google Shape;233;p13"/>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34" name="Google Shape;234;p13"/>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ru-RU" sz="2800">
                <a:solidFill>
                  <a:schemeClr val="lt1"/>
                </a:solidFill>
                <a:latin typeface="Times New Roman"/>
                <a:ea typeface="Times New Roman"/>
                <a:cs typeface="Times New Roman"/>
                <a:sym typeface="Times New Roman"/>
              </a:rPr>
              <a:t>Мен нималарни амалга оширишим керак?</a:t>
            </a:r>
            <a:endParaRPr b="1" sz="2800">
              <a:solidFill>
                <a:schemeClr val="lt1"/>
              </a:solidFill>
              <a:latin typeface="Times New Roman"/>
              <a:ea typeface="Times New Roman"/>
              <a:cs typeface="Times New Roman"/>
              <a:sym typeface="Times New Roman"/>
            </a:endParaRPr>
          </a:p>
        </p:txBody>
      </p:sp>
      <p:sp>
        <p:nvSpPr>
          <p:cNvPr id="235" name="Google Shape;235;p13"/>
          <p:cNvSpPr txBox="1"/>
          <p:nvPr>
            <p:ph idx="1" type="body"/>
          </p:nvPr>
        </p:nvSpPr>
        <p:spPr>
          <a:xfrm>
            <a:off x="374055" y="886408"/>
            <a:ext cx="9208484" cy="5663682"/>
          </a:xfrm>
          <a:prstGeom prst="rect">
            <a:avLst/>
          </a:prstGeom>
          <a:noFill/>
          <a:ln>
            <a:noFill/>
          </a:ln>
        </p:spPr>
        <p:txBody>
          <a:bodyPr anchorCtr="0" anchor="t" bIns="45700" lIns="91425" spcFirstLastPara="1" rIns="91425" wrap="square" tIns="45700">
            <a:noAutofit/>
          </a:bodyPr>
          <a:lstStyle/>
          <a:p>
            <a:pPr indent="0" lvl="0" marL="0" rtl="0" algn="ctr">
              <a:lnSpc>
                <a:spcPct val="114000"/>
              </a:lnSpc>
              <a:spcBef>
                <a:spcPts val="0"/>
              </a:spcBef>
              <a:spcAft>
                <a:spcPts val="0"/>
              </a:spcAft>
              <a:buClr>
                <a:schemeClr val="dk1"/>
              </a:buClr>
              <a:buSzPts val="2400"/>
              <a:buNone/>
            </a:pPr>
            <a:r>
              <a:rPr lang="ru-RU" sz="2400">
                <a:latin typeface="Times New Roman"/>
                <a:ea typeface="Times New Roman"/>
                <a:cs typeface="Times New Roman"/>
                <a:sym typeface="Times New Roman"/>
              </a:rPr>
              <a:t>Сиз ишлаб чиқарган маҳсулотлар қайси жойда ва кимларга сотилишини сиз олдиндан кўра билишингиз талаб этилади ишлаб чиқарган маҳсулотингиз замон талабларига жавоб берадиган супер маркет ёки очиқ бозорларда сотилиши мумкин шунинг учун сиз аввало сотиш жойини тўғри танлаб олишга ҳаракат қилинг.</a:t>
            </a:r>
            <a:endParaRPr/>
          </a:p>
          <a:p>
            <a:pPr indent="0" lvl="0" marL="0" rtl="0" algn="ctr">
              <a:lnSpc>
                <a:spcPct val="114000"/>
              </a:lnSpc>
              <a:spcBef>
                <a:spcPts val="600"/>
              </a:spcBef>
              <a:spcAft>
                <a:spcPts val="0"/>
              </a:spcAft>
              <a:buClr>
                <a:schemeClr val="dk1"/>
              </a:buClr>
              <a:buSzPts val="2400"/>
              <a:buNone/>
            </a:pPr>
            <a:r>
              <a:t/>
            </a:r>
            <a:endParaRPr sz="2400">
              <a:latin typeface="Times New Roman"/>
              <a:ea typeface="Times New Roman"/>
              <a:cs typeface="Times New Roman"/>
              <a:sym typeface="Times New Roman"/>
            </a:endParaRPr>
          </a:p>
          <a:p>
            <a:pPr indent="0" lvl="0" marL="0" rtl="0" algn="ctr">
              <a:lnSpc>
                <a:spcPct val="114000"/>
              </a:lnSpc>
              <a:spcBef>
                <a:spcPts val="600"/>
              </a:spcBef>
              <a:spcAft>
                <a:spcPts val="0"/>
              </a:spcAft>
              <a:buClr>
                <a:schemeClr val="dk1"/>
              </a:buClr>
              <a:buSzPts val="2400"/>
              <a:buNone/>
            </a:pPr>
            <a:r>
              <a:rPr lang="ru-RU" sz="2400">
                <a:latin typeface="Times New Roman"/>
                <a:ea typeface="Times New Roman"/>
                <a:cs typeface="Times New Roman"/>
                <a:sym typeface="Times New Roman"/>
              </a:rPr>
              <a:t>Сизга, тадбиркорлик фаолиятингизни бошлашдан аввал бирон бир фикрга келиш учун иккита саволга жавоб беришингиз лозим. Ушбу тест орқали сиз ўзингизнинг тадбиркорлик фаолиятингизга алоқадаор қобилятингизни синаб олишингиз мумкин (Ўзингизга мосини белгиланг) ва керакли хулосани чиқариб олинг.</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9" name="Shape 239"/>
        <p:cNvGrpSpPr/>
        <p:nvPr/>
      </p:nvGrpSpPr>
      <p:grpSpPr>
        <a:xfrm>
          <a:off x="0" y="0"/>
          <a:ext cx="0" cy="0"/>
          <a:chOff x="0" y="0"/>
          <a:chExt cx="0" cy="0"/>
        </a:xfrm>
      </p:grpSpPr>
      <p:sp>
        <p:nvSpPr>
          <p:cNvPr descr="Картинки по запросу корпоративное управление" id="240" name="Google Shape;240;p14"/>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41" name="Google Shape;241;p14"/>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ru-RU" sz="2800">
                <a:solidFill>
                  <a:schemeClr val="lt1"/>
                </a:solidFill>
                <a:latin typeface="Times New Roman"/>
                <a:ea typeface="Times New Roman"/>
                <a:cs typeface="Times New Roman"/>
                <a:sym typeface="Times New Roman"/>
              </a:rPr>
              <a:t>1.Ўз ишимни бошлаш учун ҳозир қулай пайтми?</a:t>
            </a:r>
            <a:endParaRPr/>
          </a:p>
        </p:txBody>
      </p:sp>
      <p:sp>
        <p:nvSpPr>
          <p:cNvPr id="242" name="Google Shape;242;p14"/>
          <p:cNvSpPr txBox="1"/>
          <p:nvPr>
            <p:ph idx="1" type="body"/>
          </p:nvPr>
        </p:nvSpPr>
        <p:spPr>
          <a:xfrm>
            <a:off x="374055" y="875854"/>
            <a:ext cx="7174410" cy="5776877"/>
          </a:xfrm>
          <a:prstGeom prst="rect">
            <a:avLst/>
          </a:prstGeom>
          <a:noFill/>
          <a:ln>
            <a:noFill/>
          </a:ln>
        </p:spPr>
        <p:txBody>
          <a:bodyPr anchorCtr="0" anchor="t" bIns="45700" lIns="91425" spcFirstLastPara="1" rIns="91425" wrap="square" tIns="45700">
            <a:noAutofit/>
          </a:bodyPr>
          <a:lstStyle/>
          <a:p>
            <a:pPr indent="-457200" lvl="0" marL="457200" rtl="0" algn="just">
              <a:lnSpc>
                <a:spcPct val="114000"/>
              </a:lnSpc>
              <a:spcBef>
                <a:spcPts val="0"/>
              </a:spcBef>
              <a:spcAft>
                <a:spcPts val="0"/>
              </a:spcAft>
              <a:buClr>
                <a:schemeClr val="dk1"/>
              </a:buClr>
              <a:buSzPts val="2200"/>
              <a:buFont typeface="Calibri"/>
              <a:buAutoNum type="arabicPeriod"/>
            </a:pPr>
            <a:r>
              <a:rPr b="1" i="1" lang="ru-RU" sz="2200">
                <a:latin typeface="Times New Roman"/>
                <a:ea typeface="Times New Roman"/>
                <a:cs typeface="Times New Roman"/>
                <a:sym typeface="Times New Roman"/>
              </a:rPr>
              <a:t>Янги имкониятлар пайдо булди. </a:t>
            </a:r>
            <a:endParaRPr/>
          </a:p>
          <a:p>
            <a:pPr indent="-457200" lvl="0" marL="457200" rtl="0" algn="just">
              <a:lnSpc>
                <a:spcPct val="114000"/>
              </a:lnSpc>
              <a:spcBef>
                <a:spcPts val="1200"/>
              </a:spcBef>
              <a:spcAft>
                <a:spcPts val="0"/>
              </a:spcAft>
              <a:buClr>
                <a:schemeClr val="dk1"/>
              </a:buClr>
              <a:buSzPts val="2200"/>
              <a:buFont typeface="Calibri"/>
              <a:buAutoNum type="arabicPeriod"/>
            </a:pPr>
            <a:r>
              <a:rPr b="1" i="1" lang="ru-RU" sz="2200">
                <a:latin typeface="Times New Roman"/>
                <a:ea typeface="Times New Roman"/>
                <a:cs typeface="Times New Roman"/>
                <a:sym typeface="Times New Roman"/>
              </a:rPr>
              <a:t>Мен мустақил бўлишни истайман.</a:t>
            </a:r>
            <a:endParaRPr/>
          </a:p>
          <a:p>
            <a:pPr indent="-457200" lvl="0" marL="457200" rtl="0" algn="just">
              <a:lnSpc>
                <a:spcPct val="114000"/>
              </a:lnSpc>
              <a:spcBef>
                <a:spcPts val="1200"/>
              </a:spcBef>
              <a:spcAft>
                <a:spcPts val="0"/>
              </a:spcAft>
              <a:buClr>
                <a:schemeClr val="dk1"/>
              </a:buClr>
              <a:buSzPts val="2200"/>
              <a:buFont typeface="Calibri"/>
              <a:buAutoNum type="arabicPeriod"/>
            </a:pPr>
            <a:r>
              <a:rPr b="1" i="1" lang="ru-RU" sz="2200">
                <a:latin typeface="Times New Roman"/>
                <a:ea typeface="Times New Roman"/>
                <a:cs typeface="Times New Roman"/>
                <a:sym typeface="Times New Roman"/>
              </a:rPr>
              <a:t>Менинг тажриба ва билим даражам ўзгарди.</a:t>
            </a:r>
            <a:endParaRPr/>
          </a:p>
          <a:p>
            <a:pPr indent="-457200" lvl="0" marL="457200" rtl="0" algn="just">
              <a:lnSpc>
                <a:spcPct val="114000"/>
              </a:lnSpc>
              <a:spcBef>
                <a:spcPts val="1200"/>
              </a:spcBef>
              <a:spcAft>
                <a:spcPts val="0"/>
              </a:spcAft>
              <a:buClr>
                <a:schemeClr val="dk1"/>
              </a:buClr>
              <a:buSzPts val="2200"/>
              <a:buFont typeface="Calibri"/>
              <a:buAutoNum type="arabicPeriod"/>
            </a:pPr>
            <a:r>
              <a:rPr b="1" i="1" lang="ru-RU" sz="2200">
                <a:latin typeface="Times New Roman"/>
                <a:ea typeface="Times New Roman"/>
                <a:cs typeface="Times New Roman"/>
                <a:sym typeface="Times New Roman"/>
              </a:rPr>
              <a:t>Ҳозирги дамда мен ишлаяпман ва мен ўз бизнесимни бошлашим мумкин. </a:t>
            </a:r>
            <a:endParaRPr/>
          </a:p>
          <a:p>
            <a:pPr indent="-457200" lvl="0" marL="457200" rtl="0" algn="just">
              <a:lnSpc>
                <a:spcPct val="114000"/>
              </a:lnSpc>
              <a:spcBef>
                <a:spcPts val="1200"/>
              </a:spcBef>
              <a:spcAft>
                <a:spcPts val="0"/>
              </a:spcAft>
              <a:buClr>
                <a:schemeClr val="dk1"/>
              </a:buClr>
              <a:buSzPts val="2200"/>
              <a:buFont typeface="Calibri"/>
              <a:buAutoNum type="arabicPeriod"/>
            </a:pPr>
            <a:r>
              <a:rPr b="1" i="1" lang="ru-RU" sz="2200">
                <a:latin typeface="Times New Roman"/>
                <a:ea typeface="Times New Roman"/>
                <a:cs typeface="Times New Roman"/>
                <a:sym typeface="Times New Roman"/>
              </a:rPr>
              <a:t>Мен ўзимга рохат бағишлайдиган фаолият билан шутулланмокчиман. </a:t>
            </a:r>
            <a:endParaRPr/>
          </a:p>
          <a:p>
            <a:pPr indent="-457200" lvl="0" marL="457200" rtl="0" algn="just">
              <a:lnSpc>
                <a:spcPct val="114000"/>
              </a:lnSpc>
              <a:spcBef>
                <a:spcPts val="1200"/>
              </a:spcBef>
              <a:spcAft>
                <a:spcPts val="0"/>
              </a:spcAft>
              <a:buClr>
                <a:schemeClr val="dk1"/>
              </a:buClr>
              <a:buSzPts val="2200"/>
              <a:buFont typeface="Calibri"/>
              <a:buAutoNum type="arabicPeriod"/>
            </a:pPr>
            <a:r>
              <a:rPr b="1" i="1" lang="ru-RU" sz="2200">
                <a:latin typeface="Times New Roman"/>
                <a:ea typeface="Times New Roman"/>
                <a:cs typeface="Times New Roman"/>
                <a:sym typeface="Times New Roman"/>
              </a:rPr>
              <a:t>Менда ўз ишимни бошлашим учун "тасаввур" мавжуд.</a:t>
            </a:r>
            <a:endParaRPr/>
          </a:p>
          <a:p>
            <a:pPr indent="-457200" lvl="0" marL="457200" rtl="0" algn="just">
              <a:lnSpc>
                <a:spcPct val="114000"/>
              </a:lnSpc>
              <a:spcBef>
                <a:spcPts val="1200"/>
              </a:spcBef>
              <a:spcAft>
                <a:spcPts val="0"/>
              </a:spcAft>
              <a:buClr>
                <a:schemeClr val="dk1"/>
              </a:buClr>
              <a:buSzPts val="2200"/>
              <a:buFont typeface="Calibri"/>
              <a:buAutoNum type="arabicPeriod"/>
            </a:pPr>
            <a:r>
              <a:rPr b="1" i="1" lang="ru-RU" sz="2200">
                <a:latin typeface="Times New Roman"/>
                <a:ea typeface="Times New Roman"/>
                <a:cs typeface="Times New Roman"/>
                <a:sym typeface="Times New Roman"/>
              </a:rPr>
              <a:t>Мен жуда кўп пул ишлаб топишни истайман.</a:t>
            </a:r>
            <a:endParaRPr/>
          </a:p>
          <a:p>
            <a:pPr indent="-457200" lvl="0" marL="457200" rtl="0" algn="just">
              <a:lnSpc>
                <a:spcPct val="114000"/>
              </a:lnSpc>
              <a:spcBef>
                <a:spcPts val="1200"/>
              </a:spcBef>
              <a:spcAft>
                <a:spcPts val="0"/>
              </a:spcAft>
              <a:buClr>
                <a:schemeClr val="dk1"/>
              </a:buClr>
              <a:buSzPts val="2200"/>
              <a:buFont typeface="Calibri"/>
              <a:buAutoNum type="arabicPeriod"/>
            </a:pPr>
            <a:r>
              <a:rPr b="1" i="1" lang="ru-RU" sz="2200">
                <a:latin typeface="Times New Roman"/>
                <a:ea typeface="Times New Roman"/>
                <a:cs typeface="Times New Roman"/>
                <a:sym typeface="Times New Roman"/>
              </a:rPr>
              <a:t>Мен қайси жойда ва шароитда ўз ишимни бошлашим мумкин. </a:t>
            </a:r>
            <a:endParaRPr b="1" i="1" sz="2200">
              <a:latin typeface="Times New Roman"/>
              <a:ea typeface="Times New Roman"/>
              <a:cs typeface="Times New Roman"/>
              <a:sym typeface="Times New Roman"/>
            </a:endParaRPr>
          </a:p>
        </p:txBody>
      </p:sp>
      <p:sp>
        <p:nvSpPr>
          <p:cNvPr id="243" name="Google Shape;243;p14"/>
          <p:cNvSpPr txBox="1"/>
          <p:nvPr/>
        </p:nvSpPr>
        <p:spPr>
          <a:xfrm>
            <a:off x="8210939" y="875854"/>
            <a:ext cx="92429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2 балл</a:t>
            </a:r>
            <a:endParaRPr/>
          </a:p>
        </p:txBody>
      </p:sp>
      <p:sp>
        <p:nvSpPr>
          <p:cNvPr id="244" name="Google Shape;244;p14"/>
          <p:cNvSpPr txBox="1"/>
          <p:nvPr/>
        </p:nvSpPr>
        <p:spPr>
          <a:xfrm>
            <a:off x="8210938" y="1426360"/>
            <a:ext cx="92429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3 балл</a:t>
            </a:r>
            <a:endParaRPr/>
          </a:p>
        </p:txBody>
      </p:sp>
      <p:sp>
        <p:nvSpPr>
          <p:cNvPr id="245" name="Google Shape;245;p14"/>
          <p:cNvSpPr txBox="1"/>
          <p:nvPr/>
        </p:nvSpPr>
        <p:spPr>
          <a:xfrm>
            <a:off x="8210938" y="1981080"/>
            <a:ext cx="92429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1 балл</a:t>
            </a:r>
            <a:endParaRPr/>
          </a:p>
        </p:txBody>
      </p:sp>
      <p:sp>
        <p:nvSpPr>
          <p:cNvPr id="246" name="Google Shape;246;p14"/>
          <p:cNvSpPr txBox="1"/>
          <p:nvPr/>
        </p:nvSpPr>
        <p:spPr>
          <a:xfrm>
            <a:off x="8210938" y="2535800"/>
            <a:ext cx="92429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1 балл</a:t>
            </a:r>
            <a:endParaRPr/>
          </a:p>
        </p:txBody>
      </p:sp>
      <p:sp>
        <p:nvSpPr>
          <p:cNvPr id="247" name="Google Shape;247;p14"/>
          <p:cNvSpPr txBox="1"/>
          <p:nvPr/>
        </p:nvSpPr>
        <p:spPr>
          <a:xfrm>
            <a:off x="8210937" y="3450973"/>
            <a:ext cx="92429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2 балл</a:t>
            </a:r>
            <a:endParaRPr/>
          </a:p>
        </p:txBody>
      </p:sp>
      <p:sp>
        <p:nvSpPr>
          <p:cNvPr id="248" name="Google Shape;248;p14"/>
          <p:cNvSpPr txBox="1"/>
          <p:nvPr/>
        </p:nvSpPr>
        <p:spPr>
          <a:xfrm>
            <a:off x="8210937" y="4366146"/>
            <a:ext cx="92429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1 балл</a:t>
            </a:r>
            <a:endParaRPr/>
          </a:p>
        </p:txBody>
      </p:sp>
      <p:sp>
        <p:nvSpPr>
          <p:cNvPr id="249" name="Google Shape;249;p14"/>
          <p:cNvSpPr txBox="1"/>
          <p:nvPr/>
        </p:nvSpPr>
        <p:spPr>
          <a:xfrm>
            <a:off x="8210937" y="5255740"/>
            <a:ext cx="92429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3 балл</a:t>
            </a:r>
            <a:endParaRPr/>
          </a:p>
        </p:txBody>
      </p:sp>
      <p:sp>
        <p:nvSpPr>
          <p:cNvPr id="250" name="Google Shape;250;p14"/>
          <p:cNvSpPr txBox="1"/>
          <p:nvPr/>
        </p:nvSpPr>
        <p:spPr>
          <a:xfrm>
            <a:off x="8210936" y="5841426"/>
            <a:ext cx="92429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2 балл</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4" name="Shape 254"/>
        <p:cNvGrpSpPr/>
        <p:nvPr/>
      </p:nvGrpSpPr>
      <p:grpSpPr>
        <a:xfrm>
          <a:off x="0" y="0"/>
          <a:ext cx="0" cy="0"/>
          <a:chOff x="0" y="0"/>
          <a:chExt cx="0" cy="0"/>
        </a:xfrm>
      </p:grpSpPr>
      <p:sp>
        <p:nvSpPr>
          <p:cNvPr descr="Картинки по запросу корпоративное управление" id="255" name="Google Shape;255;p15"/>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56" name="Google Shape;256;p15"/>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3000"/>
              <a:buFont typeface="Times New Roman"/>
              <a:buNone/>
            </a:pPr>
            <a:r>
              <a:rPr lang="ru-RU" sz="3000">
                <a:solidFill>
                  <a:schemeClr val="lt1"/>
                </a:solidFill>
                <a:latin typeface="Times New Roman"/>
                <a:ea typeface="Times New Roman"/>
                <a:cs typeface="Times New Roman"/>
                <a:sym typeface="Times New Roman"/>
              </a:rPr>
              <a:t>Мен ўз бизнесимни юрита оламанми </a:t>
            </a:r>
            <a:r>
              <a:rPr b="1" lang="ru-RU" sz="3000">
                <a:solidFill>
                  <a:schemeClr val="lt1"/>
                </a:solidFill>
                <a:latin typeface="Times New Roman"/>
                <a:ea typeface="Times New Roman"/>
                <a:cs typeface="Times New Roman"/>
                <a:sym typeface="Times New Roman"/>
              </a:rPr>
              <a:t>?</a:t>
            </a:r>
            <a:endParaRPr b="1" sz="3000">
              <a:solidFill>
                <a:schemeClr val="lt1"/>
              </a:solidFill>
              <a:latin typeface="Times New Roman"/>
              <a:ea typeface="Times New Roman"/>
              <a:cs typeface="Times New Roman"/>
              <a:sym typeface="Times New Roman"/>
            </a:endParaRPr>
          </a:p>
        </p:txBody>
      </p:sp>
      <p:sp>
        <p:nvSpPr>
          <p:cNvPr id="257" name="Google Shape;257;p15"/>
          <p:cNvSpPr txBox="1"/>
          <p:nvPr>
            <p:ph idx="1" type="body"/>
          </p:nvPr>
        </p:nvSpPr>
        <p:spPr>
          <a:xfrm>
            <a:off x="374054" y="875854"/>
            <a:ext cx="8088811" cy="5776877"/>
          </a:xfrm>
          <a:prstGeom prst="rect">
            <a:avLst/>
          </a:prstGeom>
          <a:noFill/>
          <a:ln>
            <a:noFill/>
          </a:ln>
        </p:spPr>
        <p:txBody>
          <a:bodyPr anchorCtr="0" anchor="t" bIns="45700" lIns="91425" spcFirstLastPara="1" rIns="91425" wrap="square" tIns="45700">
            <a:noAutofit/>
          </a:bodyPr>
          <a:lstStyle/>
          <a:p>
            <a:pPr indent="-541338" lvl="0" marL="541338" rtl="0" algn="just">
              <a:lnSpc>
                <a:spcPct val="114000"/>
              </a:lnSpc>
              <a:spcBef>
                <a:spcPts val="0"/>
              </a:spcBef>
              <a:spcAft>
                <a:spcPts val="0"/>
              </a:spcAft>
              <a:buClr>
                <a:schemeClr val="dk1"/>
              </a:buClr>
              <a:buSzPts val="2200"/>
              <a:buFont typeface="Calibri"/>
              <a:buAutoNum type="arabicPeriod"/>
            </a:pPr>
            <a:r>
              <a:rPr b="1" i="1" lang="ru-RU" sz="2200">
                <a:latin typeface="Times New Roman"/>
                <a:ea typeface="Times New Roman"/>
                <a:cs typeface="Times New Roman"/>
                <a:sym typeface="Times New Roman"/>
              </a:rPr>
              <a:t>Мен турли хилдаги чақириқларни ёқтираманми?</a:t>
            </a:r>
            <a:endParaRPr/>
          </a:p>
          <a:p>
            <a:pPr indent="-541338" lvl="0" marL="541338" rtl="0" algn="just">
              <a:lnSpc>
                <a:spcPct val="114000"/>
              </a:lnSpc>
              <a:spcBef>
                <a:spcPts val="600"/>
              </a:spcBef>
              <a:spcAft>
                <a:spcPts val="0"/>
              </a:spcAft>
              <a:buClr>
                <a:schemeClr val="dk1"/>
              </a:buClr>
              <a:buSzPts val="2200"/>
              <a:buFont typeface="Calibri"/>
              <a:buAutoNum type="arabicPeriod"/>
            </a:pPr>
            <a:r>
              <a:rPr b="1" i="1" lang="ru-RU" sz="2200">
                <a:latin typeface="Times New Roman"/>
                <a:ea typeface="Times New Roman"/>
                <a:cs typeface="Times New Roman"/>
                <a:sym typeface="Times New Roman"/>
              </a:rPr>
              <a:t>Мен ўзгаришларни қабул қила оламанми қай даражада?</a:t>
            </a:r>
            <a:endParaRPr/>
          </a:p>
          <a:p>
            <a:pPr indent="-541338" lvl="0" marL="541338" rtl="0" algn="just">
              <a:lnSpc>
                <a:spcPct val="114000"/>
              </a:lnSpc>
              <a:spcBef>
                <a:spcPts val="600"/>
              </a:spcBef>
              <a:spcAft>
                <a:spcPts val="0"/>
              </a:spcAft>
              <a:buClr>
                <a:schemeClr val="dk1"/>
              </a:buClr>
              <a:buSzPts val="2200"/>
              <a:buFont typeface="Calibri"/>
              <a:buAutoNum type="arabicPeriod"/>
            </a:pPr>
            <a:r>
              <a:rPr b="1" i="1" lang="ru-RU" sz="2200">
                <a:latin typeface="Times New Roman"/>
                <a:ea typeface="Times New Roman"/>
                <a:cs typeface="Times New Roman"/>
                <a:sym typeface="Times New Roman"/>
              </a:rPr>
              <a:t>Агар улар кўп булсачи?</a:t>
            </a:r>
            <a:endParaRPr/>
          </a:p>
          <a:p>
            <a:pPr indent="-541338" lvl="0" marL="541338" rtl="0" algn="just">
              <a:lnSpc>
                <a:spcPct val="114000"/>
              </a:lnSpc>
              <a:spcBef>
                <a:spcPts val="600"/>
              </a:spcBef>
              <a:spcAft>
                <a:spcPts val="0"/>
              </a:spcAft>
              <a:buClr>
                <a:schemeClr val="dk1"/>
              </a:buClr>
              <a:buSzPts val="2200"/>
              <a:buFont typeface="Calibri"/>
              <a:buAutoNum type="arabicPeriod"/>
            </a:pPr>
            <a:r>
              <a:rPr b="1" i="1" lang="ru-RU" sz="2200">
                <a:latin typeface="Times New Roman"/>
                <a:ea typeface="Times New Roman"/>
                <a:cs typeface="Times New Roman"/>
                <a:sym typeface="Times New Roman"/>
              </a:rPr>
              <a:t>Ўзгаларга маслахат бера оламанми?</a:t>
            </a:r>
            <a:endParaRPr/>
          </a:p>
          <a:p>
            <a:pPr indent="-541338" lvl="0" marL="541338" rtl="0" algn="just">
              <a:lnSpc>
                <a:spcPct val="114000"/>
              </a:lnSpc>
              <a:spcBef>
                <a:spcPts val="600"/>
              </a:spcBef>
              <a:spcAft>
                <a:spcPts val="0"/>
              </a:spcAft>
              <a:buClr>
                <a:schemeClr val="dk1"/>
              </a:buClr>
              <a:buSzPts val="2200"/>
              <a:buFont typeface="Calibri"/>
              <a:buAutoNum type="arabicPeriod"/>
            </a:pPr>
            <a:r>
              <a:rPr b="1" i="1" lang="ru-RU" sz="2200">
                <a:latin typeface="Times New Roman"/>
                <a:ea typeface="Times New Roman"/>
                <a:cs typeface="Times New Roman"/>
                <a:sym typeface="Times New Roman"/>
              </a:rPr>
              <a:t>Ўзгаларга ишона оламанми?</a:t>
            </a:r>
            <a:endParaRPr/>
          </a:p>
          <a:p>
            <a:pPr indent="-541338" lvl="0" marL="541338" rtl="0" algn="just">
              <a:lnSpc>
                <a:spcPct val="114000"/>
              </a:lnSpc>
              <a:spcBef>
                <a:spcPts val="600"/>
              </a:spcBef>
              <a:spcAft>
                <a:spcPts val="0"/>
              </a:spcAft>
              <a:buClr>
                <a:schemeClr val="dk1"/>
              </a:buClr>
              <a:buSzPts val="2200"/>
              <a:buFont typeface="Calibri"/>
              <a:buAutoNum type="arabicPeriod"/>
            </a:pPr>
            <a:r>
              <a:rPr b="1" i="1" lang="ru-RU" sz="2200">
                <a:latin typeface="Times New Roman"/>
                <a:ea typeface="Times New Roman"/>
                <a:cs typeface="Times New Roman"/>
                <a:sym typeface="Times New Roman"/>
              </a:rPr>
              <a:t>Мен қийин бўлган фикр ва ечимлар қабул қила оламанми?</a:t>
            </a:r>
            <a:endParaRPr/>
          </a:p>
          <a:p>
            <a:pPr indent="-541338" lvl="0" marL="541338" rtl="0" algn="just">
              <a:lnSpc>
                <a:spcPct val="114000"/>
              </a:lnSpc>
              <a:spcBef>
                <a:spcPts val="600"/>
              </a:spcBef>
              <a:spcAft>
                <a:spcPts val="0"/>
              </a:spcAft>
              <a:buClr>
                <a:schemeClr val="dk1"/>
              </a:buClr>
              <a:buSzPts val="2200"/>
              <a:buFont typeface="Calibri"/>
              <a:buAutoNum type="arabicPeriod"/>
            </a:pPr>
            <a:r>
              <a:rPr b="1" i="1" lang="ru-RU" sz="2200">
                <a:latin typeface="Times New Roman"/>
                <a:ea typeface="Times New Roman"/>
                <a:cs typeface="Times New Roman"/>
                <a:sym typeface="Times New Roman"/>
              </a:rPr>
              <a:t>Менда юзага келган танг ҳолатларни ечимини топишга жасорат борми?</a:t>
            </a:r>
            <a:endParaRPr/>
          </a:p>
          <a:p>
            <a:pPr indent="-541338" lvl="0" marL="541338" rtl="0" algn="just">
              <a:lnSpc>
                <a:spcPct val="114000"/>
              </a:lnSpc>
              <a:spcBef>
                <a:spcPts val="600"/>
              </a:spcBef>
              <a:spcAft>
                <a:spcPts val="0"/>
              </a:spcAft>
              <a:buClr>
                <a:schemeClr val="dk1"/>
              </a:buClr>
              <a:buSzPts val="2200"/>
              <a:buFont typeface="Calibri"/>
              <a:buAutoNum type="arabicPeriod"/>
            </a:pPr>
            <a:r>
              <a:rPr b="1" i="1" lang="ru-RU" sz="2200">
                <a:latin typeface="Times New Roman"/>
                <a:ea typeface="Times New Roman"/>
                <a:cs typeface="Times New Roman"/>
                <a:sym typeface="Times New Roman"/>
              </a:rPr>
              <a:t>Мен ўз ҳаётимга ўзгартиришлар киритишга тайёрманми?</a:t>
            </a:r>
            <a:endParaRPr/>
          </a:p>
          <a:p>
            <a:pPr indent="-541338" lvl="0" marL="541338" rtl="0" algn="just">
              <a:lnSpc>
                <a:spcPct val="114000"/>
              </a:lnSpc>
              <a:spcBef>
                <a:spcPts val="600"/>
              </a:spcBef>
              <a:spcAft>
                <a:spcPts val="0"/>
              </a:spcAft>
              <a:buClr>
                <a:schemeClr val="dk1"/>
              </a:buClr>
              <a:buSzPts val="2200"/>
              <a:buFont typeface="Calibri"/>
              <a:buAutoNum type="arabicPeriod"/>
            </a:pPr>
            <a:r>
              <a:rPr b="1" i="1" lang="ru-RU" sz="2200">
                <a:latin typeface="Times New Roman"/>
                <a:ea typeface="Times New Roman"/>
                <a:cs typeface="Times New Roman"/>
                <a:sym typeface="Times New Roman"/>
              </a:rPr>
              <a:t>Оилам мени бу ишда қўллаб-қувватлайдими?</a:t>
            </a:r>
            <a:endParaRPr/>
          </a:p>
          <a:p>
            <a:pPr indent="-541338" lvl="0" marL="541338" rtl="0" algn="just">
              <a:lnSpc>
                <a:spcPct val="114000"/>
              </a:lnSpc>
              <a:spcBef>
                <a:spcPts val="600"/>
              </a:spcBef>
              <a:spcAft>
                <a:spcPts val="0"/>
              </a:spcAft>
              <a:buClr>
                <a:schemeClr val="dk1"/>
              </a:buClr>
              <a:buSzPts val="2200"/>
              <a:buFont typeface="Calibri"/>
              <a:buAutoNum type="arabicPeriod"/>
            </a:pPr>
            <a:r>
              <a:rPr b="1" i="1" lang="ru-RU" sz="2200">
                <a:latin typeface="Times New Roman"/>
                <a:ea typeface="Times New Roman"/>
                <a:cs typeface="Times New Roman"/>
                <a:sym typeface="Times New Roman"/>
              </a:rPr>
              <a:t>Мен амалга оширмоқчи бўлган ишим учун етарли малакава билим борми? </a:t>
            </a:r>
            <a:endParaRPr b="1" i="1" sz="2200">
              <a:latin typeface="Times New Roman"/>
              <a:ea typeface="Times New Roman"/>
              <a:cs typeface="Times New Roman"/>
              <a:sym typeface="Times New Roman"/>
            </a:endParaRPr>
          </a:p>
          <a:p>
            <a:pPr indent="-401638" lvl="0" marL="541338" rtl="0" algn="just">
              <a:lnSpc>
                <a:spcPct val="114000"/>
              </a:lnSpc>
              <a:spcBef>
                <a:spcPts val="600"/>
              </a:spcBef>
              <a:spcAft>
                <a:spcPts val="0"/>
              </a:spcAft>
              <a:buClr>
                <a:schemeClr val="dk1"/>
              </a:buClr>
              <a:buSzPts val="2200"/>
              <a:buFont typeface="Calibri"/>
              <a:buNone/>
            </a:pPr>
            <a:r>
              <a:t/>
            </a:r>
            <a:endParaRPr b="1" i="1" sz="2200">
              <a:latin typeface="Times New Roman"/>
              <a:ea typeface="Times New Roman"/>
              <a:cs typeface="Times New Roman"/>
              <a:sym typeface="Times New Roman"/>
            </a:endParaRPr>
          </a:p>
        </p:txBody>
      </p:sp>
      <p:sp>
        <p:nvSpPr>
          <p:cNvPr id="258" name="Google Shape;258;p15"/>
          <p:cNvSpPr txBox="1"/>
          <p:nvPr/>
        </p:nvSpPr>
        <p:spPr>
          <a:xfrm>
            <a:off x="8593494" y="875854"/>
            <a:ext cx="92429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1 балл</a:t>
            </a:r>
            <a:endParaRPr/>
          </a:p>
        </p:txBody>
      </p:sp>
      <p:sp>
        <p:nvSpPr>
          <p:cNvPr id="259" name="Google Shape;259;p15"/>
          <p:cNvSpPr txBox="1"/>
          <p:nvPr/>
        </p:nvSpPr>
        <p:spPr>
          <a:xfrm>
            <a:off x="8593493" y="1333050"/>
            <a:ext cx="92429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2 балл</a:t>
            </a:r>
            <a:endParaRPr/>
          </a:p>
        </p:txBody>
      </p:sp>
      <p:sp>
        <p:nvSpPr>
          <p:cNvPr id="260" name="Google Shape;260;p15"/>
          <p:cNvSpPr txBox="1"/>
          <p:nvPr/>
        </p:nvSpPr>
        <p:spPr>
          <a:xfrm>
            <a:off x="8593493" y="1794471"/>
            <a:ext cx="92429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1 балл</a:t>
            </a:r>
            <a:endParaRPr/>
          </a:p>
        </p:txBody>
      </p:sp>
      <p:sp>
        <p:nvSpPr>
          <p:cNvPr id="261" name="Google Shape;261;p15"/>
          <p:cNvSpPr txBox="1"/>
          <p:nvPr/>
        </p:nvSpPr>
        <p:spPr>
          <a:xfrm>
            <a:off x="8593493" y="2265210"/>
            <a:ext cx="92429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2 балл</a:t>
            </a:r>
            <a:endParaRPr/>
          </a:p>
        </p:txBody>
      </p:sp>
      <p:sp>
        <p:nvSpPr>
          <p:cNvPr id="262" name="Google Shape;262;p15"/>
          <p:cNvSpPr txBox="1"/>
          <p:nvPr/>
        </p:nvSpPr>
        <p:spPr>
          <a:xfrm>
            <a:off x="8593492" y="2732519"/>
            <a:ext cx="92429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1 балл</a:t>
            </a:r>
            <a:endParaRPr/>
          </a:p>
        </p:txBody>
      </p:sp>
      <p:sp>
        <p:nvSpPr>
          <p:cNvPr id="263" name="Google Shape;263;p15"/>
          <p:cNvSpPr txBox="1"/>
          <p:nvPr/>
        </p:nvSpPr>
        <p:spPr>
          <a:xfrm>
            <a:off x="8593492" y="3190488"/>
            <a:ext cx="92429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3 балл</a:t>
            </a:r>
            <a:endParaRPr/>
          </a:p>
        </p:txBody>
      </p:sp>
      <p:sp>
        <p:nvSpPr>
          <p:cNvPr id="264" name="Google Shape;264;p15"/>
          <p:cNvSpPr txBox="1"/>
          <p:nvPr/>
        </p:nvSpPr>
        <p:spPr>
          <a:xfrm>
            <a:off x="8593491" y="3685741"/>
            <a:ext cx="92429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3 балл</a:t>
            </a:r>
            <a:endParaRPr/>
          </a:p>
        </p:txBody>
      </p:sp>
      <p:sp>
        <p:nvSpPr>
          <p:cNvPr id="265" name="Google Shape;265;p15"/>
          <p:cNvSpPr txBox="1"/>
          <p:nvPr/>
        </p:nvSpPr>
        <p:spPr>
          <a:xfrm>
            <a:off x="8593491" y="4516479"/>
            <a:ext cx="92429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2 балл</a:t>
            </a:r>
            <a:endParaRPr/>
          </a:p>
        </p:txBody>
      </p:sp>
      <p:sp>
        <p:nvSpPr>
          <p:cNvPr id="266" name="Google Shape;266;p15"/>
          <p:cNvSpPr txBox="1"/>
          <p:nvPr/>
        </p:nvSpPr>
        <p:spPr>
          <a:xfrm>
            <a:off x="8593491" y="5324895"/>
            <a:ext cx="92429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3 балл</a:t>
            </a:r>
            <a:endParaRPr/>
          </a:p>
        </p:txBody>
      </p:sp>
      <p:sp>
        <p:nvSpPr>
          <p:cNvPr id="267" name="Google Shape;267;p15"/>
          <p:cNvSpPr txBox="1"/>
          <p:nvPr/>
        </p:nvSpPr>
        <p:spPr>
          <a:xfrm>
            <a:off x="8593491" y="5800320"/>
            <a:ext cx="92429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000">
                <a:solidFill>
                  <a:schemeClr val="dk1"/>
                </a:solidFill>
                <a:latin typeface="Times New Roman"/>
                <a:ea typeface="Times New Roman"/>
                <a:cs typeface="Times New Roman"/>
                <a:sym typeface="Times New Roman"/>
              </a:rPr>
              <a:t>2 балл</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1" name="Shape 271"/>
        <p:cNvGrpSpPr/>
        <p:nvPr/>
      </p:nvGrpSpPr>
      <p:grpSpPr>
        <a:xfrm>
          <a:off x="0" y="0"/>
          <a:ext cx="0" cy="0"/>
          <a:chOff x="0" y="0"/>
          <a:chExt cx="0" cy="0"/>
        </a:xfrm>
      </p:grpSpPr>
      <p:sp>
        <p:nvSpPr>
          <p:cNvPr descr="Картинки по запросу корпоративное управление" id="272" name="Google Shape;272;p16"/>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73" name="Google Shape;273;p16"/>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ru-RU" sz="2800">
                <a:solidFill>
                  <a:schemeClr val="lt1"/>
                </a:solidFill>
                <a:latin typeface="Times New Roman"/>
                <a:ea typeface="Times New Roman"/>
                <a:cs typeface="Times New Roman"/>
                <a:sym typeface="Times New Roman"/>
              </a:rPr>
              <a:t>Қандай қилиб ўз ишимизни бошлашимиз мумкин?</a:t>
            </a:r>
            <a:endParaRPr/>
          </a:p>
        </p:txBody>
      </p:sp>
      <p:sp>
        <p:nvSpPr>
          <p:cNvPr id="274" name="Google Shape;274;p16"/>
          <p:cNvSpPr txBox="1"/>
          <p:nvPr>
            <p:ph idx="1" type="body"/>
          </p:nvPr>
        </p:nvSpPr>
        <p:spPr>
          <a:xfrm>
            <a:off x="214604" y="858416"/>
            <a:ext cx="9451909" cy="5691674"/>
          </a:xfrm>
          <a:prstGeom prst="rect">
            <a:avLst/>
          </a:prstGeom>
          <a:noFill/>
          <a:ln>
            <a:noFill/>
          </a:ln>
        </p:spPr>
        <p:txBody>
          <a:bodyPr anchorCtr="0" anchor="t" bIns="45700" lIns="91425" spcFirstLastPara="1" rIns="91425" wrap="square" tIns="45700">
            <a:noAutofit/>
          </a:bodyPr>
          <a:lstStyle/>
          <a:p>
            <a:pPr indent="-354013" lvl="0" marL="354013" rtl="0" algn="just">
              <a:lnSpc>
                <a:spcPct val="114000"/>
              </a:lnSpc>
              <a:spcBef>
                <a:spcPts val="0"/>
              </a:spcBef>
              <a:spcAft>
                <a:spcPts val="0"/>
              </a:spcAft>
              <a:buClr>
                <a:schemeClr val="dk1"/>
              </a:buClr>
              <a:buSzPts val="2400"/>
              <a:buFont typeface="Noto Sans Symbols"/>
              <a:buChar char="⮚"/>
            </a:pPr>
            <a:r>
              <a:rPr lang="ru-RU" sz="2400">
                <a:latin typeface="Times New Roman"/>
                <a:ea typeface="Times New Roman"/>
                <a:cs typeface="Times New Roman"/>
                <a:sym typeface="Times New Roman"/>
              </a:rPr>
              <a:t>Юқоридаги саолларга жавоб бериш орқали сиз ўзингизнинг қанчалик тадбиркорлик фаолияти билан шуғурланишга лаёқатингиз борлигини қандайдир даражада аниқлаб олишингиз мумкин.</a:t>
            </a:r>
            <a:endParaRPr/>
          </a:p>
          <a:p>
            <a:pPr indent="-457200" lvl="0" marL="457200" rtl="0" algn="just">
              <a:lnSpc>
                <a:spcPct val="114000"/>
              </a:lnSpc>
              <a:spcBef>
                <a:spcPts val="600"/>
              </a:spcBef>
              <a:spcAft>
                <a:spcPts val="0"/>
              </a:spcAft>
              <a:buClr>
                <a:schemeClr val="dk1"/>
              </a:buClr>
              <a:buSzPts val="2400"/>
              <a:buFont typeface="Calibri"/>
              <a:buAutoNum type="arabicPeriod"/>
            </a:pPr>
            <a:r>
              <a:rPr b="1" i="1" lang="ru-RU" sz="2400">
                <a:latin typeface="Times New Roman"/>
                <a:ea typeface="Times New Roman"/>
                <a:cs typeface="Times New Roman"/>
                <a:sym typeface="Times New Roman"/>
              </a:rPr>
              <a:t>30 ва 35 оралиғидаги балларни йиғиб олган бўлсангиз демак сиз тадбиркорлик билан шуғурланиб кўришингизга тўла асос бор.</a:t>
            </a:r>
            <a:endParaRPr/>
          </a:p>
          <a:p>
            <a:pPr indent="-457200" lvl="0" marL="457200" rtl="0" algn="just">
              <a:lnSpc>
                <a:spcPct val="114000"/>
              </a:lnSpc>
              <a:spcBef>
                <a:spcPts val="600"/>
              </a:spcBef>
              <a:spcAft>
                <a:spcPts val="0"/>
              </a:spcAft>
              <a:buClr>
                <a:schemeClr val="dk1"/>
              </a:buClr>
              <a:buSzPts val="2400"/>
              <a:buFont typeface="Calibri"/>
              <a:buAutoNum type="arabicPeriod"/>
            </a:pPr>
            <a:r>
              <a:rPr b="1" i="1" lang="ru-RU" sz="2400">
                <a:latin typeface="Times New Roman"/>
                <a:ea typeface="Times New Roman"/>
                <a:cs typeface="Times New Roman"/>
                <a:sym typeface="Times New Roman"/>
              </a:rPr>
              <a:t>20 ва 29 оралиғидаги балларни йиғиб олган бўлсангиз демак сиз тадбиркорлик фаолиятини бошлашдаги куникамаларга қандайдир эгасиз.</a:t>
            </a:r>
            <a:endParaRPr/>
          </a:p>
          <a:p>
            <a:pPr indent="-457200" lvl="0" marL="457200" rtl="0" algn="just">
              <a:lnSpc>
                <a:spcPct val="114000"/>
              </a:lnSpc>
              <a:spcBef>
                <a:spcPts val="600"/>
              </a:spcBef>
              <a:spcAft>
                <a:spcPts val="0"/>
              </a:spcAft>
              <a:buClr>
                <a:schemeClr val="dk1"/>
              </a:buClr>
              <a:buSzPts val="2400"/>
              <a:buFont typeface="Calibri"/>
              <a:buAutoNum type="arabicPeriod"/>
            </a:pPr>
            <a:r>
              <a:rPr b="1" i="1" lang="ru-RU" sz="2400">
                <a:latin typeface="Times New Roman"/>
                <a:ea typeface="Times New Roman"/>
                <a:cs typeface="Times New Roman"/>
                <a:sym typeface="Times New Roman"/>
              </a:rPr>
              <a:t>10 ва 28 оралиғидаги балларни йиғиб олган бўлсангиз демак сиз тадбиркорлик билан шуғурланиш учун билим даражангизни оширишга ҳаракат қилишингиз иш малака ва куникмалар ҳосил қилиб кейин тадбиркорлик фалолиятига қул ўрганингиз маъқул.</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8" name="Shape 278"/>
        <p:cNvGrpSpPr/>
        <p:nvPr/>
      </p:nvGrpSpPr>
      <p:grpSpPr>
        <a:xfrm>
          <a:off x="0" y="0"/>
          <a:ext cx="0" cy="0"/>
          <a:chOff x="0" y="0"/>
          <a:chExt cx="0" cy="0"/>
        </a:xfrm>
      </p:grpSpPr>
      <p:sp>
        <p:nvSpPr>
          <p:cNvPr descr="Картинки по запросу корпоративное управление" id="279" name="Google Shape;279;p17"/>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80" name="Google Shape;280;p17"/>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ru-RU" sz="2800">
                <a:solidFill>
                  <a:schemeClr val="lt1"/>
                </a:solidFill>
                <a:latin typeface="Times New Roman"/>
                <a:ea typeface="Times New Roman"/>
                <a:cs typeface="Times New Roman"/>
                <a:sym typeface="Times New Roman"/>
              </a:rPr>
              <a:t>Бизнес-режа нима?</a:t>
            </a:r>
            <a:endParaRPr/>
          </a:p>
        </p:txBody>
      </p:sp>
      <p:sp>
        <p:nvSpPr>
          <p:cNvPr id="281" name="Google Shape;281;p17"/>
          <p:cNvSpPr txBox="1"/>
          <p:nvPr>
            <p:ph idx="1" type="body"/>
          </p:nvPr>
        </p:nvSpPr>
        <p:spPr>
          <a:xfrm>
            <a:off x="374055" y="773213"/>
            <a:ext cx="9208484" cy="5776877"/>
          </a:xfrm>
          <a:prstGeom prst="rect">
            <a:avLst/>
          </a:prstGeom>
          <a:noFill/>
          <a:ln>
            <a:noFill/>
          </a:ln>
        </p:spPr>
        <p:txBody>
          <a:bodyPr anchorCtr="0" anchor="t" bIns="45700" lIns="91425" spcFirstLastPara="1" rIns="91425" wrap="square" tIns="45700">
            <a:noAutofit/>
          </a:bodyPr>
          <a:lstStyle/>
          <a:p>
            <a:pPr indent="-354013" lvl="0" marL="354013" rtl="0" algn="just">
              <a:lnSpc>
                <a:spcPct val="114000"/>
              </a:lnSpc>
              <a:spcBef>
                <a:spcPts val="0"/>
              </a:spcBef>
              <a:spcAft>
                <a:spcPts val="0"/>
              </a:spcAft>
              <a:buClr>
                <a:schemeClr val="dk1"/>
              </a:buClr>
              <a:buSzPts val="2000"/>
              <a:buFont typeface="Noto Sans Symbols"/>
              <a:buChar char="⮚"/>
            </a:pPr>
            <a:r>
              <a:rPr b="1" lang="ru-RU" sz="2000">
                <a:latin typeface="Times New Roman"/>
                <a:ea typeface="Times New Roman"/>
                <a:cs typeface="Times New Roman"/>
                <a:sym typeface="Times New Roman"/>
              </a:rPr>
              <a:t>Бизнес-режа</a:t>
            </a:r>
            <a:r>
              <a:rPr lang="ru-RU" sz="2000">
                <a:latin typeface="Times New Roman"/>
                <a:ea typeface="Times New Roman"/>
                <a:cs typeface="Times New Roman"/>
                <a:sym typeface="Times New Roman"/>
              </a:rPr>
              <a:t> – бу </a:t>
            </a:r>
            <a:r>
              <a:rPr b="1" i="1" lang="ru-RU" sz="2000">
                <a:latin typeface="Times New Roman"/>
                <a:ea typeface="Times New Roman"/>
                <a:cs typeface="Times New Roman"/>
                <a:sym typeface="Times New Roman"/>
              </a:rPr>
              <a:t>маълум бир вақтга мўлжалланган корхона ҳаракатларининг аниқ дастури</a:t>
            </a:r>
            <a:r>
              <a:rPr lang="ru-RU" sz="2000">
                <a:latin typeface="Times New Roman"/>
                <a:ea typeface="Times New Roman"/>
                <a:cs typeface="Times New Roman"/>
                <a:sym typeface="Times New Roman"/>
              </a:rPr>
              <a:t>. Бундай ҳужжат нафақат инвесторларни ҳайратда қолдириш, балки ривожланиш стратегиясини ишлаб чиқиш, бозор хавфларини олдиндан билиш ва ўз бизнесингизни яхшироқ тушуниш учун ҳам керак. </a:t>
            </a:r>
            <a:endParaRPr/>
          </a:p>
          <a:p>
            <a:pPr indent="-354013" lvl="0" marL="354013" rtl="0" algn="just">
              <a:lnSpc>
                <a:spcPct val="114000"/>
              </a:lnSpc>
              <a:spcBef>
                <a:spcPts val="600"/>
              </a:spcBef>
              <a:spcAft>
                <a:spcPts val="0"/>
              </a:spcAft>
              <a:buClr>
                <a:schemeClr val="dk1"/>
              </a:buClr>
              <a:buSzPts val="2000"/>
              <a:buFont typeface="Noto Sans Symbols"/>
              <a:buChar char="⮚"/>
            </a:pPr>
            <a:r>
              <a:rPr lang="ru-RU" sz="2000">
                <a:latin typeface="Times New Roman"/>
                <a:ea typeface="Times New Roman"/>
                <a:cs typeface="Times New Roman"/>
                <a:sym typeface="Times New Roman"/>
              </a:rPr>
              <a:t>Бу сизга корхонани бошқаришнинг истиқболли усулларини ўрганиш, хавфларни баҳолаш, шунингдек, дастлабки харажатлар ва даромадларни ҳисоблаш имконини беради.</a:t>
            </a:r>
            <a:endParaRPr/>
          </a:p>
          <a:p>
            <a:pPr indent="-354013" lvl="0" marL="354013" rtl="0" algn="just">
              <a:lnSpc>
                <a:spcPct val="114000"/>
              </a:lnSpc>
              <a:spcBef>
                <a:spcPts val="600"/>
              </a:spcBef>
              <a:spcAft>
                <a:spcPts val="0"/>
              </a:spcAft>
              <a:buClr>
                <a:schemeClr val="dk1"/>
              </a:buClr>
              <a:buSzPts val="2000"/>
              <a:buFont typeface="Noto Sans Symbols"/>
              <a:buChar char="⮚"/>
            </a:pPr>
            <a:r>
              <a:rPr b="1" lang="ru-RU" sz="2000">
                <a:latin typeface="Times New Roman"/>
                <a:ea typeface="Times New Roman"/>
                <a:cs typeface="Times New Roman"/>
                <a:sym typeface="Times New Roman"/>
              </a:rPr>
              <a:t>Бизнес-режа мақсадлари:</a:t>
            </a:r>
            <a:endParaRPr/>
          </a:p>
          <a:p>
            <a:pPr indent="-354013" lvl="0" marL="719138" rtl="0" algn="just">
              <a:lnSpc>
                <a:spcPct val="114000"/>
              </a:lnSpc>
              <a:spcBef>
                <a:spcPts val="600"/>
              </a:spcBef>
              <a:spcAft>
                <a:spcPts val="0"/>
              </a:spcAft>
              <a:buClr>
                <a:schemeClr val="dk1"/>
              </a:buClr>
              <a:buSzPts val="2000"/>
              <a:buFont typeface="Calibri"/>
              <a:buAutoNum type="arabicPeriod"/>
            </a:pPr>
            <a:r>
              <a:rPr b="1" lang="ru-RU" sz="2000">
                <a:latin typeface="Times New Roman"/>
                <a:ea typeface="Times New Roman"/>
                <a:cs typeface="Times New Roman"/>
                <a:sym typeface="Times New Roman"/>
              </a:rPr>
              <a:t>Келажакдаги лойиҳани ривожлантириш истиқболларини баҳолаш ва таҳлил қилиш. </a:t>
            </a:r>
            <a:r>
              <a:rPr lang="ru-RU" sz="2000">
                <a:latin typeface="Times New Roman"/>
                <a:ea typeface="Times New Roman"/>
                <a:cs typeface="Times New Roman"/>
                <a:sym typeface="Times New Roman"/>
              </a:rPr>
              <a:t>Ушбу ғоя шаклланиш босқичида фойдали бўлиб туюлиши мумкин, аммо хавфларни синчковлик билан таҳлил қилиш билан лойиҳа фойдасиз бўлиб чиқади.</a:t>
            </a:r>
            <a:endParaRPr/>
          </a:p>
          <a:p>
            <a:pPr indent="-354013" lvl="0" marL="719138" rtl="0" algn="just">
              <a:lnSpc>
                <a:spcPct val="114000"/>
              </a:lnSpc>
              <a:spcBef>
                <a:spcPts val="600"/>
              </a:spcBef>
              <a:spcAft>
                <a:spcPts val="0"/>
              </a:spcAft>
              <a:buClr>
                <a:schemeClr val="dk1"/>
              </a:buClr>
              <a:buSzPts val="2000"/>
              <a:buFont typeface="Calibri"/>
              <a:buAutoNum type="arabicPeriod"/>
            </a:pPr>
            <a:r>
              <a:rPr b="1" lang="ru-RU" sz="2000">
                <a:latin typeface="Times New Roman"/>
                <a:ea typeface="Times New Roman"/>
                <a:cs typeface="Times New Roman"/>
                <a:sym typeface="Times New Roman"/>
              </a:rPr>
              <a:t>Инвестиция қилишга тайёр бўлган ишончли инвесторлар.</a:t>
            </a:r>
            <a:endParaRPr/>
          </a:p>
          <a:p>
            <a:pPr indent="-354013" lvl="0" marL="719138" rtl="0" algn="just">
              <a:lnSpc>
                <a:spcPct val="114000"/>
              </a:lnSpc>
              <a:spcBef>
                <a:spcPts val="600"/>
              </a:spcBef>
              <a:spcAft>
                <a:spcPts val="0"/>
              </a:spcAft>
              <a:buClr>
                <a:schemeClr val="dk1"/>
              </a:buClr>
              <a:buSzPts val="2000"/>
              <a:buFont typeface="Calibri"/>
              <a:buAutoNum type="arabicPeriod"/>
            </a:pPr>
            <a:r>
              <a:rPr b="1" lang="ru-RU" sz="2000">
                <a:latin typeface="Times New Roman"/>
                <a:ea typeface="Times New Roman"/>
                <a:cs typeface="Times New Roman"/>
                <a:sym typeface="Times New Roman"/>
              </a:rPr>
              <a:t>Субсидиялар ва давлат ёрдамини олиш ҳуқуқи </a:t>
            </a:r>
            <a:r>
              <a:rPr lang="ru-RU" sz="2000">
                <a:latin typeface="Times New Roman"/>
                <a:ea typeface="Times New Roman"/>
                <a:cs typeface="Times New Roman"/>
                <a:sym typeface="Times New Roman"/>
              </a:rPr>
              <a:t>– масалан, грантлар.</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5" name="Shape 285"/>
        <p:cNvGrpSpPr/>
        <p:nvPr/>
      </p:nvGrpSpPr>
      <p:grpSpPr>
        <a:xfrm>
          <a:off x="0" y="0"/>
          <a:ext cx="0" cy="0"/>
          <a:chOff x="0" y="0"/>
          <a:chExt cx="0" cy="0"/>
        </a:xfrm>
      </p:grpSpPr>
      <p:sp>
        <p:nvSpPr>
          <p:cNvPr descr="Картинки по запросу корпоративное управление" id="286" name="Google Shape;286;p18"/>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87" name="Google Shape;287;p18"/>
          <p:cNvSpPr txBox="1"/>
          <p:nvPr/>
        </p:nvSpPr>
        <p:spPr>
          <a:xfrm>
            <a:off x="374055" y="26749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ru-RU" sz="2800">
                <a:solidFill>
                  <a:schemeClr val="lt1"/>
                </a:solidFill>
                <a:latin typeface="Times New Roman"/>
                <a:ea typeface="Times New Roman"/>
                <a:cs typeface="Times New Roman"/>
                <a:sym typeface="Times New Roman"/>
              </a:rPr>
              <a:t>Тадбиркорлик фаолиятининг бизнес-режаси</a:t>
            </a:r>
            <a:endParaRPr b="1" sz="2800">
              <a:solidFill>
                <a:schemeClr val="lt1"/>
              </a:solidFill>
              <a:latin typeface="Times New Roman"/>
              <a:ea typeface="Times New Roman"/>
              <a:cs typeface="Times New Roman"/>
              <a:sym typeface="Times New Roman"/>
            </a:endParaRPr>
          </a:p>
        </p:txBody>
      </p:sp>
      <p:pic>
        <p:nvPicPr>
          <p:cNvPr id="288" name="Google Shape;288;p18"/>
          <p:cNvPicPr preferRelativeResize="0"/>
          <p:nvPr/>
        </p:nvPicPr>
        <p:blipFill rotWithShape="1">
          <a:blip r:embed="rId3">
            <a:alphaModFix/>
          </a:blip>
          <a:srcRect b="0" l="0" r="0" t="9875"/>
          <a:stretch/>
        </p:blipFill>
        <p:spPr>
          <a:xfrm>
            <a:off x="291209" y="1217903"/>
            <a:ext cx="9374176" cy="511249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2" name="Shape 292"/>
        <p:cNvGrpSpPr/>
        <p:nvPr/>
      </p:nvGrpSpPr>
      <p:grpSpPr>
        <a:xfrm>
          <a:off x="0" y="0"/>
          <a:ext cx="0" cy="0"/>
          <a:chOff x="0" y="0"/>
          <a:chExt cx="0" cy="0"/>
        </a:xfrm>
      </p:grpSpPr>
      <p:sp>
        <p:nvSpPr>
          <p:cNvPr descr="Картинки по запросу корпоративное управление" id="293" name="Google Shape;293;p19"/>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94" name="Google Shape;294;p19"/>
          <p:cNvSpPr txBox="1"/>
          <p:nvPr/>
        </p:nvSpPr>
        <p:spPr>
          <a:xfrm>
            <a:off x="374055" y="15552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ru-RU" sz="2800">
                <a:solidFill>
                  <a:schemeClr val="lt1"/>
                </a:solidFill>
                <a:latin typeface="Times New Roman"/>
                <a:ea typeface="Times New Roman"/>
                <a:cs typeface="Times New Roman"/>
                <a:sym typeface="Times New Roman"/>
              </a:rPr>
              <a:t>Бизнес режа тузиш технологияси</a:t>
            </a:r>
            <a:endParaRPr b="1" sz="2800">
              <a:solidFill>
                <a:schemeClr val="lt1"/>
              </a:solidFill>
              <a:latin typeface="Times New Roman"/>
              <a:ea typeface="Times New Roman"/>
              <a:cs typeface="Times New Roman"/>
              <a:sym typeface="Times New Roman"/>
            </a:endParaRPr>
          </a:p>
        </p:txBody>
      </p:sp>
      <p:pic>
        <p:nvPicPr>
          <p:cNvPr id="295" name="Google Shape;295;p19"/>
          <p:cNvPicPr preferRelativeResize="0"/>
          <p:nvPr/>
        </p:nvPicPr>
        <p:blipFill rotWithShape="1">
          <a:blip r:embed="rId3">
            <a:alphaModFix/>
          </a:blip>
          <a:srcRect b="0" l="0" r="0" t="0"/>
          <a:stretch/>
        </p:blipFill>
        <p:spPr>
          <a:xfrm>
            <a:off x="1931401" y="937195"/>
            <a:ext cx="6043197" cy="5653313"/>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9" name="Shape 299"/>
        <p:cNvGrpSpPr/>
        <p:nvPr/>
      </p:nvGrpSpPr>
      <p:grpSpPr>
        <a:xfrm>
          <a:off x="0" y="0"/>
          <a:ext cx="0" cy="0"/>
          <a:chOff x="0" y="0"/>
          <a:chExt cx="0" cy="0"/>
        </a:xfrm>
      </p:grpSpPr>
      <p:sp>
        <p:nvSpPr>
          <p:cNvPr descr="Картинки по запросу корпоративное управление" id="300" name="Google Shape;300;p20"/>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301" name="Google Shape;301;p20"/>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ru-RU" sz="2800">
                <a:solidFill>
                  <a:schemeClr val="lt1"/>
                </a:solidFill>
                <a:latin typeface="Times New Roman"/>
                <a:ea typeface="Times New Roman"/>
                <a:cs typeface="Times New Roman"/>
                <a:sym typeface="Times New Roman"/>
              </a:rPr>
              <a:t>Бизнес-режани ким тузади?</a:t>
            </a:r>
            <a:endParaRPr/>
          </a:p>
        </p:txBody>
      </p:sp>
      <p:sp>
        <p:nvSpPr>
          <p:cNvPr id="302" name="Google Shape;302;p20"/>
          <p:cNvSpPr txBox="1"/>
          <p:nvPr>
            <p:ph idx="1" type="body"/>
          </p:nvPr>
        </p:nvSpPr>
        <p:spPr>
          <a:xfrm>
            <a:off x="374055" y="773213"/>
            <a:ext cx="9208484" cy="5776877"/>
          </a:xfrm>
          <a:prstGeom prst="rect">
            <a:avLst/>
          </a:prstGeom>
          <a:noFill/>
          <a:ln>
            <a:noFill/>
          </a:ln>
        </p:spPr>
        <p:txBody>
          <a:bodyPr anchorCtr="0" anchor="t" bIns="45700" lIns="91425" spcFirstLastPara="1" rIns="91425" wrap="square" tIns="45700">
            <a:noAutofit/>
          </a:bodyPr>
          <a:lstStyle/>
          <a:p>
            <a:pPr indent="-354013" lvl="0" marL="354013" rtl="0" algn="just">
              <a:lnSpc>
                <a:spcPct val="114000"/>
              </a:lnSpc>
              <a:spcBef>
                <a:spcPts val="0"/>
              </a:spcBef>
              <a:spcAft>
                <a:spcPts val="0"/>
              </a:spcAft>
              <a:buClr>
                <a:schemeClr val="dk1"/>
              </a:buClr>
              <a:buSzPts val="2200"/>
              <a:buFont typeface="Noto Sans Symbols"/>
              <a:buChar char="⮚"/>
            </a:pPr>
            <a:r>
              <a:rPr lang="ru-RU" sz="2200">
                <a:latin typeface="Times New Roman"/>
                <a:ea typeface="Times New Roman"/>
                <a:cs typeface="Times New Roman"/>
                <a:sym typeface="Times New Roman"/>
              </a:rPr>
              <a:t>Одатда бизнес режанинг сифати уни ким томонидан тузиб чикишга боглик булади. Халқимизда шундай нақл бор: </a:t>
            </a:r>
            <a:r>
              <a:rPr b="1" lang="ru-RU" sz="2200">
                <a:latin typeface="Times New Roman"/>
                <a:ea typeface="Times New Roman"/>
                <a:cs typeface="Times New Roman"/>
                <a:sym typeface="Times New Roman"/>
              </a:rPr>
              <a:t>«Нима эксанг шуни ўрасан».</a:t>
            </a:r>
            <a:r>
              <a:rPr lang="ru-RU" sz="2200">
                <a:latin typeface="Times New Roman"/>
                <a:ea typeface="Times New Roman"/>
                <a:cs typeface="Times New Roman"/>
                <a:sym typeface="Times New Roman"/>
              </a:rPr>
              <a:t> Бу бизнес режа учун тула тааллукдидир.</a:t>
            </a:r>
            <a:endParaRPr/>
          </a:p>
          <a:p>
            <a:pPr indent="-354013" lvl="0" marL="354013" rtl="0" algn="just">
              <a:lnSpc>
                <a:spcPct val="114000"/>
              </a:lnSpc>
              <a:spcBef>
                <a:spcPts val="600"/>
              </a:spcBef>
              <a:spcAft>
                <a:spcPts val="0"/>
              </a:spcAft>
              <a:buClr>
                <a:schemeClr val="dk1"/>
              </a:buClr>
              <a:buSzPts val="2200"/>
              <a:buFont typeface="Noto Sans Symbols"/>
              <a:buChar char="⮚"/>
            </a:pPr>
            <a:r>
              <a:rPr lang="ru-RU" sz="2200">
                <a:latin typeface="Times New Roman"/>
                <a:ea typeface="Times New Roman"/>
                <a:cs typeface="Times New Roman"/>
                <a:sym typeface="Times New Roman"/>
              </a:rPr>
              <a:t>Бизнес режани кимлар ишлаб чиқиши борасида ҳар хил фикрлар юради. Айримлари корхона раҳбарининг иши, чунки у бунга мутахассис ва консультантлар ёрдамидан фойдаланиш имкониятига эга. Бошқа бир фикр шундан иборатки, бизнес режа тузишда корхона ишчиларини кенг жалб этиш мумкин.</a:t>
            </a:r>
            <a:endParaRPr/>
          </a:p>
          <a:p>
            <a:pPr indent="-354013" lvl="0" marL="354013" rtl="0" algn="just">
              <a:lnSpc>
                <a:spcPct val="114000"/>
              </a:lnSpc>
              <a:spcBef>
                <a:spcPts val="600"/>
              </a:spcBef>
              <a:spcAft>
                <a:spcPts val="0"/>
              </a:spcAft>
              <a:buClr>
                <a:schemeClr val="dk1"/>
              </a:buClr>
              <a:buSzPts val="2200"/>
              <a:buFont typeface="Noto Sans Symbols"/>
              <a:buChar char="⮚"/>
            </a:pPr>
            <a:r>
              <a:rPr lang="ru-RU" sz="2200">
                <a:latin typeface="Times New Roman"/>
                <a:ea typeface="Times New Roman"/>
                <a:cs typeface="Times New Roman"/>
                <a:sym typeface="Times New Roman"/>
              </a:rPr>
              <a:t>Агар корхона коллективи узлари мустақил ишлаб чикса анча осон булади, чунки </a:t>
            </a:r>
            <a:r>
              <a:rPr b="1" lang="ru-RU" sz="2200">
                <a:latin typeface="Times New Roman"/>
                <a:ea typeface="Times New Roman"/>
                <a:cs typeface="Times New Roman"/>
                <a:sym typeface="Times New Roman"/>
              </a:rPr>
              <a:t>«Узинг туздингми - узинг бажар» </a:t>
            </a:r>
            <a:r>
              <a:rPr lang="ru-RU" sz="2200">
                <a:latin typeface="Times New Roman"/>
                <a:ea typeface="Times New Roman"/>
                <a:cs typeface="Times New Roman"/>
                <a:sym typeface="Times New Roman"/>
              </a:rPr>
              <a:t>тамойили асосида. </a:t>
            </a:r>
            <a:r>
              <a:rPr b="1" lang="ru-RU" sz="2200">
                <a:latin typeface="Times New Roman"/>
                <a:ea typeface="Times New Roman"/>
                <a:cs typeface="Times New Roman"/>
                <a:sym typeface="Times New Roman"/>
              </a:rPr>
              <a:t>Бизнес режани тузишнинг аниқ йуллари</a:t>
            </a:r>
            <a:r>
              <a:rPr lang="ru-RU" sz="2200">
                <a:latin typeface="Times New Roman"/>
                <a:ea typeface="Times New Roman"/>
                <a:cs typeface="Times New Roman"/>
                <a:sym typeface="Times New Roman"/>
              </a:rPr>
              <a:t> бу – </a:t>
            </a:r>
            <a:r>
              <a:rPr b="1" i="1" lang="ru-RU" sz="2200">
                <a:latin typeface="Times New Roman"/>
                <a:ea typeface="Times New Roman"/>
                <a:cs typeface="Times New Roman"/>
                <a:sym typeface="Times New Roman"/>
              </a:rPr>
              <a:t>максадни аниқлаш, режалаштириш даврини белгилаш, раҳбар шахси, корхона ходимларини ишига лойикушгини баҳолаш, уларни тажрибасига таяниш, билими </a:t>
            </a:r>
            <a:r>
              <a:rPr lang="ru-RU" sz="2200">
                <a:latin typeface="Times New Roman"/>
                <a:ea typeface="Times New Roman"/>
                <a:cs typeface="Times New Roman"/>
                <a:sym typeface="Times New Roman"/>
              </a:rPr>
              <a:t>ва бошқалар ҳисобланади.</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6" name="Shape 306"/>
        <p:cNvGrpSpPr/>
        <p:nvPr/>
      </p:nvGrpSpPr>
      <p:grpSpPr>
        <a:xfrm>
          <a:off x="0" y="0"/>
          <a:ext cx="0" cy="0"/>
          <a:chOff x="0" y="0"/>
          <a:chExt cx="0" cy="0"/>
        </a:xfrm>
      </p:grpSpPr>
      <p:sp>
        <p:nvSpPr>
          <p:cNvPr descr="Картинки по запросу корпоративное управление" id="307" name="Google Shape;307;p21"/>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308" name="Google Shape;308;p21"/>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ru-RU" sz="2800">
                <a:solidFill>
                  <a:schemeClr val="lt1"/>
                </a:solidFill>
                <a:latin typeface="Times New Roman"/>
                <a:ea typeface="Times New Roman"/>
                <a:cs typeface="Times New Roman"/>
                <a:sym typeface="Times New Roman"/>
              </a:rPr>
              <a:t>Бизнес-режа қандай қисмлардан ташкил топган?</a:t>
            </a:r>
            <a:endParaRPr/>
          </a:p>
        </p:txBody>
      </p:sp>
      <p:sp>
        <p:nvSpPr>
          <p:cNvPr id="309" name="Google Shape;309;p21"/>
          <p:cNvSpPr txBox="1"/>
          <p:nvPr>
            <p:ph idx="1" type="body"/>
          </p:nvPr>
        </p:nvSpPr>
        <p:spPr>
          <a:xfrm>
            <a:off x="374055" y="867747"/>
            <a:ext cx="9208484" cy="5682343"/>
          </a:xfrm>
          <a:prstGeom prst="rect">
            <a:avLst/>
          </a:prstGeom>
          <a:noFill/>
          <a:ln>
            <a:noFill/>
          </a:ln>
        </p:spPr>
        <p:txBody>
          <a:bodyPr anchorCtr="0" anchor="t" bIns="45700" lIns="91425" spcFirstLastPara="1" rIns="91425" wrap="square" tIns="45700">
            <a:noAutofit/>
          </a:bodyPr>
          <a:lstStyle/>
          <a:p>
            <a:pPr indent="-457200" lvl="0" marL="457200" rtl="0" algn="just">
              <a:lnSpc>
                <a:spcPct val="114000"/>
              </a:lnSpc>
              <a:spcBef>
                <a:spcPts val="0"/>
              </a:spcBef>
              <a:spcAft>
                <a:spcPts val="0"/>
              </a:spcAft>
              <a:buClr>
                <a:schemeClr val="dk1"/>
              </a:buClr>
              <a:buSzPts val="2200"/>
              <a:buFont typeface="Calibri"/>
              <a:buAutoNum type="arabicPeriod"/>
            </a:pPr>
            <a:r>
              <a:rPr b="1" lang="ru-RU" sz="2200">
                <a:latin typeface="Times New Roman"/>
                <a:ea typeface="Times New Roman"/>
                <a:cs typeface="Times New Roman"/>
                <a:sym typeface="Times New Roman"/>
              </a:rPr>
              <a:t>Бизнес тавсифи</a:t>
            </a:r>
            <a:endParaRPr/>
          </a:p>
          <a:p>
            <a:pPr indent="-457200" lvl="0" marL="457200" rtl="0" algn="just">
              <a:lnSpc>
                <a:spcPct val="114000"/>
              </a:lnSpc>
              <a:spcBef>
                <a:spcPts val="600"/>
              </a:spcBef>
              <a:spcAft>
                <a:spcPts val="0"/>
              </a:spcAft>
              <a:buClr>
                <a:schemeClr val="dk1"/>
              </a:buClr>
              <a:buSzPts val="2200"/>
              <a:buFont typeface="Calibri"/>
              <a:buAutoNum type="arabicPeriod"/>
            </a:pPr>
            <a:r>
              <a:rPr b="1" lang="ru-RU" sz="2200">
                <a:latin typeface="Times New Roman"/>
                <a:ea typeface="Times New Roman"/>
                <a:cs typeface="Times New Roman"/>
                <a:sym typeface="Times New Roman"/>
              </a:rPr>
              <a:t>Маҳсулот, товар ва хизматлар тавсифи</a:t>
            </a:r>
            <a:endParaRPr/>
          </a:p>
          <a:p>
            <a:pPr indent="-457200" lvl="0" marL="457200" rtl="0" algn="just">
              <a:lnSpc>
                <a:spcPct val="114000"/>
              </a:lnSpc>
              <a:spcBef>
                <a:spcPts val="600"/>
              </a:spcBef>
              <a:spcAft>
                <a:spcPts val="0"/>
              </a:spcAft>
              <a:buClr>
                <a:schemeClr val="dk1"/>
              </a:buClr>
              <a:buSzPts val="2200"/>
              <a:buFont typeface="Calibri"/>
              <a:buAutoNum type="arabicPeriod"/>
            </a:pPr>
            <a:r>
              <a:rPr b="1" lang="ru-RU" sz="2200">
                <a:latin typeface="Times New Roman"/>
                <a:ea typeface="Times New Roman"/>
                <a:cs typeface="Times New Roman"/>
                <a:sym typeface="Times New Roman"/>
              </a:rPr>
              <a:t>Бозор ва рақобатчилар таҳлили</a:t>
            </a:r>
            <a:endParaRPr/>
          </a:p>
          <a:p>
            <a:pPr indent="-457200" lvl="0" marL="457200" rtl="0" algn="just">
              <a:lnSpc>
                <a:spcPct val="114000"/>
              </a:lnSpc>
              <a:spcBef>
                <a:spcPts val="600"/>
              </a:spcBef>
              <a:spcAft>
                <a:spcPts val="0"/>
              </a:spcAft>
              <a:buClr>
                <a:schemeClr val="dk1"/>
              </a:buClr>
              <a:buSzPts val="2200"/>
              <a:buFont typeface="Calibri"/>
              <a:buAutoNum type="arabicPeriod"/>
            </a:pPr>
            <a:r>
              <a:rPr b="1" lang="ru-RU" sz="2200">
                <a:latin typeface="Times New Roman"/>
                <a:ea typeface="Times New Roman"/>
                <a:cs typeface="Times New Roman"/>
                <a:sym typeface="Times New Roman"/>
              </a:rPr>
              <a:t>Маркетинг режаси</a:t>
            </a:r>
            <a:endParaRPr/>
          </a:p>
          <a:p>
            <a:pPr indent="-457200" lvl="0" marL="457200" rtl="0" algn="just">
              <a:lnSpc>
                <a:spcPct val="114000"/>
              </a:lnSpc>
              <a:spcBef>
                <a:spcPts val="600"/>
              </a:spcBef>
              <a:spcAft>
                <a:spcPts val="0"/>
              </a:spcAft>
              <a:buClr>
                <a:schemeClr val="dk1"/>
              </a:buClr>
              <a:buSzPts val="2200"/>
              <a:buFont typeface="Calibri"/>
              <a:buAutoNum type="arabicPeriod"/>
            </a:pPr>
            <a:r>
              <a:rPr b="1" lang="ru-RU" sz="2200">
                <a:latin typeface="Times New Roman"/>
                <a:ea typeface="Times New Roman"/>
                <a:cs typeface="Times New Roman"/>
                <a:sym typeface="Times New Roman"/>
              </a:rPr>
              <a:t>Ишлаб чиқариш режаси</a:t>
            </a:r>
            <a:endParaRPr/>
          </a:p>
          <a:p>
            <a:pPr indent="-457200" lvl="0" marL="457200" rtl="0" algn="just">
              <a:lnSpc>
                <a:spcPct val="114000"/>
              </a:lnSpc>
              <a:spcBef>
                <a:spcPts val="600"/>
              </a:spcBef>
              <a:spcAft>
                <a:spcPts val="0"/>
              </a:spcAft>
              <a:buClr>
                <a:schemeClr val="dk1"/>
              </a:buClr>
              <a:buSzPts val="2200"/>
              <a:buFont typeface="Calibri"/>
              <a:buAutoNum type="arabicPeriod"/>
            </a:pPr>
            <a:r>
              <a:rPr b="1" lang="ru-RU" sz="2200">
                <a:latin typeface="Times New Roman"/>
                <a:ea typeface="Times New Roman"/>
                <a:cs typeface="Times New Roman"/>
                <a:sym typeface="Times New Roman"/>
              </a:rPr>
              <a:t>Ташкилий тузилма ва ходимлар</a:t>
            </a:r>
            <a:endParaRPr/>
          </a:p>
          <a:p>
            <a:pPr indent="-457200" lvl="0" marL="457200" rtl="0" algn="just">
              <a:lnSpc>
                <a:spcPct val="114000"/>
              </a:lnSpc>
              <a:spcBef>
                <a:spcPts val="600"/>
              </a:spcBef>
              <a:spcAft>
                <a:spcPts val="0"/>
              </a:spcAft>
              <a:buClr>
                <a:schemeClr val="dk1"/>
              </a:buClr>
              <a:buSzPts val="2200"/>
              <a:buFont typeface="Calibri"/>
              <a:buAutoNum type="arabicPeriod"/>
            </a:pPr>
            <a:r>
              <a:rPr b="1" lang="ru-RU" sz="2200">
                <a:latin typeface="Times New Roman"/>
                <a:ea typeface="Times New Roman"/>
                <a:cs typeface="Times New Roman"/>
                <a:sym typeface="Times New Roman"/>
              </a:rPr>
              <a:t>Таваккалчиликлар таҳлили</a:t>
            </a:r>
            <a:endParaRPr/>
          </a:p>
          <a:p>
            <a:pPr indent="-457200" lvl="0" marL="457200" rtl="0" algn="just">
              <a:lnSpc>
                <a:spcPct val="114000"/>
              </a:lnSpc>
              <a:spcBef>
                <a:spcPts val="600"/>
              </a:spcBef>
              <a:spcAft>
                <a:spcPts val="0"/>
              </a:spcAft>
              <a:buClr>
                <a:schemeClr val="dk1"/>
              </a:buClr>
              <a:buSzPts val="2200"/>
              <a:buFont typeface="Calibri"/>
              <a:buAutoNum type="arabicPeriod"/>
            </a:pPr>
            <a:r>
              <a:rPr b="1" lang="ru-RU" sz="2200">
                <a:latin typeface="Times New Roman"/>
                <a:ea typeface="Times New Roman"/>
                <a:cs typeface="Times New Roman"/>
                <a:sym typeface="Times New Roman"/>
              </a:rPr>
              <a:t>Молиявий режа</a:t>
            </a:r>
            <a:endParaRPr/>
          </a:p>
          <a:p>
            <a:pPr indent="-457200" lvl="0" marL="457200" rtl="0" algn="just">
              <a:lnSpc>
                <a:spcPct val="114000"/>
              </a:lnSpc>
              <a:spcBef>
                <a:spcPts val="600"/>
              </a:spcBef>
              <a:spcAft>
                <a:spcPts val="0"/>
              </a:spcAft>
              <a:buClr>
                <a:schemeClr val="dk1"/>
              </a:buClr>
              <a:buSzPts val="2200"/>
              <a:buFont typeface="Calibri"/>
              <a:buAutoNum type="arabicPeriod"/>
            </a:pPr>
            <a:r>
              <a:rPr b="1" lang="ru-RU" sz="2200">
                <a:latin typeface="Times New Roman"/>
                <a:ea typeface="Times New Roman"/>
                <a:cs typeface="Times New Roman"/>
                <a:sym typeface="Times New Roman"/>
              </a:rPr>
              <a:t>Иловалар</a:t>
            </a:r>
            <a:endParaRPr/>
          </a:p>
          <a:p>
            <a:pPr indent="0" lvl="0" marL="0" rtl="0" algn="just">
              <a:lnSpc>
                <a:spcPct val="114000"/>
              </a:lnSpc>
              <a:spcBef>
                <a:spcPts val="600"/>
              </a:spcBef>
              <a:spcAft>
                <a:spcPts val="0"/>
              </a:spcAft>
              <a:buClr>
                <a:schemeClr val="dk1"/>
              </a:buClr>
              <a:buSzPts val="2200"/>
              <a:buNone/>
            </a:pPr>
            <a:r>
              <a:rPr b="1" lang="ru-RU" sz="2200">
                <a:latin typeface="Times New Roman"/>
                <a:ea typeface="Times New Roman"/>
                <a:cs typeface="Times New Roman"/>
                <a:sym typeface="Times New Roman"/>
              </a:rPr>
              <a:t>Титул варағи</a:t>
            </a:r>
            <a:endParaRPr/>
          </a:p>
          <a:p>
            <a:pPr indent="0" lvl="0" marL="0" rtl="0" algn="just">
              <a:lnSpc>
                <a:spcPct val="114000"/>
              </a:lnSpc>
              <a:spcBef>
                <a:spcPts val="600"/>
              </a:spcBef>
              <a:spcAft>
                <a:spcPts val="0"/>
              </a:spcAft>
              <a:buClr>
                <a:schemeClr val="dk1"/>
              </a:buClr>
              <a:buSzPts val="2200"/>
              <a:buNone/>
            </a:pPr>
            <a:r>
              <a:rPr b="1" lang="ru-RU" sz="2200">
                <a:latin typeface="Times New Roman"/>
                <a:ea typeface="Times New Roman"/>
                <a:cs typeface="Times New Roman"/>
                <a:sym typeface="Times New Roman"/>
              </a:rPr>
              <a:t>Мундарижа</a:t>
            </a:r>
            <a:endParaRPr/>
          </a:p>
          <a:p>
            <a:pPr indent="0" lvl="0" marL="0" rtl="0" algn="just">
              <a:lnSpc>
                <a:spcPct val="114000"/>
              </a:lnSpc>
              <a:spcBef>
                <a:spcPts val="600"/>
              </a:spcBef>
              <a:spcAft>
                <a:spcPts val="0"/>
              </a:spcAft>
              <a:buClr>
                <a:schemeClr val="dk1"/>
              </a:buClr>
              <a:buSzPts val="2200"/>
              <a:buNone/>
            </a:pPr>
            <a:r>
              <a:rPr b="1" lang="ru-RU" sz="2200">
                <a:latin typeface="Times New Roman"/>
                <a:ea typeface="Times New Roman"/>
                <a:cs typeface="Times New Roman"/>
                <a:sym typeface="Times New Roman"/>
              </a:rPr>
              <a:t>Резюме</a:t>
            </a:r>
            <a:endParaRPr/>
          </a:p>
        </p:txBody>
      </p:sp>
      <p:pic>
        <p:nvPicPr>
          <p:cNvPr id="310" name="Google Shape;310;p21"/>
          <p:cNvPicPr preferRelativeResize="0"/>
          <p:nvPr/>
        </p:nvPicPr>
        <p:blipFill rotWithShape="1">
          <a:blip r:embed="rId3">
            <a:alphaModFix/>
          </a:blip>
          <a:srcRect b="0" l="0" r="0" t="0"/>
          <a:stretch/>
        </p:blipFill>
        <p:spPr>
          <a:xfrm>
            <a:off x="5210423" y="3808717"/>
            <a:ext cx="4372116" cy="2623270"/>
          </a:xfrm>
          <a:prstGeom prst="rect">
            <a:avLst/>
          </a:prstGeom>
          <a:noFill/>
          <a:ln>
            <a:noFill/>
          </a:ln>
        </p:spPr>
      </p:pic>
      <p:pic>
        <p:nvPicPr>
          <p:cNvPr id="311" name="Google Shape;311;p21"/>
          <p:cNvPicPr preferRelativeResize="0"/>
          <p:nvPr/>
        </p:nvPicPr>
        <p:blipFill rotWithShape="1">
          <a:blip r:embed="rId4">
            <a:alphaModFix/>
          </a:blip>
          <a:srcRect b="0" l="0" r="0" t="0"/>
          <a:stretch/>
        </p:blipFill>
        <p:spPr>
          <a:xfrm>
            <a:off x="6695199" y="1035701"/>
            <a:ext cx="2543175" cy="1800225"/>
          </a:xfrm>
          <a:prstGeom prst="rect">
            <a:avLst/>
          </a:prstGeom>
          <a:noFill/>
          <a:ln>
            <a:noFill/>
          </a:ln>
        </p:spPr>
      </p:pic>
      <p:sp>
        <p:nvSpPr>
          <p:cNvPr id="312" name="Google Shape;312;p21"/>
          <p:cNvSpPr/>
          <p:nvPr/>
        </p:nvSpPr>
        <p:spPr>
          <a:xfrm>
            <a:off x="4585849" y="6479254"/>
            <a:ext cx="6761874"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200">
                <a:solidFill>
                  <a:schemeClr val="dk1"/>
                </a:solidFill>
                <a:latin typeface="Calibri"/>
                <a:ea typeface="Calibri"/>
                <a:cs typeface="Calibri"/>
                <a:sym typeface="Calibri"/>
              </a:rPr>
              <a:t>https://logankatz.com/wp-content/uploads/2019/10/Business-Plan-Option-1-1.jpg</a:t>
            </a:r>
            <a:endParaRPr sz="1200">
              <a:solidFill>
                <a:schemeClr val="dk1"/>
              </a:solidFill>
              <a:latin typeface="Calibri"/>
              <a:ea typeface="Calibri"/>
              <a:cs typeface="Calibri"/>
              <a:sym typeface="Calibri"/>
            </a:endParaRPr>
          </a:p>
        </p:txBody>
      </p:sp>
      <p:sp>
        <p:nvSpPr>
          <p:cNvPr id="313" name="Google Shape;313;p21"/>
          <p:cNvSpPr/>
          <p:nvPr/>
        </p:nvSpPr>
        <p:spPr>
          <a:xfrm>
            <a:off x="6391601" y="2873893"/>
            <a:ext cx="3190938"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200">
                <a:solidFill>
                  <a:schemeClr val="dk1"/>
                </a:solidFill>
                <a:latin typeface="Calibri"/>
                <a:ea typeface="Calibri"/>
                <a:cs typeface="Calibri"/>
                <a:sym typeface="Calibri"/>
              </a:rPr>
              <a:t>https://www.freepik.com/vectors/business-plan</a:t>
            </a:r>
            <a:endParaRPr sz="1200">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7" name="Shape 317"/>
        <p:cNvGrpSpPr/>
        <p:nvPr/>
      </p:nvGrpSpPr>
      <p:grpSpPr>
        <a:xfrm>
          <a:off x="0" y="0"/>
          <a:ext cx="0" cy="0"/>
          <a:chOff x="0" y="0"/>
          <a:chExt cx="0" cy="0"/>
        </a:xfrm>
      </p:grpSpPr>
      <p:sp>
        <p:nvSpPr>
          <p:cNvPr descr="Картинки по запросу корпоративное управление" id="318" name="Google Shape;318;p22"/>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319" name="Google Shape;319;p22"/>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ru-RU" sz="2800">
                <a:solidFill>
                  <a:schemeClr val="lt1"/>
                </a:solidFill>
                <a:latin typeface="Times New Roman"/>
                <a:ea typeface="Times New Roman"/>
                <a:cs typeface="Times New Roman"/>
                <a:sym typeface="Times New Roman"/>
              </a:rPr>
              <a:t>Титул варағи</a:t>
            </a:r>
            <a:endParaRPr b="1" sz="2800">
              <a:solidFill>
                <a:schemeClr val="lt1"/>
              </a:solidFill>
              <a:latin typeface="Times New Roman"/>
              <a:ea typeface="Times New Roman"/>
              <a:cs typeface="Times New Roman"/>
              <a:sym typeface="Times New Roman"/>
            </a:endParaRPr>
          </a:p>
        </p:txBody>
      </p:sp>
      <p:sp>
        <p:nvSpPr>
          <p:cNvPr id="320" name="Google Shape;320;p22"/>
          <p:cNvSpPr txBox="1"/>
          <p:nvPr>
            <p:ph idx="1" type="body"/>
          </p:nvPr>
        </p:nvSpPr>
        <p:spPr>
          <a:xfrm>
            <a:off x="374055" y="773213"/>
            <a:ext cx="9208484" cy="2091285"/>
          </a:xfrm>
          <a:prstGeom prst="rect">
            <a:avLst/>
          </a:prstGeom>
          <a:noFill/>
          <a:ln>
            <a:noFill/>
          </a:ln>
        </p:spPr>
        <p:txBody>
          <a:bodyPr anchorCtr="0" anchor="t" bIns="45700" lIns="91425" spcFirstLastPara="1" rIns="91425" wrap="square" tIns="45700">
            <a:noAutofit/>
          </a:bodyPr>
          <a:lstStyle/>
          <a:p>
            <a:pPr indent="-354013" lvl="0" marL="354013" rtl="0" algn="just">
              <a:lnSpc>
                <a:spcPct val="114000"/>
              </a:lnSpc>
              <a:spcBef>
                <a:spcPts val="0"/>
              </a:spcBef>
              <a:spcAft>
                <a:spcPts val="0"/>
              </a:spcAft>
              <a:buClr>
                <a:schemeClr val="dk1"/>
              </a:buClr>
              <a:buSzPts val="2100"/>
              <a:buFont typeface="Noto Sans Symbols"/>
              <a:buChar char="⮚"/>
            </a:pPr>
            <a:r>
              <a:rPr b="1" lang="ru-RU" sz="2100">
                <a:latin typeface="Times New Roman"/>
                <a:ea typeface="Times New Roman"/>
                <a:cs typeface="Times New Roman"/>
                <a:sym typeface="Times New Roman"/>
              </a:rPr>
              <a:t>Бизнес-режанинг титул варағи </a:t>
            </a:r>
            <a:r>
              <a:rPr lang="ru-RU" sz="2100">
                <a:latin typeface="Times New Roman"/>
                <a:ea typeface="Times New Roman"/>
                <a:cs typeface="Times New Roman"/>
                <a:sym typeface="Times New Roman"/>
              </a:rPr>
              <a:t>биринчи галда кўзга ташланишини инобатга олиб, уни дид билан расмийлаштиришга алоҳида эътибор қаратиш зарур. У корхона келгусидаги мақсадларини амалга оширишга тайёр эканлиги ва бунга жиддий киришганлиги тўғрисида фикр уйғотиши лозим.</a:t>
            </a:r>
            <a:endParaRPr sz="2100">
              <a:latin typeface="Times New Roman"/>
              <a:ea typeface="Times New Roman"/>
              <a:cs typeface="Times New Roman"/>
              <a:sym typeface="Times New Roman"/>
            </a:endParaRPr>
          </a:p>
        </p:txBody>
      </p:sp>
      <p:sp>
        <p:nvSpPr>
          <p:cNvPr id="321" name="Google Shape;321;p22"/>
          <p:cNvSpPr txBox="1"/>
          <p:nvPr/>
        </p:nvSpPr>
        <p:spPr>
          <a:xfrm>
            <a:off x="374055" y="2593910"/>
            <a:ext cx="5672181" cy="2361873"/>
          </a:xfrm>
          <a:prstGeom prst="rect">
            <a:avLst/>
          </a:prstGeom>
          <a:noFill/>
          <a:ln>
            <a:noFill/>
          </a:ln>
        </p:spPr>
        <p:txBody>
          <a:bodyPr anchorCtr="0" anchor="t" bIns="45700" lIns="91425" spcFirstLastPara="1" rIns="91425" wrap="square" tIns="45700">
            <a:noAutofit/>
          </a:bodyPr>
          <a:lstStyle/>
          <a:p>
            <a:pPr indent="-354013" lvl="0" marL="354013" marR="0" rtl="0" algn="just">
              <a:lnSpc>
                <a:spcPct val="114000"/>
              </a:lnSpc>
              <a:spcBef>
                <a:spcPts val="0"/>
              </a:spcBef>
              <a:spcAft>
                <a:spcPts val="0"/>
              </a:spcAft>
              <a:buClr>
                <a:schemeClr val="dk1"/>
              </a:buClr>
              <a:buSzPts val="2100"/>
              <a:buFont typeface="Noto Sans Symbols"/>
              <a:buChar char="⮚"/>
            </a:pPr>
            <a:r>
              <a:rPr lang="ru-RU" sz="2100">
                <a:solidFill>
                  <a:schemeClr val="dk1"/>
                </a:solidFill>
                <a:latin typeface="Times New Roman"/>
                <a:ea typeface="Times New Roman"/>
                <a:cs typeface="Times New Roman"/>
                <a:sym typeface="Times New Roman"/>
              </a:rPr>
              <a:t>Титул варағи ортиқча безаклардан холи бўлган ҳолда фақат корхона тўғрисидаги зарур бирламчи маълумотларни акс эттириши керак. </a:t>
            </a:r>
            <a:endParaRPr sz="2100">
              <a:solidFill>
                <a:schemeClr val="dk1"/>
              </a:solidFill>
              <a:latin typeface="Times New Roman"/>
              <a:ea typeface="Times New Roman"/>
              <a:cs typeface="Times New Roman"/>
              <a:sym typeface="Times New Roman"/>
            </a:endParaRPr>
          </a:p>
          <a:p>
            <a:pPr indent="-354013" lvl="0" marL="354013" marR="0" rtl="0" algn="just">
              <a:lnSpc>
                <a:spcPct val="114000"/>
              </a:lnSpc>
              <a:spcBef>
                <a:spcPts val="600"/>
              </a:spcBef>
              <a:spcAft>
                <a:spcPts val="0"/>
              </a:spcAft>
              <a:buClr>
                <a:schemeClr val="dk1"/>
              </a:buClr>
              <a:buSzPts val="2100"/>
              <a:buFont typeface="Noto Sans Symbols"/>
              <a:buChar char="⮚"/>
            </a:pPr>
            <a:r>
              <a:rPr lang="ru-RU" sz="2100">
                <a:solidFill>
                  <a:schemeClr val="dk1"/>
                </a:solidFill>
                <a:latin typeface="Times New Roman"/>
                <a:ea typeface="Times New Roman"/>
                <a:cs typeface="Times New Roman"/>
                <a:sym typeface="Times New Roman"/>
              </a:rPr>
              <a:t>Хусусан, титул варағида корхонанинг тўлиқ фирма номи, логотипи (агар мавжуд бўлса), лойиҳа номи, корхонанинг юридик манзили, телефон рақами, электрон почтаси, интернет сайти (агар мавжуд бўлса), боғланиш учун масъул шахснинг исми-шарифи ва бизнес-режа тузилган сана кўрсатилади. </a:t>
            </a:r>
            <a:endParaRPr sz="2100">
              <a:solidFill>
                <a:schemeClr val="dk1"/>
              </a:solidFill>
              <a:latin typeface="Times New Roman"/>
              <a:ea typeface="Times New Roman"/>
              <a:cs typeface="Times New Roman"/>
              <a:sym typeface="Times New Roman"/>
            </a:endParaRPr>
          </a:p>
        </p:txBody>
      </p:sp>
      <p:pic>
        <p:nvPicPr>
          <p:cNvPr id="322" name="Google Shape;322;p22"/>
          <p:cNvPicPr preferRelativeResize="0"/>
          <p:nvPr/>
        </p:nvPicPr>
        <p:blipFill rotWithShape="1">
          <a:blip r:embed="rId3">
            <a:alphaModFix/>
          </a:blip>
          <a:srcRect b="0" l="0" r="0" t="0"/>
          <a:stretch/>
        </p:blipFill>
        <p:spPr>
          <a:xfrm>
            <a:off x="6825343" y="2189257"/>
            <a:ext cx="2253342" cy="2253342"/>
          </a:xfrm>
          <a:prstGeom prst="rect">
            <a:avLst/>
          </a:prstGeom>
          <a:noFill/>
          <a:ln>
            <a:noFill/>
          </a:ln>
        </p:spPr>
      </p:pic>
      <p:pic>
        <p:nvPicPr>
          <p:cNvPr id="323" name="Google Shape;323;p22"/>
          <p:cNvPicPr preferRelativeResize="0"/>
          <p:nvPr/>
        </p:nvPicPr>
        <p:blipFill rotWithShape="1">
          <a:blip r:embed="rId4">
            <a:alphaModFix/>
          </a:blip>
          <a:srcRect b="0" l="0" r="0" t="0"/>
          <a:stretch/>
        </p:blipFill>
        <p:spPr>
          <a:xfrm>
            <a:off x="7045553" y="4479923"/>
            <a:ext cx="1812922" cy="1812922"/>
          </a:xfrm>
          <a:prstGeom prst="rect">
            <a:avLst/>
          </a:prstGeom>
          <a:noFill/>
          <a:ln>
            <a:noFill/>
          </a:ln>
        </p:spPr>
      </p:pic>
      <p:sp>
        <p:nvSpPr>
          <p:cNvPr id="324" name="Google Shape;324;p22"/>
          <p:cNvSpPr/>
          <p:nvPr/>
        </p:nvSpPr>
        <p:spPr>
          <a:xfrm>
            <a:off x="6395151" y="4142042"/>
            <a:ext cx="3352841"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200">
                <a:solidFill>
                  <a:schemeClr val="dk1"/>
                </a:solidFill>
                <a:latin typeface="Calibri"/>
                <a:ea typeface="Calibri"/>
                <a:cs typeface="Calibri"/>
                <a:sym typeface="Calibri"/>
              </a:rPr>
              <a:t>https://www.flaticon.com/free-icon/title_4693321</a:t>
            </a:r>
            <a:endParaRPr sz="1200">
              <a:solidFill>
                <a:schemeClr val="dk1"/>
              </a:solidFill>
              <a:latin typeface="Calibri"/>
              <a:ea typeface="Calibri"/>
              <a:cs typeface="Calibri"/>
              <a:sym typeface="Calibri"/>
            </a:endParaRPr>
          </a:p>
        </p:txBody>
      </p:sp>
      <p:sp>
        <p:nvSpPr>
          <p:cNvPr id="325" name="Google Shape;325;p22"/>
          <p:cNvSpPr/>
          <p:nvPr/>
        </p:nvSpPr>
        <p:spPr>
          <a:xfrm>
            <a:off x="6395150" y="6330169"/>
            <a:ext cx="3352841"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200">
                <a:solidFill>
                  <a:schemeClr val="dk1"/>
                </a:solidFill>
                <a:latin typeface="Calibri"/>
                <a:ea typeface="Calibri"/>
                <a:cs typeface="Calibri"/>
                <a:sym typeface="Calibri"/>
              </a:rPr>
              <a:t>https://www.flaticon.com/free-icon/title_4693321</a:t>
            </a:r>
            <a:endParaRPr sz="1200">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9" name="Shape 329"/>
        <p:cNvGrpSpPr/>
        <p:nvPr/>
      </p:nvGrpSpPr>
      <p:grpSpPr>
        <a:xfrm>
          <a:off x="0" y="0"/>
          <a:ext cx="0" cy="0"/>
          <a:chOff x="0" y="0"/>
          <a:chExt cx="0" cy="0"/>
        </a:xfrm>
      </p:grpSpPr>
      <p:sp>
        <p:nvSpPr>
          <p:cNvPr descr="Картинки по запросу корпоративное управление" id="330" name="Google Shape;330;p23"/>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331" name="Google Shape;331;p23"/>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ru-RU" sz="2800">
                <a:solidFill>
                  <a:schemeClr val="lt1"/>
                </a:solidFill>
                <a:latin typeface="Times New Roman"/>
                <a:ea typeface="Times New Roman"/>
                <a:cs typeface="Times New Roman"/>
                <a:sym typeface="Times New Roman"/>
              </a:rPr>
              <a:t>Мундарижа ва резюме</a:t>
            </a:r>
            <a:endParaRPr/>
          </a:p>
        </p:txBody>
      </p:sp>
      <p:sp>
        <p:nvSpPr>
          <p:cNvPr id="332" name="Google Shape;332;p23"/>
          <p:cNvSpPr txBox="1"/>
          <p:nvPr>
            <p:ph idx="1" type="body"/>
          </p:nvPr>
        </p:nvSpPr>
        <p:spPr>
          <a:xfrm>
            <a:off x="374054" y="773213"/>
            <a:ext cx="9244251" cy="6262069"/>
          </a:xfrm>
          <a:prstGeom prst="rect">
            <a:avLst/>
          </a:prstGeom>
          <a:noFill/>
          <a:ln>
            <a:noFill/>
          </a:ln>
        </p:spPr>
        <p:txBody>
          <a:bodyPr anchorCtr="0" anchor="t" bIns="45700" lIns="91425" spcFirstLastPara="1" rIns="91425" wrap="square" tIns="45700">
            <a:noAutofit/>
          </a:bodyPr>
          <a:lstStyle/>
          <a:p>
            <a:pPr indent="-354013" lvl="0" marL="354013" rtl="0" algn="just">
              <a:lnSpc>
                <a:spcPct val="114000"/>
              </a:lnSpc>
              <a:spcBef>
                <a:spcPts val="0"/>
              </a:spcBef>
              <a:spcAft>
                <a:spcPts val="0"/>
              </a:spcAft>
              <a:buClr>
                <a:schemeClr val="dk1"/>
              </a:buClr>
              <a:buSzPts val="1800"/>
              <a:buFont typeface="Noto Sans Symbols"/>
              <a:buChar char="⮚"/>
            </a:pPr>
            <a:r>
              <a:rPr b="1" lang="ru-RU" sz="1800">
                <a:latin typeface="Times New Roman"/>
                <a:ea typeface="Times New Roman"/>
                <a:cs typeface="Times New Roman"/>
                <a:sym typeface="Times New Roman"/>
              </a:rPr>
              <a:t>Мундарижа. </a:t>
            </a:r>
            <a:r>
              <a:rPr lang="ru-RU" sz="1800">
                <a:latin typeface="Times New Roman"/>
                <a:ea typeface="Times New Roman"/>
                <a:cs typeface="Times New Roman"/>
                <a:sym typeface="Times New Roman"/>
              </a:rPr>
              <a:t>Фойдаланувчи ўзини қизиқтирган маълумотларни осонлик билан топа олиши учун мундарижада бизнес-режа бўлимларининг номлари, уларнинг тартиб рақами ва бетлари кўрсатилиши тавсия этилади.</a:t>
            </a:r>
            <a:endParaRPr sz="1800">
              <a:latin typeface="Times New Roman"/>
              <a:ea typeface="Times New Roman"/>
              <a:cs typeface="Times New Roman"/>
              <a:sym typeface="Times New Roman"/>
            </a:endParaRPr>
          </a:p>
          <a:p>
            <a:pPr indent="-354013" lvl="0" marL="354013" rtl="0" algn="just">
              <a:lnSpc>
                <a:spcPct val="114000"/>
              </a:lnSpc>
              <a:spcBef>
                <a:spcPts val="300"/>
              </a:spcBef>
              <a:spcAft>
                <a:spcPts val="0"/>
              </a:spcAft>
              <a:buClr>
                <a:schemeClr val="dk1"/>
              </a:buClr>
              <a:buSzPts val="1800"/>
              <a:buFont typeface="Noto Sans Symbols"/>
              <a:buChar char="⮚"/>
            </a:pPr>
            <a:r>
              <a:rPr b="1" lang="ru-RU" sz="1800">
                <a:latin typeface="Times New Roman"/>
                <a:ea typeface="Times New Roman"/>
                <a:cs typeface="Times New Roman"/>
                <a:sym typeface="Times New Roman"/>
              </a:rPr>
              <a:t>Резюме</a:t>
            </a:r>
            <a:r>
              <a:rPr lang="ru-RU" sz="1800">
                <a:latin typeface="Times New Roman"/>
                <a:ea typeface="Times New Roman"/>
                <a:cs typeface="Times New Roman"/>
                <a:sym typeface="Times New Roman"/>
              </a:rPr>
              <a:t>. Даставвал ўқиладиган бўлим бўлганлиги учун резюме жуда муҳим ҳисобланади. Унга ўзига хос кичик бизнес-режа сифатида қараш мумкин, чунки у бутун бизнес-режанинг мазмунмоҳиятини 2-3 бетда акс эттиради. Шунинг учун, резюме бизнес-режанинг бошланишида келтирилса ҳам, қолган барча бўлимлар якунига етказилгандан сўнг ёзилиши керак.</a:t>
            </a:r>
            <a:endParaRPr sz="1800">
              <a:latin typeface="Times New Roman"/>
              <a:ea typeface="Times New Roman"/>
              <a:cs typeface="Times New Roman"/>
              <a:sym typeface="Times New Roman"/>
            </a:endParaRPr>
          </a:p>
          <a:p>
            <a:pPr indent="-354013" lvl="0" marL="354013" rtl="0" algn="just">
              <a:lnSpc>
                <a:spcPct val="114000"/>
              </a:lnSpc>
              <a:spcBef>
                <a:spcPts val="300"/>
              </a:spcBef>
              <a:spcAft>
                <a:spcPts val="0"/>
              </a:spcAft>
              <a:buClr>
                <a:schemeClr val="dk1"/>
              </a:buClr>
              <a:buSzPts val="1800"/>
              <a:buFont typeface="Noto Sans Symbols"/>
              <a:buChar char="⮚"/>
            </a:pPr>
            <a:r>
              <a:rPr lang="ru-RU" sz="1800">
                <a:latin typeface="Times New Roman"/>
                <a:ea typeface="Times New Roman"/>
                <a:cs typeface="Times New Roman"/>
                <a:sym typeface="Times New Roman"/>
              </a:rPr>
              <a:t>Резюмеда қуйидагилар акс эттирилади: </a:t>
            </a:r>
            <a:endParaRPr sz="1800">
              <a:latin typeface="Times New Roman"/>
              <a:ea typeface="Times New Roman"/>
              <a:cs typeface="Times New Roman"/>
              <a:sym typeface="Times New Roman"/>
            </a:endParaRPr>
          </a:p>
          <a:p>
            <a:pPr indent="-228600" lvl="0" marL="541338" rtl="0" algn="just">
              <a:lnSpc>
                <a:spcPct val="114000"/>
              </a:lnSpc>
              <a:spcBef>
                <a:spcPts val="300"/>
              </a:spcBef>
              <a:spcAft>
                <a:spcPts val="0"/>
              </a:spcAft>
              <a:buClr>
                <a:schemeClr val="dk1"/>
              </a:buClr>
              <a:buSzPts val="1800"/>
              <a:buChar char="•"/>
            </a:pPr>
            <a:r>
              <a:rPr lang="ru-RU" sz="1800">
                <a:latin typeface="Times New Roman"/>
                <a:ea typeface="Times New Roman"/>
                <a:cs typeface="Times New Roman"/>
                <a:sym typeface="Times New Roman"/>
              </a:rPr>
              <a:t>Бизнес-режанинг мақсади; </a:t>
            </a:r>
            <a:endParaRPr sz="1800">
              <a:latin typeface="Times New Roman"/>
              <a:ea typeface="Times New Roman"/>
              <a:cs typeface="Times New Roman"/>
              <a:sym typeface="Times New Roman"/>
            </a:endParaRPr>
          </a:p>
          <a:p>
            <a:pPr indent="-228600" lvl="0" marL="541338" rtl="0" algn="just">
              <a:lnSpc>
                <a:spcPct val="114000"/>
              </a:lnSpc>
              <a:spcBef>
                <a:spcPts val="300"/>
              </a:spcBef>
              <a:spcAft>
                <a:spcPts val="0"/>
              </a:spcAft>
              <a:buClr>
                <a:schemeClr val="dk1"/>
              </a:buClr>
              <a:buSzPts val="1800"/>
              <a:buChar char="•"/>
            </a:pPr>
            <a:r>
              <a:rPr lang="ru-RU" sz="1800">
                <a:latin typeface="Times New Roman"/>
                <a:ea typeface="Times New Roman"/>
                <a:cs typeface="Times New Roman"/>
                <a:sym typeface="Times New Roman"/>
              </a:rPr>
              <a:t>Корхона ва лойиҳа тўғрисида қисқача маълумот; </a:t>
            </a:r>
            <a:endParaRPr sz="1800">
              <a:latin typeface="Times New Roman"/>
              <a:ea typeface="Times New Roman"/>
              <a:cs typeface="Times New Roman"/>
              <a:sym typeface="Times New Roman"/>
            </a:endParaRPr>
          </a:p>
          <a:p>
            <a:pPr indent="-228600" lvl="0" marL="541338" rtl="0" algn="just">
              <a:lnSpc>
                <a:spcPct val="114000"/>
              </a:lnSpc>
              <a:spcBef>
                <a:spcPts val="300"/>
              </a:spcBef>
              <a:spcAft>
                <a:spcPts val="0"/>
              </a:spcAft>
              <a:buClr>
                <a:schemeClr val="dk1"/>
              </a:buClr>
              <a:buSzPts val="1800"/>
              <a:buChar char="•"/>
            </a:pPr>
            <a:r>
              <a:rPr lang="ru-RU" sz="1800">
                <a:latin typeface="Times New Roman"/>
                <a:ea typeface="Times New Roman"/>
                <a:cs typeface="Times New Roman"/>
                <a:sym typeface="Times New Roman"/>
              </a:rPr>
              <a:t>Ишлаб чиқариладиган маҳсулот (кўрсатиладиган хизмат)лар, уларнинг ўзига хос (ноёб) жиҳатлари ва мавжуд имкониятлар;</a:t>
            </a:r>
            <a:endParaRPr/>
          </a:p>
          <a:p>
            <a:pPr indent="-228600" lvl="0" marL="541338" rtl="0" algn="just">
              <a:lnSpc>
                <a:spcPct val="114000"/>
              </a:lnSpc>
              <a:spcBef>
                <a:spcPts val="300"/>
              </a:spcBef>
              <a:spcAft>
                <a:spcPts val="0"/>
              </a:spcAft>
              <a:buClr>
                <a:schemeClr val="dk1"/>
              </a:buClr>
              <a:buSzPts val="1800"/>
              <a:buChar char="•"/>
            </a:pPr>
            <a:r>
              <a:rPr lang="ru-RU" sz="1800">
                <a:latin typeface="Times New Roman"/>
                <a:ea typeface="Times New Roman"/>
                <a:cs typeface="Times New Roman"/>
                <a:sym typeface="Times New Roman"/>
              </a:rPr>
              <a:t>Талаб этиладиган молиявий ресурслар, шу жумладан ташқи манбалар ҳисобидан; </a:t>
            </a:r>
            <a:endParaRPr sz="1800">
              <a:latin typeface="Times New Roman"/>
              <a:ea typeface="Times New Roman"/>
              <a:cs typeface="Times New Roman"/>
              <a:sym typeface="Times New Roman"/>
            </a:endParaRPr>
          </a:p>
          <a:p>
            <a:pPr indent="-228600" lvl="0" marL="541338" rtl="0" algn="just">
              <a:lnSpc>
                <a:spcPct val="114000"/>
              </a:lnSpc>
              <a:spcBef>
                <a:spcPts val="300"/>
              </a:spcBef>
              <a:spcAft>
                <a:spcPts val="0"/>
              </a:spcAft>
              <a:buClr>
                <a:schemeClr val="dk1"/>
              </a:buClr>
              <a:buSzPts val="1800"/>
              <a:buChar char="•"/>
            </a:pPr>
            <a:r>
              <a:rPr lang="ru-RU" sz="1800">
                <a:latin typeface="Times New Roman"/>
                <a:ea typeface="Times New Roman"/>
                <a:cs typeface="Times New Roman"/>
                <a:sym typeface="Times New Roman"/>
              </a:rPr>
              <a:t>Салоҳиятли харидорлар, айрим мавжуд харидорларнинг тавсифи; </a:t>
            </a:r>
            <a:endParaRPr sz="1800">
              <a:latin typeface="Times New Roman"/>
              <a:ea typeface="Times New Roman"/>
              <a:cs typeface="Times New Roman"/>
              <a:sym typeface="Times New Roman"/>
            </a:endParaRPr>
          </a:p>
          <a:p>
            <a:pPr indent="-228600" lvl="0" marL="541338" rtl="0" algn="just">
              <a:lnSpc>
                <a:spcPct val="114000"/>
              </a:lnSpc>
              <a:spcBef>
                <a:spcPts val="300"/>
              </a:spcBef>
              <a:spcAft>
                <a:spcPts val="0"/>
              </a:spcAft>
              <a:buClr>
                <a:schemeClr val="dk1"/>
              </a:buClr>
              <a:buSzPts val="1800"/>
              <a:buChar char="•"/>
            </a:pPr>
            <a:r>
              <a:rPr lang="ru-RU" sz="1800">
                <a:latin typeface="Times New Roman"/>
                <a:ea typeface="Times New Roman"/>
                <a:cs typeface="Times New Roman"/>
                <a:sym typeface="Times New Roman"/>
              </a:rPr>
              <a:t>Рақобатчилар ва улардан фарқли жиҳатлар; </a:t>
            </a:r>
            <a:endParaRPr sz="1800">
              <a:latin typeface="Times New Roman"/>
              <a:ea typeface="Times New Roman"/>
              <a:cs typeface="Times New Roman"/>
              <a:sym typeface="Times New Roman"/>
            </a:endParaRPr>
          </a:p>
          <a:p>
            <a:pPr indent="-228600" lvl="0" marL="541338" rtl="0" algn="just">
              <a:lnSpc>
                <a:spcPct val="114000"/>
              </a:lnSpc>
              <a:spcBef>
                <a:spcPts val="300"/>
              </a:spcBef>
              <a:spcAft>
                <a:spcPts val="0"/>
              </a:spcAft>
              <a:buClr>
                <a:schemeClr val="dk1"/>
              </a:buClr>
              <a:buSzPts val="1800"/>
              <a:buChar char="•"/>
            </a:pPr>
            <a:r>
              <a:rPr lang="ru-RU" sz="1800">
                <a:latin typeface="Times New Roman"/>
                <a:ea typeface="Times New Roman"/>
                <a:cs typeface="Times New Roman"/>
                <a:sym typeface="Times New Roman"/>
              </a:rPr>
              <a:t>Асосий молиявий кўрсаткичлар; </a:t>
            </a:r>
            <a:endParaRPr sz="1800">
              <a:latin typeface="Times New Roman"/>
              <a:ea typeface="Times New Roman"/>
              <a:cs typeface="Times New Roman"/>
              <a:sym typeface="Times New Roman"/>
            </a:endParaRPr>
          </a:p>
          <a:p>
            <a:pPr indent="-228600" lvl="0" marL="541338" rtl="0" algn="just">
              <a:lnSpc>
                <a:spcPct val="114000"/>
              </a:lnSpc>
              <a:spcBef>
                <a:spcPts val="300"/>
              </a:spcBef>
              <a:spcAft>
                <a:spcPts val="0"/>
              </a:spcAft>
              <a:buClr>
                <a:schemeClr val="dk1"/>
              </a:buClr>
              <a:buSzPts val="1800"/>
              <a:buChar char="•"/>
            </a:pPr>
            <a:r>
              <a:rPr lang="ru-RU" sz="1800">
                <a:latin typeface="Times New Roman"/>
                <a:ea typeface="Times New Roman"/>
                <a:cs typeface="Times New Roman"/>
                <a:sym typeface="Times New Roman"/>
              </a:rPr>
              <a:t>Лойиҳанинг ижтимоий-иқтисодий аҳамияти, экологик таъсири ва бошқалар.</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6" name="Shape 336"/>
        <p:cNvGrpSpPr/>
        <p:nvPr/>
      </p:nvGrpSpPr>
      <p:grpSpPr>
        <a:xfrm>
          <a:off x="0" y="0"/>
          <a:ext cx="0" cy="0"/>
          <a:chOff x="0" y="0"/>
          <a:chExt cx="0" cy="0"/>
        </a:xfrm>
      </p:grpSpPr>
      <p:sp>
        <p:nvSpPr>
          <p:cNvPr descr="Картинки по запросу корпоративное управление" id="337" name="Google Shape;337;p24"/>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338" name="Google Shape;338;p24"/>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ru-RU" sz="2800">
                <a:solidFill>
                  <a:schemeClr val="lt1"/>
                </a:solidFill>
                <a:latin typeface="Times New Roman"/>
                <a:ea typeface="Times New Roman"/>
                <a:cs typeface="Times New Roman"/>
                <a:sym typeface="Times New Roman"/>
              </a:rPr>
              <a:t> Корхона (бизнес) тавсифи</a:t>
            </a:r>
            <a:endParaRPr b="1" sz="2800">
              <a:solidFill>
                <a:schemeClr val="lt1"/>
              </a:solidFill>
              <a:latin typeface="Times New Roman"/>
              <a:ea typeface="Times New Roman"/>
              <a:cs typeface="Times New Roman"/>
              <a:sym typeface="Times New Roman"/>
            </a:endParaRPr>
          </a:p>
        </p:txBody>
      </p:sp>
      <p:sp>
        <p:nvSpPr>
          <p:cNvPr id="339" name="Google Shape;339;p24"/>
          <p:cNvSpPr txBox="1"/>
          <p:nvPr>
            <p:ph idx="1" type="body"/>
          </p:nvPr>
        </p:nvSpPr>
        <p:spPr>
          <a:xfrm>
            <a:off x="439369" y="913172"/>
            <a:ext cx="9208484" cy="5552942"/>
          </a:xfrm>
          <a:prstGeom prst="rect">
            <a:avLst/>
          </a:prstGeom>
          <a:noFill/>
          <a:ln>
            <a:noFill/>
          </a:ln>
        </p:spPr>
        <p:txBody>
          <a:bodyPr anchorCtr="0" anchor="t" bIns="45700" lIns="91425" spcFirstLastPara="1" rIns="91425" wrap="square" tIns="45700">
            <a:noAutofit/>
          </a:bodyPr>
          <a:lstStyle/>
          <a:p>
            <a:pPr indent="-354013" lvl="0" marL="354013" rtl="0" algn="just">
              <a:lnSpc>
                <a:spcPct val="114000"/>
              </a:lnSpc>
              <a:spcBef>
                <a:spcPts val="0"/>
              </a:spcBef>
              <a:spcAft>
                <a:spcPts val="0"/>
              </a:spcAft>
              <a:buClr>
                <a:schemeClr val="dk1"/>
              </a:buClr>
              <a:buSzPts val="2200"/>
              <a:buFont typeface="Noto Sans Symbols"/>
              <a:buChar char="⮚"/>
            </a:pPr>
            <a:r>
              <a:rPr lang="ru-RU" sz="2200">
                <a:latin typeface="Times New Roman"/>
                <a:ea typeface="Times New Roman"/>
                <a:cs typeface="Times New Roman"/>
                <a:sym typeface="Times New Roman"/>
              </a:rPr>
              <a:t>Ушбу бўлимнинг мақсади ўқувчини корхона тўғрисидаги маълумотлар билан таништириш, унинг ишончли эканлигига ва лойиҳанинг истиқболлилигига ишонтиришдан иборат. </a:t>
            </a:r>
            <a:endParaRPr/>
          </a:p>
          <a:p>
            <a:pPr indent="-354013" lvl="0" marL="354013" rtl="0" algn="just">
              <a:lnSpc>
                <a:spcPct val="114000"/>
              </a:lnSpc>
              <a:spcBef>
                <a:spcPts val="600"/>
              </a:spcBef>
              <a:spcAft>
                <a:spcPts val="0"/>
              </a:spcAft>
              <a:buClr>
                <a:schemeClr val="dk1"/>
              </a:buClr>
              <a:buSzPts val="2200"/>
              <a:buFont typeface="Noto Sans Symbols"/>
              <a:buChar char="⮚"/>
            </a:pPr>
            <a:r>
              <a:rPr lang="ru-RU" sz="2200">
                <a:latin typeface="Times New Roman"/>
                <a:ea typeface="Times New Roman"/>
                <a:cs typeface="Times New Roman"/>
                <a:sym typeface="Times New Roman"/>
              </a:rPr>
              <a:t>Ушбу бўлимда </a:t>
            </a:r>
            <a:r>
              <a:rPr b="1" lang="ru-RU" sz="2200">
                <a:latin typeface="Times New Roman"/>
                <a:ea typeface="Times New Roman"/>
                <a:cs typeface="Times New Roman"/>
                <a:sym typeface="Times New Roman"/>
              </a:rPr>
              <a:t>SWOT-таҳлил </a:t>
            </a:r>
            <a:r>
              <a:rPr lang="ru-RU" sz="2200">
                <a:latin typeface="Times New Roman"/>
                <a:ea typeface="Times New Roman"/>
                <a:cs typeface="Times New Roman"/>
                <a:sym typeface="Times New Roman"/>
              </a:rPr>
              <a:t>келтирилиши тавсия этилади. SWOT-таҳлил (инглиз тилидаги </a:t>
            </a:r>
            <a:r>
              <a:rPr b="1" lang="ru-RU" sz="2200">
                <a:latin typeface="Times New Roman"/>
                <a:ea typeface="Times New Roman"/>
                <a:cs typeface="Times New Roman"/>
                <a:sym typeface="Times New Roman"/>
              </a:rPr>
              <a:t>strengths, weaknesses, opportunities ва threats </a:t>
            </a:r>
            <a:r>
              <a:rPr lang="ru-RU" sz="2200">
                <a:latin typeface="Times New Roman"/>
                <a:ea typeface="Times New Roman"/>
                <a:cs typeface="Times New Roman"/>
                <a:sym typeface="Times New Roman"/>
              </a:rPr>
              <a:t>сўзларининг бош ҳарфларидан олинган) стратегик режалаштириш усули бўлиб, унда лойиҳанинг кучли ва заиф томонлари ҳамда имкониятлар ва таҳдидлар кўрсатилади. </a:t>
            </a:r>
            <a:endParaRPr/>
          </a:p>
          <a:p>
            <a:pPr indent="-354013" lvl="0" marL="354013" rtl="0" algn="just">
              <a:lnSpc>
                <a:spcPct val="114000"/>
              </a:lnSpc>
              <a:spcBef>
                <a:spcPts val="600"/>
              </a:spcBef>
              <a:spcAft>
                <a:spcPts val="0"/>
              </a:spcAft>
              <a:buClr>
                <a:schemeClr val="dk1"/>
              </a:buClr>
              <a:buSzPts val="2200"/>
              <a:buFont typeface="Noto Sans Symbols"/>
              <a:buChar char="⮚"/>
            </a:pPr>
            <a:r>
              <a:rPr b="1" lang="ru-RU" sz="2200">
                <a:latin typeface="Times New Roman"/>
                <a:ea typeface="Times New Roman"/>
                <a:cs typeface="Times New Roman"/>
                <a:sym typeface="Times New Roman"/>
              </a:rPr>
              <a:t>Кучли ва заиф томонлар </a:t>
            </a:r>
            <a:r>
              <a:rPr lang="ru-RU" sz="2200">
                <a:latin typeface="Times New Roman"/>
                <a:ea typeface="Times New Roman"/>
                <a:cs typeface="Times New Roman"/>
                <a:sym typeface="Times New Roman"/>
              </a:rPr>
              <a:t>– тадбиркор томонидан назорат қилиниши мумкин бўлган ва у таъсир кўрсата оладиган жиҳатлардир.</a:t>
            </a:r>
            <a:endParaRPr/>
          </a:p>
          <a:p>
            <a:pPr indent="-354013" lvl="0" marL="354013" rtl="0" algn="just">
              <a:lnSpc>
                <a:spcPct val="114000"/>
              </a:lnSpc>
              <a:spcBef>
                <a:spcPts val="600"/>
              </a:spcBef>
              <a:spcAft>
                <a:spcPts val="0"/>
              </a:spcAft>
              <a:buClr>
                <a:schemeClr val="dk1"/>
              </a:buClr>
              <a:buSzPts val="2200"/>
              <a:buFont typeface="Noto Sans Symbols"/>
              <a:buChar char="⮚"/>
            </a:pPr>
            <a:r>
              <a:rPr b="1" lang="ru-RU" sz="2200">
                <a:latin typeface="Times New Roman"/>
                <a:ea typeface="Times New Roman"/>
                <a:cs typeface="Times New Roman"/>
                <a:sym typeface="Times New Roman"/>
              </a:rPr>
              <a:t>Имкониятлар ва таҳдидлар </a:t>
            </a:r>
            <a:r>
              <a:rPr lang="ru-RU" sz="2200">
                <a:latin typeface="Times New Roman"/>
                <a:ea typeface="Times New Roman"/>
                <a:cs typeface="Times New Roman"/>
                <a:sym typeface="Times New Roman"/>
              </a:rPr>
              <a:t>– тадбиркор назорати остида бўлмаган ва келгусида фаолият самарадорлигига таъсир кўрсатиши мумкин бўлган жиҳатлардир. </a:t>
            </a:r>
            <a:endParaRPr sz="2200">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3" name="Shape 343"/>
        <p:cNvGrpSpPr/>
        <p:nvPr/>
      </p:nvGrpSpPr>
      <p:grpSpPr>
        <a:xfrm>
          <a:off x="0" y="0"/>
          <a:ext cx="0" cy="0"/>
          <a:chOff x="0" y="0"/>
          <a:chExt cx="0" cy="0"/>
        </a:xfrm>
      </p:grpSpPr>
      <p:sp>
        <p:nvSpPr>
          <p:cNvPr descr="Картинки по запросу корпоративное управление" id="344" name="Google Shape;344;p25"/>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345" name="Google Shape;345;p25"/>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ru-RU" sz="2800">
                <a:solidFill>
                  <a:schemeClr val="lt1"/>
                </a:solidFill>
                <a:latin typeface="Times New Roman"/>
                <a:ea typeface="Times New Roman"/>
                <a:cs typeface="Times New Roman"/>
                <a:sym typeface="Times New Roman"/>
              </a:rPr>
              <a:t> Маҳсулот ва хизматлар</a:t>
            </a:r>
            <a:endParaRPr/>
          </a:p>
        </p:txBody>
      </p:sp>
      <p:sp>
        <p:nvSpPr>
          <p:cNvPr id="346" name="Google Shape;346;p25"/>
          <p:cNvSpPr txBox="1"/>
          <p:nvPr>
            <p:ph idx="1" type="body"/>
          </p:nvPr>
        </p:nvSpPr>
        <p:spPr>
          <a:xfrm>
            <a:off x="374055" y="913172"/>
            <a:ext cx="9273798" cy="5552942"/>
          </a:xfrm>
          <a:prstGeom prst="rect">
            <a:avLst/>
          </a:prstGeom>
          <a:noFill/>
          <a:ln>
            <a:noFill/>
          </a:ln>
        </p:spPr>
        <p:txBody>
          <a:bodyPr anchorCtr="0" anchor="t" bIns="45700" lIns="91425" spcFirstLastPara="1" rIns="91425" wrap="square" tIns="45700">
            <a:noAutofit/>
          </a:bodyPr>
          <a:lstStyle/>
          <a:p>
            <a:pPr indent="-354013" lvl="0" marL="354013" rtl="0" algn="just">
              <a:lnSpc>
                <a:spcPct val="114000"/>
              </a:lnSpc>
              <a:spcBef>
                <a:spcPts val="0"/>
              </a:spcBef>
              <a:spcAft>
                <a:spcPts val="0"/>
              </a:spcAft>
              <a:buClr>
                <a:schemeClr val="dk1"/>
              </a:buClr>
              <a:buSzPts val="2200"/>
              <a:buFont typeface="Noto Sans Symbols"/>
              <a:buChar char="⮚"/>
            </a:pPr>
            <a:r>
              <a:rPr lang="ru-RU" sz="2200">
                <a:latin typeface="Times New Roman"/>
                <a:ea typeface="Times New Roman"/>
                <a:cs typeface="Times New Roman"/>
                <a:sym typeface="Times New Roman"/>
              </a:rPr>
              <a:t>Мазкур бўлим мутахассис бўлмаганлар учун ҳам тушунарли ва аниқ тарзда ёзилиши муҳим бўлиб, унда ҳар бир маҳсулот (хизмат)нинг алоҳида таърифи келтирилади. Бўлимда қуйидагиларга эътибор қаратилади:</a:t>
            </a:r>
            <a:endParaRPr/>
          </a:p>
          <a:p>
            <a:pPr indent="-228600" lvl="0" marL="541338" rtl="0" algn="just">
              <a:lnSpc>
                <a:spcPct val="114000"/>
              </a:lnSpc>
              <a:spcBef>
                <a:spcPts val="600"/>
              </a:spcBef>
              <a:spcAft>
                <a:spcPts val="0"/>
              </a:spcAft>
              <a:buClr>
                <a:schemeClr val="dk1"/>
              </a:buClr>
              <a:buSzPts val="2200"/>
              <a:buChar char="•"/>
            </a:pPr>
            <a:r>
              <a:rPr lang="ru-RU" sz="2200">
                <a:latin typeface="Times New Roman"/>
                <a:ea typeface="Times New Roman"/>
                <a:cs typeface="Times New Roman"/>
                <a:sym typeface="Times New Roman"/>
              </a:rPr>
              <a:t>маҳсулот (хизмат)нинг номланиши ва қўлланилиш соҳаси; </a:t>
            </a:r>
            <a:endParaRPr/>
          </a:p>
          <a:p>
            <a:pPr indent="-228600" lvl="0" marL="541338" rtl="0" algn="just">
              <a:lnSpc>
                <a:spcPct val="114000"/>
              </a:lnSpc>
              <a:spcBef>
                <a:spcPts val="600"/>
              </a:spcBef>
              <a:spcAft>
                <a:spcPts val="0"/>
              </a:spcAft>
              <a:buClr>
                <a:schemeClr val="dk1"/>
              </a:buClr>
              <a:buSzPts val="2200"/>
              <a:buChar char="•"/>
            </a:pPr>
            <a:r>
              <a:rPr lang="ru-RU" sz="2200">
                <a:latin typeface="Times New Roman"/>
                <a:ea typeface="Times New Roman"/>
                <a:cs typeface="Times New Roman"/>
                <a:sym typeface="Times New Roman"/>
              </a:rPr>
              <a:t>маҳсулот (хизмат)нинг тавсифи ва ўзига хос (ноёб) жиҳатлари;</a:t>
            </a:r>
            <a:endParaRPr/>
          </a:p>
          <a:p>
            <a:pPr indent="-228600" lvl="0" marL="541338" rtl="0" algn="just">
              <a:lnSpc>
                <a:spcPct val="114000"/>
              </a:lnSpc>
              <a:spcBef>
                <a:spcPts val="600"/>
              </a:spcBef>
              <a:spcAft>
                <a:spcPts val="0"/>
              </a:spcAft>
              <a:buClr>
                <a:schemeClr val="dk1"/>
              </a:buClr>
              <a:buSzPts val="2200"/>
              <a:buChar char="•"/>
            </a:pPr>
            <a:r>
              <a:rPr lang="ru-RU" sz="2200">
                <a:latin typeface="Times New Roman"/>
                <a:ea typeface="Times New Roman"/>
                <a:cs typeface="Times New Roman"/>
                <a:sym typeface="Times New Roman"/>
              </a:rPr>
              <a:t>маҳсулот (хизмат)нинг рақобатбардошлиги, унинг рақобатчилар маҳсулот (хизмат)ларига нисбатан устун ва заиф томонлари; </a:t>
            </a:r>
            <a:endParaRPr/>
          </a:p>
          <a:p>
            <a:pPr indent="-228600" lvl="0" marL="541338" rtl="0" algn="just">
              <a:lnSpc>
                <a:spcPct val="114000"/>
              </a:lnSpc>
              <a:spcBef>
                <a:spcPts val="600"/>
              </a:spcBef>
              <a:spcAft>
                <a:spcPts val="0"/>
              </a:spcAft>
              <a:buClr>
                <a:schemeClr val="dk1"/>
              </a:buClr>
              <a:buSzPts val="2200"/>
              <a:buChar char="•"/>
            </a:pPr>
            <a:r>
              <a:rPr lang="ru-RU" sz="2200">
                <a:latin typeface="Times New Roman"/>
                <a:ea typeface="Times New Roman"/>
                <a:cs typeface="Times New Roman"/>
                <a:sym typeface="Times New Roman"/>
              </a:rPr>
              <a:t>патентлар ва муаллифлик ҳуқуқи масалалари, лицензия зарурлиги (ёки бунга ҳожат йўқлиги), сифат сертификати мавжудлиги; </a:t>
            </a:r>
            <a:endParaRPr/>
          </a:p>
          <a:p>
            <a:pPr indent="-228600" lvl="0" marL="541338" rtl="0" algn="just">
              <a:lnSpc>
                <a:spcPct val="114000"/>
              </a:lnSpc>
              <a:spcBef>
                <a:spcPts val="600"/>
              </a:spcBef>
              <a:spcAft>
                <a:spcPts val="0"/>
              </a:spcAft>
              <a:buClr>
                <a:schemeClr val="dk1"/>
              </a:buClr>
              <a:buSzPts val="2200"/>
              <a:buChar char="•"/>
            </a:pPr>
            <a:r>
              <a:rPr lang="ru-RU" sz="2200">
                <a:latin typeface="Times New Roman"/>
                <a:ea typeface="Times New Roman"/>
                <a:cs typeface="Times New Roman"/>
                <a:sym typeface="Times New Roman"/>
              </a:rPr>
              <a:t>маҳсулотнинг хавфсизлиги ва атрофмуҳитга таъсири, маҳсулотдан фойдаланиб бўлингандан сўнг уни утилизация қилиш масалалари ва бошқалар.</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0" name="Shape 350"/>
        <p:cNvGrpSpPr/>
        <p:nvPr/>
      </p:nvGrpSpPr>
      <p:grpSpPr>
        <a:xfrm>
          <a:off x="0" y="0"/>
          <a:ext cx="0" cy="0"/>
          <a:chOff x="0" y="0"/>
          <a:chExt cx="0" cy="0"/>
        </a:xfrm>
      </p:grpSpPr>
      <p:sp>
        <p:nvSpPr>
          <p:cNvPr descr="Картинки по запросу корпоративное управление" id="351" name="Google Shape;351;p26"/>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352" name="Google Shape;352;p26"/>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ru-RU" sz="2800">
                <a:solidFill>
                  <a:schemeClr val="lt1"/>
                </a:solidFill>
                <a:latin typeface="Times New Roman"/>
                <a:ea typeface="Times New Roman"/>
                <a:cs typeface="Times New Roman"/>
                <a:sym typeface="Times New Roman"/>
              </a:rPr>
              <a:t>Бозор ва рақобатчилар таҳлили</a:t>
            </a:r>
            <a:endParaRPr/>
          </a:p>
        </p:txBody>
      </p:sp>
      <p:sp>
        <p:nvSpPr>
          <p:cNvPr id="353" name="Google Shape;353;p26"/>
          <p:cNvSpPr txBox="1"/>
          <p:nvPr>
            <p:ph idx="1" type="body"/>
          </p:nvPr>
        </p:nvSpPr>
        <p:spPr>
          <a:xfrm>
            <a:off x="374055" y="773213"/>
            <a:ext cx="9273798" cy="3938746"/>
          </a:xfrm>
          <a:prstGeom prst="rect">
            <a:avLst/>
          </a:prstGeom>
          <a:noFill/>
          <a:ln>
            <a:noFill/>
          </a:ln>
        </p:spPr>
        <p:txBody>
          <a:bodyPr anchorCtr="0" anchor="t" bIns="45700" lIns="91425" spcFirstLastPara="1" rIns="91425" wrap="square" tIns="45700">
            <a:noAutofit/>
          </a:bodyPr>
          <a:lstStyle/>
          <a:p>
            <a:pPr indent="-354013" lvl="0" marL="354013" rtl="0" algn="just">
              <a:lnSpc>
                <a:spcPct val="114000"/>
              </a:lnSpc>
              <a:spcBef>
                <a:spcPts val="0"/>
              </a:spcBef>
              <a:spcAft>
                <a:spcPts val="0"/>
              </a:spcAft>
              <a:buClr>
                <a:schemeClr val="dk1"/>
              </a:buClr>
              <a:buSzPts val="2200"/>
              <a:buFont typeface="Noto Sans Symbols"/>
              <a:buChar char="⮚"/>
            </a:pPr>
            <a:r>
              <a:rPr b="1" lang="ru-RU" sz="2200">
                <a:latin typeface="Times New Roman"/>
                <a:ea typeface="Times New Roman"/>
                <a:cs typeface="Times New Roman"/>
                <a:sym typeface="Times New Roman"/>
              </a:rPr>
              <a:t>Бозор ва рақобатчиларни ўрганиш </a:t>
            </a:r>
            <a:r>
              <a:rPr lang="ru-RU" sz="2200">
                <a:latin typeface="Times New Roman"/>
                <a:ea typeface="Times New Roman"/>
                <a:cs typeface="Times New Roman"/>
                <a:sym typeface="Times New Roman"/>
              </a:rPr>
              <a:t>ҳар бир корхона учун ҳал қилувчи омил ҳисобланади. </a:t>
            </a:r>
            <a:endParaRPr sz="2200">
              <a:latin typeface="Times New Roman"/>
              <a:ea typeface="Times New Roman"/>
              <a:cs typeface="Times New Roman"/>
              <a:sym typeface="Times New Roman"/>
            </a:endParaRPr>
          </a:p>
          <a:p>
            <a:pPr indent="-354013" lvl="0" marL="354013" rtl="0" algn="just">
              <a:lnSpc>
                <a:spcPct val="114000"/>
              </a:lnSpc>
              <a:spcBef>
                <a:spcPts val="600"/>
              </a:spcBef>
              <a:spcAft>
                <a:spcPts val="0"/>
              </a:spcAft>
              <a:buClr>
                <a:schemeClr val="dk1"/>
              </a:buClr>
              <a:buSzPts val="2200"/>
              <a:buFont typeface="Noto Sans Symbols"/>
              <a:buChar char="⮚"/>
            </a:pPr>
            <a:r>
              <a:rPr lang="ru-RU" sz="2200">
                <a:latin typeface="Times New Roman"/>
                <a:ea typeface="Times New Roman"/>
                <a:cs typeface="Times New Roman"/>
                <a:sym typeface="Times New Roman"/>
              </a:rPr>
              <a:t>Мазкур бўлим ўтказилган ўрганиш ва тадқиқотлар натижаларига асосланган ҳолда ёзилиб, унда қуйидаги масалалар ёритилади: </a:t>
            </a:r>
            <a:endParaRPr sz="2200">
              <a:latin typeface="Times New Roman"/>
              <a:ea typeface="Times New Roman"/>
              <a:cs typeface="Times New Roman"/>
              <a:sym typeface="Times New Roman"/>
            </a:endParaRPr>
          </a:p>
          <a:p>
            <a:pPr indent="-228600" lvl="0" marL="541338" rtl="0" algn="just">
              <a:lnSpc>
                <a:spcPct val="114000"/>
              </a:lnSpc>
              <a:spcBef>
                <a:spcPts val="600"/>
              </a:spcBef>
              <a:spcAft>
                <a:spcPts val="0"/>
              </a:spcAft>
              <a:buClr>
                <a:schemeClr val="dk1"/>
              </a:buClr>
              <a:buSzPts val="2200"/>
              <a:buChar char="•"/>
            </a:pPr>
            <a:r>
              <a:rPr lang="ru-RU" sz="2200">
                <a:latin typeface="Times New Roman"/>
                <a:ea typeface="Times New Roman"/>
                <a:cs typeface="Times New Roman"/>
                <a:sym typeface="Times New Roman"/>
              </a:rPr>
              <a:t>бозор ва унинг хусусиятлари; </a:t>
            </a:r>
            <a:endParaRPr sz="2200">
              <a:latin typeface="Times New Roman"/>
              <a:ea typeface="Times New Roman"/>
              <a:cs typeface="Times New Roman"/>
              <a:sym typeface="Times New Roman"/>
            </a:endParaRPr>
          </a:p>
          <a:p>
            <a:pPr indent="-228600" lvl="0" marL="541338" rtl="0" algn="just">
              <a:lnSpc>
                <a:spcPct val="114000"/>
              </a:lnSpc>
              <a:spcBef>
                <a:spcPts val="600"/>
              </a:spcBef>
              <a:spcAft>
                <a:spcPts val="0"/>
              </a:spcAft>
              <a:buClr>
                <a:schemeClr val="dk1"/>
              </a:buClr>
              <a:buSzPts val="2200"/>
              <a:buChar char="•"/>
            </a:pPr>
            <a:r>
              <a:rPr lang="ru-RU" sz="2200">
                <a:latin typeface="Times New Roman"/>
                <a:ea typeface="Times New Roman"/>
                <a:cs typeface="Times New Roman"/>
                <a:sym typeface="Times New Roman"/>
              </a:rPr>
              <a:t>бозор ҳажми ва унинг ўзгариши;</a:t>
            </a:r>
            <a:endParaRPr sz="2200">
              <a:latin typeface="Times New Roman"/>
              <a:ea typeface="Times New Roman"/>
              <a:cs typeface="Times New Roman"/>
              <a:sym typeface="Times New Roman"/>
            </a:endParaRPr>
          </a:p>
          <a:p>
            <a:pPr indent="-228600" lvl="0" marL="541338" rtl="0" algn="just">
              <a:lnSpc>
                <a:spcPct val="114000"/>
              </a:lnSpc>
              <a:spcBef>
                <a:spcPts val="600"/>
              </a:spcBef>
              <a:spcAft>
                <a:spcPts val="0"/>
              </a:spcAft>
              <a:buClr>
                <a:schemeClr val="dk1"/>
              </a:buClr>
              <a:buSzPts val="2200"/>
              <a:buChar char="•"/>
            </a:pPr>
            <a:r>
              <a:rPr lang="ru-RU" sz="2200">
                <a:latin typeface="Times New Roman"/>
                <a:ea typeface="Times New Roman"/>
                <a:cs typeface="Times New Roman"/>
                <a:sym typeface="Times New Roman"/>
              </a:rPr>
              <a:t>бозордаги эгалланиши кўзда тутилаётган улуш;</a:t>
            </a:r>
            <a:endParaRPr sz="2200">
              <a:latin typeface="Times New Roman"/>
              <a:ea typeface="Times New Roman"/>
              <a:cs typeface="Times New Roman"/>
              <a:sym typeface="Times New Roman"/>
            </a:endParaRPr>
          </a:p>
          <a:p>
            <a:pPr indent="-228600" lvl="0" marL="541338" rtl="0" algn="just">
              <a:lnSpc>
                <a:spcPct val="114000"/>
              </a:lnSpc>
              <a:spcBef>
                <a:spcPts val="600"/>
              </a:spcBef>
              <a:spcAft>
                <a:spcPts val="0"/>
              </a:spcAft>
              <a:buClr>
                <a:schemeClr val="dk1"/>
              </a:buClr>
              <a:buSzPts val="2200"/>
              <a:buChar char="•"/>
            </a:pPr>
            <a:r>
              <a:rPr lang="ru-RU" sz="2200">
                <a:latin typeface="Times New Roman"/>
                <a:ea typeface="Times New Roman"/>
                <a:cs typeface="Times New Roman"/>
                <a:sym typeface="Times New Roman"/>
              </a:rPr>
              <a:t>харидорлар, уларнинг маҳсулот (хизмат)га қўядиган талаблари ва ушбу талабларни қондириш бўйича имкониятлар;</a:t>
            </a:r>
            <a:endParaRPr sz="2200">
              <a:latin typeface="Times New Roman"/>
              <a:ea typeface="Times New Roman"/>
              <a:cs typeface="Times New Roman"/>
              <a:sym typeface="Times New Roman"/>
            </a:endParaRPr>
          </a:p>
        </p:txBody>
      </p:sp>
      <p:pic>
        <p:nvPicPr>
          <p:cNvPr id="354" name="Google Shape;354;p26"/>
          <p:cNvPicPr preferRelativeResize="0"/>
          <p:nvPr/>
        </p:nvPicPr>
        <p:blipFill rotWithShape="1">
          <a:blip r:embed="rId3">
            <a:alphaModFix/>
          </a:blip>
          <a:srcRect b="0" l="0" r="0" t="0"/>
          <a:stretch/>
        </p:blipFill>
        <p:spPr>
          <a:xfrm>
            <a:off x="6376447" y="4457650"/>
            <a:ext cx="3155498" cy="1893299"/>
          </a:xfrm>
          <a:prstGeom prst="rect">
            <a:avLst/>
          </a:prstGeom>
          <a:noFill/>
          <a:ln>
            <a:noFill/>
          </a:ln>
        </p:spPr>
      </p:pic>
      <p:sp>
        <p:nvSpPr>
          <p:cNvPr id="355" name="Google Shape;355;p26"/>
          <p:cNvSpPr txBox="1"/>
          <p:nvPr/>
        </p:nvSpPr>
        <p:spPr>
          <a:xfrm>
            <a:off x="374055" y="4646648"/>
            <a:ext cx="5541553" cy="1996751"/>
          </a:xfrm>
          <a:prstGeom prst="rect">
            <a:avLst/>
          </a:prstGeom>
          <a:noFill/>
          <a:ln>
            <a:noFill/>
          </a:ln>
        </p:spPr>
        <p:txBody>
          <a:bodyPr anchorCtr="0" anchor="t" bIns="45700" lIns="91425" spcFirstLastPara="1" rIns="91425" wrap="square" tIns="45700">
            <a:noAutofit/>
          </a:bodyPr>
          <a:lstStyle/>
          <a:p>
            <a:pPr indent="-228600" lvl="0" marL="541338" marR="0" rtl="0" algn="just">
              <a:lnSpc>
                <a:spcPct val="114000"/>
              </a:lnSpc>
              <a:spcBef>
                <a:spcPts val="0"/>
              </a:spcBef>
              <a:spcAft>
                <a:spcPts val="0"/>
              </a:spcAft>
              <a:buClr>
                <a:schemeClr val="dk1"/>
              </a:buClr>
              <a:buSzPts val="2200"/>
              <a:buFont typeface="Arial"/>
              <a:buChar char="•"/>
            </a:pPr>
            <a:r>
              <a:rPr lang="ru-RU" sz="2200">
                <a:solidFill>
                  <a:schemeClr val="dk1"/>
                </a:solidFill>
                <a:latin typeface="Times New Roman"/>
                <a:ea typeface="Times New Roman"/>
                <a:cs typeface="Times New Roman"/>
                <a:sym typeface="Times New Roman"/>
              </a:rPr>
              <a:t>асосий рақобатчилар, уларнинг кучли ва заиф томонлари;</a:t>
            </a:r>
            <a:endParaRPr sz="2200">
              <a:solidFill>
                <a:schemeClr val="dk1"/>
              </a:solidFill>
              <a:latin typeface="Times New Roman"/>
              <a:ea typeface="Times New Roman"/>
              <a:cs typeface="Times New Roman"/>
              <a:sym typeface="Times New Roman"/>
            </a:endParaRPr>
          </a:p>
          <a:p>
            <a:pPr indent="-228600" lvl="0" marL="541338" marR="0" rtl="0" algn="just">
              <a:lnSpc>
                <a:spcPct val="114000"/>
              </a:lnSpc>
              <a:spcBef>
                <a:spcPts val="600"/>
              </a:spcBef>
              <a:spcAft>
                <a:spcPts val="0"/>
              </a:spcAft>
              <a:buClr>
                <a:schemeClr val="dk1"/>
              </a:buClr>
              <a:buSzPts val="2200"/>
              <a:buFont typeface="Arial"/>
              <a:buChar char="•"/>
            </a:pPr>
            <a:r>
              <a:rPr lang="ru-RU" sz="2200">
                <a:solidFill>
                  <a:schemeClr val="dk1"/>
                </a:solidFill>
                <a:latin typeface="Times New Roman"/>
                <a:ea typeface="Times New Roman"/>
                <a:cs typeface="Times New Roman"/>
                <a:sym typeface="Times New Roman"/>
              </a:rPr>
              <a:t>рақобатнинг таъсири ва бошқалар</a:t>
            </a:r>
            <a:endParaRPr sz="2200">
              <a:solidFill>
                <a:schemeClr val="dk1"/>
              </a:solidFill>
              <a:latin typeface="Times New Roman"/>
              <a:ea typeface="Times New Roman"/>
              <a:cs typeface="Times New Roman"/>
              <a:sym typeface="Times New Roman"/>
            </a:endParaRPr>
          </a:p>
        </p:txBody>
      </p:sp>
      <p:sp>
        <p:nvSpPr>
          <p:cNvPr id="356" name="Google Shape;356;p26"/>
          <p:cNvSpPr/>
          <p:nvPr/>
        </p:nvSpPr>
        <p:spPr>
          <a:xfrm>
            <a:off x="6008012" y="6358918"/>
            <a:ext cx="389236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200">
                <a:solidFill>
                  <a:schemeClr val="dk1"/>
                </a:solidFill>
                <a:latin typeface="Calibri"/>
                <a:ea typeface="Calibri"/>
                <a:cs typeface="Calibri"/>
                <a:sym typeface="Calibri"/>
              </a:rPr>
              <a:t>https://businesslink.ca/wp-content/uploads/2022/03/Data-Analysis-Marketing-Research-Info.svg</a:t>
            </a:r>
            <a:endParaRPr sz="1200">
              <a:solidFill>
                <a:schemeClr val="dk1"/>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0" name="Shape 360"/>
        <p:cNvGrpSpPr/>
        <p:nvPr/>
      </p:nvGrpSpPr>
      <p:grpSpPr>
        <a:xfrm>
          <a:off x="0" y="0"/>
          <a:ext cx="0" cy="0"/>
          <a:chOff x="0" y="0"/>
          <a:chExt cx="0" cy="0"/>
        </a:xfrm>
      </p:grpSpPr>
      <p:sp>
        <p:nvSpPr>
          <p:cNvPr descr="Картинки по запросу корпоративное управление" id="361" name="Google Shape;361;p27"/>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362" name="Google Shape;362;p27"/>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ru-RU" sz="2800">
                <a:solidFill>
                  <a:schemeClr val="lt1"/>
                </a:solidFill>
                <a:latin typeface="Times New Roman"/>
                <a:ea typeface="Times New Roman"/>
                <a:cs typeface="Times New Roman"/>
                <a:sym typeface="Times New Roman"/>
              </a:rPr>
              <a:t>Маркетинг режаси</a:t>
            </a:r>
            <a:endParaRPr/>
          </a:p>
        </p:txBody>
      </p:sp>
      <p:sp>
        <p:nvSpPr>
          <p:cNvPr id="363" name="Google Shape;363;p27"/>
          <p:cNvSpPr txBox="1"/>
          <p:nvPr>
            <p:ph idx="1" type="body"/>
          </p:nvPr>
        </p:nvSpPr>
        <p:spPr>
          <a:xfrm>
            <a:off x="374055" y="773213"/>
            <a:ext cx="9273798" cy="3892093"/>
          </a:xfrm>
          <a:prstGeom prst="rect">
            <a:avLst/>
          </a:prstGeom>
          <a:noFill/>
          <a:ln>
            <a:noFill/>
          </a:ln>
        </p:spPr>
        <p:txBody>
          <a:bodyPr anchorCtr="0" anchor="t" bIns="45700" lIns="91425" spcFirstLastPara="1" rIns="91425" wrap="square" tIns="45700">
            <a:noAutofit/>
          </a:bodyPr>
          <a:lstStyle/>
          <a:p>
            <a:pPr indent="-354013" lvl="0" marL="354013" rtl="0" algn="just">
              <a:lnSpc>
                <a:spcPct val="114000"/>
              </a:lnSpc>
              <a:spcBef>
                <a:spcPts val="0"/>
              </a:spcBef>
              <a:spcAft>
                <a:spcPts val="0"/>
              </a:spcAft>
              <a:buClr>
                <a:schemeClr val="dk1"/>
              </a:buClr>
              <a:buSzPts val="2200"/>
              <a:buFont typeface="Noto Sans Symbols"/>
              <a:buChar char="⮚"/>
            </a:pPr>
            <a:r>
              <a:rPr lang="ru-RU" sz="2200">
                <a:latin typeface="Times New Roman"/>
                <a:ea typeface="Times New Roman"/>
                <a:cs typeface="Times New Roman"/>
                <a:sym typeface="Times New Roman"/>
              </a:rPr>
              <a:t>Ушбу бўлим режалаштирилаётган сотиш ҳажмларига эришиш йўлларига бағишланган бўлиб, унда салоҳиятли сармоядорларнинг ишончи ва эътиборини қозонишга асосий эътибор қаратилади. Бу ерда маркетинг ва сотиш стратегияси, фойдаланиладиган маркетинг инструментларининг шарҳи келтирилади. Хусусан, қуйидагилар тўғрисида сўз юритилади:</a:t>
            </a:r>
            <a:endParaRPr sz="2200">
              <a:latin typeface="Times New Roman"/>
              <a:ea typeface="Times New Roman"/>
              <a:cs typeface="Times New Roman"/>
              <a:sym typeface="Times New Roman"/>
            </a:endParaRPr>
          </a:p>
          <a:p>
            <a:pPr indent="-228600" lvl="0" marL="541338" rtl="0" algn="just">
              <a:lnSpc>
                <a:spcPct val="114000"/>
              </a:lnSpc>
              <a:spcBef>
                <a:spcPts val="600"/>
              </a:spcBef>
              <a:spcAft>
                <a:spcPts val="0"/>
              </a:spcAft>
              <a:buClr>
                <a:schemeClr val="dk1"/>
              </a:buClr>
              <a:buSzPts val="2200"/>
              <a:buChar char="•"/>
            </a:pPr>
            <a:r>
              <a:rPr lang="ru-RU" sz="2200">
                <a:latin typeface="Times New Roman"/>
                <a:ea typeface="Times New Roman"/>
                <a:cs typeface="Times New Roman"/>
                <a:sym typeface="Times New Roman"/>
              </a:rPr>
              <a:t>товар сиёсати; </a:t>
            </a:r>
            <a:endParaRPr sz="2200">
              <a:latin typeface="Times New Roman"/>
              <a:ea typeface="Times New Roman"/>
              <a:cs typeface="Times New Roman"/>
              <a:sym typeface="Times New Roman"/>
            </a:endParaRPr>
          </a:p>
          <a:p>
            <a:pPr indent="-228600" lvl="0" marL="541338" rtl="0" algn="just">
              <a:lnSpc>
                <a:spcPct val="114000"/>
              </a:lnSpc>
              <a:spcBef>
                <a:spcPts val="600"/>
              </a:spcBef>
              <a:spcAft>
                <a:spcPts val="0"/>
              </a:spcAft>
              <a:buClr>
                <a:schemeClr val="dk1"/>
              </a:buClr>
              <a:buSzPts val="2200"/>
              <a:buChar char="•"/>
            </a:pPr>
            <a:r>
              <a:rPr lang="ru-RU" sz="2200">
                <a:latin typeface="Times New Roman"/>
                <a:ea typeface="Times New Roman"/>
                <a:cs typeface="Times New Roman"/>
                <a:sym typeface="Times New Roman"/>
              </a:rPr>
              <a:t>нарх сиёсати; </a:t>
            </a:r>
            <a:endParaRPr sz="2200">
              <a:latin typeface="Times New Roman"/>
              <a:ea typeface="Times New Roman"/>
              <a:cs typeface="Times New Roman"/>
              <a:sym typeface="Times New Roman"/>
            </a:endParaRPr>
          </a:p>
          <a:p>
            <a:pPr indent="-228600" lvl="0" marL="541338" rtl="0" algn="just">
              <a:lnSpc>
                <a:spcPct val="114000"/>
              </a:lnSpc>
              <a:spcBef>
                <a:spcPts val="600"/>
              </a:spcBef>
              <a:spcAft>
                <a:spcPts val="0"/>
              </a:spcAft>
              <a:buClr>
                <a:schemeClr val="dk1"/>
              </a:buClr>
              <a:buSzPts val="2200"/>
              <a:buChar char="•"/>
            </a:pPr>
            <a:r>
              <a:rPr lang="ru-RU" sz="2200">
                <a:latin typeface="Times New Roman"/>
                <a:ea typeface="Times New Roman"/>
                <a:cs typeface="Times New Roman"/>
                <a:sym typeface="Times New Roman"/>
              </a:rPr>
              <a:t>маҳсулотни сотиш схемаси; </a:t>
            </a:r>
            <a:endParaRPr sz="2200">
              <a:latin typeface="Times New Roman"/>
              <a:ea typeface="Times New Roman"/>
              <a:cs typeface="Times New Roman"/>
              <a:sym typeface="Times New Roman"/>
            </a:endParaRPr>
          </a:p>
          <a:p>
            <a:pPr indent="-228600" lvl="0" marL="541338" rtl="0" algn="just">
              <a:lnSpc>
                <a:spcPct val="114000"/>
              </a:lnSpc>
              <a:spcBef>
                <a:spcPts val="600"/>
              </a:spcBef>
              <a:spcAft>
                <a:spcPts val="0"/>
              </a:spcAft>
              <a:buClr>
                <a:schemeClr val="dk1"/>
              </a:buClr>
              <a:buSzPts val="2200"/>
              <a:buChar char="•"/>
            </a:pPr>
            <a:r>
              <a:rPr lang="ru-RU" sz="2200">
                <a:latin typeface="Times New Roman"/>
                <a:ea typeface="Times New Roman"/>
                <a:cs typeface="Times New Roman"/>
                <a:sym typeface="Times New Roman"/>
              </a:rPr>
              <a:t>маҳсулотни сотиш (коммуникация) сиёсати ва бошқалар. </a:t>
            </a:r>
            <a:endParaRPr/>
          </a:p>
        </p:txBody>
      </p:sp>
      <p:pic>
        <p:nvPicPr>
          <p:cNvPr id="364" name="Google Shape;364;p27"/>
          <p:cNvPicPr preferRelativeResize="0"/>
          <p:nvPr/>
        </p:nvPicPr>
        <p:blipFill rotWithShape="1">
          <a:blip r:embed="rId3">
            <a:alphaModFix/>
          </a:blip>
          <a:srcRect b="0" l="0" r="0" t="0"/>
          <a:stretch/>
        </p:blipFill>
        <p:spPr>
          <a:xfrm>
            <a:off x="1156947" y="4665306"/>
            <a:ext cx="3003194" cy="1579099"/>
          </a:xfrm>
          <a:prstGeom prst="rect">
            <a:avLst/>
          </a:prstGeom>
          <a:noFill/>
          <a:ln>
            <a:noFill/>
          </a:ln>
        </p:spPr>
      </p:pic>
      <p:pic>
        <p:nvPicPr>
          <p:cNvPr id="365" name="Google Shape;365;p27"/>
          <p:cNvPicPr preferRelativeResize="0"/>
          <p:nvPr/>
        </p:nvPicPr>
        <p:blipFill rotWithShape="1">
          <a:blip r:embed="rId4">
            <a:alphaModFix/>
          </a:blip>
          <a:srcRect b="0" l="0" r="0" t="0"/>
          <a:stretch/>
        </p:blipFill>
        <p:spPr>
          <a:xfrm>
            <a:off x="5785563" y="4639353"/>
            <a:ext cx="2779939" cy="1605052"/>
          </a:xfrm>
          <a:prstGeom prst="rect">
            <a:avLst/>
          </a:prstGeom>
          <a:noFill/>
          <a:ln>
            <a:noFill/>
          </a:ln>
        </p:spPr>
      </p:pic>
      <p:sp>
        <p:nvSpPr>
          <p:cNvPr id="366" name="Google Shape;366;p27"/>
          <p:cNvSpPr/>
          <p:nvPr/>
        </p:nvSpPr>
        <p:spPr>
          <a:xfrm>
            <a:off x="5368989" y="6360473"/>
            <a:ext cx="4017607" cy="2616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100">
                <a:solidFill>
                  <a:schemeClr val="dk1"/>
                </a:solidFill>
                <a:latin typeface="Calibri"/>
                <a:ea typeface="Calibri"/>
                <a:cs typeface="Calibri"/>
                <a:sym typeface="Calibri"/>
              </a:rPr>
              <a:t>https://www.wrike.com/blog/why-need-marketing-plan-template/</a:t>
            </a:r>
            <a:endParaRPr sz="1100">
              <a:solidFill>
                <a:schemeClr val="dk1"/>
              </a:solidFill>
              <a:latin typeface="Calibri"/>
              <a:ea typeface="Calibri"/>
              <a:cs typeface="Calibri"/>
              <a:sym typeface="Calibri"/>
            </a:endParaRPr>
          </a:p>
        </p:txBody>
      </p:sp>
      <p:sp>
        <p:nvSpPr>
          <p:cNvPr id="367" name="Google Shape;367;p27"/>
          <p:cNvSpPr/>
          <p:nvPr/>
        </p:nvSpPr>
        <p:spPr>
          <a:xfrm>
            <a:off x="519404" y="6239740"/>
            <a:ext cx="495300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200">
                <a:solidFill>
                  <a:schemeClr val="dk1"/>
                </a:solidFill>
                <a:latin typeface="Calibri"/>
                <a:ea typeface="Calibri"/>
                <a:cs typeface="Calibri"/>
                <a:sym typeface="Calibri"/>
              </a:rPr>
              <a:t>https://rockcontent.com/wp-content/uploads/2022/07/Blogpost-14-1024x538.jpg.webp</a:t>
            </a:r>
            <a:endParaRPr sz="1200">
              <a:solidFill>
                <a:schemeClr val="dk1"/>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1" name="Shape 371"/>
        <p:cNvGrpSpPr/>
        <p:nvPr/>
      </p:nvGrpSpPr>
      <p:grpSpPr>
        <a:xfrm>
          <a:off x="0" y="0"/>
          <a:ext cx="0" cy="0"/>
          <a:chOff x="0" y="0"/>
          <a:chExt cx="0" cy="0"/>
        </a:xfrm>
      </p:grpSpPr>
      <p:sp>
        <p:nvSpPr>
          <p:cNvPr descr="Картинки по запросу корпоративное управление" id="372" name="Google Shape;372;p28"/>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373" name="Google Shape;373;p28"/>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ru-RU" sz="2800">
                <a:solidFill>
                  <a:schemeClr val="lt1"/>
                </a:solidFill>
                <a:latin typeface="Times New Roman"/>
                <a:ea typeface="Times New Roman"/>
                <a:cs typeface="Times New Roman"/>
                <a:sym typeface="Times New Roman"/>
              </a:rPr>
              <a:t>Ишлаб чиқариш режаси</a:t>
            </a:r>
            <a:endParaRPr b="1" sz="2800">
              <a:solidFill>
                <a:schemeClr val="lt1"/>
              </a:solidFill>
              <a:latin typeface="Times New Roman"/>
              <a:ea typeface="Times New Roman"/>
              <a:cs typeface="Times New Roman"/>
              <a:sym typeface="Times New Roman"/>
            </a:endParaRPr>
          </a:p>
        </p:txBody>
      </p:sp>
      <p:sp>
        <p:nvSpPr>
          <p:cNvPr id="374" name="Google Shape;374;p28"/>
          <p:cNvSpPr txBox="1"/>
          <p:nvPr>
            <p:ph idx="1" type="body"/>
          </p:nvPr>
        </p:nvSpPr>
        <p:spPr>
          <a:xfrm>
            <a:off x="374055" y="773212"/>
            <a:ext cx="9273798" cy="5870184"/>
          </a:xfrm>
          <a:prstGeom prst="rect">
            <a:avLst/>
          </a:prstGeom>
          <a:noFill/>
          <a:ln>
            <a:noFill/>
          </a:ln>
        </p:spPr>
        <p:txBody>
          <a:bodyPr anchorCtr="0" anchor="t" bIns="45700" lIns="91425" spcFirstLastPara="1" rIns="91425" wrap="square" tIns="45700">
            <a:noAutofit/>
          </a:bodyPr>
          <a:lstStyle/>
          <a:p>
            <a:pPr indent="-354013" lvl="0" marL="354013" rtl="0" algn="just">
              <a:lnSpc>
                <a:spcPct val="114000"/>
              </a:lnSpc>
              <a:spcBef>
                <a:spcPts val="0"/>
              </a:spcBef>
              <a:spcAft>
                <a:spcPts val="0"/>
              </a:spcAft>
              <a:buClr>
                <a:schemeClr val="dk1"/>
              </a:buClr>
              <a:buSzPts val="2400"/>
              <a:buFont typeface="Noto Sans Symbols"/>
              <a:buChar char="⮚"/>
            </a:pPr>
            <a:r>
              <a:rPr lang="ru-RU" sz="2400">
                <a:latin typeface="Times New Roman"/>
                <a:ea typeface="Times New Roman"/>
                <a:cs typeface="Times New Roman"/>
                <a:sym typeface="Times New Roman"/>
              </a:rPr>
              <a:t>Бу бўлим ишлаб чиқариш билан боғлиқ асосий масалалар, зарур ресурслар ва ишлаб чиқариш жараёнининг тавсифига бағишланиб, маҳсулот (хизмат)ларни юқоридаги бўлимларда келтирилган сифат ва ҳажмларда тайёрлай олишга салоҳиятли сармоядорларни ишонтиришга хизмат қилади. Бўлимда қуйидагилар тўғрисида маълумот берилади:</a:t>
            </a:r>
            <a:endParaRPr sz="2400">
              <a:latin typeface="Times New Roman"/>
              <a:ea typeface="Times New Roman"/>
              <a:cs typeface="Times New Roman"/>
              <a:sym typeface="Times New Roman"/>
            </a:endParaRPr>
          </a:p>
          <a:p>
            <a:pPr indent="-228600" lvl="0" marL="541338" rtl="0" algn="just">
              <a:lnSpc>
                <a:spcPct val="114000"/>
              </a:lnSpc>
              <a:spcBef>
                <a:spcPts val="600"/>
              </a:spcBef>
              <a:spcAft>
                <a:spcPts val="0"/>
              </a:spcAft>
              <a:buClr>
                <a:schemeClr val="dk1"/>
              </a:buClr>
              <a:buSzPts val="2400"/>
              <a:buChar char="•"/>
            </a:pPr>
            <a:r>
              <a:rPr lang="ru-RU" sz="2400">
                <a:latin typeface="Times New Roman"/>
                <a:ea typeface="Times New Roman"/>
                <a:cs typeface="Times New Roman"/>
                <a:sym typeface="Times New Roman"/>
              </a:rPr>
              <a:t>бино-иншоотлар ва ер майдонлари; </a:t>
            </a:r>
            <a:endParaRPr sz="2400">
              <a:latin typeface="Times New Roman"/>
              <a:ea typeface="Times New Roman"/>
              <a:cs typeface="Times New Roman"/>
              <a:sym typeface="Times New Roman"/>
            </a:endParaRPr>
          </a:p>
          <a:p>
            <a:pPr indent="-228600" lvl="0" marL="541338" rtl="0" algn="just">
              <a:lnSpc>
                <a:spcPct val="114000"/>
              </a:lnSpc>
              <a:spcBef>
                <a:spcPts val="600"/>
              </a:spcBef>
              <a:spcAft>
                <a:spcPts val="0"/>
              </a:spcAft>
              <a:buClr>
                <a:schemeClr val="dk1"/>
              </a:buClr>
              <a:buSzPts val="2400"/>
              <a:buChar char="•"/>
            </a:pPr>
            <a:r>
              <a:rPr lang="ru-RU" sz="2400">
                <a:latin typeface="Times New Roman"/>
                <a:ea typeface="Times New Roman"/>
                <a:cs typeface="Times New Roman"/>
                <a:sym typeface="Times New Roman"/>
              </a:rPr>
              <a:t>инфратузилма ва коммуникациялар; </a:t>
            </a:r>
            <a:endParaRPr sz="2400">
              <a:latin typeface="Times New Roman"/>
              <a:ea typeface="Times New Roman"/>
              <a:cs typeface="Times New Roman"/>
              <a:sym typeface="Times New Roman"/>
            </a:endParaRPr>
          </a:p>
          <a:p>
            <a:pPr indent="-228600" lvl="0" marL="541338" rtl="0" algn="just">
              <a:lnSpc>
                <a:spcPct val="114000"/>
              </a:lnSpc>
              <a:spcBef>
                <a:spcPts val="600"/>
              </a:spcBef>
              <a:spcAft>
                <a:spcPts val="0"/>
              </a:spcAft>
              <a:buClr>
                <a:schemeClr val="dk1"/>
              </a:buClr>
              <a:buSzPts val="2400"/>
              <a:buChar char="•"/>
            </a:pPr>
            <a:r>
              <a:rPr lang="ru-RU" sz="2400">
                <a:latin typeface="Times New Roman"/>
                <a:ea typeface="Times New Roman"/>
                <a:cs typeface="Times New Roman"/>
                <a:sym typeface="Times New Roman"/>
              </a:rPr>
              <a:t>зарур асбоб-ускуналар, асосий хом ашё ва материаллар ҳамда уларни етказиб берувчилар;</a:t>
            </a:r>
            <a:endParaRPr sz="2400">
              <a:latin typeface="Times New Roman"/>
              <a:ea typeface="Times New Roman"/>
              <a:cs typeface="Times New Roman"/>
              <a:sym typeface="Times New Roman"/>
            </a:endParaRPr>
          </a:p>
          <a:p>
            <a:pPr indent="-228600" lvl="0" marL="541338" rtl="0" algn="just">
              <a:lnSpc>
                <a:spcPct val="114000"/>
              </a:lnSpc>
              <a:spcBef>
                <a:spcPts val="600"/>
              </a:spcBef>
              <a:spcAft>
                <a:spcPts val="0"/>
              </a:spcAft>
              <a:buClr>
                <a:schemeClr val="dk1"/>
              </a:buClr>
              <a:buSzPts val="2400"/>
              <a:buChar char="•"/>
            </a:pPr>
            <a:r>
              <a:rPr lang="ru-RU" sz="2400">
                <a:latin typeface="Times New Roman"/>
                <a:ea typeface="Times New Roman"/>
                <a:cs typeface="Times New Roman"/>
                <a:sym typeface="Times New Roman"/>
              </a:rPr>
              <a:t>ишлаб чиқариш жараёнининг тавсифи;</a:t>
            </a:r>
            <a:endParaRPr sz="2400">
              <a:latin typeface="Times New Roman"/>
              <a:ea typeface="Times New Roman"/>
              <a:cs typeface="Times New Roman"/>
              <a:sym typeface="Times New Roman"/>
            </a:endParaRPr>
          </a:p>
          <a:p>
            <a:pPr indent="-228600" lvl="0" marL="541338" rtl="0" algn="just">
              <a:lnSpc>
                <a:spcPct val="114000"/>
              </a:lnSpc>
              <a:spcBef>
                <a:spcPts val="600"/>
              </a:spcBef>
              <a:spcAft>
                <a:spcPts val="0"/>
              </a:spcAft>
              <a:buClr>
                <a:schemeClr val="dk1"/>
              </a:buClr>
              <a:buSzPts val="2400"/>
              <a:buChar char="•"/>
            </a:pPr>
            <a:r>
              <a:rPr lang="ru-RU" sz="2400">
                <a:latin typeface="Times New Roman"/>
                <a:ea typeface="Times New Roman"/>
                <a:cs typeface="Times New Roman"/>
                <a:sym typeface="Times New Roman"/>
              </a:rPr>
              <a:t>ишлаб чиқаришнинг экология ва меҳнат хавфсизлиги талабларига жавоб бериши ва бошқалар. </a:t>
            </a:r>
            <a:endParaRPr sz="2400">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8" name="Shape 378"/>
        <p:cNvGrpSpPr/>
        <p:nvPr/>
      </p:nvGrpSpPr>
      <p:grpSpPr>
        <a:xfrm>
          <a:off x="0" y="0"/>
          <a:ext cx="0" cy="0"/>
          <a:chOff x="0" y="0"/>
          <a:chExt cx="0" cy="0"/>
        </a:xfrm>
      </p:grpSpPr>
      <p:sp>
        <p:nvSpPr>
          <p:cNvPr descr="Картинки по запросу корпоративное управление" id="379" name="Google Shape;379;p29"/>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380" name="Google Shape;380;p29"/>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ru-RU" sz="2800">
                <a:solidFill>
                  <a:schemeClr val="lt1"/>
                </a:solidFill>
                <a:latin typeface="Times New Roman"/>
                <a:ea typeface="Times New Roman"/>
                <a:cs typeface="Times New Roman"/>
                <a:sym typeface="Times New Roman"/>
              </a:rPr>
              <a:t>Ташкилий тузилма ва ходимлар</a:t>
            </a:r>
            <a:endParaRPr b="1" sz="2800">
              <a:solidFill>
                <a:schemeClr val="lt1"/>
              </a:solidFill>
              <a:latin typeface="Times New Roman"/>
              <a:ea typeface="Times New Roman"/>
              <a:cs typeface="Times New Roman"/>
              <a:sym typeface="Times New Roman"/>
            </a:endParaRPr>
          </a:p>
        </p:txBody>
      </p:sp>
      <p:sp>
        <p:nvSpPr>
          <p:cNvPr id="381" name="Google Shape;381;p29"/>
          <p:cNvSpPr txBox="1"/>
          <p:nvPr>
            <p:ph idx="1" type="body"/>
          </p:nvPr>
        </p:nvSpPr>
        <p:spPr>
          <a:xfrm>
            <a:off x="374055" y="773212"/>
            <a:ext cx="9273798" cy="2921710"/>
          </a:xfrm>
          <a:prstGeom prst="rect">
            <a:avLst/>
          </a:prstGeom>
          <a:noFill/>
          <a:ln>
            <a:noFill/>
          </a:ln>
        </p:spPr>
        <p:txBody>
          <a:bodyPr anchorCtr="0" anchor="t" bIns="45700" lIns="91425" spcFirstLastPara="1" rIns="91425" wrap="square" tIns="45700">
            <a:noAutofit/>
          </a:bodyPr>
          <a:lstStyle/>
          <a:p>
            <a:pPr indent="-354013" lvl="0" marL="354013" rtl="0" algn="just">
              <a:lnSpc>
                <a:spcPct val="114000"/>
              </a:lnSpc>
              <a:spcBef>
                <a:spcPts val="0"/>
              </a:spcBef>
              <a:spcAft>
                <a:spcPts val="0"/>
              </a:spcAft>
              <a:buClr>
                <a:schemeClr val="dk1"/>
              </a:buClr>
              <a:buSzPts val="2200"/>
              <a:buFont typeface="Noto Sans Symbols"/>
              <a:buChar char="⮚"/>
            </a:pPr>
            <a:r>
              <a:rPr lang="ru-RU" sz="2200">
                <a:latin typeface="Times New Roman"/>
                <a:ea typeface="Times New Roman"/>
                <a:cs typeface="Times New Roman"/>
                <a:sym typeface="Times New Roman"/>
              </a:rPr>
              <a:t>Мазкур бўлимда корхонанинг ташкилий тузилмаси, “бошқарув-бўйсунув” тизими, бошқарув таркиби аъзолари (исми-шарифи, телефон рақами, электрон почтаси ва ҳар бирининг қисқача таржимаи ҳоли) ва ишлаб чиқариш персонали, уларнинг лавозим мажбуриятлари ва вазифалари, малакаси, қўшимча жалб этиладиган мутахассислар, ходимларни рағбатлантириш ва малакасини ошириш ҳамда бошқа тегишли масалалар хусусида сўз юритилади. </a:t>
            </a:r>
            <a:endParaRPr sz="2200">
              <a:latin typeface="Times New Roman"/>
              <a:ea typeface="Times New Roman"/>
              <a:cs typeface="Times New Roman"/>
              <a:sym typeface="Times New Roman"/>
            </a:endParaRPr>
          </a:p>
        </p:txBody>
      </p:sp>
      <p:pic>
        <p:nvPicPr>
          <p:cNvPr id="382" name="Google Shape;382;p29"/>
          <p:cNvPicPr preferRelativeResize="0"/>
          <p:nvPr/>
        </p:nvPicPr>
        <p:blipFill rotWithShape="1">
          <a:blip r:embed="rId3">
            <a:alphaModFix/>
          </a:blip>
          <a:srcRect b="0" l="0" r="0" t="0"/>
          <a:stretch/>
        </p:blipFill>
        <p:spPr>
          <a:xfrm>
            <a:off x="2920190" y="3535171"/>
            <a:ext cx="4065620" cy="2994904"/>
          </a:xfrm>
          <a:prstGeom prst="rect">
            <a:avLst/>
          </a:prstGeom>
          <a:noFill/>
          <a:ln>
            <a:noFill/>
          </a:ln>
        </p:spPr>
      </p:pic>
      <p:sp>
        <p:nvSpPr>
          <p:cNvPr id="383" name="Google Shape;383;p29"/>
          <p:cNvSpPr/>
          <p:nvPr/>
        </p:nvSpPr>
        <p:spPr>
          <a:xfrm>
            <a:off x="2501797" y="6391575"/>
            <a:ext cx="4953000"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ru-RU" sz="1200">
                <a:solidFill>
                  <a:schemeClr val="dk1"/>
                </a:solidFill>
                <a:latin typeface="Calibri"/>
                <a:ea typeface="Calibri"/>
                <a:cs typeface="Calibri"/>
                <a:sym typeface="Calibri"/>
              </a:rPr>
              <a:t>https://www.freepik.com/free-photos-vectors/organization-chart</a:t>
            </a:r>
            <a:endParaRPr sz="1200">
              <a:solidFill>
                <a:schemeClr val="dk1"/>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7" name="Shape 387"/>
        <p:cNvGrpSpPr/>
        <p:nvPr/>
      </p:nvGrpSpPr>
      <p:grpSpPr>
        <a:xfrm>
          <a:off x="0" y="0"/>
          <a:ext cx="0" cy="0"/>
          <a:chOff x="0" y="0"/>
          <a:chExt cx="0" cy="0"/>
        </a:xfrm>
      </p:grpSpPr>
      <p:sp>
        <p:nvSpPr>
          <p:cNvPr descr="Картинки по запросу корпоративное управление" id="388" name="Google Shape;388;p30"/>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389" name="Google Shape;389;p30"/>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ru-RU" sz="2800">
                <a:solidFill>
                  <a:schemeClr val="lt1"/>
                </a:solidFill>
                <a:latin typeface="Times New Roman"/>
                <a:ea typeface="Times New Roman"/>
                <a:cs typeface="Times New Roman"/>
                <a:sym typeface="Times New Roman"/>
              </a:rPr>
              <a:t>Таваккалчиликлар таҳлили</a:t>
            </a:r>
            <a:endParaRPr b="1" sz="2800">
              <a:solidFill>
                <a:schemeClr val="lt1"/>
              </a:solidFill>
              <a:latin typeface="Times New Roman"/>
              <a:ea typeface="Times New Roman"/>
              <a:cs typeface="Times New Roman"/>
              <a:sym typeface="Times New Roman"/>
            </a:endParaRPr>
          </a:p>
        </p:txBody>
      </p:sp>
      <p:sp>
        <p:nvSpPr>
          <p:cNvPr id="390" name="Google Shape;390;p30"/>
          <p:cNvSpPr txBox="1"/>
          <p:nvPr>
            <p:ph idx="1" type="body"/>
          </p:nvPr>
        </p:nvSpPr>
        <p:spPr>
          <a:xfrm>
            <a:off x="374055" y="773212"/>
            <a:ext cx="9273798" cy="2921710"/>
          </a:xfrm>
          <a:prstGeom prst="rect">
            <a:avLst/>
          </a:prstGeom>
          <a:noFill/>
          <a:ln>
            <a:noFill/>
          </a:ln>
        </p:spPr>
        <p:txBody>
          <a:bodyPr anchorCtr="0" anchor="t" bIns="45700" lIns="91425" spcFirstLastPara="1" rIns="91425" wrap="square" tIns="45700">
            <a:noAutofit/>
          </a:bodyPr>
          <a:lstStyle/>
          <a:p>
            <a:pPr indent="-354013" lvl="0" marL="354013" rtl="0" algn="just">
              <a:lnSpc>
                <a:spcPct val="114000"/>
              </a:lnSpc>
              <a:spcBef>
                <a:spcPts val="0"/>
              </a:spcBef>
              <a:spcAft>
                <a:spcPts val="0"/>
              </a:spcAft>
              <a:buClr>
                <a:schemeClr val="dk1"/>
              </a:buClr>
              <a:buSzPts val="2200"/>
              <a:buFont typeface="Noto Sans Symbols"/>
              <a:buChar char="⮚"/>
            </a:pPr>
            <a:r>
              <a:rPr lang="ru-RU" sz="2200">
                <a:latin typeface="Times New Roman"/>
                <a:ea typeface="Times New Roman"/>
                <a:cs typeface="Times New Roman"/>
                <a:sym typeface="Times New Roman"/>
              </a:rPr>
              <a:t>Мазкур бўлим корхона фаолияти билан боғлиқ таваккалчиликларни ҳисобга олиш ва бошқаришга бағишланади. Бундай таваккалчиликлар ресурсларнинг бир қисмини йўқотиш, рақобат таъсирида прогноз қилинган сотиш ҳажмларига эриша олмаслик ва кўзланган даромадларни ололмаслик, қўшимча харажатларга олиб келувчи ноқулай ҳолатларнинг юзага келиш эҳтимолини англатади. </a:t>
            </a:r>
            <a:endParaRPr sz="2200">
              <a:latin typeface="Times New Roman"/>
              <a:ea typeface="Times New Roman"/>
              <a:cs typeface="Times New Roman"/>
              <a:sym typeface="Times New Roman"/>
            </a:endParaRPr>
          </a:p>
          <a:p>
            <a:pPr indent="-354013" lvl="0" marL="354013" rtl="0" algn="just">
              <a:lnSpc>
                <a:spcPct val="114000"/>
              </a:lnSpc>
              <a:spcBef>
                <a:spcPts val="600"/>
              </a:spcBef>
              <a:spcAft>
                <a:spcPts val="0"/>
              </a:spcAft>
              <a:buClr>
                <a:schemeClr val="dk1"/>
              </a:buClr>
              <a:buSzPts val="2200"/>
              <a:buFont typeface="Noto Sans Symbols"/>
              <a:buChar char="⮚"/>
            </a:pPr>
            <a:r>
              <a:rPr lang="ru-RU" sz="2200">
                <a:latin typeface="Times New Roman"/>
                <a:ea typeface="Times New Roman"/>
                <a:cs typeface="Times New Roman"/>
                <a:sym typeface="Times New Roman"/>
              </a:rPr>
              <a:t>Бу ерда ушбу таваккалчиликлар таҳлил қилиниб, уларни вужудга келтирувчи омиллар, таваккалчиликлар юзага келадиган фаолият босқичлари кўрсатилади ва таваккалчиликларнинг кўлами баҳоланади. Шунга кўра, таваккалчиликларни камайтириш ва уларнинг таъсирини юмшатиш бўйича чора-тадбирлар белгиланади. </a:t>
            </a:r>
            <a:endParaRPr sz="2200">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4" name="Shape 394"/>
        <p:cNvGrpSpPr/>
        <p:nvPr/>
      </p:nvGrpSpPr>
      <p:grpSpPr>
        <a:xfrm>
          <a:off x="0" y="0"/>
          <a:ext cx="0" cy="0"/>
          <a:chOff x="0" y="0"/>
          <a:chExt cx="0" cy="0"/>
        </a:xfrm>
      </p:grpSpPr>
      <p:sp>
        <p:nvSpPr>
          <p:cNvPr descr="Картинки по запросу корпоративное управление" id="395" name="Google Shape;395;p31"/>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396" name="Google Shape;396;p31"/>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ru-RU" sz="2800">
                <a:solidFill>
                  <a:schemeClr val="lt1"/>
                </a:solidFill>
                <a:latin typeface="Times New Roman"/>
                <a:ea typeface="Times New Roman"/>
                <a:cs typeface="Times New Roman"/>
                <a:sym typeface="Times New Roman"/>
              </a:rPr>
              <a:t> Молиявий режа</a:t>
            </a:r>
            <a:endParaRPr b="1" sz="2800">
              <a:solidFill>
                <a:schemeClr val="lt1"/>
              </a:solidFill>
              <a:latin typeface="Times New Roman"/>
              <a:ea typeface="Times New Roman"/>
              <a:cs typeface="Times New Roman"/>
              <a:sym typeface="Times New Roman"/>
            </a:endParaRPr>
          </a:p>
        </p:txBody>
      </p:sp>
      <p:sp>
        <p:nvSpPr>
          <p:cNvPr id="397" name="Google Shape;397;p31"/>
          <p:cNvSpPr txBox="1"/>
          <p:nvPr>
            <p:ph idx="1" type="body"/>
          </p:nvPr>
        </p:nvSpPr>
        <p:spPr>
          <a:xfrm>
            <a:off x="267475" y="801205"/>
            <a:ext cx="9456134" cy="5720894"/>
          </a:xfrm>
          <a:prstGeom prst="rect">
            <a:avLst/>
          </a:prstGeom>
          <a:noFill/>
          <a:ln>
            <a:noFill/>
          </a:ln>
        </p:spPr>
        <p:txBody>
          <a:bodyPr anchorCtr="0" anchor="t" bIns="45700" lIns="91425" spcFirstLastPara="1" rIns="91425" wrap="square" tIns="45700">
            <a:noAutofit/>
          </a:bodyPr>
          <a:lstStyle/>
          <a:p>
            <a:pPr indent="-354013" lvl="0" marL="354013" rtl="0" algn="just">
              <a:lnSpc>
                <a:spcPct val="114000"/>
              </a:lnSpc>
              <a:spcBef>
                <a:spcPts val="0"/>
              </a:spcBef>
              <a:spcAft>
                <a:spcPts val="0"/>
              </a:spcAft>
              <a:buClr>
                <a:schemeClr val="dk1"/>
              </a:buClr>
              <a:buSzPts val="2100"/>
              <a:buFont typeface="Noto Sans Symbols"/>
              <a:buChar char="⮚"/>
            </a:pPr>
            <a:r>
              <a:rPr lang="ru-RU" sz="2100">
                <a:latin typeface="Times New Roman"/>
                <a:ea typeface="Times New Roman"/>
                <a:cs typeface="Times New Roman"/>
                <a:sym typeface="Times New Roman"/>
              </a:rPr>
              <a:t>Мазкур бўлим бизнес-режанинг самарадорлигини рақамлар ва ҳисоб-китоблар орқали исботлаб берадиган қисм ҳисобланиб, кўпчилик ўқувчилар резюме билан танишгандан сўнг бошқа бўлимлардан олдин молиявий режани ўқиб чиқишади. Бу ерда ҳаққоний прогнозлар кўрсатилиши муҳим аҳамият касб этади. Ушбу бўлим қуйидаги асосий кўрсаткичларни назарда тутади:</a:t>
            </a:r>
            <a:endParaRPr sz="2100">
              <a:latin typeface="Times New Roman"/>
              <a:ea typeface="Times New Roman"/>
              <a:cs typeface="Times New Roman"/>
              <a:sym typeface="Times New Roman"/>
            </a:endParaRPr>
          </a:p>
          <a:p>
            <a:pPr indent="-228600" lvl="0" marL="541338" rtl="0" algn="just">
              <a:lnSpc>
                <a:spcPct val="114000"/>
              </a:lnSpc>
              <a:spcBef>
                <a:spcPts val="600"/>
              </a:spcBef>
              <a:spcAft>
                <a:spcPts val="0"/>
              </a:spcAft>
              <a:buClr>
                <a:schemeClr val="dk1"/>
              </a:buClr>
              <a:buSzPts val="2100"/>
              <a:buChar char="•"/>
            </a:pPr>
            <a:r>
              <a:rPr lang="ru-RU" sz="2100">
                <a:latin typeface="Times New Roman"/>
                <a:ea typeface="Times New Roman"/>
                <a:cs typeface="Times New Roman"/>
                <a:sym typeface="Times New Roman"/>
              </a:rPr>
              <a:t>лойиҳани молиялаштириш манбалари;</a:t>
            </a:r>
            <a:endParaRPr sz="2100">
              <a:latin typeface="Times New Roman"/>
              <a:ea typeface="Times New Roman"/>
              <a:cs typeface="Times New Roman"/>
              <a:sym typeface="Times New Roman"/>
            </a:endParaRPr>
          </a:p>
          <a:p>
            <a:pPr indent="-228600" lvl="0" marL="541338" rtl="0" algn="just">
              <a:lnSpc>
                <a:spcPct val="114000"/>
              </a:lnSpc>
              <a:spcBef>
                <a:spcPts val="600"/>
              </a:spcBef>
              <a:spcAft>
                <a:spcPts val="0"/>
              </a:spcAft>
              <a:buClr>
                <a:schemeClr val="dk1"/>
              </a:buClr>
              <a:buSzPts val="2100"/>
              <a:buChar char="•"/>
            </a:pPr>
            <a:r>
              <a:rPr lang="ru-RU" sz="2100">
                <a:latin typeface="Times New Roman"/>
                <a:ea typeface="Times New Roman"/>
                <a:cs typeface="Times New Roman"/>
                <a:sym typeface="Times New Roman"/>
              </a:rPr>
              <a:t>ишлаб чиқариш ҳажми прогнози;</a:t>
            </a:r>
            <a:endParaRPr sz="2100">
              <a:latin typeface="Times New Roman"/>
              <a:ea typeface="Times New Roman"/>
              <a:cs typeface="Times New Roman"/>
              <a:sym typeface="Times New Roman"/>
            </a:endParaRPr>
          </a:p>
          <a:p>
            <a:pPr indent="-228600" lvl="0" marL="541338" rtl="0" algn="just">
              <a:lnSpc>
                <a:spcPct val="114000"/>
              </a:lnSpc>
              <a:spcBef>
                <a:spcPts val="600"/>
              </a:spcBef>
              <a:spcAft>
                <a:spcPts val="0"/>
              </a:spcAft>
              <a:buClr>
                <a:schemeClr val="dk1"/>
              </a:buClr>
              <a:buSzPts val="2100"/>
              <a:buChar char="•"/>
            </a:pPr>
            <a:r>
              <a:rPr lang="ru-RU" sz="2100">
                <a:latin typeface="Times New Roman"/>
                <a:ea typeface="Times New Roman"/>
                <a:cs typeface="Times New Roman"/>
                <a:sym typeface="Times New Roman"/>
              </a:rPr>
              <a:t>ишлаб чиқариш харажатлари;</a:t>
            </a:r>
            <a:endParaRPr sz="2100">
              <a:latin typeface="Times New Roman"/>
              <a:ea typeface="Times New Roman"/>
              <a:cs typeface="Times New Roman"/>
              <a:sym typeface="Times New Roman"/>
            </a:endParaRPr>
          </a:p>
          <a:p>
            <a:pPr indent="-228600" lvl="0" marL="541338" rtl="0" algn="just">
              <a:lnSpc>
                <a:spcPct val="114000"/>
              </a:lnSpc>
              <a:spcBef>
                <a:spcPts val="600"/>
              </a:spcBef>
              <a:spcAft>
                <a:spcPts val="0"/>
              </a:spcAft>
              <a:buClr>
                <a:schemeClr val="dk1"/>
              </a:buClr>
              <a:buSzPts val="2100"/>
              <a:buChar char="•"/>
            </a:pPr>
            <a:r>
              <a:rPr lang="ru-RU" sz="2100">
                <a:latin typeface="Times New Roman"/>
                <a:ea typeface="Times New Roman"/>
                <a:cs typeface="Times New Roman"/>
                <a:sym typeface="Times New Roman"/>
              </a:rPr>
              <a:t>товар (хизмат)лар таннархи ҳисоб-китоби;</a:t>
            </a:r>
            <a:endParaRPr sz="2100">
              <a:latin typeface="Times New Roman"/>
              <a:ea typeface="Times New Roman"/>
              <a:cs typeface="Times New Roman"/>
              <a:sym typeface="Times New Roman"/>
            </a:endParaRPr>
          </a:p>
          <a:p>
            <a:pPr indent="-228600" lvl="0" marL="541338" rtl="0" algn="just">
              <a:lnSpc>
                <a:spcPct val="114000"/>
              </a:lnSpc>
              <a:spcBef>
                <a:spcPts val="600"/>
              </a:spcBef>
              <a:spcAft>
                <a:spcPts val="0"/>
              </a:spcAft>
              <a:buClr>
                <a:schemeClr val="dk1"/>
              </a:buClr>
              <a:buSzPts val="2100"/>
              <a:buChar char="•"/>
            </a:pPr>
            <a:r>
              <a:rPr lang="ru-RU" sz="2100">
                <a:latin typeface="Times New Roman"/>
                <a:ea typeface="Times New Roman"/>
                <a:cs typeface="Times New Roman"/>
                <a:sym typeface="Times New Roman"/>
              </a:rPr>
              <a:t>сотиш бўйича прогноз кўрсаткичлари;</a:t>
            </a:r>
            <a:endParaRPr sz="2100">
              <a:latin typeface="Times New Roman"/>
              <a:ea typeface="Times New Roman"/>
              <a:cs typeface="Times New Roman"/>
              <a:sym typeface="Times New Roman"/>
            </a:endParaRPr>
          </a:p>
          <a:p>
            <a:pPr indent="-228600" lvl="0" marL="541338" rtl="0" algn="just">
              <a:lnSpc>
                <a:spcPct val="114000"/>
              </a:lnSpc>
              <a:spcBef>
                <a:spcPts val="600"/>
              </a:spcBef>
              <a:spcAft>
                <a:spcPts val="0"/>
              </a:spcAft>
              <a:buClr>
                <a:schemeClr val="dk1"/>
              </a:buClr>
              <a:buSzPts val="2100"/>
              <a:buChar char="•"/>
            </a:pPr>
            <a:r>
              <a:rPr lang="ru-RU" sz="2100">
                <a:latin typeface="Times New Roman"/>
                <a:ea typeface="Times New Roman"/>
                <a:cs typeface="Times New Roman"/>
                <a:sym typeface="Times New Roman"/>
              </a:rPr>
              <a:t>пул оқимлари ҳаракати прогнози;</a:t>
            </a:r>
            <a:endParaRPr sz="2100">
              <a:latin typeface="Times New Roman"/>
              <a:ea typeface="Times New Roman"/>
              <a:cs typeface="Times New Roman"/>
              <a:sym typeface="Times New Roman"/>
            </a:endParaRPr>
          </a:p>
          <a:p>
            <a:pPr indent="-228600" lvl="0" marL="541338" rtl="0" algn="just">
              <a:lnSpc>
                <a:spcPct val="114000"/>
              </a:lnSpc>
              <a:spcBef>
                <a:spcPts val="600"/>
              </a:spcBef>
              <a:spcAft>
                <a:spcPts val="0"/>
              </a:spcAft>
              <a:buClr>
                <a:schemeClr val="dk1"/>
              </a:buClr>
              <a:buSzPts val="2100"/>
              <a:buChar char="•"/>
            </a:pPr>
            <a:r>
              <a:rPr lang="ru-RU" sz="2100">
                <a:latin typeface="Times New Roman"/>
                <a:ea typeface="Times New Roman"/>
                <a:cs typeface="Times New Roman"/>
                <a:sym typeface="Times New Roman"/>
              </a:rPr>
              <a:t>фойда ва зарарлар;</a:t>
            </a:r>
            <a:endParaRPr sz="2100">
              <a:latin typeface="Times New Roman"/>
              <a:ea typeface="Times New Roman"/>
              <a:cs typeface="Times New Roman"/>
              <a:sym typeface="Times New Roman"/>
            </a:endParaRPr>
          </a:p>
          <a:p>
            <a:pPr indent="-228600" lvl="0" marL="541338" rtl="0" algn="just">
              <a:lnSpc>
                <a:spcPct val="114000"/>
              </a:lnSpc>
              <a:spcBef>
                <a:spcPts val="600"/>
              </a:spcBef>
              <a:spcAft>
                <a:spcPts val="0"/>
              </a:spcAft>
              <a:buClr>
                <a:schemeClr val="dk1"/>
              </a:buClr>
              <a:buSzPts val="2100"/>
              <a:buChar char="•"/>
            </a:pPr>
            <a:r>
              <a:rPr lang="ru-RU" sz="2100">
                <a:latin typeface="Times New Roman"/>
                <a:ea typeface="Times New Roman"/>
                <a:cs typeface="Times New Roman"/>
                <a:sym typeface="Times New Roman"/>
              </a:rPr>
              <a:t>молиявий баҳолашнинг оддий усуллари ёрдамида лойиҳанинг молиявий кўрсаткичлари таҳлили.</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01" name="Shape 401"/>
        <p:cNvGrpSpPr/>
        <p:nvPr/>
      </p:nvGrpSpPr>
      <p:grpSpPr>
        <a:xfrm>
          <a:off x="0" y="0"/>
          <a:ext cx="0" cy="0"/>
          <a:chOff x="0" y="0"/>
          <a:chExt cx="0" cy="0"/>
        </a:xfrm>
      </p:grpSpPr>
      <p:sp>
        <p:nvSpPr>
          <p:cNvPr descr="Картинки по запросу корпоративное управление" id="402" name="Google Shape;402;p32"/>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403" name="Google Shape;403;p32"/>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ru-RU" sz="2800">
                <a:solidFill>
                  <a:schemeClr val="lt1"/>
                </a:solidFill>
                <a:latin typeface="Times New Roman"/>
                <a:ea typeface="Times New Roman"/>
                <a:cs typeface="Times New Roman"/>
                <a:sym typeface="Times New Roman"/>
              </a:rPr>
              <a:t>Иловалар</a:t>
            </a:r>
            <a:endParaRPr b="1" sz="2800">
              <a:solidFill>
                <a:schemeClr val="lt1"/>
              </a:solidFill>
              <a:latin typeface="Times New Roman"/>
              <a:ea typeface="Times New Roman"/>
              <a:cs typeface="Times New Roman"/>
              <a:sym typeface="Times New Roman"/>
            </a:endParaRPr>
          </a:p>
        </p:txBody>
      </p:sp>
      <p:sp>
        <p:nvSpPr>
          <p:cNvPr id="404" name="Google Shape;404;p32"/>
          <p:cNvSpPr txBox="1"/>
          <p:nvPr>
            <p:ph idx="1" type="body"/>
          </p:nvPr>
        </p:nvSpPr>
        <p:spPr>
          <a:xfrm>
            <a:off x="267475" y="801205"/>
            <a:ext cx="9456134" cy="3808117"/>
          </a:xfrm>
          <a:prstGeom prst="rect">
            <a:avLst/>
          </a:prstGeom>
          <a:noFill/>
          <a:ln>
            <a:noFill/>
          </a:ln>
        </p:spPr>
        <p:txBody>
          <a:bodyPr anchorCtr="0" anchor="t" bIns="45700" lIns="91425" spcFirstLastPara="1" rIns="91425" wrap="square" tIns="45700">
            <a:noAutofit/>
          </a:bodyPr>
          <a:lstStyle/>
          <a:p>
            <a:pPr indent="-354013" lvl="0" marL="354013" rtl="0" algn="just">
              <a:lnSpc>
                <a:spcPct val="114000"/>
              </a:lnSpc>
              <a:spcBef>
                <a:spcPts val="0"/>
              </a:spcBef>
              <a:spcAft>
                <a:spcPts val="0"/>
              </a:spcAft>
              <a:buClr>
                <a:schemeClr val="dk1"/>
              </a:buClr>
              <a:buSzPts val="2100"/>
              <a:buFont typeface="Noto Sans Symbols"/>
              <a:buChar char="⮚"/>
            </a:pPr>
            <a:r>
              <a:rPr lang="ru-RU" sz="2100">
                <a:latin typeface="Times New Roman"/>
                <a:ea typeface="Times New Roman"/>
                <a:cs typeface="Times New Roman"/>
                <a:sym typeface="Times New Roman"/>
              </a:rPr>
              <a:t>Иловалар ҳам бизнес-режанинг муҳим қисми ҳисобланиб, ҳамкорлар ва сармоядорларга турли қўшимча материалларни беради. </a:t>
            </a:r>
            <a:endParaRPr sz="2100">
              <a:latin typeface="Times New Roman"/>
              <a:ea typeface="Times New Roman"/>
              <a:cs typeface="Times New Roman"/>
              <a:sym typeface="Times New Roman"/>
            </a:endParaRPr>
          </a:p>
          <a:p>
            <a:pPr indent="-354013" lvl="0" marL="354013" rtl="0" algn="just">
              <a:lnSpc>
                <a:spcPct val="114000"/>
              </a:lnSpc>
              <a:spcBef>
                <a:spcPts val="600"/>
              </a:spcBef>
              <a:spcAft>
                <a:spcPts val="0"/>
              </a:spcAft>
              <a:buClr>
                <a:schemeClr val="dk1"/>
              </a:buClr>
              <a:buSzPts val="2100"/>
              <a:buFont typeface="Noto Sans Symbols"/>
              <a:buChar char="⮚"/>
            </a:pPr>
            <a:r>
              <a:rPr lang="ru-RU" sz="2100">
                <a:latin typeface="Times New Roman"/>
                <a:ea typeface="Times New Roman"/>
                <a:cs typeface="Times New Roman"/>
                <a:sym typeface="Times New Roman"/>
              </a:rPr>
              <a:t>Бизнес-режага корхонага оид ҳужжатлар (давлат рўйхатидан ўтганлик тўғрисидаги гувоҳнома, таъсис ҳужжатлари ва бошқалар), зарур жадваллар, графиклар ва диаграммалар, жойлашув бўйича схемалар, мавжуд сертификатлар, лицензиялар ва дипломларнинг нусхалари, муҳим келишувлар ва шартномалар, мутахассислардан олинган хулосалар ва тавсиялар ҳамда бошқа зарур маълумотлар илова қилинади. Иловаларнинг ҳажми меъёрида бўлиши керак</a:t>
            </a:r>
            <a:endParaRPr sz="2100">
              <a:latin typeface="Times New Roman"/>
              <a:ea typeface="Times New Roman"/>
              <a:cs typeface="Times New Roman"/>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08" name="Shape 408"/>
        <p:cNvGrpSpPr/>
        <p:nvPr/>
      </p:nvGrpSpPr>
      <p:grpSpPr>
        <a:xfrm>
          <a:off x="0" y="0"/>
          <a:ext cx="0" cy="0"/>
          <a:chOff x="0" y="0"/>
          <a:chExt cx="0" cy="0"/>
        </a:xfrm>
      </p:grpSpPr>
      <p:sp>
        <p:nvSpPr>
          <p:cNvPr descr="Картинки по запросу корпоративное управление" id="409" name="Google Shape;409;p33"/>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410" name="Google Shape;410;p33"/>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ru-RU" sz="2800">
                <a:solidFill>
                  <a:schemeClr val="lt1"/>
                </a:solidFill>
                <a:latin typeface="Times New Roman"/>
                <a:ea typeface="Times New Roman"/>
                <a:cs typeface="Times New Roman"/>
                <a:sym typeface="Times New Roman"/>
              </a:rPr>
              <a:t>Фойдаланилган адабиётлар рўхати</a:t>
            </a:r>
            <a:endParaRPr b="1" sz="2800">
              <a:solidFill>
                <a:schemeClr val="lt1"/>
              </a:solidFill>
              <a:latin typeface="Times New Roman"/>
              <a:ea typeface="Times New Roman"/>
              <a:cs typeface="Times New Roman"/>
              <a:sym typeface="Times New Roman"/>
            </a:endParaRPr>
          </a:p>
        </p:txBody>
      </p:sp>
      <p:sp>
        <p:nvSpPr>
          <p:cNvPr id="411" name="Google Shape;411;p33"/>
          <p:cNvSpPr/>
          <p:nvPr/>
        </p:nvSpPr>
        <p:spPr>
          <a:xfrm>
            <a:off x="374055" y="987547"/>
            <a:ext cx="9001173" cy="5316455"/>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07000"/>
              </a:lnSpc>
              <a:spcBef>
                <a:spcPts val="0"/>
              </a:spcBef>
              <a:spcAft>
                <a:spcPts val="0"/>
              </a:spcAft>
              <a:buClr>
                <a:schemeClr val="dk1"/>
              </a:buClr>
              <a:buSzPts val="1400"/>
              <a:buFont typeface="Calibri"/>
              <a:buAutoNum type="arabicPeriod"/>
            </a:pPr>
            <a:r>
              <a:rPr lang="ru-RU" sz="1800">
                <a:solidFill>
                  <a:schemeClr val="dk1"/>
                </a:solidFill>
                <a:latin typeface="Times New Roman"/>
                <a:ea typeface="Times New Roman"/>
                <a:cs typeface="Times New Roman"/>
                <a:sym typeface="Times New Roman"/>
              </a:rPr>
              <a:t>Ўзбекистон Республикасининг “Тадбиркорлик фаолияти эркинлигининг кафолатлари тўғрисида”ги қонуни (янги таҳрири),2012 йил 2 май.</a:t>
            </a:r>
            <a:endParaRPr sz="1400">
              <a:solidFill>
                <a:schemeClr val="dk1"/>
              </a:solidFill>
              <a:latin typeface="Calibri"/>
              <a:ea typeface="Calibri"/>
              <a:cs typeface="Calibri"/>
              <a:sym typeface="Calibri"/>
            </a:endParaRPr>
          </a:p>
          <a:p>
            <a:pPr indent="-342900" lvl="0" marL="342900" marR="0" rtl="0" algn="just">
              <a:lnSpc>
                <a:spcPct val="107000"/>
              </a:lnSpc>
              <a:spcBef>
                <a:spcPts val="0"/>
              </a:spcBef>
              <a:spcAft>
                <a:spcPts val="0"/>
              </a:spcAft>
              <a:buClr>
                <a:schemeClr val="dk1"/>
              </a:buClr>
              <a:buSzPts val="1400"/>
              <a:buFont typeface="Calibri"/>
              <a:buAutoNum type="arabicPeriod"/>
            </a:pPr>
            <a:r>
              <a:rPr lang="ru-RU" sz="1800">
                <a:solidFill>
                  <a:schemeClr val="dk1"/>
                </a:solidFill>
                <a:latin typeface="Times New Roman"/>
                <a:ea typeface="Times New Roman"/>
                <a:cs typeface="Times New Roman"/>
                <a:sym typeface="Times New Roman"/>
              </a:rPr>
              <a:t>Ўзбекистон Республикаси Президентининг 2022 йил 28 январдаги “2022-2026 йилларга мўлжалланган Янги Ўзбекистоннинг тараққиёт стратегияси тўғрисида”ги ПФ-60-сонли Фармони</a:t>
            </a:r>
            <a:endParaRPr sz="1400">
              <a:solidFill>
                <a:schemeClr val="dk1"/>
              </a:solidFill>
              <a:latin typeface="Calibri"/>
              <a:ea typeface="Calibri"/>
              <a:cs typeface="Calibri"/>
              <a:sym typeface="Calibri"/>
            </a:endParaRPr>
          </a:p>
          <a:p>
            <a:pPr indent="-342900" lvl="0" marL="342900" marR="0" rtl="0" algn="just">
              <a:lnSpc>
                <a:spcPct val="107000"/>
              </a:lnSpc>
              <a:spcBef>
                <a:spcPts val="0"/>
              </a:spcBef>
              <a:spcAft>
                <a:spcPts val="0"/>
              </a:spcAft>
              <a:buClr>
                <a:schemeClr val="dk1"/>
              </a:buClr>
              <a:buSzPts val="1400"/>
              <a:buFont typeface="Calibri"/>
              <a:buAutoNum type="arabicPeriod"/>
            </a:pPr>
            <a:r>
              <a:rPr lang="ru-RU" sz="1800">
                <a:solidFill>
                  <a:schemeClr val="dk1"/>
                </a:solidFill>
                <a:latin typeface="Times New Roman"/>
                <a:ea typeface="Times New Roman"/>
                <a:cs typeface="Times New Roman"/>
                <a:sym typeface="Times New Roman"/>
              </a:rPr>
              <a:t>Б.Ю.Ходиев., Қ.Ж.Жуманиёзов, Н.Х.Жумаев, И.Ў.Мажидов, М.Р.Болтабаев, И.А.Ахмедов – Ўзбизнесингизнияратинг. Ўқув қўлланма.-Т.: ТДИУ, 124-137б.</a:t>
            </a:r>
            <a:endParaRPr sz="1400">
              <a:solidFill>
                <a:schemeClr val="dk1"/>
              </a:solidFill>
              <a:latin typeface="Calibri"/>
              <a:ea typeface="Calibri"/>
              <a:cs typeface="Calibri"/>
              <a:sym typeface="Calibri"/>
            </a:endParaRPr>
          </a:p>
          <a:p>
            <a:pPr indent="-342900" lvl="0" marL="342900" marR="0" rtl="0" algn="just">
              <a:spcBef>
                <a:spcPts val="800"/>
              </a:spcBef>
              <a:spcAft>
                <a:spcPts val="0"/>
              </a:spcAft>
              <a:buClr>
                <a:srgbClr val="000000"/>
              </a:buClr>
              <a:buSzPts val="1400"/>
              <a:buFont typeface="Calibri"/>
              <a:buAutoNum type="arabicPeriod"/>
            </a:pPr>
            <a:r>
              <a:rPr lang="ru-RU" sz="1800">
                <a:solidFill>
                  <a:srgbClr val="000000"/>
                </a:solidFill>
                <a:latin typeface="Times New Roman"/>
                <a:ea typeface="Times New Roman"/>
                <a:cs typeface="Times New Roman"/>
                <a:sym typeface="Times New Roman"/>
              </a:rPr>
              <a:t>Собиров А.Х. Инвестицион лойиҳа таҳлили ва бизнесни режалаштириш. Маъруза матни. –Т.: ТДИУ, 2014.</a:t>
            </a:r>
            <a:endParaRPr sz="1600">
              <a:solidFill>
                <a:srgbClr val="000000"/>
              </a:solidFill>
              <a:latin typeface="Times New Roman"/>
              <a:ea typeface="Times New Roman"/>
              <a:cs typeface="Times New Roman"/>
              <a:sym typeface="Times New Roman"/>
            </a:endParaRPr>
          </a:p>
          <a:p>
            <a:pPr indent="-342900" lvl="0" marL="342900" marR="0" rtl="0" algn="just">
              <a:spcBef>
                <a:spcPts val="0"/>
              </a:spcBef>
              <a:spcAft>
                <a:spcPts val="0"/>
              </a:spcAft>
              <a:buClr>
                <a:srgbClr val="000000"/>
              </a:buClr>
              <a:buSzPts val="1400"/>
              <a:buFont typeface="Calibri"/>
              <a:buAutoNum type="arabicPeriod"/>
            </a:pPr>
            <a:r>
              <a:rPr lang="ru-RU" sz="1800">
                <a:solidFill>
                  <a:srgbClr val="000000"/>
                </a:solidFill>
                <a:latin typeface="Times New Roman"/>
                <a:ea typeface="Times New Roman"/>
                <a:cs typeface="Times New Roman"/>
                <a:sym typeface="Times New Roman"/>
              </a:rPr>
              <a:t>Махмудов Э.Х., Исоқов М.Ю. Бизнесни режалаштириш. Ўқув қўлланма. –Т.: ТДИУ, 2013.</a:t>
            </a:r>
            <a:endParaRPr sz="1600">
              <a:solidFill>
                <a:srgbClr val="000000"/>
              </a:solidFill>
              <a:latin typeface="Times New Roman"/>
              <a:ea typeface="Times New Roman"/>
              <a:cs typeface="Times New Roman"/>
              <a:sym typeface="Times New Roman"/>
            </a:endParaRPr>
          </a:p>
          <a:p>
            <a:pPr indent="-342900" lvl="0" marL="342900" marR="0" rtl="0" algn="just">
              <a:spcBef>
                <a:spcPts val="0"/>
              </a:spcBef>
              <a:spcAft>
                <a:spcPts val="0"/>
              </a:spcAft>
              <a:buClr>
                <a:srgbClr val="000000"/>
              </a:buClr>
              <a:buSzPts val="1400"/>
              <a:buFont typeface="Calibri"/>
              <a:buAutoNum type="arabicPeriod"/>
            </a:pPr>
            <a:r>
              <a:rPr lang="ru-RU" sz="1800">
                <a:solidFill>
                  <a:srgbClr val="000000"/>
                </a:solidFill>
                <a:latin typeface="Times New Roman"/>
                <a:ea typeface="Times New Roman"/>
                <a:cs typeface="Times New Roman"/>
                <a:sym typeface="Times New Roman"/>
              </a:rPr>
              <a:t>Гафуров У.В. Кичик бизнесни давлат томонидан тартибга солишнинг иқтисодий механизмларини такомиллаштириш: иқт. фан. док. дисс. –Т.: 2017.</a:t>
            </a:r>
            <a:endParaRPr sz="1600">
              <a:solidFill>
                <a:srgbClr val="000000"/>
              </a:solidFill>
              <a:latin typeface="Times New Roman"/>
              <a:ea typeface="Times New Roman"/>
              <a:cs typeface="Times New Roman"/>
              <a:sym typeface="Times New Roman"/>
            </a:endParaRPr>
          </a:p>
          <a:p>
            <a:pPr indent="0" lvl="0" marL="0" marR="0" rtl="0" algn="just">
              <a:spcBef>
                <a:spcPts val="0"/>
              </a:spcBef>
              <a:spcAft>
                <a:spcPts val="0"/>
              </a:spcAft>
              <a:buNone/>
            </a:pPr>
            <a:r>
              <a:rPr b="1" lang="ru-RU" sz="1800">
                <a:solidFill>
                  <a:srgbClr val="000000"/>
                </a:solidFill>
                <a:latin typeface="Times New Roman"/>
                <a:ea typeface="Times New Roman"/>
                <a:cs typeface="Times New Roman"/>
                <a:sym typeface="Times New Roman"/>
              </a:rPr>
              <a:t>Интернет сайтлари: </a:t>
            </a:r>
            <a:endParaRPr sz="1600">
              <a:solidFill>
                <a:srgbClr val="000000"/>
              </a:solidFill>
              <a:latin typeface="Times New Roman"/>
              <a:ea typeface="Times New Roman"/>
              <a:cs typeface="Times New Roman"/>
              <a:sym typeface="Times New Roman"/>
            </a:endParaRPr>
          </a:p>
          <a:p>
            <a:pPr indent="-342900" lvl="0" marL="342900" marR="0" rtl="0" algn="just">
              <a:spcBef>
                <a:spcPts val="0"/>
              </a:spcBef>
              <a:spcAft>
                <a:spcPts val="0"/>
              </a:spcAft>
              <a:buClr>
                <a:srgbClr val="000000"/>
              </a:buClr>
              <a:buSzPts val="1400"/>
              <a:buFont typeface="Calibri"/>
              <a:buAutoNum type="arabicPeriod"/>
            </a:pPr>
            <a:r>
              <a:rPr lang="ru-RU" sz="1800">
                <a:solidFill>
                  <a:srgbClr val="000000"/>
                </a:solidFill>
                <a:latin typeface="Times New Roman"/>
                <a:ea typeface="Times New Roman"/>
                <a:cs typeface="Times New Roman"/>
                <a:sym typeface="Times New Roman"/>
              </a:rPr>
              <a:t>http://www.nalog.uz </a:t>
            </a:r>
            <a:endParaRPr sz="1600">
              <a:solidFill>
                <a:srgbClr val="000000"/>
              </a:solidFill>
              <a:latin typeface="Times New Roman"/>
              <a:ea typeface="Times New Roman"/>
              <a:cs typeface="Times New Roman"/>
              <a:sym typeface="Times New Roman"/>
            </a:endParaRPr>
          </a:p>
          <a:p>
            <a:pPr indent="-342900" lvl="0" marL="342900" marR="0" rtl="0" algn="just">
              <a:spcBef>
                <a:spcPts val="0"/>
              </a:spcBef>
              <a:spcAft>
                <a:spcPts val="0"/>
              </a:spcAft>
              <a:buClr>
                <a:srgbClr val="000000"/>
              </a:buClr>
              <a:buSzPts val="1400"/>
              <a:buFont typeface="Calibri"/>
              <a:buAutoNum type="arabicPeriod"/>
            </a:pPr>
            <a:r>
              <a:rPr lang="ru-RU" sz="1800">
                <a:solidFill>
                  <a:srgbClr val="000000"/>
                </a:solidFill>
                <a:latin typeface="Times New Roman"/>
                <a:ea typeface="Times New Roman"/>
                <a:cs typeface="Times New Roman"/>
                <a:sym typeface="Times New Roman"/>
              </a:rPr>
              <a:t>http://www.norma.uz </a:t>
            </a:r>
            <a:endParaRPr sz="1600">
              <a:solidFill>
                <a:srgbClr val="000000"/>
              </a:solidFill>
              <a:latin typeface="Times New Roman"/>
              <a:ea typeface="Times New Roman"/>
              <a:cs typeface="Times New Roman"/>
              <a:sym typeface="Times New Roman"/>
            </a:endParaRPr>
          </a:p>
          <a:p>
            <a:pPr indent="-342900" lvl="0" marL="342900" marR="0" rtl="0" algn="just">
              <a:spcBef>
                <a:spcPts val="0"/>
              </a:spcBef>
              <a:spcAft>
                <a:spcPts val="0"/>
              </a:spcAft>
              <a:buClr>
                <a:srgbClr val="000000"/>
              </a:buClr>
              <a:buSzPts val="1400"/>
              <a:buFont typeface="Calibri"/>
              <a:buAutoNum type="arabicPeriod"/>
            </a:pPr>
            <a:r>
              <a:rPr lang="ru-RU" sz="1800">
                <a:solidFill>
                  <a:srgbClr val="000000"/>
                </a:solidFill>
                <a:latin typeface="Times New Roman"/>
                <a:ea typeface="Times New Roman"/>
                <a:cs typeface="Times New Roman"/>
                <a:sym typeface="Times New Roman"/>
              </a:rPr>
              <a:t>http://www.edu.uz </a:t>
            </a:r>
            <a:endParaRPr sz="1600">
              <a:solidFill>
                <a:srgbClr val="000000"/>
              </a:solidFill>
              <a:latin typeface="Times New Roman"/>
              <a:ea typeface="Times New Roman"/>
              <a:cs typeface="Times New Roman"/>
              <a:sym typeface="Times New Roman"/>
            </a:endParaRPr>
          </a:p>
          <a:p>
            <a:pPr indent="-342900" lvl="0" marL="342900" marR="0" rtl="0" algn="just">
              <a:spcBef>
                <a:spcPts val="0"/>
              </a:spcBef>
              <a:spcAft>
                <a:spcPts val="0"/>
              </a:spcAft>
              <a:buClr>
                <a:srgbClr val="000000"/>
              </a:buClr>
              <a:buSzPts val="1400"/>
              <a:buFont typeface="Calibri"/>
              <a:buAutoNum type="arabicPeriod"/>
            </a:pPr>
            <a:r>
              <a:rPr lang="ru-RU" sz="1800">
                <a:solidFill>
                  <a:srgbClr val="000000"/>
                </a:solidFill>
                <a:latin typeface="Times New Roman"/>
                <a:ea typeface="Times New Roman"/>
                <a:cs typeface="Times New Roman"/>
                <a:sym typeface="Times New Roman"/>
              </a:rPr>
              <a:t>http://www.mf.uz</a:t>
            </a:r>
            <a:endParaRPr sz="1600">
              <a:solidFill>
                <a:srgbClr val="000000"/>
              </a:solidFill>
              <a:latin typeface="Times New Roman"/>
              <a:ea typeface="Times New Roman"/>
              <a:cs typeface="Times New Roman"/>
              <a:sym typeface="Times New Roman"/>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5" name="Shape 415"/>
        <p:cNvGrpSpPr/>
        <p:nvPr/>
      </p:nvGrpSpPr>
      <p:grpSpPr>
        <a:xfrm>
          <a:off x="0" y="0"/>
          <a:ext cx="0" cy="0"/>
          <a:chOff x="0" y="0"/>
          <a:chExt cx="0" cy="0"/>
        </a:xfrm>
      </p:grpSpPr>
      <p:sp>
        <p:nvSpPr>
          <p:cNvPr descr="Картинки по запросу корпоративное управление" id="416" name="Google Shape;416;p34"/>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417" name="Google Shape;417;p34"/>
          <p:cNvSpPr txBox="1"/>
          <p:nvPr>
            <p:ph type="title"/>
          </p:nvPr>
        </p:nvSpPr>
        <p:spPr>
          <a:xfrm>
            <a:off x="681037" y="2183979"/>
            <a:ext cx="8543925" cy="249004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2D508F"/>
              </a:buClr>
              <a:buSzPts val="5400"/>
              <a:buFont typeface="Times New Roman"/>
              <a:buNone/>
            </a:pPr>
            <a:r>
              <a:rPr b="1" lang="ru-RU" sz="5400">
                <a:solidFill>
                  <a:srgbClr val="2D508F"/>
                </a:solidFill>
                <a:latin typeface="Times New Roman"/>
                <a:ea typeface="Times New Roman"/>
                <a:cs typeface="Times New Roman"/>
                <a:sym typeface="Times New Roman"/>
              </a:rPr>
              <a:t>Эътиборингиз учун раҳмат!</a:t>
            </a:r>
            <a:endParaRPr sz="5400">
              <a:solidFill>
                <a:srgbClr val="2D508F"/>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2017-07-03T07:04:34Z</dcterms:created>
  <dc:creator>user_2</dc:creator>
</cp:coreProperties>
</file>