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y="6858000" cx="9906000"/>
  <p:notesSz cx="6742100" cy="9875825"/>
  <p:embeddedFontLst>
    <p:embeddedFont>
      <p:font typeface="Century Gothic"/>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47" roundtripDataSignature="AMtx7mj/hyVhpm8HHuDkOVMbrCP6Oil1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CDEFB54-1F63-4D52-AD31-2E4DE3D85E92}">
  <a:tblStyle styleId="{4CDEFB54-1F63-4D52-AD31-2E4DE3D85E92}"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font" Target="fonts/CenturyGothic-bold.fntdata"/><Relationship Id="rId43" Type="http://schemas.openxmlformats.org/officeDocument/2006/relationships/font" Target="fonts/CenturyGothic-regular.fntdata"/><Relationship Id="rId46" Type="http://schemas.openxmlformats.org/officeDocument/2006/relationships/font" Target="fonts/CenturyGothic-boldItalic.fntdata"/><Relationship Id="rId45" Type="http://schemas.openxmlformats.org/officeDocument/2006/relationships/font" Target="fonts/CenturyGothic-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7"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1" name="Google Shape;491;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5" name="Google Shape;635;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0" name="Google Shape;660;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1" name="Google Shape;681;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7" name="Google Shape;737;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6" name="Google Shape;746;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1" name="Shape 761"/>
        <p:cNvGrpSpPr/>
        <p:nvPr/>
      </p:nvGrpSpPr>
      <p:grpSpPr>
        <a:xfrm>
          <a:off x="0" y="0"/>
          <a:ext cx="0" cy="0"/>
          <a:chOff x="0" y="0"/>
          <a:chExt cx="0" cy="0"/>
        </a:xfrm>
      </p:grpSpPr>
      <p:sp>
        <p:nvSpPr>
          <p:cNvPr id="762" name="Google Shape;762;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3" name="Google Shape;763;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8" name="Shape 778"/>
        <p:cNvGrpSpPr/>
        <p:nvPr/>
      </p:nvGrpSpPr>
      <p:grpSpPr>
        <a:xfrm>
          <a:off x="0" y="0"/>
          <a:ext cx="0" cy="0"/>
          <a:chOff x="0" y="0"/>
          <a:chExt cx="0" cy="0"/>
        </a:xfrm>
      </p:grpSpPr>
      <p:sp>
        <p:nvSpPr>
          <p:cNvPr id="779" name="Google Shape;779;p3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0" name="Google Shape;780;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3" name="Shape 793"/>
        <p:cNvGrpSpPr/>
        <p:nvPr/>
      </p:nvGrpSpPr>
      <p:grpSpPr>
        <a:xfrm>
          <a:off x="0" y="0"/>
          <a:ext cx="0" cy="0"/>
          <a:chOff x="0" y="0"/>
          <a:chExt cx="0" cy="0"/>
        </a:xfrm>
      </p:grpSpPr>
      <p:sp>
        <p:nvSpPr>
          <p:cNvPr id="794" name="Google Shape;794;p3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5" name="Google Shape;795;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3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0" name="Google Shape;810;p3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p3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1" name="Google Shape;831;p3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8" name="Shape 928"/>
        <p:cNvGrpSpPr/>
        <p:nvPr/>
      </p:nvGrpSpPr>
      <p:grpSpPr>
        <a:xfrm>
          <a:off x="0" y="0"/>
          <a:ext cx="0" cy="0"/>
          <a:chOff x="0" y="0"/>
          <a:chExt cx="0" cy="0"/>
        </a:xfrm>
      </p:grpSpPr>
      <p:sp>
        <p:nvSpPr>
          <p:cNvPr id="929" name="Google Shape;929;p3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0" name="Google Shape;930;p3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p3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6" name="Google Shape;936;p3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1" name="Shape 941"/>
        <p:cNvGrpSpPr/>
        <p:nvPr/>
      </p:nvGrpSpPr>
      <p:grpSpPr>
        <a:xfrm>
          <a:off x="0" y="0"/>
          <a:ext cx="0" cy="0"/>
          <a:chOff x="0" y="0"/>
          <a:chExt cx="0" cy="0"/>
        </a:xfrm>
      </p:grpSpPr>
      <p:sp>
        <p:nvSpPr>
          <p:cNvPr id="942" name="Google Shape;942;p3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3" name="Google Shape;943;p3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8"/>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8"/>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39"/>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9"/>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27" name="Shape 27"/>
        <p:cNvGrpSpPr/>
        <p:nvPr/>
      </p:nvGrpSpPr>
      <p:grpSpPr>
        <a:xfrm>
          <a:off x="0" y="0"/>
          <a:ext cx="0" cy="0"/>
          <a:chOff x="0" y="0"/>
          <a:chExt cx="0" cy="0"/>
        </a:xfrm>
      </p:grpSpPr>
      <p:sp>
        <p:nvSpPr>
          <p:cNvPr id="28" name="Google Shape;28;p40"/>
          <p:cNvSpPr txBox="1"/>
          <p:nvPr>
            <p:ph idx="11" type="ftr"/>
          </p:nvPr>
        </p:nvSpPr>
        <p:spPr>
          <a:xfrm>
            <a:off x="3281364" y="6356352"/>
            <a:ext cx="3343275" cy="365125"/>
          </a:xfrm>
          <a:prstGeom prst="rect">
            <a:avLst/>
          </a:prstGeom>
          <a:noFill/>
          <a:ln>
            <a:noFill/>
          </a:ln>
        </p:spPr>
        <p:txBody>
          <a:bodyPr anchorCtr="0" anchor="ctr" bIns="0" lIns="0" spcFirstLastPara="1" rIns="0" wrap="square" tIns="0">
            <a:no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0" type="dt"/>
          </p:nvPr>
        </p:nvSpPr>
        <p:spPr>
          <a:xfrm>
            <a:off x="681038" y="6356352"/>
            <a:ext cx="2228850" cy="365125"/>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996113" y="6356352"/>
            <a:ext cx="2228850" cy="365125"/>
          </a:xfrm>
          <a:prstGeom prst="rect">
            <a:avLst/>
          </a:prstGeom>
          <a:noFill/>
          <a:ln>
            <a:noFill/>
          </a:ln>
        </p:spPr>
        <p:txBody>
          <a:bodyPr anchorCtr="0" anchor="ctr" bIns="0" lIns="0" spcFirstLastPara="1" rIns="0" wrap="square" tIns="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uz-Cyrl-UZ"/>
              <a:t>‹#›</a:t>
            </a:fld>
            <a:endParaRPr sz="1200">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1" name="Shape 31"/>
        <p:cNvGrpSpPr/>
        <p:nvPr/>
      </p:nvGrpSpPr>
      <p:grpSpPr>
        <a:xfrm>
          <a:off x="0" y="0"/>
          <a:ext cx="0" cy="0"/>
          <a:chOff x="0" y="0"/>
          <a:chExt cx="0" cy="0"/>
        </a:xfrm>
      </p:grpSpPr>
      <p:sp>
        <p:nvSpPr>
          <p:cNvPr id="32" name="Google Shape;32;p41"/>
          <p:cNvSpPr txBox="1"/>
          <p:nvPr>
            <p:ph type="title"/>
          </p:nvPr>
        </p:nvSpPr>
        <p:spPr>
          <a:xfrm>
            <a:off x="681039" y="365126"/>
            <a:ext cx="8543925" cy="1325563"/>
          </a:xfrm>
          <a:prstGeom prst="rect">
            <a:avLst/>
          </a:prstGeom>
          <a:noFill/>
          <a:ln>
            <a:noFill/>
          </a:ln>
        </p:spPr>
        <p:txBody>
          <a:bodyPr anchorCtr="0" anchor="ctr" bIns="0" lIns="0" spcFirstLastPara="1" rIns="0" wrap="square" tIns="0">
            <a:normAutofit/>
          </a:bodyPr>
          <a:lstStyle>
            <a:lvl1pPr lvl="0" algn="l">
              <a:lnSpc>
                <a:spcPct val="90000"/>
              </a:lnSpc>
              <a:spcBef>
                <a:spcPts val="0"/>
              </a:spcBef>
              <a:spcAft>
                <a:spcPts val="0"/>
              </a:spcAft>
              <a:buClr>
                <a:schemeClr val="lt1"/>
              </a:buClr>
              <a:buSzPts val="2900"/>
              <a:buFont typeface="Times New Roman"/>
              <a:buNone/>
              <a:defRPr b="0" i="0" sz="29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1"/>
          <p:cNvSpPr txBox="1"/>
          <p:nvPr>
            <p:ph idx="1" type="body"/>
          </p:nvPr>
        </p:nvSpPr>
        <p:spPr>
          <a:xfrm>
            <a:off x="495300" y="1577340"/>
            <a:ext cx="4309110" cy="387798"/>
          </a:xfrm>
          <a:prstGeom prst="rect">
            <a:avLst/>
          </a:prstGeom>
          <a:noFill/>
          <a:ln>
            <a:noFill/>
          </a:ln>
        </p:spPr>
        <p:txBody>
          <a:bodyPr anchorCtr="0" anchor="t" bIns="0" lIns="0" spcFirstLastPara="1" rIns="0" wrap="square" tIns="0">
            <a:spAutoFit/>
          </a:bodyPr>
          <a:lstStyle>
            <a:lvl1pPr indent="-406400" lvl="0" marL="457200" algn="l">
              <a:lnSpc>
                <a:spcPct val="90000"/>
              </a:lnSpc>
              <a:spcBef>
                <a:spcPts val="1000"/>
              </a:spcBef>
              <a:spcAft>
                <a:spcPts val="0"/>
              </a:spcAft>
              <a:buClr>
                <a:schemeClr val="dk1"/>
              </a:buClr>
              <a:buSzPts val="2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41"/>
          <p:cNvSpPr txBox="1"/>
          <p:nvPr>
            <p:ph idx="2" type="body"/>
          </p:nvPr>
        </p:nvSpPr>
        <p:spPr>
          <a:xfrm>
            <a:off x="5101590" y="1577340"/>
            <a:ext cx="4309110" cy="387798"/>
          </a:xfrm>
          <a:prstGeom prst="rect">
            <a:avLst/>
          </a:prstGeom>
          <a:noFill/>
          <a:ln>
            <a:noFill/>
          </a:ln>
        </p:spPr>
        <p:txBody>
          <a:bodyPr anchorCtr="0" anchor="t" bIns="0" lIns="0" spcFirstLastPara="1" rIns="0" wrap="square" tIns="0">
            <a:spAutoFit/>
          </a:bodyPr>
          <a:lstStyle>
            <a:lvl1pPr indent="-406400" lvl="0" marL="457200" algn="l">
              <a:lnSpc>
                <a:spcPct val="90000"/>
              </a:lnSpc>
              <a:spcBef>
                <a:spcPts val="1000"/>
              </a:spcBef>
              <a:spcAft>
                <a:spcPts val="0"/>
              </a:spcAft>
              <a:buClr>
                <a:schemeClr val="dk1"/>
              </a:buClr>
              <a:buSzPts val="2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41"/>
          <p:cNvSpPr txBox="1"/>
          <p:nvPr>
            <p:ph idx="11" type="ftr"/>
          </p:nvPr>
        </p:nvSpPr>
        <p:spPr>
          <a:xfrm>
            <a:off x="3281364" y="6356352"/>
            <a:ext cx="3343275" cy="365125"/>
          </a:xfrm>
          <a:prstGeom prst="rect">
            <a:avLst/>
          </a:prstGeom>
          <a:noFill/>
          <a:ln>
            <a:noFill/>
          </a:ln>
        </p:spPr>
        <p:txBody>
          <a:bodyPr anchorCtr="0" anchor="ctr" bIns="0" lIns="0" spcFirstLastPara="1" rIns="0" wrap="square" tIns="0">
            <a:no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1"/>
          <p:cNvSpPr txBox="1"/>
          <p:nvPr>
            <p:ph idx="10" type="dt"/>
          </p:nvPr>
        </p:nvSpPr>
        <p:spPr>
          <a:xfrm>
            <a:off x="681038" y="6356352"/>
            <a:ext cx="2228850" cy="365125"/>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2" type="sldNum"/>
          </p:nvPr>
        </p:nvSpPr>
        <p:spPr>
          <a:xfrm>
            <a:off x="6996113" y="6356352"/>
            <a:ext cx="2228850" cy="365125"/>
          </a:xfrm>
          <a:prstGeom prst="rect">
            <a:avLst/>
          </a:prstGeom>
          <a:noFill/>
          <a:ln>
            <a:noFill/>
          </a:ln>
        </p:spPr>
        <p:txBody>
          <a:bodyPr anchorCtr="0" anchor="ctr" bIns="0" lIns="0" spcFirstLastPara="1" rIns="0" wrap="square" tIns="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uz-Cyrl-UZ"/>
              <a:t>‹#›</a:t>
            </a:fld>
            <a:endParaRPr sz="1200">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howMasterSp="0">
  <p:cSld name="Title Only">
    <p:bg>
      <p:bgPr>
        <a:solidFill>
          <a:schemeClr val="lt1"/>
        </a:solidFill>
      </p:bgPr>
    </p:bg>
    <p:spTree>
      <p:nvGrpSpPr>
        <p:cNvPr id="38" name="Shape 38"/>
        <p:cNvGrpSpPr/>
        <p:nvPr/>
      </p:nvGrpSpPr>
      <p:grpSpPr>
        <a:xfrm>
          <a:off x="0" y="0"/>
          <a:ext cx="0" cy="0"/>
          <a:chOff x="0" y="0"/>
          <a:chExt cx="0" cy="0"/>
        </a:xfrm>
      </p:grpSpPr>
      <p:pic>
        <p:nvPicPr>
          <p:cNvPr id="39" name="Google Shape;39;p42"/>
          <p:cNvPicPr preferRelativeResize="0"/>
          <p:nvPr/>
        </p:nvPicPr>
        <p:blipFill rotWithShape="1">
          <a:blip r:embed="rId2">
            <a:alphaModFix/>
          </a:blip>
          <a:srcRect b="0" l="0" r="0" t="0"/>
          <a:stretch/>
        </p:blipFill>
        <p:spPr>
          <a:xfrm>
            <a:off x="468041" y="421222"/>
            <a:ext cx="8980227" cy="915980"/>
          </a:xfrm>
          <a:prstGeom prst="rect">
            <a:avLst/>
          </a:prstGeom>
          <a:noFill/>
          <a:ln>
            <a:noFill/>
          </a:ln>
        </p:spPr>
      </p:pic>
      <p:sp>
        <p:nvSpPr>
          <p:cNvPr id="40" name="Google Shape;40;p42"/>
          <p:cNvSpPr txBox="1"/>
          <p:nvPr>
            <p:ph type="title"/>
          </p:nvPr>
        </p:nvSpPr>
        <p:spPr>
          <a:xfrm>
            <a:off x="681039" y="365126"/>
            <a:ext cx="8543925" cy="1325563"/>
          </a:xfrm>
          <a:prstGeom prst="rect">
            <a:avLst/>
          </a:prstGeom>
          <a:noFill/>
          <a:ln>
            <a:noFill/>
          </a:ln>
        </p:spPr>
        <p:txBody>
          <a:bodyPr anchorCtr="0" anchor="ctr" bIns="0" lIns="0" spcFirstLastPara="1" rIns="0" wrap="square" tIns="0">
            <a:normAutofit/>
          </a:bodyPr>
          <a:lstStyle>
            <a:lvl1pPr lvl="0" algn="l">
              <a:lnSpc>
                <a:spcPct val="90000"/>
              </a:lnSpc>
              <a:spcBef>
                <a:spcPts val="0"/>
              </a:spcBef>
              <a:spcAft>
                <a:spcPts val="0"/>
              </a:spcAft>
              <a:buClr>
                <a:schemeClr val="lt1"/>
              </a:buClr>
              <a:buSzPts val="2900"/>
              <a:buFont typeface="Times New Roman"/>
              <a:buNone/>
              <a:defRPr b="0" i="0" sz="29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2"/>
          <p:cNvSpPr txBox="1"/>
          <p:nvPr>
            <p:ph idx="11" type="ftr"/>
          </p:nvPr>
        </p:nvSpPr>
        <p:spPr>
          <a:xfrm>
            <a:off x="3281364" y="6356352"/>
            <a:ext cx="3343275" cy="365125"/>
          </a:xfrm>
          <a:prstGeom prst="rect">
            <a:avLst/>
          </a:prstGeom>
          <a:noFill/>
          <a:ln>
            <a:noFill/>
          </a:ln>
        </p:spPr>
        <p:txBody>
          <a:bodyPr anchorCtr="0" anchor="ctr" bIns="0" lIns="0" spcFirstLastPara="1" rIns="0" wrap="square" tIns="0">
            <a:no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2"/>
          <p:cNvSpPr txBox="1"/>
          <p:nvPr>
            <p:ph idx="10" type="dt"/>
          </p:nvPr>
        </p:nvSpPr>
        <p:spPr>
          <a:xfrm>
            <a:off x="681038" y="6356352"/>
            <a:ext cx="2228850" cy="365125"/>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2" type="sldNum"/>
          </p:nvPr>
        </p:nvSpPr>
        <p:spPr>
          <a:xfrm>
            <a:off x="6996113" y="6356352"/>
            <a:ext cx="2228850" cy="365125"/>
          </a:xfrm>
          <a:prstGeom prst="rect">
            <a:avLst/>
          </a:prstGeom>
          <a:noFill/>
          <a:ln>
            <a:noFill/>
          </a:ln>
        </p:spPr>
        <p:txBody>
          <a:bodyPr anchorCtr="0" anchor="ctr" bIns="0" lIns="0" spcFirstLastPara="1" rIns="0" wrap="square" tIns="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uz-Cyrl-UZ"/>
              <a:t>‹#›</a:t>
            </a:fld>
            <a:endParaRPr sz="1200">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4" name="Shape 44"/>
        <p:cNvGrpSpPr/>
        <p:nvPr/>
      </p:nvGrpSpPr>
      <p:grpSpPr>
        <a:xfrm>
          <a:off x="0" y="0"/>
          <a:ext cx="0" cy="0"/>
          <a:chOff x="0" y="0"/>
          <a:chExt cx="0" cy="0"/>
        </a:xfrm>
      </p:grpSpPr>
      <p:sp>
        <p:nvSpPr>
          <p:cNvPr id="45" name="Google Shape;45;p43"/>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3"/>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7" name="Google Shape;47;p4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0" name="Shape 50"/>
        <p:cNvGrpSpPr/>
        <p:nvPr/>
      </p:nvGrpSpPr>
      <p:grpSpPr>
        <a:xfrm>
          <a:off x="0" y="0"/>
          <a:ext cx="0" cy="0"/>
          <a:chOff x="0" y="0"/>
          <a:chExt cx="0" cy="0"/>
        </a:xfrm>
      </p:grpSpPr>
      <p:sp>
        <p:nvSpPr>
          <p:cNvPr id="51" name="Google Shape;51;p44"/>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44"/>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4"/>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4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7" name="Shape 57"/>
        <p:cNvGrpSpPr/>
        <p:nvPr/>
      </p:nvGrpSpPr>
      <p:grpSpPr>
        <a:xfrm>
          <a:off x="0" y="0"/>
          <a:ext cx="0" cy="0"/>
          <a:chOff x="0" y="0"/>
          <a:chExt cx="0" cy="0"/>
        </a:xfrm>
      </p:grpSpPr>
      <p:sp>
        <p:nvSpPr>
          <p:cNvPr id="58" name="Google Shape;58;p45"/>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5"/>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0" name="Google Shape;60;p45"/>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45"/>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2" name="Google Shape;62;p45"/>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4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6" name="Shape 66"/>
        <p:cNvGrpSpPr/>
        <p:nvPr/>
      </p:nvGrpSpPr>
      <p:grpSpPr>
        <a:xfrm>
          <a:off x="0" y="0"/>
          <a:ext cx="0" cy="0"/>
          <a:chOff x="0" y="0"/>
          <a:chExt cx="0" cy="0"/>
        </a:xfrm>
      </p:grpSpPr>
      <p:sp>
        <p:nvSpPr>
          <p:cNvPr id="67" name="Google Shape;67;p4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4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1" name="Shape 71"/>
        <p:cNvGrpSpPr/>
        <p:nvPr/>
      </p:nvGrpSpPr>
      <p:grpSpPr>
        <a:xfrm>
          <a:off x="0" y="0"/>
          <a:ext cx="0" cy="0"/>
          <a:chOff x="0" y="0"/>
          <a:chExt cx="0" cy="0"/>
        </a:xfrm>
      </p:grpSpPr>
      <p:sp>
        <p:nvSpPr>
          <p:cNvPr id="72" name="Google Shape;72;p4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75" name="Shape 75"/>
        <p:cNvGrpSpPr/>
        <p:nvPr/>
      </p:nvGrpSpPr>
      <p:grpSpPr>
        <a:xfrm>
          <a:off x="0" y="0"/>
          <a:ext cx="0" cy="0"/>
          <a:chOff x="0" y="0"/>
          <a:chExt cx="0" cy="0"/>
        </a:xfrm>
      </p:grpSpPr>
      <p:sp>
        <p:nvSpPr>
          <p:cNvPr id="76" name="Google Shape;76;p48"/>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8"/>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8" name="Google Shape;78;p48"/>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4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82" name="Shape 82"/>
        <p:cNvGrpSpPr/>
        <p:nvPr/>
      </p:nvGrpSpPr>
      <p:grpSpPr>
        <a:xfrm>
          <a:off x="0" y="0"/>
          <a:ext cx="0" cy="0"/>
          <a:chOff x="0" y="0"/>
          <a:chExt cx="0" cy="0"/>
        </a:xfrm>
      </p:grpSpPr>
      <p:sp>
        <p:nvSpPr>
          <p:cNvPr id="83" name="Google Shape;83;p49"/>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9"/>
          <p:cNvSpPr/>
          <p:nvPr>
            <p:ph idx="2" type="pic"/>
          </p:nvPr>
        </p:nvSpPr>
        <p:spPr>
          <a:xfrm>
            <a:off x="4211341" y="987426"/>
            <a:ext cx="5014913" cy="4873625"/>
          </a:xfrm>
          <a:prstGeom prst="rect">
            <a:avLst/>
          </a:prstGeom>
          <a:noFill/>
          <a:ln>
            <a:noFill/>
          </a:ln>
        </p:spPr>
      </p:sp>
      <p:sp>
        <p:nvSpPr>
          <p:cNvPr id="85" name="Google Shape;85;p49"/>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6" name="Google Shape;86;p4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9" name="Shape 89"/>
        <p:cNvGrpSpPr/>
        <p:nvPr/>
      </p:nvGrpSpPr>
      <p:grpSpPr>
        <a:xfrm>
          <a:off x="0" y="0"/>
          <a:ext cx="0" cy="0"/>
          <a:chOff x="0" y="0"/>
          <a:chExt cx="0" cy="0"/>
        </a:xfrm>
      </p:grpSpPr>
      <p:sp>
        <p:nvSpPr>
          <p:cNvPr id="90" name="Google Shape;90;p5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50"/>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5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95" name="Shape 95"/>
        <p:cNvGrpSpPr/>
        <p:nvPr/>
      </p:nvGrpSpPr>
      <p:grpSpPr>
        <a:xfrm>
          <a:off x="0" y="0"/>
          <a:ext cx="0" cy="0"/>
          <a:chOff x="0" y="0"/>
          <a:chExt cx="0" cy="0"/>
        </a:xfrm>
      </p:grpSpPr>
      <p:sp>
        <p:nvSpPr>
          <p:cNvPr id="96" name="Google Shape;96;p51"/>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51"/>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8" name="Google Shape;98;p5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2.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37"/>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7"/>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8.png"/><Relationship Id="rId5"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20" Type="http://schemas.openxmlformats.org/officeDocument/2006/relationships/image" Target="../media/image36.png"/><Relationship Id="rId22" Type="http://schemas.openxmlformats.org/officeDocument/2006/relationships/image" Target="../media/image25.png"/><Relationship Id="rId21" Type="http://schemas.openxmlformats.org/officeDocument/2006/relationships/image" Target="../media/image24.png"/><Relationship Id="rId24" Type="http://schemas.openxmlformats.org/officeDocument/2006/relationships/image" Target="../media/image42.png"/><Relationship Id="rId23" Type="http://schemas.openxmlformats.org/officeDocument/2006/relationships/image" Target="../media/image28.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 Id="rId4" Type="http://schemas.openxmlformats.org/officeDocument/2006/relationships/image" Target="../media/image14.png"/><Relationship Id="rId9" Type="http://schemas.openxmlformats.org/officeDocument/2006/relationships/image" Target="../media/image17.png"/><Relationship Id="rId26" Type="http://schemas.openxmlformats.org/officeDocument/2006/relationships/image" Target="../media/image46.png"/><Relationship Id="rId25" Type="http://schemas.openxmlformats.org/officeDocument/2006/relationships/image" Target="../media/image33.png"/><Relationship Id="rId27" Type="http://schemas.openxmlformats.org/officeDocument/2006/relationships/image" Target="../media/image34.png"/><Relationship Id="rId5" Type="http://schemas.openxmlformats.org/officeDocument/2006/relationships/image" Target="../media/image15.png"/><Relationship Id="rId6" Type="http://schemas.openxmlformats.org/officeDocument/2006/relationships/image" Target="../media/image41.png"/><Relationship Id="rId7" Type="http://schemas.openxmlformats.org/officeDocument/2006/relationships/image" Target="../media/image50.png"/><Relationship Id="rId8" Type="http://schemas.openxmlformats.org/officeDocument/2006/relationships/image" Target="../media/image27.png"/><Relationship Id="rId11" Type="http://schemas.openxmlformats.org/officeDocument/2006/relationships/image" Target="../media/image18.png"/><Relationship Id="rId10" Type="http://schemas.openxmlformats.org/officeDocument/2006/relationships/image" Target="../media/image21.png"/><Relationship Id="rId13" Type="http://schemas.openxmlformats.org/officeDocument/2006/relationships/image" Target="../media/image20.png"/><Relationship Id="rId12" Type="http://schemas.openxmlformats.org/officeDocument/2006/relationships/image" Target="../media/image19.png"/><Relationship Id="rId15" Type="http://schemas.openxmlformats.org/officeDocument/2006/relationships/image" Target="../media/image23.png"/><Relationship Id="rId14" Type="http://schemas.openxmlformats.org/officeDocument/2006/relationships/image" Target="../media/image26.png"/><Relationship Id="rId17" Type="http://schemas.openxmlformats.org/officeDocument/2006/relationships/image" Target="../media/image31.png"/><Relationship Id="rId16" Type="http://schemas.openxmlformats.org/officeDocument/2006/relationships/image" Target="../media/image22.png"/><Relationship Id="rId19" Type="http://schemas.openxmlformats.org/officeDocument/2006/relationships/image" Target="../media/image37.png"/><Relationship Id="rId18" Type="http://schemas.openxmlformats.org/officeDocument/2006/relationships/image" Target="../media/image3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9.png"/><Relationship Id="rId4" Type="http://schemas.openxmlformats.org/officeDocument/2006/relationships/image" Target="../media/image47.png"/><Relationship Id="rId5" Type="http://schemas.openxmlformats.org/officeDocument/2006/relationships/image" Target="../media/image40.png"/><Relationship Id="rId6" Type="http://schemas.openxmlformats.org/officeDocument/2006/relationships/image" Target="../media/image5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3.png"/><Relationship Id="rId4" Type="http://schemas.openxmlformats.org/officeDocument/2006/relationships/image" Target="../media/image173.png"/><Relationship Id="rId5" Type="http://schemas.openxmlformats.org/officeDocument/2006/relationships/image" Target="../media/image45.png"/><Relationship Id="rId6" Type="http://schemas.openxmlformats.org/officeDocument/2006/relationships/image" Target="../media/image4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4.png"/></Relationships>
</file>

<file path=ppt/slides/_rels/slide14.xml.rels><?xml version="1.0" encoding="UTF-8" standalone="yes"?><Relationships xmlns="http://schemas.openxmlformats.org/package/2006/relationships"><Relationship Id="rId20" Type="http://schemas.openxmlformats.org/officeDocument/2006/relationships/image" Target="../media/image63.png"/><Relationship Id="rId22" Type="http://schemas.openxmlformats.org/officeDocument/2006/relationships/image" Target="../media/image75.png"/><Relationship Id="rId21" Type="http://schemas.openxmlformats.org/officeDocument/2006/relationships/image" Target="../media/image62.png"/><Relationship Id="rId24" Type="http://schemas.openxmlformats.org/officeDocument/2006/relationships/image" Target="../media/image124.png"/><Relationship Id="rId23" Type="http://schemas.openxmlformats.org/officeDocument/2006/relationships/image" Target="../media/image78.png"/><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2.png"/><Relationship Id="rId4" Type="http://schemas.openxmlformats.org/officeDocument/2006/relationships/image" Target="../media/image55.png"/><Relationship Id="rId9" Type="http://schemas.openxmlformats.org/officeDocument/2006/relationships/image" Target="../media/image53.png"/><Relationship Id="rId26" Type="http://schemas.openxmlformats.org/officeDocument/2006/relationships/image" Target="../media/image66.png"/><Relationship Id="rId25" Type="http://schemas.openxmlformats.org/officeDocument/2006/relationships/image" Target="../media/image70.png"/><Relationship Id="rId28" Type="http://schemas.openxmlformats.org/officeDocument/2006/relationships/image" Target="../media/image79.png"/><Relationship Id="rId27" Type="http://schemas.openxmlformats.org/officeDocument/2006/relationships/image" Target="../media/image71.png"/><Relationship Id="rId5" Type="http://schemas.openxmlformats.org/officeDocument/2006/relationships/image" Target="../media/image60.png"/><Relationship Id="rId6" Type="http://schemas.openxmlformats.org/officeDocument/2006/relationships/image" Target="../media/image49.png"/><Relationship Id="rId29" Type="http://schemas.openxmlformats.org/officeDocument/2006/relationships/image" Target="../media/image76.png"/><Relationship Id="rId7" Type="http://schemas.openxmlformats.org/officeDocument/2006/relationships/image" Target="../media/image51.png"/><Relationship Id="rId8" Type="http://schemas.openxmlformats.org/officeDocument/2006/relationships/image" Target="../media/image64.png"/><Relationship Id="rId31" Type="http://schemas.openxmlformats.org/officeDocument/2006/relationships/image" Target="../media/image72.png"/><Relationship Id="rId30" Type="http://schemas.openxmlformats.org/officeDocument/2006/relationships/image" Target="../media/image69.png"/><Relationship Id="rId11" Type="http://schemas.openxmlformats.org/officeDocument/2006/relationships/image" Target="../media/image67.png"/><Relationship Id="rId33" Type="http://schemas.openxmlformats.org/officeDocument/2006/relationships/image" Target="../media/image77.png"/><Relationship Id="rId10" Type="http://schemas.openxmlformats.org/officeDocument/2006/relationships/image" Target="../media/image98.png"/><Relationship Id="rId32" Type="http://schemas.openxmlformats.org/officeDocument/2006/relationships/image" Target="../media/image97.png"/><Relationship Id="rId13" Type="http://schemas.openxmlformats.org/officeDocument/2006/relationships/image" Target="../media/image57.png"/><Relationship Id="rId35" Type="http://schemas.openxmlformats.org/officeDocument/2006/relationships/image" Target="../media/image121.png"/><Relationship Id="rId12" Type="http://schemas.openxmlformats.org/officeDocument/2006/relationships/image" Target="../media/image65.png"/><Relationship Id="rId34" Type="http://schemas.openxmlformats.org/officeDocument/2006/relationships/image" Target="../media/image74.png"/><Relationship Id="rId15" Type="http://schemas.openxmlformats.org/officeDocument/2006/relationships/image" Target="../media/image58.png"/><Relationship Id="rId14" Type="http://schemas.openxmlformats.org/officeDocument/2006/relationships/image" Target="../media/image54.png"/><Relationship Id="rId36" Type="http://schemas.openxmlformats.org/officeDocument/2006/relationships/image" Target="../media/image102.jpg"/><Relationship Id="rId17" Type="http://schemas.openxmlformats.org/officeDocument/2006/relationships/image" Target="../media/image73.png"/><Relationship Id="rId16" Type="http://schemas.openxmlformats.org/officeDocument/2006/relationships/image" Target="../media/image56.png"/><Relationship Id="rId19" Type="http://schemas.openxmlformats.org/officeDocument/2006/relationships/image" Target="../media/image68.png"/><Relationship Id="rId18" Type="http://schemas.openxmlformats.org/officeDocument/2006/relationships/image" Target="../media/image6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3.png"/><Relationship Id="rId4" Type="http://schemas.openxmlformats.org/officeDocument/2006/relationships/image" Target="../media/image113.png"/><Relationship Id="rId5" Type="http://schemas.openxmlformats.org/officeDocument/2006/relationships/image" Target="../media/image8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80.png"/><Relationship Id="rId4" Type="http://schemas.openxmlformats.org/officeDocument/2006/relationships/image" Target="../media/image81.png"/><Relationship Id="rId5" Type="http://schemas.openxmlformats.org/officeDocument/2006/relationships/image" Target="../media/image8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1.png"/><Relationship Id="rId4" Type="http://schemas.openxmlformats.org/officeDocument/2006/relationships/image" Target="../media/image84.png"/><Relationship Id="rId5" Type="http://schemas.openxmlformats.org/officeDocument/2006/relationships/image" Target="../media/image82.png"/><Relationship Id="rId6" Type="http://schemas.openxmlformats.org/officeDocument/2006/relationships/image" Target="../media/image93.png"/><Relationship Id="rId7" Type="http://schemas.openxmlformats.org/officeDocument/2006/relationships/image" Target="../media/image8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7.png"/><Relationship Id="rId4" Type="http://schemas.openxmlformats.org/officeDocument/2006/relationships/image" Target="../media/image92.png"/><Relationship Id="rId5" Type="http://schemas.openxmlformats.org/officeDocument/2006/relationships/image" Target="../media/image90.png"/><Relationship Id="rId6" Type="http://schemas.openxmlformats.org/officeDocument/2006/relationships/image" Target="../media/image134.png"/><Relationship Id="rId7" Type="http://schemas.openxmlformats.org/officeDocument/2006/relationships/image" Target="../media/image94.png"/><Relationship Id="rId8" Type="http://schemas.openxmlformats.org/officeDocument/2006/relationships/image" Target="../media/image8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96.png"/><Relationship Id="rId4" Type="http://schemas.openxmlformats.org/officeDocument/2006/relationships/image" Target="../media/image106.png"/><Relationship Id="rId9" Type="http://schemas.openxmlformats.org/officeDocument/2006/relationships/image" Target="../media/image104.png"/><Relationship Id="rId5" Type="http://schemas.openxmlformats.org/officeDocument/2006/relationships/image" Target="../media/image100.png"/><Relationship Id="rId6" Type="http://schemas.openxmlformats.org/officeDocument/2006/relationships/image" Target="../media/image99.png"/><Relationship Id="rId7" Type="http://schemas.openxmlformats.org/officeDocument/2006/relationships/image" Target="../media/image101.png"/><Relationship Id="rId8" Type="http://schemas.openxmlformats.org/officeDocument/2006/relationships/image" Target="../media/image103.png"/><Relationship Id="rId10" Type="http://schemas.openxmlformats.org/officeDocument/2006/relationships/image" Target="../media/image10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5.png"/><Relationship Id="rId4" Type="http://schemas.openxmlformats.org/officeDocument/2006/relationships/image" Target="../media/image123.png"/><Relationship Id="rId5" Type="http://schemas.openxmlformats.org/officeDocument/2006/relationships/image" Target="../media/image108.png"/><Relationship Id="rId6" Type="http://schemas.openxmlformats.org/officeDocument/2006/relationships/image" Target="../media/image116.png"/><Relationship Id="rId7" Type="http://schemas.openxmlformats.org/officeDocument/2006/relationships/image" Target="../media/image107.png"/><Relationship Id="rId8" Type="http://schemas.openxmlformats.org/officeDocument/2006/relationships/image" Target="../media/image1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1.png"/><Relationship Id="rId4" Type="http://schemas.openxmlformats.org/officeDocument/2006/relationships/image" Target="../media/image122.png"/><Relationship Id="rId9" Type="http://schemas.openxmlformats.org/officeDocument/2006/relationships/image" Target="../media/image128.png"/><Relationship Id="rId5" Type="http://schemas.openxmlformats.org/officeDocument/2006/relationships/image" Target="../media/image117.png"/><Relationship Id="rId6" Type="http://schemas.openxmlformats.org/officeDocument/2006/relationships/image" Target="../media/image120.png"/><Relationship Id="rId7" Type="http://schemas.openxmlformats.org/officeDocument/2006/relationships/image" Target="../media/image125.png"/><Relationship Id="rId8" Type="http://schemas.openxmlformats.org/officeDocument/2006/relationships/image" Target="../media/image112.png"/><Relationship Id="rId11" Type="http://schemas.openxmlformats.org/officeDocument/2006/relationships/image" Target="../media/image119.jpg"/><Relationship Id="rId10" Type="http://schemas.openxmlformats.org/officeDocument/2006/relationships/image" Target="../media/image114.jpg"/><Relationship Id="rId12" Type="http://schemas.openxmlformats.org/officeDocument/2006/relationships/image" Target="../media/image115.jpg"/></Relationships>
</file>

<file path=ppt/slides/_rels/slide22.xml.rels><?xml version="1.0" encoding="UTF-8" standalone="yes"?><Relationships xmlns="http://schemas.openxmlformats.org/package/2006/relationships"><Relationship Id="rId20" Type="http://schemas.openxmlformats.org/officeDocument/2006/relationships/image" Target="../media/image141.png"/><Relationship Id="rId22" Type="http://schemas.openxmlformats.org/officeDocument/2006/relationships/image" Target="../media/image142.png"/><Relationship Id="rId21" Type="http://schemas.openxmlformats.org/officeDocument/2006/relationships/image" Target="../media/image146.png"/><Relationship Id="rId24" Type="http://schemas.openxmlformats.org/officeDocument/2006/relationships/image" Target="../media/image151.png"/><Relationship Id="rId23" Type="http://schemas.openxmlformats.org/officeDocument/2006/relationships/image" Target="../media/image145.png"/><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18.png"/><Relationship Id="rId4" Type="http://schemas.openxmlformats.org/officeDocument/2006/relationships/image" Target="../media/image135.png"/><Relationship Id="rId9" Type="http://schemas.openxmlformats.org/officeDocument/2006/relationships/image" Target="../media/image131.png"/><Relationship Id="rId26" Type="http://schemas.openxmlformats.org/officeDocument/2006/relationships/image" Target="../media/image155.png"/><Relationship Id="rId25" Type="http://schemas.openxmlformats.org/officeDocument/2006/relationships/image" Target="../media/image166.png"/><Relationship Id="rId28" Type="http://schemas.openxmlformats.org/officeDocument/2006/relationships/image" Target="../media/image154.png"/><Relationship Id="rId27" Type="http://schemas.openxmlformats.org/officeDocument/2006/relationships/image" Target="../media/image143.png"/><Relationship Id="rId5" Type="http://schemas.openxmlformats.org/officeDocument/2006/relationships/image" Target="../media/image126.png"/><Relationship Id="rId6" Type="http://schemas.openxmlformats.org/officeDocument/2006/relationships/image" Target="../media/image129.png"/><Relationship Id="rId29" Type="http://schemas.openxmlformats.org/officeDocument/2006/relationships/image" Target="../media/image153.png"/><Relationship Id="rId7" Type="http://schemas.openxmlformats.org/officeDocument/2006/relationships/image" Target="../media/image174.png"/><Relationship Id="rId8" Type="http://schemas.openxmlformats.org/officeDocument/2006/relationships/image" Target="../media/image139.png"/><Relationship Id="rId31" Type="http://schemas.openxmlformats.org/officeDocument/2006/relationships/image" Target="../media/image157.png"/><Relationship Id="rId30" Type="http://schemas.openxmlformats.org/officeDocument/2006/relationships/image" Target="../media/image144.png"/><Relationship Id="rId11" Type="http://schemas.openxmlformats.org/officeDocument/2006/relationships/image" Target="../media/image127.png"/><Relationship Id="rId33" Type="http://schemas.openxmlformats.org/officeDocument/2006/relationships/image" Target="../media/image149.png"/><Relationship Id="rId10" Type="http://schemas.openxmlformats.org/officeDocument/2006/relationships/image" Target="../media/image133.png"/><Relationship Id="rId32" Type="http://schemas.openxmlformats.org/officeDocument/2006/relationships/image" Target="../media/image147.png"/><Relationship Id="rId13" Type="http://schemas.openxmlformats.org/officeDocument/2006/relationships/image" Target="../media/image132.png"/><Relationship Id="rId12" Type="http://schemas.openxmlformats.org/officeDocument/2006/relationships/image" Target="../media/image130.png"/><Relationship Id="rId34" Type="http://schemas.openxmlformats.org/officeDocument/2006/relationships/image" Target="../media/image148.png"/><Relationship Id="rId15" Type="http://schemas.openxmlformats.org/officeDocument/2006/relationships/image" Target="../media/image208.png"/><Relationship Id="rId14" Type="http://schemas.openxmlformats.org/officeDocument/2006/relationships/image" Target="../media/image140.png"/><Relationship Id="rId17" Type="http://schemas.openxmlformats.org/officeDocument/2006/relationships/image" Target="../media/image138.png"/><Relationship Id="rId16" Type="http://schemas.openxmlformats.org/officeDocument/2006/relationships/image" Target="../media/image136.png"/><Relationship Id="rId19" Type="http://schemas.openxmlformats.org/officeDocument/2006/relationships/image" Target="../media/image137.png"/><Relationship Id="rId18" Type="http://schemas.openxmlformats.org/officeDocument/2006/relationships/image" Target="../media/image18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61.png"/><Relationship Id="rId4" Type="http://schemas.openxmlformats.org/officeDocument/2006/relationships/image" Target="../media/image165.png"/><Relationship Id="rId5" Type="http://schemas.openxmlformats.org/officeDocument/2006/relationships/image" Target="../media/image16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2.png"/><Relationship Id="rId4" Type="http://schemas.openxmlformats.org/officeDocument/2006/relationships/image" Target="../media/image184.png"/><Relationship Id="rId5" Type="http://schemas.openxmlformats.org/officeDocument/2006/relationships/image" Target="../media/image164.png"/><Relationship Id="rId6" Type="http://schemas.openxmlformats.org/officeDocument/2006/relationships/image" Target="../media/image179.png"/></Relationships>
</file>

<file path=ppt/slides/_rels/slide25.xml.rels><?xml version="1.0" encoding="UTF-8" standalone="yes"?><Relationships xmlns="http://schemas.openxmlformats.org/package/2006/relationships"><Relationship Id="rId20" Type="http://schemas.openxmlformats.org/officeDocument/2006/relationships/image" Target="../media/image196.png"/><Relationship Id="rId21" Type="http://schemas.openxmlformats.org/officeDocument/2006/relationships/image" Target="../media/image193.png"/><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78.png"/><Relationship Id="rId4" Type="http://schemas.openxmlformats.org/officeDocument/2006/relationships/image" Target="../media/image171.png"/><Relationship Id="rId9" Type="http://schemas.openxmlformats.org/officeDocument/2006/relationships/image" Target="../media/image169.png"/><Relationship Id="rId5" Type="http://schemas.openxmlformats.org/officeDocument/2006/relationships/image" Target="../media/image175.png"/><Relationship Id="rId6" Type="http://schemas.openxmlformats.org/officeDocument/2006/relationships/image" Target="../media/image172.png"/><Relationship Id="rId7" Type="http://schemas.openxmlformats.org/officeDocument/2006/relationships/image" Target="../media/image199.png"/><Relationship Id="rId8" Type="http://schemas.openxmlformats.org/officeDocument/2006/relationships/image" Target="../media/image176.png"/><Relationship Id="rId11" Type="http://schemas.openxmlformats.org/officeDocument/2006/relationships/image" Target="../media/image167.png"/><Relationship Id="rId10" Type="http://schemas.openxmlformats.org/officeDocument/2006/relationships/image" Target="../media/image170.png"/><Relationship Id="rId13" Type="http://schemas.openxmlformats.org/officeDocument/2006/relationships/image" Target="../media/image183.png"/><Relationship Id="rId12" Type="http://schemas.openxmlformats.org/officeDocument/2006/relationships/image" Target="../media/image186.png"/><Relationship Id="rId15" Type="http://schemas.openxmlformats.org/officeDocument/2006/relationships/image" Target="../media/image187.png"/><Relationship Id="rId14" Type="http://schemas.openxmlformats.org/officeDocument/2006/relationships/image" Target="../media/image177.png"/><Relationship Id="rId17" Type="http://schemas.openxmlformats.org/officeDocument/2006/relationships/image" Target="../media/image190.png"/><Relationship Id="rId16" Type="http://schemas.openxmlformats.org/officeDocument/2006/relationships/image" Target="../media/image185.png"/><Relationship Id="rId19" Type="http://schemas.openxmlformats.org/officeDocument/2006/relationships/image" Target="../media/image181.png"/><Relationship Id="rId18" Type="http://schemas.openxmlformats.org/officeDocument/2006/relationships/image" Target="../media/image18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94.jpg"/><Relationship Id="rId4" Type="http://schemas.openxmlformats.org/officeDocument/2006/relationships/image" Target="../media/image188.png"/><Relationship Id="rId9" Type="http://schemas.openxmlformats.org/officeDocument/2006/relationships/image" Target="../media/image192.png"/><Relationship Id="rId5" Type="http://schemas.openxmlformats.org/officeDocument/2006/relationships/image" Target="../media/image197.png"/><Relationship Id="rId6" Type="http://schemas.openxmlformats.org/officeDocument/2006/relationships/image" Target="../media/image195.png"/><Relationship Id="rId7" Type="http://schemas.openxmlformats.org/officeDocument/2006/relationships/image" Target="../media/image191.png"/><Relationship Id="rId8" Type="http://schemas.openxmlformats.org/officeDocument/2006/relationships/image" Target="../media/image189.png"/><Relationship Id="rId10" Type="http://schemas.openxmlformats.org/officeDocument/2006/relationships/image" Target="../media/image20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03.png"/><Relationship Id="rId4" Type="http://schemas.openxmlformats.org/officeDocument/2006/relationships/image" Target="../media/image200.png"/><Relationship Id="rId5" Type="http://schemas.openxmlformats.org/officeDocument/2006/relationships/image" Target="../media/image19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03.png"/><Relationship Id="rId4" Type="http://schemas.openxmlformats.org/officeDocument/2006/relationships/image" Target="../media/image250.png"/><Relationship Id="rId5" Type="http://schemas.openxmlformats.org/officeDocument/2006/relationships/image" Target="../media/image201.png"/><Relationship Id="rId6" Type="http://schemas.openxmlformats.org/officeDocument/2006/relationships/image" Target="../media/image20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202.png"/><Relationship Id="rId4" Type="http://schemas.openxmlformats.org/officeDocument/2006/relationships/image" Target="../media/image213.png"/><Relationship Id="rId9" Type="http://schemas.openxmlformats.org/officeDocument/2006/relationships/image" Target="../media/image221.png"/><Relationship Id="rId5" Type="http://schemas.openxmlformats.org/officeDocument/2006/relationships/image" Target="../media/image205.png"/><Relationship Id="rId6" Type="http://schemas.openxmlformats.org/officeDocument/2006/relationships/image" Target="../media/image206.png"/><Relationship Id="rId7" Type="http://schemas.openxmlformats.org/officeDocument/2006/relationships/image" Target="../media/image218.png"/><Relationship Id="rId8" Type="http://schemas.openxmlformats.org/officeDocument/2006/relationships/image" Target="../media/image209.png"/><Relationship Id="rId11" Type="http://schemas.openxmlformats.org/officeDocument/2006/relationships/image" Target="../media/image210.png"/><Relationship Id="rId10" Type="http://schemas.openxmlformats.org/officeDocument/2006/relationships/image" Target="../media/image21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03.png"/><Relationship Id="rId4" Type="http://schemas.openxmlformats.org/officeDocument/2006/relationships/image" Target="../media/image211.png"/><Relationship Id="rId5" Type="http://schemas.openxmlformats.org/officeDocument/2006/relationships/image" Target="../media/image24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12.png"/><Relationship Id="rId4" Type="http://schemas.openxmlformats.org/officeDocument/2006/relationships/image" Target="../media/image224.png"/><Relationship Id="rId5" Type="http://schemas.openxmlformats.org/officeDocument/2006/relationships/image" Target="../media/image215.png"/><Relationship Id="rId6" Type="http://schemas.openxmlformats.org/officeDocument/2006/relationships/image" Target="../media/image2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30.png"/><Relationship Id="rId4" Type="http://schemas.openxmlformats.org/officeDocument/2006/relationships/image" Target="../media/image216.png"/><Relationship Id="rId5" Type="http://schemas.openxmlformats.org/officeDocument/2006/relationships/image" Target="../media/image219.png"/></Relationships>
</file>

<file path=ppt/slides/_rels/slide33.xml.rels><?xml version="1.0" encoding="UTF-8" standalone="yes"?><Relationships xmlns="http://schemas.openxmlformats.org/package/2006/relationships"><Relationship Id="rId40" Type="http://schemas.openxmlformats.org/officeDocument/2006/relationships/image" Target="../media/image268.png"/><Relationship Id="rId42" Type="http://schemas.openxmlformats.org/officeDocument/2006/relationships/image" Target="../media/image266.png"/><Relationship Id="rId41" Type="http://schemas.openxmlformats.org/officeDocument/2006/relationships/image" Target="../media/image257.png"/><Relationship Id="rId44" Type="http://schemas.openxmlformats.org/officeDocument/2006/relationships/image" Target="../media/image258.png"/><Relationship Id="rId43" Type="http://schemas.openxmlformats.org/officeDocument/2006/relationships/image" Target="../media/image260.png"/><Relationship Id="rId46" Type="http://schemas.openxmlformats.org/officeDocument/2006/relationships/image" Target="../media/image272.png"/><Relationship Id="rId45" Type="http://schemas.openxmlformats.org/officeDocument/2006/relationships/image" Target="../media/image273.png"/><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31.png"/><Relationship Id="rId4" Type="http://schemas.openxmlformats.org/officeDocument/2006/relationships/image" Target="../media/image228.png"/><Relationship Id="rId9" Type="http://schemas.openxmlformats.org/officeDocument/2006/relationships/image" Target="../media/image227.png"/><Relationship Id="rId48" Type="http://schemas.openxmlformats.org/officeDocument/2006/relationships/image" Target="../media/image264.png"/><Relationship Id="rId47" Type="http://schemas.openxmlformats.org/officeDocument/2006/relationships/image" Target="../media/image270.png"/><Relationship Id="rId49" Type="http://schemas.openxmlformats.org/officeDocument/2006/relationships/image" Target="../media/image267.png"/><Relationship Id="rId5" Type="http://schemas.openxmlformats.org/officeDocument/2006/relationships/image" Target="../media/image226.png"/><Relationship Id="rId6" Type="http://schemas.openxmlformats.org/officeDocument/2006/relationships/image" Target="../media/image223.png"/><Relationship Id="rId7" Type="http://schemas.openxmlformats.org/officeDocument/2006/relationships/image" Target="../media/image225.png"/><Relationship Id="rId8" Type="http://schemas.openxmlformats.org/officeDocument/2006/relationships/image" Target="../media/image222.png"/><Relationship Id="rId31" Type="http://schemas.openxmlformats.org/officeDocument/2006/relationships/image" Target="../media/image256.png"/><Relationship Id="rId30" Type="http://schemas.openxmlformats.org/officeDocument/2006/relationships/image" Target="../media/image248.png"/><Relationship Id="rId33" Type="http://schemas.openxmlformats.org/officeDocument/2006/relationships/image" Target="../media/image259.png"/><Relationship Id="rId32" Type="http://schemas.openxmlformats.org/officeDocument/2006/relationships/image" Target="../media/image251.png"/><Relationship Id="rId35" Type="http://schemas.openxmlformats.org/officeDocument/2006/relationships/image" Target="../media/image253.png"/><Relationship Id="rId34" Type="http://schemas.openxmlformats.org/officeDocument/2006/relationships/image" Target="../media/image254.png"/><Relationship Id="rId37" Type="http://schemas.openxmlformats.org/officeDocument/2006/relationships/image" Target="../media/image263.png"/><Relationship Id="rId36" Type="http://schemas.openxmlformats.org/officeDocument/2006/relationships/image" Target="../media/image261.png"/><Relationship Id="rId39" Type="http://schemas.openxmlformats.org/officeDocument/2006/relationships/image" Target="../media/image265.png"/><Relationship Id="rId38" Type="http://schemas.openxmlformats.org/officeDocument/2006/relationships/image" Target="../media/image262.png"/><Relationship Id="rId20" Type="http://schemas.openxmlformats.org/officeDocument/2006/relationships/image" Target="../media/image239.png"/><Relationship Id="rId22" Type="http://schemas.openxmlformats.org/officeDocument/2006/relationships/image" Target="../media/image252.png"/><Relationship Id="rId21" Type="http://schemas.openxmlformats.org/officeDocument/2006/relationships/image" Target="../media/image238.png"/><Relationship Id="rId24" Type="http://schemas.openxmlformats.org/officeDocument/2006/relationships/image" Target="../media/image274.png"/><Relationship Id="rId23" Type="http://schemas.openxmlformats.org/officeDocument/2006/relationships/image" Target="../media/image241.png"/><Relationship Id="rId26" Type="http://schemas.openxmlformats.org/officeDocument/2006/relationships/image" Target="../media/image255.png"/><Relationship Id="rId25" Type="http://schemas.openxmlformats.org/officeDocument/2006/relationships/image" Target="../media/image271.png"/><Relationship Id="rId28" Type="http://schemas.openxmlformats.org/officeDocument/2006/relationships/image" Target="../media/image243.png"/><Relationship Id="rId27" Type="http://schemas.openxmlformats.org/officeDocument/2006/relationships/image" Target="../media/image242.png"/><Relationship Id="rId29" Type="http://schemas.openxmlformats.org/officeDocument/2006/relationships/image" Target="../media/image246.png"/><Relationship Id="rId11" Type="http://schemas.openxmlformats.org/officeDocument/2006/relationships/image" Target="../media/image237.png"/><Relationship Id="rId10" Type="http://schemas.openxmlformats.org/officeDocument/2006/relationships/image" Target="../media/image229.png"/><Relationship Id="rId13" Type="http://schemas.openxmlformats.org/officeDocument/2006/relationships/image" Target="../media/image232.png"/><Relationship Id="rId12" Type="http://schemas.openxmlformats.org/officeDocument/2006/relationships/image" Target="../media/image233.png"/><Relationship Id="rId15" Type="http://schemas.openxmlformats.org/officeDocument/2006/relationships/image" Target="../media/image244.png"/><Relationship Id="rId14" Type="http://schemas.openxmlformats.org/officeDocument/2006/relationships/image" Target="../media/image236.png"/><Relationship Id="rId17" Type="http://schemas.openxmlformats.org/officeDocument/2006/relationships/image" Target="../media/image234.png"/><Relationship Id="rId16" Type="http://schemas.openxmlformats.org/officeDocument/2006/relationships/image" Target="../media/image249.png"/><Relationship Id="rId19" Type="http://schemas.openxmlformats.org/officeDocument/2006/relationships/image" Target="../media/image240.png"/><Relationship Id="rId18" Type="http://schemas.openxmlformats.org/officeDocument/2006/relationships/image" Target="../media/image23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 Id="rId3" Type="http://schemas.openxmlformats.org/officeDocument/2006/relationships/image" Target="../media/image26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Week: </a:t>
            </a:r>
            <a:r>
              <a:rPr b="1" lang="uz-Cyrl-UZ" sz="2800">
                <a:solidFill>
                  <a:schemeClr val="dk1"/>
                </a:solidFill>
                <a:latin typeface="Times New Roman"/>
                <a:ea typeface="Times New Roman"/>
                <a:cs typeface="Times New Roman"/>
                <a:sym typeface="Times New Roman"/>
              </a:rPr>
              <a:t>5</a:t>
            </a:r>
            <a:r>
              <a:rPr b="1" i="0" lang="uz-Cyrl-UZ" sz="2800" u="none" cap="none" strike="noStrike">
                <a:solidFill>
                  <a:schemeClr val="dk1"/>
                </a:solidFill>
                <a:latin typeface="Times New Roman"/>
                <a:ea typeface="Times New Roman"/>
                <a:cs typeface="Times New Roman"/>
                <a:sym typeface="Times New Roman"/>
              </a:rPr>
              <a:t>.</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Organization of marketing activities in small business entities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106" name="Google Shape;106;p1"/>
          <p:cNvPicPr preferRelativeResize="0"/>
          <p:nvPr/>
        </p:nvPicPr>
        <p:blipFill rotWithShape="1">
          <a:blip r:embed="rId3">
            <a:alphaModFix/>
          </a:blip>
          <a:srcRect b="0" l="0" r="0" t="0"/>
          <a:stretch/>
        </p:blipFill>
        <p:spPr>
          <a:xfrm>
            <a:off x="106681" y="1750753"/>
            <a:ext cx="4370726"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7" name="Google Shape;107;p1"/>
          <p:cNvSpPr/>
          <p:nvPr/>
        </p:nvSpPr>
        <p:spPr>
          <a:xfrm>
            <a:off x="106681" y="281603"/>
            <a:ext cx="969264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200" u="none" cap="none" strike="noStrike">
                <a:solidFill>
                  <a:schemeClr val="dk1"/>
                </a:solidFill>
                <a:latin typeface="Times New Roman"/>
                <a:ea typeface="Times New Roman"/>
                <a:cs typeface="Times New Roman"/>
                <a:sym typeface="Times New Roman"/>
              </a:rPr>
              <a:t>«Graduate School of Business and Entrepreneurship</a:t>
            </a:r>
            <a:r>
              <a:rPr b="1" i="0" lang="uz-Cyrl-UZ" sz="3200" u="none" cap="none" strike="noStrike">
                <a:solidFill>
                  <a:srgbClr val="000000"/>
                </a:solidFill>
                <a:latin typeface="Times New Roman"/>
                <a:ea typeface="Times New Roman"/>
                <a:cs typeface="Times New Roman"/>
                <a:sym typeface="Times New Roman"/>
              </a:rPr>
              <a:t>»</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Times New Roman"/>
                <a:ea typeface="Times New Roman"/>
                <a:cs typeface="Times New Roman"/>
                <a:sym typeface="Times New Roman"/>
              </a:rPr>
              <a:t>Course: Management of Small Business Entities</a:t>
            </a:r>
            <a:r>
              <a:rPr b="1" i="1" lang="uz-Cyrl-UZ" sz="2400" u="none" cap="none" strike="noStrike">
                <a:solidFill>
                  <a:schemeClr val="dk1"/>
                </a:solidFill>
                <a:latin typeface="Times New Roman"/>
                <a:ea typeface="Times New Roman"/>
                <a:cs typeface="Times New Roman"/>
                <a:sym typeface="Times New Roman"/>
              </a:rPr>
              <a:t>.</a:t>
            </a:r>
            <a:endParaRPr/>
          </a:p>
        </p:txBody>
      </p:sp>
      <p:sp>
        <p:nvSpPr>
          <p:cNvPr id="108" name="Google Shape;108;p1"/>
          <p:cNvSpPr/>
          <p:nvPr/>
        </p:nvSpPr>
        <p:spPr>
          <a:xfrm>
            <a:off x="4329065" y="5453163"/>
            <a:ext cx="232954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Katarov Vohid Raimkulovich</a:t>
            </a:r>
            <a:endParaRPr/>
          </a:p>
        </p:txBody>
      </p:sp>
      <p:sp>
        <p:nvSpPr>
          <p:cNvPr id="109" name="Google Shape;109;p1"/>
          <p:cNvSpPr/>
          <p:nvPr/>
        </p:nvSpPr>
        <p:spPr>
          <a:xfrm>
            <a:off x="6754518" y="5360830"/>
            <a:ext cx="284510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Lecturer of:</a:t>
            </a:r>
            <a:endParaRPr b="1" i="0" sz="1800" u="none" cap="none" strike="noStrike">
              <a:solidFill>
                <a:srgbClr val="333399"/>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Management of small business entities</a:t>
            </a:r>
            <a:endParaRPr b="1" i="0" sz="1800" u="none" cap="none" strike="noStrike">
              <a:solidFill>
                <a:srgbClr val="333399"/>
              </a:solidFill>
              <a:latin typeface="Times New Roman"/>
              <a:ea typeface="Times New Roman"/>
              <a:cs typeface="Times New Roman"/>
              <a:sym typeface="Times New Roman"/>
            </a:endParaRPr>
          </a:p>
        </p:txBody>
      </p:sp>
      <p:cxnSp>
        <p:nvCxnSpPr>
          <p:cNvPr id="110" name="Google Shape;110;p1"/>
          <p:cNvCxnSpPr/>
          <p:nvPr/>
        </p:nvCxnSpPr>
        <p:spPr>
          <a:xfrm>
            <a:off x="6754518" y="5268498"/>
            <a:ext cx="0" cy="1200329"/>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Мавзу: </a:t>
            </a:r>
            <a:r>
              <a:rPr b="1" lang="uz-Cyrl-UZ" sz="3000">
                <a:solidFill>
                  <a:schemeClr val="dk1"/>
                </a:solidFill>
                <a:latin typeface="Times New Roman"/>
                <a:ea typeface="Times New Roman"/>
                <a:cs typeface="Times New Roman"/>
                <a:sym typeface="Times New Roman"/>
              </a:rPr>
              <a:t>5</a:t>
            </a:r>
            <a:r>
              <a:rPr b="1" i="0" lang="uz-Cyrl-UZ" sz="3000" u="none" cap="none" strike="noStrike">
                <a:solidFill>
                  <a:schemeClr val="dk1"/>
                </a:solidFill>
                <a:latin typeface="Times New Roman"/>
                <a:ea typeface="Times New Roman"/>
                <a:cs typeface="Times New Roman"/>
                <a:sym typeface="Times New Roman"/>
              </a:rPr>
              <a:t>.</a:t>
            </a:r>
            <a:endParaRPr b="1" i="0" sz="3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Кичик бизнес субъектларида маркетинг фаолиятини ташкил этиш</a:t>
            </a:r>
            <a:endParaRPr b="1" i="0" sz="30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116" name="Google Shape;116;p2"/>
          <p:cNvPicPr preferRelativeResize="0"/>
          <p:nvPr/>
        </p:nvPicPr>
        <p:blipFill rotWithShape="1">
          <a:blip r:embed="rId3">
            <a:alphaModFix/>
          </a:blip>
          <a:srcRect b="0" l="0" r="0" t="0"/>
          <a:stretch/>
        </p:blipFill>
        <p:spPr>
          <a:xfrm>
            <a:off x="106680" y="1429292"/>
            <a:ext cx="4269378" cy="265923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17" name="Google Shape;117;p2"/>
          <p:cNvSpPr/>
          <p:nvPr/>
        </p:nvSpPr>
        <p:spPr>
          <a:xfrm>
            <a:off x="4211137" y="5268497"/>
            <a:ext cx="2329542"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Кайтаров Вохид Раимкулович</a:t>
            </a:r>
            <a:endParaRPr b="1" i="0" sz="2400" u="none" cap="none" strike="noStrike">
              <a:solidFill>
                <a:srgbClr val="323F4F"/>
              </a:solidFill>
              <a:latin typeface="Times New Roman"/>
              <a:ea typeface="Times New Roman"/>
              <a:cs typeface="Times New Roman"/>
              <a:sym typeface="Times New Roman"/>
            </a:endParaRPr>
          </a:p>
        </p:txBody>
      </p:sp>
      <p:sp>
        <p:nvSpPr>
          <p:cNvPr id="118" name="Google Shape;118;p2"/>
          <p:cNvSpPr/>
          <p:nvPr/>
        </p:nvSpPr>
        <p:spPr>
          <a:xfrm>
            <a:off x="6968358" y="5268497"/>
            <a:ext cx="276422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accent1"/>
                </a:solidFill>
                <a:latin typeface="Times New Roman"/>
                <a:ea typeface="Times New Roman"/>
                <a:cs typeface="Times New Roman"/>
                <a:sym typeface="Times New Roman"/>
              </a:rPr>
              <a:t>“Кичик бизнес субъектларини бошқариш” курс ўқитувчиси</a:t>
            </a:r>
            <a:endParaRPr b="0" i="0" sz="1800" u="none" cap="none" strike="noStrike">
              <a:solidFill>
                <a:schemeClr val="accent1"/>
              </a:solidFill>
              <a:latin typeface="Times New Roman"/>
              <a:ea typeface="Times New Roman"/>
              <a:cs typeface="Times New Roman"/>
              <a:sym typeface="Times New Roman"/>
            </a:endParaRPr>
          </a:p>
        </p:txBody>
      </p:sp>
      <p:cxnSp>
        <p:nvCxnSpPr>
          <p:cNvPr id="119" name="Google Shape;119;p2"/>
          <p:cNvCxnSpPr/>
          <p:nvPr/>
        </p:nvCxnSpPr>
        <p:spPr>
          <a:xfrm>
            <a:off x="6968358" y="5352581"/>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20" name="Google Shape;120;p2"/>
          <p:cNvSpPr/>
          <p:nvPr/>
        </p:nvSpPr>
        <p:spPr>
          <a:xfrm>
            <a:off x="0" y="44297"/>
            <a:ext cx="990599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600" u="none" cap="none" strike="noStrike">
                <a:solidFill>
                  <a:srgbClr val="000000"/>
                </a:solidFill>
                <a:latin typeface="Times New Roman"/>
                <a:ea typeface="Times New Roman"/>
                <a:cs typeface="Times New Roman"/>
                <a:sym typeface="Times New Roman"/>
              </a:rPr>
              <a:t>Бизнес ва тадбиркорлик олий мактаби</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Arial"/>
                <a:ea typeface="Arial"/>
                <a:cs typeface="Arial"/>
                <a:sym typeface="Arial"/>
              </a:rPr>
              <a:t>Фаннинг номи: Кичик бизнес субъектларини бошқариш</a:t>
            </a:r>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68000">
              <a:srgbClr val="B3D1EC"/>
            </a:gs>
            <a:gs pos="83000">
              <a:srgbClr val="B3D1EC"/>
            </a:gs>
            <a:gs pos="100000">
              <a:srgbClr val="CCE0F2"/>
            </a:gs>
          </a:gsLst>
          <a:lin ang="5400000" scaled="0"/>
        </a:gradFill>
      </p:bgPr>
    </p:bg>
    <p:spTree>
      <p:nvGrpSpPr>
        <p:cNvPr id="124" name="Shape 124"/>
        <p:cNvGrpSpPr/>
        <p:nvPr/>
      </p:nvGrpSpPr>
      <p:grpSpPr>
        <a:xfrm>
          <a:off x="0" y="0"/>
          <a:ext cx="0" cy="0"/>
          <a:chOff x="0" y="0"/>
          <a:chExt cx="0" cy="0"/>
        </a:xfrm>
      </p:grpSpPr>
      <p:pic>
        <p:nvPicPr>
          <p:cNvPr id="125" name="Google Shape;125;p3"/>
          <p:cNvPicPr preferRelativeResize="0"/>
          <p:nvPr/>
        </p:nvPicPr>
        <p:blipFill rotWithShape="1">
          <a:blip r:embed="rId3">
            <a:alphaModFix/>
          </a:blip>
          <a:srcRect b="0" l="0" r="0" t="0"/>
          <a:stretch/>
        </p:blipFill>
        <p:spPr>
          <a:xfrm>
            <a:off x="807693" y="361831"/>
            <a:ext cx="8299813" cy="706114"/>
          </a:xfrm>
          <a:prstGeom prst="rect">
            <a:avLst/>
          </a:prstGeom>
          <a:noFill/>
          <a:ln>
            <a:noFill/>
          </a:ln>
        </p:spPr>
      </p:pic>
      <p:sp>
        <p:nvSpPr>
          <p:cNvPr id="126" name="Google Shape;126;p3"/>
          <p:cNvSpPr txBox="1"/>
          <p:nvPr>
            <p:ph type="title"/>
          </p:nvPr>
        </p:nvSpPr>
        <p:spPr>
          <a:xfrm>
            <a:off x="986944" y="510333"/>
            <a:ext cx="7941309" cy="402033"/>
          </a:xfrm>
          <a:prstGeom prst="rect">
            <a:avLst/>
          </a:prstGeom>
          <a:noFill/>
          <a:ln>
            <a:noFill/>
          </a:ln>
        </p:spPr>
        <p:txBody>
          <a:bodyPr anchorCtr="0" anchor="ctr" bIns="0" lIns="0" spcFirstLastPara="1" rIns="0" wrap="square" tIns="67925">
            <a:spAutoFit/>
          </a:bodyPr>
          <a:lstStyle/>
          <a:p>
            <a:pPr indent="-1251585" lvl="0" marL="1263650" marR="5080" rtl="0" algn="ctr">
              <a:lnSpc>
                <a:spcPct val="103200"/>
              </a:lnSpc>
              <a:spcBef>
                <a:spcPts val="0"/>
              </a:spcBef>
              <a:spcAft>
                <a:spcPts val="0"/>
              </a:spcAft>
              <a:buClr>
                <a:schemeClr val="lt1"/>
              </a:buClr>
              <a:buSzPts val="2500"/>
              <a:buFont typeface="Times New Roman"/>
              <a:buNone/>
            </a:pPr>
            <a:r>
              <a:rPr b="1" lang="uz-Cyrl-UZ" sz="2500">
                <a:solidFill>
                  <a:schemeClr val="lt1"/>
                </a:solidFill>
                <a:latin typeface="Times New Roman"/>
                <a:ea typeface="Times New Roman"/>
                <a:cs typeface="Times New Roman"/>
                <a:sym typeface="Times New Roman"/>
              </a:rPr>
              <a:t>РЕЖА</a:t>
            </a:r>
            <a:endParaRPr sz="2500">
              <a:solidFill>
                <a:schemeClr val="lt1"/>
              </a:solidFill>
              <a:latin typeface="Times New Roman"/>
              <a:ea typeface="Times New Roman"/>
              <a:cs typeface="Times New Roman"/>
              <a:sym typeface="Times New Roman"/>
            </a:endParaRPr>
          </a:p>
        </p:txBody>
      </p:sp>
      <p:grpSp>
        <p:nvGrpSpPr>
          <p:cNvPr id="127" name="Google Shape;127;p3"/>
          <p:cNvGrpSpPr/>
          <p:nvPr/>
        </p:nvGrpSpPr>
        <p:grpSpPr>
          <a:xfrm>
            <a:off x="838200" y="1605152"/>
            <a:ext cx="622300" cy="889000"/>
            <a:chOff x="457200" y="1605152"/>
            <a:chExt cx="622300" cy="889000"/>
          </a:xfrm>
        </p:grpSpPr>
        <p:sp>
          <p:nvSpPr>
            <p:cNvPr id="128" name="Google Shape;128;p3"/>
            <p:cNvSpPr/>
            <p:nvPr/>
          </p:nvSpPr>
          <p:spPr>
            <a:xfrm>
              <a:off x="457200" y="1605152"/>
              <a:ext cx="622300" cy="889000"/>
            </a:xfrm>
            <a:custGeom>
              <a:rect b="b" l="l" r="r" t="t"/>
              <a:pathLst>
                <a:path extrusionOk="0" h="889000" w="622300">
                  <a:moveTo>
                    <a:pt x="622261" y="0"/>
                  </a:moveTo>
                  <a:lnTo>
                    <a:pt x="311137" y="311150"/>
                  </a:lnTo>
                  <a:lnTo>
                    <a:pt x="0" y="0"/>
                  </a:lnTo>
                  <a:lnTo>
                    <a:pt x="0" y="577850"/>
                  </a:lnTo>
                  <a:lnTo>
                    <a:pt x="311137" y="889000"/>
                  </a:lnTo>
                  <a:lnTo>
                    <a:pt x="622261" y="577850"/>
                  </a:lnTo>
                  <a:lnTo>
                    <a:pt x="622261"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p:txBody>
        </p:sp>
        <p:sp>
          <p:nvSpPr>
            <p:cNvPr id="129" name="Google Shape;129;p3"/>
            <p:cNvSpPr/>
            <p:nvPr/>
          </p:nvSpPr>
          <p:spPr>
            <a:xfrm>
              <a:off x="457200" y="1605152"/>
              <a:ext cx="622300" cy="889000"/>
            </a:xfrm>
            <a:custGeom>
              <a:rect b="b" l="l" r="r" t="t"/>
              <a:pathLst>
                <a:path extrusionOk="0" h="889000" w="622300">
                  <a:moveTo>
                    <a:pt x="622261" y="0"/>
                  </a:moveTo>
                  <a:lnTo>
                    <a:pt x="622261" y="577850"/>
                  </a:lnTo>
                  <a:lnTo>
                    <a:pt x="311137" y="889000"/>
                  </a:lnTo>
                  <a:lnTo>
                    <a:pt x="0" y="577850"/>
                  </a:lnTo>
                  <a:lnTo>
                    <a:pt x="0" y="0"/>
                  </a:lnTo>
                  <a:lnTo>
                    <a:pt x="311137" y="311150"/>
                  </a:lnTo>
                  <a:lnTo>
                    <a:pt x="622261" y="0"/>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p:txBody>
        </p:sp>
      </p:grpSp>
      <p:sp>
        <p:nvSpPr>
          <p:cNvPr id="130" name="Google Shape;130;p3"/>
          <p:cNvSpPr txBox="1"/>
          <p:nvPr/>
        </p:nvSpPr>
        <p:spPr>
          <a:xfrm>
            <a:off x="1040993" y="1858773"/>
            <a:ext cx="217804"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grpSp>
        <p:nvGrpSpPr>
          <p:cNvPr id="131" name="Google Shape;131;p3"/>
          <p:cNvGrpSpPr/>
          <p:nvPr/>
        </p:nvGrpSpPr>
        <p:grpSpPr>
          <a:xfrm>
            <a:off x="1460461" y="1605153"/>
            <a:ext cx="7607934" cy="578485"/>
            <a:chOff x="1079461" y="1605152"/>
            <a:chExt cx="7607934" cy="578485"/>
          </a:xfrm>
        </p:grpSpPr>
        <p:sp>
          <p:nvSpPr>
            <p:cNvPr id="132" name="Google Shape;132;p3"/>
            <p:cNvSpPr/>
            <p:nvPr/>
          </p:nvSpPr>
          <p:spPr>
            <a:xfrm>
              <a:off x="1079461" y="1605152"/>
              <a:ext cx="7607934" cy="578485"/>
            </a:xfrm>
            <a:custGeom>
              <a:rect b="b" l="l" r="r" t="t"/>
              <a:pathLst>
                <a:path extrusionOk="0" h="578485" w="7607934">
                  <a:moveTo>
                    <a:pt x="7510945" y="0"/>
                  </a:moveTo>
                  <a:lnTo>
                    <a:pt x="0" y="0"/>
                  </a:lnTo>
                  <a:lnTo>
                    <a:pt x="0" y="578231"/>
                  </a:lnTo>
                  <a:lnTo>
                    <a:pt x="7510945" y="578231"/>
                  </a:lnTo>
                  <a:lnTo>
                    <a:pt x="7548455" y="570652"/>
                  </a:lnTo>
                  <a:lnTo>
                    <a:pt x="7579096" y="549989"/>
                  </a:lnTo>
                  <a:lnTo>
                    <a:pt x="7599759" y="519348"/>
                  </a:lnTo>
                  <a:lnTo>
                    <a:pt x="7607338" y="481838"/>
                  </a:lnTo>
                  <a:lnTo>
                    <a:pt x="7607338" y="96393"/>
                  </a:lnTo>
                  <a:lnTo>
                    <a:pt x="7599759" y="58882"/>
                  </a:lnTo>
                  <a:lnTo>
                    <a:pt x="7579096" y="28241"/>
                  </a:lnTo>
                  <a:lnTo>
                    <a:pt x="7548455" y="7578"/>
                  </a:lnTo>
                  <a:lnTo>
                    <a:pt x="7510945" y="0"/>
                  </a:lnTo>
                  <a:close/>
                </a:path>
              </a:pathLst>
            </a:custGeom>
            <a:solidFill>
              <a:srgbClr val="FFFFFF">
                <a:alpha val="89803"/>
              </a:srgbClr>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 name="Google Shape;133;p3"/>
            <p:cNvSpPr/>
            <p:nvPr/>
          </p:nvSpPr>
          <p:spPr>
            <a:xfrm>
              <a:off x="1079461" y="1605152"/>
              <a:ext cx="7607934" cy="578485"/>
            </a:xfrm>
            <a:custGeom>
              <a:rect b="b" l="l" r="r" t="t"/>
              <a:pathLst>
                <a:path extrusionOk="0" h="578485" w="7607934">
                  <a:moveTo>
                    <a:pt x="7607338" y="96393"/>
                  </a:moveTo>
                  <a:lnTo>
                    <a:pt x="7607338" y="481838"/>
                  </a:lnTo>
                  <a:lnTo>
                    <a:pt x="7599759" y="519348"/>
                  </a:lnTo>
                  <a:lnTo>
                    <a:pt x="7579096" y="549989"/>
                  </a:lnTo>
                  <a:lnTo>
                    <a:pt x="7548455" y="570652"/>
                  </a:lnTo>
                  <a:lnTo>
                    <a:pt x="7510945" y="578231"/>
                  </a:lnTo>
                  <a:lnTo>
                    <a:pt x="0" y="578231"/>
                  </a:lnTo>
                  <a:lnTo>
                    <a:pt x="0" y="0"/>
                  </a:lnTo>
                  <a:lnTo>
                    <a:pt x="7510945" y="0"/>
                  </a:lnTo>
                  <a:lnTo>
                    <a:pt x="7548455" y="7578"/>
                  </a:lnTo>
                  <a:lnTo>
                    <a:pt x="7579096" y="28241"/>
                  </a:lnTo>
                  <a:lnTo>
                    <a:pt x="7599759" y="58882"/>
                  </a:lnTo>
                  <a:lnTo>
                    <a:pt x="7607338" y="96393"/>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4" name="Google Shape;134;p3"/>
          <p:cNvSpPr txBox="1"/>
          <p:nvPr/>
        </p:nvSpPr>
        <p:spPr>
          <a:xfrm>
            <a:off x="1590244" y="1572007"/>
            <a:ext cx="6620509" cy="610424"/>
          </a:xfrm>
          <a:prstGeom prst="rect">
            <a:avLst/>
          </a:prstGeom>
          <a:noFill/>
          <a:ln>
            <a:noFill/>
          </a:ln>
        </p:spPr>
        <p:txBody>
          <a:bodyPr anchorCtr="0" anchor="t" bIns="0" lIns="0" spcFirstLastPara="1" rIns="0" wrap="square" tIns="55875">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 ва тадбиркорлик фаолиятида маркетингнинг аҳамияти.</a:t>
            </a:r>
            <a:endParaRPr b="1" sz="1800">
              <a:solidFill>
                <a:schemeClr val="dk1"/>
              </a:solidFill>
              <a:latin typeface="Times New Roman"/>
              <a:ea typeface="Times New Roman"/>
              <a:cs typeface="Times New Roman"/>
              <a:sym typeface="Times New Roman"/>
            </a:endParaRPr>
          </a:p>
        </p:txBody>
      </p:sp>
      <p:grpSp>
        <p:nvGrpSpPr>
          <p:cNvPr id="135" name="Google Shape;135;p3"/>
          <p:cNvGrpSpPr/>
          <p:nvPr/>
        </p:nvGrpSpPr>
        <p:grpSpPr>
          <a:xfrm>
            <a:off x="838200" y="2395982"/>
            <a:ext cx="622300" cy="889000"/>
            <a:chOff x="457200" y="2395982"/>
            <a:chExt cx="622300" cy="889000"/>
          </a:xfrm>
        </p:grpSpPr>
        <p:sp>
          <p:nvSpPr>
            <p:cNvPr id="136" name="Google Shape;136;p3"/>
            <p:cNvSpPr/>
            <p:nvPr/>
          </p:nvSpPr>
          <p:spPr>
            <a:xfrm>
              <a:off x="457200" y="2395982"/>
              <a:ext cx="622300" cy="889000"/>
            </a:xfrm>
            <a:custGeom>
              <a:rect b="b" l="l" r="r" t="t"/>
              <a:pathLst>
                <a:path extrusionOk="0" h="889000" w="622300">
                  <a:moveTo>
                    <a:pt x="622261" y="0"/>
                  </a:moveTo>
                  <a:lnTo>
                    <a:pt x="311137" y="311150"/>
                  </a:lnTo>
                  <a:lnTo>
                    <a:pt x="0" y="0"/>
                  </a:lnTo>
                  <a:lnTo>
                    <a:pt x="0" y="577850"/>
                  </a:lnTo>
                  <a:lnTo>
                    <a:pt x="311137" y="889000"/>
                  </a:lnTo>
                  <a:lnTo>
                    <a:pt x="622261" y="577850"/>
                  </a:lnTo>
                  <a:lnTo>
                    <a:pt x="622261"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 name="Google Shape;137;p3"/>
            <p:cNvSpPr/>
            <p:nvPr/>
          </p:nvSpPr>
          <p:spPr>
            <a:xfrm>
              <a:off x="457200" y="2395982"/>
              <a:ext cx="622300" cy="889000"/>
            </a:xfrm>
            <a:custGeom>
              <a:rect b="b" l="l" r="r" t="t"/>
              <a:pathLst>
                <a:path extrusionOk="0" h="889000" w="622300">
                  <a:moveTo>
                    <a:pt x="622261" y="0"/>
                  </a:moveTo>
                  <a:lnTo>
                    <a:pt x="622261" y="577850"/>
                  </a:lnTo>
                  <a:lnTo>
                    <a:pt x="311137" y="889000"/>
                  </a:lnTo>
                  <a:lnTo>
                    <a:pt x="0" y="577850"/>
                  </a:lnTo>
                  <a:lnTo>
                    <a:pt x="0" y="0"/>
                  </a:lnTo>
                  <a:lnTo>
                    <a:pt x="311137" y="311150"/>
                  </a:lnTo>
                  <a:lnTo>
                    <a:pt x="622261" y="0"/>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 name="Google Shape;138;p3"/>
          <p:cNvSpPr txBox="1"/>
          <p:nvPr/>
        </p:nvSpPr>
        <p:spPr>
          <a:xfrm>
            <a:off x="1040993" y="2649423"/>
            <a:ext cx="217804"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2.</a:t>
            </a:r>
            <a:endParaRPr sz="2000">
              <a:solidFill>
                <a:schemeClr val="dk1"/>
              </a:solidFill>
              <a:latin typeface="Times New Roman"/>
              <a:ea typeface="Times New Roman"/>
              <a:cs typeface="Times New Roman"/>
              <a:sym typeface="Times New Roman"/>
            </a:endParaRPr>
          </a:p>
        </p:txBody>
      </p:sp>
      <p:grpSp>
        <p:nvGrpSpPr>
          <p:cNvPr id="139" name="Google Shape;139;p3"/>
          <p:cNvGrpSpPr/>
          <p:nvPr/>
        </p:nvGrpSpPr>
        <p:grpSpPr>
          <a:xfrm>
            <a:off x="1460461" y="2396108"/>
            <a:ext cx="7607934" cy="577850"/>
            <a:chOff x="1079461" y="2396108"/>
            <a:chExt cx="7607934" cy="577850"/>
          </a:xfrm>
        </p:grpSpPr>
        <p:sp>
          <p:nvSpPr>
            <p:cNvPr id="140" name="Google Shape;140;p3"/>
            <p:cNvSpPr/>
            <p:nvPr/>
          </p:nvSpPr>
          <p:spPr>
            <a:xfrm>
              <a:off x="1079461" y="2396108"/>
              <a:ext cx="7607934" cy="577850"/>
            </a:xfrm>
            <a:custGeom>
              <a:rect b="b" l="l" r="r" t="t"/>
              <a:pathLst>
                <a:path extrusionOk="0" h="577850" w="7607934">
                  <a:moveTo>
                    <a:pt x="7511072" y="0"/>
                  </a:moveTo>
                  <a:lnTo>
                    <a:pt x="0" y="0"/>
                  </a:lnTo>
                  <a:lnTo>
                    <a:pt x="0" y="577723"/>
                  </a:lnTo>
                  <a:lnTo>
                    <a:pt x="7511072" y="577723"/>
                  </a:lnTo>
                  <a:lnTo>
                    <a:pt x="7548509" y="570164"/>
                  </a:lnTo>
                  <a:lnTo>
                    <a:pt x="7579112" y="549544"/>
                  </a:lnTo>
                  <a:lnTo>
                    <a:pt x="7599761" y="518947"/>
                  </a:lnTo>
                  <a:lnTo>
                    <a:pt x="7607338" y="481456"/>
                  </a:lnTo>
                  <a:lnTo>
                    <a:pt x="7607338" y="96265"/>
                  </a:lnTo>
                  <a:lnTo>
                    <a:pt x="7599761" y="58775"/>
                  </a:lnTo>
                  <a:lnTo>
                    <a:pt x="7579112" y="28178"/>
                  </a:lnTo>
                  <a:lnTo>
                    <a:pt x="7548509" y="7558"/>
                  </a:lnTo>
                  <a:lnTo>
                    <a:pt x="7511072" y="0"/>
                  </a:lnTo>
                  <a:close/>
                </a:path>
              </a:pathLst>
            </a:custGeom>
            <a:solidFill>
              <a:srgbClr val="FFFFFF">
                <a:alpha val="89803"/>
              </a:srgbClr>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 name="Google Shape;141;p3"/>
            <p:cNvSpPr/>
            <p:nvPr/>
          </p:nvSpPr>
          <p:spPr>
            <a:xfrm>
              <a:off x="1079461" y="2396108"/>
              <a:ext cx="7607934" cy="577850"/>
            </a:xfrm>
            <a:custGeom>
              <a:rect b="b" l="l" r="r" t="t"/>
              <a:pathLst>
                <a:path extrusionOk="0" h="577850" w="7607934">
                  <a:moveTo>
                    <a:pt x="7607338" y="96265"/>
                  </a:moveTo>
                  <a:lnTo>
                    <a:pt x="7607338" y="481456"/>
                  </a:lnTo>
                  <a:lnTo>
                    <a:pt x="7599761" y="518947"/>
                  </a:lnTo>
                  <a:lnTo>
                    <a:pt x="7579112" y="549544"/>
                  </a:lnTo>
                  <a:lnTo>
                    <a:pt x="7548509" y="570164"/>
                  </a:lnTo>
                  <a:lnTo>
                    <a:pt x="7511072" y="577723"/>
                  </a:lnTo>
                  <a:lnTo>
                    <a:pt x="0" y="577723"/>
                  </a:lnTo>
                  <a:lnTo>
                    <a:pt x="0" y="0"/>
                  </a:lnTo>
                  <a:lnTo>
                    <a:pt x="7511072" y="0"/>
                  </a:lnTo>
                  <a:lnTo>
                    <a:pt x="7548509" y="7558"/>
                  </a:lnTo>
                  <a:lnTo>
                    <a:pt x="7579112" y="28178"/>
                  </a:lnTo>
                  <a:lnTo>
                    <a:pt x="7599761" y="58775"/>
                  </a:lnTo>
                  <a:lnTo>
                    <a:pt x="7607338" y="96265"/>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42" name="Google Shape;142;p3"/>
          <p:cNvSpPr txBox="1"/>
          <p:nvPr/>
        </p:nvSpPr>
        <p:spPr>
          <a:xfrm>
            <a:off x="1590244" y="2362963"/>
            <a:ext cx="7240905" cy="610424"/>
          </a:xfrm>
          <a:prstGeom prst="rect">
            <a:avLst/>
          </a:prstGeom>
          <a:noFill/>
          <a:ln>
            <a:noFill/>
          </a:ln>
        </p:spPr>
        <p:txBody>
          <a:bodyPr anchorCtr="0" anchor="t" bIns="0" lIns="0" spcFirstLastPara="1" rIns="0" wrap="square" tIns="55875">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Тадбиркорлик фаолиятида бозор сегментациясининг моҳияти ва аҳамияти.</a:t>
            </a:r>
            <a:endParaRPr b="1" sz="1800">
              <a:solidFill>
                <a:schemeClr val="dk1"/>
              </a:solidFill>
              <a:latin typeface="Times New Roman"/>
              <a:ea typeface="Times New Roman"/>
              <a:cs typeface="Times New Roman"/>
              <a:sym typeface="Times New Roman"/>
            </a:endParaRPr>
          </a:p>
        </p:txBody>
      </p:sp>
      <p:grpSp>
        <p:nvGrpSpPr>
          <p:cNvPr id="143" name="Google Shape;143;p3"/>
          <p:cNvGrpSpPr/>
          <p:nvPr/>
        </p:nvGrpSpPr>
        <p:grpSpPr>
          <a:xfrm>
            <a:off x="838200" y="3186938"/>
            <a:ext cx="622300" cy="889000"/>
            <a:chOff x="457200" y="3186938"/>
            <a:chExt cx="622300" cy="889000"/>
          </a:xfrm>
        </p:grpSpPr>
        <p:sp>
          <p:nvSpPr>
            <p:cNvPr id="144" name="Google Shape;144;p3"/>
            <p:cNvSpPr/>
            <p:nvPr/>
          </p:nvSpPr>
          <p:spPr>
            <a:xfrm>
              <a:off x="457200" y="3186938"/>
              <a:ext cx="622300" cy="889000"/>
            </a:xfrm>
            <a:custGeom>
              <a:rect b="b" l="l" r="r" t="t"/>
              <a:pathLst>
                <a:path extrusionOk="0" h="889000" w="622300">
                  <a:moveTo>
                    <a:pt x="622261" y="0"/>
                  </a:moveTo>
                  <a:lnTo>
                    <a:pt x="311137" y="311023"/>
                  </a:lnTo>
                  <a:lnTo>
                    <a:pt x="0" y="0"/>
                  </a:lnTo>
                  <a:lnTo>
                    <a:pt x="0" y="577723"/>
                  </a:lnTo>
                  <a:lnTo>
                    <a:pt x="311137" y="888873"/>
                  </a:lnTo>
                  <a:lnTo>
                    <a:pt x="622261" y="577723"/>
                  </a:lnTo>
                  <a:lnTo>
                    <a:pt x="622261"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457200" y="3186938"/>
              <a:ext cx="622300" cy="889000"/>
            </a:xfrm>
            <a:custGeom>
              <a:rect b="b" l="l" r="r" t="t"/>
              <a:pathLst>
                <a:path extrusionOk="0" h="889000" w="622300">
                  <a:moveTo>
                    <a:pt x="622261" y="0"/>
                  </a:moveTo>
                  <a:lnTo>
                    <a:pt x="622261" y="577723"/>
                  </a:lnTo>
                  <a:lnTo>
                    <a:pt x="311137" y="888873"/>
                  </a:lnTo>
                  <a:lnTo>
                    <a:pt x="0" y="577723"/>
                  </a:lnTo>
                  <a:lnTo>
                    <a:pt x="0" y="0"/>
                  </a:lnTo>
                  <a:lnTo>
                    <a:pt x="311137" y="311023"/>
                  </a:lnTo>
                  <a:lnTo>
                    <a:pt x="622261" y="0"/>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46" name="Google Shape;146;p3"/>
          <p:cNvSpPr txBox="1"/>
          <p:nvPr/>
        </p:nvSpPr>
        <p:spPr>
          <a:xfrm>
            <a:off x="1040993" y="3440939"/>
            <a:ext cx="217804"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3.</a:t>
            </a:r>
            <a:endParaRPr sz="2000">
              <a:solidFill>
                <a:schemeClr val="dk1"/>
              </a:solidFill>
              <a:latin typeface="Times New Roman"/>
              <a:ea typeface="Times New Roman"/>
              <a:cs typeface="Times New Roman"/>
              <a:sym typeface="Times New Roman"/>
            </a:endParaRPr>
          </a:p>
        </p:txBody>
      </p:sp>
      <p:grpSp>
        <p:nvGrpSpPr>
          <p:cNvPr id="147" name="Google Shape;147;p3"/>
          <p:cNvGrpSpPr/>
          <p:nvPr/>
        </p:nvGrpSpPr>
        <p:grpSpPr>
          <a:xfrm>
            <a:off x="1460461" y="3186938"/>
            <a:ext cx="7607934" cy="577850"/>
            <a:chOff x="1079461" y="3186938"/>
            <a:chExt cx="7607934" cy="577850"/>
          </a:xfrm>
        </p:grpSpPr>
        <p:sp>
          <p:nvSpPr>
            <p:cNvPr id="148" name="Google Shape;148;p3"/>
            <p:cNvSpPr/>
            <p:nvPr/>
          </p:nvSpPr>
          <p:spPr>
            <a:xfrm>
              <a:off x="1079461" y="3186938"/>
              <a:ext cx="7607934" cy="577850"/>
            </a:xfrm>
            <a:custGeom>
              <a:rect b="b" l="l" r="r" t="t"/>
              <a:pathLst>
                <a:path extrusionOk="0" h="577850" w="7607934">
                  <a:moveTo>
                    <a:pt x="7511072" y="0"/>
                  </a:moveTo>
                  <a:lnTo>
                    <a:pt x="0" y="0"/>
                  </a:lnTo>
                  <a:lnTo>
                    <a:pt x="0" y="577723"/>
                  </a:lnTo>
                  <a:lnTo>
                    <a:pt x="7511072" y="577723"/>
                  </a:lnTo>
                  <a:lnTo>
                    <a:pt x="7548509" y="570164"/>
                  </a:lnTo>
                  <a:lnTo>
                    <a:pt x="7579112" y="549544"/>
                  </a:lnTo>
                  <a:lnTo>
                    <a:pt x="7599761" y="518947"/>
                  </a:lnTo>
                  <a:lnTo>
                    <a:pt x="7607338" y="481456"/>
                  </a:lnTo>
                  <a:lnTo>
                    <a:pt x="7607338" y="96265"/>
                  </a:lnTo>
                  <a:lnTo>
                    <a:pt x="7599761" y="58775"/>
                  </a:lnTo>
                  <a:lnTo>
                    <a:pt x="7579112" y="28178"/>
                  </a:lnTo>
                  <a:lnTo>
                    <a:pt x="7548509" y="7558"/>
                  </a:lnTo>
                  <a:lnTo>
                    <a:pt x="7511072" y="0"/>
                  </a:lnTo>
                  <a:close/>
                </a:path>
              </a:pathLst>
            </a:custGeom>
            <a:solidFill>
              <a:srgbClr val="FFFFFF">
                <a:alpha val="89803"/>
              </a:srgbClr>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9" name="Google Shape;149;p3"/>
            <p:cNvSpPr/>
            <p:nvPr/>
          </p:nvSpPr>
          <p:spPr>
            <a:xfrm>
              <a:off x="1079461" y="3186938"/>
              <a:ext cx="7607934" cy="577850"/>
            </a:xfrm>
            <a:custGeom>
              <a:rect b="b" l="l" r="r" t="t"/>
              <a:pathLst>
                <a:path extrusionOk="0" h="577850" w="7607934">
                  <a:moveTo>
                    <a:pt x="7607338" y="96265"/>
                  </a:moveTo>
                  <a:lnTo>
                    <a:pt x="7607338" y="481456"/>
                  </a:lnTo>
                  <a:lnTo>
                    <a:pt x="7599761" y="518947"/>
                  </a:lnTo>
                  <a:lnTo>
                    <a:pt x="7579112" y="549544"/>
                  </a:lnTo>
                  <a:lnTo>
                    <a:pt x="7548509" y="570164"/>
                  </a:lnTo>
                  <a:lnTo>
                    <a:pt x="7511072" y="577723"/>
                  </a:lnTo>
                  <a:lnTo>
                    <a:pt x="0" y="577723"/>
                  </a:lnTo>
                  <a:lnTo>
                    <a:pt x="0" y="0"/>
                  </a:lnTo>
                  <a:lnTo>
                    <a:pt x="7511072" y="0"/>
                  </a:lnTo>
                  <a:lnTo>
                    <a:pt x="7548509" y="7558"/>
                  </a:lnTo>
                  <a:lnTo>
                    <a:pt x="7579112" y="28178"/>
                  </a:lnTo>
                  <a:lnTo>
                    <a:pt x="7599761" y="58775"/>
                  </a:lnTo>
                  <a:lnTo>
                    <a:pt x="7607338" y="96265"/>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50" name="Google Shape;150;p3"/>
          <p:cNvSpPr txBox="1"/>
          <p:nvPr/>
        </p:nvSpPr>
        <p:spPr>
          <a:xfrm>
            <a:off x="1590244" y="3153919"/>
            <a:ext cx="6294755" cy="610424"/>
          </a:xfrm>
          <a:prstGeom prst="rect">
            <a:avLst/>
          </a:prstGeom>
          <a:noFill/>
          <a:ln>
            <a:noFill/>
          </a:ln>
        </p:spPr>
        <p:txBody>
          <a:bodyPr anchorCtr="0" anchor="t" bIns="0" lIns="0" spcFirstLastPara="1" rIns="0" wrap="square" tIns="55875">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 ва тадбиркорлик фаолияти учун маркетинг дастурини ишлаб чиқиш</a:t>
            </a:r>
            <a:endParaRPr b="1" sz="1800">
              <a:solidFill>
                <a:schemeClr val="dk1"/>
              </a:solidFill>
              <a:latin typeface="Times New Roman"/>
              <a:ea typeface="Times New Roman"/>
              <a:cs typeface="Times New Roman"/>
              <a:sym typeface="Times New Roman"/>
            </a:endParaRPr>
          </a:p>
        </p:txBody>
      </p:sp>
      <p:grpSp>
        <p:nvGrpSpPr>
          <p:cNvPr id="151" name="Google Shape;151;p3"/>
          <p:cNvGrpSpPr/>
          <p:nvPr/>
        </p:nvGrpSpPr>
        <p:grpSpPr>
          <a:xfrm>
            <a:off x="838200" y="3977766"/>
            <a:ext cx="622300" cy="889000"/>
            <a:chOff x="457200" y="3977766"/>
            <a:chExt cx="622300" cy="889000"/>
          </a:xfrm>
        </p:grpSpPr>
        <p:sp>
          <p:nvSpPr>
            <p:cNvPr id="152" name="Google Shape;152;p3"/>
            <p:cNvSpPr/>
            <p:nvPr/>
          </p:nvSpPr>
          <p:spPr>
            <a:xfrm>
              <a:off x="457200" y="3977766"/>
              <a:ext cx="622300" cy="889000"/>
            </a:xfrm>
            <a:custGeom>
              <a:rect b="b" l="l" r="r" t="t"/>
              <a:pathLst>
                <a:path extrusionOk="0" h="889000" w="622300">
                  <a:moveTo>
                    <a:pt x="622261" y="0"/>
                  </a:moveTo>
                  <a:lnTo>
                    <a:pt x="311137" y="311022"/>
                  </a:lnTo>
                  <a:lnTo>
                    <a:pt x="0" y="0"/>
                  </a:lnTo>
                  <a:lnTo>
                    <a:pt x="0" y="577722"/>
                  </a:lnTo>
                  <a:lnTo>
                    <a:pt x="311137" y="888872"/>
                  </a:lnTo>
                  <a:lnTo>
                    <a:pt x="622261" y="577722"/>
                  </a:lnTo>
                  <a:lnTo>
                    <a:pt x="622261"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457200" y="3977766"/>
              <a:ext cx="622300" cy="889000"/>
            </a:xfrm>
            <a:custGeom>
              <a:rect b="b" l="l" r="r" t="t"/>
              <a:pathLst>
                <a:path extrusionOk="0" h="889000" w="622300">
                  <a:moveTo>
                    <a:pt x="622261" y="0"/>
                  </a:moveTo>
                  <a:lnTo>
                    <a:pt x="622261" y="577722"/>
                  </a:lnTo>
                  <a:lnTo>
                    <a:pt x="311137" y="888872"/>
                  </a:lnTo>
                  <a:lnTo>
                    <a:pt x="0" y="577722"/>
                  </a:lnTo>
                  <a:lnTo>
                    <a:pt x="0" y="0"/>
                  </a:lnTo>
                  <a:lnTo>
                    <a:pt x="311137" y="311022"/>
                  </a:lnTo>
                  <a:lnTo>
                    <a:pt x="622261" y="0"/>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54" name="Google Shape;154;p3"/>
          <p:cNvSpPr txBox="1"/>
          <p:nvPr/>
        </p:nvSpPr>
        <p:spPr>
          <a:xfrm>
            <a:off x="1040993" y="4231895"/>
            <a:ext cx="217804"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4.</a:t>
            </a:r>
            <a:endParaRPr sz="2000">
              <a:solidFill>
                <a:schemeClr val="dk1"/>
              </a:solidFill>
              <a:latin typeface="Times New Roman"/>
              <a:ea typeface="Times New Roman"/>
              <a:cs typeface="Times New Roman"/>
              <a:sym typeface="Times New Roman"/>
            </a:endParaRPr>
          </a:p>
        </p:txBody>
      </p:sp>
      <p:grpSp>
        <p:nvGrpSpPr>
          <p:cNvPr id="155" name="Google Shape;155;p3"/>
          <p:cNvGrpSpPr/>
          <p:nvPr/>
        </p:nvGrpSpPr>
        <p:grpSpPr>
          <a:xfrm>
            <a:off x="1486872" y="3967611"/>
            <a:ext cx="7607934" cy="577850"/>
            <a:chOff x="1079461" y="3977766"/>
            <a:chExt cx="7607934" cy="577850"/>
          </a:xfrm>
        </p:grpSpPr>
        <p:sp>
          <p:nvSpPr>
            <p:cNvPr id="156" name="Google Shape;156;p3"/>
            <p:cNvSpPr/>
            <p:nvPr/>
          </p:nvSpPr>
          <p:spPr>
            <a:xfrm>
              <a:off x="1079461" y="3977766"/>
              <a:ext cx="7607934" cy="577850"/>
            </a:xfrm>
            <a:custGeom>
              <a:rect b="b" l="l" r="r" t="t"/>
              <a:pathLst>
                <a:path extrusionOk="0" h="577850" w="7607934">
                  <a:moveTo>
                    <a:pt x="7511072" y="0"/>
                  </a:moveTo>
                  <a:lnTo>
                    <a:pt x="0" y="0"/>
                  </a:lnTo>
                  <a:lnTo>
                    <a:pt x="0" y="577722"/>
                  </a:lnTo>
                  <a:lnTo>
                    <a:pt x="7511072" y="577722"/>
                  </a:lnTo>
                  <a:lnTo>
                    <a:pt x="7548509" y="570164"/>
                  </a:lnTo>
                  <a:lnTo>
                    <a:pt x="7579112" y="549544"/>
                  </a:lnTo>
                  <a:lnTo>
                    <a:pt x="7599761" y="518947"/>
                  </a:lnTo>
                  <a:lnTo>
                    <a:pt x="7607338" y="481456"/>
                  </a:lnTo>
                  <a:lnTo>
                    <a:pt x="7607338" y="96265"/>
                  </a:lnTo>
                  <a:lnTo>
                    <a:pt x="7599761" y="58775"/>
                  </a:lnTo>
                  <a:lnTo>
                    <a:pt x="7579112" y="28178"/>
                  </a:lnTo>
                  <a:lnTo>
                    <a:pt x="7548509" y="7558"/>
                  </a:lnTo>
                  <a:lnTo>
                    <a:pt x="7511072" y="0"/>
                  </a:lnTo>
                  <a:close/>
                </a:path>
              </a:pathLst>
            </a:custGeom>
            <a:solidFill>
              <a:srgbClr val="FFFFFF">
                <a:alpha val="89803"/>
              </a:srgbClr>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3"/>
            <p:cNvSpPr/>
            <p:nvPr/>
          </p:nvSpPr>
          <p:spPr>
            <a:xfrm>
              <a:off x="1079461" y="3977766"/>
              <a:ext cx="7607934" cy="577850"/>
            </a:xfrm>
            <a:custGeom>
              <a:rect b="b" l="l" r="r" t="t"/>
              <a:pathLst>
                <a:path extrusionOk="0" h="577850" w="7607934">
                  <a:moveTo>
                    <a:pt x="7607338" y="96265"/>
                  </a:moveTo>
                  <a:lnTo>
                    <a:pt x="7607338" y="481456"/>
                  </a:lnTo>
                  <a:lnTo>
                    <a:pt x="7599761" y="518947"/>
                  </a:lnTo>
                  <a:lnTo>
                    <a:pt x="7579112" y="549544"/>
                  </a:lnTo>
                  <a:lnTo>
                    <a:pt x="7548509" y="570164"/>
                  </a:lnTo>
                  <a:lnTo>
                    <a:pt x="7511072" y="577722"/>
                  </a:lnTo>
                  <a:lnTo>
                    <a:pt x="0" y="577722"/>
                  </a:lnTo>
                  <a:lnTo>
                    <a:pt x="0" y="0"/>
                  </a:lnTo>
                  <a:lnTo>
                    <a:pt x="7511072" y="0"/>
                  </a:lnTo>
                  <a:lnTo>
                    <a:pt x="7548509" y="7558"/>
                  </a:lnTo>
                  <a:lnTo>
                    <a:pt x="7579112" y="28178"/>
                  </a:lnTo>
                  <a:lnTo>
                    <a:pt x="7599761" y="58775"/>
                  </a:lnTo>
                  <a:lnTo>
                    <a:pt x="7607338" y="96265"/>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58" name="Google Shape;158;p3"/>
          <p:cNvSpPr txBox="1"/>
          <p:nvPr/>
        </p:nvSpPr>
        <p:spPr>
          <a:xfrm>
            <a:off x="1590243" y="3944874"/>
            <a:ext cx="7338010" cy="595035"/>
          </a:xfrm>
          <a:prstGeom prst="rect">
            <a:avLst/>
          </a:prstGeom>
          <a:noFill/>
          <a:ln>
            <a:noFill/>
          </a:ln>
        </p:spPr>
        <p:txBody>
          <a:bodyPr anchorCtr="0" anchor="t" bIns="0" lIns="0" spcFirstLastPara="1" rIns="0" wrap="square" tIns="55875">
            <a:spAutoFit/>
          </a:bodyPr>
          <a:lstStyle/>
          <a:p>
            <a:pPr indent="0" lvl="0" marL="0" marR="5080" rtl="0" algn="l">
              <a:lnSpc>
                <a:spcPct val="115555"/>
              </a:lnSpc>
              <a:spcBef>
                <a:spcPts val="0"/>
              </a:spcBef>
              <a:spcAft>
                <a:spcPts val="0"/>
              </a:spcAft>
              <a:buClr>
                <a:schemeClr val="dk1"/>
              </a:buClr>
              <a:buSzPts val="1800"/>
              <a:buFont typeface="Times New Roman"/>
              <a:buChar char="•"/>
            </a:pPr>
            <a:r>
              <a:rPr b="1" lang="uz-Cyrl-UZ" sz="1800">
                <a:solidFill>
                  <a:schemeClr val="dk1"/>
                </a:solidFill>
                <a:latin typeface="Times New Roman"/>
                <a:ea typeface="Times New Roman"/>
                <a:cs typeface="Times New Roman"/>
                <a:sym typeface="Times New Roman"/>
              </a:rPr>
              <a:t>Кичик бизнес ва тадбиркорлик тизимида реклама фаолиятини  ташкил этиш.</a:t>
            </a:r>
            <a:endParaRPr b="1" sz="1800">
              <a:solidFill>
                <a:schemeClr val="dk1"/>
              </a:solidFill>
              <a:latin typeface="Times New Roman"/>
              <a:ea typeface="Times New Roman"/>
              <a:cs typeface="Times New Roman"/>
              <a:sym typeface="Times New Roman"/>
            </a:endParaRPr>
          </a:p>
        </p:txBody>
      </p:sp>
      <p:grpSp>
        <p:nvGrpSpPr>
          <p:cNvPr id="159" name="Google Shape;159;p3"/>
          <p:cNvGrpSpPr/>
          <p:nvPr/>
        </p:nvGrpSpPr>
        <p:grpSpPr>
          <a:xfrm>
            <a:off x="838200" y="4768596"/>
            <a:ext cx="622300" cy="889000"/>
            <a:chOff x="457200" y="4768596"/>
            <a:chExt cx="622300" cy="889000"/>
          </a:xfrm>
        </p:grpSpPr>
        <p:sp>
          <p:nvSpPr>
            <p:cNvPr id="160" name="Google Shape;160;p3"/>
            <p:cNvSpPr/>
            <p:nvPr/>
          </p:nvSpPr>
          <p:spPr>
            <a:xfrm>
              <a:off x="457200" y="4768596"/>
              <a:ext cx="622300" cy="889000"/>
            </a:xfrm>
            <a:custGeom>
              <a:rect b="b" l="l" r="r" t="t"/>
              <a:pathLst>
                <a:path extrusionOk="0" h="889000" w="622300">
                  <a:moveTo>
                    <a:pt x="622261" y="0"/>
                  </a:moveTo>
                  <a:lnTo>
                    <a:pt x="311137" y="311022"/>
                  </a:lnTo>
                  <a:lnTo>
                    <a:pt x="0" y="0"/>
                  </a:lnTo>
                  <a:lnTo>
                    <a:pt x="0" y="577722"/>
                  </a:lnTo>
                  <a:lnTo>
                    <a:pt x="311137" y="888898"/>
                  </a:lnTo>
                  <a:lnTo>
                    <a:pt x="622261" y="577722"/>
                  </a:lnTo>
                  <a:lnTo>
                    <a:pt x="622261"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1" name="Google Shape;161;p3"/>
            <p:cNvSpPr/>
            <p:nvPr/>
          </p:nvSpPr>
          <p:spPr>
            <a:xfrm>
              <a:off x="457200" y="4768596"/>
              <a:ext cx="622300" cy="889000"/>
            </a:xfrm>
            <a:custGeom>
              <a:rect b="b" l="l" r="r" t="t"/>
              <a:pathLst>
                <a:path extrusionOk="0" h="889000" w="622300">
                  <a:moveTo>
                    <a:pt x="622261" y="0"/>
                  </a:moveTo>
                  <a:lnTo>
                    <a:pt x="622261" y="577722"/>
                  </a:lnTo>
                  <a:lnTo>
                    <a:pt x="311137" y="888898"/>
                  </a:lnTo>
                  <a:lnTo>
                    <a:pt x="0" y="577722"/>
                  </a:lnTo>
                  <a:lnTo>
                    <a:pt x="0" y="0"/>
                  </a:lnTo>
                  <a:lnTo>
                    <a:pt x="311137" y="311022"/>
                  </a:lnTo>
                  <a:lnTo>
                    <a:pt x="622261" y="0"/>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62" name="Google Shape;162;p3"/>
          <p:cNvSpPr txBox="1"/>
          <p:nvPr/>
        </p:nvSpPr>
        <p:spPr>
          <a:xfrm>
            <a:off x="1040993" y="5022851"/>
            <a:ext cx="217804"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5.</a:t>
            </a:r>
            <a:endParaRPr sz="2000">
              <a:solidFill>
                <a:schemeClr val="dk1"/>
              </a:solidFill>
              <a:latin typeface="Times New Roman"/>
              <a:ea typeface="Times New Roman"/>
              <a:cs typeface="Times New Roman"/>
              <a:sym typeface="Times New Roman"/>
            </a:endParaRPr>
          </a:p>
        </p:txBody>
      </p:sp>
      <p:grpSp>
        <p:nvGrpSpPr>
          <p:cNvPr id="163" name="Google Shape;163;p3"/>
          <p:cNvGrpSpPr/>
          <p:nvPr/>
        </p:nvGrpSpPr>
        <p:grpSpPr>
          <a:xfrm>
            <a:off x="1460461" y="4768596"/>
            <a:ext cx="7607934" cy="577850"/>
            <a:chOff x="1079461" y="4768596"/>
            <a:chExt cx="7607934" cy="577850"/>
          </a:xfrm>
        </p:grpSpPr>
        <p:sp>
          <p:nvSpPr>
            <p:cNvPr id="164" name="Google Shape;164;p3"/>
            <p:cNvSpPr/>
            <p:nvPr/>
          </p:nvSpPr>
          <p:spPr>
            <a:xfrm>
              <a:off x="1079461" y="4768596"/>
              <a:ext cx="7607934" cy="577850"/>
            </a:xfrm>
            <a:custGeom>
              <a:rect b="b" l="l" r="r" t="t"/>
              <a:pathLst>
                <a:path extrusionOk="0" h="577850" w="7607934">
                  <a:moveTo>
                    <a:pt x="7511072" y="0"/>
                  </a:moveTo>
                  <a:lnTo>
                    <a:pt x="0" y="0"/>
                  </a:lnTo>
                  <a:lnTo>
                    <a:pt x="0" y="577722"/>
                  </a:lnTo>
                  <a:lnTo>
                    <a:pt x="7511072" y="577722"/>
                  </a:lnTo>
                  <a:lnTo>
                    <a:pt x="7548509" y="570164"/>
                  </a:lnTo>
                  <a:lnTo>
                    <a:pt x="7579112" y="549544"/>
                  </a:lnTo>
                  <a:lnTo>
                    <a:pt x="7599761" y="518947"/>
                  </a:lnTo>
                  <a:lnTo>
                    <a:pt x="7607338" y="481456"/>
                  </a:lnTo>
                  <a:lnTo>
                    <a:pt x="7607338" y="96265"/>
                  </a:lnTo>
                  <a:lnTo>
                    <a:pt x="7599761" y="58775"/>
                  </a:lnTo>
                  <a:lnTo>
                    <a:pt x="7579112" y="28178"/>
                  </a:lnTo>
                  <a:lnTo>
                    <a:pt x="7548509" y="7558"/>
                  </a:lnTo>
                  <a:lnTo>
                    <a:pt x="7511072" y="0"/>
                  </a:lnTo>
                  <a:close/>
                </a:path>
              </a:pathLst>
            </a:custGeom>
            <a:solidFill>
              <a:srgbClr val="FFFFFF">
                <a:alpha val="89803"/>
              </a:srgbClr>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3"/>
            <p:cNvSpPr/>
            <p:nvPr/>
          </p:nvSpPr>
          <p:spPr>
            <a:xfrm>
              <a:off x="1079461" y="4768596"/>
              <a:ext cx="7607934" cy="577850"/>
            </a:xfrm>
            <a:custGeom>
              <a:rect b="b" l="l" r="r" t="t"/>
              <a:pathLst>
                <a:path extrusionOk="0" h="577850" w="7607934">
                  <a:moveTo>
                    <a:pt x="7607338" y="96265"/>
                  </a:moveTo>
                  <a:lnTo>
                    <a:pt x="7607338" y="481456"/>
                  </a:lnTo>
                  <a:lnTo>
                    <a:pt x="7599761" y="518947"/>
                  </a:lnTo>
                  <a:lnTo>
                    <a:pt x="7579112" y="549544"/>
                  </a:lnTo>
                  <a:lnTo>
                    <a:pt x="7548509" y="570164"/>
                  </a:lnTo>
                  <a:lnTo>
                    <a:pt x="7511072" y="577722"/>
                  </a:lnTo>
                  <a:lnTo>
                    <a:pt x="0" y="577722"/>
                  </a:lnTo>
                  <a:lnTo>
                    <a:pt x="0" y="0"/>
                  </a:lnTo>
                  <a:lnTo>
                    <a:pt x="7511072" y="0"/>
                  </a:lnTo>
                  <a:lnTo>
                    <a:pt x="7548509" y="7558"/>
                  </a:lnTo>
                  <a:lnTo>
                    <a:pt x="7579112" y="28178"/>
                  </a:lnTo>
                  <a:lnTo>
                    <a:pt x="7599761" y="58775"/>
                  </a:lnTo>
                  <a:lnTo>
                    <a:pt x="7607338" y="96265"/>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66" name="Google Shape;166;p3"/>
          <p:cNvSpPr txBox="1"/>
          <p:nvPr/>
        </p:nvSpPr>
        <p:spPr>
          <a:xfrm>
            <a:off x="1590243" y="4735830"/>
            <a:ext cx="7478152" cy="551433"/>
          </a:xfrm>
          <a:prstGeom prst="rect">
            <a:avLst/>
          </a:prstGeom>
          <a:noFill/>
          <a:ln>
            <a:noFill/>
          </a:ln>
        </p:spPr>
        <p:txBody>
          <a:bodyPr anchorCtr="0" anchor="t" bIns="0" lIns="0" spcFirstLastPara="1" rIns="0" wrap="square" tIns="12700">
            <a:spAutoFit/>
          </a:bodyPr>
          <a:lstStyle/>
          <a:p>
            <a:pPr indent="0" lvl="0" marL="0" marR="5080" rtl="0" algn="l">
              <a:lnSpc>
                <a:spcPct val="115555"/>
              </a:lnSpc>
              <a:spcBef>
                <a:spcPts val="0"/>
              </a:spcBef>
              <a:spcAft>
                <a:spcPts val="0"/>
              </a:spcAft>
              <a:buClr>
                <a:schemeClr val="dk1"/>
              </a:buClr>
              <a:buSzPts val="1800"/>
              <a:buFont typeface="Times New Roman"/>
              <a:buChar char="•"/>
            </a:pPr>
            <a:r>
              <a:rPr b="1" lang="uz-Cyrl-UZ" sz="1800">
                <a:solidFill>
                  <a:schemeClr val="dk1"/>
                </a:solidFill>
                <a:latin typeface="Times New Roman"/>
                <a:ea typeface="Times New Roman"/>
                <a:cs typeface="Times New Roman"/>
                <a:sym typeface="Times New Roman"/>
              </a:rPr>
              <a:t>Кичик бизнес ва тадбиркорлик фаолиятида маркетингтадқиқотларидан фойдаланиш.</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descr="Картинки по запросу корпоративное управление" id="171" name="Google Shape;171;p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pic>
        <p:nvPicPr>
          <p:cNvPr descr="Давлат Рамзлари" id="172" name="Google Shape;172;p4"/>
          <p:cNvPicPr preferRelativeResize="0"/>
          <p:nvPr/>
        </p:nvPicPr>
        <p:blipFill rotWithShape="1">
          <a:blip r:embed="rId3">
            <a:alphaModFix/>
          </a:blip>
          <a:srcRect b="0" l="0" r="0" t="0"/>
          <a:stretch/>
        </p:blipFill>
        <p:spPr>
          <a:xfrm>
            <a:off x="429893" y="291208"/>
            <a:ext cx="1234248" cy="943670"/>
          </a:xfrm>
          <a:prstGeom prst="rect">
            <a:avLst/>
          </a:prstGeom>
          <a:noFill/>
          <a:ln>
            <a:noFill/>
          </a:ln>
        </p:spPr>
      </p:pic>
      <p:pic>
        <p:nvPicPr>
          <p:cNvPr id="173" name="Google Shape;173;p4"/>
          <p:cNvPicPr preferRelativeResize="0"/>
          <p:nvPr/>
        </p:nvPicPr>
        <p:blipFill rotWithShape="1">
          <a:blip r:embed="rId4">
            <a:alphaModFix/>
          </a:blip>
          <a:srcRect b="0" l="0" r="0" t="0"/>
          <a:stretch/>
        </p:blipFill>
        <p:spPr>
          <a:xfrm>
            <a:off x="200665" y="1405996"/>
            <a:ext cx="4770728" cy="5016757"/>
          </a:xfrm>
          <a:prstGeom prst="rect">
            <a:avLst/>
          </a:prstGeom>
          <a:noFill/>
          <a:ln>
            <a:noFill/>
          </a:ln>
        </p:spPr>
      </p:pic>
      <p:sp>
        <p:nvSpPr>
          <p:cNvPr id="174" name="Google Shape;174;p4"/>
          <p:cNvSpPr/>
          <p:nvPr/>
        </p:nvSpPr>
        <p:spPr>
          <a:xfrm>
            <a:off x="1719979" y="311548"/>
            <a:ext cx="792851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Ўзбекистон Республикаси Президентининг 2022 йил 28 январдаги </a:t>
            </a:r>
            <a:br>
              <a:rPr b="1" lang="uz-Cyrl-UZ" sz="1800">
                <a:solidFill>
                  <a:schemeClr val="dk1"/>
                </a:solidFill>
                <a:latin typeface="Times New Roman"/>
                <a:ea typeface="Times New Roman"/>
                <a:cs typeface="Times New Roman"/>
                <a:sym typeface="Times New Roman"/>
              </a:rPr>
            </a:br>
            <a:r>
              <a:rPr b="1" lang="uz-Cyrl-UZ" sz="1800">
                <a:solidFill>
                  <a:schemeClr val="dk1"/>
                </a:solidFill>
                <a:latin typeface="Times New Roman"/>
                <a:ea typeface="Times New Roman"/>
                <a:cs typeface="Times New Roman"/>
                <a:sym typeface="Times New Roman"/>
              </a:rPr>
              <a:t>«2022–2026 йилларга мўлжалланган Янги Ўзбекистоннинг тараққиёт стратегияси тўғрисида»ги  ПФ-60 сонли Фармони.</a:t>
            </a:r>
            <a:r>
              <a:rPr b="1" lang="uz-Cyrl-UZ" sz="1800" cap="none">
                <a:solidFill>
                  <a:srgbClr val="002060"/>
                </a:solidFill>
                <a:latin typeface="Times New Roman"/>
                <a:ea typeface="Times New Roman"/>
                <a:cs typeface="Times New Roman"/>
                <a:sym typeface="Times New Roman"/>
              </a:rPr>
              <a:t> </a:t>
            </a:r>
            <a:endParaRPr b="1" sz="1800">
              <a:solidFill>
                <a:srgbClr val="002060"/>
              </a:solidFill>
              <a:latin typeface="Times New Roman"/>
              <a:ea typeface="Times New Roman"/>
              <a:cs typeface="Times New Roman"/>
              <a:sym typeface="Times New Roman"/>
            </a:endParaRPr>
          </a:p>
        </p:txBody>
      </p:sp>
      <p:sp>
        <p:nvSpPr>
          <p:cNvPr id="175" name="Google Shape;175;p4"/>
          <p:cNvSpPr/>
          <p:nvPr/>
        </p:nvSpPr>
        <p:spPr>
          <a:xfrm>
            <a:off x="4897821" y="1405996"/>
            <a:ext cx="4750676" cy="5016758"/>
          </a:xfrm>
          <a:prstGeom prst="rect">
            <a:avLst/>
          </a:prstGeom>
          <a:solidFill>
            <a:srgbClr val="9CC2E5"/>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“2022-2026 йилларга мўлжалланган Янги Ўзбекистоннинг тараққиёт стратегияси”да </a:t>
            </a:r>
            <a:r>
              <a:rPr b="1" lang="uz-Cyrl-UZ" sz="2000">
                <a:solidFill>
                  <a:schemeClr val="dk1"/>
                </a:solidFill>
                <a:latin typeface="Times New Roman"/>
                <a:ea typeface="Times New Roman"/>
                <a:cs typeface="Times New Roman"/>
                <a:sym typeface="Times New Roman"/>
              </a:rPr>
              <a:t>29-мақсад сифатида Тадбиркорлик фаолиятини ташкил қилиш ва доимий даромад манбаларини шакллантириш учун шароитлар яратиш, хусусий секторнинг Ялпи ички маҳсулотдаги улушини 80 фоизга ва экспортдаги улушини 60 фоизга етказиш </a:t>
            </a:r>
            <a:r>
              <a:rPr lang="uz-Cyrl-UZ" sz="2000">
                <a:solidFill>
                  <a:schemeClr val="dk1"/>
                </a:solidFill>
                <a:latin typeface="Times New Roman"/>
                <a:ea typeface="Times New Roman"/>
                <a:cs typeface="Times New Roman"/>
                <a:sym typeface="Times New Roman"/>
              </a:rPr>
              <a:t>белгиланган</a:t>
            </a:r>
            <a:r>
              <a:rPr b="1" lang="uz-Cyrl-UZ" sz="2000">
                <a:solidFill>
                  <a:srgbClr val="231F20"/>
                </a:solidFill>
                <a:latin typeface="Times New Roman"/>
                <a:ea typeface="Times New Roman"/>
                <a:cs typeface="Times New Roman"/>
                <a:sym typeface="Times New Roman"/>
              </a:rPr>
              <a:t> </a:t>
            </a:r>
            <a:r>
              <a:rPr lang="uz-Cyrl-UZ" sz="2000">
                <a:solidFill>
                  <a:srgbClr val="231F20"/>
                </a:solidFill>
                <a:latin typeface="Times New Roman"/>
                <a:ea typeface="Times New Roman"/>
                <a:cs typeface="Times New Roman"/>
                <a:sym typeface="Times New Roman"/>
              </a:rPr>
              <a:t>[1]</a:t>
            </a:r>
            <a:r>
              <a:rPr lang="uz-Cyrl-UZ" sz="20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Фаол тадбиркорликни шакллантириш ва ривожлантиришда кичик бизнес ва тадбиркорлик субъектларида маркетинг фаолиятини ташкил этиш муҳим аҳамиятга эгадир.</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5"/>
          <p:cNvPicPr preferRelativeResize="0"/>
          <p:nvPr/>
        </p:nvPicPr>
        <p:blipFill rotWithShape="1">
          <a:blip r:embed="rId3">
            <a:alphaModFix/>
          </a:blip>
          <a:srcRect b="0" l="0" r="0" t="0"/>
          <a:stretch/>
        </p:blipFill>
        <p:spPr>
          <a:xfrm>
            <a:off x="813038" y="284116"/>
            <a:ext cx="8289440" cy="1183717"/>
          </a:xfrm>
          <a:prstGeom prst="rect">
            <a:avLst/>
          </a:prstGeom>
          <a:noFill/>
          <a:ln>
            <a:noFill/>
          </a:ln>
        </p:spPr>
      </p:pic>
      <p:sp>
        <p:nvSpPr>
          <p:cNvPr id="181" name="Google Shape;181;p5"/>
          <p:cNvSpPr txBox="1"/>
          <p:nvPr>
            <p:ph type="title"/>
          </p:nvPr>
        </p:nvSpPr>
        <p:spPr>
          <a:xfrm>
            <a:off x="714704" y="329373"/>
            <a:ext cx="8841628" cy="847027"/>
          </a:xfrm>
          <a:prstGeom prst="rect">
            <a:avLst/>
          </a:prstGeom>
          <a:noFill/>
          <a:ln>
            <a:noFill/>
          </a:ln>
        </p:spPr>
        <p:txBody>
          <a:bodyPr anchorCtr="0" anchor="ctr" bIns="0" lIns="0" spcFirstLastPara="1" rIns="0" wrap="square" tIns="76825">
            <a:spAutoFit/>
          </a:bodyPr>
          <a:lstStyle/>
          <a:p>
            <a:pPr indent="-1612900" lvl="0" marL="1870075" marR="5080" rtl="0" algn="l">
              <a:lnSpc>
                <a:spcPct val="10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1. Кичик бизнес ва тадбиркорлик фаолиятида  маркетингнинг аҳамияти</a:t>
            </a:r>
            <a:endParaRPr b="1" sz="3000">
              <a:solidFill>
                <a:schemeClr val="lt1"/>
              </a:solidFill>
              <a:latin typeface="Times New Roman"/>
              <a:ea typeface="Times New Roman"/>
              <a:cs typeface="Times New Roman"/>
              <a:sym typeface="Times New Roman"/>
            </a:endParaRPr>
          </a:p>
        </p:txBody>
      </p:sp>
      <p:grpSp>
        <p:nvGrpSpPr>
          <p:cNvPr id="182" name="Google Shape;182;p5"/>
          <p:cNvGrpSpPr/>
          <p:nvPr/>
        </p:nvGrpSpPr>
        <p:grpSpPr>
          <a:xfrm>
            <a:off x="813038" y="1676401"/>
            <a:ext cx="8343900" cy="4524375"/>
            <a:chOff x="413004" y="1605152"/>
            <a:chExt cx="8343900" cy="4524375"/>
          </a:xfrm>
        </p:grpSpPr>
        <p:pic>
          <p:nvPicPr>
            <p:cNvPr id="183" name="Google Shape;183;p5"/>
            <p:cNvPicPr preferRelativeResize="0"/>
            <p:nvPr/>
          </p:nvPicPr>
          <p:blipFill rotWithShape="1">
            <a:blip r:embed="rId4">
              <a:alphaModFix/>
            </a:blip>
            <a:srcRect b="0" l="0" r="0" t="0"/>
            <a:stretch/>
          </p:blipFill>
          <p:spPr>
            <a:xfrm>
              <a:off x="1079362" y="1605152"/>
              <a:ext cx="6993265" cy="4524375"/>
            </a:xfrm>
            <a:prstGeom prst="rect">
              <a:avLst/>
            </a:prstGeom>
            <a:noFill/>
            <a:ln>
              <a:noFill/>
            </a:ln>
          </p:spPr>
        </p:pic>
        <p:pic>
          <p:nvPicPr>
            <p:cNvPr id="184" name="Google Shape;184;p5"/>
            <p:cNvPicPr preferRelativeResize="0"/>
            <p:nvPr/>
          </p:nvPicPr>
          <p:blipFill rotWithShape="1">
            <a:blip r:embed="rId5">
              <a:alphaModFix/>
            </a:blip>
            <a:srcRect b="0" l="0" r="0" t="0"/>
            <a:stretch/>
          </p:blipFill>
          <p:spPr>
            <a:xfrm>
              <a:off x="413004" y="2183891"/>
              <a:ext cx="8343900" cy="3404616"/>
            </a:xfrm>
            <a:prstGeom prst="rect">
              <a:avLst/>
            </a:prstGeom>
            <a:noFill/>
            <a:ln>
              <a:noFill/>
            </a:ln>
          </p:spPr>
        </p:pic>
      </p:grpSp>
      <p:sp>
        <p:nvSpPr>
          <p:cNvPr id="185" name="Google Shape;185;p5"/>
          <p:cNvSpPr txBox="1"/>
          <p:nvPr/>
        </p:nvSpPr>
        <p:spPr>
          <a:xfrm>
            <a:off x="1094334" y="2499105"/>
            <a:ext cx="7719695" cy="2660650"/>
          </a:xfrm>
          <a:prstGeom prst="rect">
            <a:avLst/>
          </a:prstGeom>
          <a:noFill/>
          <a:ln>
            <a:noFill/>
          </a:ln>
        </p:spPr>
        <p:txBody>
          <a:bodyPr anchorCtr="0" anchor="t" bIns="0" lIns="0" spcFirstLastPara="1" rIns="0" wrap="square" tIns="70475">
            <a:spAutoFit/>
          </a:bodyPr>
          <a:lstStyle/>
          <a:p>
            <a:pPr indent="0" lvl="0" marL="12700" marR="5080" rtl="0" algn="just">
              <a:lnSpc>
                <a:spcPct val="86300"/>
              </a:lnSpc>
              <a:spcBef>
                <a:spcPts val="0"/>
              </a:spcBef>
              <a:spcAft>
                <a:spcPts val="0"/>
              </a:spcAft>
              <a:buNone/>
            </a:pPr>
            <a:r>
              <a:rPr lang="uz-Cyrl-UZ" sz="2800">
                <a:solidFill>
                  <a:srgbClr val="FFFFFF"/>
                </a:solidFill>
                <a:latin typeface="Times New Roman"/>
                <a:ea typeface="Times New Roman"/>
                <a:cs typeface="Times New Roman"/>
                <a:sym typeface="Times New Roman"/>
              </a:rPr>
              <a:t>Кичик бизнес ва тадбиркорлик фаолиятида қарор  қабул қилиш ва уни ишлаб чиқишда кичик бизнес  ва тадбиркорликнинг самарали воситаси ҳамда  асоси бўлиб маркетинг ҳисобланади ҳамда кичик  бизнес ва тадбиркорлик фаолиятини бошқариш  тизимида, уни ташкил этишда, режалаштириш ва  назорат қилишда муҳим аҳамият касб этади.</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6"/>
          <p:cNvPicPr preferRelativeResize="0"/>
          <p:nvPr/>
        </p:nvPicPr>
        <p:blipFill rotWithShape="1">
          <a:blip r:embed="rId3">
            <a:alphaModFix/>
          </a:blip>
          <a:srcRect b="0" l="0" r="0" t="0"/>
          <a:stretch/>
        </p:blipFill>
        <p:spPr>
          <a:xfrm>
            <a:off x="441434" y="1594832"/>
            <a:ext cx="8668274" cy="4354501"/>
          </a:xfrm>
          <a:prstGeom prst="rect">
            <a:avLst/>
          </a:prstGeom>
          <a:noFill/>
          <a:ln>
            <a:noFill/>
          </a:ln>
        </p:spPr>
      </p:pic>
      <p:sp>
        <p:nvSpPr>
          <p:cNvPr id="191" name="Google Shape;191;p6"/>
          <p:cNvSpPr txBox="1"/>
          <p:nvPr/>
        </p:nvSpPr>
        <p:spPr>
          <a:xfrm>
            <a:off x="924910" y="1866341"/>
            <a:ext cx="7818227" cy="3672840"/>
          </a:xfrm>
          <a:prstGeom prst="rect">
            <a:avLst/>
          </a:prstGeom>
          <a:noFill/>
          <a:ln>
            <a:noFill/>
          </a:ln>
        </p:spPr>
        <p:txBody>
          <a:bodyPr anchorCtr="0" anchor="t" bIns="0" lIns="0" spcFirstLastPara="1" rIns="0" wrap="square" tIns="83175">
            <a:spAutoFit/>
          </a:bodyPr>
          <a:lstStyle/>
          <a:p>
            <a:pPr indent="0" lvl="0" marL="12700" marR="5080" rtl="0" algn="just">
              <a:lnSpc>
                <a:spcPct val="86300"/>
              </a:lnSpc>
              <a:spcBef>
                <a:spcPts val="0"/>
              </a:spcBef>
              <a:spcAft>
                <a:spcPts val="0"/>
              </a:spcAft>
              <a:buNone/>
            </a:pPr>
            <a:r>
              <a:rPr b="1" lang="uz-Cyrl-UZ" sz="3400">
                <a:solidFill>
                  <a:srgbClr val="FF0000"/>
                </a:solidFill>
                <a:latin typeface="Times New Roman"/>
                <a:ea typeface="Times New Roman"/>
                <a:cs typeface="Times New Roman"/>
                <a:sym typeface="Times New Roman"/>
              </a:rPr>
              <a:t>Маркетинг </a:t>
            </a:r>
            <a:r>
              <a:rPr lang="uz-Cyrl-UZ" sz="3400">
                <a:solidFill>
                  <a:srgbClr val="FFFFFF"/>
                </a:solidFill>
                <a:latin typeface="Times New Roman"/>
                <a:ea typeface="Times New Roman"/>
                <a:cs typeface="Times New Roman"/>
                <a:sym typeface="Times New Roman"/>
              </a:rPr>
              <a:t>- шундай жараёндан  иборатки, унинг ѐрдамида ўйланган ғоя  режалаштирилади ва амалга оширилади,  нархлар ташкил этилади, ғоялар,  товарлар ва хизмат кўрсатишлар  ҳаракати ва сотишни, айрим шахслар ва  ташкилотларни	мақсадлари  айирбошлаш ёрдамида қондирилади.</a:t>
            </a:r>
            <a:endParaRPr sz="3400">
              <a:solidFill>
                <a:schemeClr val="dk1"/>
              </a:solidFill>
              <a:latin typeface="Times New Roman"/>
              <a:ea typeface="Times New Roman"/>
              <a:cs typeface="Times New Roman"/>
              <a:sym typeface="Times New Roman"/>
            </a:endParaRPr>
          </a:p>
        </p:txBody>
      </p:sp>
      <p:sp>
        <p:nvSpPr>
          <p:cNvPr id="192" name="Google Shape;192;p6"/>
          <p:cNvSpPr/>
          <p:nvPr/>
        </p:nvSpPr>
        <p:spPr>
          <a:xfrm>
            <a:off x="838200" y="306450"/>
            <a:ext cx="8229600" cy="1079500"/>
          </a:xfrm>
          <a:custGeom>
            <a:rect b="b" l="l" r="r" t="t"/>
            <a:pathLst>
              <a:path extrusionOk="0" h="1079500" w="8229600">
                <a:moveTo>
                  <a:pt x="0" y="179959"/>
                </a:moveTo>
                <a:lnTo>
                  <a:pt x="6426" y="132100"/>
                </a:lnTo>
                <a:lnTo>
                  <a:pt x="24561" y="89106"/>
                </a:lnTo>
                <a:lnTo>
                  <a:pt x="52690" y="52689"/>
                </a:lnTo>
                <a:lnTo>
                  <a:pt x="89099" y="24558"/>
                </a:lnTo>
                <a:lnTo>
                  <a:pt x="132072" y="6424"/>
                </a:lnTo>
                <a:lnTo>
                  <a:pt x="179895" y="0"/>
                </a:lnTo>
                <a:lnTo>
                  <a:pt x="8049768" y="0"/>
                </a:lnTo>
                <a:lnTo>
                  <a:pt x="8097572" y="6424"/>
                </a:lnTo>
                <a:lnTo>
                  <a:pt x="8140530" y="24558"/>
                </a:lnTo>
                <a:lnTo>
                  <a:pt x="8176926" y="52689"/>
                </a:lnTo>
                <a:lnTo>
                  <a:pt x="8205046" y="89106"/>
                </a:lnTo>
                <a:lnTo>
                  <a:pt x="8223175" y="132100"/>
                </a:lnTo>
                <a:lnTo>
                  <a:pt x="8229600" y="179959"/>
                </a:lnTo>
                <a:lnTo>
                  <a:pt x="8229600" y="899413"/>
                </a:lnTo>
                <a:lnTo>
                  <a:pt x="8223175" y="947272"/>
                </a:lnTo>
                <a:lnTo>
                  <a:pt x="8205046" y="990266"/>
                </a:lnTo>
                <a:lnTo>
                  <a:pt x="8176926" y="1026683"/>
                </a:lnTo>
                <a:lnTo>
                  <a:pt x="8140530" y="1054814"/>
                </a:lnTo>
                <a:lnTo>
                  <a:pt x="8097572" y="1072948"/>
                </a:lnTo>
                <a:lnTo>
                  <a:pt x="8049768" y="1079373"/>
                </a:lnTo>
                <a:lnTo>
                  <a:pt x="179895" y="1079373"/>
                </a:lnTo>
                <a:lnTo>
                  <a:pt x="132072" y="1072948"/>
                </a:lnTo>
                <a:lnTo>
                  <a:pt x="89099" y="1054814"/>
                </a:lnTo>
                <a:lnTo>
                  <a:pt x="52690" y="1026683"/>
                </a:lnTo>
                <a:lnTo>
                  <a:pt x="24561" y="990266"/>
                </a:lnTo>
                <a:lnTo>
                  <a:pt x="6426" y="947272"/>
                </a:lnTo>
                <a:lnTo>
                  <a:pt x="0" y="899413"/>
                </a:lnTo>
                <a:lnTo>
                  <a:pt x="0" y="179959"/>
                </a:lnTo>
                <a:close/>
              </a:path>
            </a:pathLst>
          </a:custGeom>
          <a:noFill/>
          <a:ln cap="flat" cmpd="sng" w="25400">
            <a:solidFill>
              <a:srgbClr val="AD474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3" name="Google Shape;193;p6"/>
          <p:cNvSpPr txBox="1"/>
          <p:nvPr>
            <p:ph type="title"/>
          </p:nvPr>
        </p:nvSpPr>
        <p:spPr>
          <a:xfrm>
            <a:off x="1049833" y="422275"/>
            <a:ext cx="7572375" cy="711200"/>
          </a:xfrm>
          <a:prstGeom prst="rect">
            <a:avLst/>
          </a:prstGeom>
          <a:noFill/>
          <a:ln>
            <a:noFill/>
          </a:ln>
        </p:spPr>
        <p:txBody>
          <a:bodyPr anchorCtr="0" anchor="ctr" bIns="0" lIns="0" spcFirstLastPara="1" rIns="0" wrap="square" tIns="12700">
            <a:spAutoFit/>
          </a:bodyPr>
          <a:lstStyle/>
          <a:p>
            <a:pPr indent="0" lvl="0" marL="12700" rtl="0" algn="l">
              <a:lnSpc>
                <a:spcPct val="100000"/>
              </a:lnSpc>
              <a:spcBef>
                <a:spcPts val="0"/>
              </a:spcBef>
              <a:spcAft>
                <a:spcPts val="0"/>
              </a:spcAft>
              <a:buClr>
                <a:srgbClr val="000000"/>
              </a:buClr>
              <a:buSzPts val="4500"/>
              <a:buFont typeface="Calibri"/>
              <a:buNone/>
            </a:pPr>
            <a:r>
              <a:rPr b="1" lang="uz-Cyrl-UZ" sz="4500">
                <a:solidFill>
                  <a:srgbClr val="000000"/>
                </a:solidFill>
                <a:latin typeface="Calibri"/>
                <a:ea typeface="Calibri"/>
                <a:cs typeface="Calibri"/>
                <a:sym typeface="Calibri"/>
              </a:rPr>
              <a:t>Америка ассоциация таърифи</a:t>
            </a:r>
            <a:endParaRPr sz="4500">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id="198" name="Google Shape;198;p7"/>
          <p:cNvPicPr preferRelativeResize="0"/>
          <p:nvPr/>
        </p:nvPicPr>
        <p:blipFill rotWithShape="1">
          <a:blip r:embed="rId3">
            <a:alphaModFix/>
          </a:blip>
          <a:srcRect b="0" l="0" r="0" t="0"/>
          <a:stretch/>
        </p:blipFill>
        <p:spPr>
          <a:xfrm>
            <a:off x="157655" y="161028"/>
            <a:ext cx="9398677" cy="931289"/>
          </a:xfrm>
          <a:prstGeom prst="rect">
            <a:avLst/>
          </a:prstGeom>
          <a:noFill/>
          <a:ln>
            <a:noFill/>
          </a:ln>
        </p:spPr>
      </p:pic>
      <p:sp>
        <p:nvSpPr>
          <p:cNvPr id="199" name="Google Shape;199;p7"/>
          <p:cNvSpPr txBox="1"/>
          <p:nvPr>
            <p:ph type="title"/>
          </p:nvPr>
        </p:nvSpPr>
        <p:spPr>
          <a:xfrm>
            <a:off x="567559" y="169758"/>
            <a:ext cx="8841628" cy="847027"/>
          </a:xfrm>
          <a:prstGeom prst="rect">
            <a:avLst/>
          </a:prstGeom>
          <a:noFill/>
          <a:ln>
            <a:noFill/>
          </a:ln>
        </p:spPr>
        <p:txBody>
          <a:bodyPr anchorCtr="0" anchor="ctr" bIns="0" lIns="0" spcFirstLastPara="1" rIns="0" wrap="square" tIns="76825">
            <a:spAutoFit/>
          </a:bodyPr>
          <a:lstStyle/>
          <a:p>
            <a:pPr indent="-1612900" lvl="0" marL="1870075" marR="5080" rtl="0" algn="l">
              <a:lnSpc>
                <a:spcPct val="10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1. Кичик бизнес ва тадбиркорлик фаолиятида  маркетингнинг аҳамияти</a:t>
            </a:r>
            <a:endParaRPr b="1" sz="3000">
              <a:solidFill>
                <a:schemeClr val="lt1"/>
              </a:solidFill>
              <a:latin typeface="Times New Roman"/>
              <a:ea typeface="Times New Roman"/>
              <a:cs typeface="Times New Roman"/>
              <a:sym typeface="Times New Roman"/>
            </a:endParaRPr>
          </a:p>
        </p:txBody>
      </p:sp>
      <p:sp>
        <p:nvSpPr>
          <p:cNvPr id="200" name="Google Shape;200;p7"/>
          <p:cNvSpPr/>
          <p:nvPr/>
        </p:nvSpPr>
        <p:spPr>
          <a:xfrm>
            <a:off x="204547" y="1197421"/>
            <a:ext cx="9304891" cy="3280385"/>
          </a:xfrm>
          <a:prstGeom prst="rect">
            <a:avLst/>
          </a:prstGeom>
          <a:noFill/>
          <a:ln>
            <a:noFill/>
          </a:ln>
        </p:spPr>
        <p:txBody>
          <a:bodyPr anchorCtr="0" anchor="t" bIns="45700" lIns="91425" spcFirstLastPara="1" rIns="91425" wrap="square" tIns="45700">
            <a:spAutoFit/>
          </a:bodyPr>
          <a:lstStyle/>
          <a:p>
            <a:pPr indent="-342900" lvl="0" marL="354965" marR="5080" rtl="0" algn="just">
              <a:lnSpc>
                <a:spcPct val="96000"/>
              </a:lnSpc>
              <a:spcBef>
                <a:spcPts val="0"/>
              </a:spcBef>
              <a:spcAft>
                <a:spcPts val="0"/>
              </a:spcAft>
              <a:buClr>
                <a:schemeClr val="dk1"/>
              </a:buClr>
              <a:buSzPts val="2000"/>
              <a:buFont typeface="Arial"/>
              <a:buChar char="•"/>
            </a:pPr>
            <a:r>
              <a:rPr lang="uz-Cyrl-UZ" sz="2000">
                <a:solidFill>
                  <a:schemeClr val="dk1"/>
                </a:solidFill>
                <a:latin typeface="Times New Roman"/>
                <a:ea typeface="Times New Roman"/>
                <a:cs typeface="Times New Roman"/>
                <a:sym typeface="Times New Roman"/>
              </a:rPr>
              <a:t>Маркетинг элементларининг пайдо 17 асрнинг ўрталарига бориб  тақалади. Бу давргача товарларни натурал айирбошлашни  турли шакллари пайдо бўлади, кейинчалик маркетинг фаолиятини биринчи элементлари, яъни реклама, нарх, сотиш  кабиларни ривожланиши кузатилди.</a:t>
            </a:r>
            <a:endParaRPr sz="2000">
              <a:solidFill>
                <a:schemeClr val="dk1"/>
              </a:solidFill>
              <a:latin typeface="Times New Roman"/>
              <a:ea typeface="Times New Roman"/>
              <a:cs typeface="Times New Roman"/>
              <a:sym typeface="Times New Roman"/>
            </a:endParaRPr>
          </a:p>
          <a:p>
            <a:pPr indent="-343535" lvl="0" marL="355600" marR="0" rtl="0" algn="just">
              <a:lnSpc>
                <a:spcPct val="108000"/>
              </a:lnSpc>
              <a:spcBef>
                <a:spcPts val="105"/>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Маркетинг тушунчаси бозор соҳасини ҳар қандай фаолияти билан боғлиқдир, шу боис маркетинг сўзини таржимаси ва келиб  чиқиши келтирилади (инг. Маркет – бозор, инг – фаол, фаолият,  ҳаракат маъносини англатади).</a:t>
            </a:r>
            <a:endParaRPr sz="2000">
              <a:solidFill>
                <a:schemeClr val="dk1"/>
              </a:solidFill>
              <a:latin typeface="Times New Roman"/>
              <a:ea typeface="Times New Roman"/>
              <a:cs typeface="Times New Roman"/>
              <a:sym typeface="Times New Roman"/>
            </a:endParaRPr>
          </a:p>
          <a:p>
            <a:pPr indent="-343535" lvl="0" marL="355600" marR="271780" rtl="0" algn="just">
              <a:lnSpc>
                <a:spcPct val="80100"/>
              </a:lnSpc>
              <a:spcBef>
                <a:spcPts val="475"/>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Маркетинг бу нафақат фалсафа, фикрлаш тарзи ва иқтисодий  тафаккур йўналиши, аммо айрим фирма, компания, тармоқ ва  бутун иқтисодиѐт бўйича амалиѐт фаолияти ҳамдир.</a:t>
            </a:r>
            <a:endParaRPr sz="2000">
              <a:solidFill>
                <a:schemeClr val="dk1"/>
              </a:solidFill>
              <a:latin typeface="Times New Roman"/>
              <a:ea typeface="Times New Roman"/>
              <a:cs typeface="Times New Roman"/>
              <a:sym typeface="Times New Roman"/>
            </a:endParaRPr>
          </a:p>
          <a:p>
            <a:pPr indent="-343535" lvl="0" marL="355600" marR="71755" rtl="0" algn="just">
              <a:lnSpc>
                <a:spcPct val="96000"/>
              </a:lnSpc>
              <a:spcBef>
                <a:spcPts val="465"/>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Талаб билан таклифни ўзаро таъсири - бу алоҳида шахслар ѐки  гуруҳнинг хоҳиш-эҳтиѐжларини ўзлуксиз қондириш жараѐни бўлиб ҳисобланади. </a:t>
            </a:r>
            <a:endParaRPr sz="2000">
              <a:solidFill>
                <a:schemeClr val="dk1"/>
              </a:solidFill>
              <a:latin typeface="Times New Roman"/>
              <a:ea typeface="Times New Roman"/>
              <a:cs typeface="Times New Roman"/>
              <a:sym typeface="Times New Roman"/>
            </a:endParaRPr>
          </a:p>
        </p:txBody>
      </p:sp>
      <p:pic>
        <p:nvPicPr>
          <p:cNvPr descr="typesofmarketingstrategies" id="201" name="Google Shape;201;p7"/>
          <p:cNvPicPr preferRelativeResize="0"/>
          <p:nvPr/>
        </p:nvPicPr>
        <p:blipFill rotWithShape="1">
          <a:blip r:embed="rId4">
            <a:alphaModFix/>
          </a:blip>
          <a:srcRect b="0" l="0" r="0" t="0"/>
          <a:stretch/>
        </p:blipFill>
        <p:spPr>
          <a:xfrm>
            <a:off x="6195293" y="4477806"/>
            <a:ext cx="3085342" cy="1963793"/>
          </a:xfrm>
          <a:prstGeom prst="rect">
            <a:avLst/>
          </a:prstGeom>
          <a:noFill/>
          <a:ln>
            <a:noFill/>
          </a:ln>
        </p:spPr>
      </p:pic>
      <p:sp>
        <p:nvSpPr>
          <p:cNvPr id="202" name="Google Shape;202;p7"/>
          <p:cNvSpPr/>
          <p:nvPr/>
        </p:nvSpPr>
        <p:spPr>
          <a:xfrm>
            <a:off x="204547" y="4467695"/>
            <a:ext cx="5990746" cy="1862048"/>
          </a:xfrm>
          <a:prstGeom prst="rect">
            <a:avLst/>
          </a:prstGeom>
          <a:noFill/>
          <a:ln>
            <a:noFill/>
          </a:ln>
        </p:spPr>
        <p:txBody>
          <a:bodyPr anchorCtr="0" anchor="t" bIns="45700" lIns="91425" spcFirstLastPara="1" rIns="91425" wrap="square" tIns="45700">
            <a:spAutoFit/>
          </a:bodyPr>
          <a:lstStyle/>
          <a:p>
            <a:pPr indent="-343535" lvl="0" marL="355600" marR="71755" rtl="0" algn="just">
              <a:lnSpc>
                <a:spcPct val="106666"/>
              </a:lnSpc>
              <a:spcBef>
                <a:spcPts val="0"/>
              </a:spcBef>
              <a:spcAft>
                <a:spcPts val="0"/>
              </a:spcAft>
              <a:buClr>
                <a:schemeClr val="dk1"/>
              </a:buClr>
              <a:buSzPts val="1800"/>
              <a:buFont typeface="Times New Roman"/>
              <a:buChar char="•"/>
            </a:pPr>
            <a:r>
              <a:rPr lang="uz-Cyrl-UZ" sz="1800">
                <a:solidFill>
                  <a:schemeClr val="dk1"/>
                </a:solidFill>
                <a:latin typeface="Times New Roman"/>
                <a:ea typeface="Times New Roman"/>
                <a:cs typeface="Times New Roman"/>
                <a:sym typeface="Times New Roman"/>
              </a:rPr>
              <a:t>Бу жараѐн ўз навбатида шундай ижтимоий-  иқтисодий категорияларни ўзаро таъсирига асосланади, яъни  уларга муҳтожлик, эҳтиѐж (хоҳиш), талаб, харид қилиш (айирбошлаш, битим) ва аниқ товар ва хизматларни истеъмоли  (ишлатилиши) киради.</a:t>
            </a:r>
            <a:endParaRPr sz="1800">
              <a:solidFill>
                <a:schemeClr val="dk1"/>
              </a:solidFill>
              <a:latin typeface="Times New Roman"/>
              <a:ea typeface="Times New Roman"/>
              <a:cs typeface="Times New Roman"/>
              <a:sym typeface="Times New Roman"/>
            </a:endParaRPr>
          </a:p>
          <a:p>
            <a:pPr indent="-343535" lvl="0" marL="355600" marR="594360" rtl="0" algn="just">
              <a:lnSpc>
                <a:spcPct val="106666"/>
              </a:lnSpc>
              <a:spcBef>
                <a:spcPts val="459"/>
              </a:spcBef>
              <a:spcAft>
                <a:spcPts val="0"/>
              </a:spcAft>
              <a:buClr>
                <a:schemeClr val="dk1"/>
              </a:buClr>
              <a:buSzPts val="1800"/>
              <a:buFont typeface="Times New Roman"/>
              <a:buChar char="•"/>
            </a:pPr>
            <a:r>
              <a:rPr lang="uz-Cyrl-UZ" sz="1800">
                <a:solidFill>
                  <a:schemeClr val="dk1"/>
                </a:solidFill>
                <a:latin typeface="Times New Roman"/>
                <a:ea typeface="Times New Roman"/>
                <a:cs typeface="Times New Roman"/>
                <a:sym typeface="Times New Roman"/>
              </a:rPr>
              <a:t>Бу тушунчалар маркетинг тушунчаси, моҳиятини аниқлашга  имкон беради.</a:t>
            </a:r>
            <a:endParaRPr sz="1800">
              <a:solidFill>
                <a:schemeClr val="dk1"/>
              </a:solidFill>
              <a:latin typeface="Times New Roman"/>
              <a:ea typeface="Times New Roman"/>
              <a:cs typeface="Times New Roman"/>
              <a:sym typeface="Times New Roman"/>
            </a:endParaRPr>
          </a:p>
        </p:txBody>
      </p:sp>
      <p:sp>
        <p:nvSpPr>
          <p:cNvPr id="203" name="Google Shape;203;p7"/>
          <p:cNvSpPr/>
          <p:nvPr/>
        </p:nvSpPr>
        <p:spPr>
          <a:xfrm>
            <a:off x="723420" y="6441599"/>
            <a:ext cx="49530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https://blog.udemy.com/importance-of-marketing/</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p8"/>
          <p:cNvPicPr preferRelativeResize="0"/>
          <p:nvPr/>
        </p:nvPicPr>
        <p:blipFill rotWithShape="1">
          <a:blip r:embed="rId3">
            <a:alphaModFix/>
          </a:blip>
          <a:srcRect b="0" l="0" r="0" t="0"/>
          <a:stretch/>
        </p:blipFill>
        <p:spPr>
          <a:xfrm>
            <a:off x="157655" y="161027"/>
            <a:ext cx="9398677" cy="1183717"/>
          </a:xfrm>
          <a:prstGeom prst="rect">
            <a:avLst/>
          </a:prstGeom>
          <a:noFill/>
          <a:ln>
            <a:noFill/>
          </a:ln>
        </p:spPr>
      </p:pic>
      <p:sp>
        <p:nvSpPr>
          <p:cNvPr id="209" name="Google Shape;209;p8"/>
          <p:cNvSpPr txBox="1"/>
          <p:nvPr>
            <p:ph type="title"/>
          </p:nvPr>
        </p:nvSpPr>
        <p:spPr>
          <a:xfrm>
            <a:off x="567559" y="245290"/>
            <a:ext cx="8841628" cy="847027"/>
          </a:xfrm>
          <a:prstGeom prst="rect">
            <a:avLst/>
          </a:prstGeom>
          <a:noFill/>
          <a:ln>
            <a:noFill/>
          </a:ln>
        </p:spPr>
        <p:txBody>
          <a:bodyPr anchorCtr="0" anchor="ctr" bIns="0" lIns="0" spcFirstLastPara="1" rIns="0" wrap="square" tIns="76825">
            <a:spAutoFit/>
          </a:bodyPr>
          <a:lstStyle/>
          <a:p>
            <a:pPr indent="-1612900" lvl="0" marL="1870075" marR="5080" rtl="0" algn="l">
              <a:lnSpc>
                <a:spcPct val="10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1. Кичик бизнес ва тадбиркорлик фаолиятида  маркетингнинг аҳамияти</a:t>
            </a:r>
            <a:endParaRPr b="1" sz="3000">
              <a:solidFill>
                <a:schemeClr val="lt1"/>
              </a:solidFill>
              <a:latin typeface="Times New Roman"/>
              <a:ea typeface="Times New Roman"/>
              <a:cs typeface="Times New Roman"/>
              <a:sym typeface="Times New Roman"/>
            </a:endParaRPr>
          </a:p>
        </p:txBody>
      </p:sp>
      <p:pic>
        <p:nvPicPr>
          <p:cNvPr id="210" name="Google Shape;210;p8"/>
          <p:cNvPicPr preferRelativeResize="0"/>
          <p:nvPr/>
        </p:nvPicPr>
        <p:blipFill rotWithShape="1">
          <a:blip r:embed="rId4">
            <a:alphaModFix/>
          </a:blip>
          <a:srcRect b="0" l="0" r="0" t="0"/>
          <a:stretch/>
        </p:blipFill>
        <p:spPr>
          <a:xfrm>
            <a:off x="1475043" y="1429007"/>
            <a:ext cx="6763899" cy="2738885"/>
          </a:xfrm>
          <a:prstGeom prst="rect">
            <a:avLst/>
          </a:prstGeom>
          <a:noFill/>
          <a:ln>
            <a:noFill/>
          </a:ln>
        </p:spPr>
      </p:pic>
      <p:sp>
        <p:nvSpPr>
          <p:cNvPr id="211" name="Google Shape;211;p8"/>
          <p:cNvSpPr/>
          <p:nvPr/>
        </p:nvSpPr>
        <p:spPr>
          <a:xfrm>
            <a:off x="362607" y="4331671"/>
            <a:ext cx="9251532"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Муҳтожлик - кишини	бирон	бир	нарсани етишмаслигини ҳис этишидир. Эҳтиёж – индивид шахснинг маданий даражасига асосан махсус шаклга муҳтожликдир. Талаб – бу харид қувватига эга бўлган эҳтиёж. Талаб – мавжуд, потенциал ҳамда хоҳиш талабга бўлинади.</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Товар – бу эҳтиёжни ёки муҳтожликни қондира оладиган ҳамда бозорга эътиборни тортиш, сотиб олиш, ишлатиш ёки истеъмол қилиш мақсадида таклиф этилган барча нарсалардир.</a:t>
            </a:r>
            <a:endParaRPr sz="1800">
              <a:solidFill>
                <a:schemeClr val="dk1"/>
              </a:solidFill>
              <a:latin typeface="Times New Roman"/>
              <a:ea typeface="Times New Roman"/>
              <a:cs typeface="Times New Roman"/>
              <a:sym typeface="Times New Roman"/>
            </a:endParaRPr>
          </a:p>
          <a:p>
            <a:pPr indent="359410" lvl="0" marL="415925"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p9"/>
          <p:cNvPicPr preferRelativeResize="0"/>
          <p:nvPr/>
        </p:nvPicPr>
        <p:blipFill rotWithShape="1">
          <a:blip r:embed="rId3">
            <a:alphaModFix/>
          </a:blip>
          <a:srcRect b="0" l="0" r="0" t="0"/>
          <a:stretch/>
        </p:blipFill>
        <p:spPr>
          <a:xfrm>
            <a:off x="157655" y="161027"/>
            <a:ext cx="9398677" cy="1183717"/>
          </a:xfrm>
          <a:prstGeom prst="rect">
            <a:avLst/>
          </a:prstGeom>
          <a:noFill/>
          <a:ln>
            <a:noFill/>
          </a:ln>
        </p:spPr>
      </p:pic>
      <p:sp>
        <p:nvSpPr>
          <p:cNvPr id="217" name="Google Shape;217;p9"/>
          <p:cNvSpPr txBox="1"/>
          <p:nvPr>
            <p:ph type="title"/>
          </p:nvPr>
        </p:nvSpPr>
        <p:spPr>
          <a:xfrm>
            <a:off x="567559" y="245290"/>
            <a:ext cx="8841628" cy="847027"/>
          </a:xfrm>
          <a:prstGeom prst="rect">
            <a:avLst/>
          </a:prstGeom>
          <a:noFill/>
          <a:ln>
            <a:noFill/>
          </a:ln>
        </p:spPr>
        <p:txBody>
          <a:bodyPr anchorCtr="0" anchor="ctr" bIns="0" lIns="0" spcFirstLastPara="1" rIns="0" wrap="square" tIns="76825">
            <a:spAutoFit/>
          </a:bodyPr>
          <a:lstStyle/>
          <a:p>
            <a:pPr indent="-1612900" lvl="0" marL="1870075" marR="5080" rtl="0" algn="l">
              <a:lnSpc>
                <a:spcPct val="10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1. Кичик бизнес ва тадбиркорлик фаолиятида  маркетингнинг аҳамияти</a:t>
            </a:r>
            <a:endParaRPr b="1" sz="3000">
              <a:solidFill>
                <a:schemeClr val="lt1"/>
              </a:solidFill>
              <a:latin typeface="Times New Roman"/>
              <a:ea typeface="Times New Roman"/>
              <a:cs typeface="Times New Roman"/>
              <a:sym typeface="Times New Roman"/>
            </a:endParaRPr>
          </a:p>
        </p:txBody>
      </p:sp>
      <p:sp>
        <p:nvSpPr>
          <p:cNvPr id="218" name="Google Shape;218;p9"/>
          <p:cNvSpPr/>
          <p:nvPr/>
        </p:nvSpPr>
        <p:spPr>
          <a:xfrm>
            <a:off x="567559" y="1471700"/>
            <a:ext cx="9135839" cy="4673074"/>
          </a:xfrm>
          <a:prstGeom prst="rect">
            <a:avLst/>
          </a:prstGeom>
          <a:noFill/>
          <a:ln>
            <a:noFill/>
          </a:ln>
        </p:spPr>
        <p:txBody>
          <a:bodyPr anchorCtr="0" anchor="t" bIns="45700" lIns="91425" spcFirstLastPara="1" rIns="91425" wrap="square" tIns="45700">
            <a:spAutoFit/>
          </a:bodyPr>
          <a:lstStyle/>
          <a:p>
            <a:pPr indent="359410" lvl="0" marL="415925"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Маркетинг асосида бозорни ҳар тарафлама ўрганиш йўналишларининг асосийларидан қуйидагиларни кўрсатиб ўтиш зарур:</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талабни ўрганиш;</a:t>
            </a:r>
            <a:endParaRPr sz="1800">
              <a:solidFill>
                <a:schemeClr val="dk1"/>
              </a:solidFill>
              <a:latin typeface="Times New Roman"/>
              <a:ea typeface="Times New Roman"/>
              <a:cs typeface="Times New Roman"/>
              <a:sym typeface="Times New Roman"/>
            </a:endParaRPr>
          </a:p>
          <a:p>
            <a:pPr indent="-342900" lvl="0" marL="342900" marR="0" rtl="0" algn="l">
              <a:spcBef>
                <a:spcPts val="345"/>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бозор таркибини аниқлаш;</a:t>
            </a:r>
            <a:endParaRPr sz="1400">
              <a:solidFill>
                <a:schemeClr val="dk1"/>
              </a:solidFill>
              <a:latin typeface="Times New Roman"/>
              <a:ea typeface="Times New Roman"/>
              <a:cs typeface="Times New Roman"/>
              <a:sym typeface="Times New Roman"/>
            </a:endParaRPr>
          </a:p>
          <a:p>
            <a:pPr indent="-342900" lvl="0" marL="342900" marR="0" rtl="0" algn="l">
              <a:lnSpc>
                <a:spcPct val="95000"/>
              </a:lnSpc>
              <a:spcBef>
                <a:spcPts val="15"/>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товарни ўрганиш;</a:t>
            </a:r>
            <a:endParaRPr sz="14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рақобат шароитларини тадқиқ қилиш;</a:t>
            </a:r>
            <a:endParaRPr sz="1400">
              <a:solidFill>
                <a:schemeClr val="dk1"/>
              </a:solidFill>
              <a:latin typeface="Times New Roman"/>
              <a:ea typeface="Times New Roman"/>
              <a:cs typeface="Times New Roman"/>
              <a:sym typeface="Times New Roman"/>
            </a:endParaRPr>
          </a:p>
          <a:p>
            <a:pPr indent="-342900" lvl="0" marL="342900" marR="0" rtl="0" algn="l">
              <a:lnSpc>
                <a:spcPct val="95000"/>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сотиш шакли ва услубларини таҳлил этиш.</a:t>
            </a:r>
            <a:endParaRPr sz="1800">
              <a:solidFill>
                <a:schemeClr val="dk1"/>
              </a:solidFill>
              <a:latin typeface="Times New Roman"/>
              <a:ea typeface="Times New Roman"/>
              <a:cs typeface="Times New Roman"/>
              <a:sym typeface="Times New Roman"/>
            </a:endParaRPr>
          </a:p>
          <a:p>
            <a:pPr indent="344169" lvl="0" marL="775970" marR="0" rtl="0" algn="l">
              <a:lnSpc>
                <a:spcPct val="89166"/>
              </a:lnSpc>
              <a:spcBef>
                <a:spcPts val="0"/>
              </a:spcBef>
              <a:spcAft>
                <a:spcPts val="0"/>
              </a:spcAft>
              <a:buNone/>
            </a:pPr>
            <a:r>
              <a:rPr b="1" lang="uz-Cyrl-UZ" sz="1800">
                <a:solidFill>
                  <a:schemeClr val="dk1"/>
                </a:solidFill>
                <a:latin typeface="Times New Roman"/>
                <a:ea typeface="Times New Roman"/>
                <a:cs typeface="Times New Roman"/>
                <a:sym typeface="Times New Roman"/>
              </a:rPr>
              <a:t>Маркетинг қуйидагиларни ўргатади:</a:t>
            </a:r>
            <a:endParaRPr b="1" sz="18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бозорни ўрганишни;</a:t>
            </a:r>
            <a:endParaRPr sz="14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уни тақсимлашни;</a:t>
            </a:r>
            <a:endParaRPr sz="14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товарларни жойлаштиришни;</a:t>
            </a:r>
            <a:endParaRPr sz="1400">
              <a:solidFill>
                <a:schemeClr val="dk1"/>
              </a:solidFill>
              <a:latin typeface="Times New Roman"/>
              <a:ea typeface="Times New Roman"/>
              <a:cs typeface="Times New Roman"/>
              <a:sym typeface="Times New Roman"/>
            </a:endParaRPr>
          </a:p>
          <a:p>
            <a:pPr indent="-342900" lvl="0" marL="342900" marR="0" rtl="0" algn="l">
              <a:lnSpc>
                <a:spcPct val="95000"/>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маркетинг сиёсатини олиб боришни;</a:t>
            </a:r>
            <a:endParaRPr sz="1400">
              <a:solidFill>
                <a:schemeClr val="dk1"/>
              </a:solidFill>
              <a:latin typeface="Times New Roman"/>
              <a:ea typeface="Times New Roman"/>
              <a:cs typeface="Times New Roman"/>
              <a:sym typeface="Times New Roman"/>
            </a:endParaRPr>
          </a:p>
          <a:p>
            <a:pPr indent="-342900" lvl="0" marL="342900" marR="0" rtl="0" algn="l">
              <a:lnSpc>
                <a:spcPct val="95000"/>
              </a:lnSpc>
              <a:spcBef>
                <a:spcPts val="15"/>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товар сиёсатини;</a:t>
            </a:r>
            <a:endParaRPr sz="14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нарх сиёсатини;</a:t>
            </a:r>
            <a:endParaRPr sz="1400">
              <a:solidFill>
                <a:schemeClr val="dk1"/>
              </a:solidFill>
              <a:latin typeface="Times New Roman"/>
              <a:ea typeface="Times New Roman"/>
              <a:cs typeface="Times New Roman"/>
              <a:sym typeface="Times New Roman"/>
            </a:endParaRPr>
          </a:p>
          <a:p>
            <a:pPr indent="-342900" lvl="0" marL="342900" marR="0" rtl="0" algn="l">
              <a:lnSpc>
                <a:spcPct val="94722"/>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тақсимот сиёсатини;</a:t>
            </a:r>
            <a:endParaRPr sz="1400">
              <a:solidFill>
                <a:schemeClr val="dk1"/>
              </a:solidFill>
              <a:latin typeface="Times New Roman"/>
              <a:ea typeface="Times New Roman"/>
              <a:cs typeface="Times New Roman"/>
              <a:sym typeface="Times New Roman"/>
            </a:endParaRPr>
          </a:p>
          <a:p>
            <a:pPr indent="-342900" lvl="0" marL="342900" marR="0" rtl="0" algn="l">
              <a:lnSpc>
                <a:spcPct val="95000"/>
              </a:lnSpc>
              <a:spcBef>
                <a:spcPts val="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силжитиш (йўналтириш) сиёсатини;</a:t>
            </a:r>
            <a:endParaRPr sz="1400">
              <a:solidFill>
                <a:schemeClr val="dk1"/>
              </a:solidFill>
              <a:latin typeface="Times New Roman"/>
              <a:ea typeface="Times New Roman"/>
              <a:cs typeface="Times New Roman"/>
              <a:sym typeface="Times New Roman"/>
            </a:endParaRPr>
          </a:p>
          <a:p>
            <a:pPr indent="-342900" lvl="0" marL="342900" marR="607060" rtl="0" algn="just">
              <a:spcBef>
                <a:spcPts val="10"/>
              </a:spcBef>
              <a:spcAft>
                <a:spcPts val="0"/>
              </a:spcAft>
              <a:buClr>
                <a:schemeClr val="dk1"/>
              </a:buClr>
              <a:buSzPts val="1400"/>
              <a:buFont typeface="Noto Sans Symbols"/>
              <a:buChar char="∙"/>
            </a:pPr>
            <a:r>
              <a:rPr lang="uz-Cyrl-UZ" sz="1800">
                <a:solidFill>
                  <a:schemeClr val="dk1"/>
                </a:solidFill>
                <a:latin typeface="Times New Roman"/>
                <a:ea typeface="Times New Roman"/>
                <a:cs typeface="Times New Roman"/>
                <a:sym typeface="Times New Roman"/>
              </a:rPr>
              <a:t>юксалиш, қўшимча хизматларни (Plus) - (бунга марка, сотишдан кейинги хизмат, кафолат ва техник ёрдам, етказиб бериш, ассортимент, шахсий истеъмол ва бошқаларни киритиш мумкин).</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0"/>
          <p:cNvSpPr txBox="1"/>
          <p:nvPr/>
        </p:nvSpPr>
        <p:spPr>
          <a:xfrm>
            <a:off x="8898635" y="6427114"/>
            <a:ext cx="90170" cy="197490"/>
          </a:xfrm>
          <a:prstGeom prst="rect">
            <a:avLst/>
          </a:prstGeom>
          <a:noFill/>
          <a:ln>
            <a:noFill/>
          </a:ln>
        </p:spPr>
        <p:txBody>
          <a:bodyPr anchorCtr="0" anchor="t" bIns="0" lIns="0" spcFirstLastPara="1" rIns="0" wrap="square" tIns="12700">
            <a:spAutoFit/>
          </a:bodyPr>
          <a:lstStyle/>
          <a:p>
            <a:pPr indent="0" lvl="0" marL="0" marR="0" rtl="0" algn="l">
              <a:spcBef>
                <a:spcPts val="0"/>
              </a:spcBef>
              <a:spcAft>
                <a:spcPts val="0"/>
              </a:spcAft>
              <a:buNone/>
            </a:pPr>
            <a:r>
              <a:rPr lang="uz-Cyrl-UZ" sz="1200">
                <a:solidFill>
                  <a:srgbClr val="888888"/>
                </a:solidFill>
                <a:latin typeface="Calibri"/>
                <a:ea typeface="Calibri"/>
                <a:cs typeface="Calibri"/>
                <a:sym typeface="Calibri"/>
              </a:rPr>
              <a:t>6</a:t>
            </a:r>
            <a:endParaRPr sz="1200">
              <a:solidFill>
                <a:schemeClr val="dk1"/>
              </a:solidFill>
              <a:latin typeface="Calibri"/>
              <a:ea typeface="Calibri"/>
              <a:cs typeface="Calibri"/>
              <a:sym typeface="Calibri"/>
            </a:endParaRPr>
          </a:p>
        </p:txBody>
      </p:sp>
      <p:grpSp>
        <p:nvGrpSpPr>
          <p:cNvPr id="224" name="Google Shape;224;p10"/>
          <p:cNvGrpSpPr/>
          <p:nvPr/>
        </p:nvGrpSpPr>
        <p:grpSpPr>
          <a:xfrm>
            <a:off x="1948049" y="157310"/>
            <a:ext cx="7017265" cy="967065"/>
            <a:chOff x="1567049" y="157309"/>
            <a:chExt cx="7017265" cy="967065"/>
          </a:xfrm>
        </p:grpSpPr>
        <p:pic>
          <p:nvPicPr>
            <p:cNvPr id="225" name="Google Shape;225;p10"/>
            <p:cNvPicPr preferRelativeResize="0"/>
            <p:nvPr/>
          </p:nvPicPr>
          <p:blipFill rotWithShape="1">
            <a:blip r:embed="rId3">
              <a:alphaModFix/>
            </a:blip>
            <a:srcRect b="0" l="0" r="0" t="0"/>
            <a:stretch/>
          </p:blipFill>
          <p:spPr>
            <a:xfrm>
              <a:off x="1567049" y="157309"/>
              <a:ext cx="7017265" cy="967065"/>
            </a:xfrm>
            <a:prstGeom prst="rect">
              <a:avLst/>
            </a:prstGeom>
            <a:noFill/>
            <a:ln>
              <a:noFill/>
            </a:ln>
          </p:spPr>
        </p:pic>
        <p:sp>
          <p:nvSpPr>
            <p:cNvPr id="226" name="Google Shape;226;p10"/>
            <p:cNvSpPr/>
            <p:nvPr/>
          </p:nvSpPr>
          <p:spPr>
            <a:xfrm>
              <a:off x="1619250" y="188976"/>
              <a:ext cx="6913880" cy="863600"/>
            </a:xfrm>
            <a:custGeom>
              <a:rect b="b" l="l" r="r" t="t"/>
              <a:pathLst>
                <a:path extrusionOk="0" h="863600" w="6913880">
                  <a:moveTo>
                    <a:pt x="6913626" y="0"/>
                  </a:moveTo>
                  <a:lnTo>
                    <a:pt x="0" y="0"/>
                  </a:lnTo>
                  <a:lnTo>
                    <a:pt x="0" y="863600"/>
                  </a:lnTo>
                  <a:lnTo>
                    <a:pt x="6913626" y="863600"/>
                  </a:lnTo>
                  <a:lnTo>
                    <a:pt x="6913626"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27" name="Google Shape;227;p10"/>
          <p:cNvSpPr txBox="1"/>
          <p:nvPr>
            <p:ph type="title"/>
          </p:nvPr>
        </p:nvSpPr>
        <p:spPr>
          <a:xfrm>
            <a:off x="2000250" y="315885"/>
            <a:ext cx="6913880" cy="609782"/>
          </a:xfrm>
          <a:prstGeom prst="rect">
            <a:avLst/>
          </a:prstGeom>
          <a:noFill/>
          <a:ln cap="flat" cmpd="sng" w="38100">
            <a:solidFill>
              <a:srgbClr val="FFFFFF"/>
            </a:solidFill>
            <a:prstDash val="solid"/>
            <a:round/>
            <a:headEnd len="sm" w="sm" type="none"/>
            <a:tailEnd len="sm" w="sm" type="none"/>
          </a:ln>
        </p:spPr>
        <p:txBody>
          <a:bodyPr anchorCtr="0" anchor="ctr" bIns="0" lIns="0" spcFirstLastPara="1" rIns="0" wrap="square" tIns="238125">
            <a:spAutoFit/>
          </a:bodyPr>
          <a:lstStyle/>
          <a:p>
            <a:pPr indent="0" lvl="0" marL="1270" rtl="0" algn="ctr">
              <a:lnSpc>
                <a:spcPct val="100000"/>
              </a:lnSpc>
              <a:spcBef>
                <a:spcPts val="0"/>
              </a:spcBef>
              <a:spcAft>
                <a:spcPts val="0"/>
              </a:spcAft>
              <a:buClr>
                <a:schemeClr val="dk1"/>
              </a:buClr>
              <a:buSzPts val="2400"/>
              <a:buFont typeface="Times New Roman"/>
              <a:buNone/>
            </a:pPr>
            <a:r>
              <a:rPr b="1" i="1" lang="uz-Cyrl-UZ" sz="2400">
                <a:latin typeface="Times New Roman"/>
                <a:ea typeface="Times New Roman"/>
                <a:cs typeface="Times New Roman"/>
                <a:sym typeface="Times New Roman"/>
              </a:rPr>
              <a:t>Маркетинг тамойиллари</a:t>
            </a:r>
            <a:endParaRPr sz="2400">
              <a:latin typeface="Times New Roman"/>
              <a:ea typeface="Times New Roman"/>
              <a:cs typeface="Times New Roman"/>
              <a:sym typeface="Times New Roman"/>
            </a:endParaRPr>
          </a:p>
        </p:txBody>
      </p:sp>
      <p:grpSp>
        <p:nvGrpSpPr>
          <p:cNvPr id="228" name="Google Shape;228;p10"/>
          <p:cNvGrpSpPr/>
          <p:nvPr/>
        </p:nvGrpSpPr>
        <p:grpSpPr>
          <a:xfrm>
            <a:off x="1926721" y="4306824"/>
            <a:ext cx="7061444" cy="923544"/>
            <a:chOff x="1545721" y="4306823"/>
            <a:chExt cx="7061444" cy="923544"/>
          </a:xfrm>
        </p:grpSpPr>
        <p:pic>
          <p:nvPicPr>
            <p:cNvPr id="229" name="Google Shape;229;p10"/>
            <p:cNvPicPr preferRelativeResize="0"/>
            <p:nvPr/>
          </p:nvPicPr>
          <p:blipFill rotWithShape="1">
            <a:blip r:embed="rId4">
              <a:alphaModFix/>
            </a:blip>
            <a:srcRect b="0" l="0" r="0" t="0"/>
            <a:stretch/>
          </p:blipFill>
          <p:spPr>
            <a:xfrm>
              <a:off x="1545721" y="4314872"/>
              <a:ext cx="7061444" cy="832771"/>
            </a:xfrm>
            <a:prstGeom prst="rect">
              <a:avLst/>
            </a:prstGeom>
            <a:noFill/>
            <a:ln>
              <a:noFill/>
            </a:ln>
          </p:spPr>
        </p:pic>
        <p:pic>
          <p:nvPicPr>
            <p:cNvPr id="230" name="Google Shape;230;p10"/>
            <p:cNvPicPr preferRelativeResize="0"/>
            <p:nvPr/>
          </p:nvPicPr>
          <p:blipFill rotWithShape="1">
            <a:blip r:embed="rId5">
              <a:alphaModFix/>
            </a:blip>
            <a:srcRect b="0" l="0" r="0" t="0"/>
            <a:stretch/>
          </p:blipFill>
          <p:spPr>
            <a:xfrm>
              <a:off x="1901952" y="4306823"/>
              <a:ext cx="6412992" cy="923544"/>
            </a:xfrm>
            <a:prstGeom prst="rect">
              <a:avLst/>
            </a:prstGeom>
            <a:noFill/>
            <a:ln>
              <a:noFill/>
            </a:ln>
          </p:spPr>
        </p:pic>
        <p:pic>
          <p:nvPicPr>
            <p:cNvPr id="231" name="Google Shape;231;p10"/>
            <p:cNvPicPr preferRelativeResize="0"/>
            <p:nvPr/>
          </p:nvPicPr>
          <p:blipFill rotWithShape="1">
            <a:blip r:embed="rId6">
              <a:alphaModFix/>
            </a:blip>
            <a:srcRect b="0" l="0" r="0" t="0"/>
            <a:stretch/>
          </p:blipFill>
          <p:spPr>
            <a:xfrm>
              <a:off x="1584325" y="4329112"/>
              <a:ext cx="6985000" cy="757237"/>
            </a:xfrm>
            <a:prstGeom prst="rect">
              <a:avLst/>
            </a:prstGeom>
            <a:noFill/>
            <a:ln>
              <a:noFill/>
            </a:ln>
          </p:spPr>
        </p:pic>
      </p:grpSp>
      <p:sp>
        <p:nvSpPr>
          <p:cNvPr id="232" name="Google Shape;232;p10"/>
          <p:cNvSpPr txBox="1"/>
          <p:nvPr/>
        </p:nvSpPr>
        <p:spPr>
          <a:xfrm>
            <a:off x="1965325" y="4329112"/>
            <a:ext cx="6985000" cy="682238"/>
          </a:xfrm>
          <a:prstGeom prst="rect">
            <a:avLst/>
          </a:prstGeom>
          <a:noFill/>
          <a:ln cap="flat" cmpd="sng" w="9525">
            <a:solidFill>
              <a:srgbClr val="7C5F9F"/>
            </a:solidFill>
            <a:prstDash val="solid"/>
            <a:round/>
            <a:headEnd len="sm" w="sm" type="none"/>
            <a:tailEnd len="sm" w="sm" type="none"/>
          </a:ln>
        </p:spPr>
        <p:txBody>
          <a:bodyPr anchorCtr="0" anchor="t" bIns="0" lIns="0" spcFirstLastPara="1" rIns="0" wrap="square" tIns="66025">
            <a:spAutoFit/>
          </a:bodyPr>
          <a:lstStyle/>
          <a:p>
            <a:pPr indent="0" lvl="0" marL="0" marR="54610" rtl="0" algn="ctr">
              <a:spcBef>
                <a:spcPts val="0"/>
              </a:spcBef>
              <a:spcAft>
                <a:spcPts val="0"/>
              </a:spcAft>
              <a:buNone/>
            </a:pPr>
            <a:r>
              <a:rPr lang="uz-Cyrl-UZ" sz="2000">
                <a:solidFill>
                  <a:srgbClr val="FFFFFF"/>
                </a:solidFill>
                <a:latin typeface="Times New Roman"/>
                <a:ea typeface="Times New Roman"/>
                <a:cs typeface="Times New Roman"/>
                <a:sym typeface="Times New Roman"/>
              </a:rPr>
              <a:t>Режалаштирилаѐтган натижаларга	эришиш</a:t>
            </a:r>
            <a:endParaRPr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lang="uz-Cyrl-UZ" sz="2000">
                <a:solidFill>
                  <a:srgbClr val="FFFFFF"/>
                </a:solidFill>
                <a:latin typeface="Times New Roman"/>
                <a:ea typeface="Times New Roman"/>
                <a:cs typeface="Times New Roman"/>
                <a:sym typeface="Times New Roman"/>
              </a:rPr>
              <a:t>максадида маркетинг фаолияти элементларини танлаш</a:t>
            </a:r>
            <a:endParaRPr sz="2000">
              <a:solidFill>
                <a:schemeClr val="dk1"/>
              </a:solidFill>
              <a:latin typeface="Times New Roman"/>
              <a:ea typeface="Times New Roman"/>
              <a:cs typeface="Times New Roman"/>
              <a:sym typeface="Times New Roman"/>
            </a:endParaRPr>
          </a:p>
        </p:txBody>
      </p:sp>
      <p:grpSp>
        <p:nvGrpSpPr>
          <p:cNvPr id="233" name="Google Shape;233;p10"/>
          <p:cNvGrpSpPr/>
          <p:nvPr/>
        </p:nvGrpSpPr>
        <p:grpSpPr>
          <a:xfrm>
            <a:off x="1961762" y="1138427"/>
            <a:ext cx="7061455" cy="3101340"/>
            <a:chOff x="1580762" y="1138427"/>
            <a:chExt cx="7061455" cy="3101340"/>
          </a:xfrm>
        </p:grpSpPr>
        <p:pic>
          <p:nvPicPr>
            <p:cNvPr id="234" name="Google Shape;234;p10"/>
            <p:cNvPicPr preferRelativeResize="0"/>
            <p:nvPr/>
          </p:nvPicPr>
          <p:blipFill rotWithShape="1">
            <a:blip r:embed="rId7">
              <a:alphaModFix/>
            </a:blip>
            <a:srcRect b="0" l="0" r="0" t="0"/>
            <a:stretch/>
          </p:blipFill>
          <p:spPr>
            <a:xfrm>
              <a:off x="1580773" y="3305949"/>
              <a:ext cx="7061444" cy="867893"/>
            </a:xfrm>
            <a:prstGeom prst="rect">
              <a:avLst/>
            </a:prstGeom>
            <a:noFill/>
            <a:ln>
              <a:noFill/>
            </a:ln>
          </p:spPr>
        </p:pic>
        <p:pic>
          <p:nvPicPr>
            <p:cNvPr id="235" name="Google Shape;235;p10"/>
            <p:cNvPicPr preferRelativeResize="0"/>
            <p:nvPr/>
          </p:nvPicPr>
          <p:blipFill rotWithShape="1">
            <a:blip r:embed="rId8">
              <a:alphaModFix/>
            </a:blip>
            <a:srcRect b="0" l="0" r="0" t="0"/>
            <a:stretch/>
          </p:blipFill>
          <p:spPr>
            <a:xfrm>
              <a:off x="2121408" y="3316223"/>
              <a:ext cx="6044184" cy="923544"/>
            </a:xfrm>
            <a:prstGeom prst="rect">
              <a:avLst/>
            </a:prstGeom>
            <a:noFill/>
            <a:ln>
              <a:noFill/>
            </a:ln>
          </p:spPr>
        </p:pic>
        <p:pic>
          <p:nvPicPr>
            <p:cNvPr id="236" name="Google Shape;236;p10"/>
            <p:cNvPicPr preferRelativeResize="0"/>
            <p:nvPr/>
          </p:nvPicPr>
          <p:blipFill rotWithShape="1">
            <a:blip r:embed="rId9">
              <a:alphaModFix/>
            </a:blip>
            <a:srcRect b="0" l="0" r="0" t="0"/>
            <a:stretch/>
          </p:blipFill>
          <p:spPr>
            <a:xfrm>
              <a:off x="1619249" y="3320986"/>
              <a:ext cx="6985000" cy="792162"/>
            </a:xfrm>
            <a:prstGeom prst="rect">
              <a:avLst/>
            </a:prstGeom>
            <a:noFill/>
            <a:ln>
              <a:noFill/>
            </a:ln>
          </p:spPr>
        </p:pic>
        <p:sp>
          <p:nvSpPr>
            <p:cNvPr id="237" name="Google Shape;237;p10"/>
            <p:cNvSpPr/>
            <p:nvPr/>
          </p:nvSpPr>
          <p:spPr>
            <a:xfrm>
              <a:off x="1619249" y="3320986"/>
              <a:ext cx="6985000" cy="792480"/>
            </a:xfrm>
            <a:custGeom>
              <a:rect b="b" l="l" r="r" t="t"/>
              <a:pathLst>
                <a:path extrusionOk="0" h="792479" w="6985000">
                  <a:moveTo>
                    <a:pt x="0" y="792162"/>
                  </a:moveTo>
                  <a:lnTo>
                    <a:pt x="6985000" y="792162"/>
                  </a:lnTo>
                  <a:lnTo>
                    <a:pt x="6985000" y="0"/>
                  </a:lnTo>
                  <a:lnTo>
                    <a:pt x="0" y="0"/>
                  </a:lnTo>
                  <a:lnTo>
                    <a:pt x="0" y="792162"/>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8" name="Google Shape;238;p10"/>
            <p:cNvPicPr preferRelativeResize="0"/>
            <p:nvPr/>
          </p:nvPicPr>
          <p:blipFill rotWithShape="1">
            <a:blip r:embed="rId10">
              <a:alphaModFix/>
            </a:blip>
            <a:srcRect b="0" l="0" r="0" t="0"/>
            <a:stretch/>
          </p:blipFill>
          <p:spPr>
            <a:xfrm>
              <a:off x="1580773" y="2082139"/>
              <a:ext cx="7061444" cy="1120952"/>
            </a:xfrm>
            <a:prstGeom prst="rect">
              <a:avLst/>
            </a:prstGeom>
            <a:noFill/>
            <a:ln>
              <a:noFill/>
            </a:ln>
          </p:spPr>
        </p:pic>
        <p:pic>
          <p:nvPicPr>
            <p:cNvPr id="239" name="Google Shape;239;p10"/>
            <p:cNvPicPr preferRelativeResize="0"/>
            <p:nvPr/>
          </p:nvPicPr>
          <p:blipFill rotWithShape="1">
            <a:blip r:embed="rId11">
              <a:alphaModFix/>
            </a:blip>
            <a:srcRect b="0" l="0" r="0" t="0"/>
            <a:stretch/>
          </p:blipFill>
          <p:spPr>
            <a:xfrm>
              <a:off x="1911095" y="2066544"/>
              <a:ext cx="6464808" cy="1228343"/>
            </a:xfrm>
            <a:prstGeom prst="rect">
              <a:avLst/>
            </a:prstGeom>
            <a:noFill/>
            <a:ln>
              <a:noFill/>
            </a:ln>
          </p:spPr>
        </p:pic>
        <p:pic>
          <p:nvPicPr>
            <p:cNvPr id="240" name="Google Shape;240;p10"/>
            <p:cNvPicPr preferRelativeResize="0"/>
            <p:nvPr/>
          </p:nvPicPr>
          <p:blipFill rotWithShape="1">
            <a:blip r:embed="rId12">
              <a:alphaModFix/>
            </a:blip>
            <a:srcRect b="0" l="0" r="0" t="0"/>
            <a:stretch/>
          </p:blipFill>
          <p:spPr>
            <a:xfrm>
              <a:off x="1619249" y="2097150"/>
              <a:ext cx="6985000" cy="1044575"/>
            </a:xfrm>
            <a:prstGeom prst="rect">
              <a:avLst/>
            </a:prstGeom>
            <a:noFill/>
            <a:ln>
              <a:noFill/>
            </a:ln>
          </p:spPr>
        </p:pic>
        <p:sp>
          <p:nvSpPr>
            <p:cNvPr id="241" name="Google Shape;241;p10"/>
            <p:cNvSpPr/>
            <p:nvPr/>
          </p:nvSpPr>
          <p:spPr>
            <a:xfrm>
              <a:off x="1619249" y="2097150"/>
              <a:ext cx="6985000" cy="1044575"/>
            </a:xfrm>
            <a:custGeom>
              <a:rect b="b" l="l" r="r" t="t"/>
              <a:pathLst>
                <a:path extrusionOk="0" h="1044575" w="6985000">
                  <a:moveTo>
                    <a:pt x="0" y="1044575"/>
                  </a:moveTo>
                  <a:lnTo>
                    <a:pt x="6985000" y="1044575"/>
                  </a:lnTo>
                  <a:lnTo>
                    <a:pt x="6985000" y="0"/>
                  </a:lnTo>
                  <a:lnTo>
                    <a:pt x="0" y="0"/>
                  </a:lnTo>
                  <a:lnTo>
                    <a:pt x="0" y="1044575"/>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2" name="Google Shape;242;p10"/>
            <p:cNvPicPr preferRelativeResize="0"/>
            <p:nvPr/>
          </p:nvPicPr>
          <p:blipFill rotWithShape="1">
            <a:blip r:embed="rId13">
              <a:alphaModFix/>
            </a:blip>
            <a:srcRect b="0" l="0" r="0" t="0"/>
            <a:stretch/>
          </p:blipFill>
          <p:spPr>
            <a:xfrm>
              <a:off x="1580762" y="1181471"/>
              <a:ext cx="7024890" cy="761256"/>
            </a:xfrm>
            <a:prstGeom prst="rect">
              <a:avLst/>
            </a:prstGeom>
            <a:noFill/>
            <a:ln>
              <a:noFill/>
            </a:ln>
          </p:spPr>
        </p:pic>
        <p:pic>
          <p:nvPicPr>
            <p:cNvPr id="243" name="Google Shape;243;p10"/>
            <p:cNvPicPr preferRelativeResize="0"/>
            <p:nvPr/>
          </p:nvPicPr>
          <p:blipFill rotWithShape="1">
            <a:blip r:embed="rId14">
              <a:alphaModFix/>
            </a:blip>
            <a:srcRect b="0" l="0" r="0" t="0"/>
            <a:stretch/>
          </p:blipFill>
          <p:spPr>
            <a:xfrm>
              <a:off x="2971800" y="1138427"/>
              <a:ext cx="4306824" cy="923544"/>
            </a:xfrm>
            <a:prstGeom prst="rect">
              <a:avLst/>
            </a:prstGeom>
            <a:noFill/>
            <a:ln>
              <a:noFill/>
            </a:ln>
          </p:spPr>
        </p:pic>
        <p:pic>
          <p:nvPicPr>
            <p:cNvPr id="244" name="Google Shape;244;p10"/>
            <p:cNvPicPr preferRelativeResize="0"/>
            <p:nvPr/>
          </p:nvPicPr>
          <p:blipFill rotWithShape="1">
            <a:blip r:embed="rId15">
              <a:alphaModFix/>
            </a:blip>
            <a:srcRect b="0" l="0" r="0" t="0"/>
            <a:stretch/>
          </p:blipFill>
          <p:spPr>
            <a:xfrm>
              <a:off x="1619249" y="1196911"/>
              <a:ext cx="6948551" cy="684212"/>
            </a:xfrm>
            <a:prstGeom prst="rect">
              <a:avLst/>
            </a:prstGeom>
            <a:noFill/>
            <a:ln>
              <a:noFill/>
            </a:ln>
          </p:spPr>
        </p:pic>
        <p:sp>
          <p:nvSpPr>
            <p:cNvPr id="245" name="Google Shape;245;p10"/>
            <p:cNvSpPr/>
            <p:nvPr/>
          </p:nvSpPr>
          <p:spPr>
            <a:xfrm>
              <a:off x="1619249" y="1196911"/>
              <a:ext cx="6948805" cy="684530"/>
            </a:xfrm>
            <a:custGeom>
              <a:rect b="b" l="l" r="r" t="t"/>
              <a:pathLst>
                <a:path extrusionOk="0" h="684530" w="6948805">
                  <a:moveTo>
                    <a:pt x="0" y="684212"/>
                  </a:moveTo>
                  <a:lnTo>
                    <a:pt x="6948551" y="684212"/>
                  </a:lnTo>
                  <a:lnTo>
                    <a:pt x="6948551" y="0"/>
                  </a:lnTo>
                  <a:lnTo>
                    <a:pt x="0" y="0"/>
                  </a:lnTo>
                  <a:lnTo>
                    <a:pt x="0" y="684212"/>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46" name="Google Shape;246;p10"/>
          <p:cNvSpPr txBox="1"/>
          <p:nvPr/>
        </p:nvSpPr>
        <p:spPr>
          <a:xfrm>
            <a:off x="2474722" y="1212850"/>
            <a:ext cx="5971540" cy="2857834"/>
          </a:xfrm>
          <a:prstGeom prst="rect">
            <a:avLst/>
          </a:prstGeom>
          <a:noFill/>
          <a:ln>
            <a:noFill/>
          </a:ln>
        </p:spPr>
        <p:txBody>
          <a:bodyPr anchorCtr="0" anchor="t" bIns="0" lIns="0" spcFirstLastPara="1" rIns="0" wrap="square" tIns="13325">
            <a:spAutoFit/>
          </a:bodyPr>
          <a:lstStyle/>
          <a:p>
            <a:pPr indent="0" lvl="0" marL="1073150" marR="1036319" rtl="0" algn="ctr">
              <a:spcBef>
                <a:spcPts val="0"/>
              </a:spcBef>
              <a:spcAft>
                <a:spcPts val="0"/>
              </a:spcAft>
              <a:buNone/>
            </a:pPr>
            <a:r>
              <a:rPr lang="uz-Cyrl-UZ" sz="2000">
                <a:solidFill>
                  <a:srgbClr val="FFFFFF"/>
                </a:solidFill>
                <a:latin typeface="Times New Roman"/>
                <a:ea typeface="Times New Roman"/>
                <a:cs typeface="Times New Roman"/>
                <a:sym typeface="Times New Roman"/>
              </a:rPr>
              <a:t>Истеъмолчиларга нима керак бўлса  ўшани ишлаб чикариш керак</a:t>
            </a:r>
            <a:endParaRPr sz="2000">
              <a:solidFill>
                <a:schemeClr val="dk1"/>
              </a:solidFill>
              <a:latin typeface="Times New Roman"/>
              <a:ea typeface="Times New Roman"/>
              <a:cs typeface="Times New Roman"/>
              <a:sym typeface="Times New Roman"/>
            </a:endParaRPr>
          </a:p>
          <a:p>
            <a:pPr indent="0" lvl="0" marL="0" marR="0" rtl="0" algn="l">
              <a:spcBef>
                <a:spcPts val="30"/>
              </a:spcBef>
              <a:spcAft>
                <a:spcPts val="0"/>
              </a:spcAft>
              <a:buNone/>
            </a:pPr>
            <a:r>
              <a:t/>
            </a:r>
            <a:endParaRPr sz="2150">
              <a:solidFill>
                <a:schemeClr val="dk1"/>
              </a:solidFill>
              <a:latin typeface="Times New Roman"/>
              <a:ea typeface="Times New Roman"/>
              <a:cs typeface="Times New Roman"/>
              <a:sym typeface="Times New Roman"/>
            </a:endParaRPr>
          </a:p>
          <a:p>
            <a:pPr indent="164465" lvl="0" marL="12700" marR="5080" rtl="0" algn="l">
              <a:spcBef>
                <a:spcPts val="5"/>
              </a:spcBef>
              <a:spcAft>
                <a:spcPts val="0"/>
              </a:spcAft>
              <a:buNone/>
            </a:pPr>
            <a:r>
              <a:rPr lang="uz-Cyrl-UZ" sz="2000">
                <a:solidFill>
                  <a:srgbClr val="FFFFFF"/>
                </a:solidFill>
                <a:latin typeface="Times New Roman"/>
                <a:ea typeface="Times New Roman"/>
                <a:cs typeface="Times New Roman"/>
                <a:sym typeface="Times New Roman"/>
              </a:rPr>
              <a:t>Бозорга товарлар ва хизматлар таклифи билан эмас,  балки истеъмолчилар муаммоларини ечиш воситалари</a:t>
            </a:r>
            <a:endParaRPr sz="2000">
              <a:solidFill>
                <a:schemeClr val="dk1"/>
              </a:solidFill>
              <a:latin typeface="Times New Roman"/>
              <a:ea typeface="Times New Roman"/>
              <a:cs typeface="Times New Roman"/>
              <a:sym typeface="Times New Roman"/>
            </a:endParaRPr>
          </a:p>
          <a:p>
            <a:pPr indent="0" lvl="0" marL="228219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билан ишлаш</a:t>
            </a:r>
            <a:endParaRPr sz="2000">
              <a:solidFill>
                <a:schemeClr val="dk1"/>
              </a:solidFill>
              <a:latin typeface="Times New Roman"/>
              <a:ea typeface="Times New Roman"/>
              <a:cs typeface="Times New Roman"/>
              <a:sym typeface="Times New Roman"/>
            </a:endParaRPr>
          </a:p>
          <a:p>
            <a:pPr indent="0" lvl="0" marL="0" marR="0" rtl="0" algn="l">
              <a:spcBef>
                <a:spcPts val="55"/>
              </a:spcBef>
              <a:spcAft>
                <a:spcPts val="0"/>
              </a:spcAft>
              <a:buNone/>
            </a:pPr>
            <a:r>
              <a:t/>
            </a:r>
            <a:endParaRPr sz="2250">
              <a:solidFill>
                <a:schemeClr val="dk1"/>
              </a:solidFill>
              <a:latin typeface="Times New Roman"/>
              <a:ea typeface="Times New Roman"/>
              <a:cs typeface="Times New Roman"/>
              <a:sym typeface="Times New Roman"/>
            </a:endParaRPr>
          </a:p>
          <a:p>
            <a:pPr indent="0" lvl="0" marL="1270" marR="0" rtl="0" algn="ctr">
              <a:spcBef>
                <a:spcPts val="0"/>
              </a:spcBef>
              <a:spcAft>
                <a:spcPts val="0"/>
              </a:spcAft>
              <a:buNone/>
            </a:pPr>
            <a:r>
              <a:rPr lang="uz-Cyrl-UZ" sz="2000">
                <a:solidFill>
                  <a:srgbClr val="FFFFFF"/>
                </a:solidFill>
                <a:latin typeface="Times New Roman"/>
                <a:ea typeface="Times New Roman"/>
                <a:cs typeface="Times New Roman"/>
                <a:sym typeface="Times New Roman"/>
              </a:rPr>
              <a:t>Товар ишлаб чикаришни эхтиѐж ва талабни тадкик</a:t>
            </a:r>
            <a:endParaRPr sz="2000">
              <a:solidFill>
                <a:schemeClr val="dk1"/>
              </a:solidFill>
              <a:latin typeface="Times New Roman"/>
              <a:ea typeface="Times New Roman"/>
              <a:cs typeface="Times New Roman"/>
              <a:sym typeface="Times New Roman"/>
            </a:endParaRPr>
          </a:p>
          <a:p>
            <a:pPr indent="0" lvl="0" marL="66040" marR="0" rtl="0" algn="ctr">
              <a:spcBef>
                <a:spcPts val="5"/>
              </a:spcBef>
              <a:spcAft>
                <a:spcPts val="0"/>
              </a:spcAft>
              <a:buNone/>
            </a:pPr>
            <a:r>
              <a:rPr lang="uz-Cyrl-UZ" sz="2000">
                <a:solidFill>
                  <a:srgbClr val="FFFFFF"/>
                </a:solidFill>
                <a:latin typeface="Times New Roman"/>
                <a:ea typeface="Times New Roman"/>
                <a:cs typeface="Times New Roman"/>
                <a:sym typeface="Times New Roman"/>
              </a:rPr>
              <a:t>килгандан сўнг ташкил этиш керак</a:t>
            </a:r>
            <a:endParaRPr sz="2000">
              <a:solidFill>
                <a:schemeClr val="dk1"/>
              </a:solidFill>
              <a:latin typeface="Times New Roman"/>
              <a:ea typeface="Times New Roman"/>
              <a:cs typeface="Times New Roman"/>
              <a:sym typeface="Times New Roman"/>
            </a:endParaRPr>
          </a:p>
        </p:txBody>
      </p:sp>
      <p:grpSp>
        <p:nvGrpSpPr>
          <p:cNvPr id="247" name="Google Shape;247;p10"/>
          <p:cNvGrpSpPr/>
          <p:nvPr/>
        </p:nvGrpSpPr>
        <p:grpSpPr>
          <a:xfrm>
            <a:off x="1917192" y="5241034"/>
            <a:ext cx="7115556" cy="1577340"/>
            <a:chOff x="1536191" y="5241034"/>
            <a:chExt cx="7115556" cy="1577340"/>
          </a:xfrm>
        </p:grpSpPr>
        <p:pic>
          <p:nvPicPr>
            <p:cNvPr id="248" name="Google Shape;248;p10"/>
            <p:cNvPicPr preferRelativeResize="0"/>
            <p:nvPr/>
          </p:nvPicPr>
          <p:blipFill rotWithShape="1">
            <a:blip r:embed="rId16">
              <a:alphaModFix/>
            </a:blip>
            <a:srcRect b="0" l="0" r="0" t="0"/>
            <a:stretch/>
          </p:blipFill>
          <p:spPr>
            <a:xfrm>
              <a:off x="1536191" y="5241034"/>
              <a:ext cx="7115556" cy="1543812"/>
            </a:xfrm>
            <a:prstGeom prst="rect">
              <a:avLst/>
            </a:prstGeom>
            <a:noFill/>
            <a:ln>
              <a:noFill/>
            </a:ln>
          </p:spPr>
        </p:pic>
        <p:pic>
          <p:nvPicPr>
            <p:cNvPr id="249" name="Google Shape;249;p10"/>
            <p:cNvPicPr preferRelativeResize="0"/>
            <p:nvPr/>
          </p:nvPicPr>
          <p:blipFill rotWithShape="1">
            <a:blip r:embed="rId17">
              <a:alphaModFix/>
            </a:blip>
            <a:srcRect b="0" l="0" r="0" t="0"/>
            <a:stretch/>
          </p:blipFill>
          <p:spPr>
            <a:xfrm>
              <a:off x="1825751" y="5285230"/>
              <a:ext cx="6598920" cy="1533144"/>
            </a:xfrm>
            <a:prstGeom prst="rect">
              <a:avLst/>
            </a:prstGeom>
            <a:noFill/>
            <a:ln>
              <a:noFill/>
            </a:ln>
          </p:spPr>
        </p:pic>
      </p:grpSp>
      <p:grpSp>
        <p:nvGrpSpPr>
          <p:cNvPr id="250" name="Google Shape;250;p10"/>
          <p:cNvGrpSpPr/>
          <p:nvPr/>
        </p:nvGrpSpPr>
        <p:grpSpPr>
          <a:xfrm>
            <a:off x="1008369" y="605417"/>
            <a:ext cx="7976822" cy="6110090"/>
            <a:chOff x="718431" y="605416"/>
            <a:chExt cx="7885818" cy="6110090"/>
          </a:xfrm>
        </p:grpSpPr>
        <p:pic>
          <p:nvPicPr>
            <p:cNvPr id="251" name="Google Shape;251;p10"/>
            <p:cNvPicPr preferRelativeResize="0"/>
            <p:nvPr/>
          </p:nvPicPr>
          <p:blipFill rotWithShape="1">
            <a:blip r:embed="rId18">
              <a:alphaModFix/>
            </a:blip>
            <a:srcRect b="0" l="0" r="0" t="0"/>
            <a:stretch/>
          </p:blipFill>
          <p:spPr>
            <a:xfrm>
              <a:off x="718431" y="605416"/>
              <a:ext cx="146572" cy="5404851"/>
            </a:xfrm>
            <a:prstGeom prst="rect">
              <a:avLst/>
            </a:prstGeom>
            <a:noFill/>
            <a:ln>
              <a:noFill/>
            </a:ln>
          </p:spPr>
        </p:pic>
        <p:pic>
          <p:nvPicPr>
            <p:cNvPr id="252" name="Google Shape;252;p10"/>
            <p:cNvPicPr preferRelativeResize="0"/>
            <p:nvPr/>
          </p:nvPicPr>
          <p:blipFill rotWithShape="1">
            <a:blip r:embed="rId19">
              <a:alphaModFix/>
            </a:blip>
            <a:srcRect b="0" l="0" r="0" t="0"/>
            <a:stretch/>
          </p:blipFill>
          <p:spPr>
            <a:xfrm>
              <a:off x="755649" y="620775"/>
              <a:ext cx="71437" cy="5329174"/>
            </a:xfrm>
            <a:prstGeom prst="rect">
              <a:avLst/>
            </a:prstGeom>
            <a:noFill/>
            <a:ln>
              <a:noFill/>
            </a:ln>
          </p:spPr>
        </p:pic>
        <p:sp>
          <p:nvSpPr>
            <p:cNvPr id="253" name="Google Shape;253;p10"/>
            <p:cNvSpPr/>
            <p:nvPr/>
          </p:nvSpPr>
          <p:spPr>
            <a:xfrm>
              <a:off x="755649" y="620775"/>
              <a:ext cx="71755" cy="5329555"/>
            </a:xfrm>
            <a:custGeom>
              <a:rect b="b" l="l" r="r" t="t"/>
              <a:pathLst>
                <a:path extrusionOk="0" h="5329555" w="71755">
                  <a:moveTo>
                    <a:pt x="0" y="5329174"/>
                  </a:moveTo>
                  <a:lnTo>
                    <a:pt x="71437" y="5329174"/>
                  </a:lnTo>
                  <a:lnTo>
                    <a:pt x="71437" y="0"/>
                  </a:lnTo>
                  <a:lnTo>
                    <a:pt x="0" y="0"/>
                  </a:lnTo>
                  <a:lnTo>
                    <a:pt x="0" y="5329174"/>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4" name="Google Shape;254;p10"/>
            <p:cNvPicPr preferRelativeResize="0"/>
            <p:nvPr/>
          </p:nvPicPr>
          <p:blipFill rotWithShape="1">
            <a:blip r:embed="rId20">
              <a:alphaModFix/>
            </a:blip>
            <a:srcRect b="0" l="0" r="0" t="0"/>
            <a:stretch/>
          </p:blipFill>
          <p:spPr>
            <a:xfrm>
              <a:off x="780287" y="5798820"/>
              <a:ext cx="894588" cy="259080"/>
            </a:xfrm>
            <a:prstGeom prst="rect">
              <a:avLst/>
            </a:prstGeom>
            <a:noFill/>
            <a:ln>
              <a:noFill/>
            </a:ln>
          </p:spPr>
        </p:pic>
        <p:pic>
          <p:nvPicPr>
            <p:cNvPr id="255" name="Google Shape;255;p10"/>
            <p:cNvPicPr preferRelativeResize="0"/>
            <p:nvPr/>
          </p:nvPicPr>
          <p:blipFill rotWithShape="1">
            <a:blip r:embed="rId21">
              <a:alphaModFix/>
            </a:blip>
            <a:srcRect b="0" l="0" r="0" t="0"/>
            <a:stretch/>
          </p:blipFill>
          <p:spPr>
            <a:xfrm>
              <a:off x="827087" y="5826125"/>
              <a:ext cx="792162" cy="158750"/>
            </a:xfrm>
            <a:prstGeom prst="rect">
              <a:avLst/>
            </a:prstGeom>
            <a:noFill/>
            <a:ln>
              <a:noFill/>
            </a:ln>
          </p:spPr>
        </p:pic>
        <p:sp>
          <p:nvSpPr>
            <p:cNvPr id="256" name="Google Shape;256;p10"/>
            <p:cNvSpPr/>
            <p:nvPr/>
          </p:nvSpPr>
          <p:spPr>
            <a:xfrm>
              <a:off x="827087" y="5826125"/>
              <a:ext cx="792480" cy="158750"/>
            </a:xfrm>
            <a:custGeom>
              <a:rect b="b" l="l" r="r" t="t"/>
              <a:pathLst>
                <a:path extrusionOk="0" h="158750" w="792480">
                  <a:moveTo>
                    <a:pt x="0" y="39687"/>
                  </a:moveTo>
                  <a:lnTo>
                    <a:pt x="594169" y="39687"/>
                  </a:lnTo>
                  <a:lnTo>
                    <a:pt x="594169" y="0"/>
                  </a:lnTo>
                  <a:lnTo>
                    <a:pt x="792162" y="79375"/>
                  </a:lnTo>
                  <a:lnTo>
                    <a:pt x="594169" y="158750"/>
                  </a:lnTo>
                  <a:lnTo>
                    <a:pt x="594169" y="119062"/>
                  </a:lnTo>
                  <a:lnTo>
                    <a:pt x="0" y="119062"/>
                  </a:lnTo>
                  <a:lnTo>
                    <a:pt x="0" y="39687"/>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7" name="Google Shape;257;p10"/>
            <p:cNvPicPr preferRelativeResize="0"/>
            <p:nvPr/>
          </p:nvPicPr>
          <p:blipFill rotWithShape="1">
            <a:blip r:embed="rId22">
              <a:alphaModFix/>
            </a:blip>
            <a:srcRect b="0" l="0" r="0" t="0"/>
            <a:stretch/>
          </p:blipFill>
          <p:spPr>
            <a:xfrm>
              <a:off x="780287" y="2502407"/>
              <a:ext cx="894588" cy="257556"/>
            </a:xfrm>
            <a:prstGeom prst="rect">
              <a:avLst/>
            </a:prstGeom>
            <a:noFill/>
            <a:ln>
              <a:noFill/>
            </a:ln>
          </p:spPr>
        </p:pic>
        <p:pic>
          <p:nvPicPr>
            <p:cNvPr id="258" name="Google Shape;258;p10"/>
            <p:cNvPicPr preferRelativeResize="0"/>
            <p:nvPr/>
          </p:nvPicPr>
          <p:blipFill rotWithShape="1">
            <a:blip r:embed="rId23">
              <a:alphaModFix/>
            </a:blip>
            <a:srcRect b="0" l="0" r="0" t="0"/>
            <a:stretch/>
          </p:blipFill>
          <p:spPr>
            <a:xfrm>
              <a:off x="827087" y="2528951"/>
              <a:ext cx="792162" cy="158750"/>
            </a:xfrm>
            <a:prstGeom prst="rect">
              <a:avLst/>
            </a:prstGeom>
            <a:noFill/>
            <a:ln>
              <a:noFill/>
            </a:ln>
          </p:spPr>
        </p:pic>
        <p:sp>
          <p:nvSpPr>
            <p:cNvPr id="259" name="Google Shape;259;p10"/>
            <p:cNvSpPr/>
            <p:nvPr/>
          </p:nvSpPr>
          <p:spPr>
            <a:xfrm>
              <a:off x="827087" y="2528951"/>
              <a:ext cx="792480" cy="158750"/>
            </a:xfrm>
            <a:custGeom>
              <a:rect b="b" l="l" r="r" t="t"/>
              <a:pathLst>
                <a:path extrusionOk="0" h="158750" w="792480">
                  <a:moveTo>
                    <a:pt x="0" y="39624"/>
                  </a:moveTo>
                  <a:lnTo>
                    <a:pt x="594169" y="39624"/>
                  </a:lnTo>
                  <a:lnTo>
                    <a:pt x="594169" y="0"/>
                  </a:lnTo>
                  <a:lnTo>
                    <a:pt x="792162" y="79375"/>
                  </a:lnTo>
                  <a:lnTo>
                    <a:pt x="594169" y="158750"/>
                  </a:lnTo>
                  <a:lnTo>
                    <a:pt x="594169" y="118999"/>
                  </a:lnTo>
                  <a:lnTo>
                    <a:pt x="0" y="118999"/>
                  </a:lnTo>
                  <a:lnTo>
                    <a:pt x="0" y="39624"/>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0" name="Google Shape;260;p10"/>
            <p:cNvPicPr preferRelativeResize="0"/>
            <p:nvPr/>
          </p:nvPicPr>
          <p:blipFill rotWithShape="1">
            <a:blip r:embed="rId20">
              <a:alphaModFix/>
            </a:blip>
            <a:srcRect b="0" l="0" r="0" t="0"/>
            <a:stretch/>
          </p:blipFill>
          <p:spPr>
            <a:xfrm>
              <a:off x="780287" y="1493519"/>
              <a:ext cx="894588" cy="259079"/>
            </a:xfrm>
            <a:prstGeom prst="rect">
              <a:avLst/>
            </a:prstGeom>
            <a:noFill/>
            <a:ln>
              <a:noFill/>
            </a:ln>
          </p:spPr>
        </p:pic>
        <p:pic>
          <p:nvPicPr>
            <p:cNvPr id="261" name="Google Shape;261;p10"/>
            <p:cNvPicPr preferRelativeResize="0"/>
            <p:nvPr/>
          </p:nvPicPr>
          <p:blipFill rotWithShape="1">
            <a:blip r:embed="rId21">
              <a:alphaModFix/>
            </a:blip>
            <a:srcRect b="0" l="0" r="0" t="0"/>
            <a:stretch/>
          </p:blipFill>
          <p:spPr>
            <a:xfrm>
              <a:off x="827087" y="1520825"/>
              <a:ext cx="792162" cy="158750"/>
            </a:xfrm>
            <a:prstGeom prst="rect">
              <a:avLst/>
            </a:prstGeom>
            <a:noFill/>
            <a:ln>
              <a:noFill/>
            </a:ln>
          </p:spPr>
        </p:pic>
        <p:sp>
          <p:nvSpPr>
            <p:cNvPr id="262" name="Google Shape;262;p10"/>
            <p:cNvSpPr/>
            <p:nvPr/>
          </p:nvSpPr>
          <p:spPr>
            <a:xfrm>
              <a:off x="827087" y="1520825"/>
              <a:ext cx="792480" cy="158750"/>
            </a:xfrm>
            <a:custGeom>
              <a:rect b="b" l="l" r="r" t="t"/>
              <a:pathLst>
                <a:path extrusionOk="0" h="158750" w="792480">
                  <a:moveTo>
                    <a:pt x="0" y="39750"/>
                  </a:moveTo>
                  <a:lnTo>
                    <a:pt x="594169" y="39750"/>
                  </a:lnTo>
                  <a:lnTo>
                    <a:pt x="594169" y="0"/>
                  </a:lnTo>
                  <a:lnTo>
                    <a:pt x="792162" y="79375"/>
                  </a:lnTo>
                  <a:lnTo>
                    <a:pt x="594169" y="158750"/>
                  </a:lnTo>
                  <a:lnTo>
                    <a:pt x="594169" y="119125"/>
                  </a:lnTo>
                  <a:lnTo>
                    <a:pt x="0" y="119125"/>
                  </a:lnTo>
                  <a:lnTo>
                    <a:pt x="0" y="39750"/>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3" name="Google Shape;263;p10"/>
            <p:cNvPicPr preferRelativeResize="0"/>
            <p:nvPr/>
          </p:nvPicPr>
          <p:blipFill rotWithShape="1">
            <a:blip r:embed="rId24">
              <a:alphaModFix/>
            </a:blip>
            <a:srcRect b="0" l="0" r="0" t="0"/>
            <a:stretch/>
          </p:blipFill>
          <p:spPr>
            <a:xfrm>
              <a:off x="780287" y="3581400"/>
              <a:ext cx="894588" cy="259080"/>
            </a:xfrm>
            <a:prstGeom prst="rect">
              <a:avLst/>
            </a:prstGeom>
            <a:noFill/>
            <a:ln>
              <a:noFill/>
            </a:ln>
          </p:spPr>
        </p:pic>
        <p:pic>
          <p:nvPicPr>
            <p:cNvPr id="264" name="Google Shape;264;p10"/>
            <p:cNvPicPr preferRelativeResize="0"/>
            <p:nvPr/>
          </p:nvPicPr>
          <p:blipFill rotWithShape="1">
            <a:blip r:embed="rId23">
              <a:alphaModFix/>
            </a:blip>
            <a:srcRect b="0" l="0" r="0" t="0"/>
            <a:stretch/>
          </p:blipFill>
          <p:spPr>
            <a:xfrm>
              <a:off x="827087" y="3608451"/>
              <a:ext cx="792162" cy="158750"/>
            </a:xfrm>
            <a:prstGeom prst="rect">
              <a:avLst/>
            </a:prstGeom>
            <a:noFill/>
            <a:ln>
              <a:noFill/>
            </a:ln>
          </p:spPr>
        </p:pic>
        <p:sp>
          <p:nvSpPr>
            <p:cNvPr id="265" name="Google Shape;265;p10"/>
            <p:cNvSpPr/>
            <p:nvPr/>
          </p:nvSpPr>
          <p:spPr>
            <a:xfrm>
              <a:off x="827087" y="3608451"/>
              <a:ext cx="792480" cy="158750"/>
            </a:xfrm>
            <a:custGeom>
              <a:rect b="b" l="l" r="r" t="t"/>
              <a:pathLst>
                <a:path extrusionOk="0" h="158750" w="792480">
                  <a:moveTo>
                    <a:pt x="0" y="39624"/>
                  </a:moveTo>
                  <a:lnTo>
                    <a:pt x="594169" y="39624"/>
                  </a:lnTo>
                  <a:lnTo>
                    <a:pt x="594169" y="0"/>
                  </a:lnTo>
                  <a:lnTo>
                    <a:pt x="792162" y="79375"/>
                  </a:lnTo>
                  <a:lnTo>
                    <a:pt x="594169" y="158750"/>
                  </a:lnTo>
                  <a:lnTo>
                    <a:pt x="594169" y="118999"/>
                  </a:lnTo>
                  <a:lnTo>
                    <a:pt x="0" y="118999"/>
                  </a:lnTo>
                  <a:lnTo>
                    <a:pt x="0" y="39624"/>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6" name="Google Shape;266;p10"/>
            <p:cNvPicPr preferRelativeResize="0"/>
            <p:nvPr/>
          </p:nvPicPr>
          <p:blipFill rotWithShape="1">
            <a:blip r:embed="rId25">
              <a:alphaModFix/>
            </a:blip>
            <a:srcRect b="0" l="0" r="0" t="0"/>
            <a:stretch/>
          </p:blipFill>
          <p:spPr>
            <a:xfrm>
              <a:off x="1584324" y="5265801"/>
              <a:ext cx="7019925" cy="1449324"/>
            </a:xfrm>
            <a:prstGeom prst="rect">
              <a:avLst/>
            </a:prstGeom>
            <a:noFill/>
            <a:ln>
              <a:noFill/>
            </a:ln>
          </p:spPr>
        </p:pic>
        <p:sp>
          <p:nvSpPr>
            <p:cNvPr id="267" name="Google Shape;267;p10"/>
            <p:cNvSpPr/>
            <p:nvPr/>
          </p:nvSpPr>
          <p:spPr>
            <a:xfrm>
              <a:off x="1584324" y="5265801"/>
              <a:ext cx="7019925" cy="1449705"/>
            </a:xfrm>
            <a:custGeom>
              <a:rect b="b" l="l" r="r" t="t"/>
              <a:pathLst>
                <a:path extrusionOk="0" h="1449704" w="7019925">
                  <a:moveTo>
                    <a:pt x="0" y="1449324"/>
                  </a:moveTo>
                  <a:lnTo>
                    <a:pt x="7019925" y="1449324"/>
                  </a:lnTo>
                  <a:lnTo>
                    <a:pt x="7019925" y="0"/>
                  </a:lnTo>
                  <a:lnTo>
                    <a:pt x="0" y="0"/>
                  </a:lnTo>
                  <a:lnTo>
                    <a:pt x="0" y="1449324"/>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68" name="Google Shape;268;p10"/>
          <p:cNvSpPr txBox="1"/>
          <p:nvPr/>
        </p:nvSpPr>
        <p:spPr>
          <a:xfrm>
            <a:off x="2402077" y="5360314"/>
            <a:ext cx="6097270" cy="1245870"/>
          </a:xfrm>
          <a:prstGeom prst="rect">
            <a:avLst/>
          </a:prstGeom>
          <a:noFill/>
          <a:ln>
            <a:noFill/>
          </a:ln>
        </p:spPr>
        <p:txBody>
          <a:bodyPr anchorCtr="0" anchor="t" bIns="0" lIns="0" spcFirstLastPara="1" rIns="0" wrap="square" tIns="12700">
            <a:spAutoFit/>
          </a:bodyPr>
          <a:lstStyle/>
          <a:p>
            <a:pPr indent="0" lvl="0" marL="0" marR="5080" rtl="0" algn="ctr">
              <a:spcBef>
                <a:spcPts val="0"/>
              </a:spcBef>
              <a:spcAft>
                <a:spcPts val="0"/>
              </a:spcAft>
              <a:buNone/>
            </a:pPr>
            <a:r>
              <a:rPr lang="uz-Cyrl-UZ" sz="2000">
                <a:solidFill>
                  <a:srgbClr val="FFFFFF"/>
                </a:solidFill>
                <a:latin typeface="Times New Roman"/>
                <a:ea typeface="Times New Roman"/>
                <a:cs typeface="Times New Roman"/>
                <a:sym typeface="Times New Roman"/>
              </a:rPr>
              <a:t>Маркетинг концепцияси воситаларини куллаш асосида  маркетинг дастурини шакллантиришга олиб келувчи  куйилкаг максадларга эришиш учун комплекс ѐндошиш  ва максадли дастур услубини ишлатиш</a:t>
            </a:r>
            <a:endParaRPr sz="2000">
              <a:solidFill>
                <a:schemeClr val="dk1"/>
              </a:solidFill>
              <a:latin typeface="Times New Roman"/>
              <a:ea typeface="Times New Roman"/>
              <a:cs typeface="Times New Roman"/>
              <a:sym typeface="Times New Roman"/>
            </a:endParaRPr>
          </a:p>
        </p:txBody>
      </p:sp>
      <p:pic>
        <p:nvPicPr>
          <p:cNvPr id="269" name="Google Shape;269;p10"/>
          <p:cNvPicPr preferRelativeResize="0"/>
          <p:nvPr/>
        </p:nvPicPr>
        <p:blipFill rotWithShape="1">
          <a:blip r:embed="rId26">
            <a:alphaModFix/>
          </a:blip>
          <a:srcRect b="0" l="0" r="0" t="0"/>
          <a:stretch/>
        </p:blipFill>
        <p:spPr>
          <a:xfrm>
            <a:off x="1126236" y="4590288"/>
            <a:ext cx="894588" cy="257556"/>
          </a:xfrm>
          <a:prstGeom prst="rect">
            <a:avLst/>
          </a:prstGeom>
          <a:noFill/>
          <a:ln>
            <a:noFill/>
          </a:ln>
        </p:spPr>
      </p:pic>
      <p:grpSp>
        <p:nvGrpSpPr>
          <p:cNvPr id="270" name="Google Shape;270;p10"/>
          <p:cNvGrpSpPr/>
          <p:nvPr/>
        </p:nvGrpSpPr>
        <p:grpSpPr>
          <a:xfrm>
            <a:off x="1173163" y="4616451"/>
            <a:ext cx="792480" cy="158750"/>
            <a:chOff x="792162" y="4616450"/>
            <a:chExt cx="792480" cy="158750"/>
          </a:xfrm>
        </p:grpSpPr>
        <p:pic>
          <p:nvPicPr>
            <p:cNvPr id="271" name="Google Shape;271;p10"/>
            <p:cNvPicPr preferRelativeResize="0"/>
            <p:nvPr/>
          </p:nvPicPr>
          <p:blipFill rotWithShape="1">
            <a:blip r:embed="rId27">
              <a:alphaModFix/>
            </a:blip>
            <a:srcRect b="0" l="0" r="0" t="0"/>
            <a:stretch/>
          </p:blipFill>
          <p:spPr>
            <a:xfrm>
              <a:off x="792162" y="4616450"/>
              <a:ext cx="792162" cy="158750"/>
            </a:xfrm>
            <a:prstGeom prst="rect">
              <a:avLst/>
            </a:prstGeom>
            <a:noFill/>
            <a:ln>
              <a:noFill/>
            </a:ln>
          </p:spPr>
        </p:pic>
        <p:sp>
          <p:nvSpPr>
            <p:cNvPr id="272" name="Google Shape;272;p10"/>
            <p:cNvSpPr/>
            <p:nvPr/>
          </p:nvSpPr>
          <p:spPr>
            <a:xfrm>
              <a:off x="792162" y="4616450"/>
              <a:ext cx="792480" cy="158750"/>
            </a:xfrm>
            <a:custGeom>
              <a:rect b="b" l="l" r="r" t="t"/>
              <a:pathLst>
                <a:path extrusionOk="0" h="158750" w="792480">
                  <a:moveTo>
                    <a:pt x="0" y="39750"/>
                  </a:moveTo>
                  <a:lnTo>
                    <a:pt x="594169" y="39750"/>
                  </a:lnTo>
                  <a:lnTo>
                    <a:pt x="594169" y="0"/>
                  </a:lnTo>
                  <a:lnTo>
                    <a:pt x="792162" y="79375"/>
                  </a:lnTo>
                  <a:lnTo>
                    <a:pt x="594169" y="158750"/>
                  </a:lnTo>
                  <a:lnTo>
                    <a:pt x="594169" y="119125"/>
                  </a:lnTo>
                  <a:lnTo>
                    <a:pt x="0" y="119125"/>
                  </a:lnTo>
                  <a:lnTo>
                    <a:pt x="0" y="39750"/>
                  </a:lnTo>
                  <a:close/>
                </a:path>
              </a:pathLst>
            </a:custGeom>
            <a:noFill/>
            <a:ln cap="flat" cmpd="sng" w="9525">
              <a:solidFill>
                <a:srgbClr val="7C5F9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273" name="Google Shape;273;p10"/>
          <p:cNvPicPr preferRelativeResize="0"/>
          <p:nvPr/>
        </p:nvPicPr>
        <p:blipFill rotWithShape="1">
          <a:blip r:embed="rId21">
            <a:alphaModFix/>
          </a:blip>
          <a:srcRect b="0" l="0" r="0" t="0"/>
          <a:stretch/>
        </p:blipFill>
        <p:spPr>
          <a:xfrm>
            <a:off x="1038381" y="523865"/>
            <a:ext cx="909003" cy="14821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1"/>
          <p:cNvSpPr txBox="1"/>
          <p:nvPr/>
        </p:nvSpPr>
        <p:spPr>
          <a:xfrm>
            <a:off x="1425575" y="1125600"/>
            <a:ext cx="3456304" cy="856644"/>
          </a:xfrm>
          <a:prstGeom prst="rect">
            <a:avLst/>
          </a:prstGeom>
          <a:noFill/>
          <a:ln cap="flat" cmpd="sng" w="25400">
            <a:solidFill>
              <a:srgbClr val="C0504D"/>
            </a:solidFill>
            <a:prstDash val="solid"/>
            <a:round/>
            <a:headEnd len="sm" w="sm" type="none"/>
            <a:tailEnd len="sm" w="sm" type="none"/>
          </a:ln>
        </p:spPr>
        <p:txBody>
          <a:bodyPr anchorCtr="0" anchor="t" bIns="0" lIns="0" spcFirstLastPara="1" rIns="0" wrap="square" tIns="116825">
            <a:spAutoFit/>
          </a:bodyPr>
          <a:lstStyle/>
          <a:p>
            <a:pPr indent="0" lvl="0" marL="0" marR="0" rtl="0" algn="ctr">
              <a:spcBef>
                <a:spcPts val="0"/>
              </a:spcBef>
              <a:spcAft>
                <a:spcPts val="0"/>
              </a:spcAft>
              <a:buNone/>
            </a:pPr>
            <a:r>
              <a:rPr b="1" i="1" lang="uz-Cyrl-UZ" sz="2400">
                <a:solidFill>
                  <a:srgbClr val="006600"/>
                </a:solidFill>
                <a:latin typeface="Cambria"/>
                <a:ea typeface="Cambria"/>
                <a:cs typeface="Cambria"/>
                <a:sym typeface="Cambria"/>
              </a:rPr>
              <a:t>Харидорлар эхтиёжини</a:t>
            </a:r>
            <a:r>
              <a:rPr b="1" i="1" lang="uz-Cyrl-UZ" sz="2400">
                <a:solidFill>
                  <a:srgbClr val="006600"/>
                </a:solidFill>
                <a:latin typeface="Arial"/>
                <a:ea typeface="Arial"/>
                <a:cs typeface="Arial"/>
                <a:sym typeface="Arial"/>
              </a:rPr>
              <a:t>,</a:t>
            </a:r>
            <a:endParaRPr sz="2400">
              <a:solidFill>
                <a:schemeClr val="dk1"/>
              </a:solidFill>
              <a:latin typeface="Arial"/>
              <a:ea typeface="Arial"/>
              <a:cs typeface="Arial"/>
              <a:sym typeface="Arial"/>
            </a:endParaRPr>
          </a:p>
          <a:p>
            <a:pPr indent="0" lvl="0" marL="0" marR="0" rtl="0" algn="ctr">
              <a:spcBef>
                <a:spcPts val="5"/>
              </a:spcBef>
              <a:spcAft>
                <a:spcPts val="0"/>
              </a:spcAft>
              <a:buNone/>
            </a:pPr>
            <a:r>
              <a:rPr b="1" i="1" lang="uz-Cyrl-UZ" sz="2400">
                <a:solidFill>
                  <a:srgbClr val="006600"/>
                </a:solidFill>
                <a:latin typeface="Cambria"/>
                <a:ea typeface="Cambria"/>
                <a:cs typeface="Cambria"/>
                <a:sym typeface="Cambria"/>
              </a:rPr>
              <a:t>урганиш ва аниклаш</a:t>
            </a:r>
            <a:endParaRPr sz="2400">
              <a:solidFill>
                <a:schemeClr val="dk1"/>
              </a:solidFill>
              <a:latin typeface="Cambria"/>
              <a:ea typeface="Cambria"/>
              <a:cs typeface="Cambria"/>
              <a:sym typeface="Cambria"/>
            </a:endParaRPr>
          </a:p>
        </p:txBody>
      </p:sp>
      <p:grpSp>
        <p:nvGrpSpPr>
          <p:cNvPr id="279" name="Google Shape;279;p11"/>
          <p:cNvGrpSpPr/>
          <p:nvPr/>
        </p:nvGrpSpPr>
        <p:grpSpPr>
          <a:xfrm>
            <a:off x="3671704" y="3206903"/>
            <a:ext cx="2669269" cy="1480512"/>
            <a:chOff x="3290704" y="3206903"/>
            <a:chExt cx="2669269" cy="1480512"/>
          </a:xfrm>
        </p:grpSpPr>
        <p:pic>
          <p:nvPicPr>
            <p:cNvPr id="280" name="Google Shape;280;p11"/>
            <p:cNvPicPr preferRelativeResize="0"/>
            <p:nvPr/>
          </p:nvPicPr>
          <p:blipFill rotWithShape="1">
            <a:blip r:embed="rId3">
              <a:alphaModFix/>
            </a:blip>
            <a:srcRect b="0" l="0" r="0" t="0"/>
            <a:stretch/>
          </p:blipFill>
          <p:spPr>
            <a:xfrm>
              <a:off x="3290704" y="3206903"/>
              <a:ext cx="2669269" cy="1480512"/>
            </a:xfrm>
            <a:prstGeom prst="rect">
              <a:avLst/>
            </a:prstGeom>
            <a:noFill/>
            <a:ln>
              <a:noFill/>
            </a:ln>
          </p:spPr>
        </p:pic>
        <p:pic>
          <p:nvPicPr>
            <p:cNvPr id="281" name="Google Shape;281;p11"/>
            <p:cNvPicPr preferRelativeResize="0"/>
            <p:nvPr/>
          </p:nvPicPr>
          <p:blipFill rotWithShape="1">
            <a:blip r:embed="rId4">
              <a:alphaModFix/>
            </a:blip>
            <a:srcRect b="0" l="0" r="0" t="0"/>
            <a:stretch/>
          </p:blipFill>
          <p:spPr>
            <a:xfrm>
              <a:off x="3329050" y="3224275"/>
              <a:ext cx="2592324" cy="1404874"/>
            </a:xfrm>
            <a:prstGeom prst="rect">
              <a:avLst/>
            </a:prstGeom>
            <a:noFill/>
            <a:ln>
              <a:noFill/>
            </a:ln>
          </p:spPr>
        </p:pic>
      </p:grpSp>
      <p:sp>
        <p:nvSpPr>
          <p:cNvPr id="282" name="Google Shape;282;p11"/>
          <p:cNvSpPr txBox="1"/>
          <p:nvPr/>
        </p:nvSpPr>
        <p:spPr>
          <a:xfrm>
            <a:off x="3710052" y="3224277"/>
            <a:ext cx="2592705" cy="1052211"/>
          </a:xfrm>
          <a:prstGeom prst="rect">
            <a:avLst/>
          </a:prstGeom>
          <a:noFill/>
          <a:ln cap="flat" cmpd="sng" w="9525">
            <a:solidFill>
              <a:srgbClr val="497DBA"/>
            </a:solidFill>
            <a:prstDash val="solid"/>
            <a:round/>
            <a:headEnd len="sm" w="sm" type="none"/>
            <a:tailEnd len="sm" w="sm" type="none"/>
          </a:ln>
        </p:spPr>
        <p:txBody>
          <a:bodyPr anchorCtr="0" anchor="t" bIns="0" lIns="0" spcFirstLastPara="1" rIns="0" wrap="square" tIns="5700">
            <a:sp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6350" lvl="0" marL="334645" marR="326390" rtl="0" algn="l">
              <a:spcBef>
                <a:spcPts val="0"/>
              </a:spcBef>
              <a:spcAft>
                <a:spcPts val="0"/>
              </a:spcAft>
              <a:buNone/>
            </a:pPr>
            <a:r>
              <a:rPr b="1" i="1" lang="uz-Cyrl-UZ" sz="2400">
                <a:solidFill>
                  <a:schemeClr val="dk1"/>
                </a:solidFill>
                <a:latin typeface="Cambria"/>
                <a:ea typeface="Cambria"/>
                <a:cs typeface="Cambria"/>
                <a:sym typeface="Cambria"/>
              </a:rPr>
              <a:t>МАРКЕТИНГ  ВАЗИФАЛАРИ</a:t>
            </a:r>
            <a:endParaRPr sz="2400">
              <a:solidFill>
                <a:schemeClr val="dk1"/>
              </a:solidFill>
              <a:latin typeface="Cambria"/>
              <a:ea typeface="Cambria"/>
              <a:cs typeface="Cambria"/>
              <a:sym typeface="Cambria"/>
            </a:endParaRPr>
          </a:p>
        </p:txBody>
      </p:sp>
      <p:sp>
        <p:nvSpPr>
          <p:cNvPr id="283" name="Google Shape;283;p11"/>
          <p:cNvSpPr txBox="1"/>
          <p:nvPr/>
        </p:nvSpPr>
        <p:spPr>
          <a:xfrm>
            <a:off x="631826" y="5419726"/>
            <a:ext cx="4573905" cy="1081405"/>
          </a:xfrm>
          <a:prstGeom prst="rect">
            <a:avLst/>
          </a:prstGeom>
          <a:noFill/>
          <a:ln cap="flat" cmpd="sng" w="25400">
            <a:solidFill>
              <a:srgbClr val="C0504D"/>
            </a:solidFill>
            <a:prstDash val="solid"/>
            <a:round/>
            <a:headEnd len="sm" w="sm" type="none"/>
            <a:tailEnd len="sm" w="sm" type="none"/>
          </a:ln>
        </p:spPr>
        <p:txBody>
          <a:bodyPr anchorCtr="0" anchor="t" bIns="0" lIns="0" spcFirstLastPara="1" rIns="0" wrap="square" tIns="0">
            <a:spAutoFit/>
          </a:bodyPr>
          <a:lstStyle/>
          <a:p>
            <a:pPr indent="0" lvl="0" marL="0" marR="55880" rtl="0" algn="ctr">
              <a:lnSpc>
                <a:spcPct val="104791"/>
              </a:lnSpc>
              <a:spcBef>
                <a:spcPts val="0"/>
              </a:spcBef>
              <a:spcAft>
                <a:spcPts val="0"/>
              </a:spcAft>
              <a:buNone/>
            </a:pPr>
            <a:r>
              <a:rPr b="1" i="1" lang="uz-Cyrl-UZ" sz="2400">
                <a:solidFill>
                  <a:srgbClr val="006600"/>
                </a:solidFill>
                <a:latin typeface="Cambria"/>
                <a:ea typeface="Cambria"/>
                <a:cs typeface="Cambria"/>
                <a:sym typeface="Cambria"/>
              </a:rPr>
              <a:t>Аввало талаб ва таклиф тугрисида</a:t>
            </a:r>
            <a:endParaRPr sz="2400">
              <a:solidFill>
                <a:schemeClr val="dk1"/>
              </a:solidFill>
              <a:latin typeface="Cambria"/>
              <a:ea typeface="Cambria"/>
              <a:cs typeface="Cambria"/>
              <a:sym typeface="Cambria"/>
            </a:endParaRPr>
          </a:p>
          <a:p>
            <a:pPr indent="0" lvl="0" marL="0" marR="56514" rtl="0" algn="ctr">
              <a:spcBef>
                <a:spcPts val="0"/>
              </a:spcBef>
              <a:spcAft>
                <a:spcPts val="0"/>
              </a:spcAft>
              <a:buNone/>
            </a:pPr>
            <a:r>
              <a:rPr b="1" i="1" lang="uz-Cyrl-UZ" sz="2400">
                <a:solidFill>
                  <a:srgbClr val="006600"/>
                </a:solidFill>
                <a:latin typeface="Cambria"/>
                <a:ea typeface="Cambria"/>
                <a:cs typeface="Cambria"/>
                <a:sym typeface="Cambria"/>
              </a:rPr>
              <a:t>олинган маълумотлар асосида</a:t>
            </a:r>
            <a:endParaRPr sz="2400">
              <a:solidFill>
                <a:schemeClr val="dk1"/>
              </a:solidFill>
              <a:latin typeface="Cambria"/>
              <a:ea typeface="Cambria"/>
              <a:cs typeface="Cambria"/>
              <a:sym typeface="Cambria"/>
            </a:endParaRPr>
          </a:p>
          <a:p>
            <a:pPr indent="0" lvl="0" marL="0" marR="0" rtl="0" algn="ctr">
              <a:lnSpc>
                <a:spcPct val="100000"/>
              </a:lnSpc>
              <a:spcBef>
                <a:spcPts val="0"/>
              </a:spcBef>
              <a:spcAft>
                <a:spcPts val="0"/>
              </a:spcAft>
              <a:buNone/>
            </a:pPr>
            <a:r>
              <a:rPr b="1" i="1" lang="uz-Cyrl-UZ" sz="2400">
                <a:solidFill>
                  <a:srgbClr val="006600"/>
                </a:solidFill>
                <a:latin typeface="Cambria"/>
                <a:ea typeface="Cambria"/>
                <a:cs typeface="Cambria"/>
                <a:sym typeface="Cambria"/>
              </a:rPr>
              <a:t>бозорни урганиш</a:t>
            </a:r>
            <a:endParaRPr sz="2400">
              <a:solidFill>
                <a:schemeClr val="dk1"/>
              </a:solidFill>
              <a:latin typeface="Cambria"/>
              <a:ea typeface="Cambria"/>
              <a:cs typeface="Cambria"/>
              <a:sym typeface="Cambria"/>
            </a:endParaRPr>
          </a:p>
        </p:txBody>
      </p:sp>
      <p:sp>
        <p:nvSpPr>
          <p:cNvPr id="284" name="Google Shape;284;p11"/>
          <p:cNvSpPr/>
          <p:nvPr/>
        </p:nvSpPr>
        <p:spPr>
          <a:xfrm>
            <a:off x="560387" y="2684399"/>
            <a:ext cx="2952750" cy="2124075"/>
          </a:xfrm>
          <a:custGeom>
            <a:rect b="b" l="l" r="r" t="t"/>
            <a:pathLst>
              <a:path extrusionOk="0" h="2124075" w="2952750">
                <a:moveTo>
                  <a:pt x="0" y="2124075"/>
                </a:moveTo>
                <a:lnTo>
                  <a:pt x="2952750" y="2124075"/>
                </a:lnTo>
                <a:lnTo>
                  <a:pt x="2952750" y="0"/>
                </a:lnTo>
                <a:lnTo>
                  <a:pt x="0" y="0"/>
                </a:lnTo>
                <a:lnTo>
                  <a:pt x="0" y="2124075"/>
                </a:lnTo>
                <a:close/>
              </a:path>
            </a:pathLst>
          </a:custGeom>
          <a:noFill/>
          <a:ln cap="flat" cmpd="sng" w="254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5" name="Google Shape;285;p11"/>
          <p:cNvSpPr txBox="1"/>
          <p:nvPr/>
        </p:nvSpPr>
        <p:spPr>
          <a:xfrm>
            <a:off x="699313" y="2780539"/>
            <a:ext cx="2677795" cy="1854835"/>
          </a:xfrm>
          <a:prstGeom prst="rect">
            <a:avLst/>
          </a:prstGeom>
          <a:noFill/>
          <a:ln>
            <a:noFill/>
          </a:ln>
        </p:spPr>
        <p:txBody>
          <a:bodyPr anchorCtr="0" anchor="t" bIns="0" lIns="0" spcFirstLastPara="1" rIns="0" wrap="square" tIns="12700">
            <a:spAutoFit/>
          </a:bodyPr>
          <a:lstStyle/>
          <a:p>
            <a:pPr indent="-12700" lvl="0" marL="12700" marR="5080" rtl="0" algn="ctr">
              <a:spcBef>
                <a:spcPts val="0"/>
              </a:spcBef>
              <a:spcAft>
                <a:spcPts val="0"/>
              </a:spcAft>
              <a:buNone/>
            </a:pPr>
            <a:r>
              <a:rPr b="1" i="1" lang="uz-Cyrl-UZ" sz="2400">
                <a:solidFill>
                  <a:srgbClr val="006600"/>
                </a:solidFill>
                <a:latin typeface="Cambria"/>
                <a:ea typeface="Cambria"/>
                <a:cs typeface="Cambria"/>
                <a:sym typeface="Cambria"/>
              </a:rPr>
              <a:t>Товарларга булган  талабни истикболлаш</a:t>
            </a:r>
            <a:r>
              <a:rPr b="1" i="1" lang="uz-Cyrl-UZ" sz="2400">
                <a:solidFill>
                  <a:srgbClr val="006600"/>
                </a:solidFill>
                <a:latin typeface="Arial"/>
                <a:ea typeface="Arial"/>
                <a:cs typeface="Arial"/>
                <a:sym typeface="Arial"/>
              </a:rPr>
              <a:t>,  </a:t>
            </a:r>
            <a:r>
              <a:rPr b="1" i="1" lang="uz-Cyrl-UZ" sz="2400">
                <a:solidFill>
                  <a:srgbClr val="006600"/>
                </a:solidFill>
                <a:latin typeface="Cambria"/>
                <a:ea typeface="Cambria"/>
                <a:cs typeface="Cambria"/>
                <a:sym typeface="Cambria"/>
              </a:rPr>
              <a:t>уларни амалга</a:t>
            </a:r>
            <a:endParaRPr sz="2400">
              <a:solidFill>
                <a:schemeClr val="dk1"/>
              </a:solidFill>
              <a:latin typeface="Cambria"/>
              <a:ea typeface="Cambria"/>
              <a:cs typeface="Cambria"/>
              <a:sym typeface="Cambria"/>
            </a:endParaRPr>
          </a:p>
          <a:p>
            <a:pPr indent="249554" lvl="0" marL="454659" marR="450850" rtl="0" algn="l">
              <a:spcBef>
                <a:spcPts val="0"/>
              </a:spcBef>
              <a:spcAft>
                <a:spcPts val="0"/>
              </a:spcAft>
              <a:buNone/>
            </a:pPr>
            <a:r>
              <a:rPr b="1" i="1" lang="uz-Cyrl-UZ" sz="2400">
                <a:solidFill>
                  <a:srgbClr val="006600"/>
                </a:solidFill>
                <a:latin typeface="Cambria"/>
                <a:ea typeface="Cambria"/>
                <a:cs typeface="Cambria"/>
                <a:sym typeface="Cambria"/>
              </a:rPr>
              <a:t>оширишни  назорат килиш</a:t>
            </a:r>
            <a:endParaRPr sz="2400">
              <a:solidFill>
                <a:schemeClr val="dk1"/>
              </a:solidFill>
              <a:latin typeface="Cambria"/>
              <a:ea typeface="Cambria"/>
              <a:cs typeface="Cambria"/>
              <a:sym typeface="Cambria"/>
            </a:endParaRPr>
          </a:p>
        </p:txBody>
      </p:sp>
      <p:sp>
        <p:nvSpPr>
          <p:cNvPr id="286" name="Google Shape;286;p11"/>
          <p:cNvSpPr txBox="1"/>
          <p:nvPr/>
        </p:nvSpPr>
        <p:spPr>
          <a:xfrm>
            <a:off x="5348351" y="1125601"/>
            <a:ext cx="3384550" cy="1044575"/>
          </a:xfrm>
          <a:prstGeom prst="rect">
            <a:avLst/>
          </a:prstGeom>
          <a:noFill/>
          <a:ln cap="flat" cmpd="sng" w="25400">
            <a:solidFill>
              <a:srgbClr val="C0504D"/>
            </a:solidFill>
            <a:prstDash val="solid"/>
            <a:round/>
            <a:headEnd len="sm" w="sm" type="none"/>
            <a:tailEnd len="sm" w="sm" type="none"/>
          </a:ln>
        </p:spPr>
        <p:txBody>
          <a:bodyPr anchorCtr="0" anchor="t" bIns="0" lIns="0" spcFirstLastPara="1" rIns="0" wrap="square" tIns="0">
            <a:spAutoFit/>
          </a:bodyPr>
          <a:lstStyle/>
          <a:p>
            <a:pPr indent="0" lvl="0" marL="0" marR="52705" rtl="0" algn="ctr">
              <a:lnSpc>
                <a:spcPct val="98333"/>
              </a:lnSpc>
              <a:spcBef>
                <a:spcPts val="0"/>
              </a:spcBef>
              <a:spcAft>
                <a:spcPts val="0"/>
              </a:spcAft>
              <a:buNone/>
            </a:pPr>
            <a:r>
              <a:rPr b="1" i="1" lang="uz-Cyrl-UZ" sz="2400">
                <a:solidFill>
                  <a:srgbClr val="006600"/>
                </a:solidFill>
                <a:latin typeface="Cambria"/>
                <a:ea typeface="Cambria"/>
                <a:cs typeface="Cambria"/>
                <a:sym typeface="Cambria"/>
              </a:rPr>
              <a:t>Нархнинг фаолиятини</a:t>
            </a:r>
            <a:endParaRPr sz="2400">
              <a:solidFill>
                <a:schemeClr val="dk1"/>
              </a:solidFill>
              <a:latin typeface="Cambria"/>
              <a:ea typeface="Cambria"/>
              <a:cs typeface="Cambria"/>
              <a:sym typeface="Cambria"/>
            </a:endParaRPr>
          </a:p>
          <a:p>
            <a:pPr indent="0" lvl="0" marL="0" marR="55244" rtl="0" algn="ctr">
              <a:spcBef>
                <a:spcPts val="0"/>
              </a:spcBef>
              <a:spcAft>
                <a:spcPts val="0"/>
              </a:spcAft>
              <a:buNone/>
            </a:pPr>
            <a:r>
              <a:rPr b="1" i="1" lang="uz-Cyrl-UZ" sz="2400">
                <a:solidFill>
                  <a:srgbClr val="006600"/>
                </a:solidFill>
                <a:latin typeface="Cambria"/>
                <a:ea typeface="Cambria"/>
                <a:cs typeface="Cambria"/>
                <a:sym typeface="Cambria"/>
              </a:rPr>
              <a:t>харидорлар эхтиёжига</a:t>
            </a:r>
            <a:endParaRPr sz="2400">
              <a:solidFill>
                <a:schemeClr val="dk1"/>
              </a:solidFill>
              <a:latin typeface="Cambria"/>
              <a:ea typeface="Cambria"/>
              <a:cs typeface="Cambria"/>
              <a:sym typeface="Cambria"/>
            </a:endParaRPr>
          </a:p>
          <a:p>
            <a:pPr indent="0" lvl="0" marL="0" marR="0" rtl="0" algn="ctr">
              <a:lnSpc>
                <a:spcPct val="100000"/>
              </a:lnSpc>
              <a:spcBef>
                <a:spcPts val="0"/>
              </a:spcBef>
              <a:spcAft>
                <a:spcPts val="0"/>
              </a:spcAft>
              <a:buNone/>
            </a:pPr>
            <a:r>
              <a:rPr b="1" i="1" lang="uz-Cyrl-UZ" sz="2400">
                <a:solidFill>
                  <a:srgbClr val="006600"/>
                </a:solidFill>
                <a:latin typeface="Cambria"/>
                <a:ea typeface="Cambria"/>
                <a:cs typeface="Cambria"/>
                <a:sym typeface="Cambria"/>
              </a:rPr>
              <a:t>мослаштириш</a:t>
            </a:r>
            <a:endParaRPr sz="2400">
              <a:solidFill>
                <a:schemeClr val="dk1"/>
              </a:solidFill>
              <a:latin typeface="Cambria"/>
              <a:ea typeface="Cambria"/>
              <a:cs typeface="Cambria"/>
              <a:sym typeface="Cambria"/>
            </a:endParaRPr>
          </a:p>
        </p:txBody>
      </p:sp>
      <p:sp>
        <p:nvSpPr>
          <p:cNvPr id="287" name="Google Shape;287;p11"/>
          <p:cNvSpPr/>
          <p:nvPr/>
        </p:nvSpPr>
        <p:spPr>
          <a:xfrm>
            <a:off x="6537326" y="3044825"/>
            <a:ext cx="2663825" cy="1764030"/>
          </a:xfrm>
          <a:custGeom>
            <a:rect b="b" l="l" r="r" t="t"/>
            <a:pathLst>
              <a:path extrusionOk="0" h="1764029" w="2663825">
                <a:moveTo>
                  <a:pt x="0" y="1763776"/>
                </a:moveTo>
                <a:lnTo>
                  <a:pt x="2663825" y="1763776"/>
                </a:lnTo>
                <a:lnTo>
                  <a:pt x="2663825" y="0"/>
                </a:lnTo>
                <a:lnTo>
                  <a:pt x="0" y="0"/>
                </a:lnTo>
                <a:lnTo>
                  <a:pt x="0" y="1763776"/>
                </a:lnTo>
                <a:close/>
              </a:path>
            </a:pathLst>
          </a:custGeom>
          <a:noFill/>
          <a:ln cap="flat" cmpd="sng" w="254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11"/>
          <p:cNvSpPr txBox="1"/>
          <p:nvPr/>
        </p:nvSpPr>
        <p:spPr>
          <a:xfrm>
            <a:off x="6556628" y="3143454"/>
            <a:ext cx="2561590" cy="1859483"/>
          </a:xfrm>
          <a:prstGeom prst="rect">
            <a:avLst/>
          </a:prstGeom>
          <a:noFill/>
          <a:ln>
            <a:noFill/>
          </a:ln>
        </p:spPr>
        <p:txBody>
          <a:bodyPr anchorCtr="0" anchor="t" bIns="0" lIns="0" spcFirstLastPara="1" rIns="0" wrap="square" tIns="12700">
            <a:spAutoFit/>
          </a:bodyPr>
          <a:lstStyle/>
          <a:p>
            <a:pPr indent="0" lvl="0" marL="12700" marR="5080" rtl="0" algn="ctr">
              <a:spcBef>
                <a:spcPts val="0"/>
              </a:spcBef>
              <a:spcAft>
                <a:spcPts val="0"/>
              </a:spcAft>
              <a:buNone/>
            </a:pPr>
            <a:r>
              <a:rPr b="1" i="1" lang="uz-Cyrl-UZ" sz="2400">
                <a:solidFill>
                  <a:srgbClr val="006600"/>
                </a:solidFill>
                <a:latin typeface="Cambria"/>
                <a:ea typeface="Cambria"/>
                <a:cs typeface="Cambria"/>
                <a:sym typeface="Cambria"/>
              </a:rPr>
              <a:t>Товарни бозорга  чикаришдаги барча  хизматлар тугрисида  маълумотлар олиш</a:t>
            </a:r>
            <a:endParaRPr sz="2400">
              <a:solidFill>
                <a:schemeClr val="dk1"/>
              </a:solidFill>
              <a:latin typeface="Cambria"/>
              <a:ea typeface="Cambria"/>
              <a:cs typeface="Cambria"/>
              <a:sym typeface="Cambria"/>
            </a:endParaRPr>
          </a:p>
        </p:txBody>
      </p:sp>
      <p:sp>
        <p:nvSpPr>
          <p:cNvPr id="289" name="Google Shape;289;p11"/>
          <p:cNvSpPr txBox="1"/>
          <p:nvPr/>
        </p:nvSpPr>
        <p:spPr>
          <a:xfrm>
            <a:off x="5492750" y="5384800"/>
            <a:ext cx="3600450" cy="1116330"/>
          </a:xfrm>
          <a:prstGeom prst="rect">
            <a:avLst/>
          </a:prstGeom>
          <a:noFill/>
          <a:ln cap="flat" cmpd="sng" w="25400">
            <a:solidFill>
              <a:srgbClr val="C0504D"/>
            </a:solidFill>
            <a:prstDash val="solid"/>
            <a:round/>
            <a:headEnd len="sm" w="sm" type="none"/>
            <a:tailEnd len="sm" w="sm" type="none"/>
          </a:ln>
        </p:spPr>
        <p:txBody>
          <a:bodyPr anchorCtr="0" anchor="t" bIns="0" lIns="0" spcFirstLastPara="1" rIns="0" wrap="square" tIns="0">
            <a:spAutoFit/>
          </a:bodyPr>
          <a:lstStyle/>
          <a:p>
            <a:pPr indent="0" lvl="0" marL="0" marR="56514" rtl="0" algn="ctr">
              <a:lnSpc>
                <a:spcPct val="110625"/>
              </a:lnSpc>
              <a:spcBef>
                <a:spcPts val="0"/>
              </a:spcBef>
              <a:spcAft>
                <a:spcPts val="0"/>
              </a:spcAft>
              <a:buNone/>
            </a:pPr>
            <a:r>
              <a:rPr b="1" i="1" lang="uz-Cyrl-UZ" sz="2400">
                <a:solidFill>
                  <a:srgbClr val="006600"/>
                </a:solidFill>
                <a:latin typeface="Cambria"/>
                <a:ea typeface="Cambria"/>
                <a:cs typeface="Cambria"/>
                <a:sym typeface="Cambria"/>
              </a:rPr>
              <a:t>Тулдирувчи товарлар</a:t>
            </a:r>
            <a:endParaRPr sz="2400">
              <a:solidFill>
                <a:schemeClr val="dk1"/>
              </a:solidFill>
              <a:latin typeface="Cambria"/>
              <a:ea typeface="Cambria"/>
              <a:cs typeface="Cambria"/>
              <a:sym typeface="Cambria"/>
            </a:endParaRPr>
          </a:p>
          <a:p>
            <a:pPr indent="0" lvl="0" marL="173355" marR="230504" rtl="0" algn="ctr">
              <a:spcBef>
                <a:spcPts val="0"/>
              </a:spcBef>
              <a:spcAft>
                <a:spcPts val="0"/>
              </a:spcAft>
              <a:buNone/>
            </a:pPr>
            <a:r>
              <a:rPr b="1" i="1" lang="uz-Cyrl-UZ" sz="2400">
                <a:solidFill>
                  <a:srgbClr val="006600"/>
                </a:solidFill>
                <a:latin typeface="Cambria"/>
                <a:ea typeface="Cambria"/>
                <a:cs typeface="Cambria"/>
                <a:sym typeface="Cambria"/>
              </a:rPr>
              <a:t>ва урнини босувчи товарлар  тугрисида ахборот йигиш</a:t>
            </a:r>
            <a:endParaRPr sz="2400">
              <a:solidFill>
                <a:schemeClr val="dk1"/>
              </a:solidFill>
              <a:latin typeface="Cambria"/>
              <a:ea typeface="Cambria"/>
              <a:cs typeface="Cambria"/>
              <a:sym typeface="Cambria"/>
            </a:endParaRPr>
          </a:p>
        </p:txBody>
      </p:sp>
      <p:grpSp>
        <p:nvGrpSpPr>
          <p:cNvPr id="290" name="Google Shape;290;p11"/>
          <p:cNvGrpSpPr/>
          <p:nvPr/>
        </p:nvGrpSpPr>
        <p:grpSpPr>
          <a:xfrm>
            <a:off x="3297302" y="2170049"/>
            <a:ext cx="3311525" cy="3195701"/>
            <a:chOff x="2916301" y="2170048"/>
            <a:chExt cx="3311525" cy="3195701"/>
          </a:xfrm>
        </p:grpSpPr>
        <p:sp>
          <p:nvSpPr>
            <p:cNvPr id="291" name="Google Shape;291;p11"/>
            <p:cNvSpPr/>
            <p:nvPr/>
          </p:nvSpPr>
          <p:spPr>
            <a:xfrm>
              <a:off x="3921887" y="2170048"/>
              <a:ext cx="1527810" cy="1056640"/>
            </a:xfrm>
            <a:custGeom>
              <a:rect b="b" l="l" r="r" t="t"/>
              <a:pathLst>
                <a:path extrusionOk="0" h="1056639" w="1527810">
                  <a:moveTo>
                    <a:pt x="411607" y="1051941"/>
                  </a:moveTo>
                  <a:lnTo>
                    <a:pt x="41541" y="69138"/>
                  </a:lnTo>
                  <a:lnTo>
                    <a:pt x="71247" y="57912"/>
                  </a:lnTo>
                  <a:lnTo>
                    <a:pt x="70561" y="57277"/>
                  </a:lnTo>
                  <a:lnTo>
                    <a:pt x="8763" y="0"/>
                  </a:lnTo>
                  <a:lnTo>
                    <a:pt x="0" y="84836"/>
                  </a:lnTo>
                  <a:lnTo>
                    <a:pt x="29629" y="73647"/>
                  </a:lnTo>
                  <a:lnTo>
                    <a:pt x="399669" y="1056386"/>
                  </a:lnTo>
                  <a:lnTo>
                    <a:pt x="411607" y="1051941"/>
                  </a:lnTo>
                  <a:close/>
                </a:path>
                <a:path extrusionOk="0" h="1056639" w="1527810">
                  <a:moveTo>
                    <a:pt x="1527810" y="84074"/>
                  </a:moveTo>
                  <a:lnTo>
                    <a:pt x="1523593" y="58928"/>
                  </a:lnTo>
                  <a:lnTo>
                    <a:pt x="1513713" y="0"/>
                  </a:lnTo>
                  <a:lnTo>
                    <a:pt x="1454912" y="61722"/>
                  </a:lnTo>
                  <a:lnTo>
                    <a:pt x="1485226" y="71031"/>
                  </a:lnTo>
                  <a:lnTo>
                    <a:pt x="1183767" y="1052322"/>
                  </a:lnTo>
                  <a:lnTo>
                    <a:pt x="1195959" y="1056005"/>
                  </a:lnTo>
                  <a:lnTo>
                    <a:pt x="1497406" y="74764"/>
                  </a:lnTo>
                  <a:lnTo>
                    <a:pt x="1527810" y="84074"/>
                  </a:lnTo>
                  <a:close/>
                </a:path>
              </a:pathLst>
            </a:custGeom>
            <a:solidFill>
              <a:srgbClr val="1F487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2" name="Google Shape;292;p11"/>
            <p:cNvPicPr preferRelativeResize="0"/>
            <p:nvPr/>
          </p:nvPicPr>
          <p:blipFill rotWithShape="1">
            <a:blip r:embed="rId5">
              <a:alphaModFix/>
            </a:blip>
            <a:srcRect b="0" l="0" r="0" t="0"/>
            <a:stretch/>
          </p:blipFill>
          <p:spPr>
            <a:xfrm>
              <a:off x="3095625" y="3959225"/>
              <a:ext cx="215900" cy="76200"/>
            </a:xfrm>
            <a:prstGeom prst="rect">
              <a:avLst/>
            </a:prstGeom>
            <a:noFill/>
            <a:ln>
              <a:noFill/>
            </a:ln>
          </p:spPr>
        </p:pic>
        <p:pic>
          <p:nvPicPr>
            <p:cNvPr id="293" name="Google Shape;293;p11"/>
            <p:cNvPicPr preferRelativeResize="0"/>
            <p:nvPr/>
          </p:nvPicPr>
          <p:blipFill rotWithShape="1">
            <a:blip r:embed="rId6">
              <a:alphaModFix/>
            </a:blip>
            <a:srcRect b="0" l="0" r="0" t="0"/>
            <a:stretch/>
          </p:blipFill>
          <p:spPr>
            <a:xfrm>
              <a:off x="5940425" y="3995673"/>
              <a:ext cx="215900" cy="76200"/>
            </a:xfrm>
            <a:prstGeom prst="rect">
              <a:avLst/>
            </a:prstGeom>
            <a:noFill/>
            <a:ln>
              <a:noFill/>
            </a:ln>
          </p:spPr>
        </p:pic>
        <p:sp>
          <p:nvSpPr>
            <p:cNvPr id="294" name="Google Shape;294;p11"/>
            <p:cNvSpPr/>
            <p:nvPr/>
          </p:nvSpPr>
          <p:spPr>
            <a:xfrm>
              <a:off x="2916301" y="4624069"/>
              <a:ext cx="3311525" cy="741680"/>
            </a:xfrm>
            <a:custGeom>
              <a:rect b="b" l="l" r="r" t="t"/>
              <a:pathLst>
                <a:path extrusionOk="0" h="741679" w="3311525">
                  <a:moveTo>
                    <a:pt x="1018032" y="10160"/>
                  </a:moveTo>
                  <a:lnTo>
                    <a:pt x="1010666" y="0"/>
                  </a:lnTo>
                  <a:lnTo>
                    <a:pt x="57886" y="691819"/>
                  </a:lnTo>
                  <a:lnTo>
                    <a:pt x="39243" y="666115"/>
                  </a:lnTo>
                  <a:lnTo>
                    <a:pt x="0" y="741680"/>
                  </a:lnTo>
                  <a:lnTo>
                    <a:pt x="83947" y="727710"/>
                  </a:lnTo>
                  <a:lnTo>
                    <a:pt x="70764" y="709549"/>
                  </a:lnTo>
                  <a:lnTo>
                    <a:pt x="65316" y="702056"/>
                  </a:lnTo>
                  <a:lnTo>
                    <a:pt x="1018032" y="10160"/>
                  </a:lnTo>
                  <a:close/>
                </a:path>
                <a:path extrusionOk="0" h="741679" w="3311525">
                  <a:moveTo>
                    <a:pt x="3311398" y="741680"/>
                  </a:moveTo>
                  <a:lnTo>
                    <a:pt x="3294621" y="710057"/>
                  </a:lnTo>
                  <a:lnTo>
                    <a:pt x="3271520" y="666496"/>
                  </a:lnTo>
                  <a:lnTo>
                    <a:pt x="3253105" y="692327"/>
                  </a:lnTo>
                  <a:lnTo>
                    <a:pt x="2361057" y="57023"/>
                  </a:lnTo>
                  <a:lnTo>
                    <a:pt x="2353691" y="67437"/>
                  </a:lnTo>
                  <a:lnTo>
                    <a:pt x="3245688" y="702703"/>
                  </a:lnTo>
                  <a:lnTo>
                    <a:pt x="3227324" y="728472"/>
                  </a:lnTo>
                  <a:lnTo>
                    <a:pt x="3311398" y="741680"/>
                  </a:lnTo>
                  <a:close/>
                </a:path>
              </a:pathLst>
            </a:custGeom>
            <a:solidFill>
              <a:srgbClr val="1F487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2"/>
          <p:cNvSpPr txBox="1"/>
          <p:nvPr/>
        </p:nvSpPr>
        <p:spPr>
          <a:xfrm>
            <a:off x="916941" y="6427114"/>
            <a:ext cx="721995" cy="19749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200">
                <a:solidFill>
                  <a:srgbClr val="888888"/>
                </a:solidFill>
                <a:latin typeface="Calibri"/>
                <a:ea typeface="Calibri"/>
                <a:cs typeface="Calibri"/>
                <a:sym typeface="Calibri"/>
              </a:rPr>
              <a:t>09.03.2020</a:t>
            </a:r>
            <a:endParaRPr sz="1200">
              <a:solidFill>
                <a:schemeClr val="dk1"/>
              </a:solidFill>
              <a:latin typeface="Calibri"/>
              <a:ea typeface="Calibri"/>
              <a:cs typeface="Calibri"/>
              <a:sym typeface="Calibri"/>
            </a:endParaRPr>
          </a:p>
        </p:txBody>
      </p:sp>
      <p:sp>
        <p:nvSpPr>
          <p:cNvPr id="300" name="Google Shape;300;p12"/>
          <p:cNvSpPr txBox="1"/>
          <p:nvPr/>
        </p:nvSpPr>
        <p:spPr>
          <a:xfrm>
            <a:off x="8885935" y="6427114"/>
            <a:ext cx="102870" cy="19749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200">
                <a:solidFill>
                  <a:srgbClr val="888888"/>
                </a:solidFill>
                <a:latin typeface="Calibri"/>
                <a:ea typeface="Calibri"/>
                <a:cs typeface="Calibri"/>
                <a:sym typeface="Calibri"/>
              </a:rPr>
              <a:t>8</a:t>
            </a:r>
            <a:endParaRPr sz="1200">
              <a:solidFill>
                <a:schemeClr val="dk1"/>
              </a:solidFill>
              <a:latin typeface="Calibri"/>
              <a:ea typeface="Calibri"/>
              <a:cs typeface="Calibri"/>
              <a:sym typeface="Calibri"/>
            </a:endParaRPr>
          </a:p>
        </p:txBody>
      </p:sp>
      <p:sp>
        <p:nvSpPr>
          <p:cNvPr id="301" name="Google Shape;301;p12"/>
          <p:cNvSpPr/>
          <p:nvPr/>
        </p:nvSpPr>
        <p:spPr>
          <a:xfrm>
            <a:off x="5024501" y="0"/>
            <a:ext cx="4286250" cy="2500630"/>
          </a:xfrm>
          <a:custGeom>
            <a:rect b="b" l="l" r="r" t="t"/>
            <a:pathLst>
              <a:path extrusionOk="0" h="2500630" w="4286250">
                <a:moveTo>
                  <a:pt x="0" y="1250188"/>
                </a:moveTo>
                <a:lnTo>
                  <a:pt x="3278" y="1180435"/>
                </a:lnTo>
                <a:lnTo>
                  <a:pt x="13001" y="1111684"/>
                </a:lnTo>
                <a:lnTo>
                  <a:pt x="28995" y="1044036"/>
                </a:lnTo>
                <a:lnTo>
                  <a:pt x="51088" y="977591"/>
                </a:lnTo>
                <a:lnTo>
                  <a:pt x="79110" y="912448"/>
                </a:lnTo>
                <a:lnTo>
                  <a:pt x="112887" y="848708"/>
                </a:lnTo>
                <a:lnTo>
                  <a:pt x="152248" y="786472"/>
                </a:lnTo>
                <a:lnTo>
                  <a:pt x="197022" y="725839"/>
                </a:lnTo>
                <a:lnTo>
                  <a:pt x="221385" y="696155"/>
                </a:lnTo>
                <a:lnTo>
                  <a:pt x="247036" y="666910"/>
                </a:lnTo>
                <a:lnTo>
                  <a:pt x="273954" y="638116"/>
                </a:lnTo>
                <a:lnTo>
                  <a:pt x="302118" y="609785"/>
                </a:lnTo>
                <a:lnTo>
                  <a:pt x="331507" y="581930"/>
                </a:lnTo>
                <a:lnTo>
                  <a:pt x="362098" y="554564"/>
                </a:lnTo>
                <a:lnTo>
                  <a:pt x="393870" y="527699"/>
                </a:lnTo>
                <a:lnTo>
                  <a:pt x="426802" y="501348"/>
                </a:lnTo>
                <a:lnTo>
                  <a:pt x="460872" y="475522"/>
                </a:lnTo>
                <a:lnTo>
                  <a:pt x="496059" y="450236"/>
                </a:lnTo>
                <a:lnTo>
                  <a:pt x="532341" y="425501"/>
                </a:lnTo>
                <a:lnTo>
                  <a:pt x="569697" y="401329"/>
                </a:lnTo>
                <a:lnTo>
                  <a:pt x="608105" y="377734"/>
                </a:lnTo>
                <a:lnTo>
                  <a:pt x="647544" y="354728"/>
                </a:lnTo>
                <a:lnTo>
                  <a:pt x="687992" y="332323"/>
                </a:lnTo>
                <a:lnTo>
                  <a:pt x="729429" y="310531"/>
                </a:lnTo>
                <a:lnTo>
                  <a:pt x="771831" y="289367"/>
                </a:lnTo>
                <a:lnTo>
                  <a:pt x="815179" y="268841"/>
                </a:lnTo>
                <a:lnTo>
                  <a:pt x="859450" y="248966"/>
                </a:lnTo>
                <a:lnTo>
                  <a:pt x="904623" y="229756"/>
                </a:lnTo>
                <a:lnTo>
                  <a:pt x="950676" y="211222"/>
                </a:lnTo>
                <a:lnTo>
                  <a:pt x="997588" y="193378"/>
                </a:lnTo>
                <a:lnTo>
                  <a:pt x="1045338" y="176234"/>
                </a:lnTo>
                <a:lnTo>
                  <a:pt x="1093904" y="159805"/>
                </a:lnTo>
                <a:lnTo>
                  <a:pt x="1143264" y="144103"/>
                </a:lnTo>
                <a:lnTo>
                  <a:pt x="1193398" y="129140"/>
                </a:lnTo>
                <a:lnTo>
                  <a:pt x="1244283" y="114928"/>
                </a:lnTo>
                <a:lnTo>
                  <a:pt x="1295898" y="101481"/>
                </a:lnTo>
                <a:lnTo>
                  <a:pt x="1348221" y="88810"/>
                </a:lnTo>
                <a:lnTo>
                  <a:pt x="1401232" y="76929"/>
                </a:lnTo>
                <a:lnTo>
                  <a:pt x="1454908" y="65850"/>
                </a:lnTo>
                <a:lnTo>
                  <a:pt x="1509229" y="55585"/>
                </a:lnTo>
                <a:lnTo>
                  <a:pt x="1564172" y="46146"/>
                </a:lnTo>
                <a:lnTo>
                  <a:pt x="1619717" y="37548"/>
                </a:lnTo>
                <a:lnTo>
                  <a:pt x="1675841" y="29801"/>
                </a:lnTo>
                <a:lnTo>
                  <a:pt x="1732523" y="22918"/>
                </a:lnTo>
                <a:lnTo>
                  <a:pt x="1789742" y="16913"/>
                </a:lnTo>
                <a:lnTo>
                  <a:pt x="1847476" y="11797"/>
                </a:lnTo>
                <a:lnTo>
                  <a:pt x="1905704" y="7583"/>
                </a:lnTo>
                <a:lnTo>
                  <a:pt x="1964405" y="4284"/>
                </a:lnTo>
                <a:lnTo>
                  <a:pt x="2023556" y="1912"/>
                </a:lnTo>
                <a:lnTo>
                  <a:pt x="2083136" y="480"/>
                </a:lnTo>
                <a:lnTo>
                  <a:pt x="2143125" y="0"/>
                </a:lnTo>
                <a:lnTo>
                  <a:pt x="2203107" y="480"/>
                </a:lnTo>
                <a:lnTo>
                  <a:pt x="2262681" y="1912"/>
                </a:lnTo>
                <a:lnTo>
                  <a:pt x="2321827" y="4284"/>
                </a:lnTo>
                <a:lnTo>
                  <a:pt x="2380522" y="7583"/>
                </a:lnTo>
                <a:lnTo>
                  <a:pt x="2438746" y="11797"/>
                </a:lnTo>
                <a:lnTo>
                  <a:pt x="2496476" y="16913"/>
                </a:lnTo>
                <a:lnTo>
                  <a:pt x="2553691" y="22918"/>
                </a:lnTo>
                <a:lnTo>
                  <a:pt x="2610370" y="29801"/>
                </a:lnTo>
                <a:lnTo>
                  <a:pt x="2666491" y="37548"/>
                </a:lnTo>
                <a:lnTo>
                  <a:pt x="2722032" y="46146"/>
                </a:lnTo>
                <a:lnTo>
                  <a:pt x="2776973" y="55585"/>
                </a:lnTo>
                <a:lnTo>
                  <a:pt x="2831291" y="65850"/>
                </a:lnTo>
                <a:lnTo>
                  <a:pt x="2884966" y="76929"/>
                </a:lnTo>
                <a:lnTo>
                  <a:pt x="2937975" y="88810"/>
                </a:lnTo>
                <a:lnTo>
                  <a:pt x="2990297" y="101481"/>
                </a:lnTo>
                <a:lnTo>
                  <a:pt x="3041911" y="114928"/>
                </a:lnTo>
                <a:lnTo>
                  <a:pt x="3092796" y="129140"/>
                </a:lnTo>
                <a:lnTo>
                  <a:pt x="3142928" y="144103"/>
                </a:lnTo>
                <a:lnTo>
                  <a:pt x="3192289" y="159805"/>
                </a:lnTo>
                <a:lnTo>
                  <a:pt x="3240854" y="176234"/>
                </a:lnTo>
                <a:lnTo>
                  <a:pt x="3288604" y="193378"/>
                </a:lnTo>
                <a:lnTo>
                  <a:pt x="3335517" y="211222"/>
                </a:lnTo>
                <a:lnTo>
                  <a:pt x="3381571" y="229756"/>
                </a:lnTo>
                <a:lnTo>
                  <a:pt x="3426745" y="248966"/>
                </a:lnTo>
                <a:lnTo>
                  <a:pt x="3471016" y="268841"/>
                </a:lnTo>
                <a:lnTo>
                  <a:pt x="3514365" y="289367"/>
                </a:lnTo>
                <a:lnTo>
                  <a:pt x="3556769" y="310531"/>
                </a:lnTo>
                <a:lnTo>
                  <a:pt x="3598207" y="332323"/>
                </a:lnTo>
                <a:lnTo>
                  <a:pt x="3638657" y="354728"/>
                </a:lnTo>
                <a:lnTo>
                  <a:pt x="3678097" y="377734"/>
                </a:lnTo>
                <a:lnTo>
                  <a:pt x="3716507" y="401329"/>
                </a:lnTo>
                <a:lnTo>
                  <a:pt x="3753865" y="425501"/>
                </a:lnTo>
                <a:lnTo>
                  <a:pt x="3790149" y="450236"/>
                </a:lnTo>
                <a:lnTo>
                  <a:pt x="3825338" y="475522"/>
                </a:lnTo>
                <a:lnTo>
                  <a:pt x="3859410" y="501348"/>
                </a:lnTo>
                <a:lnTo>
                  <a:pt x="3892344" y="527699"/>
                </a:lnTo>
                <a:lnTo>
                  <a:pt x="3924118" y="554564"/>
                </a:lnTo>
                <a:lnTo>
                  <a:pt x="3954711" y="581930"/>
                </a:lnTo>
                <a:lnTo>
                  <a:pt x="3984102" y="609785"/>
                </a:lnTo>
                <a:lnTo>
                  <a:pt x="4012268" y="638116"/>
                </a:lnTo>
                <a:lnTo>
                  <a:pt x="4039188" y="666910"/>
                </a:lnTo>
                <a:lnTo>
                  <a:pt x="4064842" y="696155"/>
                </a:lnTo>
                <a:lnTo>
                  <a:pt x="4089207" y="725839"/>
                </a:lnTo>
                <a:lnTo>
                  <a:pt x="4133984" y="786472"/>
                </a:lnTo>
                <a:lnTo>
                  <a:pt x="4173350" y="848708"/>
                </a:lnTo>
                <a:lnTo>
                  <a:pt x="4207130" y="912448"/>
                </a:lnTo>
                <a:lnTo>
                  <a:pt x="4235155" y="977591"/>
                </a:lnTo>
                <a:lnTo>
                  <a:pt x="4257251" y="1044036"/>
                </a:lnTo>
                <a:lnTo>
                  <a:pt x="4273247" y="1111684"/>
                </a:lnTo>
                <a:lnTo>
                  <a:pt x="4282970" y="1180435"/>
                </a:lnTo>
                <a:lnTo>
                  <a:pt x="4286250" y="1250188"/>
                </a:lnTo>
                <a:lnTo>
                  <a:pt x="4285426" y="1285177"/>
                </a:lnTo>
                <a:lnTo>
                  <a:pt x="4278903" y="1354429"/>
                </a:lnTo>
                <a:lnTo>
                  <a:pt x="4266022" y="1422632"/>
                </a:lnTo>
                <a:lnTo>
                  <a:pt x="4246955" y="1489683"/>
                </a:lnTo>
                <a:lnTo>
                  <a:pt x="4221873" y="1555483"/>
                </a:lnTo>
                <a:lnTo>
                  <a:pt x="4190949" y="1619931"/>
                </a:lnTo>
                <a:lnTo>
                  <a:pt x="4154354" y="1682928"/>
                </a:lnTo>
                <a:lnTo>
                  <a:pt x="4112261" y="1744372"/>
                </a:lnTo>
                <a:lnTo>
                  <a:pt x="4064842" y="1804164"/>
                </a:lnTo>
                <a:lnTo>
                  <a:pt x="4039188" y="1833409"/>
                </a:lnTo>
                <a:lnTo>
                  <a:pt x="4012268" y="1862203"/>
                </a:lnTo>
                <a:lnTo>
                  <a:pt x="3984102" y="1890534"/>
                </a:lnTo>
                <a:lnTo>
                  <a:pt x="3954711" y="1918389"/>
                </a:lnTo>
                <a:lnTo>
                  <a:pt x="3924118" y="1945755"/>
                </a:lnTo>
                <a:lnTo>
                  <a:pt x="3892344" y="1972621"/>
                </a:lnTo>
                <a:lnTo>
                  <a:pt x="3859410" y="1998973"/>
                </a:lnTo>
                <a:lnTo>
                  <a:pt x="3825338" y="2024799"/>
                </a:lnTo>
                <a:lnTo>
                  <a:pt x="3790149" y="2050087"/>
                </a:lnTo>
                <a:lnTo>
                  <a:pt x="3753865" y="2074823"/>
                </a:lnTo>
                <a:lnTo>
                  <a:pt x="3716507" y="2098996"/>
                </a:lnTo>
                <a:lnTo>
                  <a:pt x="3678097" y="2122593"/>
                </a:lnTo>
                <a:lnTo>
                  <a:pt x="3638657" y="2145601"/>
                </a:lnTo>
                <a:lnTo>
                  <a:pt x="3598207" y="2168007"/>
                </a:lnTo>
                <a:lnTo>
                  <a:pt x="3556769" y="2189800"/>
                </a:lnTo>
                <a:lnTo>
                  <a:pt x="3514365" y="2210967"/>
                </a:lnTo>
                <a:lnTo>
                  <a:pt x="3471016" y="2231495"/>
                </a:lnTo>
                <a:lnTo>
                  <a:pt x="3426745" y="2251371"/>
                </a:lnTo>
                <a:lnTo>
                  <a:pt x="3381571" y="2270584"/>
                </a:lnTo>
                <a:lnTo>
                  <a:pt x="3335517" y="2289119"/>
                </a:lnTo>
                <a:lnTo>
                  <a:pt x="3288604" y="2306966"/>
                </a:lnTo>
                <a:lnTo>
                  <a:pt x="3240854" y="2324112"/>
                </a:lnTo>
                <a:lnTo>
                  <a:pt x="3192289" y="2340543"/>
                </a:lnTo>
                <a:lnTo>
                  <a:pt x="3142928" y="2356247"/>
                </a:lnTo>
                <a:lnTo>
                  <a:pt x="3092796" y="2371213"/>
                </a:lnTo>
                <a:lnTo>
                  <a:pt x="3041911" y="2385426"/>
                </a:lnTo>
                <a:lnTo>
                  <a:pt x="2990297" y="2398876"/>
                </a:lnTo>
                <a:lnTo>
                  <a:pt x="2937975" y="2411548"/>
                </a:lnTo>
                <a:lnTo>
                  <a:pt x="2884966" y="2423431"/>
                </a:lnTo>
                <a:lnTo>
                  <a:pt x="2831291" y="2434513"/>
                </a:lnTo>
                <a:lnTo>
                  <a:pt x="2776973" y="2444780"/>
                </a:lnTo>
                <a:lnTo>
                  <a:pt x="2722032" y="2454219"/>
                </a:lnTo>
                <a:lnTo>
                  <a:pt x="2666491" y="2462820"/>
                </a:lnTo>
                <a:lnTo>
                  <a:pt x="2610370" y="2470568"/>
                </a:lnTo>
                <a:lnTo>
                  <a:pt x="2553691" y="2477452"/>
                </a:lnTo>
                <a:lnTo>
                  <a:pt x="2496476" y="2483458"/>
                </a:lnTo>
                <a:lnTo>
                  <a:pt x="2438746" y="2488575"/>
                </a:lnTo>
                <a:lnTo>
                  <a:pt x="2380522" y="2492790"/>
                </a:lnTo>
                <a:lnTo>
                  <a:pt x="2321827" y="2496090"/>
                </a:lnTo>
                <a:lnTo>
                  <a:pt x="2262681" y="2498462"/>
                </a:lnTo>
                <a:lnTo>
                  <a:pt x="2203107" y="2499895"/>
                </a:lnTo>
                <a:lnTo>
                  <a:pt x="2143125" y="2500376"/>
                </a:lnTo>
                <a:lnTo>
                  <a:pt x="2083136" y="2499895"/>
                </a:lnTo>
                <a:lnTo>
                  <a:pt x="2023556" y="2498462"/>
                </a:lnTo>
                <a:lnTo>
                  <a:pt x="1964405" y="2496090"/>
                </a:lnTo>
                <a:lnTo>
                  <a:pt x="1905704" y="2492790"/>
                </a:lnTo>
                <a:lnTo>
                  <a:pt x="1847476" y="2488575"/>
                </a:lnTo>
                <a:lnTo>
                  <a:pt x="1789742" y="2483458"/>
                </a:lnTo>
                <a:lnTo>
                  <a:pt x="1732523" y="2477452"/>
                </a:lnTo>
                <a:lnTo>
                  <a:pt x="1675841" y="2470568"/>
                </a:lnTo>
                <a:lnTo>
                  <a:pt x="1619717" y="2462820"/>
                </a:lnTo>
                <a:lnTo>
                  <a:pt x="1564172" y="2454219"/>
                </a:lnTo>
                <a:lnTo>
                  <a:pt x="1509229" y="2444780"/>
                </a:lnTo>
                <a:lnTo>
                  <a:pt x="1454908" y="2434513"/>
                </a:lnTo>
                <a:lnTo>
                  <a:pt x="1401232" y="2423431"/>
                </a:lnTo>
                <a:lnTo>
                  <a:pt x="1348221" y="2411548"/>
                </a:lnTo>
                <a:lnTo>
                  <a:pt x="1295898" y="2398876"/>
                </a:lnTo>
                <a:lnTo>
                  <a:pt x="1244283" y="2385426"/>
                </a:lnTo>
                <a:lnTo>
                  <a:pt x="1193398" y="2371213"/>
                </a:lnTo>
                <a:lnTo>
                  <a:pt x="1143264" y="2356247"/>
                </a:lnTo>
                <a:lnTo>
                  <a:pt x="1093904" y="2340543"/>
                </a:lnTo>
                <a:lnTo>
                  <a:pt x="1045338" y="2324112"/>
                </a:lnTo>
                <a:lnTo>
                  <a:pt x="997588" y="2306966"/>
                </a:lnTo>
                <a:lnTo>
                  <a:pt x="950676" y="2289119"/>
                </a:lnTo>
                <a:lnTo>
                  <a:pt x="904623" y="2270584"/>
                </a:lnTo>
                <a:lnTo>
                  <a:pt x="859450" y="2251371"/>
                </a:lnTo>
                <a:lnTo>
                  <a:pt x="815179" y="2231495"/>
                </a:lnTo>
                <a:lnTo>
                  <a:pt x="771831" y="2210967"/>
                </a:lnTo>
                <a:lnTo>
                  <a:pt x="729429" y="2189800"/>
                </a:lnTo>
                <a:lnTo>
                  <a:pt x="687992" y="2168007"/>
                </a:lnTo>
                <a:lnTo>
                  <a:pt x="647544" y="2145601"/>
                </a:lnTo>
                <a:lnTo>
                  <a:pt x="608105" y="2122593"/>
                </a:lnTo>
                <a:lnTo>
                  <a:pt x="569697" y="2098996"/>
                </a:lnTo>
                <a:lnTo>
                  <a:pt x="532341" y="2074823"/>
                </a:lnTo>
                <a:lnTo>
                  <a:pt x="496059" y="2050087"/>
                </a:lnTo>
                <a:lnTo>
                  <a:pt x="460872" y="2024799"/>
                </a:lnTo>
                <a:lnTo>
                  <a:pt x="426802" y="1998973"/>
                </a:lnTo>
                <a:lnTo>
                  <a:pt x="393870" y="1972621"/>
                </a:lnTo>
                <a:lnTo>
                  <a:pt x="362098" y="1945755"/>
                </a:lnTo>
                <a:lnTo>
                  <a:pt x="331507" y="1918389"/>
                </a:lnTo>
                <a:lnTo>
                  <a:pt x="302118" y="1890534"/>
                </a:lnTo>
                <a:lnTo>
                  <a:pt x="273954" y="1862203"/>
                </a:lnTo>
                <a:lnTo>
                  <a:pt x="247036" y="1833409"/>
                </a:lnTo>
                <a:lnTo>
                  <a:pt x="221385" y="1804164"/>
                </a:lnTo>
                <a:lnTo>
                  <a:pt x="197022" y="1774481"/>
                </a:lnTo>
                <a:lnTo>
                  <a:pt x="152248" y="1713850"/>
                </a:lnTo>
                <a:lnTo>
                  <a:pt x="112887" y="1651617"/>
                </a:lnTo>
                <a:lnTo>
                  <a:pt x="79110" y="1587882"/>
                </a:lnTo>
                <a:lnTo>
                  <a:pt x="51088" y="1522746"/>
                </a:lnTo>
                <a:lnTo>
                  <a:pt x="28995" y="1456307"/>
                </a:lnTo>
                <a:lnTo>
                  <a:pt x="13001" y="1388668"/>
                </a:lnTo>
                <a:lnTo>
                  <a:pt x="3278" y="1319928"/>
                </a:lnTo>
                <a:lnTo>
                  <a:pt x="0" y="1250188"/>
                </a:lnTo>
                <a:close/>
              </a:path>
            </a:pathLst>
          </a:custGeom>
          <a:noFill/>
          <a:ln cap="flat" cmpd="sng" w="25400">
            <a:solidFill>
              <a:srgbClr val="4F81B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2" name="Google Shape;302;p12"/>
          <p:cNvSpPr txBox="1"/>
          <p:nvPr>
            <p:ph type="title"/>
          </p:nvPr>
        </p:nvSpPr>
        <p:spPr>
          <a:xfrm>
            <a:off x="6006847" y="388747"/>
            <a:ext cx="2324735" cy="1854835"/>
          </a:xfrm>
          <a:prstGeom prst="rect">
            <a:avLst/>
          </a:prstGeom>
          <a:noFill/>
          <a:ln>
            <a:noFill/>
          </a:ln>
        </p:spPr>
        <p:txBody>
          <a:bodyPr anchorCtr="0" anchor="ctr" bIns="0" lIns="0" spcFirstLastPara="1" rIns="0" wrap="square" tIns="12700">
            <a:spAutoFit/>
          </a:bodyPr>
          <a:lstStyle/>
          <a:p>
            <a:pPr indent="-1904" lvl="0" marL="12065" marR="5080" rtl="0" algn="ctr">
              <a:lnSpc>
                <a:spcPct val="100000"/>
              </a:lnSpc>
              <a:spcBef>
                <a:spcPts val="0"/>
              </a:spcBef>
              <a:spcAft>
                <a:spcPts val="0"/>
              </a:spcAft>
              <a:buClr>
                <a:srgbClr val="0000FF"/>
              </a:buClr>
              <a:buSzPts val="2400"/>
              <a:buFont typeface="Times New Roman"/>
              <a:buNone/>
            </a:pPr>
            <a:r>
              <a:rPr b="1" lang="uz-Cyrl-UZ" sz="2400">
                <a:solidFill>
                  <a:srgbClr val="0000FF"/>
                </a:solidFill>
                <a:latin typeface="Times New Roman"/>
                <a:ea typeface="Times New Roman"/>
                <a:cs typeface="Times New Roman"/>
                <a:sym typeface="Times New Roman"/>
              </a:rPr>
              <a:t>Махсулот  ассортиментини  ишлаб чикариш  сохасини  ривожлантириш</a:t>
            </a:r>
            <a:endParaRPr sz="2400">
              <a:latin typeface="Times New Roman"/>
              <a:ea typeface="Times New Roman"/>
              <a:cs typeface="Times New Roman"/>
              <a:sym typeface="Times New Roman"/>
            </a:endParaRPr>
          </a:p>
        </p:txBody>
      </p:sp>
      <p:grpSp>
        <p:nvGrpSpPr>
          <p:cNvPr id="303" name="Google Shape;303;p12"/>
          <p:cNvGrpSpPr/>
          <p:nvPr/>
        </p:nvGrpSpPr>
        <p:grpSpPr>
          <a:xfrm>
            <a:off x="725487" y="201676"/>
            <a:ext cx="8812212" cy="6107049"/>
            <a:chOff x="344487" y="201676"/>
            <a:chExt cx="8812212" cy="6107049"/>
          </a:xfrm>
        </p:grpSpPr>
        <p:pic>
          <p:nvPicPr>
            <p:cNvPr id="304" name="Google Shape;304;p12"/>
            <p:cNvPicPr preferRelativeResize="0"/>
            <p:nvPr/>
          </p:nvPicPr>
          <p:blipFill rotWithShape="1">
            <a:blip r:embed="rId3">
              <a:alphaModFix/>
            </a:blip>
            <a:srcRect b="0" l="0" r="0" t="0"/>
            <a:stretch/>
          </p:blipFill>
          <p:spPr>
            <a:xfrm>
              <a:off x="3273932" y="2726834"/>
              <a:ext cx="2381250" cy="1660363"/>
            </a:xfrm>
            <a:prstGeom prst="rect">
              <a:avLst/>
            </a:prstGeom>
            <a:noFill/>
            <a:ln>
              <a:noFill/>
            </a:ln>
          </p:spPr>
        </p:pic>
        <p:pic>
          <p:nvPicPr>
            <p:cNvPr id="305" name="Google Shape;305;p12"/>
            <p:cNvPicPr preferRelativeResize="0"/>
            <p:nvPr/>
          </p:nvPicPr>
          <p:blipFill rotWithShape="1">
            <a:blip r:embed="rId4">
              <a:alphaModFix/>
            </a:blip>
            <a:srcRect b="0" l="0" r="0" t="0"/>
            <a:stretch/>
          </p:blipFill>
          <p:spPr>
            <a:xfrm>
              <a:off x="3294888" y="3057143"/>
              <a:ext cx="2415540" cy="1091184"/>
            </a:xfrm>
            <a:prstGeom prst="rect">
              <a:avLst/>
            </a:prstGeom>
            <a:noFill/>
            <a:ln>
              <a:noFill/>
            </a:ln>
          </p:spPr>
        </p:pic>
        <p:pic>
          <p:nvPicPr>
            <p:cNvPr id="306" name="Google Shape;306;p12"/>
            <p:cNvPicPr preferRelativeResize="0"/>
            <p:nvPr/>
          </p:nvPicPr>
          <p:blipFill rotWithShape="1">
            <a:blip r:embed="rId5">
              <a:alphaModFix/>
            </a:blip>
            <a:srcRect b="0" l="0" r="0" t="0"/>
            <a:stretch/>
          </p:blipFill>
          <p:spPr>
            <a:xfrm>
              <a:off x="3311525" y="2744851"/>
              <a:ext cx="2305050" cy="1584325"/>
            </a:xfrm>
            <a:prstGeom prst="rect">
              <a:avLst/>
            </a:prstGeom>
            <a:noFill/>
            <a:ln>
              <a:noFill/>
            </a:ln>
          </p:spPr>
        </p:pic>
        <p:pic>
          <p:nvPicPr>
            <p:cNvPr id="307" name="Google Shape;307;p12"/>
            <p:cNvPicPr preferRelativeResize="0"/>
            <p:nvPr/>
          </p:nvPicPr>
          <p:blipFill rotWithShape="1">
            <a:blip r:embed="rId6">
              <a:alphaModFix/>
            </a:blip>
            <a:srcRect b="0" l="0" r="0" t="0"/>
            <a:stretch/>
          </p:blipFill>
          <p:spPr>
            <a:xfrm>
              <a:off x="344487" y="201676"/>
              <a:ext cx="8812212" cy="6107049"/>
            </a:xfrm>
            <a:prstGeom prst="rect">
              <a:avLst/>
            </a:prstGeom>
            <a:noFill/>
            <a:ln>
              <a:noFill/>
            </a:ln>
          </p:spPr>
        </p:pic>
      </p:grpSp>
      <p:sp>
        <p:nvSpPr>
          <p:cNvPr id="308" name="Google Shape;308;p12"/>
          <p:cNvSpPr txBox="1"/>
          <p:nvPr/>
        </p:nvSpPr>
        <p:spPr>
          <a:xfrm>
            <a:off x="3888741" y="3148710"/>
            <a:ext cx="1913255" cy="756920"/>
          </a:xfrm>
          <a:prstGeom prst="rect">
            <a:avLst/>
          </a:prstGeom>
          <a:noFill/>
          <a:ln>
            <a:noFill/>
          </a:ln>
        </p:spPr>
        <p:txBody>
          <a:bodyPr anchorCtr="0" anchor="t" bIns="0" lIns="0" spcFirstLastPara="1" rIns="0" wrap="square" tIns="12700">
            <a:spAutoFit/>
          </a:bodyPr>
          <a:lstStyle/>
          <a:p>
            <a:pPr indent="129539" lvl="0" marL="12700" marR="5080" rtl="0" algn="l">
              <a:spcBef>
                <a:spcPts val="0"/>
              </a:spcBef>
              <a:spcAft>
                <a:spcPts val="0"/>
              </a:spcAft>
              <a:buNone/>
            </a:pPr>
            <a:r>
              <a:rPr b="1" lang="uz-Cyrl-UZ" sz="2400">
                <a:solidFill>
                  <a:srgbClr val="0000FF"/>
                </a:solidFill>
                <a:latin typeface="Times New Roman"/>
                <a:ea typeface="Times New Roman"/>
                <a:cs typeface="Times New Roman"/>
                <a:sym typeface="Times New Roman"/>
              </a:rPr>
              <a:t>Маркетинг  функциялари</a:t>
            </a:r>
            <a:endParaRPr sz="2400">
              <a:solidFill>
                <a:schemeClr val="dk1"/>
              </a:solidFill>
              <a:latin typeface="Times New Roman"/>
              <a:ea typeface="Times New Roman"/>
              <a:cs typeface="Times New Roman"/>
              <a:sym typeface="Times New Roman"/>
            </a:endParaRPr>
          </a:p>
        </p:txBody>
      </p:sp>
      <p:sp>
        <p:nvSpPr>
          <p:cNvPr id="309" name="Google Shape;309;p12"/>
          <p:cNvSpPr txBox="1"/>
          <p:nvPr/>
        </p:nvSpPr>
        <p:spPr>
          <a:xfrm>
            <a:off x="1864867" y="504267"/>
            <a:ext cx="1963420" cy="757555"/>
          </a:xfrm>
          <a:prstGeom prst="rect">
            <a:avLst/>
          </a:prstGeom>
          <a:noFill/>
          <a:ln>
            <a:noFill/>
          </a:ln>
        </p:spPr>
        <p:txBody>
          <a:bodyPr anchorCtr="0" anchor="t" bIns="0" lIns="0" spcFirstLastPara="1" rIns="0" wrap="square" tIns="12700">
            <a:spAutoFit/>
          </a:bodyPr>
          <a:lstStyle/>
          <a:p>
            <a:pPr indent="0" lvl="0" marL="0" marR="0" rtl="0" algn="ctr">
              <a:spcBef>
                <a:spcPts val="0"/>
              </a:spcBef>
              <a:spcAft>
                <a:spcPts val="0"/>
              </a:spcAft>
              <a:buNone/>
            </a:pPr>
            <a:r>
              <a:rPr b="1" lang="uz-Cyrl-UZ" sz="2400">
                <a:solidFill>
                  <a:srgbClr val="0000FF"/>
                </a:solidFill>
                <a:latin typeface="Times New Roman"/>
                <a:ea typeface="Times New Roman"/>
                <a:cs typeface="Times New Roman"/>
                <a:sym typeface="Times New Roman"/>
              </a:rPr>
              <a:t>Маркетинг</a:t>
            </a:r>
            <a:endParaRPr sz="24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lang="uz-Cyrl-UZ" sz="2400">
                <a:solidFill>
                  <a:srgbClr val="0000FF"/>
                </a:solidFill>
                <a:latin typeface="Times New Roman"/>
                <a:ea typeface="Times New Roman"/>
                <a:cs typeface="Times New Roman"/>
                <a:sym typeface="Times New Roman"/>
              </a:rPr>
              <a:t>тадкикотлари</a:t>
            </a:r>
            <a:endParaRPr sz="2400">
              <a:solidFill>
                <a:schemeClr val="dk1"/>
              </a:solidFill>
              <a:latin typeface="Times New Roman"/>
              <a:ea typeface="Times New Roman"/>
              <a:cs typeface="Times New Roman"/>
              <a:sym typeface="Times New Roman"/>
            </a:endParaRPr>
          </a:p>
        </p:txBody>
      </p:sp>
      <p:sp>
        <p:nvSpPr>
          <p:cNvPr id="310" name="Google Shape;310;p12"/>
          <p:cNvSpPr txBox="1"/>
          <p:nvPr/>
        </p:nvSpPr>
        <p:spPr>
          <a:xfrm>
            <a:off x="1952372" y="4576954"/>
            <a:ext cx="2249805" cy="1123315"/>
          </a:xfrm>
          <a:prstGeom prst="rect">
            <a:avLst/>
          </a:prstGeom>
          <a:noFill/>
          <a:ln>
            <a:noFill/>
          </a:ln>
        </p:spPr>
        <p:txBody>
          <a:bodyPr anchorCtr="0" anchor="t" bIns="0" lIns="0" spcFirstLastPara="1" rIns="0" wrap="square" tIns="12700">
            <a:spAutoFit/>
          </a:bodyPr>
          <a:lstStyle/>
          <a:p>
            <a:pPr indent="0" lvl="0" marL="12700" marR="5080" rtl="0" algn="ctr">
              <a:spcBef>
                <a:spcPts val="0"/>
              </a:spcBef>
              <a:spcAft>
                <a:spcPts val="0"/>
              </a:spcAft>
              <a:buNone/>
            </a:pPr>
            <a:r>
              <a:rPr b="1" lang="uz-Cyrl-UZ" sz="2400">
                <a:solidFill>
                  <a:srgbClr val="0000FF"/>
                </a:solidFill>
                <a:latin typeface="Times New Roman"/>
                <a:ea typeface="Times New Roman"/>
                <a:cs typeface="Times New Roman"/>
                <a:sym typeface="Times New Roman"/>
              </a:rPr>
              <a:t>Нархни ташкил  этиш  функцияси</a:t>
            </a:r>
            <a:endParaRPr sz="2400">
              <a:solidFill>
                <a:schemeClr val="dk1"/>
              </a:solidFill>
              <a:latin typeface="Times New Roman"/>
              <a:ea typeface="Times New Roman"/>
              <a:cs typeface="Times New Roman"/>
              <a:sym typeface="Times New Roman"/>
            </a:endParaRPr>
          </a:p>
        </p:txBody>
      </p:sp>
      <p:sp>
        <p:nvSpPr>
          <p:cNvPr id="311" name="Google Shape;311;p12"/>
          <p:cNvSpPr txBox="1"/>
          <p:nvPr/>
        </p:nvSpPr>
        <p:spPr>
          <a:xfrm>
            <a:off x="5853176" y="4551679"/>
            <a:ext cx="1807210" cy="1122680"/>
          </a:xfrm>
          <a:prstGeom prst="rect">
            <a:avLst/>
          </a:prstGeom>
          <a:noFill/>
          <a:ln>
            <a:noFill/>
          </a:ln>
        </p:spPr>
        <p:txBody>
          <a:bodyPr anchorCtr="0" anchor="t" bIns="0" lIns="0" spcFirstLastPara="1" rIns="0" wrap="square" tIns="12700">
            <a:spAutoFit/>
          </a:bodyPr>
          <a:lstStyle/>
          <a:p>
            <a:pPr indent="-44449" lvl="0" marL="56514" marR="5080" rtl="0" algn="just">
              <a:spcBef>
                <a:spcPts val="0"/>
              </a:spcBef>
              <a:spcAft>
                <a:spcPts val="0"/>
              </a:spcAft>
              <a:buNone/>
            </a:pPr>
            <a:r>
              <a:rPr b="1" lang="uz-Cyrl-UZ" sz="2400">
                <a:solidFill>
                  <a:srgbClr val="0000FF"/>
                </a:solidFill>
                <a:latin typeface="Times New Roman"/>
                <a:ea typeface="Times New Roman"/>
                <a:cs typeface="Times New Roman"/>
                <a:sym typeface="Times New Roman"/>
              </a:rPr>
              <a:t>Маркетинг –  менеджмент  функцияси</a:t>
            </a:r>
            <a:endParaRPr sz="2400">
              <a:solidFill>
                <a:schemeClr val="dk1"/>
              </a:solidFill>
              <a:latin typeface="Times New Roman"/>
              <a:ea typeface="Times New Roman"/>
              <a:cs typeface="Times New Roman"/>
              <a:sym typeface="Times New Roman"/>
            </a:endParaRPr>
          </a:p>
        </p:txBody>
      </p:sp>
      <p:sp>
        <p:nvSpPr>
          <p:cNvPr id="312" name="Google Shape;312;p12"/>
          <p:cNvSpPr txBox="1"/>
          <p:nvPr/>
        </p:nvSpPr>
        <p:spPr>
          <a:xfrm>
            <a:off x="7283578" y="3106293"/>
            <a:ext cx="1486535" cy="757555"/>
          </a:xfrm>
          <a:prstGeom prst="rect">
            <a:avLst/>
          </a:prstGeom>
          <a:noFill/>
          <a:ln>
            <a:noFill/>
          </a:ln>
        </p:spPr>
        <p:txBody>
          <a:bodyPr anchorCtr="0" anchor="t" bIns="0" lIns="0" spcFirstLastPara="1" rIns="0" wrap="square" tIns="12700">
            <a:spAutoFit/>
          </a:bodyPr>
          <a:lstStyle/>
          <a:p>
            <a:pPr indent="144780" lvl="0" marL="12700" marR="5080" rtl="0" algn="l">
              <a:spcBef>
                <a:spcPts val="0"/>
              </a:spcBef>
              <a:spcAft>
                <a:spcPts val="0"/>
              </a:spcAft>
              <a:buNone/>
            </a:pPr>
            <a:r>
              <a:rPr b="1" lang="uz-Cyrl-UZ" sz="2400">
                <a:solidFill>
                  <a:srgbClr val="0000FF"/>
                </a:solidFill>
                <a:latin typeface="Times New Roman"/>
                <a:ea typeface="Times New Roman"/>
                <a:cs typeface="Times New Roman"/>
                <a:sym typeface="Times New Roman"/>
              </a:rPr>
              <a:t>Товарни  силжитиш</a:t>
            </a:r>
            <a:endParaRPr sz="2400">
              <a:solidFill>
                <a:schemeClr val="dk1"/>
              </a:solidFill>
              <a:latin typeface="Times New Roman"/>
              <a:ea typeface="Times New Roman"/>
              <a:cs typeface="Times New Roman"/>
              <a:sym typeface="Times New Roman"/>
            </a:endParaRPr>
          </a:p>
        </p:txBody>
      </p:sp>
      <p:sp>
        <p:nvSpPr>
          <p:cNvPr id="313" name="Google Shape;313;p12"/>
          <p:cNvSpPr txBox="1"/>
          <p:nvPr/>
        </p:nvSpPr>
        <p:spPr>
          <a:xfrm>
            <a:off x="1419860" y="2488769"/>
            <a:ext cx="1555750" cy="1123315"/>
          </a:xfrm>
          <a:prstGeom prst="rect">
            <a:avLst/>
          </a:prstGeom>
          <a:noFill/>
          <a:ln>
            <a:noFill/>
          </a:ln>
        </p:spPr>
        <p:txBody>
          <a:bodyPr anchorCtr="0" anchor="t" bIns="0" lIns="0" spcFirstLastPara="1" rIns="0" wrap="square" tIns="12700">
            <a:spAutoFit/>
          </a:bodyPr>
          <a:lstStyle/>
          <a:p>
            <a:pPr indent="92710" lvl="0" marL="12700" marR="5080" rtl="0" algn="just">
              <a:spcBef>
                <a:spcPts val="0"/>
              </a:spcBef>
              <a:spcAft>
                <a:spcPts val="0"/>
              </a:spcAft>
              <a:buNone/>
            </a:pPr>
            <a:r>
              <a:rPr b="1" lang="uz-Cyrl-UZ" sz="2400">
                <a:solidFill>
                  <a:srgbClr val="0000FF"/>
                </a:solidFill>
                <a:latin typeface="Times New Roman"/>
                <a:ea typeface="Times New Roman"/>
                <a:cs typeface="Times New Roman"/>
                <a:sym typeface="Times New Roman"/>
              </a:rPr>
              <a:t>Сотиш ва  таксимот  функцияси</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3"/>
          <p:cNvSpPr txBox="1"/>
          <p:nvPr/>
        </p:nvSpPr>
        <p:spPr>
          <a:xfrm>
            <a:off x="8885935" y="6427114"/>
            <a:ext cx="102870" cy="19749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200">
                <a:solidFill>
                  <a:srgbClr val="888888"/>
                </a:solidFill>
                <a:latin typeface="Calibri"/>
                <a:ea typeface="Calibri"/>
                <a:cs typeface="Calibri"/>
                <a:sym typeface="Calibri"/>
              </a:rPr>
              <a:t>9</a:t>
            </a:r>
            <a:endParaRPr sz="1200">
              <a:solidFill>
                <a:schemeClr val="dk1"/>
              </a:solidFill>
              <a:latin typeface="Calibri"/>
              <a:ea typeface="Calibri"/>
              <a:cs typeface="Calibri"/>
              <a:sym typeface="Calibri"/>
            </a:endParaRPr>
          </a:p>
        </p:txBody>
      </p:sp>
      <p:pic>
        <p:nvPicPr>
          <p:cNvPr id="319" name="Google Shape;319;p13"/>
          <p:cNvPicPr preferRelativeResize="0"/>
          <p:nvPr/>
        </p:nvPicPr>
        <p:blipFill rotWithShape="1">
          <a:blip r:embed="rId3">
            <a:alphaModFix/>
          </a:blip>
          <a:srcRect b="0" l="0" r="0" t="0"/>
          <a:stretch/>
        </p:blipFill>
        <p:spPr>
          <a:xfrm>
            <a:off x="580644" y="388620"/>
            <a:ext cx="8795004" cy="6115812"/>
          </a:xfrm>
          <a:prstGeom prst="rect">
            <a:avLst/>
          </a:prstGeom>
          <a:noFill/>
          <a:ln>
            <a:noFill/>
          </a:ln>
        </p:spPr>
      </p:pic>
      <p:sp>
        <p:nvSpPr>
          <p:cNvPr id="320" name="Google Shape;320;p13"/>
          <p:cNvSpPr txBox="1"/>
          <p:nvPr>
            <p:ph type="title"/>
          </p:nvPr>
        </p:nvSpPr>
        <p:spPr>
          <a:xfrm>
            <a:off x="1502979" y="353060"/>
            <a:ext cx="3247697" cy="940435"/>
          </a:xfrm>
          <a:prstGeom prst="rect">
            <a:avLst/>
          </a:prstGeom>
          <a:noFill/>
          <a:ln>
            <a:noFill/>
          </a:ln>
        </p:spPr>
        <p:txBody>
          <a:bodyPr anchorCtr="0" anchor="ctr" bIns="0" lIns="0" spcFirstLastPara="1" rIns="0" wrap="square" tIns="12700">
            <a:spAutoFit/>
          </a:bodyPr>
          <a:lstStyle/>
          <a:p>
            <a:pPr indent="-262255" lvl="0" marL="274320" marR="5080" rtl="0" algn="ctr">
              <a:lnSpc>
                <a:spcPct val="100000"/>
              </a:lnSpc>
              <a:spcBef>
                <a:spcPts val="0"/>
              </a:spcBef>
              <a:spcAft>
                <a:spcPts val="0"/>
              </a:spcAft>
              <a:buClr>
                <a:srgbClr val="2E75B5"/>
              </a:buClr>
              <a:buSzPts val="3000"/>
              <a:buFont typeface="Times New Roman"/>
              <a:buNone/>
            </a:pPr>
            <a:r>
              <a:rPr b="1" lang="uz-Cyrl-UZ" sz="3000">
                <a:solidFill>
                  <a:srgbClr val="2E75B5"/>
                </a:solidFill>
                <a:latin typeface="Times New Roman"/>
                <a:ea typeface="Times New Roman"/>
                <a:cs typeface="Times New Roman"/>
                <a:sym typeface="Times New Roman"/>
              </a:rPr>
              <a:t>Халкаро бозорни  тахлил этиш</a:t>
            </a:r>
            <a:endParaRPr sz="3000">
              <a:solidFill>
                <a:srgbClr val="2E75B5"/>
              </a:solidFill>
              <a:latin typeface="Times New Roman"/>
              <a:ea typeface="Times New Roman"/>
              <a:cs typeface="Times New Roman"/>
              <a:sym typeface="Times New Roman"/>
            </a:endParaRPr>
          </a:p>
        </p:txBody>
      </p:sp>
      <p:sp>
        <p:nvSpPr>
          <p:cNvPr id="321" name="Google Shape;321;p13"/>
          <p:cNvSpPr txBox="1"/>
          <p:nvPr/>
        </p:nvSpPr>
        <p:spPr>
          <a:xfrm>
            <a:off x="3721990" y="2702434"/>
            <a:ext cx="2576703" cy="1123315"/>
          </a:xfrm>
          <a:prstGeom prst="rect">
            <a:avLst/>
          </a:prstGeom>
          <a:noFill/>
          <a:ln>
            <a:noFill/>
          </a:ln>
        </p:spPr>
        <p:txBody>
          <a:bodyPr anchorCtr="0" anchor="t" bIns="0" lIns="0" spcFirstLastPara="1" rIns="0" wrap="square" tIns="12700">
            <a:spAutoFit/>
          </a:bodyPr>
          <a:lstStyle/>
          <a:p>
            <a:pPr indent="-2539" lvl="0" marL="12700" marR="5080" rtl="0" algn="ctr">
              <a:spcBef>
                <a:spcPts val="0"/>
              </a:spcBef>
              <a:spcAft>
                <a:spcPts val="0"/>
              </a:spcAft>
              <a:buNone/>
            </a:pPr>
            <a:r>
              <a:rPr b="1" i="1" lang="uz-Cyrl-UZ" sz="2400">
                <a:solidFill>
                  <a:schemeClr val="dk1"/>
                </a:solidFill>
                <a:latin typeface="Cambria"/>
                <a:ea typeface="Cambria"/>
                <a:cs typeface="Cambria"/>
                <a:sym typeface="Cambria"/>
              </a:rPr>
              <a:t>МАРКЕТИНГ  ТАДКИКОТЛАРИ  ФУНКЦИЯСИ</a:t>
            </a:r>
            <a:endParaRPr sz="2400">
              <a:solidFill>
                <a:schemeClr val="dk1"/>
              </a:solidFill>
              <a:latin typeface="Cambria"/>
              <a:ea typeface="Cambria"/>
              <a:cs typeface="Cambria"/>
              <a:sym typeface="Cambria"/>
            </a:endParaRPr>
          </a:p>
        </p:txBody>
      </p:sp>
      <p:sp>
        <p:nvSpPr>
          <p:cNvPr id="322" name="Google Shape;322;p13"/>
          <p:cNvSpPr txBox="1"/>
          <p:nvPr/>
        </p:nvSpPr>
        <p:spPr>
          <a:xfrm>
            <a:off x="1321104" y="1590548"/>
            <a:ext cx="2012950" cy="787400"/>
          </a:xfrm>
          <a:prstGeom prst="rect">
            <a:avLst/>
          </a:prstGeom>
          <a:noFill/>
          <a:ln>
            <a:noFill/>
          </a:ln>
        </p:spPr>
        <p:txBody>
          <a:bodyPr anchorCtr="0" anchor="t" bIns="0" lIns="0" spcFirstLastPara="1" rIns="0" wrap="square" tIns="12050">
            <a:spAutoFit/>
          </a:bodyPr>
          <a:lstStyle/>
          <a:p>
            <a:pPr indent="-213359" lvl="0" marL="225425" marR="508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Сотиш бозорини  тадкик этиш</a:t>
            </a:r>
            <a:endParaRPr sz="2500">
              <a:solidFill>
                <a:srgbClr val="2E75B5"/>
              </a:solidFill>
              <a:latin typeface="Times New Roman"/>
              <a:ea typeface="Times New Roman"/>
              <a:cs typeface="Times New Roman"/>
              <a:sym typeface="Times New Roman"/>
            </a:endParaRPr>
          </a:p>
        </p:txBody>
      </p:sp>
      <p:sp>
        <p:nvSpPr>
          <p:cNvPr id="323" name="Google Shape;323;p13"/>
          <p:cNvSpPr txBox="1"/>
          <p:nvPr/>
        </p:nvSpPr>
        <p:spPr>
          <a:xfrm>
            <a:off x="3721990" y="5813552"/>
            <a:ext cx="2828290" cy="40640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Ракобатларни урганиш</a:t>
            </a:r>
            <a:endParaRPr sz="2500">
              <a:solidFill>
                <a:srgbClr val="2E75B5"/>
              </a:solidFill>
              <a:latin typeface="Times New Roman"/>
              <a:ea typeface="Times New Roman"/>
              <a:cs typeface="Times New Roman"/>
              <a:sym typeface="Times New Roman"/>
            </a:endParaRPr>
          </a:p>
        </p:txBody>
      </p:sp>
      <p:sp>
        <p:nvSpPr>
          <p:cNvPr id="324" name="Google Shape;324;p13"/>
          <p:cNvSpPr txBox="1"/>
          <p:nvPr/>
        </p:nvSpPr>
        <p:spPr>
          <a:xfrm>
            <a:off x="875107" y="3017646"/>
            <a:ext cx="2500630" cy="939800"/>
          </a:xfrm>
          <a:prstGeom prst="rect">
            <a:avLst/>
          </a:prstGeom>
          <a:noFill/>
          <a:ln>
            <a:noFill/>
          </a:ln>
        </p:spPr>
        <p:txBody>
          <a:bodyPr anchorCtr="0" anchor="t" bIns="0" lIns="0" spcFirstLastPara="1" rIns="0" wrap="square" tIns="12700">
            <a:spAutoFit/>
          </a:bodyPr>
          <a:lstStyle/>
          <a:p>
            <a:pPr indent="-100965" lvl="0" marL="113029" marR="5080" rtl="0" algn="l">
              <a:spcBef>
                <a:spcPts val="0"/>
              </a:spcBef>
              <a:spcAft>
                <a:spcPts val="0"/>
              </a:spcAft>
              <a:buNone/>
            </a:pPr>
            <a:r>
              <a:rPr b="1" i="1" lang="uz-Cyrl-UZ" sz="3000">
                <a:solidFill>
                  <a:srgbClr val="2E75B5"/>
                </a:solidFill>
                <a:latin typeface="Times New Roman"/>
                <a:ea typeface="Times New Roman"/>
                <a:cs typeface="Times New Roman"/>
                <a:sym typeface="Times New Roman"/>
              </a:rPr>
              <a:t>Ахборот туплаш  ва кайта ишлаш</a:t>
            </a:r>
            <a:endParaRPr sz="3000">
              <a:solidFill>
                <a:srgbClr val="2E75B5"/>
              </a:solidFill>
              <a:latin typeface="Times New Roman"/>
              <a:ea typeface="Times New Roman"/>
              <a:cs typeface="Times New Roman"/>
              <a:sym typeface="Times New Roman"/>
            </a:endParaRPr>
          </a:p>
        </p:txBody>
      </p:sp>
      <p:sp>
        <p:nvSpPr>
          <p:cNvPr id="325" name="Google Shape;325;p13"/>
          <p:cNvSpPr txBox="1"/>
          <p:nvPr/>
        </p:nvSpPr>
        <p:spPr>
          <a:xfrm>
            <a:off x="5245735" y="456692"/>
            <a:ext cx="3381375" cy="787400"/>
          </a:xfrm>
          <a:prstGeom prst="rect">
            <a:avLst/>
          </a:prstGeom>
          <a:noFill/>
          <a:ln>
            <a:noFill/>
          </a:ln>
        </p:spPr>
        <p:txBody>
          <a:bodyPr anchorCtr="0" anchor="t" bIns="0" lIns="0" spcFirstLastPara="1" rIns="0" wrap="square" tIns="12050">
            <a:spAutoFit/>
          </a:bodyPr>
          <a:lstStyle/>
          <a:p>
            <a:pPr indent="-897890" lvl="0" marL="909955" marR="508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Истеъмолчи эхтиёжларини  тадкик этиш</a:t>
            </a:r>
            <a:endParaRPr sz="2500">
              <a:solidFill>
                <a:srgbClr val="2E75B5"/>
              </a:solidFill>
              <a:latin typeface="Times New Roman"/>
              <a:ea typeface="Times New Roman"/>
              <a:cs typeface="Times New Roman"/>
              <a:sym typeface="Times New Roman"/>
            </a:endParaRPr>
          </a:p>
        </p:txBody>
      </p:sp>
      <p:sp>
        <p:nvSpPr>
          <p:cNvPr id="326" name="Google Shape;326;p13"/>
          <p:cNvSpPr txBox="1"/>
          <p:nvPr/>
        </p:nvSpPr>
        <p:spPr>
          <a:xfrm>
            <a:off x="981177" y="4400169"/>
            <a:ext cx="3596640" cy="787400"/>
          </a:xfrm>
          <a:prstGeom prst="rect">
            <a:avLst/>
          </a:prstGeom>
          <a:noFill/>
          <a:ln>
            <a:noFill/>
          </a:ln>
        </p:spPr>
        <p:txBody>
          <a:bodyPr anchorCtr="0" anchor="t" bIns="0" lIns="0" spcFirstLastPara="1" rIns="0" wrap="square" tIns="12050">
            <a:spAutoFit/>
          </a:bodyPr>
          <a:lstStyle/>
          <a:p>
            <a:pPr indent="-957580" lvl="0" marL="969644" marR="508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Маркетинг-микс комплксини  тадкик килиш</a:t>
            </a:r>
            <a:endParaRPr sz="2500">
              <a:solidFill>
                <a:srgbClr val="2E75B5"/>
              </a:solidFill>
              <a:latin typeface="Times New Roman"/>
              <a:ea typeface="Times New Roman"/>
              <a:cs typeface="Times New Roman"/>
              <a:sym typeface="Times New Roman"/>
            </a:endParaRPr>
          </a:p>
        </p:txBody>
      </p:sp>
      <p:sp>
        <p:nvSpPr>
          <p:cNvPr id="327" name="Google Shape;327;p13"/>
          <p:cNvSpPr txBox="1"/>
          <p:nvPr/>
        </p:nvSpPr>
        <p:spPr>
          <a:xfrm>
            <a:off x="5940933" y="1554556"/>
            <a:ext cx="3423920" cy="787400"/>
          </a:xfrm>
          <a:prstGeom prst="rect">
            <a:avLst/>
          </a:prstGeom>
          <a:noFill/>
          <a:ln>
            <a:noFill/>
          </a:ln>
        </p:spPr>
        <p:txBody>
          <a:bodyPr anchorCtr="0" anchor="t" bIns="0" lIns="0" spcFirstLastPara="1" rIns="0" wrap="square" tIns="12050">
            <a:spAutoFit/>
          </a:bodyPr>
          <a:lstStyle/>
          <a:p>
            <a:pPr indent="-1233170" lvl="0" marL="1245235" marR="508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Маркетинг операцияларини  урганиш</a:t>
            </a:r>
            <a:endParaRPr sz="2500">
              <a:solidFill>
                <a:srgbClr val="2E75B5"/>
              </a:solidFill>
              <a:latin typeface="Times New Roman"/>
              <a:ea typeface="Times New Roman"/>
              <a:cs typeface="Times New Roman"/>
              <a:sym typeface="Times New Roman"/>
            </a:endParaRPr>
          </a:p>
        </p:txBody>
      </p:sp>
      <p:sp>
        <p:nvSpPr>
          <p:cNvPr id="328" name="Google Shape;328;p13"/>
          <p:cNvSpPr txBox="1"/>
          <p:nvPr/>
        </p:nvSpPr>
        <p:spPr>
          <a:xfrm>
            <a:off x="6882765" y="3256915"/>
            <a:ext cx="1908810" cy="40640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Бенчмаркетинг</a:t>
            </a:r>
            <a:endParaRPr sz="2500">
              <a:solidFill>
                <a:srgbClr val="2E75B5"/>
              </a:solidFill>
              <a:latin typeface="Times New Roman"/>
              <a:ea typeface="Times New Roman"/>
              <a:cs typeface="Times New Roman"/>
              <a:sym typeface="Times New Roman"/>
            </a:endParaRPr>
          </a:p>
        </p:txBody>
      </p:sp>
      <p:sp>
        <p:nvSpPr>
          <p:cNvPr id="329" name="Google Shape;329;p13"/>
          <p:cNvSpPr txBox="1"/>
          <p:nvPr/>
        </p:nvSpPr>
        <p:spPr>
          <a:xfrm>
            <a:off x="5920485" y="4417263"/>
            <a:ext cx="2606040" cy="787400"/>
          </a:xfrm>
          <a:prstGeom prst="rect">
            <a:avLst/>
          </a:prstGeom>
          <a:noFill/>
          <a:ln>
            <a:noFill/>
          </a:ln>
        </p:spPr>
        <p:txBody>
          <a:bodyPr anchorCtr="0" anchor="t" bIns="0" lIns="0" spcFirstLastPara="1" rIns="0" wrap="square" tIns="12050">
            <a:spAutoFit/>
          </a:bodyPr>
          <a:lstStyle/>
          <a:p>
            <a:pPr indent="-375285" lvl="0" marL="387350" marR="5080" rtl="0" algn="l">
              <a:spcBef>
                <a:spcPts val="0"/>
              </a:spcBef>
              <a:spcAft>
                <a:spcPts val="0"/>
              </a:spcAft>
              <a:buNone/>
            </a:pPr>
            <a:r>
              <a:rPr b="1" i="1" lang="uz-Cyrl-UZ" sz="2500">
                <a:solidFill>
                  <a:srgbClr val="2E75B5"/>
                </a:solidFill>
                <a:latin typeface="Times New Roman"/>
                <a:ea typeface="Times New Roman"/>
                <a:cs typeface="Times New Roman"/>
                <a:sym typeface="Times New Roman"/>
              </a:rPr>
              <a:t>Талабни ва сотишни  башорат килиш</a:t>
            </a:r>
            <a:endParaRPr sz="2500">
              <a:solidFill>
                <a:srgbClr val="2E75B5"/>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4"/>
          <p:cNvSpPr txBox="1"/>
          <p:nvPr/>
        </p:nvSpPr>
        <p:spPr>
          <a:xfrm>
            <a:off x="916941" y="6427114"/>
            <a:ext cx="721995" cy="19749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200">
                <a:solidFill>
                  <a:srgbClr val="888888"/>
                </a:solidFill>
                <a:latin typeface="Calibri"/>
                <a:ea typeface="Calibri"/>
                <a:cs typeface="Calibri"/>
                <a:sym typeface="Calibri"/>
              </a:rPr>
              <a:t>09.03.2020</a:t>
            </a:r>
            <a:endParaRPr sz="1200">
              <a:solidFill>
                <a:schemeClr val="dk1"/>
              </a:solidFill>
              <a:latin typeface="Calibri"/>
              <a:ea typeface="Calibri"/>
              <a:cs typeface="Calibri"/>
              <a:sym typeface="Calibri"/>
            </a:endParaRPr>
          </a:p>
        </p:txBody>
      </p:sp>
      <p:sp>
        <p:nvSpPr>
          <p:cNvPr id="335" name="Google Shape;335;p14"/>
          <p:cNvSpPr txBox="1"/>
          <p:nvPr/>
        </p:nvSpPr>
        <p:spPr>
          <a:xfrm>
            <a:off x="8808212" y="6427114"/>
            <a:ext cx="180975" cy="19749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200">
                <a:solidFill>
                  <a:srgbClr val="888888"/>
                </a:solidFill>
                <a:latin typeface="Calibri"/>
                <a:ea typeface="Calibri"/>
                <a:cs typeface="Calibri"/>
                <a:sym typeface="Calibri"/>
              </a:rPr>
              <a:t>10</a:t>
            </a:r>
            <a:endParaRPr sz="1200">
              <a:solidFill>
                <a:schemeClr val="dk1"/>
              </a:solidFill>
              <a:latin typeface="Calibri"/>
              <a:ea typeface="Calibri"/>
              <a:cs typeface="Calibri"/>
              <a:sym typeface="Calibri"/>
            </a:endParaRPr>
          </a:p>
        </p:txBody>
      </p:sp>
      <p:sp>
        <p:nvSpPr>
          <p:cNvPr id="336" name="Google Shape;336;p14"/>
          <p:cNvSpPr txBox="1"/>
          <p:nvPr>
            <p:ph type="title"/>
          </p:nvPr>
        </p:nvSpPr>
        <p:spPr>
          <a:xfrm>
            <a:off x="4737100" y="797927"/>
            <a:ext cx="3276600" cy="725199"/>
          </a:xfrm>
          <a:prstGeom prst="rect">
            <a:avLst/>
          </a:prstGeom>
          <a:noFill/>
          <a:ln cap="flat" cmpd="sng" w="25400">
            <a:solidFill>
              <a:srgbClr val="4F81BC"/>
            </a:solidFill>
            <a:prstDash val="solid"/>
            <a:round/>
            <a:headEnd len="sm" w="sm" type="none"/>
            <a:tailEnd len="sm" w="sm" type="none"/>
          </a:ln>
        </p:spPr>
        <p:txBody>
          <a:bodyPr anchorCtr="0" anchor="ctr" bIns="0" lIns="0" spcFirstLastPara="1" rIns="0" wrap="square" tIns="260975">
            <a:spAutoFit/>
          </a:bodyPr>
          <a:lstStyle/>
          <a:p>
            <a:pPr indent="0" lvl="0" marL="467359" rtl="0" algn="l">
              <a:lnSpc>
                <a:spcPct val="100000"/>
              </a:lnSpc>
              <a:spcBef>
                <a:spcPts val="0"/>
              </a:spcBef>
              <a:spcAft>
                <a:spcPts val="0"/>
              </a:spcAft>
              <a:buClr>
                <a:srgbClr val="000000"/>
              </a:buClr>
              <a:buSzPts val="3000"/>
              <a:buFont typeface="Calibri"/>
              <a:buNone/>
            </a:pPr>
            <a:r>
              <a:rPr b="1" i="1" lang="uz-Cyrl-UZ" sz="3000">
                <a:solidFill>
                  <a:srgbClr val="000000"/>
                </a:solidFill>
                <a:latin typeface="Calibri"/>
                <a:ea typeface="Calibri"/>
                <a:cs typeface="Calibri"/>
                <a:sym typeface="Calibri"/>
              </a:rPr>
              <a:t>МАРКЕТИНГ</a:t>
            </a:r>
            <a:endParaRPr sz="3000">
              <a:latin typeface="Calibri"/>
              <a:ea typeface="Calibri"/>
              <a:cs typeface="Calibri"/>
              <a:sym typeface="Calibri"/>
            </a:endParaRPr>
          </a:p>
        </p:txBody>
      </p:sp>
      <p:grpSp>
        <p:nvGrpSpPr>
          <p:cNvPr id="337" name="Google Shape;337;p14"/>
          <p:cNvGrpSpPr/>
          <p:nvPr/>
        </p:nvGrpSpPr>
        <p:grpSpPr>
          <a:xfrm>
            <a:off x="1290828" y="2502407"/>
            <a:ext cx="2532888" cy="1132332"/>
            <a:chOff x="909827" y="2502407"/>
            <a:chExt cx="2532888" cy="1132332"/>
          </a:xfrm>
        </p:grpSpPr>
        <p:pic>
          <p:nvPicPr>
            <p:cNvPr id="338" name="Google Shape;338;p14"/>
            <p:cNvPicPr preferRelativeResize="0"/>
            <p:nvPr/>
          </p:nvPicPr>
          <p:blipFill rotWithShape="1">
            <a:blip r:embed="rId3">
              <a:alphaModFix/>
            </a:blip>
            <a:srcRect b="0" l="0" r="0" t="0"/>
            <a:stretch/>
          </p:blipFill>
          <p:spPr>
            <a:xfrm>
              <a:off x="933057" y="2513485"/>
              <a:ext cx="2416325" cy="1012641"/>
            </a:xfrm>
            <a:prstGeom prst="rect">
              <a:avLst/>
            </a:prstGeom>
            <a:noFill/>
            <a:ln>
              <a:noFill/>
            </a:ln>
          </p:spPr>
        </p:pic>
        <p:pic>
          <p:nvPicPr>
            <p:cNvPr id="339" name="Google Shape;339;p14"/>
            <p:cNvPicPr preferRelativeResize="0"/>
            <p:nvPr/>
          </p:nvPicPr>
          <p:blipFill rotWithShape="1">
            <a:blip r:embed="rId4">
              <a:alphaModFix/>
            </a:blip>
            <a:srcRect b="0" l="0" r="0" t="0"/>
            <a:stretch/>
          </p:blipFill>
          <p:spPr>
            <a:xfrm>
              <a:off x="909827" y="2502407"/>
              <a:ext cx="2532888" cy="1132332"/>
            </a:xfrm>
            <a:prstGeom prst="rect">
              <a:avLst/>
            </a:prstGeom>
            <a:noFill/>
            <a:ln>
              <a:noFill/>
            </a:ln>
          </p:spPr>
        </p:pic>
        <p:pic>
          <p:nvPicPr>
            <p:cNvPr id="340" name="Google Shape;340;p14"/>
            <p:cNvPicPr preferRelativeResize="0"/>
            <p:nvPr/>
          </p:nvPicPr>
          <p:blipFill rotWithShape="1">
            <a:blip r:embed="rId5">
              <a:alphaModFix/>
            </a:blip>
            <a:srcRect b="0" l="0" r="0" t="0"/>
            <a:stretch/>
          </p:blipFill>
          <p:spPr>
            <a:xfrm>
              <a:off x="971549" y="2528950"/>
              <a:ext cx="2339975" cy="936625"/>
            </a:xfrm>
            <a:prstGeom prst="rect">
              <a:avLst/>
            </a:prstGeom>
            <a:noFill/>
            <a:ln>
              <a:noFill/>
            </a:ln>
          </p:spPr>
        </p:pic>
        <p:sp>
          <p:nvSpPr>
            <p:cNvPr id="341" name="Google Shape;341;p14"/>
            <p:cNvSpPr/>
            <p:nvPr/>
          </p:nvSpPr>
          <p:spPr>
            <a:xfrm>
              <a:off x="971549" y="2528950"/>
              <a:ext cx="2339975" cy="936625"/>
            </a:xfrm>
            <a:custGeom>
              <a:rect b="b" l="l" r="r" t="t"/>
              <a:pathLst>
                <a:path extrusionOk="0" h="936625" w="2339975">
                  <a:moveTo>
                    <a:pt x="0" y="936625"/>
                  </a:moveTo>
                  <a:lnTo>
                    <a:pt x="2339975" y="936625"/>
                  </a:lnTo>
                  <a:lnTo>
                    <a:pt x="2339975" y="0"/>
                  </a:lnTo>
                  <a:lnTo>
                    <a:pt x="0" y="0"/>
                  </a:lnTo>
                  <a:lnTo>
                    <a:pt x="0" y="936625"/>
                  </a:lnTo>
                  <a:close/>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42" name="Google Shape;342;p14"/>
          <p:cNvSpPr txBox="1"/>
          <p:nvPr/>
        </p:nvSpPr>
        <p:spPr>
          <a:xfrm>
            <a:off x="1511300" y="2562809"/>
            <a:ext cx="1950720" cy="787400"/>
          </a:xfrm>
          <a:prstGeom prst="rect">
            <a:avLst/>
          </a:prstGeom>
          <a:noFill/>
          <a:ln>
            <a:noFill/>
          </a:ln>
        </p:spPr>
        <p:txBody>
          <a:bodyPr anchorCtr="0" anchor="t" bIns="0" lIns="0" spcFirstLastPara="1" rIns="0" wrap="square" tIns="12050">
            <a:spAutoFit/>
          </a:bodyPr>
          <a:lstStyle/>
          <a:p>
            <a:pPr indent="-71755" lvl="0" marL="83820" marR="5080" rtl="0" algn="l">
              <a:spcBef>
                <a:spcPts val="0"/>
              </a:spcBef>
              <a:spcAft>
                <a:spcPts val="0"/>
              </a:spcAft>
              <a:buNone/>
            </a:pPr>
            <a:r>
              <a:rPr i="1" lang="uz-Cyrl-UZ" sz="2500">
                <a:solidFill>
                  <a:srgbClr val="FFFFFF"/>
                </a:solidFill>
                <a:latin typeface="Calibri"/>
                <a:ea typeface="Calibri"/>
                <a:cs typeface="Calibri"/>
                <a:sym typeface="Calibri"/>
              </a:rPr>
              <a:t>Махсулотларни  ишлаб чикариш</a:t>
            </a:r>
            <a:endParaRPr sz="2500">
              <a:solidFill>
                <a:schemeClr val="dk1"/>
              </a:solidFill>
              <a:latin typeface="Calibri"/>
              <a:ea typeface="Calibri"/>
              <a:cs typeface="Calibri"/>
              <a:sym typeface="Calibri"/>
            </a:endParaRPr>
          </a:p>
        </p:txBody>
      </p:sp>
      <p:grpSp>
        <p:nvGrpSpPr>
          <p:cNvPr id="343" name="Google Shape;343;p14"/>
          <p:cNvGrpSpPr/>
          <p:nvPr/>
        </p:nvGrpSpPr>
        <p:grpSpPr>
          <a:xfrm>
            <a:off x="1175005" y="3737219"/>
            <a:ext cx="2520320" cy="2093234"/>
            <a:chOff x="794004" y="3737218"/>
            <a:chExt cx="2520320" cy="2093234"/>
          </a:xfrm>
        </p:grpSpPr>
        <p:pic>
          <p:nvPicPr>
            <p:cNvPr id="344" name="Google Shape;344;p14"/>
            <p:cNvPicPr preferRelativeResize="0"/>
            <p:nvPr/>
          </p:nvPicPr>
          <p:blipFill rotWithShape="1">
            <a:blip r:embed="rId6">
              <a:alphaModFix/>
            </a:blip>
            <a:srcRect b="0" l="0" r="0" t="0"/>
            <a:stretch/>
          </p:blipFill>
          <p:spPr>
            <a:xfrm>
              <a:off x="896487" y="3737218"/>
              <a:ext cx="2417837" cy="2093234"/>
            </a:xfrm>
            <a:prstGeom prst="rect">
              <a:avLst/>
            </a:prstGeom>
            <a:noFill/>
            <a:ln>
              <a:noFill/>
            </a:ln>
          </p:spPr>
        </p:pic>
        <p:pic>
          <p:nvPicPr>
            <p:cNvPr id="345" name="Google Shape;345;p14"/>
            <p:cNvPicPr preferRelativeResize="0"/>
            <p:nvPr/>
          </p:nvPicPr>
          <p:blipFill rotWithShape="1">
            <a:blip r:embed="rId7">
              <a:alphaModFix/>
            </a:blip>
            <a:srcRect b="0" l="0" r="0" t="0"/>
            <a:stretch/>
          </p:blipFill>
          <p:spPr>
            <a:xfrm>
              <a:off x="794004" y="3884676"/>
              <a:ext cx="2356104" cy="1894332"/>
            </a:xfrm>
            <a:prstGeom prst="rect">
              <a:avLst/>
            </a:prstGeom>
            <a:noFill/>
            <a:ln>
              <a:noFill/>
            </a:ln>
          </p:spPr>
        </p:pic>
        <p:pic>
          <p:nvPicPr>
            <p:cNvPr id="346" name="Google Shape;346;p14"/>
            <p:cNvPicPr preferRelativeResize="0"/>
            <p:nvPr/>
          </p:nvPicPr>
          <p:blipFill rotWithShape="1">
            <a:blip r:embed="rId8">
              <a:alphaModFix/>
            </a:blip>
            <a:srcRect b="0" l="0" r="0" t="0"/>
            <a:stretch/>
          </p:blipFill>
          <p:spPr>
            <a:xfrm>
              <a:off x="935037" y="3752850"/>
              <a:ext cx="2341626" cy="2016125"/>
            </a:xfrm>
            <a:prstGeom prst="rect">
              <a:avLst/>
            </a:prstGeom>
            <a:noFill/>
            <a:ln>
              <a:noFill/>
            </a:ln>
          </p:spPr>
        </p:pic>
        <p:sp>
          <p:nvSpPr>
            <p:cNvPr id="347" name="Google Shape;347;p14"/>
            <p:cNvSpPr/>
            <p:nvPr/>
          </p:nvSpPr>
          <p:spPr>
            <a:xfrm>
              <a:off x="935037" y="3752850"/>
              <a:ext cx="2341880" cy="2016125"/>
            </a:xfrm>
            <a:custGeom>
              <a:rect b="b" l="l" r="r" t="t"/>
              <a:pathLst>
                <a:path extrusionOk="0" h="2016125" w="2341879">
                  <a:moveTo>
                    <a:pt x="0" y="2016125"/>
                  </a:moveTo>
                  <a:lnTo>
                    <a:pt x="2341626" y="2016125"/>
                  </a:lnTo>
                  <a:lnTo>
                    <a:pt x="2341626" y="0"/>
                  </a:lnTo>
                  <a:lnTo>
                    <a:pt x="0" y="0"/>
                  </a:lnTo>
                  <a:lnTo>
                    <a:pt x="0" y="2016125"/>
                  </a:lnTo>
                  <a:close/>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48" name="Google Shape;348;p14"/>
          <p:cNvSpPr txBox="1"/>
          <p:nvPr/>
        </p:nvSpPr>
        <p:spPr>
          <a:xfrm>
            <a:off x="1394866" y="3946016"/>
            <a:ext cx="1770380" cy="1549400"/>
          </a:xfrm>
          <a:prstGeom prst="rect">
            <a:avLst/>
          </a:prstGeom>
          <a:noFill/>
          <a:ln>
            <a:noFill/>
          </a:ln>
        </p:spPr>
        <p:txBody>
          <a:bodyPr anchorCtr="0" anchor="t" bIns="0" lIns="0" spcFirstLastPara="1" rIns="0" wrap="square" tIns="12050">
            <a:spAutoFit/>
          </a:bodyPr>
          <a:lstStyle/>
          <a:p>
            <a:pPr indent="-191135" lvl="0" marL="203200" marR="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Сифат</a:t>
            </a:r>
            <a:endParaRPr sz="2500">
              <a:solidFill>
                <a:schemeClr val="dk1"/>
              </a:solidFill>
              <a:latin typeface="Calibri"/>
              <a:ea typeface="Calibri"/>
              <a:cs typeface="Calibri"/>
              <a:sym typeface="Calibri"/>
            </a:endParaRPr>
          </a:p>
          <a:p>
            <a:pPr indent="-191135" lvl="0" marL="203200" marR="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Харажатлар</a:t>
            </a:r>
            <a:endParaRPr sz="2500">
              <a:solidFill>
                <a:schemeClr val="dk1"/>
              </a:solidFill>
              <a:latin typeface="Calibri"/>
              <a:ea typeface="Calibri"/>
              <a:cs typeface="Calibri"/>
              <a:sym typeface="Calibri"/>
            </a:endParaRPr>
          </a:p>
          <a:p>
            <a:pPr indent="-152400" lvl="0" marL="12700" marR="508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Куйиладиган  талаблар</a:t>
            </a:r>
            <a:endParaRPr sz="2500">
              <a:solidFill>
                <a:schemeClr val="dk1"/>
              </a:solidFill>
              <a:latin typeface="Calibri"/>
              <a:ea typeface="Calibri"/>
              <a:cs typeface="Calibri"/>
              <a:sym typeface="Calibri"/>
            </a:endParaRPr>
          </a:p>
        </p:txBody>
      </p:sp>
      <p:grpSp>
        <p:nvGrpSpPr>
          <p:cNvPr id="349" name="Google Shape;349;p14"/>
          <p:cNvGrpSpPr/>
          <p:nvPr/>
        </p:nvGrpSpPr>
        <p:grpSpPr>
          <a:xfrm>
            <a:off x="5654040" y="2513501"/>
            <a:ext cx="3310127" cy="976034"/>
            <a:chOff x="5273040" y="2513501"/>
            <a:chExt cx="3310127" cy="976034"/>
          </a:xfrm>
        </p:grpSpPr>
        <p:pic>
          <p:nvPicPr>
            <p:cNvPr id="350" name="Google Shape;350;p14"/>
            <p:cNvPicPr preferRelativeResize="0"/>
            <p:nvPr/>
          </p:nvPicPr>
          <p:blipFill rotWithShape="1">
            <a:blip r:embed="rId9">
              <a:alphaModFix/>
            </a:blip>
            <a:srcRect b="0" l="0" r="0" t="0"/>
            <a:stretch/>
          </p:blipFill>
          <p:spPr>
            <a:xfrm>
              <a:off x="5290177" y="2513501"/>
              <a:ext cx="3207273" cy="976034"/>
            </a:xfrm>
            <a:prstGeom prst="rect">
              <a:avLst/>
            </a:prstGeom>
            <a:noFill/>
            <a:ln>
              <a:noFill/>
            </a:ln>
          </p:spPr>
        </p:pic>
        <p:pic>
          <p:nvPicPr>
            <p:cNvPr id="351" name="Google Shape;351;p14"/>
            <p:cNvPicPr preferRelativeResize="0"/>
            <p:nvPr/>
          </p:nvPicPr>
          <p:blipFill rotWithShape="1">
            <a:blip r:embed="rId10">
              <a:alphaModFix/>
            </a:blip>
            <a:srcRect b="0" l="0" r="0" t="0"/>
            <a:stretch/>
          </p:blipFill>
          <p:spPr>
            <a:xfrm>
              <a:off x="5273040" y="2674620"/>
              <a:ext cx="3310127" cy="751331"/>
            </a:xfrm>
            <a:prstGeom prst="rect">
              <a:avLst/>
            </a:prstGeom>
            <a:noFill/>
            <a:ln>
              <a:noFill/>
            </a:ln>
          </p:spPr>
        </p:pic>
        <p:pic>
          <p:nvPicPr>
            <p:cNvPr id="352" name="Google Shape;352;p14"/>
            <p:cNvPicPr preferRelativeResize="0"/>
            <p:nvPr/>
          </p:nvPicPr>
          <p:blipFill rotWithShape="1">
            <a:blip r:embed="rId11">
              <a:alphaModFix/>
            </a:blip>
            <a:srcRect b="0" l="0" r="0" t="0"/>
            <a:stretch/>
          </p:blipFill>
          <p:spPr>
            <a:xfrm>
              <a:off x="5327650" y="2528887"/>
              <a:ext cx="3132201" cy="900112"/>
            </a:xfrm>
            <a:prstGeom prst="rect">
              <a:avLst/>
            </a:prstGeom>
            <a:noFill/>
            <a:ln>
              <a:noFill/>
            </a:ln>
          </p:spPr>
        </p:pic>
        <p:sp>
          <p:nvSpPr>
            <p:cNvPr id="353" name="Google Shape;353;p14"/>
            <p:cNvSpPr/>
            <p:nvPr/>
          </p:nvSpPr>
          <p:spPr>
            <a:xfrm>
              <a:off x="5327650" y="2528887"/>
              <a:ext cx="3132455" cy="900430"/>
            </a:xfrm>
            <a:custGeom>
              <a:rect b="b" l="l" r="r" t="t"/>
              <a:pathLst>
                <a:path extrusionOk="0" h="900429" w="3132454">
                  <a:moveTo>
                    <a:pt x="0" y="900112"/>
                  </a:moveTo>
                  <a:lnTo>
                    <a:pt x="3132201" y="900112"/>
                  </a:lnTo>
                  <a:lnTo>
                    <a:pt x="3132201" y="0"/>
                  </a:lnTo>
                  <a:lnTo>
                    <a:pt x="0" y="0"/>
                  </a:lnTo>
                  <a:lnTo>
                    <a:pt x="0" y="900112"/>
                  </a:lnTo>
                  <a:close/>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54" name="Google Shape;354;p14"/>
          <p:cNvSpPr txBox="1"/>
          <p:nvPr/>
        </p:nvSpPr>
        <p:spPr>
          <a:xfrm>
            <a:off x="5875783" y="2735325"/>
            <a:ext cx="2798445" cy="40640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500">
                <a:solidFill>
                  <a:srgbClr val="FFFFFF"/>
                </a:solidFill>
                <a:latin typeface="Calibri"/>
                <a:ea typeface="Calibri"/>
                <a:cs typeface="Calibri"/>
                <a:sym typeface="Calibri"/>
              </a:rPr>
              <a:t>Махсулотларни сотиш</a:t>
            </a:r>
            <a:endParaRPr sz="2500">
              <a:solidFill>
                <a:schemeClr val="dk1"/>
              </a:solidFill>
              <a:latin typeface="Calibri"/>
              <a:ea typeface="Calibri"/>
              <a:cs typeface="Calibri"/>
              <a:sym typeface="Calibri"/>
            </a:endParaRPr>
          </a:p>
        </p:txBody>
      </p:sp>
      <p:grpSp>
        <p:nvGrpSpPr>
          <p:cNvPr id="355" name="Google Shape;355;p14"/>
          <p:cNvGrpSpPr/>
          <p:nvPr/>
        </p:nvGrpSpPr>
        <p:grpSpPr>
          <a:xfrm>
            <a:off x="4410846" y="3564635"/>
            <a:ext cx="1840210" cy="1132332"/>
            <a:chOff x="4029846" y="3564635"/>
            <a:chExt cx="1840210" cy="1132332"/>
          </a:xfrm>
        </p:grpSpPr>
        <p:pic>
          <p:nvPicPr>
            <p:cNvPr id="356" name="Google Shape;356;p14"/>
            <p:cNvPicPr preferRelativeResize="0"/>
            <p:nvPr/>
          </p:nvPicPr>
          <p:blipFill rotWithShape="1">
            <a:blip r:embed="rId12">
              <a:alphaModFix/>
            </a:blip>
            <a:srcRect b="0" l="0" r="0" t="0"/>
            <a:stretch/>
          </p:blipFill>
          <p:spPr>
            <a:xfrm>
              <a:off x="4029846" y="3667154"/>
              <a:ext cx="1840210" cy="831282"/>
            </a:xfrm>
            <a:prstGeom prst="rect">
              <a:avLst/>
            </a:prstGeom>
            <a:noFill/>
            <a:ln>
              <a:noFill/>
            </a:ln>
          </p:spPr>
        </p:pic>
        <p:pic>
          <p:nvPicPr>
            <p:cNvPr id="357" name="Google Shape;357;p14"/>
            <p:cNvPicPr preferRelativeResize="0"/>
            <p:nvPr/>
          </p:nvPicPr>
          <p:blipFill rotWithShape="1">
            <a:blip r:embed="rId13">
              <a:alphaModFix/>
            </a:blip>
            <a:srcRect b="0" l="0" r="0" t="0"/>
            <a:stretch/>
          </p:blipFill>
          <p:spPr>
            <a:xfrm>
              <a:off x="4192523" y="3564635"/>
              <a:ext cx="1583436" cy="1132332"/>
            </a:xfrm>
            <a:prstGeom prst="rect">
              <a:avLst/>
            </a:prstGeom>
            <a:noFill/>
            <a:ln>
              <a:noFill/>
            </a:ln>
          </p:spPr>
        </p:pic>
        <p:pic>
          <p:nvPicPr>
            <p:cNvPr id="358" name="Google Shape;358;p14"/>
            <p:cNvPicPr preferRelativeResize="0"/>
            <p:nvPr/>
          </p:nvPicPr>
          <p:blipFill rotWithShape="1">
            <a:blip r:embed="rId14">
              <a:alphaModFix/>
            </a:blip>
            <a:srcRect b="0" l="0" r="0" t="0"/>
            <a:stretch/>
          </p:blipFill>
          <p:spPr>
            <a:xfrm>
              <a:off x="4067174" y="3681348"/>
              <a:ext cx="1765300" cy="755650"/>
            </a:xfrm>
            <a:prstGeom prst="rect">
              <a:avLst/>
            </a:prstGeom>
            <a:noFill/>
            <a:ln>
              <a:noFill/>
            </a:ln>
          </p:spPr>
        </p:pic>
      </p:grpSp>
      <p:sp>
        <p:nvSpPr>
          <p:cNvPr id="359" name="Google Shape;359;p14"/>
          <p:cNvSpPr txBox="1"/>
          <p:nvPr/>
        </p:nvSpPr>
        <p:spPr>
          <a:xfrm>
            <a:off x="4448175" y="3681348"/>
            <a:ext cx="1765300" cy="755650"/>
          </a:xfrm>
          <a:prstGeom prst="rect">
            <a:avLst/>
          </a:prstGeom>
          <a:noFill/>
          <a:ln cap="flat" cmpd="sng" w="9525">
            <a:solidFill>
              <a:srgbClr val="497DBA"/>
            </a:solidFill>
            <a:prstDash val="solid"/>
            <a:round/>
            <a:headEnd len="sm" w="sm" type="none"/>
            <a:tailEnd len="sm" w="sm" type="none"/>
          </a:ln>
        </p:spPr>
        <p:txBody>
          <a:bodyPr anchorCtr="0" anchor="t" bIns="0" lIns="0" spcFirstLastPara="1" rIns="0" wrap="square" tIns="0">
            <a:spAutoFit/>
          </a:bodyPr>
          <a:lstStyle/>
          <a:p>
            <a:pPr indent="0" lvl="0" marL="359410" marR="0" rtl="0" algn="l">
              <a:lnSpc>
                <a:spcPct val="106200"/>
              </a:lnSpc>
              <a:spcBef>
                <a:spcPts val="0"/>
              </a:spcBef>
              <a:spcAft>
                <a:spcPts val="0"/>
              </a:spcAft>
              <a:buNone/>
            </a:pPr>
            <a:r>
              <a:rPr i="1" lang="uz-Cyrl-UZ" sz="2500">
                <a:solidFill>
                  <a:srgbClr val="FFFFFF"/>
                </a:solidFill>
                <a:latin typeface="Calibri"/>
                <a:ea typeface="Calibri"/>
                <a:cs typeface="Calibri"/>
                <a:sym typeface="Calibri"/>
              </a:rPr>
              <a:t>Бозорни</a:t>
            </a:r>
            <a:endParaRPr sz="2500">
              <a:solidFill>
                <a:schemeClr val="dk1"/>
              </a:solidFill>
              <a:latin typeface="Calibri"/>
              <a:ea typeface="Calibri"/>
              <a:cs typeface="Calibri"/>
              <a:sym typeface="Calibri"/>
            </a:endParaRPr>
          </a:p>
          <a:p>
            <a:pPr indent="0" lvl="0" marL="383540" marR="0" rtl="0" algn="l">
              <a:spcBef>
                <a:spcPts val="0"/>
              </a:spcBef>
              <a:spcAft>
                <a:spcPts val="0"/>
              </a:spcAft>
              <a:buNone/>
            </a:pPr>
            <a:r>
              <a:rPr i="1" lang="uz-Cyrl-UZ" sz="2500">
                <a:solidFill>
                  <a:srgbClr val="FFFFFF"/>
                </a:solidFill>
                <a:latin typeface="Calibri"/>
                <a:ea typeface="Calibri"/>
                <a:cs typeface="Calibri"/>
                <a:sym typeface="Calibri"/>
              </a:rPr>
              <a:t>урганиш</a:t>
            </a:r>
            <a:endParaRPr sz="2500">
              <a:solidFill>
                <a:schemeClr val="dk1"/>
              </a:solidFill>
              <a:latin typeface="Calibri"/>
              <a:ea typeface="Calibri"/>
              <a:cs typeface="Calibri"/>
              <a:sym typeface="Calibri"/>
            </a:endParaRPr>
          </a:p>
        </p:txBody>
      </p:sp>
      <p:grpSp>
        <p:nvGrpSpPr>
          <p:cNvPr id="360" name="Google Shape;360;p14"/>
          <p:cNvGrpSpPr/>
          <p:nvPr/>
        </p:nvGrpSpPr>
        <p:grpSpPr>
          <a:xfrm>
            <a:off x="4325111" y="4556760"/>
            <a:ext cx="1935480" cy="1283208"/>
            <a:chOff x="3944111" y="4556759"/>
            <a:chExt cx="1935480" cy="1283208"/>
          </a:xfrm>
        </p:grpSpPr>
        <p:pic>
          <p:nvPicPr>
            <p:cNvPr id="361" name="Google Shape;361;p14"/>
            <p:cNvPicPr preferRelativeResize="0"/>
            <p:nvPr/>
          </p:nvPicPr>
          <p:blipFill rotWithShape="1">
            <a:blip r:embed="rId15">
              <a:alphaModFix/>
            </a:blip>
            <a:srcRect b="0" l="0" r="0" t="0"/>
            <a:stretch/>
          </p:blipFill>
          <p:spPr>
            <a:xfrm>
              <a:off x="4020311" y="4556759"/>
              <a:ext cx="1859280" cy="1283208"/>
            </a:xfrm>
            <a:prstGeom prst="rect">
              <a:avLst/>
            </a:prstGeom>
            <a:noFill/>
            <a:ln>
              <a:noFill/>
            </a:ln>
          </p:spPr>
        </p:pic>
        <p:pic>
          <p:nvPicPr>
            <p:cNvPr id="362" name="Google Shape;362;p14"/>
            <p:cNvPicPr preferRelativeResize="0"/>
            <p:nvPr/>
          </p:nvPicPr>
          <p:blipFill rotWithShape="1">
            <a:blip r:embed="rId16">
              <a:alphaModFix/>
            </a:blip>
            <a:srcRect b="0" l="0" r="0" t="0"/>
            <a:stretch/>
          </p:blipFill>
          <p:spPr>
            <a:xfrm>
              <a:off x="3944111" y="4680203"/>
              <a:ext cx="1816608" cy="1132332"/>
            </a:xfrm>
            <a:prstGeom prst="rect">
              <a:avLst/>
            </a:prstGeom>
            <a:noFill/>
            <a:ln>
              <a:noFill/>
            </a:ln>
          </p:spPr>
        </p:pic>
        <p:pic>
          <p:nvPicPr>
            <p:cNvPr id="363" name="Google Shape;363;p14"/>
            <p:cNvPicPr preferRelativeResize="0"/>
            <p:nvPr/>
          </p:nvPicPr>
          <p:blipFill rotWithShape="1">
            <a:blip r:embed="rId17">
              <a:alphaModFix/>
            </a:blip>
            <a:srcRect b="0" l="0" r="0" t="0"/>
            <a:stretch/>
          </p:blipFill>
          <p:spPr>
            <a:xfrm>
              <a:off x="4067174" y="4581524"/>
              <a:ext cx="1765300" cy="1187450"/>
            </a:xfrm>
            <a:prstGeom prst="rect">
              <a:avLst/>
            </a:prstGeom>
            <a:noFill/>
            <a:ln>
              <a:noFill/>
            </a:ln>
          </p:spPr>
        </p:pic>
        <p:sp>
          <p:nvSpPr>
            <p:cNvPr id="364" name="Google Shape;364;p14"/>
            <p:cNvSpPr/>
            <p:nvPr/>
          </p:nvSpPr>
          <p:spPr>
            <a:xfrm>
              <a:off x="4067174" y="4581524"/>
              <a:ext cx="1765300" cy="1187450"/>
            </a:xfrm>
            <a:custGeom>
              <a:rect b="b" l="l" r="r" t="t"/>
              <a:pathLst>
                <a:path extrusionOk="0" h="1187450" w="1765300">
                  <a:moveTo>
                    <a:pt x="0" y="1187450"/>
                  </a:moveTo>
                  <a:lnTo>
                    <a:pt x="1765300" y="1187450"/>
                  </a:lnTo>
                  <a:lnTo>
                    <a:pt x="1765300" y="0"/>
                  </a:lnTo>
                  <a:lnTo>
                    <a:pt x="0" y="0"/>
                  </a:lnTo>
                  <a:lnTo>
                    <a:pt x="0" y="1187450"/>
                  </a:lnTo>
                  <a:close/>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65" name="Google Shape;365;p14"/>
          <p:cNvSpPr txBox="1"/>
          <p:nvPr/>
        </p:nvSpPr>
        <p:spPr>
          <a:xfrm>
            <a:off x="4527551" y="4741545"/>
            <a:ext cx="1251585" cy="787400"/>
          </a:xfrm>
          <a:prstGeom prst="rect">
            <a:avLst/>
          </a:prstGeom>
          <a:noFill/>
          <a:ln>
            <a:noFill/>
          </a:ln>
        </p:spPr>
        <p:txBody>
          <a:bodyPr anchorCtr="0" anchor="t" bIns="0" lIns="0" spcFirstLastPara="1" rIns="0" wrap="square" tIns="12050">
            <a:spAutoFit/>
          </a:bodyPr>
          <a:lstStyle/>
          <a:p>
            <a:pPr indent="-191135" lvl="0" marL="203200" marR="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Талаб</a:t>
            </a:r>
            <a:endParaRPr sz="2500">
              <a:solidFill>
                <a:schemeClr val="dk1"/>
              </a:solidFill>
              <a:latin typeface="Calibri"/>
              <a:ea typeface="Calibri"/>
              <a:cs typeface="Calibri"/>
              <a:sym typeface="Calibri"/>
            </a:endParaRPr>
          </a:p>
          <a:p>
            <a:pPr indent="-191135" lvl="0" marL="203200" marR="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Таклиф</a:t>
            </a:r>
            <a:endParaRPr sz="2500">
              <a:solidFill>
                <a:schemeClr val="dk1"/>
              </a:solidFill>
              <a:latin typeface="Calibri"/>
              <a:ea typeface="Calibri"/>
              <a:cs typeface="Calibri"/>
              <a:sym typeface="Calibri"/>
            </a:endParaRPr>
          </a:p>
        </p:txBody>
      </p:sp>
      <p:grpSp>
        <p:nvGrpSpPr>
          <p:cNvPr id="366" name="Google Shape;366;p14"/>
          <p:cNvGrpSpPr/>
          <p:nvPr/>
        </p:nvGrpSpPr>
        <p:grpSpPr>
          <a:xfrm>
            <a:off x="6562344" y="3564635"/>
            <a:ext cx="2758440" cy="1132332"/>
            <a:chOff x="6181344" y="3564635"/>
            <a:chExt cx="2758440" cy="1132332"/>
          </a:xfrm>
        </p:grpSpPr>
        <p:pic>
          <p:nvPicPr>
            <p:cNvPr id="367" name="Google Shape;367;p14"/>
            <p:cNvPicPr preferRelativeResize="0"/>
            <p:nvPr/>
          </p:nvPicPr>
          <p:blipFill rotWithShape="1">
            <a:blip r:embed="rId18">
              <a:alphaModFix/>
            </a:blip>
            <a:srcRect b="0" l="0" r="0" t="0"/>
            <a:stretch/>
          </p:blipFill>
          <p:spPr>
            <a:xfrm>
              <a:off x="6334118" y="3667154"/>
              <a:ext cx="2379738" cy="831282"/>
            </a:xfrm>
            <a:prstGeom prst="rect">
              <a:avLst/>
            </a:prstGeom>
            <a:noFill/>
            <a:ln>
              <a:noFill/>
            </a:ln>
          </p:spPr>
        </p:pic>
        <p:pic>
          <p:nvPicPr>
            <p:cNvPr id="368" name="Google Shape;368;p14"/>
            <p:cNvPicPr preferRelativeResize="0"/>
            <p:nvPr/>
          </p:nvPicPr>
          <p:blipFill rotWithShape="1">
            <a:blip r:embed="rId19">
              <a:alphaModFix/>
            </a:blip>
            <a:srcRect b="0" l="0" r="0" t="0"/>
            <a:stretch/>
          </p:blipFill>
          <p:spPr>
            <a:xfrm>
              <a:off x="6181344" y="3564635"/>
              <a:ext cx="2758440" cy="1132332"/>
            </a:xfrm>
            <a:prstGeom prst="rect">
              <a:avLst/>
            </a:prstGeom>
            <a:noFill/>
            <a:ln>
              <a:noFill/>
            </a:ln>
          </p:spPr>
        </p:pic>
        <p:pic>
          <p:nvPicPr>
            <p:cNvPr id="369" name="Google Shape;369;p14"/>
            <p:cNvPicPr preferRelativeResize="0"/>
            <p:nvPr/>
          </p:nvPicPr>
          <p:blipFill rotWithShape="1">
            <a:blip r:embed="rId20">
              <a:alphaModFix/>
            </a:blip>
            <a:srcRect b="0" l="0" r="0" t="0"/>
            <a:stretch/>
          </p:blipFill>
          <p:spPr>
            <a:xfrm>
              <a:off x="6372225" y="3681348"/>
              <a:ext cx="2303526" cy="755650"/>
            </a:xfrm>
            <a:prstGeom prst="rect">
              <a:avLst/>
            </a:prstGeom>
            <a:noFill/>
            <a:ln>
              <a:noFill/>
            </a:ln>
          </p:spPr>
        </p:pic>
        <p:sp>
          <p:nvSpPr>
            <p:cNvPr id="370" name="Google Shape;370;p14"/>
            <p:cNvSpPr/>
            <p:nvPr/>
          </p:nvSpPr>
          <p:spPr>
            <a:xfrm>
              <a:off x="6372225" y="3681348"/>
              <a:ext cx="2303780" cy="755650"/>
            </a:xfrm>
            <a:custGeom>
              <a:rect b="b" l="l" r="r" t="t"/>
              <a:pathLst>
                <a:path extrusionOk="0" h="755650" w="2303779">
                  <a:moveTo>
                    <a:pt x="0" y="755650"/>
                  </a:moveTo>
                  <a:lnTo>
                    <a:pt x="2303526" y="755650"/>
                  </a:lnTo>
                  <a:lnTo>
                    <a:pt x="2303526" y="0"/>
                  </a:lnTo>
                  <a:lnTo>
                    <a:pt x="0" y="0"/>
                  </a:lnTo>
                  <a:lnTo>
                    <a:pt x="0" y="755650"/>
                  </a:lnTo>
                  <a:close/>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71" name="Google Shape;371;p14"/>
          <p:cNvSpPr txBox="1"/>
          <p:nvPr/>
        </p:nvSpPr>
        <p:spPr>
          <a:xfrm>
            <a:off x="6757988" y="3625341"/>
            <a:ext cx="2294255" cy="406400"/>
          </a:xfrm>
          <a:prstGeom prst="rect">
            <a:avLst/>
          </a:prstGeom>
          <a:noFill/>
          <a:ln>
            <a:noFill/>
          </a:ln>
        </p:spPr>
        <p:txBody>
          <a:bodyPr anchorCtr="0" anchor="t" bIns="0" lIns="0" spcFirstLastPara="1" rIns="0" wrap="square" tIns="12050">
            <a:spAutoFit/>
          </a:bodyPr>
          <a:lstStyle/>
          <a:p>
            <a:pPr indent="0" lvl="0" marL="175895" marR="0" rtl="0" algn="l">
              <a:spcBef>
                <a:spcPts val="0"/>
              </a:spcBef>
              <a:spcAft>
                <a:spcPts val="0"/>
              </a:spcAft>
              <a:buNone/>
            </a:pPr>
            <a:r>
              <a:rPr i="1" lang="uz-Cyrl-UZ" sz="2500">
                <a:solidFill>
                  <a:srgbClr val="FFFFFF"/>
                </a:solidFill>
                <a:latin typeface="Calibri"/>
                <a:ea typeface="Calibri"/>
                <a:cs typeface="Calibri"/>
                <a:sym typeface="Calibri"/>
              </a:rPr>
              <a:t>Бозорга таъсир</a:t>
            </a:r>
            <a:endParaRPr sz="2500">
              <a:solidFill>
                <a:schemeClr val="dk1"/>
              </a:solidFill>
              <a:latin typeface="Calibri"/>
              <a:ea typeface="Calibri"/>
              <a:cs typeface="Calibri"/>
              <a:sym typeface="Calibri"/>
            </a:endParaRPr>
          </a:p>
        </p:txBody>
      </p:sp>
      <p:sp>
        <p:nvSpPr>
          <p:cNvPr id="372" name="Google Shape;372;p14"/>
          <p:cNvSpPr txBox="1"/>
          <p:nvPr/>
        </p:nvSpPr>
        <p:spPr>
          <a:xfrm>
            <a:off x="6757988" y="4006341"/>
            <a:ext cx="2294255" cy="406400"/>
          </a:xfrm>
          <a:prstGeom prst="rect">
            <a:avLst/>
          </a:prstGeom>
          <a:noFill/>
          <a:ln>
            <a:noFill/>
          </a:ln>
        </p:spPr>
        <p:txBody>
          <a:bodyPr anchorCtr="0" anchor="t" bIns="0" lIns="0" spcFirstLastPara="1" rIns="0" wrap="square" tIns="12050">
            <a:spAutoFit/>
          </a:bodyPr>
          <a:lstStyle/>
          <a:p>
            <a:pPr indent="0" lvl="0" marL="37465" marR="0" rtl="0" algn="l">
              <a:spcBef>
                <a:spcPts val="0"/>
              </a:spcBef>
              <a:spcAft>
                <a:spcPts val="0"/>
              </a:spcAft>
              <a:buNone/>
            </a:pPr>
            <a:r>
              <a:rPr i="1" lang="uz-Cyrl-UZ" sz="2500">
                <a:solidFill>
                  <a:srgbClr val="FFFFFF"/>
                </a:solidFill>
                <a:latin typeface="Calibri"/>
                <a:ea typeface="Calibri"/>
                <a:cs typeface="Calibri"/>
                <a:sym typeface="Calibri"/>
              </a:rPr>
              <a:t>утказиш чоралари</a:t>
            </a:r>
            <a:endParaRPr sz="2500">
              <a:solidFill>
                <a:schemeClr val="dk1"/>
              </a:solidFill>
              <a:latin typeface="Calibri"/>
              <a:ea typeface="Calibri"/>
              <a:cs typeface="Calibri"/>
              <a:sym typeface="Calibri"/>
            </a:endParaRPr>
          </a:p>
        </p:txBody>
      </p:sp>
      <p:grpSp>
        <p:nvGrpSpPr>
          <p:cNvPr id="373" name="Google Shape;373;p14"/>
          <p:cNvGrpSpPr/>
          <p:nvPr/>
        </p:nvGrpSpPr>
        <p:grpSpPr>
          <a:xfrm>
            <a:off x="6611112" y="4460748"/>
            <a:ext cx="2493264" cy="1894332"/>
            <a:chOff x="6230111" y="4460747"/>
            <a:chExt cx="2493264" cy="1894332"/>
          </a:xfrm>
        </p:grpSpPr>
        <p:pic>
          <p:nvPicPr>
            <p:cNvPr id="374" name="Google Shape;374;p14"/>
            <p:cNvPicPr preferRelativeResize="0"/>
            <p:nvPr/>
          </p:nvPicPr>
          <p:blipFill rotWithShape="1">
            <a:blip r:embed="rId21">
              <a:alphaModFix/>
            </a:blip>
            <a:srcRect b="0" l="0" r="0" t="0"/>
            <a:stretch/>
          </p:blipFill>
          <p:spPr>
            <a:xfrm>
              <a:off x="6324599" y="4591811"/>
              <a:ext cx="2398776" cy="1536192"/>
            </a:xfrm>
            <a:prstGeom prst="rect">
              <a:avLst/>
            </a:prstGeom>
            <a:noFill/>
            <a:ln>
              <a:noFill/>
            </a:ln>
          </p:spPr>
        </p:pic>
        <p:pic>
          <p:nvPicPr>
            <p:cNvPr id="375" name="Google Shape;375;p14"/>
            <p:cNvPicPr preferRelativeResize="0"/>
            <p:nvPr/>
          </p:nvPicPr>
          <p:blipFill rotWithShape="1">
            <a:blip r:embed="rId22">
              <a:alphaModFix/>
            </a:blip>
            <a:srcRect b="0" l="0" r="0" t="0"/>
            <a:stretch/>
          </p:blipFill>
          <p:spPr>
            <a:xfrm>
              <a:off x="6230111" y="4460747"/>
              <a:ext cx="2226564" cy="1894332"/>
            </a:xfrm>
            <a:prstGeom prst="rect">
              <a:avLst/>
            </a:prstGeom>
            <a:noFill/>
            <a:ln>
              <a:noFill/>
            </a:ln>
          </p:spPr>
        </p:pic>
        <p:pic>
          <p:nvPicPr>
            <p:cNvPr id="376" name="Google Shape;376;p14"/>
            <p:cNvPicPr preferRelativeResize="0"/>
            <p:nvPr/>
          </p:nvPicPr>
          <p:blipFill rotWithShape="1">
            <a:blip r:embed="rId23">
              <a:alphaModFix/>
            </a:blip>
            <a:srcRect b="0" l="0" r="0" t="0"/>
            <a:stretch/>
          </p:blipFill>
          <p:spPr>
            <a:xfrm>
              <a:off x="6372224" y="4616449"/>
              <a:ext cx="2303526" cy="1441450"/>
            </a:xfrm>
            <a:prstGeom prst="rect">
              <a:avLst/>
            </a:prstGeom>
            <a:noFill/>
            <a:ln>
              <a:noFill/>
            </a:ln>
          </p:spPr>
        </p:pic>
      </p:grpSp>
      <p:sp>
        <p:nvSpPr>
          <p:cNvPr id="377" name="Google Shape;377;p14"/>
          <p:cNvSpPr txBox="1"/>
          <p:nvPr/>
        </p:nvSpPr>
        <p:spPr>
          <a:xfrm>
            <a:off x="6753225" y="4616451"/>
            <a:ext cx="2303780" cy="1461939"/>
          </a:xfrm>
          <a:prstGeom prst="rect">
            <a:avLst/>
          </a:prstGeom>
          <a:noFill/>
          <a:ln cap="flat" cmpd="sng" w="9525">
            <a:solidFill>
              <a:srgbClr val="497DBA"/>
            </a:solidFill>
            <a:prstDash val="solid"/>
            <a:round/>
            <a:headEnd len="sm" w="sm" type="none"/>
            <a:tailEnd len="sm" w="sm" type="none"/>
          </a:ln>
        </p:spPr>
        <p:txBody>
          <a:bodyPr anchorCtr="0" anchor="t" bIns="0" lIns="0" spcFirstLastPara="1" rIns="0" wrap="square" tIns="0">
            <a:spAutoFit/>
          </a:bodyPr>
          <a:lstStyle/>
          <a:p>
            <a:pPr indent="-191769" lvl="0" marL="283210" marR="0" rtl="0" algn="l">
              <a:lnSpc>
                <a:spcPct val="94200"/>
              </a:lnSpc>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Сотувни</a:t>
            </a:r>
            <a:endParaRPr sz="2500">
              <a:solidFill>
                <a:schemeClr val="dk1"/>
              </a:solidFill>
              <a:latin typeface="Calibri"/>
              <a:ea typeface="Calibri"/>
              <a:cs typeface="Calibri"/>
              <a:sym typeface="Calibri"/>
            </a:endParaRPr>
          </a:p>
          <a:p>
            <a:pPr indent="0" lvl="0" marL="92075" marR="0" rtl="0" algn="l">
              <a:spcBef>
                <a:spcPts val="0"/>
              </a:spcBef>
              <a:spcAft>
                <a:spcPts val="0"/>
              </a:spcAft>
              <a:buNone/>
            </a:pPr>
            <a:r>
              <a:rPr i="1" lang="uz-Cyrl-UZ" sz="2500">
                <a:solidFill>
                  <a:srgbClr val="FFFFFF"/>
                </a:solidFill>
                <a:latin typeface="Calibri"/>
                <a:ea typeface="Calibri"/>
                <a:cs typeface="Calibri"/>
                <a:sym typeface="Calibri"/>
              </a:rPr>
              <a:t>ташкил этиш</a:t>
            </a:r>
            <a:endParaRPr sz="2500">
              <a:solidFill>
                <a:schemeClr val="dk1"/>
              </a:solidFill>
              <a:latin typeface="Calibri"/>
              <a:ea typeface="Calibri"/>
              <a:cs typeface="Calibri"/>
              <a:sym typeface="Calibri"/>
            </a:endParaRPr>
          </a:p>
          <a:p>
            <a:pPr indent="-191769" lvl="0" marL="283210" marR="0" rtl="0" algn="l">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Савдо</a:t>
            </a:r>
            <a:endParaRPr sz="2500">
              <a:solidFill>
                <a:schemeClr val="dk1"/>
              </a:solidFill>
              <a:latin typeface="Calibri"/>
              <a:ea typeface="Calibri"/>
              <a:cs typeface="Calibri"/>
              <a:sym typeface="Calibri"/>
            </a:endParaRPr>
          </a:p>
          <a:p>
            <a:pPr indent="-191769" lvl="0" marL="283210" marR="0" rtl="0" algn="l">
              <a:lnSpc>
                <a:spcPct val="119600"/>
              </a:lnSpc>
              <a:spcBef>
                <a:spcPts val="0"/>
              </a:spcBef>
              <a:spcAft>
                <a:spcPts val="0"/>
              </a:spcAft>
              <a:buClr>
                <a:srgbClr val="FFFFFF"/>
              </a:buClr>
              <a:buSzPts val="2400"/>
              <a:buFont typeface="Calibri"/>
              <a:buChar char="•"/>
            </a:pPr>
            <a:r>
              <a:rPr i="1" lang="uz-Cyrl-UZ" sz="2500">
                <a:solidFill>
                  <a:srgbClr val="FFFFFF"/>
                </a:solidFill>
                <a:latin typeface="Calibri"/>
                <a:ea typeface="Calibri"/>
                <a:cs typeface="Calibri"/>
                <a:sym typeface="Calibri"/>
              </a:rPr>
              <a:t>Реклама</a:t>
            </a:r>
            <a:endParaRPr sz="2500">
              <a:solidFill>
                <a:schemeClr val="dk1"/>
              </a:solidFill>
              <a:latin typeface="Calibri"/>
              <a:ea typeface="Calibri"/>
              <a:cs typeface="Calibri"/>
              <a:sym typeface="Calibri"/>
            </a:endParaRPr>
          </a:p>
        </p:txBody>
      </p:sp>
      <p:grpSp>
        <p:nvGrpSpPr>
          <p:cNvPr id="378" name="Google Shape;378;p14"/>
          <p:cNvGrpSpPr/>
          <p:nvPr/>
        </p:nvGrpSpPr>
        <p:grpSpPr>
          <a:xfrm>
            <a:off x="5193791" y="3403092"/>
            <a:ext cx="1171956" cy="420623"/>
            <a:chOff x="4812791" y="3403091"/>
            <a:chExt cx="1171956" cy="420623"/>
          </a:xfrm>
        </p:grpSpPr>
        <p:pic>
          <p:nvPicPr>
            <p:cNvPr id="379" name="Google Shape;379;p14"/>
            <p:cNvPicPr preferRelativeResize="0"/>
            <p:nvPr/>
          </p:nvPicPr>
          <p:blipFill rotWithShape="1">
            <a:blip r:embed="rId24">
              <a:alphaModFix/>
            </a:blip>
            <a:srcRect b="0" l="0" r="0" t="0"/>
            <a:stretch/>
          </p:blipFill>
          <p:spPr>
            <a:xfrm>
              <a:off x="4812791" y="3403091"/>
              <a:ext cx="1171956" cy="420623"/>
            </a:xfrm>
            <a:prstGeom prst="rect">
              <a:avLst/>
            </a:prstGeom>
            <a:noFill/>
            <a:ln>
              <a:noFill/>
            </a:ln>
          </p:spPr>
        </p:pic>
        <p:sp>
          <p:nvSpPr>
            <p:cNvPr id="380" name="Google Shape;380;p14"/>
            <p:cNvSpPr/>
            <p:nvPr/>
          </p:nvSpPr>
          <p:spPr>
            <a:xfrm>
              <a:off x="4932298" y="3422776"/>
              <a:ext cx="1009650" cy="277495"/>
            </a:xfrm>
            <a:custGeom>
              <a:rect b="b" l="l" r="r" t="t"/>
              <a:pathLst>
                <a:path extrusionOk="0" h="277495" w="1009650">
                  <a:moveTo>
                    <a:pt x="64770" y="203200"/>
                  </a:moveTo>
                  <a:lnTo>
                    <a:pt x="0" y="258572"/>
                  </a:lnTo>
                  <a:lnTo>
                    <a:pt x="83185" y="277114"/>
                  </a:lnTo>
                  <a:lnTo>
                    <a:pt x="76287" y="249428"/>
                  </a:lnTo>
                  <a:lnTo>
                    <a:pt x="63246" y="249428"/>
                  </a:lnTo>
                  <a:lnTo>
                    <a:pt x="60071" y="237109"/>
                  </a:lnTo>
                  <a:lnTo>
                    <a:pt x="72445" y="234009"/>
                  </a:lnTo>
                  <a:lnTo>
                    <a:pt x="64770" y="203200"/>
                  </a:lnTo>
                  <a:close/>
                </a:path>
                <a:path extrusionOk="0" h="277495" w="1009650">
                  <a:moveTo>
                    <a:pt x="72445" y="234009"/>
                  </a:moveTo>
                  <a:lnTo>
                    <a:pt x="60071" y="237109"/>
                  </a:lnTo>
                  <a:lnTo>
                    <a:pt x="63246" y="249428"/>
                  </a:lnTo>
                  <a:lnTo>
                    <a:pt x="75521" y="246352"/>
                  </a:lnTo>
                  <a:lnTo>
                    <a:pt x="72445" y="234009"/>
                  </a:lnTo>
                  <a:close/>
                </a:path>
                <a:path extrusionOk="0" h="277495" w="1009650">
                  <a:moveTo>
                    <a:pt x="75521" y="246352"/>
                  </a:moveTo>
                  <a:lnTo>
                    <a:pt x="63246" y="249428"/>
                  </a:lnTo>
                  <a:lnTo>
                    <a:pt x="76287" y="249428"/>
                  </a:lnTo>
                  <a:lnTo>
                    <a:pt x="75521" y="246352"/>
                  </a:lnTo>
                  <a:close/>
                </a:path>
                <a:path extrusionOk="0" h="277495" w="1009650">
                  <a:moveTo>
                    <a:pt x="1006601" y="0"/>
                  </a:moveTo>
                  <a:lnTo>
                    <a:pt x="72445" y="234009"/>
                  </a:lnTo>
                  <a:lnTo>
                    <a:pt x="75521" y="246352"/>
                  </a:lnTo>
                  <a:lnTo>
                    <a:pt x="1009650" y="12319"/>
                  </a:lnTo>
                  <a:lnTo>
                    <a:pt x="1006601" y="0"/>
                  </a:lnTo>
                  <a:close/>
                </a:path>
              </a:pathLst>
            </a:custGeom>
            <a:solidFill>
              <a:srgbClr val="497D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381" name="Google Shape;381;p14"/>
          <p:cNvPicPr preferRelativeResize="0"/>
          <p:nvPr/>
        </p:nvPicPr>
        <p:blipFill rotWithShape="1">
          <a:blip r:embed="rId25">
            <a:alphaModFix/>
          </a:blip>
          <a:srcRect b="0" l="0" r="0" t="0"/>
          <a:stretch/>
        </p:blipFill>
        <p:spPr>
          <a:xfrm>
            <a:off x="7821168" y="3409189"/>
            <a:ext cx="239268" cy="377951"/>
          </a:xfrm>
          <a:prstGeom prst="rect">
            <a:avLst/>
          </a:prstGeom>
          <a:noFill/>
          <a:ln>
            <a:noFill/>
          </a:ln>
        </p:spPr>
      </p:pic>
      <p:pic>
        <p:nvPicPr>
          <p:cNvPr id="382" name="Google Shape;382;p14"/>
          <p:cNvPicPr preferRelativeResize="0"/>
          <p:nvPr/>
        </p:nvPicPr>
        <p:blipFill rotWithShape="1">
          <a:blip r:embed="rId26">
            <a:alphaModFix/>
          </a:blip>
          <a:srcRect b="0" l="0" r="0" t="0"/>
          <a:stretch/>
        </p:blipFill>
        <p:spPr>
          <a:xfrm>
            <a:off x="7821168" y="4418077"/>
            <a:ext cx="239268" cy="341375"/>
          </a:xfrm>
          <a:prstGeom prst="rect">
            <a:avLst/>
          </a:prstGeom>
          <a:noFill/>
          <a:ln>
            <a:noFill/>
          </a:ln>
        </p:spPr>
      </p:pic>
      <p:grpSp>
        <p:nvGrpSpPr>
          <p:cNvPr id="383" name="Google Shape;383;p14"/>
          <p:cNvGrpSpPr/>
          <p:nvPr/>
        </p:nvGrpSpPr>
        <p:grpSpPr>
          <a:xfrm>
            <a:off x="457302" y="0"/>
            <a:ext cx="7521474" cy="4759452"/>
            <a:chOff x="76301" y="0"/>
            <a:chExt cx="7521474" cy="4759452"/>
          </a:xfrm>
        </p:grpSpPr>
        <p:pic>
          <p:nvPicPr>
            <p:cNvPr id="384" name="Google Shape;384;p14"/>
            <p:cNvPicPr preferRelativeResize="0"/>
            <p:nvPr/>
          </p:nvPicPr>
          <p:blipFill rotWithShape="1">
            <a:blip r:embed="rId27">
              <a:alphaModFix/>
            </a:blip>
            <a:srcRect b="0" l="0" r="0" t="0"/>
            <a:stretch/>
          </p:blipFill>
          <p:spPr>
            <a:xfrm>
              <a:off x="1860803" y="2004060"/>
              <a:ext cx="237744" cy="667512"/>
            </a:xfrm>
            <a:prstGeom prst="rect">
              <a:avLst/>
            </a:prstGeom>
            <a:noFill/>
            <a:ln>
              <a:noFill/>
            </a:ln>
          </p:spPr>
        </p:pic>
        <p:sp>
          <p:nvSpPr>
            <p:cNvPr id="385" name="Google Shape;385;p14"/>
            <p:cNvSpPr/>
            <p:nvPr/>
          </p:nvSpPr>
          <p:spPr>
            <a:xfrm>
              <a:off x="1941575" y="2023998"/>
              <a:ext cx="76200" cy="504825"/>
            </a:xfrm>
            <a:custGeom>
              <a:rect b="b" l="l" r="r" t="t"/>
              <a:pathLst>
                <a:path extrusionOk="0" h="504825" w="76200">
                  <a:moveTo>
                    <a:pt x="31750" y="428625"/>
                  </a:moveTo>
                  <a:lnTo>
                    <a:pt x="0" y="428625"/>
                  </a:lnTo>
                  <a:lnTo>
                    <a:pt x="38100" y="504825"/>
                  </a:lnTo>
                  <a:lnTo>
                    <a:pt x="69850" y="441325"/>
                  </a:lnTo>
                  <a:lnTo>
                    <a:pt x="31750" y="441325"/>
                  </a:lnTo>
                  <a:lnTo>
                    <a:pt x="31750" y="428625"/>
                  </a:lnTo>
                  <a:close/>
                </a:path>
                <a:path extrusionOk="0" h="504825" w="76200">
                  <a:moveTo>
                    <a:pt x="44450" y="0"/>
                  </a:moveTo>
                  <a:lnTo>
                    <a:pt x="31750" y="0"/>
                  </a:lnTo>
                  <a:lnTo>
                    <a:pt x="31750" y="441325"/>
                  </a:lnTo>
                  <a:lnTo>
                    <a:pt x="44450" y="441325"/>
                  </a:lnTo>
                  <a:lnTo>
                    <a:pt x="44450" y="0"/>
                  </a:lnTo>
                  <a:close/>
                </a:path>
                <a:path extrusionOk="0" h="504825" w="76200">
                  <a:moveTo>
                    <a:pt x="76200" y="428625"/>
                  </a:moveTo>
                  <a:lnTo>
                    <a:pt x="44450" y="428625"/>
                  </a:lnTo>
                  <a:lnTo>
                    <a:pt x="44450" y="441325"/>
                  </a:lnTo>
                  <a:lnTo>
                    <a:pt x="69850" y="441325"/>
                  </a:lnTo>
                  <a:lnTo>
                    <a:pt x="76200" y="428625"/>
                  </a:lnTo>
                  <a:close/>
                </a:path>
              </a:pathLst>
            </a:custGeom>
            <a:solidFill>
              <a:srgbClr val="497D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86" name="Google Shape;386;p14"/>
            <p:cNvPicPr preferRelativeResize="0"/>
            <p:nvPr/>
          </p:nvPicPr>
          <p:blipFill rotWithShape="1">
            <a:blip r:embed="rId28">
              <a:alphaModFix/>
            </a:blip>
            <a:srcRect b="0" l="0" r="0" t="0"/>
            <a:stretch/>
          </p:blipFill>
          <p:spPr>
            <a:xfrm>
              <a:off x="6181343" y="1680972"/>
              <a:ext cx="239267" cy="990600"/>
            </a:xfrm>
            <a:prstGeom prst="rect">
              <a:avLst/>
            </a:prstGeom>
            <a:noFill/>
            <a:ln>
              <a:noFill/>
            </a:ln>
          </p:spPr>
        </p:pic>
        <p:sp>
          <p:nvSpPr>
            <p:cNvPr id="387" name="Google Shape;387;p14"/>
            <p:cNvSpPr/>
            <p:nvPr/>
          </p:nvSpPr>
          <p:spPr>
            <a:xfrm>
              <a:off x="6262623" y="1700148"/>
              <a:ext cx="76200" cy="828675"/>
            </a:xfrm>
            <a:custGeom>
              <a:rect b="b" l="l" r="r" t="t"/>
              <a:pathLst>
                <a:path extrusionOk="0" h="828675" w="76200">
                  <a:moveTo>
                    <a:pt x="31750" y="752475"/>
                  </a:moveTo>
                  <a:lnTo>
                    <a:pt x="0" y="752475"/>
                  </a:lnTo>
                  <a:lnTo>
                    <a:pt x="38100" y="828675"/>
                  </a:lnTo>
                  <a:lnTo>
                    <a:pt x="69850" y="765175"/>
                  </a:lnTo>
                  <a:lnTo>
                    <a:pt x="31750" y="765175"/>
                  </a:lnTo>
                  <a:lnTo>
                    <a:pt x="31750" y="752475"/>
                  </a:lnTo>
                  <a:close/>
                </a:path>
                <a:path extrusionOk="0" h="828675" w="76200">
                  <a:moveTo>
                    <a:pt x="44450" y="0"/>
                  </a:moveTo>
                  <a:lnTo>
                    <a:pt x="31750" y="0"/>
                  </a:lnTo>
                  <a:lnTo>
                    <a:pt x="31750" y="765175"/>
                  </a:lnTo>
                  <a:lnTo>
                    <a:pt x="44576" y="765175"/>
                  </a:lnTo>
                  <a:lnTo>
                    <a:pt x="44450" y="0"/>
                  </a:lnTo>
                  <a:close/>
                </a:path>
                <a:path extrusionOk="0" h="828675" w="76200">
                  <a:moveTo>
                    <a:pt x="76200" y="752475"/>
                  </a:moveTo>
                  <a:lnTo>
                    <a:pt x="44574" y="752475"/>
                  </a:lnTo>
                  <a:lnTo>
                    <a:pt x="44576" y="765175"/>
                  </a:lnTo>
                  <a:lnTo>
                    <a:pt x="69850" y="765175"/>
                  </a:lnTo>
                  <a:lnTo>
                    <a:pt x="76200" y="752475"/>
                  </a:lnTo>
                  <a:close/>
                </a:path>
              </a:pathLst>
            </a:custGeom>
            <a:solidFill>
              <a:srgbClr val="497D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88" name="Google Shape;388;p14"/>
            <p:cNvPicPr preferRelativeResize="0"/>
            <p:nvPr/>
          </p:nvPicPr>
          <p:blipFill rotWithShape="1">
            <a:blip r:embed="rId29">
              <a:alphaModFix/>
            </a:blip>
            <a:srcRect b="0" l="0" r="0" t="0"/>
            <a:stretch/>
          </p:blipFill>
          <p:spPr>
            <a:xfrm>
              <a:off x="1937003" y="1999488"/>
              <a:ext cx="4405884" cy="94487"/>
            </a:xfrm>
            <a:prstGeom prst="rect">
              <a:avLst/>
            </a:prstGeom>
            <a:noFill/>
            <a:ln>
              <a:noFill/>
            </a:ln>
          </p:spPr>
        </p:pic>
        <p:sp>
          <p:nvSpPr>
            <p:cNvPr id="389" name="Google Shape;389;p14"/>
            <p:cNvSpPr/>
            <p:nvPr/>
          </p:nvSpPr>
          <p:spPr>
            <a:xfrm>
              <a:off x="1979675" y="2024126"/>
              <a:ext cx="4321175" cy="0"/>
            </a:xfrm>
            <a:custGeom>
              <a:rect b="b" l="l" r="r" t="t"/>
              <a:pathLst>
                <a:path extrusionOk="0" h="120000" w="4321175">
                  <a:moveTo>
                    <a:pt x="0" y="0"/>
                  </a:moveTo>
                  <a:lnTo>
                    <a:pt x="4321175" y="0"/>
                  </a:lnTo>
                </a:path>
              </a:pathLst>
            </a:custGeom>
            <a:noFill/>
            <a:ln cap="flat" cmpd="sng" w="9525">
              <a:solidFill>
                <a:srgbClr val="497DBA"/>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90" name="Google Shape;390;p14"/>
            <p:cNvPicPr preferRelativeResize="0"/>
            <p:nvPr/>
          </p:nvPicPr>
          <p:blipFill rotWithShape="1">
            <a:blip r:embed="rId30">
              <a:alphaModFix/>
            </a:blip>
            <a:srcRect b="0" l="0" r="0" t="0"/>
            <a:stretch/>
          </p:blipFill>
          <p:spPr>
            <a:xfrm>
              <a:off x="1824227" y="3445764"/>
              <a:ext cx="237744" cy="413004"/>
            </a:xfrm>
            <a:prstGeom prst="rect">
              <a:avLst/>
            </a:prstGeom>
            <a:noFill/>
            <a:ln>
              <a:noFill/>
            </a:ln>
          </p:spPr>
        </p:pic>
        <p:pic>
          <p:nvPicPr>
            <p:cNvPr id="391" name="Google Shape;391;p14"/>
            <p:cNvPicPr preferRelativeResize="0"/>
            <p:nvPr/>
          </p:nvPicPr>
          <p:blipFill rotWithShape="1">
            <a:blip r:embed="rId31">
              <a:alphaModFix/>
            </a:blip>
            <a:srcRect b="0" l="0" r="0" t="0"/>
            <a:stretch/>
          </p:blipFill>
          <p:spPr>
            <a:xfrm>
              <a:off x="1904999" y="3465448"/>
              <a:ext cx="76200" cy="250825"/>
            </a:xfrm>
            <a:prstGeom prst="rect">
              <a:avLst/>
            </a:prstGeom>
            <a:noFill/>
            <a:ln>
              <a:noFill/>
            </a:ln>
          </p:spPr>
        </p:pic>
        <p:pic>
          <p:nvPicPr>
            <p:cNvPr id="392" name="Google Shape;392;p14"/>
            <p:cNvPicPr preferRelativeResize="0"/>
            <p:nvPr/>
          </p:nvPicPr>
          <p:blipFill rotWithShape="1">
            <a:blip r:embed="rId32">
              <a:alphaModFix/>
            </a:blip>
            <a:srcRect b="0" l="0" r="0" t="0"/>
            <a:stretch/>
          </p:blipFill>
          <p:spPr>
            <a:xfrm>
              <a:off x="7521575" y="3429000"/>
              <a:ext cx="76200" cy="215900"/>
            </a:xfrm>
            <a:prstGeom prst="rect">
              <a:avLst/>
            </a:prstGeom>
            <a:noFill/>
            <a:ln>
              <a:noFill/>
            </a:ln>
          </p:spPr>
        </p:pic>
        <p:pic>
          <p:nvPicPr>
            <p:cNvPr id="393" name="Google Shape;393;p14"/>
            <p:cNvPicPr preferRelativeResize="0"/>
            <p:nvPr/>
          </p:nvPicPr>
          <p:blipFill rotWithShape="1">
            <a:blip r:embed="rId33">
              <a:alphaModFix/>
            </a:blip>
            <a:srcRect b="0" l="0" r="0" t="0"/>
            <a:stretch/>
          </p:blipFill>
          <p:spPr>
            <a:xfrm>
              <a:off x="4776216" y="4416552"/>
              <a:ext cx="239267" cy="342900"/>
            </a:xfrm>
            <a:prstGeom prst="rect">
              <a:avLst/>
            </a:prstGeom>
            <a:noFill/>
            <a:ln>
              <a:noFill/>
            </a:ln>
          </p:spPr>
        </p:pic>
        <p:pic>
          <p:nvPicPr>
            <p:cNvPr id="394" name="Google Shape;394;p14"/>
            <p:cNvPicPr preferRelativeResize="0"/>
            <p:nvPr/>
          </p:nvPicPr>
          <p:blipFill rotWithShape="1">
            <a:blip r:embed="rId34">
              <a:alphaModFix/>
            </a:blip>
            <a:srcRect b="0" l="0" r="0" t="0"/>
            <a:stretch/>
          </p:blipFill>
          <p:spPr>
            <a:xfrm>
              <a:off x="4857749" y="4435475"/>
              <a:ext cx="76200" cy="180975"/>
            </a:xfrm>
            <a:prstGeom prst="rect">
              <a:avLst/>
            </a:prstGeom>
            <a:noFill/>
            <a:ln>
              <a:noFill/>
            </a:ln>
          </p:spPr>
        </p:pic>
        <p:pic>
          <p:nvPicPr>
            <p:cNvPr id="395" name="Google Shape;395;p14"/>
            <p:cNvPicPr preferRelativeResize="0"/>
            <p:nvPr/>
          </p:nvPicPr>
          <p:blipFill rotWithShape="1">
            <a:blip r:embed="rId35">
              <a:alphaModFix/>
            </a:blip>
            <a:srcRect b="0" l="0" r="0" t="0"/>
            <a:stretch/>
          </p:blipFill>
          <p:spPr>
            <a:xfrm>
              <a:off x="7521575" y="4436998"/>
              <a:ext cx="76200" cy="179450"/>
            </a:xfrm>
            <a:prstGeom prst="rect">
              <a:avLst/>
            </a:prstGeom>
            <a:noFill/>
            <a:ln>
              <a:noFill/>
            </a:ln>
          </p:spPr>
        </p:pic>
        <p:pic>
          <p:nvPicPr>
            <p:cNvPr id="396" name="Google Shape;396;p14"/>
            <p:cNvPicPr preferRelativeResize="0"/>
            <p:nvPr/>
          </p:nvPicPr>
          <p:blipFill rotWithShape="1">
            <a:blip r:embed="rId36">
              <a:alphaModFix/>
            </a:blip>
            <a:srcRect b="0" l="0" r="0" t="0"/>
            <a:stretch/>
          </p:blipFill>
          <p:spPr>
            <a:xfrm>
              <a:off x="76301" y="0"/>
              <a:ext cx="3443085" cy="1928876"/>
            </a:xfrm>
            <a:prstGeom prst="rect">
              <a:avLst/>
            </a:prstGeom>
            <a:noFill/>
            <a:ln>
              <a:noFill/>
            </a:ln>
          </p:spPr>
        </p:pic>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pic>
        <p:nvPicPr>
          <p:cNvPr id="401" name="Google Shape;401;p15"/>
          <p:cNvPicPr preferRelativeResize="0"/>
          <p:nvPr/>
        </p:nvPicPr>
        <p:blipFill rotWithShape="1">
          <a:blip r:embed="rId3">
            <a:alphaModFix/>
          </a:blip>
          <a:srcRect b="0" l="0" r="0" t="0"/>
          <a:stretch/>
        </p:blipFill>
        <p:spPr>
          <a:xfrm>
            <a:off x="813035" y="342100"/>
            <a:ext cx="8297475" cy="1074135"/>
          </a:xfrm>
          <a:prstGeom prst="rect">
            <a:avLst/>
          </a:prstGeom>
          <a:noFill/>
          <a:ln>
            <a:noFill/>
          </a:ln>
        </p:spPr>
      </p:pic>
      <p:sp>
        <p:nvSpPr>
          <p:cNvPr id="402" name="Google Shape;402;p15"/>
          <p:cNvSpPr txBox="1"/>
          <p:nvPr>
            <p:ph type="title"/>
          </p:nvPr>
        </p:nvSpPr>
        <p:spPr>
          <a:xfrm>
            <a:off x="1060500" y="430783"/>
            <a:ext cx="7786370" cy="765810"/>
          </a:xfrm>
          <a:prstGeom prst="rect">
            <a:avLst/>
          </a:prstGeom>
          <a:noFill/>
          <a:ln>
            <a:noFill/>
          </a:ln>
        </p:spPr>
        <p:txBody>
          <a:bodyPr anchorCtr="0" anchor="ctr" bIns="0" lIns="0" spcFirstLastPara="1" rIns="0" wrap="square" tIns="68575">
            <a:spAutoFit/>
          </a:bodyPr>
          <a:lstStyle/>
          <a:p>
            <a:pPr indent="-1411605" lvl="0" marL="1423670" marR="5080" rtl="0" algn="l">
              <a:lnSpc>
                <a:spcPct val="103846"/>
              </a:lnSpc>
              <a:spcBef>
                <a:spcPts val="0"/>
              </a:spcBef>
              <a:spcAft>
                <a:spcPts val="0"/>
              </a:spcAft>
              <a:buClr>
                <a:schemeClr val="dk1"/>
              </a:buClr>
              <a:buSzPts val="2600"/>
              <a:buFont typeface="Calibri"/>
              <a:buNone/>
            </a:pPr>
            <a:r>
              <a:rPr lang="uz-Cyrl-UZ" sz="2600"/>
              <a:t>2. Тадбиркорлик фаолиятида бозор сегментациясининг  моҳияти ва ўзига хос хусусиятлари</a:t>
            </a:r>
            <a:endParaRPr sz="2600"/>
          </a:p>
        </p:txBody>
      </p:sp>
      <p:pic>
        <p:nvPicPr>
          <p:cNvPr id="403" name="Google Shape;403;p15"/>
          <p:cNvPicPr preferRelativeResize="0"/>
          <p:nvPr/>
        </p:nvPicPr>
        <p:blipFill rotWithShape="1">
          <a:blip r:embed="rId4">
            <a:alphaModFix/>
          </a:blip>
          <a:srcRect b="0" l="0" r="0" t="0"/>
          <a:stretch/>
        </p:blipFill>
        <p:spPr>
          <a:xfrm>
            <a:off x="769997" y="1874881"/>
            <a:ext cx="8053963" cy="1235603"/>
          </a:xfrm>
          <a:prstGeom prst="rect">
            <a:avLst/>
          </a:prstGeom>
          <a:noFill/>
          <a:ln>
            <a:noFill/>
          </a:ln>
        </p:spPr>
      </p:pic>
      <p:sp>
        <p:nvSpPr>
          <p:cNvPr id="404" name="Google Shape;404;p15"/>
          <p:cNvSpPr txBox="1"/>
          <p:nvPr/>
        </p:nvSpPr>
        <p:spPr>
          <a:xfrm>
            <a:off x="910539" y="1968754"/>
            <a:ext cx="7768590" cy="982344"/>
          </a:xfrm>
          <a:prstGeom prst="rect">
            <a:avLst/>
          </a:prstGeom>
          <a:noFill/>
          <a:ln>
            <a:noFill/>
          </a:ln>
        </p:spPr>
        <p:txBody>
          <a:bodyPr anchorCtr="0" anchor="t" bIns="0" lIns="0" spcFirstLastPara="1" rIns="0" wrap="square" tIns="60950">
            <a:spAutoFit/>
          </a:bodyPr>
          <a:lstStyle/>
          <a:p>
            <a:pPr indent="0" lvl="0" marL="12700" marR="5080" rtl="0" algn="just">
              <a:lnSpc>
                <a:spcPct val="86400"/>
              </a:lnSpc>
              <a:spcBef>
                <a:spcPts val="0"/>
              </a:spcBef>
              <a:spcAft>
                <a:spcPts val="0"/>
              </a:spcAft>
              <a:buNone/>
            </a:pPr>
            <a:r>
              <a:rPr b="1" lang="uz-Cyrl-UZ" sz="2300">
                <a:solidFill>
                  <a:srgbClr val="FFFFFF"/>
                </a:solidFill>
                <a:latin typeface="Times New Roman"/>
                <a:ea typeface="Times New Roman"/>
                <a:cs typeface="Times New Roman"/>
                <a:sym typeface="Times New Roman"/>
              </a:rPr>
              <a:t>Бозор сегментацияси-</a:t>
            </a:r>
            <a:r>
              <a:rPr lang="uz-Cyrl-UZ" sz="2300">
                <a:solidFill>
                  <a:srgbClr val="FFFFFF"/>
                </a:solidFill>
                <a:latin typeface="Times New Roman"/>
                <a:ea typeface="Times New Roman"/>
                <a:cs typeface="Times New Roman"/>
                <a:sym typeface="Times New Roman"/>
              </a:rPr>
              <a:t>харидорларнинг товарларни сотиб  олишдаги хулк-атворлари, талаби ва товарларга  муносабатидаги хусусиятларига караб гурухларга ажратиш.</a:t>
            </a:r>
            <a:endParaRPr sz="2300">
              <a:solidFill>
                <a:schemeClr val="dk1"/>
              </a:solidFill>
              <a:latin typeface="Times New Roman"/>
              <a:ea typeface="Times New Roman"/>
              <a:cs typeface="Times New Roman"/>
              <a:sym typeface="Times New Roman"/>
            </a:endParaRPr>
          </a:p>
        </p:txBody>
      </p:sp>
      <p:pic>
        <p:nvPicPr>
          <p:cNvPr id="405" name="Google Shape;405;p15"/>
          <p:cNvPicPr preferRelativeResize="0"/>
          <p:nvPr/>
        </p:nvPicPr>
        <p:blipFill rotWithShape="1">
          <a:blip r:embed="rId5">
            <a:alphaModFix/>
          </a:blip>
          <a:srcRect b="0" l="0" r="0" t="0"/>
          <a:stretch/>
        </p:blipFill>
        <p:spPr>
          <a:xfrm>
            <a:off x="381000" y="3500501"/>
            <a:ext cx="9144000" cy="335749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pic>
        <p:nvPicPr>
          <p:cNvPr id="410" name="Google Shape;410;p16"/>
          <p:cNvPicPr preferRelativeResize="0"/>
          <p:nvPr/>
        </p:nvPicPr>
        <p:blipFill rotWithShape="1">
          <a:blip r:embed="rId3">
            <a:alphaModFix/>
          </a:blip>
          <a:srcRect b="0" l="0" r="0" t="0"/>
          <a:stretch/>
        </p:blipFill>
        <p:spPr>
          <a:xfrm>
            <a:off x="775334" y="721934"/>
            <a:ext cx="2705100" cy="4058493"/>
          </a:xfrm>
          <a:prstGeom prst="rect">
            <a:avLst/>
          </a:prstGeom>
          <a:noFill/>
          <a:ln>
            <a:noFill/>
          </a:ln>
        </p:spPr>
      </p:pic>
      <p:sp>
        <p:nvSpPr>
          <p:cNvPr id="411" name="Google Shape;411;p16"/>
          <p:cNvSpPr txBox="1"/>
          <p:nvPr/>
        </p:nvSpPr>
        <p:spPr>
          <a:xfrm>
            <a:off x="923951" y="1739265"/>
            <a:ext cx="2402205" cy="856615"/>
          </a:xfrm>
          <a:prstGeom prst="rect">
            <a:avLst/>
          </a:prstGeom>
          <a:noFill/>
          <a:ln>
            <a:noFill/>
          </a:ln>
        </p:spPr>
        <p:txBody>
          <a:bodyPr anchorCtr="0" anchor="t" bIns="0" lIns="0" spcFirstLastPara="1" rIns="0" wrap="square" tIns="55875">
            <a:spAutoFit/>
          </a:bodyPr>
          <a:lstStyle/>
          <a:p>
            <a:pPr indent="0" lvl="0" marL="12700" marR="622935"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Бозорда  харидорларнинг</a:t>
            </a:r>
            <a:endParaRPr sz="2000">
              <a:solidFill>
                <a:schemeClr val="dk1"/>
              </a:solidFill>
              <a:latin typeface="Times New Roman"/>
              <a:ea typeface="Times New Roman"/>
              <a:cs typeface="Times New Roman"/>
              <a:sym typeface="Times New Roman"/>
            </a:endParaRPr>
          </a:p>
          <a:p>
            <a:pPr indent="0" lvl="0" marL="12700" marR="0" rtl="0" algn="l">
              <a:lnSpc>
                <a:spcPct val="102250"/>
              </a:lnSpc>
              <a:spcBef>
                <a:spcPts val="0"/>
              </a:spcBef>
              <a:spcAft>
                <a:spcPts val="0"/>
              </a:spcAft>
              <a:buNone/>
            </a:pPr>
            <a:r>
              <a:rPr lang="uz-Cyrl-UZ" sz="2000">
                <a:solidFill>
                  <a:srgbClr val="FFFFFF"/>
                </a:solidFill>
                <a:latin typeface="Times New Roman"/>
                <a:ea typeface="Times New Roman"/>
                <a:cs typeface="Times New Roman"/>
                <a:sym typeface="Times New Roman"/>
              </a:rPr>
              <a:t>маълум	бир	товарга</a:t>
            </a:r>
            <a:endParaRPr sz="2000">
              <a:solidFill>
                <a:schemeClr val="dk1"/>
              </a:solidFill>
              <a:latin typeface="Times New Roman"/>
              <a:ea typeface="Times New Roman"/>
              <a:cs typeface="Times New Roman"/>
              <a:sym typeface="Times New Roman"/>
            </a:endParaRPr>
          </a:p>
        </p:txBody>
      </p:sp>
      <p:sp>
        <p:nvSpPr>
          <p:cNvPr id="412" name="Google Shape;412;p16"/>
          <p:cNvSpPr txBox="1"/>
          <p:nvPr/>
        </p:nvSpPr>
        <p:spPr>
          <a:xfrm>
            <a:off x="923950" y="2528392"/>
            <a:ext cx="2402840"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бўлган	талаблари</a:t>
            </a:r>
            <a:endParaRPr sz="2000">
              <a:solidFill>
                <a:schemeClr val="dk1"/>
              </a:solidFill>
              <a:latin typeface="Times New Roman"/>
              <a:ea typeface="Times New Roman"/>
              <a:cs typeface="Times New Roman"/>
              <a:sym typeface="Times New Roman"/>
            </a:endParaRPr>
          </a:p>
        </p:txBody>
      </p:sp>
      <p:sp>
        <p:nvSpPr>
          <p:cNvPr id="413" name="Google Shape;413;p16"/>
          <p:cNvSpPr txBox="1"/>
          <p:nvPr/>
        </p:nvSpPr>
        <p:spPr>
          <a:xfrm>
            <a:off x="923950" y="2791207"/>
            <a:ext cx="240284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хилма-хилдир,	хар</a:t>
            </a:r>
            <a:endParaRPr sz="2000">
              <a:solidFill>
                <a:schemeClr val="dk1"/>
              </a:solidFill>
              <a:latin typeface="Times New Roman"/>
              <a:ea typeface="Times New Roman"/>
              <a:cs typeface="Times New Roman"/>
              <a:sym typeface="Times New Roman"/>
            </a:endParaRPr>
          </a:p>
        </p:txBody>
      </p:sp>
      <p:sp>
        <p:nvSpPr>
          <p:cNvPr id="414" name="Google Shape;414;p16"/>
          <p:cNvSpPr txBox="1"/>
          <p:nvPr/>
        </p:nvSpPr>
        <p:spPr>
          <a:xfrm>
            <a:off x="923951" y="3054858"/>
            <a:ext cx="240347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бир	харидорнинг</a:t>
            </a:r>
            <a:endParaRPr sz="2000">
              <a:solidFill>
                <a:schemeClr val="dk1"/>
              </a:solidFill>
              <a:latin typeface="Times New Roman"/>
              <a:ea typeface="Times New Roman"/>
              <a:cs typeface="Times New Roman"/>
              <a:sym typeface="Times New Roman"/>
            </a:endParaRPr>
          </a:p>
        </p:txBody>
      </p:sp>
      <p:sp>
        <p:nvSpPr>
          <p:cNvPr id="415" name="Google Shape;415;p16"/>
          <p:cNvSpPr txBox="1"/>
          <p:nvPr/>
        </p:nvSpPr>
        <p:spPr>
          <a:xfrm>
            <a:off x="923951" y="3316986"/>
            <a:ext cx="200850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ўзининг диди бор.</a:t>
            </a:r>
            <a:endParaRPr sz="2000">
              <a:solidFill>
                <a:schemeClr val="dk1"/>
              </a:solidFill>
              <a:latin typeface="Times New Roman"/>
              <a:ea typeface="Times New Roman"/>
              <a:cs typeface="Times New Roman"/>
              <a:sym typeface="Times New Roman"/>
            </a:endParaRPr>
          </a:p>
        </p:txBody>
      </p:sp>
      <p:pic>
        <p:nvPicPr>
          <p:cNvPr id="416" name="Google Shape;416;p16"/>
          <p:cNvPicPr preferRelativeResize="0"/>
          <p:nvPr/>
        </p:nvPicPr>
        <p:blipFill rotWithShape="1">
          <a:blip r:embed="rId4">
            <a:alphaModFix/>
          </a:blip>
          <a:srcRect b="0" l="0" r="0" t="0"/>
          <a:stretch/>
        </p:blipFill>
        <p:spPr>
          <a:xfrm>
            <a:off x="3603852" y="619508"/>
            <a:ext cx="2702600" cy="5524879"/>
          </a:xfrm>
          <a:prstGeom prst="rect">
            <a:avLst/>
          </a:prstGeom>
          <a:noFill/>
          <a:ln>
            <a:noFill/>
          </a:ln>
        </p:spPr>
      </p:pic>
      <p:sp>
        <p:nvSpPr>
          <p:cNvPr id="417" name="Google Shape;417;p16"/>
          <p:cNvSpPr txBox="1"/>
          <p:nvPr/>
        </p:nvSpPr>
        <p:spPr>
          <a:xfrm>
            <a:off x="3752850" y="1716735"/>
            <a:ext cx="2402840" cy="1121410"/>
          </a:xfrm>
          <a:prstGeom prst="rect">
            <a:avLst/>
          </a:prstGeom>
          <a:noFill/>
          <a:ln>
            <a:noFill/>
          </a:ln>
        </p:spPr>
        <p:txBody>
          <a:bodyPr anchorCtr="0" anchor="t" bIns="0" lIns="0" spcFirstLastPara="1" rIns="0" wrap="square" tIns="54600">
            <a:spAutoFit/>
          </a:bodyPr>
          <a:lstStyle/>
          <a:p>
            <a:pPr indent="0" lvl="0" marL="12700" marR="5080" rtl="0" algn="l">
              <a:lnSpc>
                <a:spcPct val="86400"/>
              </a:lnSpc>
              <a:spcBef>
                <a:spcPts val="0"/>
              </a:spcBef>
              <a:spcAft>
                <a:spcPts val="0"/>
              </a:spcAft>
              <a:buNone/>
            </a:pPr>
            <a:r>
              <a:rPr lang="uz-Cyrl-UZ" sz="2000">
                <a:solidFill>
                  <a:srgbClr val="FFFFFF"/>
                </a:solidFill>
                <a:latin typeface="Times New Roman"/>
                <a:ea typeface="Times New Roman"/>
                <a:cs typeface="Times New Roman"/>
                <a:sym typeface="Times New Roman"/>
              </a:rPr>
              <a:t>Харидорнинг талаби,  ҳоҳиши,эхтиѐжи,  турмуш	тарзи,товар  сотиб олишдаги хулк-</a:t>
            </a:r>
            <a:endParaRPr sz="2000">
              <a:solidFill>
                <a:schemeClr val="dk1"/>
              </a:solidFill>
              <a:latin typeface="Times New Roman"/>
              <a:ea typeface="Times New Roman"/>
              <a:cs typeface="Times New Roman"/>
              <a:sym typeface="Times New Roman"/>
            </a:endParaRPr>
          </a:p>
        </p:txBody>
      </p:sp>
      <p:sp>
        <p:nvSpPr>
          <p:cNvPr id="418" name="Google Shape;418;p16"/>
          <p:cNvSpPr txBox="1"/>
          <p:nvPr/>
        </p:nvSpPr>
        <p:spPr>
          <a:xfrm>
            <a:off x="3752851" y="2768855"/>
            <a:ext cx="240220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атвори	ҳакидаги</a:t>
            </a:r>
            <a:endParaRPr sz="2000">
              <a:solidFill>
                <a:schemeClr val="dk1"/>
              </a:solidFill>
              <a:latin typeface="Times New Roman"/>
              <a:ea typeface="Times New Roman"/>
              <a:cs typeface="Times New Roman"/>
              <a:sym typeface="Times New Roman"/>
            </a:endParaRPr>
          </a:p>
        </p:txBody>
      </p:sp>
      <p:sp>
        <p:nvSpPr>
          <p:cNvPr id="419" name="Google Shape;419;p16"/>
          <p:cNvSpPr txBox="1"/>
          <p:nvPr/>
        </p:nvSpPr>
        <p:spPr>
          <a:xfrm>
            <a:off x="3752850" y="3032201"/>
            <a:ext cx="1435100"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маълумотлар</a:t>
            </a:r>
            <a:endParaRPr sz="2000">
              <a:solidFill>
                <a:schemeClr val="dk1"/>
              </a:solidFill>
              <a:latin typeface="Times New Roman"/>
              <a:ea typeface="Times New Roman"/>
              <a:cs typeface="Times New Roman"/>
              <a:sym typeface="Times New Roman"/>
            </a:endParaRPr>
          </a:p>
        </p:txBody>
      </p:sp>
      <p:sp>
        <p:nvSpPr>
          <p:cNvPr id="420" name="Google Shape;420;p16"/>
          <p:cNvSpPr txBox="1"/>
          <p:nvPr/>
        </p:nvSpPr>
        <p:spPr>
          <a:xfrm>
            <a:off x="3752850" y="3295015"/>
            <a:ext cx="240284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самарали	маркетинг</a:t>
            </a:r>
            <a:endParaRPr sz="2000">
              <a:solidFill>
                <a:schemeClr val="dk1"/>
              </a:solidFill>
              <a:latin typeface="Times New Roman"/>
              <a:ea typeface="Times New Roman"/>
              <a:cs typeface="Times New Roman"/>
              <a:sym typeface="Times New Roman"/>
            </a:endParaRPr>
          </a:p>
        </p:txBody>
      </p:sp>
      <p:sp>
        <p:nvSpPr>
          <p:cNvPr id="421" name="Google Shape;421;p16"/>
          <p:cNvSpPr txBox="1"/>
          <p:nvPr/>
        </p:nvSpPr>
        <p:spPr>
          <a:xfrm>
            <a:off x="3752851" y="3558667"/>
            <a:ext cx="127317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тадбирлари</a:t>
            </a:r>
            <a:endParaRPr sz="2000">
              <a:solidFill>
                <a:schemeClr val="dk1"/>
              </a:solidFill>
              <a:latin typeface="Times New Roman"/>
              <a:ea typeface="Times New Roman"/>
              <a:cs typeface="Times New Roman"/>
              <a:sym typeface="Times New Roman"/>
            </a:endParaRPr>
          </a:p>
        </p:txBody>
      </p:sp>
      <p:sp>
        <p:nvSpPr>
          <p:cNvPr id="422" name="Google Shape;422;p16"/>
          <p:cNvSpPr txBox="1"/>
          <p:nvPr/>
        </p:nvSpPr>
        <p:spPr>
          <a:xfrm>
            <a:off x="3752850" y="3558666"/>
            <a:ext cx="2404110" cy="593090"/>
          </a:xfrm>
          <a:prstGeom prst="rect">
            <a:avLst/>
          </a:prstGeom>
          <a:noFill/>
          <a:ln>
            <a:noFill/>
          </a:ln>
        </p:spPr>
        <p:txBody>
          <a:bodyPr anchorCtr="0" anchor="t" bIns="0" lIns="0" spcFirstLastPara="1" rIns="0" wrap="square" tIns="57775">
            <a:spAutoFit/>
          </a:bodyPr>
          <a:lstStyle/>
          <a:p>
            <a:pPr indent="1676400" lvl="0" marL="12700" marR="5080" rtl="0" algn="l">
              <a:lnSpc>
                <a:spcPct val="103000"/>
              </a:lnSpc>
              <a:spcBef>
                <a:spcPts val="0"/>
              </a:spcBef>
              <a:spcAft>
                <a:spcPts val="0"/>
              </a:spcAft>
              <a:buNone/>
            </a:pPr>
            <a:r>
              <a:rPr lang="uz-Cyrl-UZ" sz="2000">
                <a:solidFill>
                  <a:srgbClr val="FFFFFF"/>
                </a:solidFill>
                <a:latin typeface="Times New Roman"/>
                <a:ea typeface="Times New Roman"/>
                <a:cs typeface="Times New Roman"/>
                <a:sym typeface="Times New Roman"/>
              </a:rPr>
              <a:t>ишлаб  чикиш	ва	амалга</a:t>
            </a:r>
            <a:endParaRPr sz="2000">
              <a:solidFill>
                <a:schemeClr val="dk1"/>
              </a:solidFill>
              <a:latin typeface="Times New Roman"/>
              <a:ea typeface="Times New Roman"/>
              <a:cs typeface="Times New Roman"/>
              <a:sym typeface="Times New Roman"/>
            </a:endParaRPr>
          </a:p>
        </p:txBody>
      </p:sp>
      <p:sp>
        <p:nvSpPr>
          <p:cNvPr id="423" name="Google Shape;423;p16"/>
          <p:cNvSpPr txBox="1"/>
          <p:nvPr/>
        </p:nvSpPr>
        <p:spPr>
          <a:xfrm>
            <a:off x="3752851" y="4084446"/>
            <a:ext cx="2130425" cy="855344"/>
          </a:xfrm>
          <a:prstGeom prst="rect">
            <a:avLst/>
          </a:prstGeom>
          <a:noFill/>
          <a:ln>
            <a:noFill/>
          </a:ln>
        </p:spPr>
        <p:txBody>
          <a:bodyPr anchorCtr="0" anchor="t" bIns="0" lIns="0" spcFirstLastPara="1" rIns="0" wrap="square" tIns="12700">
            <a:spAutoFit/>
          </a:bodyPr>
          <a:lstStyle/>
          <a:p>
            <a:pPr indent="0" lvl="0" marL="12700" marR="0" rtl="0" algn="l">
              <a:lnSpc>
                <a:spcPct val="111749"/>
              </a:lnSpc>
              <a:spcBef>
                <a:spcPts val="0"/>
              </a:spcBef>
              <a:spcAft>
                <a:spcPts val="0"/>
              </a:spcAft>
              <a:buNone/>
            </a:pPr>
            <a:r>
              <a:rPr lang="uz-Cyrl-UZ" sz="2000">
                <a:solidFill>
                  <a:srgbClr val="FFFFFF"/>
                </a:solidFill>
                <a:latin typeface="Times New Roman"/>
                <a:ea typeface="Times New Roman"/>
                <a:cs typeface="Times New Roman"/>
                <a:sym typeface="Times New Roman"/>
              </a:rPr>
              <a:t>ошириш</a:t>
            </a:r>
            <a:endParaRPr sz="2000">
              <a:solidFill>
                <a:schemeClr val="dk1"/>
              </a:solidFill>
              <a:latin typeface="Times New Roman"/>
              <a:ea typeface="Times New Roman"/>
              <a:cs typeface="Times New Roman"/>
              <a:sym typeface="Times New Roman"/>
            </a:endParaRPr>
          </a:p>
          <a:p>
            <a:pPr indent="0" lvl="0" marL="12700" marR="0" rtl="0" algn="l">
              <a:lnSpc>
                <a:spcPct val="103250"/>
              </a:lnSpc>
              <a:spcBef>
                <a:spcPts val="0"/>
              </a:spcBef>
              <a:spcAft>
                <a:spcPts val="0"/>
              </a:spcAft>
              <a:buNone/>
            </a:pPr>
            <a:r>
              <a:rPr lang="uz-Cyrl-UZ" sz="2000">
                <a:solidFill>
                  <a:srgbClr val="FFFFFF"/>
                </a:solidFill>
                <a:latin typeface="Times New Roman"/>
                <a:ea typeface="Times New Roman"/>
                <a:cs typeface="Times New Roman"/>
                <a:sym typeface="Times New Roman"/>
              </a:rPr>
              <a:t>имкониятларини</a:t>
            </a:r>
            <a:endParaRPr sz="2000">
              <a:solidFill>
                <a:schemeClr val="dk1"/>
              </a:solidFill>
              <a:latin typeface="Times New Roman"/>
              <a:ea typeface="Times New Roman"/>
              <a:cs typeface="Times New Roman"/>
              <a:sym typeface="Times New Roman"/>
            </a:endParaRPr>
          </a:p>
          <a:p>
            <a:pPr indent="0" lvl="0" marL="12700" marR="0" rtl="0" algn="l">
              <a:lnSpc>
                <a:spcPct val="111500"/>
              </a:lnSpc>
              <a:spcBef>
                <a:spcPts val="0"/>
              </a:spcBef>
              <a:spcAft>
                <a:spcPts val="0"/>
              </a:spcAft>
              <a:buNone/>
            </a:pPr>
            <a:r>
              <a:rPr lang="uz-Cyrl-UZ" sz="2000">
                <a:solidFill>
                  <a:srgbClr val="FFFFFF"/>
                </a:solidFill>
                <a:latin typeface="Times New Roman"/>
                <a:ea typeface="Times New Roman"/>
                <a:cs typeface="Times New Roman"/>
                <a:sym typeface="Times New Roman"/>
              </a:rPr>
              <a:t>вужудга келтиради.</a:t>
            </a:r>
            <a:endParaRPr sz="2000">
              <a:solidFill>
                <a:schemeClr val="dk1"/>
              </a:solidFill>
              <a:latin typeface="Times New Roman"/>
              <a:ea typeface="Times New Roman"/>
              <a:cs typeface="Times New Roman"/>
              <a:sym typeface="Times New Roman"/>
            </a:endParaRPr>
          </a:p>
        </p:txBody>
      </p:sp>
      <p:pic>
        <p:nvPicPr>
          <p:cNvPr id="424" name="Google Shape;424;p16"/>
          <p:cNvPicPr preferRelativeResize="0"/>
          <p:nvPr/>
        </p:nvPicPr>
        <p:blipFill rotWithShape="1">
          <a:blip r:embed="rId5">
            <a:alphaModFix/>
          </a:blip>
          <a:srcRect b="0" l="0" r="0" t="0"/>
          <a:stretch/>
        </p:blipFill>
        <p:spPr>
          <a:xfrm>
            <a:off x="6418707" y="650369"/>
            <a:ext cx="2705100" cy="4486652"/>
          </a:xfrm>
          <a:prstGeom prst="rect">
            <a:avLst/>
          </a:prstGeom>
          <a:noFill/>
          <a:ln>
            <a:noFill/>
          </a:ln>
        </p:spPr>
      </p:pic>
      <p:sp>
        <p:nvSpPr>
          <p:cNvPr id="425" name="Google Shape;425;p16"/>
          <p:cNvSpPr txBox="1"/>
          <p:nvPr/>
        </p:nvSpPr>
        <p:spPr>
          <a:xfrm>
            <a:off x="6568566" y="1750569"/>
            <a:ext cx="2401570" cy="594995"/>
          </a:xfrm>
          <a:prstGeom prst="rect">
            <a:avLst/>
          </a:prstGeom>
          <a:noFill/>
          <a:ln>
            <a:noFill/>
          </a:ln>
        </p:spPr>
        <p:txBody>
          <a:bodyPr anchorCtr="0" anchor="t" bIns="0" lIns="0" spcFirstLastPara="1" rIns="0" wrap="square" tIns="55875">
            <a:spAutoFit/>
          </a:bodyPr>
          <a:lstStyle/>
          <a:p>
            <a:pPr indent="0" lvl="0" marL="12700"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Бозор	сегментацияси  харидорларнинг</a:t>
            </a:r>
            <a:endParaRPr sz="2000">
              <a:solidFill>
                <a:schemeClr val="dk1"/>
              </a:solidFill>
              <a:latin typeface="Times New Roman"/>
              <a:ea typeface="Times New Roman"/>
              <a:cs typeface="Times New Roman"/>
              <a:sym typeface="Times New Roman"/>
            </a:endParaRPr>
          </a:p>
        </p:txBody>
      </p:sp>
      <p:sp>
        <p:nvSpPr>
          <p:cNvPr id="426" name="Google Shape;426;p16"/>
          <p:cNvSpPr txBox="1"/>
          <p:nvPr/>
        </p:nvSpPr>
        <p:spPr>
          <a:xfrm>
            <a:off x="6568567" y="2276602"/>
            <a:ext cx="1249045" cy="856615"/>
          </a:xfrm>
          <a:prstGeom prst="rect">
            <a:avLst/>
          </a:prstGeom>
          <a:noFill/>
          <a:ln>
            <a:noFill/>
          </a:ln>
        </p:spPr>
        <p:txBody>
          <a:bodyPr anchorCtr="0" anchor="t" bIns="0" lIns="0" spcFirstLastPara="1" rIns="0" wrap="square" tIns="54600">
            <a:spAutoFit/>
          </a:bodyPr>
          <a:lstStyle/>
          <a:p>
            <a:pPr indent="0" lvl="0" marL="12700" marR="5080" rtl="0" algn="l">
              <a:lnSpc>
                <a:spcPct val="86300"/>
              </a:lnSpc>
              <a:spcBef>
                <a:spcPts val="0"/>
              </a:spcBef>
              <a:spcAft>
                <a:spcPts val="0"/>
              </a:spcAft>
              <a:buNone/>
            </a:pPr>
            <a:r>
              <a:rPr lang="uz-Cyrl-UZ" sz="2000">
                <a:solidFill>
                  <a:srgbClr val="FFFFFF"/>
                </a:solidFill>
                <a:latin typeface="Times New Roman"/>
                <a:ea typeface="Times New Roman"/>
                <a:cs typeface="Times New Roman"/>
                <a:sym typeface="Times New Roman"/>
              </a:rPr>
              <a:t>талабига  товарни  этилишини</a:t>
            </a:r>
            <a:endParaRPr sz="2000">
              <a:solidFill>
                <a:schemeClr val="dk1"/>
              </a:solidFill>
              <a:latin typeface="Times New Roman"/>
              <a:ea typeface="Times New Roman"/>
              <a:cs typeface="Times New Roman"/>
              <a:sym typeface="Times New Roman"/>
            </a:endParaRPr>
          </a:p>
        </p:txBody>
      </p:sp>
      <p:sp>
        <p:nvSpPr>
          <p:cNvPr id="427" name="Google Shape;427;p16"/>
          <p:cNvSpPr txBox="1"/>
          <p:nvPr/>
        </p:nvSpPr>
        <p:spPr>
          <a:xfrm>
            <a:off x="7987666" y="2276602"/>
            <a:ext cx="984885" cy="856615"/>
          </a:xfrm>
          <a:prstGeom prst="rect">
            <a:avLst/>
          </a:prstGeom>
          <a:noFill/>
          <a:ln>
            <a:noFill/>
          </a:ln>
        </p:spPr>
        <p:txBody>
          <a:bodyPr anchorCtr="0" anchor="t" bIns="0" lIns="0" spcFirstLastPara="1" rIns="0" wrap="square" tIns="55875">
            <a:spAutoFit/>
          </a:bodyPr>
          <a:lstStyle/>
          <a:p>
            <a:pPr indent="-180340" lvl="0" marL="192405" marR="5080" rtl="0" algn="r">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мувофиқ  таклиф</a:t>
            </a:r>
            <a:endParaRPr sz="2000">
              <a:solidFill>
                <a:schemeClr val="dk1"/>
              </a:solidFill>
              <a:latin typeface="Times New Roman"/>
              <a:ea typeface="Times New Roman"/>
              <a:cs typeface="Times New Roman"/>
              <a:sym typeface="Times New Roman"/>
            </a:endParaRPr>
          </a:p>
          <a:p>
            <a:pPr indent="0" lvl="0" marL="0" marR="7620" rtl="0" algn="r">
              <a:lnSpc>
                <a:spcPct val="102250"/>
              </a:lnSpc>
              <a:spcBef>
                <a:spcPts val="0"/>
              </a:spcBef>
              <a:spcAft>
                <a:spcPts val="0"/>
              </a:spcAft>
              <a:buNone/>
            </a:pPr>
            <a:r>
              <a:rPr lang="uz-Cyrl-UZ" sz="2000">
                <a:solidFill>
                  <a:srgbClr val="FFFFFF"/>
                </a:solidFill>
                <a:latin typeface="Times New Roman"/>
                <a:ea typeface="Times New Roman"/>
                <a:cs typeface="Times New Roman"/>
                <a:sym typeface="Times New Roman"/>
              </a:rPr>
              <a:t>ва</a:t>
            </a:r>
            <a:endParaRPr sz="2000">
              <a:solidFill>
                <a:schemeClr val="dk1"/>
              </a:solidFill>
              <a:latin typeface="Times New Roman"/>
              <a:ea typeface="Times New Roman"/>
              <a:cs typeface="Times New Roman"/>
              <a:sym typeface="Times New Roman"/>
            </a:endParaRPr>
          </a:p>
        </p:txBody>
      </p:sp>
      <p:sp>
        <p:nvSpPr>
          <p:cNvPr id="428" name="Google Shape;428;p16"/>
          <p:cNvSpPr txBox="1"/>
          <p:nvPr/>
        </p:nvSpPr>
        <p:spPr>
          <a:xfrm>
            <a:off x="6568567" y="3065729"/>
            <a:ext cx="2402205"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товарга	талабни</a:t>
            </a:r>
            <a:endParaRPr sz="2000">
              <a:solidFill>
                <a:schemeClr val="dk1"/>
              </a:solidFill>
              <a:latin typeface="Times New Roman"/>
              <a:ea typeface="Times New Roman"/>
              <a:cs typeface="Times New Roman"/>
              <a:sym typeface="Times New Roman"/>
            </a:endParaRPr>
          </a:p>
        </p:txBody>
      </p:sp>
      <p:sp>
        <p:nvSpPr>
          <p:cNvPr id="429" name="Google Shape;429;p16"/>
          <p:cNvSpPr txBox="1"/>
          <p:nvPr/>
        </p:nvSpPr>
        <p:spPr>
          <a:xfrm>
            <a:off x="6568567" y="3328543"/>
            <a:ext cx="1539875" cy="594995"/>
          </a:xfrm>
          <a:prstGeom prst="rect">
            <a:avLst/>
          </a:prstGeom>
          <a:noFill/>
          <a:ln>
            <a:noFill/>
          </a:ln>
        </p:spPr>
        <p:txBody>
          <a:bodyPr anchorCtr="0" anchor="t" bIns="0" lIns="0" spcFirstLastPara="1" rIns="0" wrap="square" tIns="55875">
            <a:spAutoFit/>
          </a:bodyPr>
          <a:lstStyle/>
          <a:p>
            <a:pPr indent="0" lvl="0" marL="12700"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катъийлигини  таъминлайди.</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grpSp>
        <p:nvGrpSpPr>
          <p:cNvPr id="434" name="Google Shape;434;p17"/>
          <p:cNvGrpSpPr/>
          <p:nvPr/>
        </p:nvGrpSpPr>
        <p:grpSpPr>
          <a:xfrm>
            <a:off x="1208118" y="459462"/>
            <a:ext cx="6987955" cy="2682657"/>
            <a:chOff x="827117" y="459461"/>
            <a:chExt cx="6987955" cy="2682657"/>
          </a:xfrm>
        </p:grpSpPr>
        <p:pic>
          <p:nvPicPr>
            <p:cNvPr id="435" name="Google Shape;435;p17"/>
            <p:cNvPicPr preferRelativeResize="0"/>
            <p:nvPr/>
          </p:nvPicPr>
          <p:blipFill rotWithShape="1">
            <a:blip r:embed="rId3">
              <a:alphaModFix/>
            </a:blip>
            <a:srcRect b="0" l="0" r="0" t="0"/>
            <a:stretch/>
          </p:blipFill>
          <p:spPr>
            <a:xfrm>
              <a:off x="827117" y="459461"/>
              <a:ext cx="2578282" cy="2682657"/>
            </a:xfrm>
            <a:prstGeom prst="rect">
              <a:avLst/>
            </a:prstGeom>
            <a:noFill/>
            <a:ln>
              <a:noFill/>
            </a:ln>
          </p:spPr>
        </p:pic>
        <p:pic>
          <p:nvPicPr>
            <p:cNvPr id="436" name="Google Shape;436;p17"/>
            <p:cNvPicPr preferRelativeResize="0"/>
            <p:nvPr/>
          </p:nvPicPr>
          <p:blipFill rotWithShape="1">
            <a:blip r:embed="rId4">
              <a:alphaModFix/>
            </a:blip>
            <a:srcRect b="0" l="0" r="0" t="0"/>
            <a:stretch/>
          </p:blipFill>
          <p:spPr>
            <a:xfrm>
              <a:off x="3418721" y="689238"/>
              <a:ext cx="4385293" cy="2212066"/>
            </a:xfrm>
            <a:prstGeom prst="rect">
              <a:avLst/>
            </a:prstGeom>
            <a:noFill/>
            <a:ln>
              <a:noFill/>
            </a:ln>
          </p:spPr>
        </p:pic>
        <p:pic>
          <p:nvPicPr>
            <p:cNvPr id="437" name="Google Shape;437;p17"/>
            <p:cNvPicPr preferRelativeResize="0"/>
            <p:nvPr/>
          </p:nvPicPr>
          <p:blipFill rotWithShape="1">
            <a:blip r:embed="rId5">
              <a:alphaModFix/>
            </a:blip>
            <a:srcRect b="0" l="0" r="0" t="0"/>
            <a:stretch/>
          </p:blipFill>
          <p:spPr>
            <a:xfrm>
              <a:off x="3493008" y="1078991"/>
              <a:ext cx="4322064" cy="1295400"/>
            </a:xfrm>
            <a:prstGeom prst="rect">
              <a:avLst/>
            </a:prstGeom>
            <a:noFill/>
            <a:ln>
              <a:noFill/>
            </a:ln>
          </p:spPr>
        </p:pic>
        <p:pic>
          <p:nvPicPr>
            <p:cNvPr id="438" name="Google Shape;438;p17"/>
            <p:cNvPicPr preferRelativeResize="0"/>
            <p:nvPr/>
          </p:nvPicPr>
          <p:blipFill rotWithShape="1">
            <a:blip r:embed="rId6">
              <a:alphaModFix/>
            </a:blip>
            <a:srcRect b="0" l="0" r="0" t="0"/>
            <a:stretch/>
          </p:blipFill>
          <p:spPr>
            <a:xfrm>
              <a:off x="3457321" y="704850"/>
              <a:ext cx="4308094" cy="2135759"/>
            </a:xfrm>
            <a:prstGeom prst="rect">
              <a:avLst/>
            </a:prstGeom>
            <a:noFill/>
            <a:ln>
              <a:noFill/>
            </a:ln>
          </p:spPr>
        </p:pic>
      </p:grpSp>
      <p:sp>
        <p:nvSpPr>
          <p:cNvPr id="439" name="Google Shape;439;p17"/>
          <p:cNvSpPr txBox="1"/>
          <p:nvPr>
            <p:ph type="title"/>
          </p:nvPr>
        </p:nvSpPr>
        <p:spPr>
          <a:xfrm>
            <a:off x="3838322" y="1091644"/>
            <a:ext cx="4308475" cy="1362552"/>
          </a:xfrm>
          <a:prstGeom prst="rect">
            <a:avLst/>
          </a:prstGeom>
          <a:noFill/>
          <a:ln cap="flat" cmpd="sng" w="9525">
            <a:solidFill>
              <a:srgbClr val="97B853"/>
            </a:solidFill>
            <a:prstDash val="solid"/>
            <a:round/>
            <a:headEnd len="sm" w="sm" type="none"/>
            <a:tailEnd len="sm" w="sm" type="none"/>
          </a:ln>
        </p:spPr>
        <p:txBody>
          <a:bodyPr anchorCtr="0" anchor="ctr" bIns="0" lIns="0" spcFirstLastPara="1" rIns="0" wrap="square" tIns="3175">
            <a:spAutoFit/>
          </a:bodyPr>
          <a:lstStyle/>
          <a:p>
            <a:pPr indent="0" lvl="0" marL="0" rtl="0" algn="l">
              <a:lnSpc>
                <a:spcPct val="100000"/>
              </a:lnSpc>
              <a:spcBef>
                <a:spcPts val="0"/>
              </a:spcBef>
              <a:spcAft>
                <a:spcPts val="0"/>
              </a:spcAft>
              <a:buClr>
                <a:schemeClr val="dk1"/>
              </a:buClr>
              <a:buSzPts val="3500"/>
              <a:buFont typeface="Calibri"/>
              <a:buNone/>
            </a:pPr>
            <a:r>
              <a:t/>
            </a:r>
            <a:endParaRPr sz="3500"/>
          </a:p>
          <a:p>
            <a:pPr indent="-1216660" lvl="0" marL="1523365" marR="299720" rtl="0" algn="l">
              <a:lnSpc>
                <a:spcPct val="100906"/>
              </a:lnSpc>
              <a:spcBef>
                <a:spcPts val="0"/>
              </a:spcBef>
              <a:spcAft>
                <a:spcPts val="0"/>
              </a:spcAft>
              <a:buClr>
                <a:srgbClr val="000000"/>
              </a:buClr>
              <a:buSzPts val="3200"/>
              <a:buFont typeface="Calibri"/>
              <a:buNone/>
            </a:pPr>
            <a:r>
              <a:rPr i="1" lang="uz-Cyrl-UZ" sz="3200">
                <a:solidFill>
                  <a:srgbClr val="000000"/>
                </a:solidFill>
                <a:latin typeface="Calibri"/>
                <a:ea typeface="Calibri"/>
                <a:cs typeface="Calibri"/>
                <a:sym typeface="Calibri"/>
              </a:rPr>
              <a:t>Сегментлашнинг асосий  максади</a:t>
            </a:r>
            <a:endParaRPr sz="3200">
              <a:latin typeface="Calibri"/>
              <a:ea typeface="Calibri"/>
              <a:cs typeface="Calibri"/>
              <a:sym typeface="Calibri"/>
            </a:endParaRPr>
          </a:p>
        </p:txBody>
      </p:sp>
      <p:grpSp>
        <p:nvGrpSpPr>
          <p:cNvPr id="440" name="Google Shape;440;p17"/>
          <p:cNvGrpSpPr/>
          <p:nvPr/>
        </p:nvGrpSpPr>
        <p:grpSpPr>
          <a:xfrm>
            <a:off x="3437652" y="2983421"/>
            <a:ext cx="5470763" cy="3263265"/>
            <a:chOff x="3056651" y="2983420"/>
            <a:chExt cx="5470763" cy="3263265"/>
          </a:xfrm>
        </p:grpSpPr>
        <p:pic>
          <p:nvPicPr>
            <p:cNvPr id="441" name="Google Shape;441;p17"/>
            <p:cNvPicPr preferRelativeResize="0"/>
            <p:nvPr/>
          </p:nvPicPr>
          <p:blipFill rotWithShape="1">
            <a:blip r:embed="rId7">
              <a:alphaModFix/>
            </a:blip>
            <a:srcRect b="0" l="0" r="0" t="0"/>
            <a:stretch/>
          </p:blipFill>
          <p:spPr>
            <a:xfrm>
              <a:off x="3056651" y="3355061"/>
              <a:ext cx="1223920" cy="2682657"/>
            </a:xfrm>
            <a:prstGeom prst="rect">
              <a:avLst/>
            </a:prstGeom>
            <a:noFill/>
            <a:ln>
              <a:noFill/>
            </a:ln>
          </p:spPr>
        </p:pic>
        <p:sp>
          <p:nvSpPr>
            <p:cNvPr id="442" name="Google Shape;442;p17"/>
            <p:cNvSpPr/>
            <p:nvPr/>
          </p:nvSpPr>
          <p:spPr>
            <a:xfrm>
              <a:off x="4218939" y="2983420"/>
              <a:ext cx="4308475" cy="3263265"/>
            </a:xfrm>
            <a:custGeom>
              <a:rect b="b" l="l" r="r" t="t"/>
              <a:pathLst>
                <a:path extrusionOk="0" h="3263265" w="4308475">
                  <a:moveTo>
                    <a:pt x="4308094" y="0"/>
                  </a:moveTo>
                  <a:lnTo>
                    <a:pt x="0" y="0"/>
                  </a:lnTo>
                  <a:lnTo>
                    <a:pt x="0" y="3262884"/>
                  </a:lnTo>
                  <a:lnTo>
                    <a:pt x="4308094" y="3262884"/>
                  </a:lnTo>
                  <a:lnTo>
                    <a:pt x="4308094" y="0"/>
                  </a:lnTo>
                  <a:close/>
                </a:path>
              </a:pathLst>
            </a:custGeom>
            <a:solidFill>
              <a:srgbClr val="4F81BC"/>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3" name="Google Shape;443;p17"/>
            <p:cNvSpPr/>
            <p:nvPr/>
          </p:nvSpPr>
          <p:spPr>
            <a:xfrm>
              <a:off x="4218939" y="2983420"/>
              <a:ext cx="4308475" cy="3263265"/>
            </a:xfrm>
            <a:custGeom>
              <a:rect b="b" l="l" r="r" t="t"/>
              <a:pathLst>
                <a:path extrusionOk="0" h="3263265" w="4308475">
                  <a:moveTo>
                    <a:pt x="0" y="3262884"/>
                  </a:moveTo>
                  <a:lnTo>
                    <a:pt x="4308094" y="3262884"/>
                  </a:lnTo>
                  <a:lnTo>
                    <a:pt x="4308094" y="0"/>
                  </a:lnTo>
                  <a:lnTo>
                    <a:pt x="0" y="0"/>
                  </a:lnTo>
                  <a:lnTo>
                    <a:pt x="0" y="3262884"/>
                  </a:lnTo>
                  <a:close/>
                </a:path>
              </a:pathLst>
            </a:custGeom>
            <a:noFill/>
            <a:ln cap="flat" cmpd="sng" w="25375">
              <a:solidFill>
                <a:srgbClr val="385D89"/>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444" name="Google Shape;444;p17"/>
          <p:cNvSpPr txBox="1"/>
          <p:nvPr/>
        </p:nvSpPr>
        <p:spPr>
          <a:xfrm>
            <a:off x="4828285" y="2944191"/>
            <a:ext cx="2200910" cy="2155825"/>
          </a:xfrm>
          <a:prstGeom prst="rect">
            <a:avLst/>
          </a:prstGeom>
          <a:noFill/>
          <a:ln>
            <a:noFill/>
          </a:ln>
        </p:spPr>
        <p:txBody>
          <a:bodyPr anchorCtr="0" anchor="t" bIns="0" lIns="0" spcFirstLastPara="1" rIns="0" wrap="square" tIns="13325">
            <a:spAutoFit/>
          </a:bodyPr>
          <a:lstStyle/>
          <a:p>
            <a:pPr indent="0" lvl="0" marL="179705" marR="0" rtl="0" algn="l">
              <a:lnSpc>
                <a:spcPct val="110468"/>
              </a:lnSpc>
              <a:spcBef>
                <a:spcPts val="0"/>
              </a:spcBef>
              <a:spcAft>
                <a:spcPts val="0"/>
              </a:spcAft>
              <a:buNone/>
            </a:pPr>
            <a:r>
              <a:rPr i="1" lang="uz-Cyrl-UZ" sz="3200">
                <a:solidFill>
                  <a:schemeClr val="dk1"/>
                </a:solidFill>
                <a:latin typeface="Calibri"/>
                <a:ea typeface="Calibri"/>
                <a:cs typeface="Calibri"/>
                <a:sym typeface="Calibri"/>
              </a:rPr>
              <a:t>бозордаги</a:t>
            </a:r>
            <a:endParaRPr sz="3200">
              <a:solidFill>
                <a:schemeClr val="dk1"/>
              </a:solidFill>
              <a:latin typeface="Calibri"/>
              <a:ea typeface="Calibri"/>
              <a:cs typeface="Calibri"/>
              <a:sym typeface="Calibri"/>
            </a:endParaRPr>
          </a:p>
          <a:p>
            <a:pPr indent="0" lvl="0" marL="0" marR="5080" rtl="0" algn="l">
              <a:lnSpc>
                <a:spcPct val="84200"/>
              </a:lnSpc>
              <a:spcBef>
                <a:spcPts val="300"/>
              </a:spcBef>
              <a:spcAft>
                <a:spcPts val="0"/>
              </a:spcAft>
              <a:buNone/>
            </a:pPr>
            <a:r>
              <a:rPr i="1" lang="uz-Cyrl-UZ" sz="3200">
                <a:solidFill>
                  <a:schemeClr val="dk1"/>
                </a:solidFill>
                <a:latin typeface="Calibri"/>
                <a:ea typeface="Calibri"/>
                <a:cs typeface="Calibri"/>
                <a:sym typeface="Calibri"/>
              </a:rPr>
              <a:t>харакатларни  уларнинг  </a:t>
            </a:r>
            <a:r>
              <a:rPr i="1" lang="uz-Cyrl-UZ" sz="3200">
                <a:solidFill>
                  <a:schemeClr val="dk1"/>
                </a:solidFill>
                <a:latin typeface="Arial"/>
                <a:ea typeface="Arial"/>
                <a:cs typeface="Arial"/>
                <a:sym typeface="Arial"/>
              </a:rPr>
              <a:t>(</a:t>
            </a:r>
            <a:r>
              <a:rPr i="1" lang="uz-Cyrl-UZ" sz="3200">
                <a:solidFill>
                  <a:schemeClr val="dk1"/>
                </a:solidFill>
                <a:latin typeface="Calibri"/>
                <a:ea typeface="Calibri"/>
                <a:cs typeface="Calibri"/>
                <a:sym typeface="Calibri"/>
              </a:rPr>
              <a:t>моделини</a:t>
            </a:r>
            <a:r>
              <a:rPr i="1" lang="uz-Cyrl-UZ" sz="3200">
                <a:solidFill>
                  <a:schemeClr val="dk1"/>
                </a:solidFill>
                <a:latin typeface="Arial"/>
                <a:ea typeface="Arial"/>
                <a:cs typeface="Arial"/>
                <a:sym typeface="Arial"/>
              </a:rPr>
              <a:t>)</a:t>
            </a:r>
            <a:endParaRPr sz="3200">
              <a:solidFill>
                <a:schemeClr val="dk1"/>
              </a:solidFill>
              <a:latin typeface="Arial"/>
              <a:ea typeface="Arial"/>
              <a:cs typeface="Arial"/>
              <a:sym typeface="Arial"/>
            </a:endParaRPr>
          </a:p>
          <a:p>
            <a:pPr indent="0" lvl="0" marL="0" marR="0" rtl="0" algn="l">
              <a:lnSpc>
                <a:spcPct val="100906"/>
              </a:lnSpc>
              <a:spcBef>
                <a:spcPts val="0"/>
              </a:spcBef>
              <a:spcAft>
                <a:spcPts val="0"/>
              </a:spcAft>
              <a:buNone/>
            </a:pPr>
            <a:r>
              <a:rPr i="1" lang="uz-Cyrl-UZ" sz="3200">
                <a:solidFill>
                  <a:schemeClr val="dk1"/>
                </a:solidFill>
                <a:latin typeface="Calibri"/>
                <a:ea typeface="Calibri"/>
                <a:cs typeface="Calibri"/>
                <a:sym typeface="Calibri"/>
              </a:rPr>
              <a:t>келажакдаги</a:t>
            </a:r>
            <a:endParaRPr sz="3200">
              <a:solidFill>
                <a:schemeClr val="dk1"/>
              </a:solidFill>
              <a:latin typeface="Calibri"/>
              <a:ea typeface="Calibri"/>
              <a:cs typeface="Calibri"/>
              <a:sym typeface="Calibri"/>
            </a:endParaRPr>
          </a:p>
        </p:txBody>
      </p:sp>
      <p:sp>
        <p:nvSpPr>
          <p:cNvPr id="445" name="Google Shape;445;p17"/>
          <p:cNvSpPr txBox="1"/>
          <p:nvPr/>
        </p:nvSpPr>
        <p:spPr>
          <a:xfrm>
            <a:off x="7292976" y="2944190"/>
            <a:ext cx="1403985" cy="2563074"/>
          </a:xfrm>
          <a:prstGeom prst="rect">
            <a:avLst/>
          </a:prstGeom>
          <a:noFill/>
          <a:ln>
            <a:noFill/>
          </a:ln>
        </p:spPr>
        <p:txBody>
          <a:bodyPr anchorCtr="0" anchor="t" bIns="0" lIns="0" spcFirstLastPara="1" rIns="0" wrap="square" tIns="90150">
            <a:spAutoFit/>
          </a:bodyPr>
          <a:lstStyle/>
          <a:p>
            <a:pPr indent="243840" lvl="0" marL="0" marR="5715" rtl="0" algn="just">
              <a:lnSpc>
                <a:spcPct val="84200"/>
              </a:lnSpc>
              <a:spcBef>
                <a:spcPts val="0"/>
              </a:spcBef>
              <a:spcAft>
                <a:spcPts val="0"/>
              </a:spcAft>
              <a:buNone/>
            </a:pPr>
            <a:r>
              <a:rPr i="1" lang="uz-Cyrl-UZ" sz="3200">
                <a:solidFill>
                  <a:schemeClr val="dk1"/>
                </a:solidFill>
                <a:latin typeface="Calibri"/>
                <a:ea typeface="Calibri"/>
                <a:cs typeface="Calibri"/>
                <a:sym typeface="Calibri"/>
              </a:rPr>
              <a:t>хатти</a:t>
            </a:r>
            <a:r>
              <a:rPr i="1" lang="uz-Cyrl-UZ" sz="3200">
                <a:solidFill>
                  <a:schemeClr val="dk1"/>
                </a:solidFill>
                <a:latin typeface="Arial"/>
                <a:ea typeface="Arial"/>
                <a:cs typeface="Arial"/>
                <a:sym typeface="Arial"/>
              </a:rPr>
              <a:t>-  </a:t>
            </a:r>
            <a:r>
              <a:rPr i="1" lang="uz-Cyrl-UZ" sz="3200">
                <a:solidFill>
                  <a:schemeClr val="dk1"/>
                </a:solidFill>
                <a:latin typeface="Calibri"/>
                <a:ea typeface="Calibri"/>
                <a:cs typeface="Calibri"/>
                <a:sym typeface="Calibri"/>
              </a:rPr>
              <a:t>урганиб</a:t>
            </a:r>
            <a:r>
              <a:rPr i="1" lang="uz-Cyrl-UZ" sz="3200">
                <a:solidFill>
                  <a:schemeClr val="dk1"/>
                </a:solidFill>
                <a:latin typeface="Arial"/>
                <a:ea typeface="Arial"/>
                <a:cs typeface="Arial"/>
                <a:sym typeface="Arial"/>
              </a:rPr>
              <a:t>,  </a:t>
            </a:r>
            <a:r>
              <a:rPr i="1" lang="uz-Cyrl-UZ" sz="3200">
                <a:solidFill>
                  <a:schemeClr val="dk1"/>
                </a:solidFill>
                <a:latin typeface="Calibri"/>
                <a:ea typeface="Calibri"/>
                <a:cs typeface="Calibri"/>
                <a:sym typeface="Calibri"/>
              </a:rPr>
              <a:t>образини</a:t>
            </a:r>
            <a:endParaRPr sz="3200">
              <a:solidFill>
                <a:schemeClr val="dk1"/>
              </a:solidFill>
              <a:latin typeface="Calibri"/>
              <a:ea typeface="Calibri"/>
              <a:cs typeface="Calibri"/>
              <a:sym typeface="Calibri"/>
            </a:endParaRPr>
          </a:p>
          <a:p>
            <a:pPr indent="854710" lvl="0" marL="214629" marR="5080" rtl="0" algn="l">
              <a:lnSpc>
                <a:spcPct val="100906"/>
              </a:lnSpc>
              <a:spcBef>
                <a:spcPts val="10"/>
              </a:spcBef>
              <a:spcAft>
                <a:spcPts val="0"/>
              </a:spcAft>
              <a:buNone/>
            </a:pPr>
            <a:r>
              <a:rPr i="1" lang="uz-Cyrl-UZ" sz="3200">
                <a:solidFill>
                  <a:schemeClr val="dk1"/>
                </a:solidFill>
                <a:latin typeface="Calibri"/>
                <a:ea typeface="Calibri"/>
                <a:cs typeface="Calibri"/>
                <a:sym typeface="Calibri"/>
              </a:rPr>
              <a:t>ва  эхтиёж</a:t>
            </a:r>
            <a:endParaRPr sz="3200">
              <a:solidFill>
                <a:schemeClr val="dk1"/>
              </a:solidFill>
              <a:latin typeface="Calibri"/>
              <a:ea typeface="Calibri"/>
              <a:cs typeface="Calibri"/>
              <a:sym typeface="Calibri"/>
            </a:endParaRPr>
          </a:p>
        </p:txBody>
      </p:sp>
      <p:sp>
        <p:nvSpPr>
          <p:cNvPr id="446" name="Google Shape;446;p17"/>
          <p:cNvSpPr txBox="1"/>
          <p:nvPr/>
        </p:nvSpPr>
        <p:spPr>
          <a:xfrm>
            <a:off x="4828286" y="4997578"/>
            <a:ext cx="3867785" cy="1323439"/>
          </a:xfrm>
          <a:prstGeom prst="rect">
            <a:avLst/>
          </a:prstGeom>
          <a:noFill/>
          <a:ln>
            <a:noFill/>
          </a:ln>
        </p:spPr>
        <p:txBody>
          <a:bodyPr anchorCtr="0" anchor="t" bIns="0" lIns="0" spcFirstLastPara="1" rIns="0" wrap="square" tIns="91425">
            <a:spAutoFit/>
          </a:bodyPr>
          <a:lstStyle/>
          <a:p>
            <a:pPr indent="0" lvl="0" marL="0" marR="5080" rtl="0" algn="l">
              <a:lnSpc>
                <a:spcPct val="100906"/>
              </a:lnSpc>
              <a:spcBef>
                <a:spcPts val="0"/>
              </a:spcBef>
              <a:spcAft>
                <a:spcPts val="0"/>
              </a:spcAft>
              <a:buNone/>
            </a:pPr>
            <a:r>
              <a:rPr i="1" lang="uz-Cyrl-UZ" sz="3200">
                <a:solidFill>
                  <a:schemeClr val="dk1"/>
                </a:solidFill>
                <a:latin typeface="Calibri"/>
                <a:ea typeface="Calibri"/>
                <a:cs typeface="Calibri"/>
                <a:sym typeface="Calibri"/>
              </a:rPr>
              <a:t>талабларни	тасаввур  килишдан иборат</a:t>
            </a:r>
            <a:r>
              <a:rPr i="1" lang="uz-Cyrl-UZ" sz="3200">
                <a:solidFill>
                  <a:schemeClr val="dk1"/>
                </a:solidFill>
                <a:latin typeface="Arial"/>
                <a:ea typeface="Arial"/>
                <a:cs typeface="Arial"/>
                <a:sym typeface="Arial"/>
              </a:rPr>
              <a:t>.</a:t>
            </a:r>
            <a:endParaRPr sz="32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grpSp>
        <p:nvGrpSpPr>
          <p:cNvPr id="451" name="Google Shape;451;p18"/>
          <p:cNvGrpSpPr/>
          <p:nvPr/>
        </p:nvGrpSpPr>
        <p:grpSpPr>
          <a:xfrm>
            <a:off x="923916" y="683134"/>
            <a:ext cx="8285617" cy="5620130"/>
            <a:chOff x="542915" y="683133"/>
            <a:chExt cx="8285617" cy="5620130"/>
          </a:xfrm>
        </p:grpSpPr>
        <p:pic>
          <p:nvPicPr>
            <p:cNvPr id="452" name="Google Shape;452;p18"/>
            <p:cNvPicPr preferRelativeResize="0"/>
            <p:nvPr/>
          </p:nvPicPr>
          <p:blipFill rotWithShape="1">
            <a:blip r:embed="rId3">
              <a:alphaModFix/>
            </a:blip>
            <a:srcRect b="0" l="0" r="0" t="0"/>
            <a:stretch/>
          </p:blipFill>
          <p:spPr>
            <a:xfrm>
              <a:off x="542915" y="683133"/>
              <a:ext cx="1199016" cy="5620130"/>
            </a:xfrm>
            <a:prstGeom prst="rect">
              <a:avLst/>
            </a:prstGeom>
            <a:noFill/>
            <a:ln>
              <a:noFill/>
            </a:ln>
          </p:spPr>
        </p:pic>
        <p:pic>
          <p:nvPicPr>
            <p:cNvPr id="453" name="Google Shape;453;p18"/>
            <p:cNvPicPr preferRelativeResize="0"/>
            <p:nvPr/>
          </p:nvPicPr>
          <p:blipFill rotWithShape="1">
            <a:blip r:embed="rId4">
              <a:alphaModFix/>
            </a:blip>
            <a:srcRect b="0" l="0" r="0" t="0"/>
            <a:stretch/>
          </p:blipFill>
          <p:spPr>
            <a:xfrm>
              <a:off x="1229868" y="1115568"/>
              <a:ext cx="7598664" cy="1318260"/>
            </a:xfrm>
            <a:prstGeom prst="rect">
              <a:avLst/>
            </a:prstGeom>
            <a:noFill/>
            <a:ln>
              <a:noFill/>
            </a:ln>
          </p:spPr>
        </p:pic>
      </p:grpSp>
      <p:sp>
        <p:nvSpPr>
          <p:cNvPr id="454" name="Google Shape;454;p18"/>
          <p:cNvSpPr txBox="1"/>
          <p:nvPr>
            <p:ph type="title"/>
          </p:nvPr>
        </p:nvSpPr>
        <p:spPr>
          <a:xfrm>
            <a:off x="2575686" y="1169923"/>
            <a:ext cx="6363970" cy="1007110"/>
          </a:xfrm>
          <a:prstGeom prst="rect">
            <a:avLst/>
          </a:prstGeom>
          <a:noFill/>
          <a:ln>
            <a:noFill/>
          </a:ln>
        </p:spPr>
        <p:txBody>
          <a:bodyPr anchorCtr="0" anchor="ctr" bIns="0" lIns="0" spcFirstLastPara="1" rIns="0" wrap="square" tIns="70475">
            <a:spAutoFit/>
          </a:bodyPr>
          <a:lstStyle/>
          <a:p>
            <a:pPr indent="0" lvl="0" marL="12700" marR="5080" rtl="0" algn="just">
              <a:lnSpc>
                <a:spcPct val="84200"/>
              </a:lnSpc>
              <a:spcBef>
                <a:spcPts val="0"/>
              </a:spcBef>
              <a:spcAft>
                <a:spcPts val="0"/>
              </a:spcAft>
              <a:buClr>
                <a:schemeClr val="dk1"/>
              </a:buClr>
              <a:buSzPts val="2400"/>
              <a:buFont typeface="Calibri"/>
              <a:buNone/>
            </a:pPr>
            <a:r>
              <a:rPr i="1" lang="uz-Cyrl-UZ" sz="2400">
                <a:latin typeface="Calibri"/>
                <a:ea typeface="Calibri"/>
                <a:cs typeface="Calibri"/>
                <a:sym typeface="Calibri"/>
              </a:rPr>
              <a:t>Бозорни сегментлаш</a:t>
            </a:r>
            <a:r>
              <a:rPr i="1" lang="uz-Cyrl-UZ" sz="2400">
                <a:latin typeface="Arial"/>
                <a:ea typeface="Arial"/>
                <a:cs typeface="Arial"/>
                <a:sym typeface="Arial"/>
              </a:rPr>
              <a:t>, </a:t>
            </a:r>
            <a:r>
              <a:rPr i="1" lang="uz-Cyrl-UZ" sz="2400">
                <a:latin typeface="Calibri"/>
                <a:ea typeface="Calibri"/>
                <a:cs typeface="Calibri"/>
                <a:sym typeface="Calibri"/>
              </a:rPr>
              <a:t>бозорни урганишнинг асосий  усулидир</a:t>
            </a:r>
            <a:r>
              <a:rPr i="1" lang="uz-Cyrl-UZ" sz="2400">
                <a:latin typeface="Arial"/>
                <a:ea typeface="Arial"/>
                <a:cs typeface="Arial"/>
                <a:sym typeface="Arial"/>
              </a:rPr>
              <a:t>.</a:t>
            </a:r>
            <a:r>
              <a:rPr i="1" lang="uz-Cyrl-UZ" sz="2400">
                <a:latin typeface="Calibri"/>
                <a:ea typeface="Calibri"/>
                <a:cs typeface="Calibri"/>
                <a:sym typeface="Calibri"/>
              </a:rPr>
              <a:t>Унинг ердамида бозор </a:t>
            </a:r>
            <a:r>
              <a:rPr i="1" lang="uz-Cyrl-UZ" sz="2400">
                <a:latin typeface="Arial"/>
                <a:ea typeface="Arial"/>
                <a:cs typeface="Arial"/>
                <a:sym typeface="Arial"/>
              </a:rPr>
              <a:t>(</a:t>
            </a:r>
            <a:r>
              <a:rPr i="1" lang="uz-Cyrl-UZ" sz="2400">
                <a:latin typeface="Calibri"/>
                <a:ea typeface="Calibri"/>
                <a:cs typeface="Calibri"/>
                <a:sym typeface="Calibri"/>
              </a:rPr>
              <a:t>унинг таркибий  кисмлари</a:t>
            </a:r>
            <a:r>
              <a:rPr i="1" lang="uz-Cyrl-UZ" sz="2400">
                <a:latin typeface="Arial"/>
                <a:ea typeface="Arial"/>
                <a:cs typeface="Arial"/>
                <a:sym typeface="Arial"/>
              </a:rPr>
              <a:t>) </a:t>
            </a:r>
            <a:r>
              <a:rPr i="1" lang="uz-Cyrl-UZ" sz="2400">
                <a:latin typeface="Calibri"/>
                <a:ea typeface="Calibri"/>
                <a:cs typeface="Calibri"/>
                <a:sym typeface="Calibri"/>
              </a:rPr>
              <a:t>сегментларга булинади</a:t>
            </a:r>
            <a:r>
              <a:rPr i="1" lang="uz-Cyrl-UZ" sz="2400">
                <a:latin typeface="Arial"/>
                <a:ea typeface="Arial"/>
                <a:cs typeface="Arial"/>
                <a:sym typeface="Arial"/>
              </a:rPr>
              <a:t>.</a:t>
            </a:r>
            <a:endParaRPr sz="2400">
              <a:latin typeface="Arial"/>
              <a:ea typeface="Arial"/>
              <a:cs typeface="Arial"/>
              <a:sym typeface="Arial"/>
            </a:endParaRPr>
          </a:p>
        </p:txBody>
      </p:sp>
      <p:grpSp>
        <p:nvGrpSpPr>
          <p:cNvPr id="455" name="Google Shape;455;p18"/>
          <p:cNvGrpSpPr/>
          <p:nvPr/>
        </p:nvGrpSpPr>
        <p:grpSpPr>
          <a:xfrm>
            <a:off x="868681" y="963168"/>
            <a:ext cx="8340852" cy="5152645"/>
            <a:chOff x="487680" y="963167"/>
            <a:chExt cx="8340852" cy="5152645"/>
          </a:xfrm>
        </p:grpSpPr>
        <p:pic>
          <p:nvPicPr>
            <p:cNvPr id="456" name="Google Shape;456;p18"/>
            <p:cNvPicPr preferRelativeResize="0"/>
            <p:nvPr/>
          </p:nvPicPr>
          <p:blipFill rotWithShape="1">
            <a:blip r:embed="rId5">
              <a:alphaModFix/>
            </a:blip>
            <a:srcRect b="0" l="0" r="0" t="0"/>
            <a:stretch/>
          </p:blipFill>
          <p:spPr>
            <a:xfrm>
              <a:off x="487680" y="963167"/>
              <a:ext cx="1571244" cy="1569719"/>
            </a:xfrm>
            <a:prstGeom prst="rect">
              <a:avLst/>
            </a:prstGeom>
            <a:noFill/>
            <a:ln>
              <a:noFill/>
            </a:ln>
          </p:spPr>
        </p:pic>
        <p:pic>
          <p:nvPicPr>
            <p:cNvPr id="457" name="Google Shape;457;p18"/>
            <p:cNvPicPr preferRelativeResize="0"/>
            <p:nvPr/>
          </p:nvPicPr>
          <p:blipFill rotWithShape="1">
            <a:blip r:embed="rId6">
              <a:alphaModFix/>
            </a:blip>
            <a:srcRect b="0" l="0" r="0" t="0"/>
            <a:stretch/>
          </p:blipFill>
          <p:spPr>
            <a:xfrm>
              <a:off x="1656588" y="2880360"/>
              <a:ext cx="7170419" cy="1316736"/>
            </a:xfrm>
            <a:prstGeom prst="rect">
              <a:avLst/>
            </a:prstGeom>
            <a:noFill/>
            <a:ln>
              <a:noFill/>
            </a:ln>
          </p:spPr>
        </p:pic>
        <p:pic>
          <p:nvPicPr>
            <p:cNvPr id="458" name="Google Shape;458;p18"/>
            <p:cNvPicPr preferRelativeResize="0"/>
            <p:nvPr/>
          </p:nvPicPr>
          <p:blipFill rotWithShape="1">
            <a:blip r:embed="rId7">
              <a:alphaModFix/>
            </a:blip>
            <a:srcRect b="0" l="0" r="0" t="0"/>
            <a:stretch/>
          </p:blipFill>
          <p:spPr>
            <a:xfrm>
              <a:off x="915924" y="2726435"/>
              <a:ext cx="1569720" cy="1571244"/>
            </a:xfrm>
            <a:prstGeom prst="rect">
              <a:avLst/>
            </a:prstGeom>
            <a:noFill/>
            <a:ln>
              <a:noFill/>
            </a:ln>
          </p:spPr>
        </p:pic>
        <p:pic>
          <p:nvPicPr>
            <p:cNvPr id="459" name="Google Shape;459;p18"/>
            <p:cNvPicPr preferRelativeResize="0"/>
            <p:nvPr/>
          </p:nvPicPr>
          <p:blipFill rotWithShape="1">
            <a:blip r:embed="rId8">
              <a:alphaModFix/>
            </a:blip>
            <a:srcRect b="0" l="0" r="0" t="0"/>
            <a:stretch/>
          </p:blipFill>
          <p:spPr>
            <a:xfrm>
              <a:off x="1229868" y="4504944"/>
              <a:ext cx="7598664" cy="1610868"/>
            </a:xfrm>
            <a:prstGeom prst="rect">
              <a:avLst/>
            </a:prstGeom>
            <a:noFill/>
            <a:ln>
              <a:noFill/>
            </a:ln>
          </p:spPr>
        </p:pic>
      </p:grpSp>
      <p:sp>
        <p:nvSpPr>
          <p:cNvPr id="460" name="Google Shape;460;p18"/>
          <p:cNvSpPr txBox="1"/>
          <p:nvPr/>
        </p:nvSpPr>
        <p:spPr>
          <a:xfrm>
            <a:off x="2575687" y="2934715"/>
            <a:ext cx="6364605" cy="2959272"/>
          </a:xfrm>
          <a:prstGeom prst="rect">
            <a:avLst/>
          </a:prstGeom>
          <a:noFill/>
          <a:ln>
            <a:noFill/>
          </a:ln>
        </p:spPr>
        <p:txBody>
          <a:bodyPr anchorCtr="0" anchor="t" bIns="0" lIns="0" spcFirstLastPara="1" rIns="0" wrap="square" tIns="71100">
            <a:spAutoFit/>
          </a:bodyPr>
          <a:lstStyle/>
          <a:p>
            <a:pPr indent="0" lvl="0" marL="440055" marR="5080" rtl="0" algn="just">
              <a:lnSpc>
                <a:spcPct val="100833"/>
              </a:lnSpc>
              <a:spcBef>
                <a:spcPts val="0"/>
              </a:spcBef>
              <a:spcAft>
                <a:spcPts val="0"/>
              </a:spcAft>
              <a:buNone/>
            </a:pPr>
            <a:r>
              <a:rPr i="1" lang="uz-Cyrl-UZ" sz="2400">
                <a:solidFill>
                  <a:srgbClr val="FFFFFF"/>
                </a:solidFill>
                <a:latin typeface="Calibri"/>
                <a:ea typeface="Calibri"/>
                <a:cs typeface="Calibri"/>
                <a:sym typeface="Calibri"/>
              </a:rPr>
              <a:t>Бозор сегменти</a:t>
            </a:r>
            <a:r>
              <a:rPr i="1" lang="uz-Cyrl-UZ" sz="2400">
                <a:solidFill>
                  <a:srgbClr val="FFFFFF"/>
                </a:solidFill>
                <a:latin typeface="Arial"/>
                <a:ea typeface="Arial"/>
                <a:cs typeface="Arial"/>
                <a:sym typeface="Arial"/>
              </a:rPr>
              <a:t>-</a:t>
            </a:r>
            <a:r>
              <a:rPr i="1" lang="uz-Cyrl-UZ" sz="2400">
                <a:solidFill>
                  <a:srgbClr val="FFFFFF"/>
                </a:solidFill>
                <a:latin typeface="Calibri"/>
                <a:ea typeface="Calibri"/>
                <a:cs typeface="Calibri"/>
                <a:sym typeface="Calibri"/>
              </a:rPr>
              <a:t>бу истеъмолчилар</a:t>
            </a:r>
            <a:r>
              <a:rPr i="1" lang="uz-Cyrl-UZ" sz="2400">
                <a:solidFill>
                  <a:srgbClr val="FFFFFF"/>
                </a:solidFill>
                <a:latin typeface="Arial"/>
                <a:ea typeface="Arial"/>
                <a:cs typeface="Arial"/>
                <a:sym typeface="Arial"/>
              </a:rPr>
              <a:t>, </a:t>
            </a:r>
            <a:r>
              <a:rPr i="1" lang="uz-Cyrl-UZ" sz="2400">
                <a:solidFill>
                  <a:srgbClr val="FFFFFF"/>
                </a:solidFill>
                <a:latin typeface="Calibri"/>
                <a:ea typeface="Calibri"/>
                <a:cs typeface="Calibri"/>
                <a:sym typeface="Calibri"/>
              </a:rPr>
              <a:t>товарлар</a:t>
            </a:r>
            <a:r>
              <a:rPr i="1" lang="uz-Cyrl-UZ" sz="2400">
                <a:solidFill>
                  <a:srgbClr val="FFFFFF"/>
                </a:solidFill>
                <a:latin typeface="Arial"/>
                <a:ea typeface="Arial"/>
                <a:cs typeface="Arial"/>
                <a:sym typeface="Arial"/>
              </a:rPr>
              <a:t>,  </a:t>
            </a:r>
            <a:r>
              <a:rPr i="1" lang="uz-Cyrl-UZ" sz="2400">
                <a:solidFill>
                  <a:srgbClr val="FFFFFF"/>
                </a:solidFill>
                <a:latin typeface="Calibri"/>
                <a:ea typeface="Calibri"/>
                <a:cs typeface="Calibri"/>
                <a:sym typeface="Calibri"/>
              </a:rPr>
              <a:t>ракобатчиларнинг шундай ажратилган кисмики </a:t>
            </a:r>
            <a:r>
              <a:rPr i="1" lang="uz-Cyrl-UZ" sz="2400">
                <a:solidFill>
                  <a:srgbClr val="FFFFFF"/>
                </a:solidFill>
                <a:latin typeface="Arial"/>
                <a:ea typeface="Arial"/>
                <a:cs typeface="Arial"/>
                <a:sym typeface="Arial"/>
              </a:rPr>
              <a:t>,  </a:t>
            </a:r>
            <a:r>
              <a:rPr i="1" lang="uz-Cyrl-UZ" sz="2400">
                <a:solidFill>
                  <a:srgbClr val="FFFFFF"/>
                </a:solidFill>
                <a:latin typeface="Calibri"/>
                <a:ea typeface="Calibri"/>
                <a:cs typeface="Calibri"/>
                <a:sym typeface="Calibri"/>
              </a:rPr>
              <a:t>улар учун умумий хусусиятлар хосдир</a:t>
            </a:r>
            <a:r>
              <a:rPr i="1" lang="uz-Cyrl-UZ" sz="2400">
                <a:solidFill>
                  <a:srgbClr val="FFFFFF"/>
                </a:solidFill>
                <a:latin typeface="Arial"/>
                <a:ea typeface="Arial"/>
                <a:cs typeface="Arial"/>
                <a:sym typeface="Arial"/>
              </a:rPr>
              <a:t>.</a:t>
            </a:r>
            <a:endParaRPr sz="2400">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sz="2600">
              <a:solidFill>
                <a:schemeClr val="dk1"/>
              </a:solidFill>
              <a:latin typeface="Arial"/>
              <a:ea typeface="Arial"/>
              <a:cs typeface="Arial"/>
              <a:sym typeface="Arial"/>
            </a:endParaRPr>
          </a:p>
          <a:p>
            <a:pPr indent="0" lvl="0" marL="0" marR="0" rtl="0" algn="l">
              <a:spcBef>
                <a:spcPts val="10"/>
              </a:spcBef>
              <a:spcAft>
                <a:spcPts val="0"/>
              </a:spcAft>
              <a:buNone/>
            </a:pPr>
            <a:r>
              <a:t/>
            </a:r>
            <a:endParaRPr sz="2100">
              <a:solidFill>
                <a:schemeClr val="dk1"/>
              </a:solidFill>
              <a:latin typeface="Arial"/>
              <a:ea typeface="Arial"/>
              <a:cs typeface="Arial"/>
              <a:sym typeface="Arial"/>
            </a:endParaRPr>
          </a:p>
          <a:p>
            <a:pPr indent="0" lvl="0" marL="12700" marR="5080" rtl="0" algn="just">
              <a:lnSpc>
                <a:spcPct val="84200"/>
              </a:lnSpc>
              <a:spcBef>
                <a:spcPts val="0"/>
              </a:spcBef>
              <a:spcAft>
                <a:spcPts val="0"/>
              </a:spcAft>
              <a:buNone/>
            </a:pPr>
            <a:r>
              <a:rPr i="1" lang="uz-Cyrl-UZ" sz="2400">
                <a:solidFill>
                  <a:srgbClr val="FFFFFF"/>
                </a:solidFill>
                <a:latin typeface="Calibri"/>
                <a:ea typeface="Calibri"/>
                <a:cs typeface="Calibri"/>
                <a:sym typeface="Calibri"/>
              </a:rPr>
              <a:t>Бозорни тугри сегментлаш</a:t>
            </a:r>
            <a:r>
              <a:rPr i="1" lang="uz-Cyrl-UZ" sz="2400">
                <a:solidFill>
                  <a:srgbClr val="FFFFFF"/>
                </a:solidFill>
                <a:latin typeface="Arial"/>
                <a:ea typeface="Arial"/>
                <a:cs typeface="Arial"/>
                <a:sym typeface="Arial"/>
              </a:rPr>
              <a:t>, </a:t>
            </a:r>
            <a:r>
              <a:rPr i="1" lang="uz-Cyrl-UZ" sz="2400">
                <a:solidFill>
                  <a:srgbClr val="FFFFFF"/>
                </a:solidFill>
                <a:latin typeface="Calibri"/>
                <a:ea typeface="Calibri"/>
                <a:cs typeface="Calibri"/>
                <a:sym typeface="Calibri"/>
              </a:rPr>
              <a:t>шу сегментнинг специфик  эхтиежларига катъий риоя килинган холда кам  харажатлар билан товар етказиб беришни тугри  ташкил килишдан иборатдир</a:t>
            </a:r>
            <a:r>
              <a:rPr i="1" lang="uz-Cyrl-UZ" sz="2400">
                <a:solidFill>
                  <a:srgbClr val="FFFFFF"/>
                </a:solidFill>
                <a:latin typeface="Arial"/>
                <a:ea typeface="Arial"/>
                <a:cs typeface="Arial"/>
                <a:sym typeface="Arial"/>
              </a:rPr>
              <a:t>.</a:t>
            </a:r>
            <a:endParaRPr sz="2400">
              <a:solidFill>
                <a:schemeClr val="dk1"/>
              </a:solidFill>
              <a:latin typeface="Arial"/>
              <a:ea typeface="Arial"/>
              <a:cs typeface="Arial"/>
              <a:sym typeface="Arial"/>
            </a:endParaRPr>
          </a:p>
        </p:txBody>
      </p:sp>
      <p:pic>
        <p:nvPicPr>
          <p:cNvPr id="461" name="Google Shape;461;p18"/>
          <p:cNvPicPr preferRelativeResize="0"/>
          <p:nvPr/>
        </p:nvPicPr>
        <p:blipFill rotWithShape="1">
          <a:blip r:embed="rId7">
            <a:alphaModFix/>
          </a:blip>
          <a:srcRect b="0" l="0" r="0" t="0"/>
          <a:stretch/>
        </p:blipFill>
        <p:spPr>
          <a:xfrm>
            <a:off x="868680" y="4491228"/>
            <a:ext cx="1571244" cy="156972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id="466" name="Google Shape;466;p19"/>
          <p:cNvPicPr preferRelativeResize="0"/>
          <p:nvPr/>
        </p:nvPicPr>
        <p:blipFill rotWithShape="1">
          <a:blip r:embed="rId3">
            <a:alphaModFix/>
          </a:blip>
          <a:srcRect b="0" l="0" r="0" t="0"/>
          <a:stretch/>
        </p:blipFill>
        <p:spPr>
          <a:xfrm>
            <a:off x="3495267" y="855656"/>
            <a:ext cx="2739416" cy="1328650"/>
          </a:xfrm>
          <a:prstGeom prst="rect">
            <a:avLst/>
          </a:prstGeom>
          <a:noFill/>
          <a:ln>
            <a:noFill/>
          </a:ln>
        </p:spPr>
      </p:pic>
      <p:sp>
        <p:nvSpPr>
          <p:cNvPr id="467" name="Google Shape;467;p19"/>
          <p:cNvSpPr txBox="1"/>
          <p:nvPr/>
        </p:nvSpPr>
        <p:spPr>
          <a:xfrm>
            <a:off x="3978021" y="787121"/>
            <a:ext cx="1753870" cy="1345565"/>
          </a:xfrm>
          <a:prstGeom prst="rect">
            <a:avLst/>
          </a:prstGeom>
          <a:noFill/>
          <a:ln>
            <a:noFill/>
          </a:ln>
        </p:spPr>
        <p:txBody>
          <a:bodyPr anchorCtr="0" anchor="t" bIns="0" lIns="0" spcFirstLastPara="1" rIns="0" wrap="square" tIns="139050">
            <a:spAutoFit/>
          </a:bodyPr>
          <a:lstStyle/>
          <a:p>
            <a:pPr indent="0" lvl="0" marL="1270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Ижтимоий-иқтисодий:</a:t>
            </a:r>
            <a:endParaRPr sz="1400">
              <a:solidFill>
                <a:schemeClr val="dk1"/>
              </a:solidFill>
              <a:latin typeface="Times New Roman"/>
              <a:ea typeface="Times New Roman"/>
              <a:cs typeface="Times New Roman"/>
              <a:sym typeface="Times New Roman"/>
            </a:endParaRPr>
          </a:p>
          <a:p>
            <a:pPr indent="-82549" lvl="0" marL="156210" marR="0" rtl="0" algn="l">
              <a:spcBef>
                <a:spcPts val="994"/>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даромад</a:t>
            </a:r>
            <a:endParaRPr sz="1400">
              <a:solidFill>
                <a:schemeClr val="dk1"/>
              </a:solidFill>
              <a:latin typeface="Times New Roman"/>
              <a:ea typeface="Times New Roman"/>
              <a:cs typeface="Times New Roman"/>
              <a:sym typeface="Times New Roman"/>
            </a:endParaRPr>
          </a:p>
          <a:p>
            <a:pPr indent="-82549" lvl="0" marL="15621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маълумоти</a:t>
            </a:r>
            <a:endParaRPr sz="1400">
              <a:solidFill>
                <a:schemeClr val="dk1"/>
              </a:solidFill>
              <a:latin typeface="Times New Roman"/>
              <a:ea typeface="Times New Roman"/>
              <a:cs typeface="Times New Roman"/>
              <a:sym typeface="Times New Roman"/>
            </a:endParaRPr>
          </a:p>
          <a:p>
            <a:pPr indent="-82549" lvl="0" marL="73025" marR="17526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мутахассислиги ва  бошқалар</a:t>
            </a:r>
            <a:endParaRPr sz="1400">
              <a:solidFill>
                <a:schemeClr val="dk1"/>
              </a:solidFill>
              <a:latin typeface="Times New Roman"/>
              <a:ea typeface="Times New Roman"/>
              <a:cs typeface="Times New Roman"/>
              <a:sym typeface="Times New Roman"/>
            </a:endParaRPr>
          </a:p>
        </p:txBody>
      </p:sp>
      <p:pic>
        <p:nvPicPr>
          <p:cNvPr id="468" name="Google Shape;468;p19"/>
          <p:cNvPicPr preferRelativeResize="0"/>
          <p:nvPr/>
        </p:nvPicPr>
        <p:blipFill rotWithShape="1">
          <a:blip r:embed="rId4">
            <a:alphaModFix/>
          </a:blip>
          <a:srcRect b="0" l="0" r="0" t="0"/>
          <a:stretch/>
        </p:blipFill>
        <p:spPr>
          <a:xfrm>
            <a:off x="6146291" y="2061973"/>
            <a:ext cx="3220212" cy="1691639"/>
          </a:xfrm>
          <a:prstGeom prst="rect">
            <a:avLst/>
          </a:prstGeom>
          <a:noFill/>
          <a:ln>
            <a:noFill/>
          </a:ln>
        </p:spPr>
      </p:pic>
      <p:sp>
        <p:nvSpPr>
          <p:cNvPr id="469" name="Google Shape;469;p19"/>
          <p:cNvSpPr txBox="1"/>
          <p:nvPr/>
        </p:nvSpPr>
        <p:spPr>
          <a:xfrm>
            <a:off x="6725540" y="2028926"/>
            <a:ext cx="2322195" cy="1559560"/>
          </a:xfrm>
          <a:prstGeom prst="rect">
            <a:avLst/>
          </a:prstGeom>
          <a:noFill/>
          <a:ln>
            <a:noFill/>
          </a:ln>
        </p:spPr>
        <p:txBody>
          <a:bodyPr anchorCtr="0" anchor="t" bIns="0" lIns="0" spcFirstLastPara="1" rIns="0" wrap="square" tIns="139050">
            <a:spAutoFit/>
          </a:bodyPr>
          <a:lstStyle/>
          <a:p>
            <a:pPr indent="0" lvl="0" marL="400685"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Психографик:</a:t>
            </a:r>
            <a:endParaRPr sz="1400">
              <a:solidFill>
                <a:schemeClr val="dk1"/>
              </a:solidFill>
              <a:latin typeface="Times New Roman"/>
              <a:ea typeface="Times New Roman"/>
              <a:cs typeface="Times New Roman"/>
              <a:sym typeface="Times New Roman"/>
            </a:endParaRPr>
          </a:p>
          <a:p>
            <a:pPr indent="-82549" lvl="0" marL="95250" marR="0" rtl="0" algn="l">
              <a:spcBef>
                <a:spcPts val="100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ҳаѐт тарзи (стиль)</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инновацияга</a:t>
            </a:r>
            <a:endParaRPr sz="1400">
              <a:solidFill>
                <a:schemeClr val="dk1"/>
              </a:solidFill>
              <a:latin typeface="Times New Roman"/>
              <a:ea typeface="Times New Roman"/>
              <a:cs typeface="Times New Roman"/>
              <a:sym typeface="Times New Roman"/>
            </a:endParaRPr>
          </a:p>
          <a:p>
            <a:pPr indent="0" lvl="0" marL="1270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(янгиликка)интилиш</a:t>
            </a:r>
            <a:endParaRPr sz="1400">
              <a:solidFill>
                <a:schemeClr val="dk1"/>
              </a:solidFill>
              <a:latin typeface="Times New Roman"/>
              <a:ea typeface="Times New Roman"/>
              <a:cs typeface="Times New Roman"/>
              <a:sym typeface="Times New Roman"/>
            </a:endParaRPr>
          </a:p>
          <a:p>
            <a:pPr indent="-82549" lvl="0" marL="12700" marR="508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гуруҳ	мотивацияси	ва  бошқалар</a:t>
            </a:r>
            <a:endParaRPr sz="1400">
              <a:solidFill>
                <a:schemeClr val="dk1"/>
              </a:solidFill>
              <a:latin typeface="Times New Roman"/>
              <a:ea typeface="Times New Roman"/>
              <a:cs typeface="Times New Roman"/>
              <a:sym typeface="Times New Roman"/>
            </a:endParaRPr>
          </a:p>
        </p:txBody>
      </p:sp>
      <p:pic>
        <p:nvPicPr>
          <p:cNvPr id="470" name="Google Shape;470;p19"/>
          <p:cNvPicPr preferRelativeResize="0"/>
          <p:nvPr/>
        </p:nvPicPr>
        <p:blipFill rotWithShape="1">
          <a:blip r:embed="rId5">
            <a:alphaModFix/>
          </a:blip>
          <a:srcRect b="0" l="0" r="0" t="0"/>
          <a:stretch/>
        </p:blipFill>
        <p:spPr>
          <a:xfrm>
            <a:off x="825241" y="2013907"/>
            <a:ext cx="2618621" cy="1585780"/>
          </a:xfrm>
          <a:prstGeom prst="rect">
            <a:avLst/>
          </a:prstGeom>
          <a:noFill/>
          <a:ln>
            <a:noFill/>
          </a:ln>
        </p:spPr>
      </p:pic>
      <p:sp>
        <p:nvSpPr>
          <p:cNvPr id="471" name="Google Shape;471;p19"/>
          <p:cNvSpPr txBox="1"/>
          <p:nvPr/>
        </p:nvSpPr>
        <p:spPr>
          <a:xfrm>
            <a:off x="1380846" y="1958189"/>
            <a:ext cx="1623695" cy="1345565"/>
          </a:xfrm>
          <a:prstGeom prst="rect">
            <a:avLst/>
          </a:prstGeom>
          <a:noFill/>
          <a:ln>
            <a:noFill/>
          </a:ln>
        </p:spPr>
        <p:txBody>
          <a:bodyPr anchorCtr="0" anchor="t" bIns="0" lIns="0" spcFirstLastPara="1" rIns="0" wrap="square" tIns="139050">
            <a:spAutoFit/>
          </a:bodyPr>
          <a:lstStyle/>
          <a:p>
            <a:pPr indent="0" lvl="0" marL="323215"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Географик:</a:t>
            </a:r>
            <a:endParaRPr sz="1400">
              <a:solidFill>
                <a:schemeClr val="dk1"/>
              </a:solidFill>
              <a:latin typeface="Times New Roman"/>
              <a:ea typeface="Times New Roman"/>
              <a:cs typeface="Times New Roman"/>
              <a:sym typeface="Times New Roman"/>
            </a:endParaRPr>
          </a:p>
          <a:p>
            <a:pPr indent="-82549" lvl="0" marL="95250" marR="0" rtl="0" algn="l">
              <a:spcBef>
                <a:spcPts val="994"/>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ҳудуд</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шаҳар</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қишлоқ</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иқлим ва бошқалар</a:t>
            </a:r>
            <a:endParaRPr sz="1400">
              <a:solidFill>
                <a:schemeClr val="dk1"/>
              </a:solidFill>
              <a:latin typeface="Times New Roman"/>
              <a:ea typeface="Times New Roman"/>
              <a:cs typeface="Times New Roman"/>
              <a:sym typeface="Times New Roman"/>
            </a:endParaRPr>
          </a:p>
        </p:txBody>
      </p:sp>
      <p:pic>
        <p:nvPicPr>
          <p:cNvPr id="472" name="Google Shape;472;p19"/>
          <p:cNvPicPr preferRelativeResize="0"/>
          <p:nvPr/>
        </p:nvPicPr>
        <p:blipFill rotWithShape="1">
          <a:blip r:embed="rId6">
            <a:alphaModFix/>
          </a:blip>
          <a:srcRect b="0" l="0" r="0" t="0"/>
          <a:stretch/>
        </p:blipFill>
        <p:spPr>
          <a:xfrm>
            <a:off x="6276570" y="4080495"/>
            <a:ext cx="3006113" cy="1874923"/>
          </a:xfrm>
          <a:prstGeom prst="rect">
            <a:avLst/>
          </a:prstGeom>
          <a:noFill/>
          <a:ln>
            <a:noFill/>
          </a:ln>
        </p:spPr>
      </p:pic>
      <p:sp>
        <p:nvSpPr>
          <p:cNvPr id="473" name="Google Shape;473;p19"/>
          <p:cNvSpPr txBox="1"/>
          <p:nvPr/>
        </p:nvSpPr>
        <p:spPr>
          <a:xfrm>
            <a:off x="6848094" y="4039766"/>
            <a:ext cx="2217420" cy="1559560"/>
          </a:xfrm>
          <a:prstGeom prst="rect">
            <a:avLst/>
          </a:prstGeom>
          <a:noFill/>
          <a:ln>
            <a:noFill/>
          </a:ln>
        </p:spPr>
        <p:txBody>
          <a:bodyPr anchorCtr="0" anchor="t" bIns="0" lIns="0" spcFirstLastPara="1" rIns="0" wrap="square" tIns="139050">
            <a:spAutoFit/>
          </a:bodyPr>
          <a:lstStyle/>
          <a:p>
            <a:pPr indent="0" lvl="0" marL="428625"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Ҳулқ атвори:</a:t>
            </a:r>
            <a:endParaRPr sz="1400">
              <a:solidFill>
                <a:schemeClr val="dk1"/>
              </a:solidFill>
              <a:latin typeface="Times New Roman"/>
              <a:ea typeface="Times New Roman"/>
              <a:cs typeface="Times New Roman"/>
              <a:sym typeface="Times New Roman"/>
            </a:endParaRPr>
          </a:p>
          <a:p>
            <a:pPr indent="-82549" lvl="0" marL="95250" marR="0" rtl="0" algn="l">
              <a:spcBef>
                <a:spcPts val="100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фирмага нисбатан ишончи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престиж даражаси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товарга нисбатан ихлоси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тез-тез истеъмол қилиниши</a:t>
            </a:r>
            <a:endParaRPr sz="1400">
              <a:solidFill>
                <a:schemeClr val="dk1"/>
              </a:solidFill>
              <a:latin typeface="Times New Roman"/>
              <a:ea typeface="Times New Roman"/>
              <a:cs typeface="Times New Roman"/>
              <a:sym typeface="Times New Roman"/>
            </a:endParaRPr>
          </a:p>
          <a:p>
            <a:pPr indent="0" lvl="0" marL="1270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ва	бошқалар</a:t>
            </a:r>
            <a:endParaRPr sz="1400">
              <a:solidFill>
                <a:schemeClr val="dk1"/>
              </a:solidFill>
              <a:latin typeface="Times New Roman"/>
              <a:ea typeface="Times New Roman"/>
              <a:cs typeface="Times New Roman"/>
              <a:sym typeface="Times New Roman"/>
            </a:endParaRPr>
          </a:p>
        </p:txBody>
      </p:sp>
      <p:pic>
        <p:nvPicPr>
          <p:cNvPr id="474" name="Google Shape;474;p19"/>
          <p:cNvPicPr preferRelativeResize="0"/>
          <p:nvPr/>
        </p:nvPicPr>
        <p:blipFill rotWithShape="1">
          <a:blip r:embed="rId7">
            <a:alphaModFix/>
          </a:blip>
          <a:srcRect b="0" l="0" r="0" t="0"/>
          <a:stretch/>
        </p:blipFill>
        <p:spPr>
          <a:xfrm>
            <a:off x="713989" y="3843897"/>
            <a:ext cx="2618621" cy="1484007"/>
          </a:xfrm>
          <a:prstGeom prst="rect">
            <a:avLst/>
          </a:prstGeom>
          <a:noFill/>
          <a:ln>
            <a:noFill/>
          </a:ln>
        </p:spPr>
      </p:pic>
      <p:sp>
        <p:nvSpPr>
          <p:cNvPr id="475" name="Google Shape;475;p19"/>
          <p:cNvSpPr txBox="1"/>
          <p:nvPr/>
        </p:nvSpPr>
        <p:spPr>
          <a:xfrm>
            <a:off x="1264108" y="3792068"/>
            <a:ext cx="1856739" cy="1132205"/>
          </a:xfrm>
          <a:prstGeom prst="rect">
            <a:avLst/>
          </a:prstGeom>
          <a:noFill/>
          <a:ln>
            <a:noFill/>
          </a:ln>
        </p:spPr>
        <p:txBody>
          <a:bodyPr anchorCtr="0" anchor="t" bIns="0" lIns="0" spcFirstLastPara="1" rIns="0" wrap="square" tIns="139050">
            <a:spAutoFit/>
          </a:bodyPr>
          <a:lstStyle/>
          <a:p>
            <a:pPr indent="0" lvl="0" marL="254634"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Демографик:</a:t>
            </a:r>
            <a:endParaRPr sz="1400">
              <a:solidFill>
                <a:schemeClr val="dk1"/>
              </a:solidFill>
              <a:latin typeface="Times New Roman"/>
              <a:ea typeface="Times New Roman"/>
              <a:cs typeface="Times New Roman"/>
              <a:sym typeface="Times New Roman"/>
            </a:endParaRPr>
          </a:p>
          <a:p>
            <a:pPr indent="-82549" lvl="0" marL="95250" marR="0" rtl="0" algn="l">
              <a:spcBef>
                <a:spcPts val="994"/>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жинси</a:t>
            </a:r>
            <a:endParaRPr sz="1400">
              <a:solidFill>
                <a:schemeClr val="dk1"/>
              </a:solidFill>
              <a:latin typeface="Times New Roman"/>
              <a:ea typeface="Times New Roman"/>
              <a:cs typeface="Times New Roman"/>
              <a:sym typeface="Times New Roman"/>
            </a:endParaRPr>
          </a:p>
          <a:p>
            <a:pPr indent="-82549" lvl="0" marL="95250" marR="0" rtl="0" algn="l">
              <a:spcBef>
                <a:spcPts val="5"/>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ѐши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оила сони ва бошқалар</a:t>
            </a:r>
            <a:endParaRPr sz="1400">
              <a:solidFill>
                <a:schemeClr val="dk1"/>
              </a:solidFill>
              <a:latin typeface="Times New Roman"/>
              <a:ea typeface="Times New Roman"/>
              <a:cs typeface="Times New Roman"/>
              <a:sym typeface="Times New Roman"/>
            </a:endParaRPr>
          </a:p>
        </p:txBody>
      </p:sp>
      <p:pic>
        <p:nvPicPr>
          <p:cNvPr id="476" name="Google Shape;476;p19"/>
          <p:cNvPicPr preferRelativeResize="0"/>
          <p:nvPr/>
        </p:nvPicPr>
        <p:blipFill rotWithShape="1">
          <a:blip r:embed="rId8">
            <a:alphaModFix/>
          </a:blip>
          <a:srcRect b="0" l="0" r="0" t="0"/>
          <a:stretch/>
        </p:blipFill>
        <p:spPr>
          <a:xfrm>
            <a:off x="3253739" y="5195315"/>
            <a:ext cx="2822448" cy="1586483"/>
          </a:xfrm>
          <a:prstGeom prst="rect">
            <a:avLst/>
          </a:prstGeom>
          <a:noFill/>
          <a:ln>
            <a:noFill/>
          </a:ln>
        </p:spPr>
      </p:pic>
      <p:sp>
        <p:nvSpPr>
          <p:cNvPr id="477" name="Google Shape;477;p19"/>
          <p:cNvSpPr txBox="1"/>
          <p:nvPr/>
        </p:nvSpPr>
        <p:spPr>
          <a:xfrm>
            <a:off x="3828035" y="5624880"/>
            <a:ext cx="479425" cy="228268"/>
          </a:xfrm>
          <a:prstGeom prst="rect">
            <a:avLst/>
          </a:prstGeom>
          <a:noFill/>
          <a:ln>
            <a:noFill/>
          </a:ln>
        </p:spPr>
        <p:txBody>
          <a:bodyPr anchorCtr="0" anchor="t" bIns="0" lIns="0" spcFirstLastPara="1" rIns="0" wrap="square" tIns="12700">
            <a:spAutoFit/>
          </a:bodyPr>
          <a:lstStyle/>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икам</a:t>
            </a:r>
            <a:endParaRPr sz="1400">
              <a:solidFill>
                <a:schemeClr val="dk1"/>
              </a:solidFill>
              <a:latin typeface="Times New Roman"/>
              <a:ea typeface="Times New Roman"/>
              <a:cs typeface="Times New Roman"/>
              <a:sym typeface="Times New Roman"/>
            </a:endParaRPr>
          </a:p>
        </p:txBody>
      </p:sp>
      <p:sp>
        <p:nvSpPr>
          <p:cNvPr id="478" name="Google Shape;478;p19"/>
          <p:cNvSpPr txBox="1"/>
          <p:nvPr/>
        </p:nvSpPr>
        <p:spPr>
          <a:xfrm>
            <a:off x="4433061" y="5159045"/>
            <a:ext cx="1463040" cy="705485"/>
          </a:xfrm>
          <a:prstGeom prst="rect">
            <a:avLst/>
          </a:prstGeom>
          <a:noFill/>
          <a:ln>
            <a:noFill/>
          </a:ln>
        </p:spPr>
        <p:txBody>
          <a:bodyPr anchorCtr="0" anchor="t" bIns="0" lIns="0" spcFirstLastPara="1" rIns="0" wrap="square" tIns="139050">
            <a:spAutoFit/>
          </a:bodyPr>
          <a:lstStyle/>
          <a:p>
            <a:pPr indent="0" lvl="0" marL="1270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Ҳолат:</a:t>
            </a:r>
            <a:endParaRPr sz="1400">
              <a:solidFill>
                <a:schemeClr val="dk1"/>
              </a:solidFill>
              <a:latin typeface="Times New Roman"/>
              <a:ea typeface="Times New Roman"/>
              <a:cs typeface="Times New Roman"/>
              <a:sym typeface="Times New Roman"/>
            </a:endParaRPr>
          </a:p>
          <a:p>
            <a:pPr indent="0" lvl="0" marL="307975" marR="0" rtl="0" algn="l">
              <a:spcBef>
                <a:spcPts val="994"/>
              </a:spcBef>
              <a:spcAft>
                <a:spcPts val="0"/>
              </a:spcAft>
              <a:buNone/>
            </a:pPr>
            <a:r>
              <a:rPr lang="uz-Cyrl-UZ" sz="1400">
                <a:solidFill>
                  <a:schemeClr val="dk1"/>
                </a:solidFill>
                <a:latin typeface="Times New Roman"/>
                <a:ea typeface="Times New Roman"/>
                <a:cs typeface="Times New Roman"/>
                <a:sym typeface="Times New Roman"/>
              </a:rPr>
              <a:t>харажатлилиги</a:t>
            </a:r>
            <a:endParaRPr sz="1400">
              <a:solidFill>
                <a:schemeClr val="dk1"/>
              </a:solidFill>
              <a:latin typeface="Times New Roman"/>
              <a:ea typeface="Times New Roman"/>
              <a:cs typeface="Times New Roman"/>
              <a:sym typeface="Times New Roman"/>
            </a:endParaRPr>
          </a:p>
        </p:txBody>
      </p:sp>
      <p:sp>
        <p:nvSpPr>
          <p:cNvPr id="479" name="Google Shape;479;p19"/>
          <p:cNvSpPr txBox="1"/>
          <p:nvPr/>
        </p:nvSpPr>
        <p:spPr>
          <a:xfrm>
            <a:off x="3828035" y="5838241"/>
            <a:ext cx="1928495" cy="66611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400">
                <a:solidFill>
                  <a:schemeClr val="dk1"/>
                </a:solidFill>
                <a:latin typeface="Times New Roman"/>
                <a:ea typeface="Times New Roman"/>
                <a:cs typeface="Times New Roman"/>
                <a:sym typeface="Times New Roman"/>
              </a:rPr>
              <a:t>(фойдалилиги)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мтиѐзлилиги</a:t>
            </a:r>
            <a:endParaRPr sz="1400">
              <a:solidFill>
                <a:schemeClr val="dk1"/>
              </a:solidFill>
              <a:latin typeface="Times New Roman"/>
              <a:ea typeface="Times New Roman"/>
              <a:cs typeface="Times New Roman"/>
              <a:sym typeface="Times New Roman"/>
            </a:endParaRPr>
          </a:p>
          <a:p>
            <a:pPr indent="-82549" lvl="0" marL="95250" marR="0" rtl="0" algn="l">
              <a:spcBef>
                <a:spcPts val="0"/>
              </a:spcBef>
              <a:spcAft>
                <a:spcPts val="0"/>
              </a:spcAft>
              <a:buClr>
                <a:schemeClr val="dk1"/>
              </a:buClr>
              <a:buSzPts val="1300"/>
              <a:buFont typeface="Noto Sans Symbols"/>
              <a:buChar char="∙"/>
            </a:pPr>
            <a:r>
              <a:rPr lang="uz-Cyrl-UZ" sz="1400">
                <a:solidFill>
                  <a:schemeClr val="dk1"/>
                </a:solidFill>
                <a:latin typeface="Times New Roman"/>
                <a:ea typeface="Times New Roman"/>
                <a:cs typeface="Times New Roman"/>
                <a:sym typeface="Times New Roman"/>
              </a:rPr>
              <a:t>қулайлиги ва бошқалар</a:t>
            </a:r>
            <a:endParaRPr sz="1400">
              <a:solidFill>
                <a:schemeClr val="dk1"/>
              </a:solidFill>
              <a:latin typeface="Times New Roman"/>
              <a:ea typeface="Times New Roman"/>
              <a:cs typeface="Times New Roman"/>
              <a:sym typeface="Times New Roman"/>
            </a:endParaRPr>
          </a:p>
        </p:txBody>
      </p:sp>
      <p:grpSp>
        <p:nvGrpSpPr>
          <p:cNvPr id="480" name="Google Shape;480;p19"/>
          <p:cNvGrpSpPr/>
          <p:nvPr/>
        </p:nvGrpSpPr>
        <p:grpSpPr>
          <a:xfrm>
            <a:off x="3606516" y="2902333"/>
            <a:ext cx="2463208" cy="1192335"/>
            <a:chOff x="3225516" y="2902333"/>
            <a:chExt cx="2463208" cy="1192335"/>
          </a:xfrm>
        </p:grpSpPr>
        <p:pic>
          <p:nvPicPr>
            <p:cNvPr id="481" name="Google Shape;481;p19"/>
            <p:cNvPicPr preferRelativeResize="0"/>
            <p:nvPr/>
          </p:nvPicPr>
          <p:blipFill rotWithShape="1">
            <a:blip r:embed="rId9">
              <a:alphaModFix/>
            </a:blip>
            <a:srcRect b="0" l="0" r="0" t="0"/>
            <a:stretch/>
          </p:blipFill>
          <p:spPr>
            <a:xfrm>
              <a:off x="3225516" y="2902333"/>
              <a:ext cx="2463208" cy="1192335"/>
            </a:xfrm>
            <a:prstGeom prst="rect">
              <a:avLst/>
            </a:prstGeom>
            <a:noFill/>
            <a:ln>
              <a:noFill/>
            </a:ln>
          </p:spPr>
        </p:pic>
        <p:pic>
          <p:nvPicPr>
            <p:cNvPr id="482" name="Google Shape;482;p19"/>
            <p:cNvPicPr preferRelativeResize="0"/>
            <p:nvPr/>
          </p:nvPicPr>
          <p:blipFill rotWithShape="1">
            <a:blip r:embed="rId10">
              <a:alphaModFix/>
            </a:blip>
            <a:srcRect b="0" l="0" r="0" t="0"/>
            <a:stretch/>
          </p:blipFill>
          <p:spPr>
            <a:xfrm>
              <a:off x="3540251" y="3119627"/>
              <a:ext cx="1690116" cy="801624"/>
            </a:xfrm>
            <a:prstGeom prst="rect">
              <a:avLst/>
            </a:prstGeom>
            <a:noFill/>
            <a:ln>
              <a:noFill/>
            </a:ln>
          </p:spPr>
        </p:pic>
      </p:grpSp>
      <p:sp>
        <p:nvSpPr>
          <p:cNvPr id="483" name="Google Shape;483;p19"/>
          <p:cNvSpPr txBox="1"/>
          <p:nvPr/>
        </p:nvSpPr>
        <p:spPr>
          <a:xfrm>
            <a:off x="4373372" y="3050515"/>
            <a:ext cx="785495" cy="705485"/>
          </a:xfrm>
          <a:prstGeom prst="rect">
            <a:avLst/>
          </a:prstGeom>
          <a:noFill/>
          <a:ln>
            <a:noFill/>
          </a:ln>
        </p:spPr>
        <p:txBody>
          <a:bodyPr anchorCtr="0" anchor="t" bIns="0" lIns="0" spcFirstLastPara="1" rIns="0" wrap="square" tIns="12050">
            <a:spAutoFit/>
          </a:bodyPr>
          <a:lstStyle/>
          <a:p>
            <a:pPr indent="-166370" lvl="0" marL="178435" marR="5080" rtl="0" algn="l">
              <a:lnSpc>
                <a:spcPct val="159300"/>
              </a:lnSpc>
              <a:spcBef>
                <a:spcPts val="0"/>
              </a:spcBef>
              <a:spcAft>
                <a:spcPts val="0"/>
              </a:spcAft>
              <a:buNone/>
            </a:pPr>
            <a:r>
              <a:rPr lang="uz-Cyrl-UZ" sz="1400">
                <a:solidFill>
                  <a:schemeClr val="dk1"/>
                </a:solidFill>
                <a:latin typeface="Times New Roman"/>
                <a:ea typeface="Times New Roman"/>
                <a:cs typeface="Times New Roman"/>
                <a:sym typeface="Times New Roman"/>
              </a:rPr>
              <a:t>Мақсадли  бозор</a:t>
            </a:r>
            <a:endParaRPr sz="1400">
              <a:solidFill>
                <a:schemeClr val="dk1"/>
              </a:solidFill>
              <a:latin typeface="Times New Roman"/>
              <a:ea typeface="Times New Roman"/>
              <a:cs typeface="Times New Roman"/>
              <a:sym typeface="Times New Roman"/>
            </a:endParaRPr>
          </a:p>
        </p:txBody>
      </p:sp>
      <p:sp>
        <p:nvSpPr>
          <p:cNvPr id="484" name="Google Shape;484;p19"/>
          <p:cNvSpPr/>
          <p:nvPr/>
        </p:nvSpPr>
        <p:spPr>
          <a:xfrm>
            <a:off x="3408426" y="2214372"/>
            <a:ext cx="3003550" cy="2934335"/>
          </a:xfrm>
          <a:custGeom>
            <a:rect b="b" l="l" r="r" t="t"/>
            <a:pathLst>
              <a:path extrusionOk="0" h="2934335" w="3003550">
                <a:moveTo>
                  <a:pt x="649478" y="819785"/>
                </a:moveTo>
                <a:lnTo>
                  <a:pt x="163601" y="691362"/>
                </a:lnTo>
                <a:lnTo>
                  <a:pt x="164477" y="688086"/>
                </a:lnTo>
                <a:lnTo>
                  <a:pt x="166878" y="679069"/>
                </a:lnTo>
                <a:lnTo>
                  <a:pt x="111252" y="690626"/>
                </a:lnTo>
                <a:lnTo>
                  <a:pt x="153797" y="728218"/>
                </a:lnTo>
                <a:lnTo>
                  <a:pt x="157086" y="715860"/>
                </a:lnTo>
                <a:lnTo>
                  <a:pt x="643001" y="844423"/>
                </a:lnTo>
                <a:lnTo>
                  <a:pt x="649478" y="819785"/>
                </a:lnTo>
                <a:close/>
              </a:path>
              <a:path extrusionOk="0" h="2934335" w="3003550">
                <a:moveTo>
                  <a:pt x="807847" y="1800606"/>
                </a:moveTo>
                <a:lnTo>
                  <a:pt x="796036" y="1778127"/>
                </a:lnTo>
                <a:lnTo>
                  <a:pt x="38938" y="2178329"/>
                </a:lnTo>
                <a:lnTo>
                  <a:pt x="33020" y="2167128"/>
                </a:lnTo>
                <a:lnTo>
                  <a:pt x="0" y="2213356"/>
                </a:lnTo>
                <a:lnTo>
                  <a:pt x="56769" y="2211959"/>
                </a:lnTo>
                <a:lnTo>
                  <a:pt x="54000" y="2206752"/>
                </a:lnTo>
                <a:lnTo>
                  <a:pt x="50850" y="2200821"/>
                </a:lnTo>
                <a:lnTo>
                  <a:pt x="807847" y="1800606"/>
                </a:lnTo>
                <a:close/>
              </a:path>
              <a:path extrusionOk="0" h="2934335" w="3003550">
                <a:moveTo>
                  <a:pt x="1458976" y="1915287"/>
                </a:moveTo>
                <a:lnTo>
                  <a:pt x="1433576" y="1914144"/>
                </a:lnTo>
                <a:lnTo>
                  <a:pt x="1389570" y="2882582"/>
                </a:lnTo>
                <a:lnTo>
                  <a:pt x="1376934" y="2882011"/>
                </a:lnTo>
                <a:lnTo>
                  <a:pt x="1399921" y="2933827"/>
                </a:lnTo>
                <a:lnTo>
                  <a:pt x="1420850" y="2896362"/>
                </a:lnTo>
                <a:lnTo>
                  <a:pt x="1427607" y="2884297"/>
                </a:lnTo>
                <a:lnTo>
                  <a:pt x="1414970" y="2883738"/>
                </a:lnTo>
                <a:lnTo>
                  <a:pt x="1458976" y="1915287"/>
                </a:lnTo>
                <a:close/>
              </a:path>
              <a:path extrusionOk="0" h="2934335" w="3003550">
                <a:moveTo>
                  <a:pt x="1473454" y="50927"/>
                </a:moveTo>
                <a:lnTo>
                  <a:pt x="1467078" y="38100"/>
                </a:lnTo>
                <a:lnTo>
                  <a:pt x="1448181" y="0"/>
                </a:lnTo>
                <a:lnTo>
                  <a:pt x="1422654" y="50800"/>
                </a:lnTo>
                <a:lnTo>
                  <a:pt x="1435315" y="50838"/>
                </a:lnTo>
                <a:lnTo>
                  <a:pt x="1433576" y="649351"/>
                </a:lnTo>
                <a:lnTo>
                  <a:pt x="1458976" y="649351"/>
                </a:lnTo>
                <a:lnTo>
                  <a:pt x="1460715" y="50901"/>
                </a:lnTo>
                <a:lnTo>
                  <a:pt x="1473454" y="50927"/>
                </a:lnTo>
                <a:close/>
              </a:path>
              <a:path extrusionOk="0" h="2934335" w="3003550">
                <a:moveTo>
                  <a:pt x="2780538" y="749554"/>
                </a:moveTo>
                <a:lnTo>
                  <a:pt x="2768308" y="747014"/>
                </a:lnTo>
                <a:lnTo>
                  <a:pt x="2724912" y="737997"/>
                </a:lnTo>
                <a:lnTo>
                  <a:pt x="2728137" y="750265"/>
                </a:lnTo>
                <a:lnTo>
                  <a:pt x="2333117" y="854710"/>
                </a:lnTo>
                <a:lnTo>
                  <a:pt x="2339594" y="879221"/>
                </a:lnTo>
                <a:lnTo>
                  <a:pt x="2734602" y="774776"/>
                </a:lnTo>
                <a:lnTo>
                  <a:pt x="2737866" y="787146"/>
                </a:lnTo>
                <a:lnTo>
                  <a:pt x="2780538" y="749554"/>
                </a:lnTo>
                <a:close/>
              </a:path>
              <a:path extrusionOk="0" h="2934335" w="3003550">
                <a:moveTo>
                  <a:pt x="3003042" y="1917573"/>
                </a:moveTo>
                <a:lnTo>
                  <a:pt x="3000425" y="1914525"/>
                </a:lnTo>
                <a:lnTo>
                  <a:pt x="2966085" y="1874393"/>
                </a:lnTo>
                <a:lnTo>
                  <a:pt x="2961132" y="1886102"/>
                </a:lnTo>
                <a:lnTo>
                  <a:pt x="2452624" y="1671066"/>
                </a:lnTo>
                <a:lnTo>
                  <a:pt x="2442718" y="1694561"/>
                </a:lnTo>
                <a:lnTo>
                  <a:pt x="2951200" y="1909584"/>
                </a:lnTo>
                <a:lnTo>
                  <a:pt x="2946273" y="1921256"/>
                </a:lnTo>
                <a:lnTo>
                  <a:pt x="3003042" y="1917573"/>
                </a:lnTo>
                <a:close/>
              </a:path>
            </a:pathLst>
          </a:custGeom>
          <a:solidFill>
            <a:srgbClr val="C0504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485" name="Google Shape;485;p19"/>
          <p:cNvGrpSpPr/>
          <p:nvPr/>
        </p:nvGrpSpPr>
        <p:grpSpPr>
          <a:xfrm>
            <a:off x="952500" y="142875"/>
            <a:ext cx="8229600" cy="571500"/>
            <a:chOff x="571500" y="142875"/>
            <a:chExt cx="8229600" cy="571500"/>
          </a:xfrm>
        </p:grpSpPr>
        <p:sp>
          <p:nvSpPr>
            <p:cNvPr id="486" name="Google Shape;486;p19"/>
            <p:cNvSpPr/>
            <p:nvPr/>
          </p:nvSpPr>
          <p:spPr>
            <a:xfrm>
              <a:off x="571500" y="142875"/>
              <a:ext cx="8229600" cy="571500"/>
            </a:xfrm>
            <a:custGeom>
              <a:rect b="b" l="l" r="r" t="t"/>
              <a:pathLst>
                <a:path extrusionOk="0" h="571500" w="8229600">
                  <a:moveTo>
                    <a:pt x="8134350" y="0"/>
                  </a:moveTo>
                  <a:lnTo>
                    <a:pt x="95250" y="0"/>
                  </a:lnTo>
                  <a:lnTo>
                    <a:pt x="58175" y="7489"/>
                  </a:lnTo>
                  <a:lnTo>
                    <a:pt x="27898" y="27908"/>
                  </a:lnTo>
                  <a:lnTo>
                    <a:pt x="7485" y="58185"/>
                  </a:lnTo>
                  <a:lnTo>
                    <a:pt x="0" y="95250"/>
                  </a:lnTo>
                  <a:lnTo>
                    <a:pt x="0" y="476250"/>
                  </a:lnTo>
                  <a:lnTo>
                    <a:pt x="7485" y="513314"/>
                  </a:lnTo>
                  <a:lnTo>
                    <a:pt x="27898" y="543591"/>
                  </a:lnTo>
                  <a:lnTo>
                    <a:pt x="58175" y="564010"/>
                  </a:lnTo>
                  <a:lnTo>
                    <a:pt x="95250" y="571500"/>
                  </a:lnTo>
                  <a:lnTo>
                    <a:pt x="8134350" y="571500"/>
                  </a:lnTo>
                  <a:lnTo>
                    <a:pt x="8171414" y="564010"/>
                  </a:lnTo>
                  <a:lnTo>
                    <a:pt x="8201691" y="543591"/>
                  </a:lnTo>
                  <a:lnTo>
                    <a:pt x="8222110" y="513314"/>
                  </a:lnTo>
                  <a:lnTo>
                    <a:pt x="8229600" y="476250"/>
                  </a:lnTo>
                  <a:lnTo>
                    <a:pt x="8229600" y="95250"/>
                  </a:lnTo>
                  <a:lnTo>
                    <a:pt x="8222110" y="58185"/>
                  </a:lnTo>
                  <a:lnTo>
                    <a:pt x="8201691" y="27908"/>
                  </a:lnTo>
                  <a:lnTo>
                    <a:pt x="8171414" y="7489"/>
                  </a:lnTo>
                  <a:lnTo>
                    <a:pt x="8134350" y="0"/>
                  </a:lnTo>
                  <a:close/>
                </a:path>
              </a:pathLst>
            </a:custGeom>
            <a:solidFill>
              <a:srgbClr val="4AAC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7" name="Google Shape;487;p19"/>
            <p:cNvSpPr/>
            <p:nvPr/>
          </p:nvSpPr>
          <p:spPr>
            <a:xfrm>
              <a:off x="571500" y="142875"/>
              <a:ext cx="8229600" cy="571500"/>
            </a:xfrm>
            <a:custGeom>
              <a:rect b="b" l="l" r="r" t="t"/>
              <a:pathLst>
                <a:path extrusionOk="0" h="571500" w="8229600">
                  <a:moveTo>
                    <a:pt x="0" y="95250"/>
                  </a:moveTo>
                  <a:lnTo>
                    <a:pt x="7485" y="58185"/>
                  </a:lnTo>
                  <a:lnTo>
                    <a:pt x="27898" y="27908"/>
                  </a:lnTo>
                  <a:lnTo>
                    <a:pt x="58175" y="7489"/>
                  </a:lnTo>
                  <a:lnTo>
                    <a:pt x="95250" y="0"/>
                  </a:lnTo>
                  <a:lnTo>
                    <a:pt x="8134350" y="0"/>
                  </a:lnTo>
                  <a:lnTo>
                    <a:pt x="8171414" y="7489"/>
                  </a:lnTo>
                  <a:lnTo>
                    <a:pt x="8201691" y="27908"/>
                  </a:lnTo>
                  <a:lnTo>
                    <a:pt x="8222110" y="58185"/>
                  </a:lnTo>
                  <a:lnTo>
                    <a:pt x="8229600" y="95250"/>
                  </a:lnTo>
                  <a:lnTo>
                    <a:pt x="8229600" y="476250"/>
                  </a:lnTo>
                  <a:lnTo>
                    <a:pt x="8222110" y="513314"/>
                  </a:lnTo>
                  <a:lnTo>
                    <a:pt x="8201691" y="543591"/>
                  </a:lnTo>
                  <a:lnTo>
                    <a:pt x="8171414" y="564010"/>
                  </a:lnTo>
                  <a:lnTo>
                    <a:pt x="8134350" y="571500"/>
                  </a:lnTo>
                  <a:lnTo>
                    <a:pt x="95250" y="571500"/>
                  </a:lnTo>
                  <a:lnTo>
                    <a:pt x="58175" y="564010"/>
                  </a:lnTo>
                  <a:lnTo>
                    <a:pt x="27898" y="543591"/>
                  </a:lnTo>
                  <a:lnTo>
                    <a:pt x="7485" y="513314"/>
                  </a:lnTo>
                  <a:lnTo>
                    <a:pt x="0" y="476250"/>
                  </a:lnTo>
                  <a:lnTo>
                    <a:pt x="0" y="95250"/>
                  </a:lnTo>
                  <a:close/>
                </a:path>
              </a:pathLst>
            </a:custGeom>
            <a:noFill/>
            <a:ln cap="flat" cmpd="sng" w="25400">
              <a:solidFill>
                <a:srgbClr val="357C91"/>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488" name="Google Shape;488;p19"/>
          <p:cNvSpPr txBox="1"/>
          <p:nvPr>
            <p:ph type="title"/>
          </p:nvPr>
        </p:nvSpPr>
        <p:spPr>
          <a:xfrm>
            <a:off x="2212085" y="239396"/>
            <a:ext cx="5712460" cy="330835"/>
          </a:xfrm>
          <a:prstGeom prst="rect">
            <a:avLst/>
          </a:prstGeom>
          <a:noFill/>
          <a:ln>
            <a:noFill/>
          </a:ln>
        </p:spPr>
        <p:txBody>
          <a:bodyPr anchorCtr="0" anchor="ctr" bIns="0" lIns="0" spcFirstLastPara="1" rIns="0" wrap="square" tIns="12700">
            <a:spAutoFit/>
          </a:bodyPr>
          <a:lstStyle/>
          <a:p>
            <a:pPr indent="0" lvl="0" marL="12700" rtl="0" algn="l">
              <a:lnSpc>
                <a:spcPct val="100000"/>
              </a:lnSpc>
              <a:spcBef>
                <a:spcPts val="0"/>
              </a:spcBef>
              <a:spcAft>
                <a:spcPts val="0"/>
              </a:spcAft>
              <a:buClr>
                <a:schemeClr val="lt1"/>
              </a:buClr>
              <a:buSzPts val="2000"/>
              <a:buFont typeface="Times New Roman"/>
              <a:buNone/>
            </a:pPr>
            <a:r>
              <a:rPr lang="uz-Cyrl-UZ" sz="2000"/>
              <a:t>Харидорларга қараб бозорни сегментлаш мезонлари</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pic>
        <p:nvPicPr>
          <p:cNvPr id="493" name="Google Shape;493;p20"/>
          <p:cNvPicPr preferRelativeResize="0"/>
          <p:nvPr/>
        </p:nvPicPr>
        <p:blipFill rotWithShape="1">
          <a:blip r:embed="rId3">
            <a:alphaModFix/>
          </a:blip>
          <a:srcRect b="0" l="0" r="0" t="0"/>
          <a:stretch/>
        </p:blipFill>
        <p:spPr>
          <a:xfrm>
            <a:off x="1213864" y="488049"/>
            <a:ext cx="7761737" cy="5879222"/>
          </a:xfrm>
          <a:prstGeom prst="rect">
            <a:avLst/>
          </a:prstGeom>
          <a:noFill/>
          <a:ln>
            <a:noFill/>
          </a:ln>
        </p:spPr>
      </p:pic>
      <p:sp>
        <p:nvSpPr>
          <p:cNvPr id="494" name="Google Shape;494;p20"/>
          <p:cNvSpPr txBox="1"/>
          <p:nvPr>
            <p:ph type="title"/>
          </p:nvPr>
        </p:nvSpPr>
        <p:spPr>
          <a:xfrm>
            <a:off x="1472895" y="672160"/>
            <a:ext cx="7208520" cy="792480"/>
          </a:xfrm>
          <a:prstGeom prst="rect">
            <a:avLst/>
          </a:prstGeom>
          <a:noFill/>
          <a:ln>
            <a:noFill/>
          </a:ln>
        </p:spPr>
        <p:txBody>
          <a:bodyPr anchorCtr="0" anchor="ctr" bIns="0" lIns="0" spcFirstLastPara="1" rIns="0" wrap="square" tIns="12700">
            <a:spAutoFit/>
          </a:bodyPr>
          <a:lstStyle/>
          <a:p>
            <a:pPr indent="0" lvl="0" marL="12700" rtl="0" algn="l">
              <a:lnSpc>
                <a:spcPct val="111851"/>
              </a:lnSpc>
              <a:spcBef>
                <a:spcPts val="0"/>
              </a:spcBef>
              <a:spcAft>
                <a:spcPts val="0"/>
              </a:spcAft>
              <a:buClr>
                <a:schemeClr val="dk1"/>
              </a:buClr>
              <a:buSzPts val="2700"/>
              <a:buFont typeface="Calibri"/>
              <a:buNone/>
            </a:pPr>
            <a:r>
              <a:rPr lang="uz-Cyrl-UZ" sz="2700"/>
              <a:t>Республикамизда олиб борилаѐтган маркетинг</a:t>
            </a:r>
            <a:endParaRPr sz="2700"/>
          </a:p>
          <a:p>
            <a:pPr indent="0" lvl="0" marL="12700" rtl="0" algn="l">
              <a:lnSpc>
                <a:spcPct val="111851"/>
              </a:lnSpc>
              <a:spcBef>
                <a:spcPts val="0"/>
              </a:spcBef>
              <a:spcAft>
                <a:spcPts val="0"/>
              </a:spcAft>
              <a:buClr>
                <a:schemeClr val="dk1"/>
              </a:buClr>
              <a:buSzPts val="2700"/>
              <a:buFont typeface="Calibri"/>
              <a:buNone/>
            </a:pPr>
            <a:r>
              <a:rPr lang="uz-Cyrl-UZ" sz="2700"/>
              <a:t>фаолиятларида ахоли асосан 5 гурухга булинади:</a:t>
            </a:r>
            <a:endParaRPr sz="2700"/>
          </a:p>
        </p:txBody>
      </p:sp>
      <p:grpSp>
        <p:nvGrpSpPr>
          <p:cNvPr id="495" name="Google Shape;495;p20"/>
          <p:cNvGrpSpPr/>
          <p:nvPr/>
        </p:nvGrpSpPr>
        <p:grpSpPr>
          <a:xfrm>
            <a:off x="1386839" y="1929383"/>
            <a:ext cx="7395972" cy="4148328"/>
            <a:chOff x="1005839" y="1929383"/>
            <a:chExt cx="7395972" cy="4148328"/>
          </a:xfrm>
        </p:grpSpPr>
        <p:pic>
          <p:nvPicPr>
            <p:cNvPr id="496" name="Google Shape;496;p20"/>
            <p:cNvPicPr preferRelativeResize="0"/>
            <p:nvPr/>
          </p:nvPicPr>
          <p:blipFill rotWithShape="1">
            <a:blip r:embed="rId4">
              <a:alphaModFix/>
            </a:blip>
            <a:srcRect b="0" l="0" r="0" t="0"/>
            <a:stretch/>
          </p:blipFill>
          <p:spPr>
            <a:xfrm>
              <a:off x="1005839" y="1929383"/>
              <a:ext cx="7395972" cy="4148328"/>
            </a:xfrm>
            <a:prstGeom prst="rect">
              <a:avLst/>
            </a:prstGeom>
            <a:noFill/>
            <a:ln>
              <a:noFill/>
            </a:ln>
          </p:spPr>
        </p:pic>
        <p:pic>
          <p:nvPicPr>
            <p:cNvPr id="497" name="Google Shape;497;p20"/>
            <p:cNvPicPr preferRelativeResize="0"/>
            <p:nvPr/>
          </p:nvPicPr>
          <p:blipFill rotWithShape="1">
            <a:blip r:embed="rId5">
              <a:alphaModFix/>
            </a:blip>
            <a:srcRect b="0" l="0" r="0" t="0"/>
            <a:stretch/>
          </p:blipFill>
          <p:spPr>
            <a:xfrm>
              <a:off x="1173479" y="3380231"/>
              <a:ext cx="7036308" cy="2407919"/>
            </a:xfrm>
            <a:prstGeom prst="rect">
              <a:avLst/>
            </a:prstGeom>
            <a:noFill/>
            <a:ln>
              <a:noFill/>
            </a:ln>
          </p:spPr>
        </p:pic>
      </p:grpSp>
      <p:sp>
        <p:nvSpPr>
          <p:cNvPr id="498" name="Google Shape;498;p20"/>
          <p:cNvSpPr txBox="1"/>
          <p:nvPr/>
        </p:nvSpPr>
        <p:spPr>
          <a:xfrm>
            <a:off x="1645667" y="2103196"/>
            <a:ext cx="2324735" cy="1887696"/>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700">
                <a:solidFill>
                  <a:srgbClr val="FFFFFF"/>
                </a:solidFill>
                <a:latin typeface="Times New Roman"/>
                <a:ea typeface="Times New Roman"/>
                <a:cs typeface="Times New Roman"/>
                <a:sym typeface="Times New Roman"/>
              </a:rPr>
              <a:t>мактаб ѐшигача</a:t>
            </a:r>
            <a:endParaRPr sz="27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3000">
              <a:solidFill>
                <a:schemeClr val="dk1"/>
              </a:solidFill>
              <a:latin typeface="Times New Roman"/>
              <a:ea typeface="Times New Roman"/>
              <a:cs typeface="Times New Roman"/>
              <a:sym typeface="Times New Roman"/>
            </a:endParaRPr>
          </a:p>
          <a:p>
            <a:pPr indent="0" lvl="0" marL="0" marR="0" rtl="0" algn="l">
              <a:spcBef>
                <a:spcPts val="55"/>
              </a:spcBef>
              <a:spcAft>
                <a:spcPts val="0"/>
              </a:spcAft>
              <a:buNone/>
            </a:pPr>
            <a:r>
              <a:t/>
            </a:r>
            <a:endParaRPr sz="3700">
              <a:solidFill>
                <a:schemeClr val="dk1"/>
              </a:solidFill>
              <a:latin typeface="Times New Roman"/>
              <a:ea typeface="Times New Roman"/>
              <a:cs typeface="Times New Roman"/>
              <a:sym typeface="Times New Roman"/>
            </a:endParaRPr>
          </a:p>
          <a:p>
            <a:pPr indent="0" lvl="0" marL="151765" marR="0" rtl="0" algn="l">
              <a:spcBef>
                <a:spcPts val="0"/>
              </a:spcBef>
              <a:spcAft>
                <a:spcPts val="0"/>
              </a:spcAft>
              <a:buNone/>
            </a:pPr>
            <a:r>
              <a:rPr lang="uz-Cyrl-UZ" sz="2700">
                <a:solidFill>
                  <a:srgbClr val="FFFFFF"/>
                </a:solidFill>
                <a:latin typeface="Times New Roman"/>
                <a:ea typeface="Times New Roman"/>
                <a:cs typeface="Times New Roman"/>
                <a:sym typeface="Times New Roman"/>
              </a:rPr>
              <a:t>мактаб ѐшида</a:t>
            </a:r>
            <a:endParaRPr sz="2700">
              <a:solidFill>
                <a:schemeClr val="dk1"/>
              </a:solidFill>
              <a:latin typeface="Times New Roman"/>
              <a:ea typeface="Times New Roman"/>
              <a:cs typeface="Times New Roman"/>
              <a:sym typeface="Times New Roman"/>
            </a:endParaRPr>
          </a:p>
        </p:txBody>
      </p:sp>
      <p:pic>
        <p:nvPicPr>
          <p:cNvPr id="499" name="Google Shape;499;p20"/>
          <p:cNvPicPr preferRelativeResize="0"/>
          <p:nvPr/>
        </p:nvPicPr>
        <p:blipFill rotWithShape="1">
          <a:blip r:embed="rId6">
            <a:alphaModFix/>
          </a:blip>
          <a:srcRect b="0" l="0" r="0" t="0"/>
          <a:stretch/>
        </p:blipFill>
        <p:spPr>
          <a:xfrm>
            <a:off x="1746503" y="4418076"/>
            <a:ext cx="3104388" cy="1144524"/>
          </a:xfrm>
          <a:prstGeom prst="rect">
            <a:avLst/>
          </a:prstGeom>
          <a:noFill/>
          <a:ln>
            <a:noFill/>
          </a:ln>
        </p:spPr>
      </p:pic>
      <p:sp>
        <p:nvSpPr>
          <p:cNvPr id="500" name="Google Shape;500;p20"/>
          <p:cNvSpPr txBox="1"/>
          <p:nvPr/>
        </p:nvSpPr>
        <p:spPr>
          <a:xfrm>
            <a:off x="2052573" y="4750690"/>
            <a:ext cx="1650364" cy="37655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300">
                <a:solidFill>
                  <a:schemeClr val="dk1"/>
                </a:solidFill>
                <a:latin typeface="Times New Roman"/>
                <a:ea typeface="Times New Roman"/>
                <a:cs typeface="Times New Roman"/>
                <a:sym typeface="Times New Roman"/>
              </a:rPr>
              <a:t>18-30 ѐшгача</a:t>
            </a:r>
            <a:endParaRPr sz="2300">
              <a:solidFill>
                <a:schemeClr val="dk1"/>
              </a:solidFill>
              <a:latin typeface="Times New Roman"/>
              <a:ea typeface="Times New Roman"/>
              <a:cs typeface="Times New Roman"/>
              <a:sym typeface="Times New Roman"/>
            </a:endParaRPr>
          </a:p>
        </p:txBody>
      </p:sp>
      <p:pic>
        <p:nvPicPr>
          <p:cNvPr id="501" name="Google Shape;501;p20"/>
          <p:cNvPicPr preferRelativeResize="0"/>
          <p:nvPr/>
        </p:nvPicPr>
        <p:blipFill rotWithShape="1">
          <a:blip r:embed="rId7">
            <a:alphaModFix/>
          </a:blip>
          <a:srcRect b="0" l="0" r="0" t="0"/>
          <a:stretch/>
        </p:blipFill>
        <p:spPr>
          <a:xfrm>
            <a:off x="3948685" y="4418076"/>
            <a:ext cx="2520695" cy="1144524"/>
          </a:xfrm>
          <a:prstGeom prst="rect">
            <a:avLst/>
          </a:prstGeom>
          <a:noFill/>
          <a:ln>
            <a:noFill/>
          </a:ln>
        </p:spPr>
      </p:pic>
      <p:sp>
        <p:nvSpPr>
          <p:cNvPr id="502" name="Google Shape;502;p20"/>
          <p:cNvSpPr txBox="1"/>
          <p:nvPr/>
        </p:nvSpPr>
        <p:spPr>
          <a:xfrm>
            <a:off x="4255770" y="4750690"/>
            <a:ext cx="1650364" cy="37655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300">
                <a:solidFill>
                  <a:schemeClr val="dk1"/>
                </a:solidFill>
                <a:latin typeface="Times New Roman"/>
                <a:ea typeface="Times New Roman"/>
                <a:cs typeface="Times New Roman"/>
                <a:sym typeface="Times New Roman"/>
              </a:rPr>
              <a:t>30-50 ѐшгача</a:t>
            </a:r>
            <a:endParaRPr sz="2300">
              <a:solidFill>
                <a:schemeClr val="dk1"/>
              </a:solidFill>
              <a:latin typeface="Times New Roman"/>
              <a:ea typeface="Times New Roman"/>
              <a:cs typeface="Times New Roman"/>
              <a:sym typeface="Times New Roman"/>
            </a:endParaRPr>
          </a:p>
        </p:txBody>
      </p:sp>
      <p:pic>
        <p:nvPicPr>
          <p:cNvPr id="503" name="Google Shape;503;p20"/>
          <p:cNvPicPr preferRelativeResize="0"/>
          <p:nvPr/>
        </p:nvPicPr>
        <p:blipFill rotWithShape="1">
          <a:blip r:embed="rId8">
            <a:alphaModFix/>
          </a:blip>
          <a:srcRect b="0" l="0" r="0" t="0"/>
          <a:stretch/>
        </p:blipFill>
        <p:spPr>
          <a:xfrm>
            <a:off x="6131053" y="4418076"/>
            <a:ext cx="2378963" cy="1144524"/>
          </a:xfrm>
          <a:prstGeom prst="rect">
            <a:avLst/>
          </a:prstGeom>
          <a:noFill/>
          <a:ln>
            <a:noFill/>
          </a:ln>
        </p:spPr>
      </p:pic>
      <p:sp>
        <p:nvSpPr>
          <p:cNvPr id="504" name="Google Shape;504;p20"/>
          <p:cNvSpPr txBox="1"/>
          <p:nvPr/>
        </p:nvSpPr>
        <p:spPr>
          <a:xfrm>
            <a:off x="6330442" y="4599560"/>
            <a:ext cx="1907539" cy="678815"/>
          </a:xfrm>
          <a:prstGeom prst="rect">
            <a:avLst/>
          </a:prstGeom>
          <a:noFill/>
          <a:ln>
            <a:noFill/>
          </a:ln>
        </p:spPr>
        <p:txBody>
          <a:bodyPr anchorCtr="0" anchor="t" bIns="0" lIns="0" spcFirstLastPara="1" rIns="0" wrap="square" tIns="63500">
            <a:spAutoFit/>
          </a:bodyPr>
          <a:lstStyle/>
          <a:p>
            <a:pPr indent="413384" lvl="0" marL="12700" marR="5080" rtl="0" algn="l">
              <a:lnSpc>
                <a:spcPct val="103478"/>
              </a:lnSpc>
              <a:spcBef>
                <a:spcPts val="0"/>
              </a:spcBef>
              <a:spcAft>
                <a:spcPts val="0"/>
              </a:spcAft>
              <a:buNone/>
            </a:pPr>
            <a:r>
              <a:rPr lang="uz-Cyrl-UZ" sz="2300">
                <a:solidFill>
                  <a:schemeClr val="dk1"/>
                </a:solidFill>
                <a:latin typeface="Times New Roman"/>
                <a:ea typeface="Times New Roman"/>
                <a:cs typeface="Times New Roman"/>
                <a:sym typeface="Times New Roman"/>
              </a:rPr>
              <a:t>50 ѐш ва  ундан катталар</a:t>
            </a:r>
            <a:endParaRPr sz="23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pic>
        <p:nvPicPr>
          <p:cNvPr id="509" name="Google Shape;509;p21"/>
          <p:cNvPicPr preferRelativeResize="0"/>
          <p:nvPr/>
        </p:nvPicPr>
        <p:blipFill rotWithShape="1">
          <a:blip r:embed="rId3">
            <a:alphaModFix/>
          </a:blip>
          <a:srcRect b="0" l="0" r="0" t="0"/>
          <a:stretch/>
        </p:blipFill>
        <p:spPr>
          <a:xfrm>
            <a:off x="2867390" y="3653730"/>
            <a:ext cx="4406289" cy="2487639"/>
          </a:xfrm>
          <a:prstGeom prst="rect">
            <a:avLst/>
          </a:prstGeom>
          <a:noFill/>
          <a:ln>
            <a:noFill/>
          </a:ln>
        </p:spPr>
      </p:pic>
      <p:sp>
        <p:nvSpPr>
          <p:cNvPr id="510" name="Google Shape;510;p21"/>
          <p:cNvSpPr txBox="1"/>
          <p:nvPr/>
        </p:nvSpPr>
        <p:spPr>
          <a:xfrm>
            <a:off x="3733291" y="4014979"/>
            <a:ext cx="2664460" cy="1653539"/>
          </a:xfrm>
          <a:prstGeom prst="rect">
            <a:avLst/>
          </a:prstGeom>
          <a:noFill/>
          <a:ln>
            <a:noFill/>
          </a:ln>
        </p:spPr>
        <p:txBody>
          <a:bodyPr anchorCtr="0" anchor="t" bIns="0" lIns="0" spcFirstLastPara="1" rIns="0" wrap="square" tIns="62850">
            <a:spAutoFit/>
          </a:bodyPr>
          <a:lstStyle/>
          <a:p>
            <a:pPr indent="0" lvl="0" marL="12700" marR="5080" rtl="0" algn="ctr">
              <a:lnSpc>
                <a:spcPct val="86300"/>
              </a:lnSpc>
              <a:spcBef>
                <a:spcPts val="0"/>
              </a:spcBef>
              <a:spcAft>
                <a:spcPts val="0"/>
              </a:spcAft>
              <a:buNone/>
            </a:pPr>
            <a:r>
              <a:rPr lang="uz-Cyrl-UZ" sz="2400">
                <a:solidFill>
                  <a:srgbClr val="FFFFFF"/>
                </a:solidFill>
                <a:latin typeface="Times New Roman"/>
                <a:ea typeface="Times New Roman"/>
                <a:cs typeface="Times New Roman"/>
                <a:sym typeface="Times New Roman"/>
              </a:rPr>
              <a:t>Маркетингда асосан  мамлакат ахолиси  оиласининг сони  буйича	3	гурухга  булинади</a:t>
            </a:r>
            <a:endParaRPr sz="2400">
              <a:solidFill>
                <a:schemeClr val="dk1"/>
              </a:solidFill>
              <a:latin typeface="Times New Roman"/>
              <a:ea typeface="Times New Roman"/>
              <a:cs typeface="Times New Roman"/>
              <a:sym typeface="Times New Roman"/>
            </a:endParaRPr>
          </a:p>
        </p:txBody>
      </p:sp>
      <p:grpSp>
        <p:nvGrpSpPr>
          <p:cNvPr id="511" name="Google Shape;511;p21"/>
          <p:cNvGrpSpPr/>
          <p:nvPr/>
        </p:nvGrpSpPr>
        <p:grpSpPr>
          <a:xfrm>
            <a:off x="1203961" y="2060448"/>
            <a:ext cx="2731008" cy="2164079"/>
            <a:chOff x="822960" y="2060448"/>
            <a:chExt cx="2731008" cy="2164079"/>
          </a:xfrm>
        </p:grpSpPr>
        <p:pic>
          <p:nvPicPr>
            <p:cNvPr id="512" name="Google Shape;512;p21"/>
            <p:cNvPicPr preferRelativeResize="0"/>
            <p:nvPr/>
          </p:nvPicPr>
          <p:blipFill rotWithShape="1">
            <a:blip r:embed="rId4">
              <a:alphaModFix/>
            </a:blip>
            <a:srcRect b="0" l="0" r="0" t="0"/>
            <a:stretch/>
          </p:blipFill>
          <p:spPr>
            <a:xfrm>
              <a:off x="1723644" y="2650236"/>
              <a:ext cx="1830324" cy="1574291"/>
            </a:xfrm>
            <a:prstGeom prst="rect">
              <a:avLst/>
            </a:prstGeom>
            <a:noFill/>
            <a:ln>
              <a:noFill/>
            </a:ln>
          </p:spPr>
        </p:pic>
        <p:pic>
          <p:nvPicPr>
            <p:cNvPr id="513" name="Google Shape;513;p21"/>
            <p:cNvPicPr preferRelativeResize="0"/>
            <p:nvPr/>
          </p:nvPicPr>
          <p:blipFill rotWithShape="1">
            <a:blip r:embed="rId5">
              <a:alphaModFix/>
            </a:blip>
            <a:srcRect b="0" l="0" r="0" t="0"/>
            <a:stretch/>
          </p:blipFill>
          <p:spPr>
            <a:xfrm>
              <a:off x="822960" y="2060448"/>
              <a:ext cx="2394204" cy="1933956"/>
            </a:xfrm>
            <a:prstGeom prst="rect">
              <a:avLst/>
            </a:prstGeom>
            <a:noFill/>
            <a:ln>
              <a:noFill/>
            </a:ln>
          </p:spPr>
        </p:pic>
      </p:grpSp>
      <p:sp>
        <p:nvSpPr>
          <p:cNvPr id="514" name="Google Shape;514;p21"/>
          <p:cNvSpPr txBox="1"/>
          <p:nvPr/>
        </p:nvSpPr>
        <p:spPr>
          <a:xfrm>
            <a:off x="1792605" y="2779903"/>
            <a:ext cx="1217930" cy="39116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400">
                <a:solidFill>
                  <a:srgbClr val="FFFFFF"/>
                </a:solidFill>
                <a:latin typeface="Times New Roman"/>
                <a:ea typeface="Times New Roman"/>
                <a:cs typeface="Times New Roman"/>
                <a:sym typeface="Times New Roman"/>
              </a:rPr>
              <a:t>1-2 киши</a:t>
            </a:r>
            <a:endParaRPr sz="2400">
              <a:solidFill>
                <a:schemeClr val="dk1"/>
              </a:solidFill>
              <a:latin typeface="Times New Roman"/>
              <a:ea typeface="Times New Roman"/>
              <a:cs typeface="Times New Roman"/>
              <a:sym typeface="Times New Roman"/>
            </a:endParaRPr>
          </a:p>
        </p:txBody>
      </p:sp>
      <p:grpSp>
        <p:nvGrpSpPr>
          <p:cNvPr id="515" name="Google Shape;515;p21"/>
          <p:cNvGrpSpPr/>
          <p:nvPr/>
        </p:nvGrpSpPr>
        <p:grpSpPr>
          <a:xfrm>
            <a:off x="3867912" y="673608"/>
            <a:ext cx="2394204" cy="2927251"/>
            <a:chOff x="3486911" y="673608"/>
            <a:chExt cx="2394204" cy="2927251"/>
          </a:xfrm>
        </p:grpSpPr>
        <p:pic>
          <p:nvPicPr>
            <p:cNvPr id="516" name="Google Shape;516;p21"/>
            <p:cNvPicPr preferRelativeResize="0"/>
            <p:nvPr/>
          </p:nvPicPr>
          <p:blipFill rotWithShape="1">
            <a:blip r:embed="rId6">
              <a:alphaModFix/>
            </a:blip>
            <a:srcRect b="0" l="0" r="0" t="0"/>
            <a:stretch/>
          </p:blipFill>
          <p:spPr>
            <a:xfrm>
              <a:off x="4323179" y="1616144"/>
              <a:ext cx="732709" cy="1984715"/>
            </a:xfrm>
            <a:prstGeom prst="rect">
              <a:avLst/>
            </a:prstGeom>
            <a:noFill/>
            <a:ln>
              <a:noFill/>
            </a:ln>
          </p:spPr>
        </p:pic>
        <p:pic>
          <p:nvPicPr>
            <p:cNvPr id="517" name="Google Shape;517;p21"/>
            <p:cNvPicPr preferRelativeResize="0"/>
            <p:nvPr/>
          </p:nvPicPr>
          <p:blipFill rotWithShape="1">
            <a:blip r:embed="rId7">
              <a:alphaModFix/>
            </a:blip>
            <a:srcRect b="0" l="0" r="0" t="0"/>
            <a:stretch/>
          </p:blipFill>
          <p:spPr>
            <a:xfrm>
              <a:off x="3486911" y="673608"/>
              <a:ext cx="2394204" cy="1932432"/>
            </a:xfrm>
            <a:prstGeom prst="rect">
              <a:avLst/>
            </a:prstGeom>
            <a:noFill/>
            <a:ln>
              <a:noFill/>
            </a:ln>
          </p:spPr>
        </p:pic>
      </p:grpSp>
      <p:sp>
        <p:nvSpPr>
          <p:cNvPr id="518" name="Google Shape;518;p21"/>
          <p:cNvSpPr txBox="1"/>
          <p:nvPr>
            <p:ph type="title"/>
          </p:nvPr>
        </p:nvSpPr>
        <p:spPr>
          <a:xfrm>
            <a:off x="4457446" y="1392428"/>
            <a:ext cx="1217930" cy="391160"/>
          </a:xfrm>
          <a:prstGeom prst="rect">
            <a:avLst/>
          </a:prstGeom>
          <a:noFill/>
          <a:ln>
            <a:noFill/>
          </a:ln>
        </p:spPr>
        <p:txBody>
          <a:bodyPr anchorCtr="0" anchor="ctr" bIns="0" lIns="0" spcFirstLastPara="1" rIns="0" wrap="square" tIns="12700">
            <a:spAutoFit/>
          </a:bodyPr>
          <a:lstStyle/>
          <a:p>
            <a:pPr indent="0" lvl="0" marL="12700" rtl="0" algn="l">
              <a:lnSpc>
                <a:spcPct val="100000"/>
              </a:lnSpc>
              <a:spcBef>
                <a:spcPts val="0"/>
              </a:spcBef>
              <a:spcAft>
                <a:spcPts val="0"/>
              </a:spcAft>
              <a:buClr>
                <a:schemeClr val="dk1"/>
              </a:buClr>
              <a:buSzPts val="2400"/>
              <a:buFont typeface="Calibri"/>
              <a:buNone/>
            </a:pPr>
            <a:r>
              <a:rPr lang="uz-Cyrl-UZ" sz="2400"/>
              <a:t>3-4 киши</a:t>
            </a:r>
            <a:endParaRPr sz="2400"/>
          </a:p>
        </p:txBody>
      </p:sp>
      <p:grpSp>
        <p:nvGrpSpPr>
          <p:cNvPr id="519" name="Google Shape;519;p21"/>
          <p:cNvGrpSpPr/>
          <p:nvPr/>
        </p:nvGrpSpPr>
        <p:grpSpPr>
          <a:xfrm>
            <a:off x="6236209" y="2060449"/>
            <a:ext cx="2691384" cy="2135123"/>
            <a:chOff x="5855208" y="2060448"/>
            <a:chExt cx="2691384" cy="2135123"/>
          </a:xfrm>
        </p:grpSpPr>
        <p:pic>
          <p:nvPicPr>
            <p:cNvPr id="520" name="Google Shape;520;p21"/>
            <p:cNvPicPr preferRelativeResize="0"/>
            <p:nvPr/>
          </p:nvPicPr>
          <p:blipFill rotWithShape="1">
            <a:blip r:embed="rId8">
              <a:alphaModFix/>
            </a:blip>
            <a:srcRect b="0" l="0" r="0" t="0"/>
            <a:stretch/>
          </p:blipFill>
          <p:spPr>
            <a:xfrm>
              <a:off x="5855208" y="2679192"/>
              <a:ext cx="1751076" cy="1516379"/>
            </a:xfrm>
            <a:prstGeom prst="rect">
              <a:avLst/>
            </a:prstGeom>
            <a:noFill/>
            <a:ln>
              <a:noFill/>
            </a:ln>
          </p:spPr>
        </p:pic>
        <p:pic>
          <p:nvPicPr>
            <p:cNvPr id="521" name="Google Shape;521;p21"/>
            <p:cNvPicPr preferRelativeResize="0"/>
            <p:nvPr/>
          </p:nvPicPr>
          <p:blipFill rotWithShape="1">
            <a:blip r:embed="rId9">
              <a:alphaModFix/>
            </a:blip>
            <a:srcRect b="0" l="0" r="0" t="0"/>
            <a:stretch/>
          </p:blipFill>
          <p:spPr>
            <a:xfrm>
              <a:off x="6152388" y="2060448"/>
              <a:ext cx="2394204" cy="1933956"/>
            </a:xfrm>
            <a:prstGeom prst="rect">
              <a:avLst/>
            </a:prstGeom>
            <a:noFill/>
            <a:ln>
              <a:noFill/>
            </a:ln>
          </p:spPr>
        </p:pic>
      </p:grpSp>
      <p:sp>
        <p:nvSpPr>
          <p:cNvPr id="522" name="Google Shape;522;p21"/>
          <p:cNvSpPr txBox="1"/>
          <p:nvPr/>
        </p:nvSpPr>
        <p:spPr>
          <a:xfrm>
            <a:off x="7041642" y="2622042"/>
            <a:ext cx="1377950" cy="706755"/>
          </a:xfrm>
          <a:prstGeom prst="rect">
            <a:avLst/>
          </a:prstGeom>
          <a:noFill/>
          <a:ln>
            <a:noFill/>
          </a:ln>
        </p:spPr>
        <p:txBody>
          <a:bodyPr anchorCtr="0" anchor="t" bIns="0" lIns="0" spcFirstLastPara="1" rIns="0" wrap="square" tIns="65400">
            <a:spAutoFit/>
          </a:bodyPr>
          <a:lstStyle/>
          <a:p>
            <a:pPr indent="-36830" lvl="0" marL="48895" marR="5080" rtl="0" algn="l">
              <a:lnSpc>
                <a:spcPct val="103333"/>
              </a:lnSpc>
              <a:spcBef>
                <a:spcPts val="0"/>
              </a:spcBef>
              <a:spcAft>
                <a:spcPts val="0"/>
              </a:spcAft>
              <a:buNone/>
            </a:pPr>
            <a:r>
              <a:rPr lang="uz-Cyrl-UZ" sz="2400">
                <a:solidFill>
                  <a:srgbClr val="FFFFFF"/>
                </a:solidFill>
                <a:latin typeface="Times New Roman"/>
                <a:ea typeface="Times New Roman"/>
                <a:cs typeface="Times New Roman"/>
                <a:sym typeface="Times New Roman"/>
              </a:rPr>
              <a:t>5 ва ундан  юкорирок</a:t>
            </a:r>
            <a:endParaRPr sz="2400">
              <a:solidFill>
                <a:schemeClr val="dk1"/>
              </a:solidFill>
              <a:latin typeface="Times New Roman"/>
              <a:ea typeface="Times New Roman"/>
              <a:cs typeface="Times New Roman"/>
              <a:sym typeface="Times New Roman"/>
            </a:endParaRPr>
          </a:p>
        </p:txBody>
      </p:sp>
      <p:grpSp>
        <p:nvGrpSpPr>
          <p:cNvPr id="523" name="Google Shape;523;p21"/>
          <p:cNvGrpSpPr/>
          <p:nvPr/>
        </p:nvGrpSpPr>
        <p:grpSpPr>
          <a:xfrm>
            <a:off x="381000" y="0"/>
            <a:ext cx="9143999" cy="6857996"/>
            <a:chOff x="0" y="0"/>
            <a:chExt cx="9143999" cy="6857996"/>
          </a:xfrm>
        </p:grpSpPr>
        <p:pic>
          <p:nvPicPr>
            <p:cNvPr id="524" name="Google Shape;524;p21"/>
            <p:cNvPicPr preferRelativeResize="0"/>
            <p:nvPr/>
          </p:nvPicPr>
          <p:blipFill rotWithShape="1">
            <a:blip r:embed="rId10">
              <a:alphaModFix/>
            </a:blip>
            <a:srcRect b="0" l="0" r="0" t="0"/>
            <a:stretch/>
          </p:blipFill>
          <p:spPr>
            <a:xfrm>
              <a:off x="0" y="0"/>
              <a:ext cx="3286125" cy="1981200"/>
            </a:xfrm>
            <a:prstGeom prst="rect">
              <a:avLst/>
            </a:prstGeom>
            <a:noFill/>
            <a:ln>
              <a:noFill/>
            </a:ln>
          </p:spPr>
        </p:pic>
        <p:pic>
          <p:nvPicPr>
            <p:cNvPr id="525" name="Google Shape;525;p21"/>
            <p:cNvPicPr preferRelativeResize="0"/>
            <p:nvPr/>
          </p:nvPicPr>
          <p:blipFill rotWithShape="1">
            <a:blip r:embed="rId11">
              <a:alphaModFix/>
            </a:blip>
            <a:srcRect b="0" l="0" r="0" t="0"/>
            <a:stretch/>
          </p:blipFill>
          <p:spPr>
            <a:xfrm>
              <a:off x="6929501" y="4143375"/>
              <a:ext cx="2214498" cy="2714621"/>
            </a:xfrm>
            <a:prstGeom prst="rect">
              <a:avLst/>
            </a:prstGeom>
            <a:noFill/>
            <a:ln>
              <a:noFill/>
            </a:ln>
          </p:spPr>
        </p:pic>
        <p:pic>
          <p:nvPicPr>
            <p:cNvPr id="526" name="Google Shape;526;p21"/>
            <p:cNvPicPr preferRelativeResize="0"/>
            <p:nvPr/>
          </p:nvPicPr>
          <p:blipFill rotWithShape="1">
            <a:blip r:embed="rId12">
              <a:alphaModFix/>
            </a:blip>
            <a:srcRect b="0" l="0" r="0" t="0"/>
            <a:stretch/>
          </p:blipFill>
          <p:spPr>
            <a:xfrm>
              <a:off x="6305550" y="214249"/>
              <a:ext cx="2133600" cy="1714500"/>
            </a:xfrm>
            <a:prstGeom prst="rect">
              <a:avLst/>
            </a:prstGeom>
            <a:noFill/>
            <a:ln>
              <a:noFill/>
            </a:ln>
          </p:spPr>
        </p:pic>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grpSp>
        <p:nvGrpSpPr>
          <p:cNvPr id="531" name="Google Shape;531;p22"/>
          <p:cNvGrpSpPr/>
          <p:nvPr/>
        </p:nvGrpSpPr>
        <p:grpSpPr>
          <a:xfrm>
            <a:off x="3415671" y="438913"/>
            <a:ext cx="3650728" cy="802793"/>
            <a:chOff x="3034671" y="438912"/>
            <a:chExt cx="3650728" cy="802793"/>
          </a:xfrm>
        </p:grpSpPr>
        <p:pic>
          <p:nvPicPr>
            <p:cNvPr id="532" name="Google Shape;532;p22"/>
            <p:cNvPicPr preferRelativeResize="0"/>
            <p:nvPr/>
          </p:nvPicPr>
          <p:blipFill rotWithShape="1">
            <a:blip r:embed="rId3">
              <a:alphaModFix/>
            </a:blip>
            <a:srcRect b="0" l="0" r="0" t="0"/>
            <a:stretch/>
          </p:blipFill>
          <p:spPr>
            <a:xfrm>
              <a:off x="3034671" y="443838"/>
              <a:ext cx="3650728" cy="797867"/>
            </a:xfrm>
            <a:prstGeom prst="rect">
              <a:avLst/>
            </a:prstGeom>
            <a:noFill/>
            <a:ln>
              <a:noFill/>
            </a:ln>
          </p:spPr>
        </p:pic>
        <p:pic>
          <p:nvPicPr>
            <p:cNvPr id="533" name="Google Shape;533;p22"/>
            <p:cNvPicPr preferRelativeResize="0"/>
            <p:nvPr/>
          </p:nvPicPr>
          <p:blipFill rotWithShape="1">
            <a:blip r:embed="rId4">
              <a:alphaModFix/>
            </a:blip>
            <a:srcRect b="0" l="0" r="0" t="0"/>
            <a:stretch/>
          </p:blipFill>
          <p:spPr>
            <a:xfrm>
              <a:off x="3736848" y="438912"/>
              <a:ext cx="2293620" cy="512063"/>
            </a:xfrm>
            <a:prstGeom prst="rect">
              <a:avLst/>
            </a:prstGeom>
            <a:noFill/>
            <a:ln>
              <a:noFill/>
            </a:ln>
          </p:spPr>
        </p:pic>
        <p:sp>
          <p:nvSpPr>
            <p:cNvPr id="534" name="Google Shape;534;p22"/>
            <p:cNvSpPr/>
            <p:nvPr/>
          </p:nvSpPr>
          <p:spPr>
            <a:xfrm>
              <a:off x="3087370" y="476275"/>
              <a:ext cx="3545204" cy="692785"/>
            </a:xfrm>
            <a:custGeom>
              <a:rect b="b" l="l" r="r" t="t"/>
              <a:pathLst>
                <a:path extrusionOk="0" h="692785" w="3545204">
                  <a:moveTo>
                    <a:pt x="3545078" y="0"/>
                  </a:moveTo>
                  <a:lnTo>
                    <a:pt x="0" y="0"/>
                  </a:lnTo>
                  <a:lnTo>
                    <a:pt x="0" y="692505"/>
                  </a:lnTo>
                  <a:lnTo>
                    <a:pt x="3545078" y="692505"/>
                  </a:lnTo>
                  <a:lnTo>
                    <a:pt x="3545078"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35" name="Google Shape;535;p22"/>
          <p:cNvSpPr txBox="1"/>
          <p:nvPr/>
        </p:nvSpPr>
        <p:spPr>
          <a:xfrm>
            <a:off x="3468370" y="476276"/>
            <a:ext cx="3545204" cy="285335"/>
          </a:xfrm>
          <a:prstGeom prst="rect">
            <a:avLst/>
          </a:prstGeom>
          <a:noFill/>
          <a:ln cap="flat" cmpd="sng" w="38100">
            <a:solidFill>
              <a:srgbClr val="FFFFFF"/>
            </a:solidFill>
            <a:prstDash val="solid"/>
            <a:round/>
            <a:headEnd len="sm" w="sm" type="none"/>
            <a:tailEnd len="sm" w="sm" type="none"/>
          </a:ln>
        </p:spPr>
        <p:txBody>
          <a:bodyPr anchorCtr="0" anchor="t" bIns="0" lIns="0" spcFirstLastPara="1" rIns="0" wrap="square" tIns="38725">
            <a:spAutoFit/>
          </a:bodyPr>
          <a:lstStyle/>
          <a:p>
            <a:pPr indent="0" lvl="0" marL="814705" marR="0" rtl="0" algn="l">
              <a:spcBef>
                <a:spcPts val="0"/>
              </a:spcBef>
              <a:spcAft>
                <a:spcPts val="0"/>
              </a:spcAft>
              <a:buNone/>
            </a:pPr>
            <a:r>
              <a:rPr b="1" lang="uz-Cyrl-UZ" sz="1600">
                <a:solidFill>
                  <a:srgbClr val="FFFFFF"/>
                </a:solidFill>
                <a:latin typeface="Times New Roman"/>
                <a:ea typeface="Times New Roman"/>
                <a:cs typeface="Times New Roman"/>
                <a:sym typeface="Times New Roman"/>
              </a:rPr>
              <a:t>Бозорни сегментлаш</a:t>
            </a:r>
            <a:endParaRPr sz="1600">
              <a:solidFill>
                <a:schemeClr val="dk1"/>
              </a:solidFill>
              <a:latin typeface="Times New Roman"/>
              <a:ea typeface="Times New Roman"/>
              <a:cs typeface="Times New Roman"/>
              <a:sym typeface="Times New Roman"/>
            </a:endParaRPr>
          </a:p>
        </p:txBody>
      </p:sp>
      <p:grpSp>
        <p:nvGrpSpPr>
          <p:cNvPr id="536" name="Google Shape;536;p22"/>
          <p:cNvGrpSpPr/>
          <p:nvPr/>
        </p:nvGrpSpPr>
        <p:grpSpPr>
          <a:xfrm>
            <a:off x="757801" y="1937005"/>
            <a:ext cx="3016774" cy="802810"/>
            <a:chOff x="376800" y="1937004"/>
            <a:chExt cx="3016774" cy="802810"/>
          </a:xfrm>
        </p:grpSpPr>
        <p:pic>
          <p:nvPicPr>
            <p:cNvPr id="537" name="Google Shape;537;p22"/>
            <p:cNvPicPr preferRelativeResize="0"/>
            <p:nvPr/>
          </p:nvPicPr>
          <p:blipFill rotWithShape="1">
            <a:blip r:embed="rId5">
              <a:alphaModFix/>
            </a:blip>
            <a:srcRect b="0" l="0" r="0" t="0"/>
            <a:stretch/>
          </p:blipFill>
          <p:spPr>
            <a:xfrm>
              <a:off x="376800" y="1943436"/>
              <a:ext cx="3016774" cy="796378"/>
            </a:xfrm>
            <a:prstGeom prst="rect">
              <a:avLst/>
            </a:prstGeom>
            <a:noFill/>
            <a:ln>
              <a:noFill/>
            </a:ln>
          </p:spPr>
        </p:pic>
        <p:pic>
          <p:nvPicPr>
            <p:cNvPr id="538" name="Google Shape;538;p22"/>
            <p:cNvPicPr preferRelativeResize="0"/>
            <p:nvPr/>
          </p:nvPicPr>
          <p:blipFill rotWithShape="1">
            <a:blip r:embed="rId6">
              <a:alphaModFix/>
            </a:blip>
            <a:srcRect b="0" l="0" r="0" t="0"/>
            <a:stretch/>
          </p:blipFill>
          <p:spPr>
            <a:xfrm>
              <a:off x="522732" y="1937004"/>
              <a:ext cx="2779775" cy="755903"/>
            </a:xfrm>
            <a:prstGeom prst="rect">
              <a:avLst/>
            </a:prstGeom>
            <a:noFill/>
            <a:ln>
              <a:noFill/>
            </a:ln>
          </p:spPr>
        </p:pic>
        <p:sp>
          <p:nvSpPr>
            <p:cNvPr id="539" name="Google Shape;539;p22"/>
            <p:cNvSpPr/>
            <p:nvPr/>
          </p:nvSpPr>
          <p:spPr>
            <a:xfrm>
              <a:off x="428625" y="1975002"/>
              <a:ext cx="2913380" cy="692785"/>
            </a:xfrm>
            <a:custGeom>
              <a:rect b="b" l="l" r="r" t="t"/>
              <a:pathLst>
                <a:path extrusionOk="0" h="692785" w="2913379">
                  <a:moveTo>
                    <a:pt x="2912872" y="0"/>
                  </a:moveTo>
                  <a:lnTo>
                    <a:pt x="0" y="0"/>
                  </a:lnTo>
                  <a:lnTo>
                    <a:pt x="0" y="692505"/>
                  </a:lnTo>
                  <a:lnTo>
                    <a:pt x="2912872" y="692505"/>
                  </a:lnTo>
                  <a:lnTo>
                    <a:pt x="2912872"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0" name="Google Shape;540;p22"/>
            <p:cNvSpPr/>
            <p:nvPr/>
          </p:nvSpPr>
          <p:spPr>
            <a:xfrm>
              <a:off x="428625" y="1975002"/>
              <a:ext cx="2913380" cy="692785"/>
            </a:xfrm>
            <a:custGeom>
              <a:rect b="b" l="l" r="r" t="t"/>
              <a:pathLst>
                <a:path extrusionOk="0" h="692785" w="2913379">
                  <a:moveTo>
                    <a:pt x="0" y="692505"/>
                  </a:moveTo>
                  <a:lnTo>
                    <a:pt x="2912872" y="692505"/>
                  </a:lnTo>
                  <a:lnTo>
                    <a:pt x="2912872" y="0"/>
                  </a:lnTo>
                  <a:lnTo>
                    <a:pt x="0" y="0"/>
                  </a:lnTo>
                  <a:lnTo>
                    <a:pt x="0" y="692505"/>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41" name="Google Shape;541;p22"/>
          <p:cNvSpPr txBox="1"/>
          <p:nvPr/>
        </p:nvSpPr>
        <p:spPr>
          <a:xfrm>
            <a:off x="809625" y="1975003"/>
            <a:ext cx="2913380" cy="532197"/>
          </a:xfrm>
          <a:prstGeom prst="rect">
            <a:avLst/>
          </a:prstGeom>
          <a:noFill/>
          <a:ln>
            <a:noFill/>
          </a:ln>
        </p:spPr>
        <p:txBody>
          <a:bodyPr anchorCtr="0" anchor="t" bIns="0" lIns="0" spcFirstLastPara="1" rIns="0" wrap="square" tIns="39350">
            <a:spAutoFit/>
          </a:bodyPr>
          <a:lstStyle/>
          <a:p>
            <a:pPr indent="-394970" lvl="0" marL="652780" marR="250190" rtl="0" algn="l">
              <a:spcBef>
                <a:spcPts val="0"/>
              </a:spcBef>
              <a:spcAft>
                <a:spcPts val="0"/>
              </a:spcAft>
              <a:buNone/>
            </a:pPr>
            <a:r>
              <a:rPr lang="uz-Cyrl-UZ" sz="1600">
                <a:solidFill>
                  <a:srgbClr val="FFFFFF"/>
                </a:solidFill>
                <a:latin typeface="Times New Roman"/>
                <a:ea typeface="Times New Roman"/>
                <a:cs typeface="Times New Roman"/>
                <a:sym typeface="Times New Roman"/>
              </a:rPr>
              <a:t>Сегментлашни характердан  богликлигига кура</a:t>
            </a:r>
            <a:endParaRPr sz="1600">
              <a:solidFill>
                <a:schemeClr val="dk1"/>
              </a:solidFill>
              <a:latin typeface="Times New Roman"/>
              <a:ea typeface="Times New Roman"/>
              <a:cs typeface="Times New Roman"/>
              <a:sym typeface="Times New Roman"/>
            </a:endParaRPr>
          </a:p>
        </p:txBody>
      </p:sp>
      <p:grpSp>
        <p:nvGrpSpPr>
          <p:cNvPr id="542" name="Google Shape;542;p22"/>
          <p:cNvGrpSpPr/>
          <p:nvPr/>
        </p:nvGrpSpPr>
        <p:grpSpPr>
          <a:xfrm>
            <a:off x="6073517" y="1937005"/>
            <a:ext cx="3018289" cy="802810"/>
            <a:chOff x="5692517" y="1937004"/>
            <a:chExt cx="3018289" cy="802810"/>
          </a:xfrm>
        </p:grpSpPr>
        <p:pic>
          <p:nvPicPr>
            <p:cNvPr id="543" name="Google Shape;543;p22"/>
            <p:cNvPicPr preferRelativeResize="0"/>
            <p:nvPr/>
          </p:nvPicPr>
          <p:blipFill rotWithShape="1">
            <a:blip r:embed="rId7">
              <a:alphaModFix/>
            </a:blip>
            <a:srcRect b="0" l="0" r="0" t="0"/>
            <a:stretch/>
          </p:blipFill>
          <p:spPr>
            <a:xfrm>
              <a:off x="5692517" y="1943436"/>
              <a:ext cx="3018289" cy="796378"/>
            </a:xfrm>
            <a:prstGeom prst="rect">
              <a:avLst/>
            </a:prstGeom>
            <a:noFill/>
            <a:ln>
              <a:noFill/>
            </a:ln>
          </p:spPr>
        </p:pic>
        <p:pic>
          <p:nvPicPr>
            <p:cNvPr id="544" name="Google Shape;544;p22"/>
            <p:cNvPicPr preferRelativeResize="0"/>
            <p:nvPr/>
          </p:nvPicPr>
          <p:blipFill rotWithShape="1">
            <a:blip r:embed="rId8">
              <a:alphaModFix/>
            </a:blip>
            <a:srcRect b="0" l="0" r="0" t="0"/>
            <a:stretch/>
          </p:blipFill>
          <p:spPr>
            <a:xfrm>
              <a:off x="5827775" y="1937004"/>
              <a:ext cx="2798064" cy="512063"/>
            </a:xfrm>
            <a:prstGeom prst="rect">
              <a:avLst/>
            </a:prstGeom>
            <a:noFill/>
            <a:ln>
              <a:noFill/>
            </a:ln>
          </p:spPr>
        </p:pic>
        <p:sp>
          <p:nvSpPr>
            <p:cNvPr id="545" name="Google Shape;545;p22"/>
            <p:cNvSpPr/>
            <p:nvPr/>
          </p:nvSpPr>
          <p:spPr>
            <a:xfrm>
              <a:off x="5745352" y="1975002"/>
              <a:ext cx="2913380" cy="692785"/>
            </a:xfrm>
            <a:custGeom>
              <a:rect b="b" l="l" r="r" t="t"/>
              <a:pathLst>
                <a:path extrusionOk="0" h="692785" w="2913379">
                  <a:moveTo>
                    <a:pt x="2912872" y="0"/>
                  </a:moveTo>
                  <a:lnTo>
                    <a:pt x="0" y="0"/>
                  </a:lnTo>
                  <a:lnTo>
                    <a:pt x="0" y="692505"/>
                  </a:lnTo>
                  <a:lnTo>
                    <a:pt x="2912872" y="692505"/>
                  </a:lnTo>
                  <a:lnTo>
                    <a:pt x="2912872"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6" name="Google Shape;546;p22"/>
            <p:cNvSpPr/>
            <p:nvPr/>
          </p:nvSpPr>
          <p:spPr>
            <a:xfrm>
              <a:off x="5745352" y="1975002"/>
              <a:ext cx="2913380" cy="692785"/>
            </a:xfrm>
            <a:custGeom>
              <a:rect b="b" l="l" r="r" t="t"/>
              <a:pathLst>
                <a:path extrusionOk="0" h="692785" w="2913379">
                  <a:moveTo>
                    <a:pt x="0" y="692505"/>
                  </a:moveTo>
                  <a:lnTo>
                    <a:pt x="2912872" y="692505"/>
                  </a:lnTo>
                  <a:lnTo>
                    <a:pt x="2912872" y="0"/>
                  </a:lnTo>
                  <a:lnTo>
                    <a:pt x="0" y="0"/>
                  </a:lnTo>
                  <a:lnTo>
                    <a:pt x="0" y="692505"/>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47" name="Google Shape;547;p22"/>
          <p:cNvSpPr txBox="1"/>
          <p:nvPr/>
        </p:nvSpPr>
        <p:spPr>
          <a:xfrm>
            <a:off x="6126353" y="1975002"/>
            <a:ext cx="2913380" cy="285976"/>
          </a:xfrm>
          <a:prstGeom prst="rect">
            <a:avLst/>
          </a:prstGeom>
          <a:noFill/>
          <a:ln>
            <a:noFill/>
          </a:ln>
        </p:spPr>
        <p:txBody>
          <a:bodyPr anchorCtr="0" anchor="t" bIns="0" lIns="0" spcFirstLastPara="1" rIns="0" wrap="square" tIns="39350">
            <a:spAutoFit/>
          </a:bodyPr>
          <a:lstStyle/>
          <a:p>
            <a:pPr indent="0" lvl="0" marL="248284"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Истеъмолчилар турига кура</a:t>
            </a:r>
            <a:endParaRPr sz="1600">
              <a:solidFill>
                <a:schemeClr val="dk1"/>
              </a:solidFill>
              <a:latin typeface="Times New Roman"/>
              <a:ea typeface="Times New Roman"/>
              <a:cs typeface="Times New Roman"/>
              <a:sym typeface="Times New Roman"/>
            </a:endParaRPr>
          </a:p>
        </p:txBody>
      </p:sp>
      <p:grpSp>
        <p:nvGrpSpPr>
          <p:cNvPr id="548" name="Google Shape;548;p22"/>
          <p:cNvGrpSpPr/>
          <p:nvPr/>
        </p:nvGrpSpPr>
        <p:grpSpPr>
          <a:xfrm>
            <a:off x="1518280" y="2860548"/>
            <a:ext cx="2256291" cy="572573"/>
            <a:chOff x="1137280" y="2860548"/>
            <a:chExt cx="2256291" cy="572573"/>
          </a:xfrm>
        </p:grpSpPr>
        <p:pic>
          <p:nvPicPr>
            <p:cNvPr id="549" name="Google Shape;549;p22"/>
            <p:cNvPicPr preferRelativeResize="0"/>
            <p:nvPr/>
          </p:nvPicPr>
          <p:blipFill rotWithShape="1">
            <a:blip r:embed="rId9">
              <a:alphaModFix/>
            </a:blip>
            <a:srcRect b="0" l="0" r="0" t="0"/>
            <a:stretch/>
          </p:blipFill>
          <p:spPr>
            <a:xfrm>
              <a:off x="1137280" y="2867093"/>
              <a:ext cx="2256291" cy="566028"/>
            </a:xfrm>
            <a:prstGeom prst="rect">
              <a:avLst/>
            </a:prstGeom>
            <a:noFill/>
            <a:ln>
              <a:noFill/>
            </a:ln>
          </p:spPr>
        </p:pic>
        <p:pic>
          <p:nvPicPr>
            <p:cNvPr id="550" name="Google Shape;550;p22"/>
            <p:cNvPicPr preferRelativeResize="0"/>
            <p:nvPr/>
          </p:nvPicPr>
          <p:blipFill rotWithShape="1">
            <a:blip r:embed="rId10">
              <a:alphaModFix/>
            </a:blip>
            <a:srcRect b="0" l="0" r="0" t="0"/>
            <a:stretch/>
          </p:blipFill>
          <p:spPr>
            <a:xfrm>
              <a:off x="1327403" y="2860548"/>
              <a:ext cx="1923288" cy="512063"/>
            </a:xfrm>
            <a:prstGeom prst="rect">
              <a:avLst/>
            </a:prstGeom>
            <a:noFill/>
            <a:ln>
              <a:noFill/>
            </a:ln>
          </p:spPr>
        </p:pic>
        <p:sp>
          <p:nvSpPr>
            <p:cNvPr id="551" name="Google Shape;551;p22"/>
            <p:cNvSpPr/>
            <p:nvPr/>
          </p:nvSpPr>
          <p:spPr>
            <a:xfrm>
              <a:off x="1189164" y="2898863"/>
              <a:ext cx="2152015" cy="462280"/>
            </a:xfrm>
            <a:custGeom>
              <a:rect b="b" l="l" r="r" t="t"/>
              <a:pathLst>
                <a:path extrusionOk="0" h="462279" w="2152015">
                  <a:moveTo>
                    <a:pt x="2151507" y="0"/>
                  </a:moveTo>
                  <a:lnTo>
                    <a:pt x="0" y="0"/>
                  </a:lnTo>
                  <a:lnTo>
                    <a:pt x="0" y="461937"/>
                  </a:lnTo>
                  <a:lnTo>
                    <a:pt x="2151507" y="461937"/>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2" name="Google Shape;552;p22"/>
            <p:cNvSpPr/>
            <p:nvPr/>
          </p:nvSpPr>
          <p:spPr>
            <a:xfrm>
              <a:off x="1189164" y="2898863"/>
              <a:ext cx="2152015" cy="462280"/>
            </a:xfrm>
            <a:custGeom>
              <a:rect b="b" l="l" r="r" t="t"/>
              <a:pathLst>
                <a:path extrusionOk="0" h="462279" w="2152015">
                  <a:moveTo>
                    <a:pt x="0" y="461937"/>
                  </a:moveTo>
                  <a:lnTo>
                    <a:pt x="2151507" y="461937"/>
                  </a:lnTo>
                  <a:lnTo>
                    <a:pt x="2151507" y="0"/>
                  </a:lnTo>
                  <a:lnTo>
                    <a:pt x="0" y="0"/>
                  </a:lnTo>
                  <a:lnTo>
                    <a:pt x="0" y="461937"/>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53" name="Google Shape;553;p22"/>
          <p:cNvSpPr txBox="1"/>
          <p:nvPr/>
        </p:nvSpPr>
        <p:spPr>
          <a:xfrm>
            <a:off x="1570165" y="2898863"/>
            <a:ext cx="2152015" cy="285976"/>
          </a:xfrm>
          <a:prstGeom prst="rect">
            <a:avLst/>
          </a:prstGeom>
          <a:noFill/>
          <a:ln>
            <a:noFill/>
          </a:ln>
        </p:spPr>
        <p:txBody>
          <a:bodyPr anchorCtr="0" anchor="t" bIns="0" lIns="0" spcFirstLastPara="1" rIns="0" wrap="square" tIns="39350">
            <a:spAutoFit/>
          </a:bodyPr>
          <a:lstStyle/>
          <a:p>
            <a:pPr indent="0" lvl="0" marL="303530"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макросегментлаш</a:t>
            </a:r>
            <a:endParaRPr sz="1600">
              <a:solidFill>
                <a:schemeClr val="dk1"/>
              </a:solidFill>
              <a:latin typeface="Times New Roman"/>
              <a:ea typeface="Times New Roman"/>
              <a:cs typeface="Times New Roman"/>
              <a:sym typeface="Times New Roman"/>
            </a:endParaRPr>
          </a:p>
        </p:txBody>
      </p:sp>
      <p:grpSp>
        <p:nvGrpSpPr>
          <p:cNvPr id="554" name="Google Shape;554;p22"/>
          <p:cNvGrpSpPr/>
          <p:nvPr/>
        </p:nvGrpSpPr>
        <p:grpSpPr>
          <a:xfrm>
            <a:off x="1496567" y="3435097"/>
            <a:ext cx="2278004" cy="755903"/>
            <a:chOff x="1115567" y="3435096"/>
            <a:chExt cx="2278004" cy="755903"/>
          </a:xfrm>
        </p:grpSpPr>
        <p:pic>
          <p:nvPicPr>
            <p:cNvPr id="555" name="Google Shape;555;p22"/>
            <p:cNvPicPr preferRelativeResize="0"/>
            <p:nvPr/>
          </p:nvPicPr>
          <p:blipFill rotWithShape="1">
            <a:blip r:embed="rId11">
              <a:alphaModFix/>
            </a:blip>
            <a:srcRect b="0" l="0" r="0" t="0"/>
            <a:stretch/>
          </p:blipFill>
          <p:spPr>
            <a:xfrm>
              <a:off x="1137280" y="3441641"/>
              <a:ext cx="2256291" cy="566028"/>
            </a:xfrm>
            <a:prstGeom prst="rect">
              <a:avLst/>
            </a:prstGeom>
            <a:noFill/>
            <a:ln>
              <a:noFill/>
            </a:ln>
          </p:spPr>
        </p:pic>
        <p:pic>
          <p:nvPicPr>
            <p:cNvPr id="556" name="Google Shape;556;p22"/>
            <p:cNvPicPr preferRelativeResize="0"/>
            <p:nvPr/>
          </p:nvPicPr>
          <p:blipFill rotWithShape="1">
            <a:blip r:embed="rId12">
              <a:alphaModFix/>
            </a:blip>
            <a:srcRect b="0" l="0" r="0" t="0"/>
            <a:stretch/>
          </p:blipFill>
          <p:spPr>
            <a:xfrm>
              <a:off x="1115567" y="3435096"/>
              <a:ext cx="2145792" cy="755903"/>
            </a:xfrm>
            <a:prstGeom prst="rect">
              <a:avLst/>
            </a:prstGeom>
            <a:noFill/>
            <a:ln>
              <a:noFill/>
            </a:ln>
          </p:spPr>
        </p:pic>
        <p:sp>
          <p:nvSpPr>
            <p:cNvPr id="557" name="Google Shape;557;p22"/>
            <p:cNvSpPr/>
            <p:nvPr/>
          </p:nvSpPr>
          <p:spPr>
            <a:xfrm>
              <a:off x="1189164" y="3473666"/>
              <a:ext cx="2152015" cy="462280"/>
            </a:xfrm>
            <a:custGeom>
              <a:rect b="b" l="l" r="r" t="t"/>
              <a:pathLst>
                <a:path extrusionOk="0" h="462279" w="2152015">
                  <a:moveTo>
                    <a:pt x="2151507" y="0"/>
                  </a:moveTo>
                  <a:lnTo>
                    <a:pt x="0" y="0"/>
                  </a:lnTo>
                  <a:lnTo>
                    <a:pt x="0" y="461937"/>
                  </a:lnTo>
                  <a:lnTo>
                    <a:pt x="2151507" y="461937"/>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8" name="Google Shape;558;p22"/>
            <p:cNvSpPr/>
            <p:nvPr/>
          </p:nvSpPr>
          <p:spPr>
            <a:xfrm>
              <a:off x="1189164" y="3473666"/>
              <a:ext cx="2152015" cy="462280"/>
            </a:xfrm>
            <a:custGeom>
              <a:rect b="b" l="l" r="r" t="t"/>
              <a:pathLst>
                <a:path extrusionOk="0" h="462279" w="2152015">
                  <a:moveTo>
                    <a:pt x="0" y="461937"/>
                  </a:moveTo>
                  <a:lnTo>
                    <a:pt x="2151507" y="461937"/>
                  </a:lnTo>
                  <a:lnTo>
                    <a:pt x="2151507" y="0"/>
                  </a:lnTo>
                  <a:lnTo>
                    <a:pt x="0" y="0"/>
                  </a:lnTo>
                  <a:lnTo>
                    <a:pt x="0" y="461937"/>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59" name="Google Shape;559;p22"/>
          <p:cNvSpPr txBox="1"/>
          <p:nvPr/>
        </p:nvSpPr>
        <p:spPr>
          <a:xfrm>
            <a:off x="1570165" y="3473666"/>
            <a:ext cx="2152015" cy="286617"/>
          </a:xfrm>
          <a:prstGeom prst="rect">
            <a:avLst/>
          </a:prstGeom>
          <a:noFill/>
          <a:ln>
            <a:noFill/>
          </a:ln>
        </p:spPr>
        <p:txBody>
          <a:bodyPr anchorCtr="0" anchor="t" bIns="0" lIns="0" spcFirstLastPara="1" rIns="0" wrap="square" tIns="40000">
            <a:spAutoFit/>
          </a:bodyPr>
          <a:lstStyle/>
          <a:p>
            <a:pPr indent="0" lvl="0" marL="294005"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микросегментлаш</a:t>
            </a:r>
            <a:endParaRPr sz="1600">
              <a:solidFill>
                <a:schemeClr val="dk1"/>
              </a:solidFill>
              <a:latin typeface="Times New Roman"/>
              <a:ea typeface="Times New Roman"/>
              <a:cs typeface="Times New Roman"/>
              <a:sym typeface="Times New Roman"/>
            </a:endParaRPr>
          </a:p>
        </p:txBody>
      </p:sp>
      <p:grpSp>
        <p:nvGrpSpPr>
          <p:cNvPr id="560" name="Google Shape;560;p22"/>
          <p:cNvGrpSpPr/>
          <p:nvPr/>
        </p:nvGrpSpPr>
        <p:grpSpPr>
          <a:xfrm>
            <a:off x="1508760" y="4008120"/>
            <a:ext cx="2305812" cy="585215"/>
            <a:chOff x="1127760" y="4008120"/>
            <a:chExt cx="2305812" cy="585215"/>
          </a:xfrm>
        </p:grpSpPr>
        <p:pic>
          <p:nvPicPr>
            <p:cNvPr id="561" name="Google Shape;561;p22"/>
            <p:cNvPicPr preferRelativeResize="0"/>
            <p:nvPr/>
          </p:nvPicPr>
          <p:blipFill rotWithShape="1">
            <a:blip r:embed="rId13">
              <a:alphaModFix/>
            </a:blip>
            <a:srcRect b="0" l="0" r="0" t="0"/>
            <a:stretch/>
          </p:blipFill>
          <p:spPr>
            <a:xfrm>
              <a:off x="1127760" y="4008120"/>
              <a:ext cx="2275331" cy="585215"/>
            </a:xfrm>
            <a:prstGeom prst="rect">
              <a:avLst/>
            </a:prstGeom>
            <a:noFill/>
            <a:ln>
              <a:noFill/>
            </a:ln>
          </p:spPr>
        </p:pic>
        <p:pic>
          <p:nvPicPr>
            <p:cNvPr id="562" name="Google Shape;562;p22"/>
            <p:cNvPicPr preferRelativeResize="0"/>
            <p:nvPr/>
          </p:nvPicPr>
          <p:blipFill rotWithShape="1">
            <a:blip r:embed="rId14">
              <a:alphaModFix/>
            </a:blip>
            <a:srcRect b="0" l="0" r="0" t="0"/>
            <a:stretch/>
          </p:blipFill>
          <p:spPr>
            <a:xfrm>
              <a:off x="1146048" y="4012692"/>
              <a:ext cx="2287524" cy="512063"/>
            </a:xfrm>
            <a:prstGeom prst="rect">
              <a:avLst/>
            </a:prstGeom>
            <a:noFill/>
            <a:ln>
              <a:noFill/>
            </a:ln>
          </p:spPr>
        </p:pic>
        <p:sp>
          <p:nvSpPr>
            <p:cNvPr id="563" name="Google Shape;563;p22"/>
            <p:cNvSpPr/>
            <p:nvPr/>
          </p:nvSpPr>
          <p:spPr>
            <a:xfrm>
              <a:off x="1189164" y="4050118"/>
              <a:ext cx="2152015" cy="462280"/>
            </a:xfrm>
            <a:custGeom>
              <a:rect b="b" l="l" r="r" t="t"/>
              <a:pathLst>
                <a:path extrusionOk="0" h="462279" w="2152015">
                  <a:moveTo>
                    <a:pt x="2151507" y="0"/>
                  </a:moveTo>
                  <a:lnTo>
                    <a:pt x="0" y="0"/>
                  </a:lnTo>
                  <a:lnTo>
                    <a:pt x="0" y="461937"/>
                  </a:lnTo>
                  <a:lnTo>
                    <a:pt x="2151507" y="461937"/>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4" name="Google Shape;564;p22"/>
            <p:cNvSpPr/>
            <p:nvPr/>
          </p:nvSpPr>
          <p:spPr>
            <a:xfrm>
              <a:off x="1189164" y="4050118"/>
              <a:ext cx="2152015" cy="462280"/>
            </a:xfrm>
            <a:custGeom>
              <a:rect b="b" l="l" r="r" t="t"/>
              <a:pathLst>
                <a:path extrusionOk="0" h="462279" w="2152015">
                  <a:moveTo>
                    <a:pt x="0" y="461937"/>
                  </a:moveTo>
                  <a:lnTo>
                    <a:pt x="2151507" y="461937"/>
                  </a:lnTo>
                  <a:lnTo>
                    <a:pt x="2151507" y="0"/>
                  </a:lnTo>
                  <a:lnTo>
                    <a:pt x="0" y="0"/>
                  </a:lnTo>
                  <a:lnTo>
                    <a:pt x="0" y="461937"/>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65" name="Google Shape;565;p22"/>
          <p:cNvSpPr txBox="1"/>
          <p:nvPr/>
        </p:nvSpPr>
        <p:spPr>
          <a:xfrm>
            <a:off x="1570165" y="4050120"/>
            <a:ext cx="2152015" cy="286617"/>
          </a:xfrm>
          <a:prstGeom prst="rect">
            <a:avLst/>
          </a:prstGeom>
          <a:noFill/>
          <a:ln>
            <a:noFill/>
          </a:ln>
        </p:spPr>
        <p:txBody>
          <a:bodyPr anchorCtr="0" anchor="t" bIns="0" lIns="0" spcFirstLastPara="1" rIns="0" wrap="square" tIns="40000">
            <a:spAutoFit/>
          </a:bodyPr>
          <a:lstStyle/>
          <a:p>
            <a:pPr indent="0" lvl="0" marL="121920"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Ичкарида сегментлаш</a:t>
            </a:r>
            <a:endParaRPr sz="1600">
              <a:solidFill>
                <a:schemeClr val="dk1"/>
              </a:solidFill>
              <a:latin typeface="Times New Roman"/>
              <a:ea typeface="Times New Roman"/>
              <a:cs typeface="Times New Roman"/>
              <a:sym typeface="Times New Roman"/>
            </a:endParaRPr>
          </a:p>
        </p:txBody>
      </p:sp>
      <p:grpSp>
        <p:nvGrpSpPr>
          <p:cNvPr id="566" name="Google Shape;566;p22"/>
          <p:cNvGrpSpPr/>
          <p:nvPr/>
        </p:nvGrpSpPr>
        <p:grpSpPr>
          <a:xfrm>
            <a:off x="1508760" y="4584191"/>
            <a:ext cx="2275331" cy="585216"/>
            <a:chOff x="1127760" y="4584191"/>
            <a:chExt cx="2275331" cy="585216"/>
          </a:xfrm>
        </p:grpSpPr>
        <p:pic>
          <p:nvPicPr>
            <p:cNvPr id="567" name="Google Shape;567;p22"/>
            <p:cNvPicPr preferRelativeResize="0"/>
            <p:nvPr/>
          </p:nvPicPr>
          <p:blipFill rotWithShape="1">
            <a:blip r:embed="rId15">
              <a:alphaModFix/>
            </a:blip>
            <a:srcRect b="0" l="0" r="0" t="0"/>
            <a:stretch/>
          </p:blipFill>
          <p:spPr>
            <a:xfrm>
              <a:off x="1127760" y="4584191"/>
              <a:ext cx="2275331" cy="585216"/>
            </a:xfrm>
            <a:prstGeom prst="rect">
              <a:avLst/>
            </a:prstGeom>
            <a:noFill/>
            <a:ln>
              <a:noFill/>
            </a:ln>
          </p:spPr>
        </p:pic>
        <p:pic>
          <p:nvPicPr>
            <p:cNvPr id="568" name="Google Shape;568;p22"/>
            <p:cNvPicPr preferRelativeResize="0"/>
            <p:nvPr/>
          </p:nvPicPr>
          <p:blipFill rotWithShape="1">
            <a:blip r:embed="rId16">
              <a:alphaModFix/>
            </a:blip>
            <a:srcRect b="0" l="0" r="0" t="0"/>
            <a:stretch/>
          </p:blipFill>
          <p:spPr>
            <a:xfrm>
              <a:off x="1298448" y="4587239"/>
              <a:ext cx="1981200" cy="512063"/>
            </a:xfrm>
            <a:prstGeom prst="rect">
              <a:avLst/>
            </a:prstGeom>
            <a:noFill/>
            <a:ln>
              <a:noFill/>
            </a:ln>
          </p:spPr>
        </p:pic>
        <p:sp>
          <p:nvSpPr>
            <p:cNvPr id="569" name="Google Shape;569;p22"/>
            <p:cNvSpPr/>
            <p:nvPr/>
          </p:nvSpPr>
          <p:spPr>
            <a:xfrm>
              <a:off x="1189164" y="4625682"/>
              <a:ext cx="2152015" cy="462280"/>
            </a:xfrm>
            <a:custGeom>
              <a:rect b="b" l="l" r="r" t="t"/>
              <a:pathLst>
                <a:path extrusionOk="0" h="462279" w="2152015">
                  <a:moveTo>
                    <a:pt x="2151507" y="0"/>
                  </a:moveTo>
                  <a:lnTo>
                    <a:pt x="0" y="0"/>
                  </a:lnTo>
                  <a:lnTo>
                    <a:pt x="0" y="461937"/>
                  </a:lnTo>
                  <a:lnTo>
                    <a:pt x="2151507" y="461937"/>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0" name="Google Shape;570;p22"/>
            <p:cNvSpPr/>
            <p:nvPr/>
          </p:nvSpPr>
          <p:spPr>
            <a:xfrm>
              <a:off x="1189164" y="4625682"/>
              <a:ext cx="2152015" cy="462280"/>
            </a:xfrm>
            <a:custGeom>
              <a:rect b="b" l="l" r="r" t="t"/>
              <a:pathLst>
                <a:path extrusionOk="0" h="462279" w="2152015">
                  <a:moveTo>
                    <a:pt x="0" y="461937"/>
                  </a:moveTo>
                  <a:lnTo>
                    <a:pt x="2151507" y="461937"/>
                  </a:lnTo>
                  <a:lnTo>
                    <a:pt x="2151507" y="0"/>
                  </a:lnTo>
                  <a:lnTo>
                    <a:pt x="0" y="0"/>
                  </a:lnTo>
                  <a:lnTo>
                    <a:pt x="0" y="461937"/>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71" name="Google Shape;571;p22"/>
          <p:cNvSpPr txBox="1"/>
          <p:nvPr/>
        </p:nvSpPr>
        <p:spPr>
          <a:xfrm>
            <a:off x="1570165" y="4625683"/>
            <a:ext cx="2152015" cy="286617"/>
          </a:xfrm>
          <a:prstGeom prst="rect">
            <a:avLst/>
          </a:prstGeom>
          <a:noFill/>
          <a:ln>
            <a:noFill/>
          </a:ln>
        </p:spPr>
        <p:txBody>
          <a:bodyPr anchorCtr="0" anchor="t" bIns="0" lIns="0" spcFirstLastPara="1" rIns="0" wrap="square" tIns="40000">
            <a:spAutoFit/>
          </a:bodyPr>
          <a:lstStyle/>
          <a:p>
            <a:pPr indent="0" lvl="0" marL="274320"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Чукур сегментлаш</a:t>
            </a:r>
            <a:endParaRPr sz="1600">
              <a:solidFill>
                <a:schemeClr val="dk1"/>
              </a:solidFill>
              <a:latin typeface="Times New Roman"/>
              <a:ea typeface="Times New Roman"/>
              <a:cs typeface="Times New Roman"/>
              <a:sym typeface="Times New Roman"/>
            </a:endParaRPr>
          </a:p>
        </p:txBody>
      </p:sp>
      <p:grpSp>
        <p:nvGrpSpPr>
          <p:cNvPr id="572" name="Google Shape;572;p22"/>
          <p:cNvGrpSpPr/>
          <p:nvPr/>
        </p:nvGrpSpPr>
        <p:grpSpPr>
          <a:xfrm>
            <a:off x="1496568" y="5161789"/>
            <a:ext cx="2287523" cy="582168"/>
            <a:chOff x="1115567" y="5161788"/>
            <a:chExt cx="2287523" cy="582168"/>
          </a:xfrm>
        </p:grpSpPr>
        <p:pic>
          <p:nvPicPr>
            <p:cNvPr id="573" name="Google Shape;573;p22"/>
            <p:cNvPicPr preferRelativeResize="0"/>
            <p:nvPr/>
          </p:nvPicPr>
          <p:blipFill rotWithShape="1">
            <a:blip r:embed="rId17">
              <a:alphaModFix/>
            </a:blip>
            <a:srcRect b="0" l="0" r="0" t="0"/>
            <a:stretch/>
          </p:blipFill>
          <p:spPr>
            <a:xfrm>
              <a:off x="1127759" y="5161788"/>
              <a:ext cx="2275331" cy="582168"/>
            </a:xfrm>
            <a:prstGeom prst="rect">
              <a:avLst/>
            </a:prstGeom>
            <a:noFill/>
            <a:ln>
              <a:noFill/>
            </a:ln>
          </p:spPr>
        </p:pic>
        <p:pic>
          <p:nvPicPr>
            <p:cNvPr id="574" name="Google Shape;574;p22"/>
            <p:cNvPicPr preferRelativeResize="0"/>
            <p:nvPr/>
          </p:nvPicPr>
          <p:blipFill rotWithShape="1">
            <a:blip r:embed="rId18">
              <a:alphaModFix/>
            </a:blip>
            <a:srcRect b="0" l="0" r="0" t="0"/>
            <a:stretch/>
          </p:blipFill>
          <p:spPr>
            <a:xfrm>
              <a:off x="1115567" y="5166360"/>
              <a:ext cx="2281428" cy="512063"/>
            </a:xfrm>
            <a:prstGeom prst="rect">
              <a:avLst/>
            </a:prstGeom>
            <a:noFill/>
            <a:ln>
              <a:noFill/>
            </a:ln>
          </p:spPr>
        </p:pic>
        <p:sp>
          <p:nvSpPr>
            <p:cNvPr id="575" name="Google Shape;575;p22"/>
            <p:cNvSpPr/>
            <p:nvPr/>
          </p:nvSpPr>
          <p:spPr>
            <a:xfrm>
              <a:off x="1189164" y="5203698"/>
              <a:ext cx="2152015" cy="459105"/>
            </a:xfrm>
            <a:custGeom>
              <a:rect b="b" l="l" r="r" t="t"/>
              <a:pathLst>
                <a:path extrusionOk="0" h="459104" w="2152015">
                  <a:moveTo>
                    <a:pt x="2151507" y="0"/>
                  </a:moveTo>
                  <a:lnTo>
                    <a:pt x="0" y="0"/>
                  </a:lnTo>
                  <a:lnTo>
                    <a:pt x="0" y="458736"/>
                  </a:lnTo>
                  <a:lnTo>
                    <a:pt x="2151507" y="458736"/>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6" name="Google Shape;576;p22"/>
            <p:cNvSpPr/>
            <p:nvPr/>
          </p:nvSpPr>
          <p:spPr>
            <a:xfrm>
              <a:off x="1189164" y="5203698"/>
              <a:ext cx="2152015" cy="459105"/>
            </a:xfrm>
            <a:custGeom>
              <a:rect b="b" l="l" r="r" t="t"/>
              <a:pathLst>
                <a:path extrusionOk="0" h="459104" w="2152015">
                  <a:moveTo>
                    <a:pt x="0" y="458736"/>
                  </a:moveTo>
                  <a:lnTo>
                    <a:pt x="2151507" y="458736"/>
                  </a:lnTo>
                  <a:lnTo>
                    <a:pt x="2151507" y="0"/>
                  </a:lnTo>
                  <a:lnTo>
                    <a:pt x="0" y="0"/>
                  </a:lnTo>
                  <a:lnTo>
                    <a:pt x="0" y="458736"/>
                  </a:lnTo>
                  <a:close/>
                </a:path>
              </a:pathLst>
            </a:custGeom>
            <a:noFill/>
            <a:ln cap="flat" cmpd="sng" w="380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77" name="Google Shape;577;p22"/>
          <p:cNvSpPr txBox="1"/>
          <p:nvPr/>
        </p:nvSpPr>
        <p:spPr>
          <a:xfrm>
            <a:off x="1570165" y="5203697"/>
            <a:ext cx="2152015" cy="287258"/>
          </a:xfrm>
          <a:prstGeom prst="rect">
            <a:avLst/>
          </a:prstGeom>
          <a:noFill/>
          <a:ln>
            <a:noFill/>
          </a:ln>
        </p:spPr>
        <p:txBody>
          <a:bodyPr anchorCtr="0" anchor="t" bIns="0" lIns="0" spcFirstLastPara="1" rIns="0" wrap="square" tIns="40625">
            <a:spAutoFit/>
          </a:bodyPr>
          <a:lstStyle/>
          <a:p>
            <a:pPr indent="0" lvl="0" marL="91440"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Аввалдан сегментлаш</a:t>
            </a:r>
            <a:endParaRPr sz="1600">
              <a:solidFill>
                <a:schemeClr val="dk1"/>
              </a:solidFill>
              <a:latin typeface="Times New Roman"/>
              <a:ea typeface="Times New Roman"/>
              <a:cs typeface="Times New Roman"/>
              <a:sym typeface="Times New Roman"/>
            </a:endParaRPr>
          </a:p>
        </p:txBody>
      </p:sp>
      <p:grpSp>
        <p:nvGrpSpPr>
          <p:cNvPr id="578" name="Google Shape;578;p22"/>
          <p:cNvGrpSpPr/>
          <p:nvPr/>
        </p:nvGrpSpPr>
        <p:grpSpPr>
          <a:xfrm>
            <a:off x="1496568" y="5736335"/>
            <a:ext cx="2287523" cy="585215"/>
            <a:chOff x="1115567" y="5736335"/>
            <a:chExt cx="2287523" cy="585215"/>
          </a:xfrm>
        </p:grpSpPr>
        <p:pic>
          <p:nvPicPr>
            <p:cNvPr id="579" name="Google Shape;579;p22"/>
            <p:cNvPicPr preferRelativeResize="0"/>
            <p:nvPr/>
          </p:nvPicPr>
          <p:blipFill rotWithShape="1">
            <a:blip r:embed="rId19">
              <a:alphaModFix/>
            </a:blip>
            <a:srcRect b="0" l="0" r="0" t="0"/>
            <a:stretch/>
          </p:blipFill>
          <p:spPr>
            <a:xfrm>
              <a:off x="1127759" y="5736335"/>
              <a:ext cx="2275331" cy="585215"/>
            </a:xfrm>
            <a:prstGeom prst="rect">
              <a:avLst/>
            </a:prstGeom>
            <a:noFill/>
            <a:ln>
              <a:noFill/>
            </a:ln>
          </p:spPr>
        </p:pic>
        <p:pic>
          <p:nvPicPr>
            <p:cNvPr id="580" name="Google Shape;580;p22"/>
            <p:cNvPicPr preferRelativeResize="0"/>
            <p:nvPr/>
          </p:nvPicPr>
          <p:blipFill rotWithShape="1">
            <a:blip r:embed="rId20">
              <a:alphaModFix/>
            </a:blip>
            <a:srcRect b="0" l="0" r="0" t="0"/>
            <a:stretch/>
          </p:blipFill>
          <p:spPr>
            <a:xfrm>
              <a:off x="1115567" y="5740907"/>
              <a:ext cx="2110740" cy="512064"/>
            </a:xfrm>
            <a:prstGeom prst="rect">
              <a:avLst/>
            </a:prstGeom>
            <a:noFill/>
            <a:ln>
              <a:noFill/>
            </a:ln>
          </p:spPr>
        </p:pic>
        <p:sp>
          <p:nvSpPr>
            <p:cNvPr id="581" name="Google Shape;581;p22"/>
            <p:cNvSpPr/>
            <p:nvPr/>
          </p:nvSpPr>
          <p:spPr>
            <a:xfrm>
              <a:off x="1189164" y="5778525"/>
              <a:ext cx="2152015" cy="462280"/>
            </a:xfrm>
            <a:custGeom>
              <a:rect b="b" l="l" r="r" t="t"/>
              <a:pathLst>
                <a:path extrusionOk="0" h="462279" w="2152015">
                  <a:moveTo>
                    <a:pt x="2151507" y="0"/>
                  </a:moveTo>
                  <a:lnTo>
                    <a:pt x="0" y="0"/>
                  </a:lnTo>
                  <a:lnTo>
                    <a:pt x="0" y="461937"/>
                  </a:lnTo>
                  <a:lnTo>
                    <a:pt x="2151507" y="461937"/>
                  </a:lnTo>
                  <a:lnTo>
                    <a:pt x="2151507"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2" name="Google Shape;582;p22"/>
            <p:cNvSpPr/>
            <p:nvPr/>
          </p:nvSpPr>
          <p:spPr>
            <a:xfrm>
              <a:off x="1189164" y="5778525"/>
              <a:ext cx="2152015" cy="462280"/>
            </a:xfrm>
            <a:custGeom>
              <a:rect b="b" l="l" r="r" t="t"/>
              <a:pathLst>
                <a:path extrusionOk="0" h="462279" w="2152015">
                  <a:moveTo>
                    <a:pt x="0" y="461937"/>
                  </a:moveTo>
                  <a:lnTo>
                    <a:pt x="2151507" y="461937"/>
                  </a:lnTo>
                  <a:lnTo>
                    <a:pt x="2151507" y="0"/>
                  </a:lnTo>
                  <a:lnTo>
                    <a:pt x="0" y="0"/>
                  </a:lnTo>
                  <a:lnTo>
                    <a:pt x="0" y="461937"/>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83" name="Google Shape;583;p22"/>
          <p:cNvSpPr txBox="1"/>
          <p:nvPr/>
        </p:nvSpPr>
        <p:spPr>
          <a:xfrm>
            <a:off x="1570165" y="5778525"/>
            <a:ext cx="2152015" cy="287258"/>
          </a:xfrm>
          <a:prstGeom prst="rect">
            <a:avLst/>
          </a:prstGeom>
          <a:noFill/>
          <a:ln>
            <a:noFill/>
          </a:ln>
        </p:spPr>
        <p:txBody>
          <a:bodyPr anchorCtr="0" anchor="t" bIns="0" lIns="0" spcFirstLastPara="1" rIns="0" wrap="square" tIns="40625">
            <a:spAutoFit/>
          </a:bodyPr>
          <a:lstStyle/>
          <a:p>
            <a:pPr indent="0" lvl="0" marL="91440" marR="0" rtl="0" algn="l">
              <a:spcBef>
                <a:spcPts val="0"/>
              </a:spcBef>
              <a:spcAft>
                <a:spcPts val="0"/>
              </a:spcAft>
              <a:buNone/>
            </a:pPr>
            <a:r>
              <a:rPr lang="uz-Cyrl-UZ" sz="1600">
                <a:solidFill>
                  <a:srgbClr val="FFFFFF"/>
                </a:solidFill>
                <a:latin typeface="Times New Roman"/>
                <a:ea typeface="Times New Roman"/>
                <a:cs typeface="Times New Roman"/>
                <a:sym typeface="Times New Roman"/>
              </a:rPr>
              <a:t>Якуний сегментлаш</a:t>
            </a:r>
            <a:endParaRPr sz="1600">
              <a:solidFill>
                <a:schemeClr val="dk1"/>
              </a:solidFill>
              <a:latin typeface="Times New Roman"/>
              <a:ea typeface="Times New Roman"/>
              <a:cs typeface="Times New Roman"/>
              <a:sym typeface="Times New Roman"/>
            </a:endParaRPr>
          </a:p>
        </p:txBody>
      </p:sp>
      <p:grpSp>
        <p:nvGrpSpPr>
          <p:cNvPr id="584" name="Google Shape;584;p22"/>
          <p:cNvGrpSpPr/>
          <p:nvPr/>
        </p:nvGrpSpPr>
        <p:grpSpPr>
          <a:xfrm>
            <a:off x="6833998" y="2974849"/>
            <a:ext cx="2257802" cy="999744"/>
            <a:chOff x="6452998" y="2974848"/>
            <a:chExt cx="2257802" cy="999744"/>
          </a:xfrm>
        </p:grpSpPr>
        <p:pic>
          <p:nvPicPr>
            <p:cNvPr id="585" name="Google Shape;585;p22"/>
            <p:cNvPicPr preferRelativeResize="0"/>
            <p:nvPr/>
          </p:nvPicPr>
          <p:blipFill rotWithShape="1">
            <a:blip r:embed="rId21">
              <a:alphaModFix/>
            </a:blip>
            <a:srcRect b="0" l="0" r="0" t="0"/>
            <a:stretch/>
          </p:blipFill>
          <p:spPr>
            <a:xfrm>
              <a:off x="6452998" y="2981286"/>
              <a:ext cx="2257802" cy="910667"/>
            </a:xfrm>
            <a:prstGeom prst="rect">
              <a:avLst/>
            </a:prstGeom>
            <a:noFill/>
            <a:ln>
              <a:noFill/>
            </a:ln>
          </p:spPr>
        </p:pic>
        <p:pic>
          <p:nvPicPr>
            <p:cNvPr id="586" name="Google Shape;586;p22"/>
            <p:cNvPicPr preferRelativeResize="0"/>
            <p:nvPr/>
          </p:nvPicPr>
          <p:blipFill rotWithShape="1">
            <a:blip r:embed="rId22">
              <a:alphaModFix/>
            </a:blip>
            <a:srcRect b="0" l="0" r="0" t="0"/>
            <a:stretch/>
          </p:blipFill>
          <p:spPr>
            <a:xfrm>
              <a:off x="6531864" y="2974848"/>
              <a:ext cx="2153412" cy="999744"/>
            </a:xfrm>
            <a:prstGeom prst="rect">
              <a:avLst/>
            </a:prstGeom>
            <a:noFill/>
            <a:ln>
              <a:noFill/>
            </a:ln>
          </p:spPr>
        </p:pic>
        <p:sp>
          <p:nvSpPr>
            <p:cNvPr id="587" name="Google Shape;587;p22"/>
            <p:cNvSpPr/>
            <p:nvPr/>
          </p:nvSpPr>
          <p:spPr>
            <a:xfrm>
              <a:off x="6505829" y="3013341"/>
              <a:ext cx="2152650" cy="806450"/>
            </a:xfrm>
            <a:custGeom>
              <a:rect b="b" l="l" r="r" t="t"/>
              <a:pathLst>
                <a:path extrusionOk="0" h="806450" w="2152650">
                  <a:moveTo>
                    <a:pt x="2152396" y="0"/>
                  </a:moveTo>
                  <a:lnTo>
                    <a:pt x="0" y="0"/>
                  </a:lnTo>
                  <a:lnTo>
                    <a:pt x="0" y="806183"/>
                  </a:lnTo>
                  <a:lnTo>
                    <a:pt x="2152396" y="806183"/>
                  </a:lnTo>
                  <a:lnTo>
                    <a:pt x="2152396"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8" name="Google Shape;588;p22"/>
            <p:cNvSpPr/>
            <p:nvPr/>
          </p:nvSpPr>
          <p:spPr>
            <a:xfrm>
              <a:off x="6505829" y="3013341"/>
              <a:ext cx="2152650" cy="806450"/>
            </a:xfrm>
            <a:custGeom>
              <a:rect b="b" l="l" r="r" t="t"/>
              <a:pathLst>
                <a:path extrusionOk="0" h="806450" w="2152650">
                  <a:moveTo>
                    <a:pt x="0" y="806183"/>
                  </a:moveTo>
                  <a:lnTo>
                    <a:pt x="2152396" y="806183"/>
                  </a:lnTo>
                  <a:lnTo>
                    <a:pt x="2152396" y="0"/>
                  </a:lnTo>
                  <a:lnTo>
                    <a:pt x="0" y="0"/>
                  </a:lnTo>
                  <a:lnTo>
                    <a:pt x="0" y="806183"/>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89" name="Google Shape;589;p22"/>
          <p:cNvSpPr txBox="1"/>
          <p:nvPr/>
        </p:nvSpPr>
        <p:spPr>
          <a:xfrm>
            <a:off x="6886829" y="3013341"/>
            <a:ext cx="2152650" cy="806450"/>
          </a:xfrm>
          <a:prstGeom prst="rect">
            <a:avLst/>
          </a:prstGeom>
          <a:noFill/>
          <a:ln>
            <a:noFill/>
          </a:ln>
        </p:spPr>
        <p:txBody>
          <a:bodyPr anchorCtr="0" anchor="t" bIns="0" lIns="0" spcFirstLastPara="1" rIns="0" wrap="square" tIns="40000">
            <a:spAutoFit/>
          </a:bodyPr>
          <a:lstStyle/>
          <a:p>
            <a:pPr indent="0" lvl="0" marL="191770" marR="180975" rtl="0" algn="ctr">
              <a:spcBef>
                <a:spcPts val="0"/>
              </a:spcBef>
              <a:spcAft>
                <a:spcPts val="0"/>
              </a:spcAft>
              <a:buNone/>
            </a:pPr>
            <a:r>
              <a:rPr lang="uz-Cyrl-UZ" sz="1600">
                <a:solidFill>
                  <a:srgbClr val="FFFFFF"/>
                </a:solidFill>
                <a:latin typeface="Times New Roman"/>
                <a:ea typeface="Times New Roman"/>
                <a:cs typeface="Times New Roman"/>
                <a:sym typeface="Times New Roman"/>
              </a:rPr>
              <a:t>Истеъмол товарлари  истеъмолчиларини  сегментлаш</a:t>
            </a:r>
            <a:endParaRPr sz="1600">
              <a:solidFill>
                <a:schemeClr val="dk1"/>
              </a:solidFill>
              <a:latin typeface="Times New Roman"/>
              <a:ea typeface="Times New Roman"/>
              <a:cs typeface="Times New Roman"/>
              <a:sym typeface="Times New Roman"/>
            </a:endParaRPr>
          </a:p>
        </p:txBody>
      </p:sp>
      <p:grpSp>
        <p:nvGrpSpPr>
          <p:cNvPr id="590" name="Google Shape;590;p22"/>
          <p:cNvGrpSpPr/>
          <p:nvPr/>
        </p:nvGrpSpPr>
        <p:grpSpPr>
          <a:xfrm>
            <a:off x="6813803" y="4012692"/>
            <a:ext cx="2277997" cy="1487424"/>
            <a:chOff x="6432803" y="4012691"/>
            <a:chExt cx="2277997" cy="1487424"/>
          </a:xfrm>
        </p:grpSpPr>
        <p:pic>
          <p:nvPicPr>
            <p:cNvPr id="591" name="Google Shape;591;p22"/>
            <p:cNvPicPr preferRelativeResize="0"/>
            <p:nvPr/>
          </p:nvPicPr>
          <p:blipFill rotWithShape="1">
            <a:blip r:embed="rId23">
              <a:alphaModFix/>
            </a:blip>
            <a:srcRect b="0" l="0" r="0" t="0"/>
            <a:stretch/>
          </p:blipFill>
          <p:spPr>
            <a:xfrm>
              <a:off x="6452998" y="4017638"/>
              <a:ext cx="2257802" cy="1142250"/>
            </a:xfrm>
            <a:prstGeom prst="rect">
              <a:avLst/>
            </a:prstGeom>
            <a:noFill/>
            <a:ln>
              <a:noFill/>
            </a:ln>
          </p:spPr>
        </p:pic>
        <p:pic>
          <p:nvPicPr>
            <p:cNvPr id="592" name="Google Shape;592;p22"/>
            <p:cNvPicPr preferRelativeResize="0"/>
            <p:nvPr/>
          </p:nvPicPr>
          <p:blipFill rotWithShape="1">
            <a:blip r:embed="rId24">
              <a:alphaModFix/>
            </a:blip>
            <a:srcRect b="0" l="0" r="0" t="0"/>
            <a:stretch/>
          </p:blipFill>
          <p:spPr>
            <a:xfrm>
              <a:off x="6432803" y="4012691"/>
              <a:ext cx="2260092" cy="1487424"/>
            </a:xfrm>
            <a:prstGeom prst="rect">
              <a:avLst/>
            </a:prstGeom>
            <a:noFill/>
            <a:ln>
              <a:noFill/>
            </a:ln>
          </p:spPr>
        </p:pic>
        <p:sp>
          <p:nvSpPr>
            <p:cNvPr id="593" name="Google Shape;593;p22"/>
            <p:cNvSpPr/>
            <p:nvPr/>
          </p:nvSpPr>
          <p:spPr>
            <a:xfrm>
              <a:off x="6505828" y="4050017"/>
              <a:ext cx="2152650" cy="1038860"/>
            </a:xfrm>
            <a:custGeom>
              <a:rect b="b" l="l" r="r" t="t"/>
              <a:pathLst>
                <a:path extrusionOk="0" h="1038860" w="2152650">
                  <a:moveTo>
                    <a:pt x="2152396" y="0"/>
                  </a:moveTo>
                  <a:lnTo>
                    <a:pt x="0" y="0"/>
                  </a:lnTo>
                  <a:lnTo>
                    <a:pt x="0" y="1038364"/>
                  </a:lnTo>
                  <a:lnTo>
                    <a:pt x="2152396" y="1038364"/>
                  </a:lnTo>
                  <a:lnTo>
                    <a:pt x="2152396"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4" name="Google Shape;594;p22"/>
            <p:cNvSpPr/>
            <p:nvPr/>
          </p:nvSpPr>
          <p:spPr>
            <a:xfrm>
              <a:off x="6505828" y="4050017"/>
              <a:ext cx="2152650" cy="1038860"/>
            </a:xfrm>
            <a:custGeom>
              <a:rect b="b" l="l" r="r" t="t"/>
              <a:pathLst>
                <a:path extrusionOk="0" h="1038860" w="2152650">
                  <a:moveTo>
                    <a:pt x="0" y="1038364"/>
                  </a:moveTo>
                  <a:lnTo>
                    <a:pt x="2152396" y="1038364"/>
                  </a:lnTo>
                  <a:lnTo>
                    <a:pt x="2152396" y="0"/>
                  </a:lnTo>
                  <a:lnTo>
                    <a:pt x="0" y="0"/>
                  </a:lnTo>
                  <a:lnTo>
                    <a:pt x="0" y="1038364"/>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95" name="Google Shape;595;p22"/>
          <p:cNvSpPr txBox="1"/>
          <p:nvPr/>
        </p:nvSpPr>
        <p:spPr>
          <a:xfrm>
            <a:off x="6886829" y="4050017"/>
            <a:ext cx="2152650" cy="1038860"/>
          </a:xfrm>
          <a:prstGeom prst="rect">
            <a:avLst/>
          </a:prstGeom>
          <a:noFill/>
          <a:ln>
            <a:noFill/>
          </a:ln>
        </p:spPr>
        <p:txBody>
          <a:bodyPr anchorCtr="0" anchor="t" bIns="0" lIns="0" spcFirstLastPara="1" rIns="0" wrap="square" tIns="40000">
            <a:spAutoFit/>
          </a:bodyPr>
          <a:lstStyle/>
          <a:p>
            <a:pPr indent="0" lvl="0" marL="171450" marR="161290" rtl="0" algn="ctr">
              <a:spcBef>
                <a:spcPts val="0"/>
              </a:spcBef>
              <a:spcAft>
                <a:spcPts val="0"/>
              </a:spcAft>
              <a:buNone/>
            </a:pPr>
            <a:r>
              <a:rPr lang="uz-Cyrl-UZ" sz="1600">
                <a:solidFill>
                  <a:srgbClr val="FFFFFF"/>
                </a:solidFill>
                <a:latin typeface="Times New Roman"/>
                <a:ea typeface="Times New Roman"/>
                <a:cs typeface="Times New Roman"/>
                <a:sym typeface="Times New Roman"/>
              </a:rPr>
              <a:t>Ишлаб чикариш тех-  ник товарлар буйича  истеъмолчиларини  сегментлаш</a:t>
            </a:r>
            <a:endParaRPr sz="1600">
              <a:solidFill>
                <a:schemeClr val="dk1"/>
              </a:solidFill>
              <a:latin typeface="Times New Roman"/>
              <a:ea typeface="Times New Roman"/>
              <a:cs typeface="Times New Roman"/>
              <a:sym typeface="Times New Roman"/>
            </a:endParaRPr>
          </a:p>
        </p:txBody>
      </p:sp>
      <p:grpSp>
        <p:nvGrpSpPr>
          <p:cNvPr id="596" name="Google Shape;596;p22"/>
          <p:cNvGrpSpPr/>
          <p:nvPr/>
        </p:nvGrpSpPr>
        <p:grpSpPr>
          <a:xfrm>
            <a:off x="6824471" y="5390389"/>
            <a:ext cx="2276855" cy="1004316"/>
            <a:chOff x="6443471" y="5390388"/>
            <a:chExt cx="2276855" cy="1004316"/>
          </a:xfrm>
        </p:grpSpPr>
        <p:pic>
          <p:nvPicPr>
            <p:cNvPr id="597" name="Google Shape;597;p22"/>
            <p:cNvPicPr preferRelativeResize="0"/>
            <p:nvPr/>
          </p:nvPicPr>
          <p:blipFill rotWithShape="1">
            <a:blip r:embed="rId25">
              <a:alphaModFix/>
            </a:blip>
            <a:srcRect b="0" l="0" r="0" t="0"/>
            <a:stretch/>
          </p:blipFill>
          <p:spPr>
            <a:xfrm>
              <a:off x="6443471" y="5390388"/>
              <a:ext cx="2276855" cy="931163"/>
            </a:xfrm>
            <a:prstGeom prst="rect">
              <a:avLst/>
            </a:prstGeom>
            <a:noFill/>
            <a:ln>
              <a:noFill/>
            </a:ln>
          </p:spPr>
        </p:pic>
        <p:pic>
          <p:nvPicPr>
            <p:cNvPr id="598" name="Google Shape;598;p22"/>
            <p:cNvPicPr preferRelativeResize="0"/>
            <p:nvPr/>
          </p:nvPicPr>
          <p:blipFill rotWithShape="1">
            <a:blip r:embed="rId26">
              <a:alphaModFix/>
            </a:blip>
            <a:srcRect b="0" l="0" r="0" t="0"/>
            <a:stretch/>
          </p:blipFill>
          <p:spPr>
            <a:xfrm>
              <a:off x="6566915" y="5394960"/>
              <a:ext cx="2080260" cy="999744"/>
            </a:xfrm>
            <a:prstGeom prst="rect">
              <a:avLst/>
            </a:prstGeom>
            <a:noFill/>
            <a:ln>
              <a:noFill/>
            </a:ln>
          </p:spPr>
        </p:pic>
        <p:sp>
          <p:nvSpPr>
            <p:cNvPr id="599" name="Google Shape;599;p22"/>
            <p:cNvSpPr/>
            <p:nvPr/>
          </p:nvSpPr>
          <p:spPr>
            <a:xfrm>
              <a:off x="6505828" y="5432679"/>
              <a:ext cx="2152650" cy="808355"/>
            </a:xfrm>
            <a:custGeom>
              <a:rect b="b" l="l" r="r" t="t"/>
              <a:pathLst>
                <a:path extrusionOk="0" h="808354" w="2152650">
                  <a:moveTo>
                    <a:pt x="2152396" y="0"/>
                  </a:moveTo>
                  <a:lnTo>
                    <a:pt x="0" y="0"/>
                  </a:lnTo>
                  <a:lnTo>
                    <a:pt x="0" y="807783"/>
                  </a:lnTo>
                  <a:lnTo>
                    <a:pt x="2152396" y="807783"/>
                  </a:lnTo>
                  <a:lnTo>
                    <a:pt x="2152396" y="0"/>
                  </a:lnTo>
                  <a:close/>
                </a:path>
              </a:pathLst>
            </a:custGeom>
            <a:solidFill>
              <a:srgbClr val="8063A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0" name="Google Shape;600;p22"/>
            <p:cNvSpPr/>
            <p:nvPr/>
          </p:nvSpPr>
          <p:spPr>
            <a:xfrm>
              <a:off x="6505828" y="5432679"/>
              <a:ext cx="2152650" cy="808355"/>
            </a:xfrm>
            <a:custGeom>
              <a:rect b="b" l="l" r="r" t="t"/>
              <a:pathLst>
                <a:path extrusionOk="0" h="808354" w="2152650">
                  <a:moveTo>
                    <a:pt x="0" y="807783"/>
                  </a:moveTo>
                  <a:lnTo>
                    <a:pt x="2152396" y="807783"/>
                  </a:lnTo>
                  <a:lnTo>
                    <a:pt x="2152396" y="0"/>
                  </a:lnTo>
                  <a:lnTo>
                    <a:pt x="0" y="0"/>
                  </a:lnTo>
                  <a:lnTo>
                    <a:pt x="0" y="807783"/>
                  </a:lnTo>
                  <a:close/>
                </a:path>
              </a:pathLst>
            </a:custGeom>
            <a:noFill/>
            <a:ln cap="flat" cmpd="sng" w="381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01" name="Google Shape;601;p22"/>
          <p:cNvSpPr txBox="1"/>
          <p:nvPr/>
        </p:nvSpPr>
        <p:spPr>
          <a:xfrm>
            <a:off x="6886829" y="5432679"/>
            <a:ext cx="2152650" cy="808355"/>
          </a:xfrm>
          <a:prstGeom prst="rect">
            <a:avLst/>
          </a:prstGeom>
          <a:noFill/>
          <a:ln>
            <a:noFill/>
          </a:ln>
        </p:spPr>
        <p:txBody>
          <a:bodyPr anchorCtr="0" anchor="t" bIns="0" lIns="0" spcFirstLastPara="1" rIns="0" wrap="square" tIns="40000">
            <a:spAutoFit/>
          </a:bodyPr>
          <a:lstStyle/>
          <a:p>
            <a:pPr indent="0" lvl="0" marL="226695" marR="217804" rtl="0" algn="ctr">
              <a:spcBef>
                <a:spcPts val="0"/>
              </a:spcBef>
              <a:spcAft>
                <a:spcPts val="0"/>
              </a:spcAft>
              <a:buNone/>
            </a:pPr>
            <a:r>
              <a:rPr lang="uz-Cyrl-UZ" sz="1600">
                <a:solidFill>
                  <a:srgbClr val="FFFFFF"/>
                </a:solidFill>
                <a:latin typeface="Times New Roman"/>
                <a:ea typeface="Times New Roman"/>
                <a:cs typeface="Times New Roman"/>
                <a:sym typeface="Times New Roman"/>
              </a:rPr>
              <a:t>Икки турдаги товар  истеъмолчиларини  сегментлаш</a:t>
            </a:r>
            <a:endParaRPr sz="1600">
              <a:solidFill>
                <a:schemeClr val="dk1"/>
              </a:solidFill>
              <a:latin typeface="Times New Roman"/>
              <a:ea typeface="Times New Roman"/>
              <a:cs typeface="Times New Roman"/>
              <a:sym typeface="Times New Roman"/>
            </a:endParaRPr>
          </a:p>
        </p:txBody>
      </p:sp>
      <p:grpSp>
        <p:nvGrpSpPr>
          <p:cNvPr id="602" name="Google Shape;602;p22"/>
          <p:cNvGrpSpPr/>
          <p:nvPr/>
        </p:nvGrpSpPr>
        <p:grpSpPr>
          <a:xfrm>
            <a:off x="941832" y="1146047"/>
            <a:ext cx="6609208" cy="4928616"/>
            <a:chOff x="560831" y="1146047"/>
            <a:chExt cx="6609208" cy="4928616"/>
          </a:xfrm>
        </p:grpSpPr>
        <p:pic>
          <p:nvPicPr>
            <p:cNvPr id="603" name="Google Shape;603;p22"/>
            <p:cNvPicPr preferRelativeResize="0"/>
            <p:nvPr/>
          </p:nvPicPr>
          <p:blipFill rotWithShape="1">
            <a:blip r:embed="rId27">
              <a:alphaModFix/>
            </a:blip>
            <a:srcRect b="0" l="0" r="0" t="0"/>
            <a:stretch/>
          </p:blipFill>
          <p:spPr>
            <a:xfrm>
              <a:off x="2293999" y="1455419"/>
              <a:ext cx="4876040" cy="91439"/>
            </a:xfrm>
            <a:prstGeom prst="rect">
              <a:avLst/>
            </a:prstGeom>
            <a:noFill/>
            <a:ln>
              <a:noFill/>
            </a:ln>
          </p:spPr>
        </p:pic>
        <p:sp>
          <p:nvSpPr>
            <p:cNvPr id="604" name="Google Shape;604;p22"/>
            <p:cNvSpPr/>
            <p:nvPr/>
          </p:nvSpPr>
          <p:spPr>
            <a:xfrm>
              <a:off x="2326893" y="1480946"/>
              <a:ext cx="4810760" cy="0"/>
            </a:xfrm>
            <a:custGeom>
              <a:rect b="b" l="l" r="r" t="t"/>
              <a:pathLst>
                <a:path extrusionOk="0" h="120000" w="4810759">
                  <a:moveTo>
                    <a:pt x="0" y="0"/>
                  </a:moveTo>
                  <a:lnTo>
                    <a:pt x="4810252" y="0"/>
                  </a:lnTo>
                </a:path>
              </a:pathLst>
            </a:custGeom>
            <a:noFill/>
            <a:ln cap="flat" cmpd="sng" w="25400">
              <a:solidFill>
                <a:srgbClr val="F79546"/>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05" name="Google Shape;605;p22"/>
            <p:cNvPicPr preferRelativeResize="0"/>
            <p:nvPr/>
          </p:nvPicPr>
          <p:blipFill rotWithShape="1">
            <a:blip r:embed="rId28">
              <a:alphaModFix/>
            </a:blip>
            <a:srcRect b="0" l="0" r="0" t="0"/>
            <a:stretch/>
          </p:blipFill>
          <p:spPr>
            <a:xfrm>
              <a:off x="7022591" y="1490471"/>
              <a:ext cx="109727" cy="547115"/>
            </a:xfrm>
            <a:prstGeom prst="rect">
              <a:avLst/>
            </a:prstGeom>
            <a:noFill/>
            <a:ln>
              <a:noFill/>
            </a:ln>
          </p:spPr>
        </p:pic>
        <p:sp>
          <p:nvSpPr>
            <p:cNvPr id="606" name="Google Shape;606;p22"/>
            <p:cNvSpPr/>
            <p:nvPr/>
          </p:nvSpPr>
          <p:spPr>
            <a:xfrm>
              <a:off x="7077328" y="1512950"/>
              <a:ext cx="0" cy="462280"/>
            </a:xfrm>
            <a:custGeom>
              <a:rect b="b" l="l" r="r" t="t"/>
              <a:pathLst>
                <a:path extrusionOk="0" h="462280" w="120000">
                  <a:moveTo>
                    <a:pt x="0" y="0"/>
                  </a:moveTo>
                  <a:lnTo>
                    <a:pt x="0" y="462025"/>
                  </a:lnTo>
                </a:path>
              </a:pathLst>
            </a:custGeom>
            <a:noFill/>
            <a:ln cap="flat" cmpd="sng" w="25400">
              <a:solidFill>
                <a:srgbClr val="F79546"/>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07" name="Google Shape;607;p22"/>
            <p:cNvPicPr preferRelativeResize="0"/>
            <p:nvPr/>
          </p:nvPicPr>
          <p:blipFill rotWithShape="1">
            <a:blip r:embed="rId29">
              <a:alphaModFix/>
            </a:blip>
            <a:srcRect b="0" l="0" r="0" t="0"/>
            <a:stretch/>
          </p:blipFill>
          <p:spPr>
            <a:xfrm>
              <a:off x="2214371" y="1490471"/>
              <a:ext cx="111251" cy="547115"/>
            </a:xfrm>
            <a:prstGeom prst="rect">
              <a:avLst/>
            </a:prstGeom>
            <a:noFill/>
            <a:ln>
              <a:noFill/>
            </a:ln>
          </p:spPr>
        </p:pic>
        <p:sp>
          <p:nvSpPr>
            <p:cNvPr id="608" name="Google Shape;608;p22"/>
            <p:cNvSpPr/>
            <p:nvPr/>
          </p:nvSpPr>
          <p:spPr>
            <a:xfrm>
              <a:off x="2269743" y="1512950"/>
              <a:ext cx="0" cy="462280"/>
            </a:xfrm>
            <a:custGeom>
              <a:rect b="b" l="l" r="r" t="t"/>
              <a:pathLst>
                <a:path extrusionOk="0" h="462280" w="120000">
                  <a:moveTo>
                    <a:pt x="0" y="0"/>
                  </a:moveTo>
                  <a:lnTo>
                    <a:pt x="0" y="462025"/>
                  </a:lnTo>
                </a:path>
              </a:pathLst>
            </a:custGeom>
            <a:noFill/>
            <a:ln cap="flat" cmpd="sng" w="25400">
              <a:solidFill>
                <a:srgbClr val="F79546"/>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09" name="Google Shape;609;p22"/>
            <p:cNvPicPr preferRelativeResize="0"/>
            <p:nvPr/>
          </p:nvPicPr>
          <p:blipFill rotWithShape="1">
            <a:blip r:embed="rId30">
              <a:alphaModFix/>
            </a:blip>
            <a:srcRect b="0" l="0" r="0" t="0"/>
            <a:stretch/>
          </p:blipFill>
          <p:spPr>
            <a:xfrm>
              <a:off x="4748784" y="1146047"/>
              <a:ext cx="109727" cy="429767"/>
            </a:xfrm>
            <a:prstGeom prst="rect">
              <a:avLst/>
            </a:prstGeom>
            <a:noFill/>
            <a:ln>
              <a:noFill/>
            </a:ln>
          </p:spPr>
        </p:pic>
        <p:sp>
          <p:nvSpPr>
            <p:cNvPr id="610" name="Google Shape;610;p22"/>
            <p:cNvSpPr/>
            <p:nvPr/>
          </p:nvSpPr>
          <p:spPr>
            <a:xfrm>
              <a:off x="4803647" y="1168780"/>
              <a:ext cx="0" cy="344170"/>
            </a:xfrm>
            <a:custGeom>
              <a:rect b="b" l="l" r="r" t="t"/>
              <a:pathLst>
                <a:path extrusionOk="0" h="344169" w="120000">
                  <a:moveTo>
                    <a:pt x="0" y="0"/>
                  </a:moveTo>
                  <a:lnTo>
                    <a:pt x="0" y="344170"/>
                  </a:lnTo>
                </a:path>
              </a:pathLst>
            </a:custGeom>
            <a:noFill/>
            <a:ln cap="flat" cmpd="sng" w="25400">
              <a:solidFill>
                <a:srgbClr val="F79546"/>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11" name="Google Shape;611;p22"/>
            <p:cNvPicPr preferRelativeResize="0"/>
            <p:nvPr/>
          </p:nvPicPr>
          <p:blipFill rotWithShape="1">
            <a:blip r:embed="rId31">
              <a:alphaModFix/>
            </a:blip>
            <a:srcRect b="0" l="0" r="0" t="0"/>
            <a:stretch/>
          </p:blipFill>
          <p:spPr>
            <a:xfrm>
              <a:off x="560831" y="2647187"/>
              <a:ext cx="123443" cy="3427476"/>
            </a:xfrm>
            <a:prstGeom prst="rect">
              <a:avLst/>
            </a:prstGeom>
            <a:noFill/>
            <a:ln>
              <a:noFill/>
            </a:ln>
          </p:spPr>
        </p:pic>
        <p:sp>
          <p:nvSpPr>
            <p:cNvPr id="612" name="Google Shape;612;p22"/>
            <p:cNvSpPr/>
            <p:nvPr/>
          </p:nvSpPr>
          <p:spPr>
            <a:xfrm>
              <a:off x="622058" y="2666619"/>
              <a:ext cx="0" cy="3342004"/>
            </a:xfrm>
            <a:custGeom>
              <a:rect b="b" l="l" r="r" t="t"/>
              <a:pathLst>
                <a:path extrusionOk="0" h="3342004" w="120000">
                  <a:moveTo>
                    <a:pt x="0" y="0"/>
                  </a:moveTo>
                  <a:lnTo>
                    <a:pt x="0" y="3341674"/>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13" name="Google Shape;613;p22"/>
            <p:cNvPicPr preferRelativeResize="0"/>
            <p:nvPr/>
          </p:nvPicPr>
          <p:blipFill rotWithShape="1">
            <a:blip r:embed="rId31">
              <a:alphaModFix/>
            </a:blip>
            <a:srcRect b="0" l="0" r="0" t="0"/>
            <a:stretch/>
          </p:blipFill>
          <p:spPr>
            <a:xfrm>
              <a:off x="5882640" y="2647187"/>
              <a:ext cx="123444" cy="3427476"/>
            </a:xfrm>
            <a:prstGeom prst="rect">
              <a:avLst/>
            </a:prstGeom>
            <a:noFill/>
            <a:ln>
              <a:noFill/>
            </a:ln>
          </p:spPr>
        </p:pic>
        <p:sp>
          <p:nvSpPr>
            <p:cNvPr id="614" name="Google Shape;614;p22"/>
            <p:cNvSpPr/>
            <p:nvPr/>
          </p:nvSpPr>
          <p:spPr>
            <a:xfrm>
              <a:off x="5943980" y="2666619"/>
              <a:ext cx="0" cy="3342004"/>
            </a:xfrm>
            <a:custGeom>
              <a:rect b="b" l="l" r="r" t="t"/>
              <a:pathLst>
                <a:path extrusionOk="0" h="3342004" w="120000">
                  <a:moveTo>
                    <a:pt x="0" y="0"/>
                  </a:moveTo>
                  <a:lnTo>
                    <a:pt x="0" y="3341674"/>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15" name="Google Shape;615;p22"/>
            <p:cNvPicPr preferRelativeResize="0"/>
            <p:nvPr/>
          </p:nvPicPr>
          <p:blipFill rotWithShape="1">
            <a:blip r:embed="rId32">
              <a:alphaModFix/>
            </a:blip>
            <a:srcRect b="0" l="0" r="0" t="0"/>
            <a:stretch/>
          </p:blipFill>
          <p:spPr>
            <a:xfrm>
              <a:off x="640079" y="5937503"/>
              <a:ext cx="591312" cy="123444"/>
            </a:xfrm>
            <a:prstGeom prst="rect">
              <a:avLst/>
            </a:prstGeom>
            <a:noFill/>
            <a:ln>
              <a:noFill/>
            </a:ln>
          </p:spPr>
        </p:pic>
        <p:sp>
          <p:nvSpPr>
            <p:cNvPr id="616" name="Google Shape;616;p22"/>
            <p:cNvSpPr/>
            <p:nvPr/>
          </p:nvSpPr>
          <p:spPr>
            <a:xfrm>
              <a:off x="682726" y="5975464"/>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17" name="Google Shape;617;p22"/>
            <p:cNvPicPr preferRelativeResize="0"/>
            <p:nvPr/>
          </p:nvPicPr>
          <p:blipFill rotWithShape="1">
            <a:blip r:embed="rId33">
              <a:alphaModFix/>
            </a:blip>
            <a:srcRect b="0" l="0" r="0" t="0"/>
            <a:stretch/>
          </p:blipFill>
          <p:spPr>
            <a:xfrm>
              <a:off x="640079" y="5359907"/>
              <a:ext cx="591312" cy="123443"/>
            </a:xfrm>
            <a:prstGeom prst="rect">
              <a:avLst/>
            </a:prstGeom>
            <a:noFill/>
            <a:ln>
              <a:noFill/>
            </a:ln>
          </p:spPr>
        </p:pic>
        <p:sp>
          <p:nvSpPr>
            <p:cNvPr id="618" name="Google Shape;618;p22"/>
            <p:cNvSpPr/>
            <p:nvPr/>
          </p:nvSpPr>
          <p:spPr>
            <a:xfrm>
              <a:off x="682726" y="5399024"/>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19" name="Google Shape;619;p22"/>
            <p:cNvPicPr preferRelativeResize="0"/>
            <p:nvPr/>
          </p:nvPicPr>
          <p:blipFill rotWithShape="1">
            <a:blip r:embed="rId34">
              <a:alphaModFix/>
            </a:blip>
            <a:srcRect b="0" l="0" r="0" t="0"/>
            <a:stretch/>
          </p:blipFill>
          <p:spPr>
            <a:xfrm>
              <a:off x="640079" y="4783836"/>
              <a:ext cx="591312" cy="123443"/>
            </a:xfrm>
            <a:prstGeom prst="rect">
              <a:avLst/>
            </a:prstGeom>
            <a:noFill/>
            <a:ln>
              <a:noFill/>
            </a:ln>
          </p:spPr>
        </p:pic>
        <p:sp>
          <p:nvSpPr>
            <p:cNvPr id="620" name="Google Shape;620;p22"/>
            <p:cNvSpPr/>
            <p:nvPr/>
          </p:nvSpPr>
          <p:spPr>
            <a:xfrm>
              <a:off x="682726" y="4822570"/>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1" name="Google Shape;621;p22"/>
            <p:cNvPicPr preferRelativeResize="0"/>
            <p:nvPr/>
          </p:nvPicPr>
          <p:blipFill rotWithShape="1">
            <a:blip r:embed="rId32">
              <a:alphaModFix/>
            </a:blip>
            <a:srcRect b="0" l="0" r="0" t="0"/>
            <a:stretch/>
          </p:blipFill>
          <p:spPr>
            <a:xfrm>
              <a:off x="640079" y="4206240"/>
              <a:ext cx="591312" cy="123443"/>
            </a:xfrm>
            <a:prstGeom prst="rect">
              <a:avLst/>
            </a:prstGeom>
            <a:noFill/>
            <a:ln>
              <a:noFill/>
            </a:ln>
          </p:spPr>
        </p:pic>
        <p:sp>
          <p:nvSpPr>
            <p:cNvPr id="622" name="Google Shape;622;p22"/>
            <p:cNvSpPr/>
            <p:nvPr/>
          </p:nvSpPr>
          <p:spPr>
            <a:xfrm>
              <a:off x="682726" y="4244593"/>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3" name="Google Shape;623;p22"/>
            <p:cNvPicPr preferRelativeResize="0"/>
            <p:nvPr/>
          </p:nvPicPr>
          <p:blipFill rotWithShape="1">
            <a:blip r:embed="rId33">
              <a:alphaModFix/>
            </a:blip>
            <a:srcRect b="0" l="0" r="0" t="0"/>
            <a:stretch/>
          </p:blipFill>
          <p:spPr>
            <a:xfrm>
              <a:off x="640079" y="3630168"/>
              <a:ext cx="591312" cy="123443"/>
            </a:xfrm>
            <a:prstGeom prst="rect">
              <a:avLst/>
            </a:prstGeom>
            <a:noFill/>
            <a:ln>
              <a:noFill/>
            </a:ln>
          </p:spPr>
        </p:pic>
        <p:sp>
          <p:nvSpPr>
            <p:cNvPr id="624" name="Google Shape;624;p22"/>
            <p:cNvSpPr/>
            <p:nvPr/>
          </p:nvSpPr>
          <p:spPr>
            <a:xfrm>
              <a:off x="682726" y="3669030"/>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5" name="Google Shape;625;p22"/>
            <p:cNvPicPr preferRelativeResize="0"/>
            <p:nvPr/>
          </p:nvPicPr>
          <p:blipFill rotWithShape="1">
            <a:blip r:embed="rId32">
              <a:alphaModFix/>
            </a:blip>
            <a:srcRect b="0" l="0" r="0" t="0"/>
            <a:stretch/>
          </p:blipFill>
          <p:spPr>
            <a:xfrm>
              <a:off x="640079" y="3054096"/>
              <a:ext cx="591312" cy="123444"/>
            </a:xfrm>
            <a:prstGeom prst="rect">
              <a:avLst/>
            </a:prstGeom>
            <a:noFill/>
            <a:ln>
              <a:noFill/>
            </a:ln>
          </p:spPr>
        </p:pic>
        <p:sp>
          <p:nvSpPr>
            <p:cNvPr id="626" name="Google Shape;626;p22"/>
            <p:cNvSpPr/>
            <p:nvPr/>
          </p:nvSpPr>
          <p:spPr>
            <a:xfrm>
              <a:off x="682726" y="3092577"/>
              <a:ext cx="506730" cy="0"/>
            </a:xfrm>
            <a:custGeom>
              <a:rect b="b" l="l" r="r" t="t"/>
              <a:pathLst>
                <a:path extrusionOk="0" h="120000" w="506730">
                  <a:moveTo>
                    <a:pt x="0" y="0"/>
                  </a:moveTo>
                  <a:lnTo>
                    <a:pt x="506437"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7" name="Google Shape;627;p22"/>
            <p:cNvPicPr preferRelativeResize="0"/>
            <p:nvPr/>
          </p:nvPicPr>
          <p:blipFill rotWithShape="1">
            <a:blip r:embed="rId32">
              <a:alphaModFix/>
            </a:blip>
            <a:srcRect b="0" l="0" r="0" t="0"/>
            <a:stretch/>
          </p:blipFill>
          <p:spPr>
            <a:xfrm>
              <a:off x="5957316" y="5937503"/>
              <a:ext cx="591312" cy="123444"/>
            </a:xfrm>
            <a:prstGeom prst="rect">
              <a:avLst/>
            </a:prstGeom>
            <a:noFill/>
            <a:ln>
              <a:noFill/>
            </a:ln>
          </p:spPr>
        </p:pic>
        <p:sp>
          <p:nvSpPr>
            <p:cNvPr id="628" name="Google Shape;628;p22"/>
            <p:cNvSpPr/>
            <p:nvPr/>
          </p:nvSpPr>
          <p:spPr>
            <a:xfrm>
              <a:off x="5999479" y="5975464"/>
              <a:ext cx="506730" cy="0"/>
            </a:xfrm>
            <a:custGeom>
              <a:rect b="b" l="l" r="r" t="t"/>
              <a:pathLst>
                <a:path extrusionOk="0" h="120000" w="506729">
                  <a:moveTo>
                    <a:pt x="0" y="0"/>
                  </a:moveTo>
                  <a:lnTo>
                    <a:pt x="506349"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9" name="Google Shape;629;p22"/>
            <p:cNvPicPr preferRelativeResize="0"/>
            <p:nvPr/>
          </p:nvPicPr>
          <p:blipFill rotWithShape="1">
            <a:blip r:embed="rId33">
              <a:alphaModFix/>
            </a:blip>
            <a:srcRect b="0" l="0" r="0" t="0"/>
            <a:stretch/>
          </p:blipFill>
          <p:spPr>
            <a:xfrm>
              <a:off x="5957316" y="4439412"/>
              <a:ext cx="591312" cy="123443"/>
            </a:xfrm>
            <a:prstGeom prst="rect">
              <a:avLst/>
            </a:prstGeom>
            <a:noFill/>
            <a:ln>
              <a:noFill/>
            </a:ln>
          </p:spPr>
        </p:pic>
        <p:sp>
          <p:nvSpPr>
            <p:cNvPr id="630" name="Google Shape;630;p22"/>
            <p:cNvSpPr/>
            <p:nvPr/>
          </p:nvSpPr>
          <p:spPr>
            <a:xfrm>
              <a:off x="5999479" y="4478401"/>
              <a:ext cx="506730" cy="0"/>
            </a:xfrm>
            <a:custGeom>
              <a:rect b="b" l="l" r="r" t="t"/>
              <a:pathLst>
                <a:path extrusionOk="0" h="120000" w="506729">
                  <a:moveTo>
                    <a:pt x="0" y="0"/>
                  </a:moveTo>
                  <a:lnTo>
                    <a:pt x="506349"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31" name="Google Shape;631;p22"/>
            <p:cNvPicPr preferRelativeResize="0"/>
            <p:nvPr/>
          </p:nvPicPr>
          <p:blipFill rotWithShape="1">
            <a:blip r:embed="rId32">
              <a:alphaModFix/>
            </a:blip>
            <a:srcRect b="0" l="0" r="0" t="0"/>
            <a:stretch/>
          </p:blipFill>
          <p:spPr>
            <a:xfrm>
              <a:off x="5957316" y="3285743"/>
              <a:ext cx="591312" cy="123444"/>
            </a:xfrm>
            <a:prstGeom prst="rect">
              <a:avLst/>
            </a:prstGeom>
            <a:noFill/>
            <a:ln>
              <a:noFill/>
            </a:ln>
          </p:spPr>
        </p:pic>
        <p:sp>
          <p:nvSpPr>
            <p:cNvPr id="632" name="Google Shape;632;p22"/>
            <p:cNvSpPr/>
            <p:nvPr/>
          </p:nvSpPr>
          <p:spPr>
            <a:xfrm>
              <a:off x="5999479" y="3323971"/>
              <a:ext cx="506730" cy="0"/>
            </a:xfrm>
            <a:custGeom>
              <a:rect b="b" l="l" r="r" t="t"/>
              <a:pathLst>
                <a:path extrusionOk="0" h="120000" w="506729">
                  <a:moveTo>
                    <a:pt x="0" y="0"/>
                  </a:moveTo>
                  <a:lnTo>
                    <a:pt x="506349" y="0"/>
                  </a:lnTo>
                </a:path>
              </a:pathLst>
            </a:custGeom>
            <a:noFill/>
            <a:ln cap="flat" cmpd="sng" w="38100">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grpSp>
        <p:nvGrpSpPr>
          <p:cNvPr id="637" name="Google Shape;637;p23"/>
          <p:cNvGrpSpPr/>
          <p:nvPr/>
        </p:nvGrpSpPr>
        <p:grpSpPr>
          <a:xfrm>
            <a:off x="1554480" y="555109"/>
            <a:ext cx="6923531" cy="5757299"/>
            <a:chOff x="1173480" y="555108"/>
            <a:chExt cx="6923531" cy="5757299"/>
          </a:xfrm>
        </p:grpSpPr>
        <p:pic>
          <p:nvPicPr>
            <p:cNvPr id="638" name="Google Shape;638;p23"/>
            <p:cNvPicPr preferRelativeResize="0"/>
            <p:nvPr/>
          </p:nvPicPr>
          <p:blipFill rotWithShape="1">
            <a:blip r:embed="rId3">
              <a:alphaModFix/>
            </a:blip>
            <a:srcRect b="0" l="0" r="0" t="0"/>
            <a:stretch/>
          </p:blipFill>
          <p:spPr>
            <a:xfrm>
              <a:off x="1489325" y="555108"/>
              <a:ext cx="6607686" cy="5757299"/>
            </a:xfrm>
            <a:prstGeom prst="rect">
              <a:avLst/>
            </a:prstGeom>
            <a:noFill/>
            <a:ln>
              <a:noFill/>
            </a:ln>
          </p:spPr>
        </p:pic>
        <p:pic>
          <p:nvPicPr>
            <p:cNvPr id="639" name="Google Shape;639;p23"/>
            <p:cNvPicPr preferRelativeResize="0"/>
            <p:nvPr/>
          </p:nvPicPr>
          <p:blipFill rotWithShape="1">
            <a:blip r:embed="rId4">
              <a:alphaModFix/>
            </a:blip>
            <a:srcRect b="0" l="0" r="0" t="0"/>
            <a:stretch/>
          </p:blipFill>
          <p:spPr>
            <a:xfrm>
              <a:off x="1173480" y="1679448"/>
              <a:ext cx="3393948" cy="3544824"/>
            </a:xfrm>
            <a:prstGeom prst="rect">
              <a:avLst/>
            </a:prstGeom>
            <a:noFill/>
            <a:ln>
              <a:noFill/>
            </a:ln>
          </p:spPr>
        </p:pic>
      </p:grpSp>
      <p:sp>
        <p:nvSpPr>
          <p:cNvPr id="640" name="Google Shape;640;p23"/>
          <p:cNvSpPr txBox="1"/>
          <p:nvPr/>
        </p:nvSpPr>
        <p:spPr>
          <a:xfrm>
            <a:off x="1823720" y="2055369"/>
            <a:ext cx="285686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Географик	тамойил</a:t>
            </a:r>
            <a:endParaRPr sz="2000">
              <a:solidFill>
                <a:schemeClr val="dk1"/>
              </a:solidFill>
              <a:latin typeface="Times New Roman"/>
              <a:ea typeface="Times New Roman"/>
              <a:cs typeface="Times New Roman"/>
              <a:sym typeface="Times New Roman"/>
            </a:endParaRPr>
          </a:p>
        </p:txBody>
      </p:sp>
      <p:sp>
        <p:nvSpPr>
          <p:cNvPr id="641" name="Google Shape;641;p23"/>
          <p:cNvSpPr txBox="1"/>
          <p:nvPr/>
        </p:nvSpPr>
        <p:spPr>
          <a:xfrm>
            <a:off x="1823720" y="2318969"/>
            <a:ext cx="2860675"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оркали	бозорни</a:t>
            </a:r>
            <a:endParaRPr sz="2000">
              <a:solidFill>
                <a:schemeClr val="dk1"/>
              </a:solidFill>
              <a:latin typeface="Times New Roman"/>
              <a:ea typeface="Times New Roman"/>
              <a:cs typeface="Times New Roman"/>
              <a:sym typeface="Times New Roman"/>
            </a:endParaRPr>
          </a:p>
        </p:txBody>
      </p:sp>
      <p:sp>
        <p:nvSpPr>
          <p:cNvPr id="642" name="Google Shape;642;p23"/>
          <p:cNvSpPr txBox="1"/>
          <p:nvPr/>
        </p:nvSpPr>
        <p:spPr>
          <a:xfrm>
            <a:off x="1823719" y="2581402"/>
            <a:ext cx="246888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жойлашуви,ахолининг</a:t>
            </a:r>
            <a:endParaRPr sz="2000">
              <a:solidFill>
                <a:schemeClr val="dk1"/>
              </a:solidFill>
              <a:latin typeface="Times New Roman"/>
              <a:ea typeface="Times New Roman"/>
              <a:cs typeface="Times New Roman"/>
              <a:sym typeface="Times New Roman"/>
            </a:endParaRPr>
          </a:p>
        </p:txBody>
      </p:sp>
      <p:sp>
        <p:nvSpPr>
          <p:cNvPr id="643" name="Google Shape;643;p23"/>
          <p:cNvSpPr txBox="1"/>
          <p:nvPr/>
        </p:nvSpPr>
        <p:spPr>
          <a:xfrm>
            <a:off x="1823719" y="2845054"/>
            <a:ext cx="2857500" cy="593090"/>
          </a:xfrm>
          <a:prstGeom prst="rect">
            <a:avLst/>
          </a:prstGeom>
          <a:noFill/>
          <a:ln>
            <a:noFill/>
          </a:ln>
        </p:spPr>
        <p:txBody>
          <a:bodyPr anchorCtr="0" anchor="t" bIns="0" lIns="0" spcFirstLastPara="1" rIns="0" wrap="square" tIns="57775">
            <a:spAutoFit/>
          </a:bodyPr>
          <a:lstStyle/>
          <a:p>
            <a:pPr indent="0" lvl="0" marL="12700" marR="5080" rtl="0" algn="l">
              <a:lnSpc>
                <a:spcPct val="103000"/>
              </a:lnSpc>
              <a:spcBef>
                <a:spcPts val="0"/>
              </a:spcBef>
              <a:spcAft>
                <a:spcPts val="0"/>
              </a:spcAft>
              <a:buNone/>
            </a:pPr>
            <a:r>
              <a:rPr lang="uz-Cyrl-UZ" sz="2000">
                <a:solidFill>
                  <a:srgbClr val="FFFFFF"/>
                </a:solidFill>
                <a:latin typeface="Times New Roman"/>
                <a:ea typeface="Times New Roman"/>
                <a:cs typeface="Times New Roman"/>
                <a:sym typeface="Times New Roman"/>
              </a:rPr>
              <a:t>сони ва зичлиги, тижорат  фаолиятининг	тузилиши,</a:t>
            </a:r>
            <a:endParaRPr sz="2000">
              <a:solidFill>
                <a:schemeClr val="dk1"/>
              </a:solidFill>
              <a:latin typeface="Times New Roman"/>
              <a:ea typeface="Times New Roman"/>
              <a:cs typeface="Times New Roman"/>
              <a:sym typeface="Times New Roman"/>
            </a:endParaRPr>
          </a:p>
        </p:txBody>
      </p:sp>
      <p:sp>
        <p:nvSpPr>
          <p:cNvPr id="644" name="Google Shape;644;p23"/>
          <p:cNvSpPr txBox="1"/>
          <p:nvPr/>
        </p:nvSpPr>
        <p:spPr>
          <a:xfrm>
            <a:off x="3466846" y="3370530"/>
            <a:ext cx="1214755" cy="1119505"/>
          </a:xfrm>
          <a:prstGeom prst="rect">
            <a:avLst/>
          </a:prstGeom>
          <a:noFill/>
          <a:ln>
            <a:noFill/>
          </a:ln>
        </p:spPr>
        <p:txBody>
          <a:bodyPr anchorCtr="0" anchor="t" bIns="0" lIns="0" spcFirstLastPara="1" rIns="0" wrap="square" tIns="55225">
            <a:spAutoFit/>
          </a:bodyPr>
          <a:lstStyle/>
          <a:p>
            <a:pPr indent="-127000" lvl="0" marL="139065" marR="5080" rtl="0" algn="r">
              <a:lnSpc>
                <a:spcPct val="86200"/>
              </a:lnSpc>
              <a:spcBef>
                <a:spcPts val="0"/>
              </a:spcBef>
              <a:spcAft>
                <a:spcPts val="0"/>
              </a:spcAft>
              <a:buNone/>
            </a:pPr>
            <a:r>
              <a:rPr lang="uz-Cyrl-UZ" sz="2000">
                <a:solidFill>
                  <a:srgbClr val="FFFFFF"/>
                </a:solidFill>
                <a:latin typeface="Times New Roman"/>
                <a:ea typeface="Times New Roman"/>
                <a:cs typeface="Times New Roman"/>
                <a:sym typeface="Times New Roman"/>
              </a:rPr>
              <a:t>ривожлани  инфляция  хукукий  хисобга</a:t>
            </a:r>
            <a:endParaRPr sz="2000">
              <a:solidFill>
                <a:schemeClr val="dk1"/>
              </a:solidFill>
              <a:latin typeface="Times New Roman"/>
              <a:ea typeface="Times New Roman"/>
              <a:cs typeface="Times New Roman"/>
              <a:sym typeface="Times New Roman"/>
            </a:endParaRPr>
          </a:p>
        </p:txBody>
      </p:sp>
      <p:sp>
        <p:nvSpPr>
          <p:cNvPr id="645" name="Google Shape;645;p23"/>
          <p:cNvSpPr txBox="1"/>
          <p:nvPr/>
        </p:nvSpPr>
        <p:spPr>
          <a:xfrm>
            <a:off x="1823719" y="3370530"/>
            <a:ext cx="1380490" cy="1383665"/>
          </a:xfrm>
          <a:prstGeom prst="rect">
            <a:avLst/>
          </a:prstGeom>
          <a:noFill/>
          <a:ln>
            <a:noFill/>
          </a:ln>
        </p:spPr>
        <p:txBody>
          <a:bodyPr anchorCtr="0" anchor="t" bIns="0" lIns="0" spcFirstLastPara="1" rIns="0" wrap="square" tIns="13325">
            <a:spAutoFit/>
          </a:bodyPr>
          <a:lstStyle/>
          <a:p>
            <a:pPr indent="0" lvl="0" marL="12700" marR="0" rtl="0" algn="l">
              <a:lnSpc>
                <a:spcPct val="111749"/>
              </a:lnSpc>
              <a:spcBef>
                <a:spcPts val="0"/>
              </a:spcBef>
              <a:spcAft>
                <a:spcPts val="0"/>
              </a:spcAft>
              <a:buNone/>
            </a:pPr>
            <a:r>
              <a:rPr lang="uz-Cyrl-UZ" sz="2000">
                <a:solidFill>
                  <a:srgbClr val="FFFFFF"/>
                </a:solidFill>
                <a:latin typeface="Times New Roman"/>
                <a:ea typeface="Times New Roman"/>
                <a:cs typeface="Times New Roman"/>
                <a:sym typeface="Times New Roman"/>
              </a:rPr>
              <a:t>регионни</a:t>
            </a:r>
            <a:endParaRPr sz="2000">
              <a:solidFill>
                <a:schemeClr val="dk1"/>
              </a:solidFill>
              <a:latin typeface="Times New Roman"/>
              <a:ea typeface="Times New Roman"/>
              <a:cs typeface="Times New Roman"/>
              <a:sym typeface="Times New Roman"/>
            </a:endParaRPr>
          </a:p>
          <a:p>
            <a:pPr indent="0" lvl="0" marL="12700" marR="5080" rtl="0" algn="l">
              <a:lnSpc>
                <a:spcPct val="104000"/>
              </a:lnSpc>
              <a:spcBef>
                <a:spcPts val="170"/>
              </a:spcBef>
              <a:spcAft>
                <a:spcPts val="0"/>
              </a:spcAft>
              <a:buNone/>
            </a:pPr>
            <a:r>
              <a:rPr lang="uz-Cyrl-UZ" sz="2000">
                <a:solidFill>
                  <a:srgbClr val="FFFFFF"/>
                </a:solidFill>
                <a:latin typeface="Times New Roman"/>
                <a:ea typeface="Times New Roman"/>
                <a:cs typeface="Times New Roman"/>
                <a:sym typeface="Times New Roman"/>
              </a:rPr>
              <a:t>динамикаси,  даражаси,</a:t>
            </a:r>
            <a:endParaRPr sz="2000">
              <a:solidFill>
                <a:schemeClr val="dk1"/>
              </a:solidFill>
              <a:latin typeface="Times New Roman"/>
              <a:ea typeface="Times New Roman"/>
              <a:cs typeface="Times New Roman"/>
              <a:sym typeface="Times New Roman"/>
            </a:endParaRPr>
          </a:p>
          <a:p>
            <a:pPr indent="0" lvl="0" marL="12700" marR="0" rtl="0" algn="l">
              <a:lnSpc>
                <a:spcPct val="94000"/>
              </a:lnSpc>
              <a:spcBef>
                <a:spcPts val="0"/>
              </a:spcBef>
              <a:spcAft>
                <a:spcPts val="0"/>
              </a:spcAft>
              <a:buNone/>
            </a:pPr>
            <a:r>
              <a:rPr lang="uz-Cyrl-UZ" sz="2000">
                <a:solidFill>
                  <a:srgbClr val="FFFFFF"/>
                </a:solidFill>
                <a:latin typeface="Times New Roman"/>
                <a:ea typeface="Times New Roman"/>
                <a:cs typeface="Times New Roman"/>
                <a:sym typeface="Times New Roman"/>
              </a:rPr>
              <a:t>чеклашлар</a:t>
            </a:r>
            <a:endParaRPr sz="2000">
              <a:solidFill>
                <a:schemeClr val="dk1"/>
              </a:solidFill>
              <a:latin typeface="Times New Roman"/>
              <a:ea typeface="Times New Roman"/>
              <a:cs typeface="Times New Roman"/>
              <a:sym typeface="Times New Roman"/>
            </a:endParaRPr>
          </a:p>
          <a:p>
            <a:pPr indent="0" lvl="0" marL="12700" marR="0" rtl="0" algn="l">
              <a:lnSpc>
                <a:spcPct val="112000"/>
              </a:lnSpc>
              <a:spcBef>
                <a:spcPts val="0"/>
              </a:spcBef>
              <a:spcAft>
                <a:spcPts val="0"/>
              </a:spcAft>
              <a:buNone/>
            </a:pPr>
            <a:r>
              <a:rPr lang="uz-Cyrl-UZ" sz="2000">
                <a:solidFill>
                  <a:srgbClr val="FFFFFF"/>
                </a:solidFill>
                <a:latin typeface="Times New Roman"/>
                <a:ea typeface="Times New Roman"/>
                <a:cs typeface="Times New Roman"/>
                <a:sym typeface="Times New Roman"/>
              </a:rPr>
              <a:t>олинади.</a:t>
            </a:r>
            <a:endParaRPr sz="2000">
              <a:solidFill>
                <a:schemeClr val="dk1"/>
              </a:solidFill>
              <a:latin typeface="Times New Roman"/>
              <a:ea typeface="Times New Roman"/>
              <a:cs typeface="Times New Roman"/>
              <a:sym typeface="Times New Roman"/>
            </a:endParaRPr>
          </a:p>
        </p:txBody>
      </p:sp>
      <p:pic>
        <p:nvPicPr>
          <p:cNvPr id="646" name="Google Shape;646;p23"/>
          <p:cNvPicPr preferRelativeResize="0"/>
          <p:nvPr/>
        </p:nvPicPr>
        <p:blipFill rotWithShape="1">
          <a:blip r:embed="rId5">
            <a:alphaModFix/>
          </a:blip>
          <a:srcRect b="0" l="0" r="0" t="0"/>
          <a:stretch/>
        </p:blipFill>
        <p:spPr>
          <a:xfrm>
            <a:off x="5250179" y="888491"/>
            <a:ext cx="4131564" cy="5128260"/>
          </a:xfrm>
          <a:prstGeom prst="rect">
            <a:avLst/>
          </a:prstGeom>
          <a:noFill/>
          <a:ln>
            <a:noFill/>
          </a:ln>
        </p:spPr>
      </p:pic>
      <p:sp>
        <p:nvSpPr>
          <p:cNvPr id="647" name="Google Shape;647;p23"/>
          <p:cNvSpPr txBox="1"/>
          <p:nvPr/>
        </p:nvSpPr>
        <p:spPr>
          <a:xfrm>
            <a:off x="5526151" y="1266826"/>
            <a:ext cx="2984500" cy="856615"/>
          </a:xfrm>
          <a:prstGeom prst="rect">
            <a:avLst/>
          </a:prstGeom>
          <a:noFill/>
          <a:ln>
            <a:noFill/>
          </a:ln>
        </p:spPr>
        <p:txBody>
          <a:bodyPr anchorCtr="0" anchor="t" bIns="0" lIns="0" spcFirstLastPara="1" rIns="0" wrap="square" tIns="55225">
            <a:spAutoFit/>
          </a:bodyPr>
          <a:lstStyle/>
          <a:p>
            <a:pPr indent="0" lvl="0" marL="12700" marR="5080" rtl="0" algn="just">
              <a:lnSpc>
                <a:spcPct val="86200"/>
              </a:lnSpc>
              <a:spcBef>
                <a:spcPts val="0"/>
              </a:spcBef>
              <a:spcAft>
                <a:spcPts val="0"/>
              </a:spcAft>
              <a:buNone/>
            </a:pPr>
            <a:r>
              <a:rPr lang="uz-Cyrl-UZ" sz="2000">
                <a:solidFill>
                  <a:srgbClr val="FFFFFF"/>
                </a:solidFill>
                <a:latin typeface="Times New Roman"/>
                <a:ea typeface="Times New Roman"/>
                <a:cs typeface="Times New Roman"/>
                <a:sym typeface="Times New Roman"/>
              </a:rPr>
              <a:t>Психографик тамойил  натижасида хаѐт тарзи,  шахснинг типи, жамоат</a:t>
            </a:r>
            <a:endParaRPr sz="2000">
              <a:solidFill>
                <a:schemeClr val="dk1"/>
              </a:solidFill>
              <a:latin typeface="Times New Roman"/>
              <a:ea typeface="Times New Roman"/>
              <a:cs typeface="Times New Roman"/>
              <a:sym typeface="Times New Roman"/>
            </a:endParaRPr>
          </a:p>
        </p:txBody>
      </p:sp>
      <p:sp>
        <p:nvSpPr>
          <p:cNvPr id="648" name="Google Shape;648;p23"/>
          <p:cNvSpPr txBox="1"/>
          <p:nvPr/>
        </p:nvSpPr>
        <p:spPr>
          <a:xfrm>
            <a:off x="5526151" y="2056334"/>
            <a:ext cx="2984500" cy="593725"/>
          </a:xfrm>
          <a:prstGeom prst="rect">
            <a:avLst/>
          </a:prstGeom>
          <a:noFill/>
          <a:ln>
            <a:noFill/>
          </a:ln>
        </p:spPr>
        <p:txBody>
          <a:bodyPr anchorCtr="0" anchor="t" bIns="0" lIns="0" spcFirstLastPara="1" rIns="0" wrap="square" tIns="13325">
            <a:spAutoFit/>
          </a:bodyPr>
          <a:lstStyle/>
          <a:p>
            <a:pPr indent="0" lvl="0" marL="12700" marR="0" rtl="0" algn="l">
              <a:lnSpc>
                <a:spcPct val="111500"/>
              </a:lnSpc>
              <a:spcBef>
                <a:spcPts val="0"/>
              </a:spcBef>
              <a:spcAft>
                <a:spcPts val="0"/>
              </a:spcAft>
              <a:buNone/>
            </a:pPr>
            <a:r>
              <a:rPr lang="uz-Cyrl-UZ" sz="2000">
                <a:solidFill>
                  <a:srgbClr val="FFFFFF"/>
                </a:solidFill>
                <a:latin typeface="Times New Roman"/>
                <a:ea typeface="Times New Roman"/>
                <a:cs typeface="Times New Roman"/>
                <a:sym typeface="Times New Roman"/>
              </a:rPr>
              <a:t>холати	каби	хисобга</a:t>
            </a:r>
            <a:endParaRPr sz="2000">
              <a:solidFill>
                <a:schemeClr val="dk1"/>
              </a:solidFill>
              <a:latin typeface="Times New Roman"/>
              <a:ea typeface="Times New Roman"/>
              <a:cs typeface="Times New Roman"/>
              <a:sym typeface="Times New Roman"/>
            </a:endParaRPr>
          </a:p>
          <a:p>
            <a:pPr indent="0" lvl="0" marL="12700" marR="0" rtl="0" algn="l">
              <a:lnSpc>
                <a:spcPct val="111500"/>
              </a:lnSpc>
              <a:spcBef>
                <a:spcPts val="0"/>
              </a:spcBef>
              <a:spcAft>
                <a:spcPts val="0"/>
              </a:spcAft>
              <a:buNone/>
            </a:pPr>
            <a:r>
              <a:rPr lang="uz-Cyrl-UZ" sz="2000">
                <a:solidFill>
                  <a:srgbClr val="FFFFFF"/>
                </a:solidFill>
                <a:latin typeface="Times New Roman"/>
                <a:ea typeface="Times New Roman"/>
                <a:cs typeface="Times New Roman"/>
                <a:sym typeface="Times New Roman"/>
              </a:rPr>
              <a:t>олиниб,	турмуш</a:t>
            </a:r>
            <a:endParaRPr sz="2000">
              <a:solidFill>
                <a:schemeClr val="dk1"/>
              </a:solidFill>
              <a:latin typeface="Times New Roman"/>
              <a:ea typeface="Times New Roman"/>
              <a:cs typeface="Times New Roman"/>
              <a:sym typeface="Times New Roman"/>
            </a:endParaRPr>
          </a:p>
        </p:txBody>
      </p:sp>
      <p:sp>
        <p:nvSpPr>
          <p:cNvPr id="649" name="Google Shape;649;p23"/>
          <p:cNvSpPr txBox="1"/>
          <p:nvPr/>
        </p:nvSpPr>
        <p:spPr>
          <a:xfrm>
            <a:off x="5526151" y="2582419"/>
            <a:ext cx="298196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тарзи	шахснинг	уз</a:t>
            </a:r>
            <a:endParaRPr sz="2000">
              <a:solidFill>
                <a:schemeClr val="dk1"/>
              </a:solidFill>
              <a:latin typeface="Times New Roman"/>
              <a:ea typeface="Times New Roman"/>
              <a:cs typeface="Times New Roman"/>
              <a:sym typeface="Times New Roman"/>
            </a:endParaRPr>
          </a:p>
        </p:txBody>
      </p:sp>
      <p:sp>
        <p:nvSpPr>
          <p:cNvPr id="650" name="Google Shape;650;p23"/>
          <p:cNvSpPr txBox="1"/>
          <p:nvPr/>
        </p:nvSpPr>
        <p:spPr>
          <a:xfrm>
            <a:off x="5526151" y="2844546"/>
            <a:ext cx="136017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фаолиятида,</a:t>
            </a:r>
            <a:endParaRPr sz="2000">
              <a:solidFill>
                <a:schemeClr val="dk1"/>
              </a:solidFill>
              <a:latin typeface="Times New Roman"/>
              <a:ea typeface="Times New Roman"/>
              <a:cs typeface="Times New Roman"/>
              <a:sym typeface="Times New Roman"/>
            </a:endParaRPr>
          </a:p>
        </p:txBody>
      </p:sp>
      <p:sp>
        <p:nvSpPr>
          <p:cNvPr id="651" name="Google Shape;651;p23"/>
          <p:cNvSpPr txBox="1"/>
          <p:nvPr/>
        </p:nvSpPr>
        <p:spPr>
          <a:xfrm>
            <a:off x="5526151" y="3108199"/>
            <a:ext cx="1784350" cy="593725"/>
          </a:xfrm>
          <a:prstGeom prst="rect">
            <a:avLst/>
          </a:prstGeom>
          <a:noFill/>
          <a:ln>
            <a:noFill/>
          </a:ln>
        </p:spPr>
        <p:txBody>
          <a:bodyPr anchorCtr="0" anchor="t" bIns="0" lIns="0" spcFirstLastPara="1" rIns="0" wrap="square" tIns="13325">
            <a:spAutoFit/>
          </a:bodyPr>
          <a:lstStyle/>
          <a:p>
            <a:pPr indent="0" lvl="0" marL="12700" marR="0" rtl="0" algn="l">
              <a:lnSpc>
                <a:spcPct val="111749"/>
              </a:lnSpc>
              <a:spcBef>
                <a:spcPts val="0"/>
              </a:spcBef>
              <a:spcAft>
                <a:spcPts val="0"/>
              </a:spcAft>
              <a:buNone/>
            </a:pPr>
            <a:r>
              <a:rPr lang="uz-Cyrl-UZ" sz="2000">
                <a:solidFill>
                  <a:srgbClr val="FFFFFF"/>
                </a:solidFill>
                <a:latin typeface="Times New Roman"/>
                <a:ea typeface="Times New Roman"/>
                <a:cs typeface="Times New Roman"/>
                <a:sym typeface="Times New Roman"/>
              </a:rPr>
              <a:t>кизикишларида,</a:t>
            </a:r>
            <a:endParaRPr sz="2000">
              <a:solidFill>
                <a:schemeClr val="dk1"/>
              </a:solidFill>
              <a:latin typeface="Times New Roman"/>
              <a:ea typeface="Times New Roman"/>
              <a:cs typeface="Times New Roman"/>
              <a:sym typeface="Times New Roman"/>
            </a:endParaRPr>
          </a:p>
          <a:p>
            <a:pPr indent="0" lvl="0" marL="12700" marR="0" rtl="0" algn="l">
              <a:lnSpc>
                <a:spcPct val="111749"/>
              </a:lnSpc>
              <a:spcBef>
                <a:spcPts val="0"/>
              </a:spcBef>
              <a:spcAft>
                <a:spcPts val="0"/>
              </a:spcAft>
              <a:buNone/>
            </a:pPr>
            <a:r>
              <a:rPr lang="uz-Cyrl-UZ" sz="2000">
                <a:solidFill>
                  <a:srgbClr val="FFFFFF"/>
                </a:solidFill>
                <a:latin typeface="Times New Roman"/>
                <a:ea typeface="Times New Roman"/>
                <a:cs typeface="Times New Roman"/>
                <a:sym typeface="Times New Roman"/>
              </a:rPr>
              <a:t>катъиятида</a:t>
            </a:r>
            <a:endParaRPr sz="2000">
              <a:solidFill>
                <a:schemeClr val="dk1"/>
              </a:solidFill>
              <a:latin typeface="Times New Roman"/>
              <a:ea typeface="Times New Roman"/>
              <a:cs typeface="Times New Roman"/>
              <a:sym typeface="Times New Roman"/>
            </a:endParaRPr>
          </a:p>
        </p:txBody>
      </p:sp>
      <p:sp>
        <p:nvSpPr>
          <p:cNvPr id="652" name="Google Shape;652;p23"/>
          <p:cNvSpPr txBox="1"/>
          <p:nvPr/>
        </p:nvSpPr>
        <p:spPr>
          <a:xfrm>
            <a:off x="8254366" y="3370275"/>
            <a:ext cx="253365"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ва</a:t>
            </a:r>
            <a:endParaRPr sz="2000">
              <a:solidFill>
                <a:schemeClr val="dk1"/>
              </a:solidFill>
              <a:latin typeface="Times New Roman"/>
              <a:ea typeface="Times New Roman"/>
              <a:cs typeface="Times New Roman"/>
              <a:sym typeface="Times New Roman"/>
            </a:endParaRPr>
          </a:p>
        </p:txBody>
      </p:sp>
      <p:sp>
        <p:nvSpPr>
          <p:cNvPr id="653" name="Google Shape;653;p23"/>
          <p:cNvSpPr txBox="1"/>
          <p:nvPr/>
        </p:nvSpPr>
        <p:spPr>
          <a:xfrm>
            <a:off x="5526151" y="3634233"/>
            <a:ext cx="2984500"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эътикодларида	уз	аксини</a:t>
            </a:r>
            <a:endParaRPr sz="2000">
              <a:solidFill>
                <a:schemeClr val="dk1"/>
              </a:solidFill>
              <a:latin typeface="Times New Roman"/>
              <a:ea typeface="Times New Roman"/>
              <a:cs typeface="Times New Roman"/>
              <a:sym typeface="Times New Roman"/>
            </a:endParaRPr>
          </a:p>
        </p:txBody>
      </p:sp>
      <p:sp>
        <p:nvSpPr>
          <p:cNvPr id="654" name="Google Shape;654;p23"/>
          <p:cNvSpPr txBox="1"/>
          <p:nvPr/>
        </p:nvSpPr>
        <p:spPr>
          <a:xfrm>
            <a:off x="5526152" y="3896360"/>
            <a:ext cx="2982595"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топади. Шахснинг тури эса</a:t>
            </a:r>
            <a:endParaRPr sz="2000">
              <a:solidFill>
                <a:schemeClr val="dk1"/>
              </a:solidFill>
              <a:latin typeface="Times New Roman"/>
              <a:ea typeface="Times New Roman"/>
              <a:cs typeface="Times New Roman"/>
              <a:sym typeface="Times New Roman"/>
            </a:endParaRPr>
          </a:p>
        </p:txBody>
      </p:sp>
      <p:sp>
        <p:nvSpPr>
          <p:cNvPr id="655" name="Google Shape;655;p23"/>
          <p:cNvSpPr txBox="1"/>
          <p:nvPr/>
        </p:nvSpPr>
        <p:spPr>
          <a:xfrm>
            <a:off x="5526152" y="4158488"/>
            <a:ext cx="1499235" cy="857250"/>
          </a:xfrm>
          <a:prstGeom prst="rect">
            <a:avLst/>
          </a:prstGeom>
          <a:noFill/>
          <a:ln>
            <a:noFill/>
          </a:ln>
        </p:spPr>
        <p:txBody>
          <a:bodyPr anchorCtr="0" anchor="t" bIns="0" lIns="0" spcFirstLastPara="1" rIns="0" wrap="square" tIns="12700">
            <a:spAutoFit/>
          </a:bodyPr>
          <a:lstStyle/>
          <a:p>
            <a:pPr indent="0" lvl="0" marL="12700" marR="0" rtl="0" algn="l">
              <a:lnSpc>
                <a:spcPct val="112000"/>
              </a:lnSpc>
              <a:spcBef>
                <a:spcPts val="0"/>
              </a:spcBef>
              <a:spcAft>
                <a:spcPts val="0"/>
              </a:spcAft>
              <a:buNone/>
            </a:pPr>
            <a:r>
              <a:rPr lang="uz-Cyrl-UZ" sz="2000">
                <a:solidFill>
                  <a:srgbClr val="FFFFFF"/>
                </a:solidFill>
                <a:latin typeface="Times New Roman"/>
                <a:ea typeface="Times New Roman"/>
                <a:cs typeface="Times New Roman"/>
                <a:sym typeface="Times New Roman"/>
              </a:rPr>
              <a:t>хаѐтдан</a:t>
            </a:r>
            <a:endParaRPr sz="2000">
              <a:solidFill>
                <a:schemeClr val="dk1"/>
              </a:solidFill>
              <a:latin typeface="Times New Roman"/>
              <a:ea typeface="Times New Roman"/>
              <a:cs typeface="Times New Roman"/>
              <a:sym typeface="Times New Roman"/>
            </a:endParaRPr>
          </a:p>
          <a:p>
            <a:pPr indent="0" lvl="0" marL="12700" marR="5080" rtl="0" algn="l">
              <a:lnSpc>
                <a:spcPct val="103500"/>
              </a:lnSpc>
              <a:spcBef>
                <a:spcPts val="185"/>
              </a:spcBef>
              <a:spcAft>
                <a:spcPts val="0"/>
              </a:spcAft>
              <a:buNone/>
            </a:pPr>
            <a:r>
              <a:rPr lang="uz-Cyrl-UZ" sz="2000">
                <a:solidFill>
                  <a:srgbClr val="FFFFFF"/>
                </a:solidFill>
                <a:latin typeface="Times New Roman"/>
                <a:ea typeface="Times New Roman"/>
                <a:cs typeface="Times New Roman"/>
                <a:sym typeface="Times New Roman"/>
              </a:rPr>
              <a:t>меланхолик,  иш	курувчи,</a:t>
            </a:r>
            <a:endParaRPr sz="2000">
              <a:solidFill>
                <a:schemeClr val="dk1"/>
              </a:solidFill>
              <a:latin typeface="Times New Roman"/>
              <a:ea typeface="Times New Roman"/>
              <a:cs typeface="Times New Roman"/>
              <a:sym typeface="Times New Roman"/>
            </a:endParaRPr>
          </a:p>
        </p:txBody>
      </p:sp>
      <p:sp>
        <p:nvSpPr>
          <p:cNvPr id="656" name="Google Shape;656;p23"/>
          <p:cNvSpPr txBox="1"/>
          <p:nvPr/>
        </p:nvSpPr>
        <p:spPr>
          <a:xfrm>
            <a:off x="7204330" y="4158488"/>
            <a:ext cx="1306195" cy="857250"/>
          </a:xfrm>
          <a:prstGeom prst="rect">
            <a:avLst/>
          </a:prstGeom>
          <a:noFill/>
          <a:ln>
            <a:noFill/>
          </a:ln>
        </p:spPr>
        <p:txBody>
          <a:bodyPr anchorCtr="0" anchor="t" bIns="0" lIns="0" spcFirstLastPara="1" rIns="0" wrap="square" tIns="54600">
            <a:spAutoFit/>
          </a:bodyPr>
          <a:lstStyle/>
          <a:p>
            <a:pPr indent="385445" lvl="0" marL="12700" marR="5080" rtl="0" algn="just">
              <a:lnSpc>
                <a:spcPct val="86300"/>
              </a:lnSpc>
              <a:spcBef>
                <a:spcPts val="0"/>
              </a:spcBef>
              <a:spcAft>
                <a:spcPts val="0"/>
              </a:spcAft>
              <a:buNone/>
            </a:pPr>
            <a:r>
              <a:rPr lang="uz-Cyrl-UZ" sz="2000">
                <a:solidFill>
                  <a:srgbClr val="FFFFFF"/>
                </a:solidFill>
                <a:latin typeface="Times New Roman"/>
                <a:ea typeface="Times New Roman"/>
                <a:cs typeface="Times New Roman"/>
                <a:sym typeface="Times New Roman"/>
              </a:rPr>
              <a:t>мамнун,  узгалардек  узбилармон</a:t>
            </a:r>
            <a:endParaRPr sz="2000">
              <a:solidFill>
                <a:schemeClr val="dk1"/>
              </a:solidFill>
              <a:latin typeface="Times New Roman"/>
              <a:ea typeface="Times New Roman"/>
              <a:cs typeface="Times New Roman"/>
              <a:sym typeface="Times New Roman"/>
            </a:endParaRPr>
          </a:p>
        </p:txBody>
      </p:sp>
      <p:sp>
        <p:nvSpPr>
          <p:cNvPr id="657" name="Google Shape;657;p23"/>
          <p:cNvSpPr txBox="1"/>
          <p:nvPr/>
        </p:nvSpPr>
        <p:spPr>
          <a:xfrm>
            <a:off x="5526152" y="4948173"/>
            <a:ext cx="2982595" cy="593090"/>
          </a:xfrm>
          <a:prstGeom prst="rect">
            <a:avLst/>
          </a:prstGeom>
          <a:noFill/>
          <a:ln>
            <a:noFill/>
          </a:ln>
        </p:spPr>
        <p:txBody>
          <a:bodyPr anchorCtr="0" anchor="t" bIns="0" lIns="0" spcFirstLastPara="1" rIns="0" wrap="square" tIns="57775">
            <a:spAutoFit/>
          </a:bodyPr>
          <a:lstStyle/>
          <a:p>
            <a:pPr indent="0" lvl="0" marL="12700" marR="5080" rtl="0" algn="l">
              <a:lnSpc>
                <a:spcPct val="103000"/>
              </a:lnSpc>
              <a:spcBef>
                <a:spcPts val="0"/>
              </a:spcBef>
              <a:spcAft>
                <a:spcPts val="0"/>
              </a:spcAft>
              <a:buNone/>
            </a:pPr>
            <a:r>
              <a:rPr lang="uz-Cyrl-UZ" sz="2000">
                <a:solidFill>
                  <a:srgbClr val="FFFFFF"/>
                </a:solidFill>
                <a:latin typeface="Times New Roman"/>
                <a:ea typeface="Times New Roman"/>
                <a:cs typeface="Times New Roman"/>
                <a:sym typeface="Times New Roman"/>
              </a:rPr>
              <a:t>ва	бошка	хислатларда  булиши мумкин.</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pic>
        <p:nvPicPr>
          <p:cNvPr id="662" name="Google Shape;662;p24"/>
          <p:cNvPicPr preferRelativeResize="0"/>
          <p:nvPr/>
        </p:nvPicPr>
        <p:blipFill rotWithShape="1">
          <a:blip r:embed="rId3">
            <a:alphaModFix/>
          </a:blip>
          <a:srcRect b="0" l="0" r="0" t="0"/>
          <a:stretch/>
        </p:blipFill>
        <p:spPr>
          <a:xfrm>
            <a:off x="3798725" y="688437"/>
            <a:ext cx="5144898" cy="2140888"/>
          </a:xfrm>
          <a:prstGeom prst="rect">
            <a:avLst/>
          </a:prstGeom>
          <a:noFill/>
          <a:ln>
            <a:noFill/>
          </a:ln>
        </p:spPr>
      </p:pic>
      <p:sp>
        <p:nvSpPr>
          <p:cNvPr id="663" name="Google Shape;663;p24"/>
          <p:cNvSpPr txBox="1"/>
          <p:nvPr/>
        </p:nvSpPr>
        <p:spPr>
          <a:xfrm>
            <a:off x="3834129" y="907162"/>
            <a:ext cx="4298950" cy="330835"/>
          </a:xfrm>
          <a:prstGeom prst="rect">
            <a:avLst/>
          </a:prstGeom>
          <a:noFill/>
          <a:ln>
            <a:noFill/>
          </a:ln>
        </p:spPr>
        <p:txBody>
          <a:bodyPr anchorCtr="0" anchor="t" bIns="0" lIns="0" spcFirstLastPara="1" rIns="0" wrap="square" tIns="13325">
            <a:spAutoFit/>
          </a:bodyPr>
          <a:lstStyle/>
          <a:p>
            <a:pPr indent="-228600" lvl="0" marL="241300" marR="0" rtl="0" algn="l">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оркали	харид	килишга	йул,</a:t>
            </a:r>
            <a:endParaRPr sz="2000">
              <a:solidFill>
                <a:schemeClr val="dk1"/>
              </a:solidFill>
              <a:latin typeface="Times New Roman"/>
              <a:ea typeface="Times New Roman"/>
              <a:cs typeface="Times New Roman"/>
              <a:sym typeface="Times New Roman"/>
            </a:endParaRPr>
          </a:p>
        </p:txBody>
      </p:sp>
      <p:sp>
        <p:nvSpPr>
          <p:cNvPr id="664" name="Google Shape;664;p24"/>
          <p:cNvSpPr txBox="1"/>
          <p:nvPr/>
        </p:nvSpPr>
        <p:spPr>
          <a:xfrm>
            <a:off x="4062729" y="1170814"/>
            <a:ext cx="407416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фойдаланувчи	макоми,	истеъмол</a:t>
            </a:r>
            <a:endParaRPr sz="2000">
              <a:solidFill>
                <a:schemeClr val="dk1"/>
              </a:solidFill>
              <a:latin typeface="Times New Roman"/>
              <a:ea typeface="Times New Roman"/>
              <a:cs typeface="Times New Roman"/>
              <a:sym typeface="Times New Roman"/>
            </a:endParaRPr>
          </a:p>
        </p:txBody>
      </p:sp>
      <p:sp>
        <p:nvSpPr>
          <p:cNvPr id="665" name="Google Shape;665;p24"/>
          <p:cNvSpPr txBox="1"/>
          <p:nvPr/>
        </p:nvSpPr>
        <p:spPr>
          <a:xfrm>
            <a:off x="4062729" y="1432941"/>
            <a:ext cx="4072254"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жадаллиги,	богланиб	колиш</a:t>
            </a:r>
            <a:endParaRPr sz="2000">
              <a:solidFill>
                <a:schemeClr val="dk1"/>
              </a:solidFill>
              <a:latin typeface="Times New Roman"/>
              <a:ea typeface="Times New Roman"/>
              <a:cs typeface="Times New Roman"/>
              <a:sym typeface="Times New Roman"/>
            </a:endParaRPr>
          </a:p>
        </p:txBody>
      </p:sp>
      <p:sp>
        <p:nvSpPr>
          <p:cNvPr id="666" name="Google Shape;666;p24"/>
          <p:cNvSpPr txBox="1"/>
          <p:nvPr/>
        </p:nvSpPr>
        <p:spPr>
          <a:xfrm>
            <a:off x="4062729" y="1696669"/>
            <a:ext cx="4072254" cy="33147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даражаси,	товар	хакида	маълумот</a:t>
            </a:r>
            <a:endParaRPr sz="2000">
              <a:solidFill>
                <a:schemeClr val="dk1"/>
              </a:solidFill>
              <a:latin typeface="Times New Roman"/>
              <a:ea typeface="Times New Roman"/>
              <a:cs typeface="Times New Roman"/>
              <a:sym typeface="Times New Roman"/>
            </a:endParaRPr>
          </a:p>
        </p:txBody>
      </p:sp>
      <p:sp>
        <p:nvSpPr>
          <p:cNvPr id="667" name="Google Shape;667;p24"/>
          <p:cNvSpPr txBox="1"/>
          <p:nvPr/>
        </p:nvSpPr>
        <p:spPr>
          <a:xfrm>
            <a:off x="4062729" y="1959102"/>
            <a:ext cx="4072254" cy="594995"/>
          </a:xfrm>
          <a:prstGeom prst="rect">
            <a:avLst/>
          </a:prstGeom>
          <a:noFill/>
          <a:ln>
            <a:noFill/>
          </a:ln>
        </p:spPr>
        <p:txBody>
          <a:bodyPr anchorCtr="0" anchor="t" bIns="0" lIns="0" spcFirstLastPara="1" rIns="0" wrap="square" tIns="55875">
            <a:spAutoFit/>
          </a:bodyPr>
          <a:lstStyle/>
          <a:p>
            <a:pPr indent="0" lvl="0" marL="12700" marR="5080" rtl="0" algn="l">
              <a:lnSpc>
                <a:spcPct val="104000"/>
              </a:lnSpc>
              <a:spcBef>
                <a:spcPts val="0"/>
              </a:spcBef>
              <a:spcAft>
                <a:spcPts val="0"/>
              </a:spcAft>
              <a:buNone/>
            </a:pPr>
            <a:r>
              <a:rPr lang="uz-Cyrl-UZ" sz="2000">
                <a:solidFill>
                  <a:schemeClr val="dk1"/>
                </a:solidFill>
                <a:latin typeface="Times New Roman"/>
                <a:ea typeface="Times New Roman"/>
                <a:cs typeface="Times New Roman"/>
                <a:sym typeface="Times New Roman"/>
              </a:rPr>
              <a:t>бериш,	товарга	булган	муносабати  хисобга олинади.</a:t>
            </a:r>
            <a:endParaRPr sz="2000">
              <a:solidFill>
                <a:schemeClr val="dk1"/>
              </a:solidFill>
              <a:latin typeface="Times New Roman"/>
              <a:ea typeface="Times New Roman"/>
              <a:cs typeface="Times New Roman"/>
              <a:sym typeface="Times New Roman"/>
            </a:endParaRPr>
          </a:p>
        </p:txBody>
      </p:sp>
      <p:pic>
        <p:nvPicPr>
          <p:cNvPr id="668" name="Google Shape;668;p24"/>
          <p:cNvPicPr preferRelativeResize="0"/>
          <p:nvPr/>
        </p:nvPicPr>
        <p:blipFill rotWithShape="1">
          <a:blip r:embed="rId4">
            <a:alphaModFix/>
          </a:blip>
          <a:srcRect b="0" l="0" r="0" t="0"/>
          <a:stretch/>
        </p:blipFill>
        <p:spPr>
          <a:xfrm>
            <a:off x="1178051" y="675131"/>
            <a:ext cx="2699004" cy="2157984"/>
          </a:xfrm>
          <a:prstGeom prst="rect">
            <a:avLst/>
          </a:prstGeom>
          <a:noFill/>
          <a:ln>
            <a:noFill/>
          </a:ln>
        </p:spPr>
      </p:pic>
      <p:sp>
        <p:nvSpPr>
          <p:cNvPr id="669" name="Google Shape;669;p24"/>
          <p:cNvSpPr txBox="1"/>
          <p:nvPr>
            <p:ph type="title"/>
          </p:nvPr>
        </p:nvSpPr>
        <p:spPr>
          <a:xfrm>
            <a:off x="1551534" y="1223010"/>
            <a:ext cx="1951989" cy="934719"/>
          </a:xfrm>
          <a:prstGeom prst="rect">
            <a:avLst/>
          </a:prstGeom>
          <a:noFill/>
          <a:ln>
            <a:noFill/>
          </a:ln>
        </p:spPr>
        <p:txBody>
          <a:bodyPr anchorCtr="0" anchor="ctr" bIns="0" lIns="0" spcFirstLastPara="1" rIns="0" wrap="square" tIns="83175">
            <a:spAutoFit/>
          </a:bodyPr>
          <a:lstStyle/>
          <a:p>
            <a:pPr indent="-122555" lvl="0" marL="134620" marR="5080" rtl="0" algn="l">
              <a:lnSpc>
                <a:spcPct val="103437"/>
              </a:lnSpc>
              <a:spcBef>
                <a:spcPts val="0"/>
              </a:spcBef>
              <a:spcAft>
                <a:spcPts val="0"/>
              </a:spcAft>
              <a:buClr>
                <a:schemeClr val="dk1"/>
              </a:buClr>
              <a:buSzPts val="3200"/>
              <a:buFont typeface="Calibri"/>
              <a:buNone/>
            </a:pPr>
            <a:r>
              <a:rPr lang="uz-Cyrl-UZ" sz="3200"/>
              <a:t>Хулк-атвор  тамойили</a:t>
            </a:r>
            <a:endParaRPr sz="3200"/>
          </a:p>
        </p:txBody>
      </p:sp>
      <p:pic>
        <p:nvPicPr>
          <p:cNvPr id="670" name="Google Shape;670;p24"/>
          <p:cNvPicPr preferRelativeResize="0"/>
          <p:nvPr/>
        </p:nvPicPr>
        <p:blipFill rotWithShape="1">
          <a:blip r:embed="rId5">
            <a:alphaModFix/>
          </a:blip>
          <a:srcRect b="0" l="0" r="0" t="0"/>
          <a:stretch/>
        </p:blipFill>
        <p:spPr>
          <a:xfrm>
            <a:off x="3766856" y="2965327"/>
            <a:ext cx="5187793" cy="3181725"/>
          </a:xfrm>
          <a:prstGeom prst="rect">
            <a:avLst/>
          </a:prstGeom>
          <a:noFill/>
          <a:ln>
            <a:noFill/>
          </a:ln>
        </p:spPr>
      </p:pic>
      <p:sp>
        <p:nvSpPr>
          <p:cNvPr id="671" name="Google Shape;671;p24"/>
          <p:cNvSpPr txBox="1"/>
          <p:nvPr/>
        </p:nvSpPr>
        <p:spPr>
          <a:xfrm>
            <a:off x="3801617" y="3315081"/>
            <a:ext cx="3947160" cy="594995"/>
          </a:xfrm>
          <a:prstGeom prst="rect">
            <a:avLst/>
          </a:prstGeom>
          <a:noFill/>
          <a:ln>
            <a:noFill/>
          </a:ln>
        </p:spPr>
        <p:txBody>
          <a:bodyPr anchorCtr="0" anchor="t" bIns="0" lIns="0" spcFirstLastPara="1" rIns="0" wrap="square" tIns="55875">
            <a:spAutoFit/>
          </a:bodyPr>
          <a:lstStyle/>
          <a:p>
            <a:pPr indent="-228600" lvl="0" marL="241300" marR="5080" rtl="0" algn="l">
              <a:lnSpc>
                <a:spcPct val="104000"/>
              </a:lnSpc>
              <a:spcBef>
                <a:spcPts val="0"/>
              </a:spcBef>
              <a:spcAft>
                <a:spcPts val="0"/>
              </a:spcAft>
              <a:buClr>
                <a:schemeClr val="dk1"/>
              </a:buClr>
              <a:buSzPts val="1800"/>
              <a:buFont typeface="Times New Roman"/>
              <a:buChar char="•"/>
            </a:pPr>
            <a:r>
              <a:rPr lang="uz-Cyrl-UZ" sz="1800">
                <a:solidFill>
                  <a:schemeClr val="dk1"/>
                </a:solidFill>
                <a:latin typeface="Calibri"/>
                <a:ea typeface="Calibri"/>
                <a:cs typeface="Calibri"/>
                <a:sym typeface="Calibri"/>
              </a:rPr>
              <a:t>	</a:t>
            </a:r>
            <a:r>
              <a:rPr lang="uz-Cyrl-UZ" sz="2000">
                <a:solidFill>
                  <a:schemeClr val="dk1"/>
                </a:solidFill>
                <a:latin typeface="Times New Roman"/>
                <a:ea typeface="Times New Roman"/>
                <a:cs typeface="Times New Roman"/>
                <a:sym typeface="Times New Roman"/>
              </a:rPr>
              <a:t>оилани	сони	ва	сифат	таркиби,  оиланинг	хаѐтийлик		цикли</a:t>
            </a:r>
            <a:endParaRPr sz="2000">
              <a:solidFill>
                <a:schemeClr val="dk1"/>
              </a:solidFill>
              <a:latin typeface="Times New Roman"/>
              <a:ea typeface="Times New Roman"/>
              <a:cs typeface="Times New Roman"/>
              <a:sym typeface="Times New Roman"/>
            </a:endParaRPr>
          </a:p>
        </p:txBody>
      </p:sp>
      <p:sp>
        <p:nvSpPr>
          <p:cNvPr id="672" name="Google Shape;672;p24"/>
          <p:cNvSpPr txBox="1"/>
          <p:nvPr/>
        </p:nvSpPr>
        <p:spPr>
          <a:xfrm>
            <a:off x="4030218" y="3840556"/>
            <a:ext cx="3719195" cy="595630"/>
          </a:xfrm>
          <a:prstGeom prst="rect">
            <a:avLst/>
          </a:prstGeom>
          <a:noFill/>
          <a:ln>
            <a:noFill/>
          </a:ln>
        </p:spPr>
        <p:txBody>
          <a:bodyPr anchorCtr="0" anchor="t" bIns="0" lIns="0" spcFirstLastPara="1" rIns="0" wrap="square" tIns="13325">
            <a:spAutoFit/>
          </a:bodyPr>
          <a:lstStyle/>
          <a:p>
            <a:pPr indent="0" lvl="0" marL="12700" marR="0" rtl="0" algn="l">
              <a:lnSpc>
                <a:spcPct val="112000"/>
              </a:lnSpc>
              <a:spcBef>
                <a:spcPts val="0"/>
              </a:spcBef>
              <a:spcAft>
                <a:spcPts val="0"/>
              </a:spcAft>
              <a:buNone/>
            </a:pPr>
            <a:r>
              <a:rPr lang="uz-Cyrl-UZ" sz="2000">
                <a:solidFill>
                  <a:schemeClr val="dk1"/>
                </a:solidFill>
                <a:latin typeface="Times New Roman"/>
                <a:ea typeface="Times New Roman"/>
                <a:cs typeface="Times New Roman"/>
                <a:sym typeface="Times New Roman"/>
              </a:rPr>
              <a:t>боскичи,	даромадлилик</a:t>
            </a:r>
            <a:endParaRPr sz="2000">
              <a:solidFill>
                <a:schemeClr val="dk1"/>
              </a:solidFill>
              <a:latin typeface="Times New Roman"/>
              <a:ea typeface="Times New Roman"/>
              <a:cs typeface="Times New Roman"/>
              <a:sym typeface="Times New Roman"/>
            </a:endParaRPr>
          </a:p>
          <a:p>
            <a:pPr indent="0" lvl="0" marL="12700" marR="0" rtl="0" algn="l">
              <a:lnSpc>
                <a:spcPct val="112000"/>
              </a:lnSpc>
              <a:spcBef>
                <a:spcPts val="0"/>
              </a:spcBef>
              <a:spcAft>
                <a:spcPts val="0"/>
              </a:spcAft>
              <a:buNone/>
            </a:pPr>
            <a:r>
              <a:rPr lang="uz-Cyrl-UZ" sz="2000">
                <a:solidFill>
                  <a:schemeClr val="dk1"/>
                </a:solidFill>
                <a:latin typeface="Times New Roman"/>
                <a:ea typeface="Times New Roman"/>
                <a:cs typeface="Times New Roman"/>
                <a:sym typeface="Times New Roman"/>
              </a:rPr>
              <a:t>даражаси,	машгулот	тури,</a:t>
            </a:r>
            <a:endParaRPr sz="2000">
              <a:solidFill>
                <a:schemeClr val="dk1"/>
              </a:solidFill>
              <a:latin typeface="Times New Roman"/>
              <a:ea typeface="Times New Roman"/>
              <a:cs typeface="Times New Roman"/>
              <a:sym typeface="Times New Roman"/>
            </a:endParaRPr>
          </a:p>
        </p:txBody>
      </p:sp>
      <p:sp>
        <p:nvSpPr>
          <p:cNvPr id="673" name="Google Shape;673;p24"/>
          <p:cNvSpPr txBox="1"/>
          <p:nvPr/>
        </p:nvSpPr>
        <p:spPr>
          <a:xfrm>
            <a:off x="4030217" y="4367022"/>
            <a:ext cx="3716654"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маълумоти,	миллати	кабилар</a:t>
            </a:r>
            <a:endParaRPr sz="2000">
              <a:solidFill>
                <a:schemeClr val="dk1"/>
              </a:solidFill>
              <a:latin typeface="Times New Roman"/>
              <a:ea typeface="Times New Roman"/>
              <a:cs typeface="Times New Roman"/>
              <a:sym typeface="Times New Roman"/>
            </a:endParaRPr>
          </a:p>
        </p:txBody>
      </p:sp>
      <p:sp>
        <p:nvSpPr>
          <p:cNvPr id="674" name="Google Shape;674;p24"/>
          <p:cNvSpPr txBox="1"/>
          <p:nvPr/>
        </p:nvSpPr>
        <p:spPr>
          <a:xfrm>
            <a:off x="4030217" y="4630674"/>
            <a:ext cx="3717290"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инобатга	олинади	хамда	бозор</a:t>
            </a:r>
            <a:endParaRPr sz="2000">
              <a:solidFill>
                <a:schemeClr val="dk1"/>
              </a:solidFill>
              <a:latin typeface="Times New Roman"/>
              <a:ea typeface="Times New Roman"/>
              <a:cs typeface="Times New Roman"/>
              <a:sym typeface="Times New Roman"/>
            </a:endParaRPr>
          </a:p>
        </p:txBody>
      </p:sp>
      <p:sp>
        <p:nvSpPr>
          <p:cNvPr id="675" name="Google Shape;675;p24"/>
          <p:cNvSpPr txBox="1"/>
          <p:nvPr/>
        </p:nvSpPr>
        <p:spPr>
          <a:xfrm>
            <a:off x="6978142" y="4892803"/>
            <a:ext cx="770890" cy="594995"/>
          </a:xfrm>
          <a:prstGeom prst="rect">
            <a:avLst/>
          </a:prstGeom>
          <a:noFill/>
          <a:ln>
            <a:noFill/>
          </a:ln>
        </p:spPr>
        <p:txBody>
          <a:bodyPr anchorCtr="0" anchor="t" bIns="0" lIns="0" spcFirstLastPara="1" rIns="0" wrap="square" tIns="12700">
            <a:spAutoFit/>
          </a:bodyPr>
          <a:lstStyle/>
          <a:p>
            <a:pPr indent="0" lvl="0" marL="0" marR="5080" rtl="0" algn="r">
              <a:lnSpc>
                <a:spcPct val="112000"/>
              </a:lnSpc>
              <a:spcBef>
                <a:spcPts val="0"/>
              </a:spcBef>
              <a:spcAft>
                <a:spcPts val="0"/>
              </a:spcAft>
              <a:buNone/>
            </a:pPr>
            <a:r>
              <a:rPr lang="uz-Cyrl-UZ" sz="2000">
                <a:solidFill>
                  <a:schemeClr val="dk1"/>
                </a:solidFill>
                <a:latin typeface="Times New Roman"/>
                <a:ea typeface="Times New Roman"/>
                <a:cs typeface="Times New Roman"/>
                <a:sym typeface="Times New Roman"/>
              </a:rPr>
              <a:t>асосий</a:t>
            </a:r>
            <a:endParaRPr sz="2000">
              <a:solidFill>
                <a:schemeClr val="dk1"/>
              </a:solidFill>
              <a:latin typeface="Times New Roman"/>
              <a:ea typeface="Times New Roman"/>
              <a:cs typeface="Times New Roman"/>
              <a:sym typeface="Times New Roman"/>
            </a:endParaRPr>
          </a:p>
          <a:p>
            <a:pPr indent="0" lvl="0" marL="0" marR="5080" rtl="0" algn="r">
              <a:lnSpc>
                <a:spcPct val="112000"/>
              </a:lnSpc>
              <a:spcBef>
                <a:spcPts val="0"/>
              </a:spcBef>
              <a:spcAft>
                <a:spcPts val="0"/>
              </a:spcAft>
              <a:buNone/>
            </a:pPr>
            <a:r>
              <a:rPr lang="uz-Cyrl-UZ" sz="2000">
                <a:solidFill>
                  <a:schemeClr val="dk1"/>
                </a:solidFill>
                <a:latin typeface="Times New Roman"/>
                <a:ea typeface="Times New Roman"/>
                <a:cs typeface="Times New Roman"/>
                <a:sym typeface="Times New Roman"/>
              </a:rPr>
              <a:t>бири</a:t>
            </a:r>
            <a:endParaRPr sz="2000">
              <a:solidFill>
                <a:schemeClr val="dk1"/>
              </a:solidFill>
              <a:latin typeface="Times New Roman"/>
              <a:ea typeface="Times New Roman"/>
              <a:cs typeface="Times New Roman"/>
              <a:sym typeface="Times New Roman"/>
            </a:endParaRPr>
          </a:p>
        </p:txBody>
      </p:sp>
      <p:sp>
        <p:nvSpPr>
          <p:cNvPr id="676" name="Google Shape;676;p24"/>
          <p:cNvSpPr txBox="1"/>
          <p:nvPr/>
        </p:nvSpPr>
        <p:spPr>
          <a:xfrm>
            <a:off x="4030217" y="4892802"/>
            <a:ext cx="2139950" cy="857250"/>
          </a:xfrm>
          <a:prstGeom prst="rect">
            <a:avLst/>
          </a:prstGeom>
          <a:noFill/>
          <a:ln>
            <a:noFill/>
          </a:ln>
        </p:spPr>
        <p:txBody>
          <a:bodyPr anchorCtr="0" anchor="t" bIns="0" lIns="0" spcFirstLastPara="1" rIns="0" wrap="square" tIns="54600">
            <a:spAutoFit/>
          </a:bodyPr>
          <a:lstStyle/>
          <a:p>
            <a:pPr indent="0" lvl="0" marL="12700" marR="5080" rtl="0" algn="l">
              <a:lnSpc>
                <a:spcPct val="86300"/>
              </a:lnSpc>
              <a:spcBef>
                <a:spcPts val="0"/>
              </a:spcBef>
              <a:spcAft>
                <a:spcPts val="0"/>
              </a:spcAft>
              <a:buNone/>
            </a:pPr>
            <a:r>
              <a:rPr lang="uz-Cyrl-UZ" sz="2000">
                <a:solidFill>
                  <a:schemeClr val="dk1"/>
                </a:solidFill>
                <a:latin typeface="Times New Roman"/>
                <a:ea typeface="Times New Roman"/>
                <a:cs typeface="Times New Roman"/>
                <a:sym typeface="Times New Roman"/>
              </a:rPr>
              <a:t>сегментациясининг  тамойилларидан  хисобланади.</a:t>
            </a:r>
            <a:endParaRPr sz="2000">
              <a:solidFill>
                <a:schemeClr val="dk1"/>
              </a:solidFill>
              <a:latin typeface="Times New Roman"/>
              <a:ea typeface="Times New Roman"/>
              <a:cs typeface="Times New Roman"/>
              <a:sym typeface="Times New Roman"/>
            </a:endParaRPr>
          </a:p>
        </p:txBody>
      </p:sp>
      <p:pic>
        <p:nvPicPr>
          <p:cNvPr id="677" name="Google Shape;677;p24"/>
          <p:cNvPicPr preferRelativeResize="0"/>
          <p:nvPr/>
        </p:nvPicPr>
        <p:blipFill rotWithShape="1">
          <a:blip r:embed="rId6">
            <a:alphaModFix/>
          </a:blip>
          <a:srcRect b="0" l="0" r="0" t="0"/>
          <a:stretch/>
        </p:blipFill>
        <p:spPr>
          <a:xfrm>
            <a:off x="1176527" y="3471671"/>
            <a:ext cx="2668524" cy="2157984"/>
          </a:xfrm>
          <a:prstGeom prst="rect">
            <a:avLst/>
          </a:prstGeom>
          <a:noFill/>
          <a:ln>
            <a:noFill/>
          </a:ln>
        </p:spPr>
      </p:pic>
      <p:sp>
        <p:nvSpPr>
          <p:cNvPr id="678" name="Google Shape;678;p24"/>
          <p:cNvSpPr txBox="1"/>
          <p:nvPr/>
        </p:nvSpPr>
        <p:spPr>
          <a:xfrm>
            <a:off x="1556716" y="4084447"/>
            <a:ext cx="1908175" cy="819150"/>
          </a:xfrm>
          <a:prstGeom prst="rect">
            <a:avLst/>
          </a:prstGeom>
          <a:noFill/>
          <a:ln>
            <a:noFill/>
          </a:ln>
        </p:spPr>
        <p:txBody>
          <a:bodyPr anchorCtr="0" anchor="t" bIns="0" lIns="0" spcFirstLastPara="1" rIns="0" wrap="square" tIns="74275">
            <a:spAutoFit/>
          </a:bodyPr>
          <a:lstStyle/>
          <a:p>
            <a:pPr indent="-302260" lvl="0" marL="314325" marR="5080" rtl="0" algn="l">
              <a:lnSpc>
                <a:spcPct val="103214"/>
              </a:lnSpc>
              <a:spcBef>
                <a:spcPts val="0"/>
              </a:spcBef>
              <a:spcAft>
                <a:spcPts val="0"/>
              </a:spcAft>
              <a:buNone/>
            </a:pPr>
            <a:r>
              <a:rPr lang="uz-Cyrl-UZ" sz="2800">
                <a:solidFill>
                  <a:srgbClr val="FFFFFF"/>
                </a:solidFill>
                <a:latin typeface="Times New Roman"/>
                <a:ea typeface="Times New Roman"/>
                <a:cs typeface="Times New Roman"/>
                <a:sym typeface="Times New Roman"/>
              </a:rPr>
              <a:t>Демографик  тамойил</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2" name="Shape 682"/>
        <p:cNvGrpSpPr/>
        <p:nvPr/>
      </p:nvGrpSpPr>
      <p:grpSpPr>
        <a:xfrm>
          <a:off x="0" y="0"/>
          <a:ext cx="0" cy="0"/>
          <a:chOff x="0" y="0"/>
          <a:chExt cx="0" cy="0"/>
        </a:xfrm>
      </p:grpSpPr>
      <p:sp>
        <p:nvSpPr>
          <p:cNvPr id="683" name="Google Shape;683;p25"/>
          <p:cNvSpPr/>
          <p:nvPr/>
        </p:nvSpPr>
        <p:spPr>
          <a:xfrm>
            <a:off x="839191" y="2625470"/>
            <a:ext cx="1678305" cy="1384300"/>
          </a:xfrm>
          <a:custGeom>
            <a:rect b="b" l="l" r="r" t="t"/>
            <a:pathLst>
              <a:path extrusionOk="0" h="1384300" w="1678305">
                <a:moveTo>
                  <a:pt x="0" y="138429"/>
                </a:moveTo>
                <a:lnTo>
                  <a:pt x="7055" y="94674"/>
                </a:lnTo>
                <a:lnTo>
                  <a:pt x="26702" y="56674"/>
                </a:lnTo>
                <a:lnTo>
                  <a:pt x="56660" y="26708"/>
                </a:lnTo>
                <a:lnTo>
                  <a:pt x="94650" y="7057"/>
                </a:lnTo>
                <a:lnTo>
                  <a:pt x="138391" y="0"/>
                </a:lnTo>
                <a:lnTo>
                  <a:pt x="1539519" y="0"/>
                </a:lnTo>
                <a:lnTo>
                  <a:pt x="1583274" y="7057"/>
                </a:lnTo>
                <a:lnTo>
                  <a:pt x="1621274" y="26708"/>
                </a:lnTo>
                <a:lnTo>
                  <a:pt x="1651240" y="56674"/>
                </a:lnTo>
                <a:lnTo>
                  <a:pt x="1670892" y="94674"/>
                </a:lnTo>
                <a:lnTo>
                  <a:pt x="1677949" y="138429"/>
                </a:lnTo>
                <a:lnTo>
                  <a:pt x="1677949" y="1245489"/>
                </a:lnTo>
                <a:lnTo>
                  <a:pt x="1670892" y="1289244"/>
                </a:lnTo>
                <a:lnTo>
                  <a:pt x="1651240" y="1327244"/>
                </a:lnTo>
                <a:lnTo>
                  <a:pt x="1621274" y="1357210"/>
                </a:lnTo>
                <a:lnTo>
                  <a:pt x="1583274" y="1376861"/>
                </a:lnTo>
                <a:lnTo>
                  <a:pt x="1539519" y="1383918"/>
                </a:lnTo>
                <a:lnTo>
                  <a:pt x="138391" y="1383918"/>
                </a:lnTo>
                <a:lnTo>
                  <a:pt x="94650" y="1376861"/>
                </a:lnTo>
                <a:lnTo>
                  <a:pt x="56660" y="1357210"/>
                </a:lnTo>
                <a:lnTo>
                  <a:pt x="26702" y="1327244"/>
                </a:lnTo>
                <a:lnTo>
                  <a:pt x="7055" y="1289244"/>
                </a:lnTo>
                <a:lnTo>
                  <a:pt x="0" y="1245489"/>
                </a:lnTo>
                <a:lnTo>
                  <a:pt x="0" y="138429"/>
                </a:lnTo>
                <a:close/>
              </a:path>
            </a:pathLst>
          </a:custGeom>
          <a:noFill/>
          <a:ln cap="flat" cmpd="sng" w="9525">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684" name="Google Shape;684;p25"/>
          <p:cNvGrpSpPr/>
          <p:nvPr/>
        </p:nvGrpSpPr>
        <p:grpSpPr>
          <a:xfrm>
            <a:off x="1168909" y="2833116"/>
            <a:ext cx="2305446" cy="2811340"/>
            <a:chOff x="787908" y="2833116"/>
            <a:chExt cx="2305446" cy="2811340"/>
          </a:xfrm>
        </p:grpSpPr>
        <p:pic>
          <p:nvPicPr>
            <p:cNvPr id="685" name="Google Shape;685;p25"/>
            <p:cNvPicPr preferRelativeResize="0"/>
            <p:nvPr/>
          </p:nvPicPr>
          <p:blipFill rotWithShape="1">
            <a:blip r:embed="rId3">
              <a:alphaModFix/>
            </a:blip>
            <a:srcRect b="0" l="0" r="0" t="0"/>
            <a:stretch/>
          </p:blipFill>
          <p:spPr>
            <a:xfrm>
              <a:off x="1533874" y="5107802"/>
              <a:ext cx="1559480" cy="536654"/>
            </a:xfrm>
            <a:prstGeom prst="rect">
              <a:avLst/>
            </a:prstGeom>
            <a:noFill/>
            <a:ln>
              <a:noFill/>
            </a:ln>
          </p:spPr>
        </p:pic>
        <p:pic>
          <p:nvPicPr>
            <p:cNvPr id="686" name="Google Shape;686;p25"/>
            <p:cNvPicPr preferRelativeResize="0"/>
            <p:nvPr/>
          </p:nvPicPr>
          <p:blipFill rotWithShape="1">
            <a:blip r:embed="rId4">
              <a:alphaModFix/>
            </a:blip>
            <a:srcRect b="0" l="0" r="0" t="0"/>
            <a:stretch/>
          </p:blipFill>
          <p:spPr>
            <a:xfrm>
              <a:off x="1557655" y="5108194"/>
              <a:ext cx="1503045" cy="479768"/>
            </a:xfrm>
            <a:prstGeom prst="rect">
              <a:avLst/>
            </a:prstGeom>
            <a:noFill/>
            <a:ln>
              <a:noFill/>
            </a:ln>
          </p:spPr>
        </p:pic>
        <p:pic>
          <p:nvPicPr>
            <p:cNvPr id="687" name="Google Shape;687;p25"/>
            <p:cNvPicPr preferRelativeResize="0"/>
            <p:nvPr/>
          </p:nvPicPr>
          <p:blipFill rotWithShape="1">
            <a:blip r:embed="rId5">
              <a:alphaModFix/>
            </a:blip>
            <a:srcRect b="0" l="0" r="0" t="0"/>
            <a:stretch/>
          </p:blipFill>
          <p:spPr>
            <a:xfrm>
              <a:off x="787908" y="2839212"/>
              <a:ext cx="1577340" cy="2385060"/>
            </a:xfrm>
            <a:prstGeom prst="rect">
              <a:avLst/>
            </a:prstGeom>
            <a:noFill/>
            <a:ln>
              <a:noFill/>
            </a:ln>
          </p:spPr>
        </p:pic>
        <p:pic>
          <p:nvPicPr>
            <p:cNvPr id="688" name="Google Shape;688;p25"/>
            <p:cNvPicPr preferRelativeResize="0"/>
            <p:nvPr/>
          </p:nvPicPr>
          <p:blipFill rotWithShape="1">
            <a:blip r:embed="rId6">
              <a:alphaModFix/>
            </a:blip>
            <a:srcRect b="0" l="0" r="0" t="0"/>
            <a:stretch/>
          </p:blipFill>
          <p:spPr>
            <a:xfrm>
              <a:off x="897636" y="2833116"/>
              <a:ext cx="1414272" cy="2436876"/>
            </a:xfrm>
            <a:prstGeom prst="rect">
              <a:avLst/>
            </a:prstGeom>
            <a:noFill/>
            <a:ln>
              <a:noFill/>
            </a:ln>
          </p:spPr>
        </p:pic>
        <p:pic>
          <p:nvPicPr>
            <p:cNvPr id="689" name="Google Shape;689;p25"/>
            <p:cNvPicPr preferRelativeResize="0"/>
            <p:nvPr/>
          </p:nvPicPr>
          <p:blipFill rotWithShape="1">
            <a:blip r:embed="rId7">
              <a:alphaModFix/>
            </a:blip>
            <a:srcRect b="0" l="0" r="0" t="0"/>
            <a:stretch/>
          </p:blipFill>
          <p:spPr>
            <a:xfrm>
              <a:off x="831049" y="2859405"/>
              <a:ext cx="1491526" cy="2299970"/>
            </a:xfrm>
            <a:prstGeom prst="rect">
              <a:avLst/>
            </a:prstGeom>
            <a:noFill/>
            <a:ln>
              <a:noFill/>
            </a:ln>
          </p:spPr>
        </p:pic>
      </p:grpSp>
      <p:sp>
        <p:nvSpPr>
          <p:cNvPr id="690" name="Google Shape;690;p25"/>
          <p:cNvSpPr txBox="1"/>
          <p:nvPr/>
        </p:nvSpPr>
        <p:spPr>
          <a:xfrm>
            <a:off x="1439062" y="2891485"/>
            <a:ext cx="1037590" cy="2216954"/>
          </a:xfrm>
          <a:prstGeom prst="rect">
            <a:avLst/>
          </a:prstGeom>
          <a:noFill/>
          <a:ln>
            <a:noFill/>
          </a:ln>
        </p:spPr>
        <p:txBody>
          <a:bodyPr anchorCtr="0" anchor="t" bIns="0" lIns="0" spcFirstLastPara="1" rIns="0" wrap="square" tIns="50800">
            <a:spAutoFit/>
          </a:bodyPr>
          <a:lstStyle/>
          <a:p>
            <a:pPr indent="0" lvl="0" marL="12065" marR="5080" rtl="0" algn="ctr">
              <a:lnSpc>
                <a:spcPct val="86200"/>
              </a:lnSpc>
              <a:spcBef>
                <a:spcPts val="0"/>
              </a:spcBef>
              <a:spcAft>
                <a:spcPts val="0"/>
              </a:spcAft>
              <a:buNone/>
            </a:pPr>
            <a:r>
              <a:rPr lang="uz-Cyrl-UZ" sz="1800">
                <a:solidFill>
                  <a:srgbClr val="FFFFFF"/>
                </a:solidFill>
                <a:latin typeface="Times New Roman"/>
                <a:ea typeface="Times New Roman"/>
                <a:cs typeface="Times New Roman"/>
                <a:sym typeface="Times New Roman"/>
              </a:rPr>
              <a:t>Максадли  сегментни  танлаш  куйидаги  кетма-</a:t>
            </a:r>
            <a:endParaRPr sz="1800">
              <a:solidFill>
                <a:schemeClr val="dk1"/>
              </a:solidFill>
              <a:latin typeface="Times New Roman"/>
              <a:ea typeface="Times New Roman"/>
              <a:cs typeface="Times New Roman"/>
              <a:sym typeface="Times New Roman"/>
            </a:endParaRPr>
          </a:p>
          <a:p>
            <a:pPr indent="0" lvl="0" marL="83820" marR="78105" rtl="0" algn="ctr">
              <a:lnSpc>
                <a:spcPct val="103333"/>
              </a:lnSpc>
              <a:spcBef>
                <a:spcPts val="10"/>
              </a:spcBef>
              <a:spcAft>
                <a:spcPts val="0"/>
              </a:spcAft>
              <a:buNone/>
            </a:pPr>
            <a:r>
              <a:rPr lang="uz-Cyrl-UZ" sz="1800">
                <a:solidFill>
                  <a:srgbClr val="FFFFFF"/>
                </a:solidFill>
                <a:latin typeface="Times New Roman"/>
                <a:ea typeface="Times New Roman"/>
                <a:cs typeface="Times New Roman"/>
                <a:sym typeface="Times New Roman"/>
              </a:rPr>
              <a:t>кетликда  туриши</a:t>
            </a:r>
            <a:endParaRPr sz="1800">
              <a:solidFill>
                <a:schemeClr val="dk1"/>
              </a:solidFill>
              <a:latin typeface="Times New Roman"/>
              <a:ea typeface="Times New Roman"/>
              <a:cs typeface="Times New Roman"/>
              <a:sym typeface="Times New Roman"/>
            </a:endParaRPr>
          </a:p>
          <a:p>
            <a:pPr indent="-1270" lvl="0" marL="99060" marR="92075" rtl="0" algn="ctr">
              <a:lnSpc>
                <a:spcPct val="103333"/>
              </a:lnSpc>
              <a:spcBef>
                <a:spcPts val="15"/>
              </a:spcBef>
              <a:spcAft>
                <a:spcPts val="0"/>
              </a:spcAft>
              <a:buNone/>
            </a:pPr>
            <a:r>
              <a:rPr lang="uz-Cyrl-UZ" sz="1800">
                <a:solidFill>
                  <a:srgbClr val="FFFFFF"/>
                </a:solidFill>
                <a:latin typeface="Times New Roman"/>
                <a:ea typeface="Times New Roman"/>
                <a:cs typeface="Times New Roman"/>
                <a:sym typeface="Times New Roman"/>
              </a:rPr>
              <a:t>тавсия  этилади:</a:t>
            </a:r>
            <a:endParaRPr sz="1800">
              <a:solidFill>
                <a:schemeClr val="dk1"/>
              </a:solidFill>
              <a:latin typeface="Times New Roman"/>
              <a:ea typeface="Times New Roman"/>
              <a:cs typeface="Times New Roman"/>
              <a:sym typeface="Times New Roman"/>
            </a:endParaRPr>
          </a:p>
        </p:txBody>
      </p:sp>
      <p:grpSp>
        <p:nvGrpSpPr>
          <p:cNvPr id="691" name="Google Shape;691;p25"/>
          <p:cNvGrpSpPr/>
          <p:nvPr/>
        </p:nvGrpSpPr>
        <p:grpSpPr>
          <a:xfrm>
            <a:off x="2960243" y="1881068"/>
            <a:ext cx="2821420" cy="2933121"/>
            <a:chOff x="2579242" y="1881068"/>
            <a:chExt cx="2821420" cy="2933121"/>
          </a:xfrm>
        </p:grpSpPr>
        <p:sp>
          <p:nvSpPr>
            <p:cNvPr id="692" name="Google Shape;692;p25"/>
            <p:cNvSpPr/>
            <p:nvPr/>
          </p:nvSpPr>
          <p:spPr>
            <a:xfrm>
              <a:off x="2579242" y="3429889"/>
              <a:ext cx="1678305" cy="1384300"/>
            </a:xfrm>
            <a:custGeom>
              <a:rect b="b" l="l" r="r" t="t"/>
              <a:pathLst>
                <a:path extrusionOk="0" h="1384300" w="1678304">
                  <a:moveTo>
                    <a:pt x="0" y="138302"/>
                  </a:moveTo>
                  <a:lnTo>
                    <a:pt x="7057" y="94609"/>
                  </a:lnTo>
                  <a:lnTo>
                    <a:pt x="26708" y="56647"/>
                  </a:lnTo>
                  <a:lnTo>
                    <a:pt x="56674" y="26700"/>
                  </a:lnTo>
                  <a:lnTo>
                    <a:pt x="94674" y="7056"/>
                  </a:lnTo>
                  <a:lnTo>
                    <a:pt x="138430" y="0"/>
                  </a:lnTo>
                  <a:lnTo>
                    <a:pt x="1539494" y="0"/>
                  </a:lnTo>
                  <a:lnTo>
                    <a:pt x="1583249" y="7056"/>
                  </a:lnTo>
                  <a:lnTo>
                    <a:pt x="1621249" y="26700"/>
                  </a:lnTo>
                  <a:lnTo>
                    <a:pt x="1651215" y="56647"/>
                  </a:lnTo>
                  <a:lnTo>
                    <a:pt x="1670866" y="94609"/>
                  </a:lnTo>
                  <a:lnTo>
                    <a:pt x="1677923" y="138302"/>
                  </a:lnTo>
                  <a:lnTo>
                    <a:pt x="1677923" y="1245489"/>
                  </a:lnTo>
                  <a:lnTo>
                    <a:pt x="1670866" y="1289244"/>
                  </a:lnTo>
                  <a:lnTo>
                    <a:pt x="1651215" y="1327244"/>
                  </a:lnTo>
                  <a:lnTo>
                    <a:pt x="1621249" y="1357210"/>
                  </a:lnTo>
                  <a:lnTo>
                    <a:pt x="1583249" y="1376861"/>
                  </a:lnTo>
                  <a:lnTo>
                    <a:pt x="1539494" y="1383919"/>
                  </a:lnTo>
                  <a:lnTo>
                    <a:pt x="138430" y="1383919"/>
                  </a:lnTo>
                  <a:lnTo>
                    <a:pt x="94674" y="1376861"/>
                  </a:lnTo>
                  <a:lnTo>
                    <a:pt x="56674" y="1357210"/>
                  </a:lnTo>
                  <a:lnTo>
                    <a:pt x="26708" y="1327244"/>
                  </a:lnTo>
                  <a:lnTo>
                    <a:pt x="7057" y="1289244"/>
                  </a:lnTo>
                  <a:lnTo>
                    <a:pt x="0" y="1245489"/>
                  </a:lnTo>
                  <a:lnTo>
                    <a:pt x="0" y="138302"/>
                  </a:lnTo>
                  <a:close/>
                </a:path>
              </a:pathLst>
            </a:custGeom>
            <a:noFill/>
            <a:ln cap="flat" cmpd="sng" w="9525">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93" name="Google Shape;693;p25"/>
            <p:cNvPicPr preferRelativeResize="0"/>
            <p:nvPr/>
          </p:nvPicPr>
          <p:blipFill rotWithShape="1">
            <a:blip r:embed="rId8">
              <a:alphaModFix/>
            </a:blip>
            <a:srcRect b="0" l="0" r="0" t="0"/>
            <a:stretch/>
          </p:blipFill>
          <p:spPr>
            <a:xfrm>
              <a:off x="3645801" y="1881068"/>
              <a:ext cx="1754861" cy="594979"/>
            </a:xfrm>
            <a:prstGeom prst="rect">
              <a:avLst/>
            </a:prstGeom>
            <a:noFill/>
            <a:ln>
              <a:noFill/>
            </a:ln>
          </p:spPr>
        </p:pic>
        <p:pic>
          <p:nvPicPr>
            <p:cNvPr id="694" name="Google Shape;694;p25"/>
            <p:cNvPicPr preferRelativeResize="0"/>
            <p:nvPr/>
          </p:nvPicPr>
          <p:blipFill rotWithShape="1">
            <a:blip r:embed="rId9">
              <a:alphaModFix/>
            </a:blip>
            <a:srcRect b="0" l="0" r="0" t="0"/>
            <a:stretch/>
          </p:blipFill>
          <p:spPr>
            <a:xfrm>
              <a:off x="3678681" y="1890722"/>
              <a:ext cx="1689100" cy="529135"/>
            </a:xfrm>
            <a:prstGeom prst="rect">
              <a:avLst/>
            </a:prstGeom>
            <a:noFill/>
            <a:ln>
              <a:noFill/>
            </a:ln>
          </p:spPr>
        </p:pic>
        <p:pic>
          <p:nvPicPr>
            <p:cNvPr id="695" name="Google Shape;695;p25"/>
            <p:cNvPicPr preferRelativeResize="0"/>
            <p:nvPr/>
          </p:nvPicPr>
          <p:blipFill rotWithShape="1">
            <a:blip r:embed="rId10">
              <a:alphaModFix/>
            </a:blip>
            <a:srcRect b="0" l="0" r="0" t="0"/>
            <a:stretch/>
          </p:blipFill>
          <p:spPr>
            <a:xfrm>
              <a:off x="2909315" y="2357628"/>
              <a:ext cx="1577340" cy="2189988"/>
            </a:xfrm>
            <a:prstGeom prst="rect">
              <a:avLst/>
            </a:prstGeom>
            <a:noFill/>
            <a:ln>
              <a:noFill/>
            </a:ln>
          </p:spPr>
        </p:pic>
        <p:pic>
          <p:nvPicPr>
            <p:cNvPr id="696" name="Google Shape;696;p25"/>
            <p:cNvPicPr preferRelativeResize="0"/>
            <p:nvPr/>
          </p:nvPicPr>
          <p:blipFill rotWithShape="1">
            <a:blip r:embed="rId11">
              <a:alphaModFix/>
            </a:blip>
            <a:srcRect b="0" l="0" r="0" t="0"/>
            <a:stretch/>
          </p:blipFill>
          <p:spPr>
            <a:xfrm>
              <a:off x="2906267" y="2490216"/>
              <a:ext cx="1633728" cy="1962912"/>
            </a:xfrm>
            <a:prstGeom prst="rect">
              <a:avLst/>
            </a:prstGeom>
            <a:noFill/>
            <a:ln>
              <a:noFill/>
            </a:ln>
          </p:spPr>
        </p:pic>
        <p:pic>
          <p:nvPicPr>
            <p:cNvPr id="697" name="Google Shape;697;p25"/>
            <p:cNvPicPr preferRelativeResize="0"/>
            <p:nvPr/>
          </p:nvPicPr>
          <p:blipFill rotWithShape="1">
            <a:blip r:embed="rId12">
              <a:alphaModFix/>
            </a:blip>
            <a:srcRect b="0" l="0" r="0" t="0"/>
            <a:stretch/>
          </p:blipFill>
          <p:spPr>
            <a:xfrm>
              <a:off x="2952114" y="2377948"/>
              <a:ext cx="1491488" cy="2103882"/>
            </a:xfrm>
            <a:prstGeom prst="rect">
              <a:avLst/>
            </a:prstGeom>
            <a:noFill/>
            <a:ln>
              <a:noFill/>
            </a:ln>
          </p:spPr>
        </p:pic>
      </p:grpSp>
      <p:sp>
        <p:nvSpPr>
          <p:cNvPr id="698" name="Google Shape;698;p25"/>
          <p:cNvSpPr txBox="1"/>
          <p:nvPr/>
        </p:nvSpPr>
        <p:spPr>
          <a:xfrm>
            <a:off x="3449192" y="2548510"/>
            <a:ext cx="1258570" cy="1718945"/>
          </a:xfrm>
          <a:prstGeom prst="rect">
            <a:avLst/>
          </a:prstGeom>
          <a:noFill/>
          <a:ln>
            <a:noFill/>
          </a:ln>
        </p:spPr>
        <p:txBody>
          <a:bodyPr anchorCtr="0" anchor="t" bIns="0" lIns="0" spcFirstLastPara="1" rIns="0" wrap="square" tIns="50150">
            <a:spAutoFit/>
          </a:bodyPr>
          <a:lstStyle/>
          <a:p>
            <a:pPr indent="635" lvl="0" marL="12065" marR="5080" rtl="0" algn="ctr">
              <a:lnSpc>
                <a:spcPct val="86300"/>
              </a:lnSpc>
              <a:spcBef>
                <a:spcPts val="0"/>
              </a:spcBef>
              <a:spcAft>
                <a:spcPts val="0"/>
              </a:spcAft>
              <a:buNone/>
            </a:pPr>
            <a:r>
              <a:rPr lang="uz-Cyrl-UZ" sz="1800">
                <a:solidFill>
                  <a:srgbClr val="FFFFFF"/>
                </a:solidFill>
                <a:latin typeface="Times New Roman"/>
                <a:ea typeface="Times New Roman"/>
                <a:cs typeface="Times New Roman"/>
                <a:sym typeface="Times New Roman"/>
              </a:rPr>
              <a:t>сегмент  улчамини ва  уни узгариш  (усиш,</a:t>
            </a:r>
            <a:endParaRPr sz="1800">
              <a:solidFill>
                <a:schemeClr val="dk1"/>
              </a:solidFill>
              <a:latin typeface="Times New Roman"/>
              <a:ea typeface="Times New Roman"/>
              <a:cs typeface="Times New Roman"/>
              <a:sym typeface="Times New Roman"/>
            </a:endParaRPr>
          </a:p>
          <a:p>
            <a:pPr indent="19685" lvl="0" marL="132715" marR="124460" rtl="0" algn="just">
              <a:lnSpc>
                <a:spcPct val="103333"/>
              </a:lnSpc>
              <a:spcBef>
                <a:spcPts val="10"/>
              </a:spcBef>
              <a:spcAft>
                <a:spcPts val="0"/>
              </a:spcAft>
              <a:buNone/>
            </a:pPr>
            <a:r>
              <a:rPr lang="uz-Cyrl-UZ" sz="1800">
                <a:solidFill>
                  <a:srgbClr val="FFFFFF"/>
                </a:solidFill>
                <a:latin typeface="Times New Roman"/>
                <a:ea typeface="Times New Roman"/>
                <a:cs typeface="Times New Roman"/>
                <a:sym typeface="Times New Roman"/>
              </a:rPr>
              <a:t>камайиш)  тезлигини  урнатиш</a:t>
            </a:r>
            <a:endParaRPr sz="1800">
              <a:solidFill>
                <a:schemeClr val="dk1"/>
              </a:solidFill>
              <a:latin typeface="Times New Roman"/>
              <a:ea typeface="Times New Roman"/>
              <a:cs typeface="Times New Roman"/>
              <a:sym typeface="Times New Roman"/>
            </a:endParaRPr>
          </a:p>
        </p:txBody>
      </p:sp>
      <p:grpSp>
        <p:nvGrpSpPr>
          <p:cNvPr id="699" name="Google Shape;699;p25"/>
          <p:cNvGrpSpPr/>
          <p:nvPr/>
        </p:nvGrpSpPr>
        <p:grpSpPr>
          <a:xfrm>
            <a:off x="5081396" y="2714244"/>
            <a:ext cx="2626618" cy="2904350"/>
            <a:chOff x="4700396" y="2714244"/>
            <a:chExt cx="2626618" cy="2904350"/>
          </a:xfrm>
        </p:grpSpPr>
        <p:sp>
          <p:nvSpPr>
            <p:cNvPr id="700" name="Google Shape;700;p25"/>
            <p:cNvSpPr/>
            <p:nvPr/>
          </p:nvSpPr>
          <p:spPr>
            <a:xfrm>
              <a:off x="4700396" y="2714244"/>
              <a:ext cx="1678305" cy="1384300"/>
            </a:xfrm>
            <a:custGeom>
              <a:rect b="b" l="l" r="r" t="t"/>
              <a:pathLst>
                <a:path extrusionOk="0" h="1384300" w="1678304">
                  <a:moveTo>
                    <a:pt x="0" y="138429"/>
                  </a:moveTo>
                  <a:lnTo>
                    <a:pt x="7057" y="94674"/>
                  </a:lnTo>
                  <a:lnTo>
                    <a:pt x="26708" y="56674"/>
                  </a:lnTo>
                  <a:lnTo>
                    <a:pt x="56674" y="26708"/>
                  </a:lnTo>
                  <a:lnTo>
                    <a:pt x="94674" y="7057"/>
                  </a:lnTo>
                  <a:lnTo>
                    <a:pt x="138429" y="0"/>
                  </a:lnTo>
                  <a:lnTo>
                    <a:pt x="1539493" y="0"/>
                  </a:lnTo>
                  <a:lnTo>
                    <a:pt x="1583249" y="7057"/>
                  </a:lnTo>
                  <a:lnTo>
                    <a:pt x="1621249" y="26708"/>
                  </a:lnTo>
                  <a:lnTo>
                    <a:pt x="1651215" y="56674"/>
                  </a:lnTo>
                  <a:lnTo>
                    <a:pt x="1670866" y="94674"/>
                  </a:lnTo>
                  <a:lnTo>
                    <a:pt x="1677924" y="138429"/>
                  </a:lnTo>
                  <a:lnTo>
                    <a:pt x="1677924" y="1245615"/>
                  </a:lnTo>
                  <a:lnTo>
                    <a:pt x="1670866" y="1289309"/>
                  </a:lnTo>
                  <a:lnTo>
                    <a:pt x="1651215" y="1327271"/>
                  </a:lnTo>
                  <a:lnTo>
                    <a:pt x="1621249" y="1357218"/>
                  </a:lnTo>
                  <a:lnTo>
                    <a:pt x="1583249" y="1376862"/>
                  </a:lnTo>
                  <a:lnTo>
                    <a:pt x="1539493" y="1383918"/>
                  </a:lnTo>
                  <a:lnTo>
                    <a:pt x="138429" y="1383918"/>
                  </a:lnTo>
                  <a:lnTo>
                    <a:pt x="94674" y="1376862"/>
                  </a:lnTo>
                  <a:lnTo>
                    <a:pt x="56674" y="1357218"/>
                  </a:lnTo>
                  <a:lnTo>
                    <a:pt x="26708" y="1327271"/>
                  </a:lnTo>
                  <a:lnTo>
                    <a:pt x="7057" y="1289309"/>
                  </a:lnTo>
                  <a:lnTo>
                    <a:pt x="0" y="1245615"/>
                  </a:lnTo>
                  <a:lnTo>
                    <a:pt x="0" y="138429"/>
                  </a:lnTo>
                  <a:close/>
                </a:path>
              </a:pathLst>
            </a:custGeom>
            <a:noFill/>
            <a:ln cap="flat" cmpd="sng" w="9525">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01" name="Google Shape;701;p25"/>
            <p:cNvPicPr preferRelativeResize="0"/>
            <p:nvPr/>
          </p:nvPicPr>
          <p:blipFill rotWithShape="1">
            <a:blip r:embed="rId13">
              <a:alphaModFix/>
            </a:blip>
            <a:srcRect b="0" l="0" r="0" t="0"/>
            <a:stretch/>
          </p:blipFill>
          <p:spPr>
            <a:xfrm>
              <a:off x="5775188" y="5055894"/>
              <a:ext cx="1551826" cy="562700"/>
            </a:xfrm>
            <a:prstGeom prst="rect">
              <a:avLst/>
            </a:prstGeom>
            <a:noFill/>
            <a:ln>
              <a:noFill/>
            </a:ln>
          </p:spPr>
        </p:pic>
        <p:pic>
          <p:nvPicPr>
            <p:cNvPr id="702" name="Google Shape;702;p25"/>
            <p:cNvPicPr preferRelativeResize="0"/>
            <p:nvPr/>
          </p:nvPicPr>
          <p:blipFill rotWithShape="1">
            <a:blip r:embed="rId14">
              <a:alphaModFix/>
            </a:blip>
            <a:srcRect b="0" l="0" r="0" t="0"/>
            <a:stretch/>
          </p:blipFill>
          <p:spPr>
            <a:xfrm>
              <a:off x="5798946" y="5056377"/>
              <a:ext cx="1495171" cy="505570"/>
            </a:xfrm>
            <a:prstGeom prst="rect">
              <a:avLst/>
            </a:prstGeom>
            <a:noFill/>
            <a:ln>
              <a:noFill/>
            </a:ln>
          </p:spPr>
        </p:pic>
        <p:pic>
          <p:nvPicPr>
            <p:cNvPr id="703" name="Google Shape;703;p25"/>
            <p:cNvPicPr preferRelativeResize="0"/>
            <p:nvPr/>
          </p:nvPicPr>
          <p:blipFill rotWithShape="1">
            <a:blip r:embed="rId15">
              <a:alphaModFix/>
            </a:blip>
            <a:srcRect b="0" l="0" r="0" t="0"/>
            <a:stretch/>
          </p:blipFill>
          <p:spPr>
            <a:xfrm>
              <a:off x="5030723" y="3105912"/>
              <a:ext cx="1577340" cy="2029968"/>
            </a:xfrm>
            <a:prstGeom prst="rect">
              <a:avLst/>
            </a:prstGeom>
            <a:noFill/>
            <a:ln>
              <a:noFill/>
            </a:ln>
          </p:spPr>
        </p:pic>
        <p:pic>
          <p:nvPicPr>
            <p:cNvPr id="704" name="Google Shape;704;p25"/>
            <p:cNvPicPr preferRelativeResize="0"/>
            <p:nvPr/>
          </p:nvPicPr>
          <p:blipFill rotWithShape="1">
            <a:blip r:embed="rId16">
              <a:alphaModFix/>
            </a:blip>
            <a:srcRect b="0" l="0" r="0" t="0"/>
            <a:stretch/>
          </p:blipFill>
          <p:spPr>
            <a:xfrm>
              <a:off x="5035295" y="3395472"/>
              <a:ext cx="1624583" cy="1490471"/>
            </a:xfrm>
            <a:prstGeom prst="rect">
              <a:avLst/>
            </a:prstGeom>
            <a:noFill/>
            <a:ln>
              <a:noFill/>
            </a:ln>
          </p:spPr>
        </p:pic>
        <p:pic>
          <p:nvPicPr>
            <p:cNvPr id="705" name="Google Shape;705;p25"/>
            <p:cNvPicPr preferRelativeResize="0"/>
            <p:nvPr/>
          </p:nvPicPr>
          <p:blipFill rotWithShape="1">
            <a:blip r:embed="rId17">
              <a:alphaModFix/>
            </a:blip>
            <a:srcRect b="0" l="0" r="0" t="0"/>
            <a:stretch/>
          </p:blipFill>
          <p:spPr>
            <a:xfrm>
              <a:off x="5073268" y="3125851"/>
              <a:ext cx="1491487" cy="1944624"/>
            </a:xfrm>
            <a:prstGeom prst="rect">
              <a:avLst/>
            </a:prstGeom>
            <a:noFill/>
            <a:ln>
              <a:noFill/>
            </a:ln>
          </p:spPr>
        </p:pic>
      </p:grpSp>
      <p:sp>
        <p:nvSpPr>
          <p:cNvPr id="706" name="Google Shape;706;p25"/>
          <p:cNvSpPr txBox="1"/>
          <p:nvPr/>
        </p:nvSpPr>
        <p:spPr>
          <a:xfrm>
            <a:off x="5578603" y="3453765"/>
            <a:ext cx="1245235" cy="1247140"/>
          </a:xfrm>
          <a:prstGeom prst="rect">
            <a:avLst/>
          </a:prstGeom>
          <a:noFill/>
          <a:ln>
            <a:noFill/>
          </a:ln>
        </p:spPr>
        <p:txBody>
          <a:bodyPr anchorCtr="0" anchor="t" bIns="0" lIns="0" spcFirstLastPara="1" rIns="0" wrap="square" tIns="52050">
            <a:spAutoFit/>
          </a:bodyPr>
          <a:lstStyle/>
          <a:p>
            <a:pPr indent="635" lvl="0" marL="73025" marR="66040" rtl="0" algn="ctr">
              <a:lnSpc>
                <a:spcPct val="103333"/>
              </a:lnSpc>
              <a:spcBef>
                <a:spcPts val="0"/>
              </a:spcBef>
              <a:spcAft>
                <a:spcPts val="0"/>
              </a:spcAft>
              <a:buNone/>
            </a:pPr>
            <a:r>
              <a:rPr lang="uz-Cyrl-UZ" sz="1800">
                <a:solidFill>
                  <a:srgbClr val="FFFFFF"/>
                </a:solidFill>
                <a:latin typeface="Times New Roman"/>
                <a:ea typeface="Times New Roman"/>
                <a:cs typeface="Times New Roman"/>
                <a:sym typeface="Times New Roman"/>
              </a:rPr>
              <a:t>сегментни  жалб  этувчанлик</a:t>
            </a:r>
            <a:endParaRPr sz="1800">
              <a:solidFill>
                <a:schemeClr val="dk1"/>
              </a:solidFill>
              <a:latin typeface="Times New Roman"/>
              <a:ea typeface="Times New Roman"/>
              <a:cs typeface="Times New Roman"/>
              <a:sym typeface="Times New Roman"/>
            </a:endParaRPr>
          </a:p>
          <a:p>
            <a:pPr indent="0" lvl="0" marL="0" marR="0" rtl="0" algn="ctr">
              <a:lnSpc>
                <a:spcPct val="95000"/>
              </a:lnSpc>
              <a:spcBef>
                <a:spcPts val="0"/>
              </a:spcBef>
              <a:spcAft>
                <a:spcPts val="0"/>
              </a:spcAft>
              <a:buNone/>
            </a:pPr>
            <a:r>
              <a:rPr lang="uz-Cyrl-UZ" sz="1800">
                <a:solidFill>
                  <a:srgbClr val="FFFFFF"/>
                </a:solidFill>
                <a:latin typeface="Times New Roman"/>
                <a:ea typeface="Times New Roman"/>
                <a:cs typeface="Times New Roman"/>
                <a:sym typeface="Times New Roman"/>
              </a:rPr>
              <a:t>тузилишини</a:t>
            </a:r>
            <a:endParaRPr sz="1800">
              <a:solidFill>
                <a:schemeClr val="dk1"/>
              </a:solidFill>
              <a:latin typeface="Times New Roman"/>
              <a:ea typeface="Times New Roman"/>
              <a:cs typeface="Times New Roman"/>
              <a:sym typeface="Times New Roman"/>
            </a:endParaRPr>
          </a:p>
          <a:p>
            <a:pPr indent="0" lvl="0" marL="0" marR="0" rtl="0" algn="ctr">
              <a:lnSpc>
                <a:spcPct val="111666"/>
              </a:lnSpc>
              <a:spcBef>
                <a:spcPts val="0"/>
              </a:spcBef>
              <a:spcAft>
                <a:spcPts val="0"/>
              </a:spcAft>
              <a:buNone/>
            </a:pPr>
            <a:r>
              <a:rPr lang="uz-Cyrl-UZ" sz="1800">
                <a:solidFill>
                  <a:srgbClr val="FFFFFF"/>
                </a:solidFill>
                <a:latin typeface="Times New Roman"/>
                <a:ea typeface="Times New Roman"/>
                <a:cs typeface="Times New Roman"/>
                <a:sym typeface="Times New Roman"/>
              </a:rPr>
              <a:t>тадкик этиш</a:t>
            </a:r>
            <a:endParaRPr sz="1800">
              <a:solidFill>
                <a:schemeClr val="dk1"/>
              </a:solidFill>
              <a:latin typeface="Times New Roman"/>
              <a:ea typeface="Times New Roman"/>
              <a:cs typeface="Times New Roman"/>
              <a:sym typeface="Times New Roman"/>
            </a:endParaRPr>
          </a:p>
        </p:txBody>
      </p:sp>
      <p:grpSp>
        <p:nvGrpSpPr>
          <p:cNvPr id="707" name="Google Shape;707;p25"/>
          <p:cNvGrpSpPr/>
          <p:nvPr/>
        </p:nvGrpSpPr>
        <p:grpSpPr>
          <a:xfrm>
            <a:off x="7202424" y="2322577"/>
            <a:ext cx="1999488" cy="2527300"/>
            <a:chOff x="6821423" y="2322576"/>
            <a:chExt cx="1999488" cy="2527300"/>
          </a:xfrm>
        </p:grpSpPr>
        <p:sp>
          <p:nvSpPr>
            <p:cNvPr id="708" name="Google Shape;708;p25"/>
            <p:cNvSpPr/>
            <p:nvPr/>
          </p:nvSpPr>
          <p:spPr>
            <a:xfrm>
              <a:off x="6821423" y="3465576"/>
              <a:ext cx="1678305" cy="1384300"/>
            </a:xfrm>
            <a:custGeom>
              <a:rect b="b" l="l" r="r" t="t"/>
              <a:pathLst>
                <a:path extrusionOk="0" h="1384300" w="1678304">
                  <a:moveTo>
                    <a:pt x="0" y="138429"/>
                  </a:moveTo>
                  <a:lnTo>
                    <a:pt x="7057" y="94674"/>
                  </a:lnTo>
                  <a:lnTo>
                    <a:pt x="26708" y="56674"/>
                  </a:lnTo>
                  <a:lnTo>
                    <a:pt x="56674" y="26708"/>
                  </a:lnTo>
                  <a:lnTo>
                    <a:pt x="94674" y="7057"/>
                  </a:lnTo>
                  <a:lnTo>
                    <a:pt x="138429" y="0"/>
                  </a:lnTo>
                  <a:lnTo>
                    <a:pt x="1539621" y="0"/>
                  </a:lnTo>
                  <a:lnTo>
                    <a:pt x="1583314" y="7057"/>
                  </a:lnTo>
                  <a:lnTo>
                    <a:pt x="1621276" y="26708"/>
                  </a:lnTo>
                  <a:lnTo>
                    <a:pt x="1651223" y="56674"/>
                  </a:lnTo>
                  <a:lnTo>
                    <a:pt x="1670867" y="94674"/>
                  </a:lnTo>
                  <a:lnTo>
                    <a:pt x="1677924" y="138429"/>
                  </a:lnTo>
                  <a:lnTo>
                    <a:pt x="1677924" y="1245489"/>
                  </a:lnTo>
                  <a:lnTo>
                    <a:pt x="1670867" y="1289244"/>
                  </a:lnTo>
                  <a:lnTo>
                    <a:pt x="1651223" y="1327244"/>
                  </a:lnTo>
                  <a:lnTo>
                    <a:pt x="1621276" y="1357210"/>
                  </a:lnTo>
                  <a:lnTo>
                    <a:pt x="1583314" y="1376861"/>
                  </a:lnTo>
                  <a:lnTo>
                    <a:pt x="1539621" y="1383919"/>
                  </a:lnTo>
                  <a:lnTo>
                    <a:pt x="138429" y="1383919"/>
                  </a:lnTo>
                  <a:lnTo>
                    <a:pt x="94674" y="1376861"/>
                  </a:lnTo>
                  <a:lnTo>
                    <a:pt x="56674" y="1357210"/>
                  </a:lnTo>
                  <a:lnTo>
                    <a:pt x="26708" y="1327244"/>
                  </a:lnTo>
                  <a:lnTo>
                    <a:pt x="7057" y="1289244"/>
                  </a:lnTo>
                  <a:lnTo>
                    <a:pt x="0" y="1245489"/>
                  </a:lnTo>
                  <a:lnTo>
                    <a:pt x="0" y="138429"/>
                  </a:lnTo>
                  <a:close/>
                </a:path>
              </a:pathLst>
            </a:custGeom>
            <a:noFill/>
            <a:ln cap="flat" cmpd="sng" w="9525">
              <a:solidFill>
                <a:srgbClr val="C0504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09" name="Google Shape;709;p25"/>
            <p:cNvPicPr preferRelativeResize="0"/>
            <p:nvPr/>
          </p:nvPicPr>
          <p:blipFill rotWithShape="1">
            <a:blip r:embed="rId18">
              <a:alphaModFix/>
            </a:blip>
            <a:srcRect b="0" l="0" r="0" t="0"/>
            <a:stretch/>
          </p:blipFill>
          <p:spPr>
            <a:xfrm>
              <a:off x="7152131" y="2322576"/>
              <a:ext cx="1575816" cy="2331720"/>
            </a:xfrm>
            <a:prstGeom prst="rect">
              <a:avLst/>
            </a:prstGeom>
            <a:noFill/>
            <a:ln>
              <a:noFill/>
            </a:ln>
          </p:spPr>
        </p:pic>
        <p:pic>
          <p:nvPicPr>
            <p:cNvPr id="710" name="Google Shape;710;p25"/>
            <p:cNvPicPr preferRelativeResize="0"/>
            <p:nvPr/>
          </p:nvPicPr>
          <p:blipFill rotWithShape="1">
            <a:blip r:embed="rId19">
              <a:alphaModFix/>
            </a:blip>
            <a:srcRect b="0" l="0" r="0" t="0"/>
            <a:stretch/>
          </p:blipFill>
          <p:spPr>
            <a:xfrm>
              <a:off x="7098791" y="2644140"/>
              <a:ext cx="1722120" cy="1726692"/>
            </a:xfrm>
            <a:prstGeom prst="rect">
              <a:avLst/>
            </a:prstGeom>
            <a:noFill/>
            <a:ln>
              <a:noFill/>
            </a:ln>
          </p:spPr>
        </p:pic>
        <p:pic>
          <p:nvPicPr>
            <p:cNvPr id="711" name="Google Shape;711;p25"/>
            <p:cNvPicPr preferRelativeResize="0"/>
            <p:nvPr/>
          </p:nvPicPr>
          <p:blipFill rotWithShape="1">
            <a:blip r:embed="rId20">
              <a:alphaModFix/>
            </a:blip>
            <a:srcRect b="0" l="0" r="0" t="0"/>
            <a:stretch/>
          </p:blipFill>
          <p:spPr>
            <a:xfrm>
              <a:off x="7194295" y="2342261"/>
              <a:ext cx="1491487" cy="2246630"/>
            </a:xfrm>
            <a:prstGeom prst="rect">
              <a:avLst/>
            </a:prstGeom>
            <a:noFill/>
            <a:ln>
              <a:noFill/>
            </a:ln>
          </p:spPr>
        </p:pic>
      </p:grpSp>
      <p:sp>
        <p:nvSpPr>
          <p:cNvPr id="712" name="Google Shape;712;p25"/>
          <p:cNvSpPr txBox="1"/>
          <p:nvPr/>
        </p:nvSpPr>
        <p:spPr>
          <a:xfrm>
            <a:off x="7642098" y="2702509"/>
            <a:ext cx="1359535" cy="1483360"/>
          </a:xfrm>
          <a:prstGeom prst="rect">
            <a:avLst/>
          </a:prstGeom>
          <a:noFill/>
          <a:ln>
            <a:noFill/>
          </a:ln>
        </p:spPr>
        <p:txBody>
          <a:bodyPr anchorCtr="0" anchor="t" bIns="0" lIns="0" spcFirstLastPara="1" rIns="0" wrap="square" tIns="50800">
            <a:spAutoFit/>
          </a:bodyPr>
          <a:lstStyle/>
          <a:p>
            <a:pPr indent="0" lvl="0" marL="12700" marR="5080" rtl="0" algn="ctr">
              <a:lnSpc>
                <a:spcPct val="86200"/>
              </a:lnSpc>
              <a:spcBef>
                <a:spcPts val="0"/>
              </a:spcBef>
              <a:spcAft>
                <a:spcPts val="0"/>
              </a:spcAft>
              <a:buNone/>
            </a:pPr>
            <a:r>
              <a:rPr lang="uz-Cyrl-UZ" sz="1800">
                <a:solidFill>
                  <a:srgbClr val="FFFFFF"/>
                </a:solidFill>
                <a:latin typeface="Times New Roman"/>
                <a:ea typeface="Times New Roman"/>
                <a:cs typeface="Times New Roman"/>
                <a:sym typeface="Times New Roman"/>
              </a:rPr>
              <a:t>узлаштираѐтг  ан сегмент  максадини ва  ташкилот  ресурсларин  и аниклаш</a:t>
            </a:r>
            <a:endParaRPr sz="1800">
              <a:solidFill>
                <a:schemeClr val="dk1"/>
              </a:solidFill>
              <a:latin typeface="Times New Roman"/>
              <a:ea typeface="Times New Roman"/>
              <a:cs typeface="Times New Roman"/>
              <a:sym typeface="Times New Roman"/>
            </a:endParaRPr>
          </a:p>
        </p:txBody>
      </p:sp>
      <p:pic>
        <p:nvPicPr>
          <p:cNvPr id="713" name="Google Shape;713;p25"/>
          <p:cNvPicPr preferRelativeResize="0"/>
          <p:nvPr/>
        </p:nvPicPr>
        <p:blipFill rotWithShape="1">
          <a:blip r:embed="rId21">
            <a:alphaModFix/>
          </a:blip>
          <a:srcRect b="0" l="0" r="0" t="0"/>
          <a:stretch/>
        </p:blipFill>
        <p:spPr>
          <a:xfrm>
            <a:off x="811535" y="447135"/>
            <a:ext cx="8296645" cy="859566"/>
          </a:xfrm>
          <a:prstGeom prst="rect">
            <a:avLst/>
          </a:prstGeom>
          <a:noFill/>
          <a:ln>
            <a:noFill/>
          </a:ln>
        </p:spPr>
      </p:pic>
      <p:sp>
        <p:nvSpPr>
          <p:cNvPr id="714" name="Google Shape;714;p25"/>
          <p:cNvSpPr txBox="1"/>
          <p:nvPr>
            <p:ph type="title"/>
          </p:nvPr>
        </p:nvSpPr>
        <p:spPr>
          <a:xfrm>
            <a:off x="994054" y="532333"/>
            <a:ext cx="7857490" cy="543560"/>
          </a:xfrm>
          <a:prstGeom prst="rect">
            <a:avLst/>
          </a:prstGeom>
          <a:noFill/>
          <a:ln>
            <a:noFill/>
          </a:ln>
        </p:spPr>
        <p:txBody>
          <a:bodyPr anchorCtr="0" anchor="ctr" bIns="0" lIns="0" spcFirstLastPara="1" rIns="0" wrap="square" tIns="12050">
            <a:spAutoFit/>
          </a:bodyPr>
          <a:lstStyle/>
          <a:p>
            <a:pPr indent="0" lvl="0" marL="12700" rtl="0" algn="l">
              <a:lnSpc>
                <a:spcPct val="100000"/>
              </a:lnSpc>
              <a:spcBef>
                <a:spcPts val="0"/>
              </a:spcBef>
              <a:spcAft>
                <a:spcPts val="0"/>
              </a:spcAft>
              <a:buClr>
                <a:schemeClr val="dk1"/>
              </a:buClr>
              <a:buSzPts val="3400"/>
              <a:buFont typeface="Times New Roman"/>
              <a:buNone/>
            </a:pPr>
            <a:r>
              <a:rPr b="1" lang="uz-Cyrl-UZ" sz="3400">
                <a:latin typeface="Times New Roman"/>
                <a:ea typeface="Times New Roman"/>
                <a:cs typeface="Times New Roman"/>
                <a:sym typeface="Times New Roman"/>
              </a:rPr>
              <a:t>Мақсадли бозор сегментларини танлаш</a:t>
            </a:r>
            <a:endParaRPr sz="3400">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grpSp>
        <p:nvGrpSpPr>
          <p:cNvPr id="719" name="Google Shape;719;p26"/>
          <p:cNvGrpSpPr/>
          <p:nvPr/>
        </p:nvGrpSpPr>
        <p:grpSpPr>
          <a:xfrm>
            <a:off x="838200" y="404710"/>
            <a:ext cx="7992972" cy="6239002"/>
            <a:chOff x="457200" y="404710"/>
            <a:chExt cx="7992972" cy="6239002"/>
          </a:xfrm>
        </p:grpSpPr>
        <p:pic>
          <p:nvPicPr>
            <p:cNvPr id="720" name="Google Shape;720;p26"/>
            <p:cNvPicPr preferRelativeResize="0"/>
            <p:nvPr/>
          </p:nvPicPr>
          <p:blipFill rotWithShape="1">
            <a:blip r:embed="rId3">
              <a:alphaModFix/>
            </a:blip>
            <a:srcRect b="0" l="0" r="0" t="0"/>
            <a:stretch/>
          </p:blipFill>
          <p:spPr>
            <a:xfrm>
              <a:off x="457200" y="404710"/>
              <a:ext cx="7992972" cy="6239002"/>
            </a:xfrm>
            <a:prstGeom prst="rect">
              <a:avLst/>
            </a:prstGeom>
            <a:noFill/>
            <a:ln>
              <a:noFill/>
            </a:ln>
          </p:spPr>
        </p:pic>
        <p:pic>
          <p:nvPicPr>
            <p:cNvPr id="721" name="Google Shape;721;p26"/>
            <p:cNvPicPr preferRelativeResize="0"/>
            <p:nvPr/>
          </p:nvPicPr>
          <p:blipFill rotWithShape="1">
            <a:blip r:embed="rId4">
              <a:alphaModFix/>
            </a:blip>
            <a:srcRect b="0" l="0" r="0" t="0"/>
            <a:stretch/>
          </p:blipFill>
          <p:spPr>
            <a:xfrm>
              <a:off x="647700" y="423672"/>
              <a:ext cx="3044952" cy="1461515"/>
            </a:xfrm>
            <a:prstGeom prst="rect">
              <a:avLst/>
            </a:prstGeom>
            <a:noFill/>
            <a:ln>
              <a:noFill/>
            </a:ln>
          </p:spPr>
        </p:pic>
      </p:grpSp>
      <p:sp>
        <p:nvSpPr>
          <p:cNvPr id="722" name="Google Shape;722;p26"/>
          <p:cNvSpPr txBox="1"/>
          <p:nvPr/>
        </p:nvSpPr>
        <p:spPr>
          <a:xfrm>
            <a:off x="1553363" y="808483"/>
            <a:ext cx="1995805" cy="594995"/>
          </a:xfrm>
          <a:prstGeom prst="rect">
            <a:avLst/>
          </a:prstGeom>
          <a:noFill/>
          <a:ln>
            <a:noFill/>
          </a:ln>
        </p:spPr>
        <p:txBody>
          <a:bodyPr anchorCtr="0" anchor="t" bIns="0" lIns="0" spcFirstLastPara="1" rIns="0" wrap="square" tIns="13325">
            <a:spAutoFit/>
          </a:bodyPr>
          <a:lstStyle/>
          <a:p>
            <a:pPr indent="0" lvl="0" marL="12700" marR="0" rtl="0" algn="l">
              <a:lnSpc>
                <a:spcPct val="112000"/>
              </a:lnSpc>
              <a:spcBef>
                <a:spcPts val="0"/>
              </a:spcBef>
              <a:spcAft>
                <a:spcPts val="0"/>
              </a:spcAft>
              <a:buNone/>
            </a:pPr>
            <a:r>
              <a:rPr lang="uz-Cyrl-UZ" sz="2000">
                <a:solidFill>
                  <a:srgbClr val="FFFFFF"/>
                </a:solidFill>
                <a:latin typeface="Times New Roman"/>
                <a:ea typeface="Times New Roman"/>
                <a:cs typeface="Times New Roman"/>
                <a:sym typeface="Times New Roman"/>
              </a:rPr>
              <a:t>дифференциаллан</a:t>
            </a:r>
            <a:endParaRPr sz="2000">
              <a:solidFill>
                <a:schemeClr val="dk1"/>
              </a:solidFill>
              <a:latin typeface="Times New Roman"/>
              <a:ea typeface="Times New Roman"/>
              <a:cs typeface="Times New Roman"/>
              <a:sym typeface="Times New Roman"/>
            </a:endParaRPr>
          </a:p>
          <a:p>
            <a:pPr indent="0" lvl="0" marL="94615" marR="0" rtl="0" algn="l">
              <a:lnSpc>
                <a:spcPct val="112000"/>
              </a:lnSpc>
              <a:spcBef>
                <a:spcPts val="0"/>
              </a:spcBef>
              <a:spcAft>
                <a:spcPts val="0"/>
              </a:spcAft>
              <a:buNone/>
            </a:pPr>
            <a:r>
              <a:rPr lang="uz-Cyrl-UZ" sz="2000">
                <a:solidFill>
                  <a:srgbClr val="FFFFFF"/>
                </a:solidFill>
                <a:latin typeface="Times New Roman"/>
                <a:ea typeface="Times New Roman"/>
                <a:cs typeface="Times New Roman"/>
                <a:sym typeface="Times New Roman"/>
              </a:rPr>
              <a:t>маган маркетинг</a:t>
            </a:r>
            <a:endParaRPr sz="2000">
              <a:solidFill>
                <a:schemeClr val="dk1"/>
              </a:solidFill>
              <a:latin typeface="Times New Roman"/>
              <a:ea typeface="Times New Roman"/>
              <a:cs typeface="Times New Roman"/>
              <a:sym typeface="Times New Roman"/>
            </a:endParaRPr>
          </a:p>
        </p:txBody>
      </p:sp>
      <p:grpSp>
        <p:nvGrpSpPr>
          <p:cNvPr id="723" name="Google Shape;723;p26"/>
          <p:cNvGrpSpPr/>
          <p:nvPr/>
        </p:nvGrpSpPr>
        <p:grpSpPr>
          <a:xfrm>
            <a:off x="957073" y="2014727"/>
            <a:ext cx="3186683" cy="2263140"/>
            <a:chOff x="576072" y="2014727"/>
            <a:chExt cx="3186683" cy="2263140"/>
          </a:xfrm>
        </p:grpSpPr>
        <p:pic>
          <p:nvPicPr>
            <p:cNvPr id="724" name="Google Shape;724;p26"/>
            <p:cNvPicPr preferRelativeResize="0"/>
            <p:nvPr/>
          </p:nvPicPr>
          <p:blipFill rotWithShape="1">
            <a:blip r:embed="rId5">
              <a:alphaModFix/>
            </a:blip>
            <a:srcRect b="0" l="0" r="0" t="0"/>
            <a:stretch/>
          </p:blipFill>
          <p:spPr>
            <a:xfrm>
              <a:off x="1833372" y="2014727"/>
              <a:ext cx="673607" cy="672084"/>
            </a:xfrm>
            <a:prstGeom prst="rect">
              <a:avLst/>
            </a:prstGeom>
            <a:noFill/>
            <a:ln>
              <a:noFill/>
            </a:ln>
          </p:spPr>
        </p:pic>
        <p:pic>
          <p:nvPicPr>
            <p:cNvPr id="725" name="Google Shape;725;p26"/>
            <p:cNvPicPr preferRelativeResize="0"/>
            <p:nvPr/>
          </p:nvPicPr>
          <p:blipFill rotWithShape="1">
            <a:blip r:embed="rId6">
              <a:alphaModFix/>
            </a:blip>
            <a:srcRect b="0" l="0" r="0" t="0"/>
            <a:stretch/>
          </p:blipFill>
          <p:spPr>
            <a:xfrm>
              <a:off x="576072" y="2816351"/>
              <a:ext cx="3186683" cy="1461516"/>
            </a:xfrm>
            <a:prstGeom prst="rect">
              <a:avLst/>
            </a:prstGeom>
            <a:noFill/>
            <a:ln>
              <a:noFill/>
            </a:ln>
          </p:spPr>
        </p:pic>
      </p:grpSp>
      <p:sp>
        <p:nvSpPr>
          <p:cNvPr id="726" name="Google Shape;726;p26"/>
          <p:cNvSpPr txBox="1"/>
          <p:nvPr/>
        </p:nvSpPr>
        <p:spPr>
          <a:xfrm>
            <a:off x="1501547" y="3202306"/>
            <a:ext cx="2103755" cy="594995"/>
          </a:xfrm>
          <a:prstGeom prst="rect">
            <a:avLst/>
          </a:prstGeom>
          <a:noFill/>
          <a:ln>
            <a:noFill/>
          </a:ln>
        </p:spPr>
        <p:txBody>
          <a:bodyPr anchorCtr="0" anchor="t" bIns="0" lIns="0" spcFirstLastPara="1" rIns="0" wrap="square" tIns="55875">
            <a:spAutoFit/>
          </a:bodyPr>
          <a:lstStyle/>
          <a:p>
            <a:pPr indent="-321944" lvl="0" marL="334010"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дифференциалланг  ан маркетинг</a:t>
            </a:r>
            <a:endParaRPr sz="2000">
              <a:solidFill>
                <a:schemeClr val="dk1"/>
              </a:solidFill>
              <a:latin typeface="Times New Roman"/>
              <a:ea typeface="Times New Roman"/>
              <a:cs typeface="Times New Roman"/>
              <a:sym typeface="Times New Roman"/>
            </a:endParaRPr>
          </a:p>
        </p:txBody>
      </p:sp>
      <p:grpSp>
        <p:nvGrpSpPr>
          <p:cNvPr id="727" name="Google Shape;727;p26"/>
          <p:cNvGrpSpPr/>
          <p:nvPr/>
        </p:nvGrpSpPr>
        <p:grpSpPr>
          <a:xfrm>
            <a:off x="794004" y="4407408"/>
            <a:ext cx="3512820" cy="2263140"/>
            <a:chOff x="413004" y="4407408"/>
            <a:chExt cx="3512820" cy="2263140"/>
          </a:xfrm>
        </p:grpSpPr>
        <p:pic>
          <p:nvPicPr>
            <p:cNvPr id="728" name="Google Shape;728;p26"/>
            <p:cNvPicPr preferRelativeResize="0"/>
            <p:nvPr/>
          </p:nvPicPr>
          <p:blipFill rotWithShape="1">
            <a:blip r:embed="rId7">
              <a:alphaModFix/>
            </a:blip>
            <a:srcRect b="0" l="0" r="0" t="0"/>
            <a:stretch/>
          </p:blipFill>
          <p:spPr>
            <a:xfrm>
              <a:off x="1833371" y="4407408"/>
              <a:ext cx="673607" cy="673607"/>
            </a:xfrm>
            <a:prstGeom prst="rect">
              <a:avLst/>
            </a:prstGeom>
            <a:noFill/>
            <a:ln>
              <a:noFill/>
            </a:ln>
          </p:spPr>
        </p:pic>
        <p:pic>
          <p:nvPicPr>
            <p:cNvPr id="729" name="Google Shape;729;p26"/>
            <p:cNvPicPr preferRelativeResize="0"/>
            <p:nvPr/>
          </p:nvPicPr>
          <p:blipFill rotWithShape="1">
            <a:blip r:embed="rId8">
              <a:alphaModFix/>
            </a:blip>
            <a:srcRect b="0" l="0" r="0" t="0"/>
            <a:stretch/>
          </p:blipFill>
          <p:spPr>
            <a:xfrm>
              <a:off x="413004" y="5209032"/>
              <a:ext cx="3512820" cy="1461516"/>
            </a:xfrm>
            <a:prstGeom prst="rect">
              <a:avLst/>
            </a:prstGeom>
            <a:noFill/>
            <a:ln>
              <a:noFill/>
            </a:ln>
          </p:spPr>
        </p:pic>
      </p:grpSp>
      <p:sp>
        <p:nvSpPr>
          <p:cNvPr id="730" name="Google Shape;730;p26"/>
          <p:cNvSpPr txBox="1"/>
          <p:nvPr/>
        </p:nvSpPr>
        <p:spPr>
          <a:xfrm>
            <a:off x="1675891" y="5595925"/>
            <a:ext cx="1751330" cy="594995"/>
          </a:xfrm>
          <a:prstGeom prst="rect">
            <a:avLst/>
          </a:prstGeom>
          <a:noFill/>
          <a:ln>
            <a:noFill/>
          </a:ln>
        </p:spPr>
        <p:txBody>
          <a:bodyPr anchorCtr="0" anchor="t" bIns="0" lIns="0" spcFirstLastPara="1" rIns="0" wrap="square" tIns="55875">
            <a:spAutoFit/>
          </a:bodyPr>
          <a:lstStyle/>
          <a:p>
            <a:pPr indent="-303530" lvl="0" marL="316230"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концентрланган  маркетинг</a:t>
            </a:r>
            <a:endParaRPr sz="2000">
              <a:solidFill>
                <a:schemeClr val="dk1"/>
              </a:solidFill>
              <a:latin typeface="Times New Roman"/>
              <a:ea typeface="Times New Roman"/>
              <a:cs typeface="Times New Roman"/>
              <a:sym typeface="Times New Roman"/>
            </a:endParaRPr>
          </a:p>
        </p:txBody>
      </p:sp>
      <p:grpSp>
        <p:nvGrpSpPr>
          <p:cNvPr id="731" name="Google Shape;731;p26"/>
          <p:cNvGrpSpPr/>
          <p:nvPr/>
        </p:nvGrpSpPr>
        <p:grpSpPr>
          <a:xfrm>
            <a:off x="4425696" y="1322832"/>
            <a:ext cx="4928615" cy="4448556"/>
            <a:chOff x="4044696" y="1322832"/>
            <a:chExt cx="4928615" cy="4448556"/>
          </a:xfrm>
        </p:grpSpPr>
        <p:pic>
          <p:nvPicPr>
            <p:cNvPr id="732" name="Google Shape;732;p26"/>
            <p:cNvPicPr preferRelativeResize="0"/>
            <p:nvPr/>
          </p:nvPicPr>
          <p:blipFill rotWithShape="1">
            <a:blip r:embed="rId9">
              <a:alphaModFix/>
            </a:blip>
            <a:srcRect b="0" l="0" r="0" t="0"/>
            <a:stretch/>
          </p:blipFill>
          <p:spPr>
            <a:xfrm>
              <a:off x="4044696" y="3247644"/>
              <a:ext cx="524255" cy="598931"/>
            </a:xfrm>
            <a:prstGeom prst="rect">
              <a:avLst/>
            </a:prstGeom>
            <a:noFill/>
            <a:ln>
              <a:noFill/>
            </a:ln>
          </p:spPr>
        </p:pic>
        <p:pic>
          <p:nvPicPr>
            <p:cNvPr id="733" name="Google Shape;733;p26"/>
            <p:cNvPicPr preferRelativeResize="0"/>
            <p:nvPr/>
          </p:nvPicPr>
          <p:blipFill rotWithShape="1">
            <a:blip r:embed="rId10">
              <a:alphaModFix/>
            </a:blip>
            <a:srcRect b="0" l="0" r="0" t="0"/>
            <a:stretch/>
          </p:blipFill>
          <p:spPr>
            <a:xfrm>
              <a:off x="4661916" y="1322832"/>
              <a:ext cx="4311395" cy="4448556"/>
            </a:xfrm>
            <a:prstGeom prst="rect">
              <a:avLst/>
            </a:prstGeom>
            <a:noFill/>
            <a:ln>
              <a:noFill/>
            </a:ln>
          </p:spPr>
        </p:pic>
      </p:grpSp>
      <p:sp>
        <p:nvSpPr>
          <p:cNvPr id="734" name="Google Shape;734;p26"/>
          <p:cNvSpPr txBox="1"/>
          <p:nvPr/>
        </p:nvSpPr>
        <p:spPr>
          <a:xfrm>
            <a:off x="5941315" y="2160269"/>
            <a:ext cx="2516505" cy="2660650"/>
          </a:xfrm>
          <a:prstGeom prst="rect">
            <a:avLst/>
          </a:prstGeom>
          <a:noFill/>
          <a:ln>
            <a:noFill/>
          </a:ln>
        </p:spPr>
        <p:txBody>
          <a:bodyPr anchorCtr="0" anchor="t" bIns="0" lIns="0" spcFirstLastPara="1" rIns="0" wrap="square" tIns="73650">
            <a:spAutoFit/>
          </a:bodyPr>
          <a:lstStyle/>
          <a:p>
            <a:pPr indent="278765" lvl="0" marL="222884" marR="215900" rtl="0" algn="l">
              <a:lnSpc>
                <a:spcPct val="103214"/>
              </a:lnSpc>
              <a:spcBef>
                <a:spcPts val="0"/>
              </a:spcBef>
              <a:spcAft>
                <a:spcPts val="0"/>
              </a:spcAft>
              <a:buNone/>
            </a:pPr>
            <a:r>
              <a:rPr lang="uz-Cyrl-UZ" sz="2800">
                <a:solidFill>
                  <a:srgbClr val="FFFFFF"/>
                </a:solidFill>
                <a:latin typeface="Times New Roman"/>
                <a:ea typeface="Times New Roman"/>
                <a:cs typeface="Times New Roman"/>
                <a:sym typeface="Times New Roman"/>
              </a:rPr>
              <a:t>Мақсадли  сегментларни</a:t>
            </a:r>
            <a:endParaRPr sz="2800">
              <a:solidFill>
                <a:schemeClr val="dk1"/>
              </a:solidFill>
              <a:latin typeface="Times New Roman"/>
              <a:ea typeface="Times New Roman"/>
              <a:cs typeface="Times New Roman"/>
              <a:sym typeface="Times New Roman"/>
            </a:endParaRPr>
          </a:p>
          <a:p>
            <a:pPr indent="0" lvl="0" marL="532130" marR="523240" rtl="0" algn="ctr">
              <a:lnSpc>
                <a:spcPct val="103214"/>
              </a:lnSpc>
              <a:spcBef>
                <a:spcPts val="20"/>
              </a:spcBef>
              <a:spcAft>
                <a:spcPts val="0"/>
              </a:spcAft>
              <a:buNone/>
            </a:pPr>
            <a:r>
              <a:rPr lang="uz-Cyrl-UZ" sz="2800">
                <a:solidFill>
                  <a:srgbClr val="FFFFFF"/>
                </a:solidFill>
                <a:latin typeface="Times New Roman"/>
                <a:ea typeface="Times New Roman"/>
                <a:cs typeface="Times New Roman"/>
                <a:sym typeface="Times New Roman"/>
              </a:rPr>
              <a:t>танлашда  қуйидаги</a:t>
            </a:r>
            <a:endParaRPr sz="2800">
              <a:solidFill>
                <a:schemeClr val="dk1"/>
              </a:solidFill>
              <a:latin typeface="Times New Roman"/>
              <a:ea typeface="Times New Roman"/>
              <a:cs typeface="Times New Roman"/>
              <a:sym typeface="Times New Roman"/>
            </a:endParaRPr>
          </a:p>
          <a:p>
            <a:pPr indent="0" lvl="0" marL="12065" marR="5080" rtl="0" algn="ctr">
              <a:lnSpc>
                <a:spcPct val="103214"/>
              </a:lnSpc>
              <a:spcBef>
                <a:spcPts val="15"/>
              </a:spcBef>
              <a:spcAft>
                <a:spcPts val="0"/>
              </a:spcAft>
              <a:buNone/>
            </a:pPr>
            <a:r>
              <a:rPr lang="uz-Cyrl-UZ" sz="2800">
                <a:solidFill>
                  <a:srgbClr val="FFFFFF"/>
                </a:solidFill>
                <a:latin typeface="Times New Roman"/>
                <a:ea typeface="Times New Roman"/>
                <a:cs typeface="Times New Roman"/>
                <a:sym typeface="Times New Roman"/>
              </a:rPr>
              <a:t>стратегиялардан  фойдаланиш</a:t>
            </a:r>
            <a:endParaRPr sz="2800">
              <a:solidFill>
                <a:schemeClr val="dk1"/>
              </a:solidFill>
              <a:latin typeface="Times New Roman"/>
              <a:ea typeface="Times New Roman"/>
              <a:cs typeface="Times New Roman"/>
              <a:sym typeface="Times New Roman"/>
            </a:endParaRPr>
          </a:p>
          <a:p>
            <a:pPr indent="0" lvl="0" marL="0" marR="0" rtl="0" algn="ctr">
              <a:lnSpc>
                <a:spcPct val="103214"/>
              </a:lnSpc>
              <a:spcBef>
                <a:spcPts val="0"/>
              </a:spcBef>
              <a:spcAft>
                <a:spcPts val="0"/>
              </a:spcAft>
              <a:buNone/>
            </a:pPr>
            <a:r>
              <a:rPr lang="uz-Cyrl-UZ" sz="2800">
                <a:solidFill>
                  <a:srgbClr val="FFFFFF"/>
                </a:solidFill>
                <a:latin typeface="Times New Roman"/>
                <a:ea typeface="Times New Roman"/>
                <a:cs typeface="Times New Roman"/>
                <a:sym typeface="Times New Roman"/>
              </a:rPr>
              <a:t>мумкин</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pic>
        <p:nvPicPr>
          <p:cNvPr id="739" name="Google Shape;739;p27"/>
          <p:cNvPicPr preferRelativeResize="0"/>
          <p:nvPr/>
        </p:nvPicPr>
        <p:blipFill rotWithShape="1">
          <a:blip r:embed="rId3">
            <a:alphaModFix/>
          </a:blip>
          <a:srcRect b="0" l="0" r="0" t="0"/>
          <a:stretch/>
        </p:blipFill>
        <p:spPr>
          <a:xfrm>
            <a:off x="813038" y="284116"/>
            <a:ext cx="8289440" cy="1183717"/>
          </a:xfrm>
          <a:prstGeom prst="rect">
            <a:avLst/>
          </a:prstGeom>
          <a:noFill/>
          <a:ln>
            <a:noFill/>
          </a:ln>
        </p:spPr>
      </p:pic>
      <p:sp>
        <p:nvSpPr>
          <p:cNvPr id="740" name="Google Shape;740;p27"/>
          <p:cNvSpPr txBox="1"/>
          <p:nvPr>
            <p:ph type="title"/>
          </p:nvPr>
        </p:nvSpPr>
        <p:spPr>
          <a:xfrm>
            <a:off x="1062040" y="412035"/>
            <a:ext cx="8543925" cy="1231747"/>
          </a:xfrm>
          <a:prstGeom prst="rect">
            <a:avLst/>
          </a:prstGeom>
          <a:noFill/>
          <a:ln>
            <a:noFill/>
          </a:ln>
        </p:spPr>
        <p:txBody>
          <a:bodyPr anchorCtr="0" anchor="ctr" bIns="0" lIns="0" spcFirstLastPara="1" rIns="0" wrap="square" tIns="76825">
            <a:spAutoFit/>
          </a:bodyPr>
          <a:lstStyle/>
          <a:p>
            <a:pPr indent="-1188085" lvl="0" marL="1614805" marR="5080" rtl="0" algn="l">
              <a:lnSpc>
                <a:spcPct val="68181"/>
              </a:lnSpc>
              <a:spcBef>
                <a:spcPts val="0"/>
              </a:spcBef>
              <a:spcAft>
                <a:spcPts val="0"/>
              </a:spcAft>
              <a:buClr>
                <a:schemeClr val="dk1"/>
              </a:buClr>
              <a:buSzPts val="4400"/>
              <a:buFont typeface="Calibri"/>
              <a:buNone/>
            </a:pPr>
            <a:r>
              <a:rPr lang="uz-Cyrl-UZ"/>
              <a:t>3. Бозор имкониятларида бизнесдаги кучли  томонларнинг мувофиқлиги</a:t>
            </a:r>
            <a:endParaRPr/>
          </a:p>
        </p:txBody>
      </p:sp>
      <p:pic>
        <p:nvPicPr>
          <p:cNvPr id="741" name="Google Shape;741;p27"/>
          <p:cNvPicPr preferRelativeResize="0"/>
          <p:nvPr/>
        </p:nvPicPr>
        <p:blipFill rotWithShape="1">
          <a:blip r:embed="rId4">
            <a:alphaModFix/>
          </a:blip>
          <a:srcRect b="0" l="0" r="0" t="0"/>
          <a:stretch/>
        </p:blipFill>
        <p:spPr>
          <a:xfrm>
            <a:off x="589788" y="1759080"/>
            <a:ext cx="8790052" cy="5088251"/>
          </a:xfrm>
          <a:prstGeom prst="rect">
            <a:avLst/>
          </a:prstGeom>
          <a:noFill/>
          <a:ln>
            <a:noFill/>
          </a:ln>
        </p:spPr>
      </p:pic>
      <p:graphicFrame>
        <p:nvGraphicFramePr>
          <p:cNvPr id="742" name="Google Shape;742;p27"/>
          <p:cNvGraphicFramePr/>
          <p:nvPr/>
        </p:nvGraphicFramePr>
        <p:xfrm>
          <a:off x="627762" y="1768031"/>
          <a:ext cx="3000000" cy="3000000"/>
        </p:xfrm>
        <a:graphic>
          <a:graphicData uri="http://schemas.openxmlformats.org/drawingml/2006/table">
            <a:tbl>
              <a:tblPr bandRow="1" firstRow="1">
                <a:noFill/>
                <a:tableStyleId>{4CDEFB54-1F63-4D52-AD31-2E4DE3D85E92}</a:tableStyleId>
              </a:tblPr>
              <a:tblGrid>
                <a:gridCol w="2160900"/>
                <a:gridCol w="6553825"/>
              </a:tblGrid>
              <a:tr h="431800">
                <a:tc>
                  <a:txBody>
                    <a:bodyPr/>
                    <a:lstStyle/>
                    <a:p>
                      <a:pPr indent="0" lvl="0" marL="489584"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Максадлар</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635" marR="0" rtl="0" algn="ctr">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Курсаткичлар</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r h="768350">
                <a:tc>
                  <a:txBody>
                    <a:bodyPr/>
                    <a:lstStyle/>
                    <a:p>
                      <a:pPr indent="0" lvl="0" marL="90805"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Бозорни эгаллаш</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91440" marR="62738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Бозор улуши, оборот; товарни роли ва ахамияти, янги  бозорларни камраб олиш</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r h="976375">
                <a:tc>
                  <a:txBody>
                    <a:bodyPr/>
                    <a:lstStyle/>
                    <a:p>
                      <a:pPr indent="0" lvl="0" marL="90805"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Рентабеллик</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91440" marR="196215"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Фойда, оборотга нисбатан рентабеллик, шахс капиталини  рентабеллиги, умумий капитални рентабеллиги</a:t>
                      </a:r>
                      <a:endParaRPr sz="2000" u="none" cap="none" strike="noStrike">
                        <a:latin typeface="Times New Roman"/>
                        <a:ea typeface="Times New Roman"/>
                        <a:cs typeface="Times New Roman"/>
                        <a:sym typeface="Times New Roman"/>
                      </a:endParaRPr>
                    </a:p>
                  </a:txBody>
                  <a:tcPr marT="37475"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r h="939800">
                <a:tc>
                  <a:txBody>
                    <a:bodyPr/>
                    <a:lstStyle/>
                    <a:p>
                      <a:pPr indent="0" lvl="0" marL="90805"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Молиявий</a:t>
                      </a:r>
                      <a:endParaRPr sz="2000" u="none" cap="none" strike="noStrike">
                        <a:latin typeface="Times New Roman"/>
                        <a:ea typeface="Times New Roman"/>
                        <a:cs typeface="Times New Roman"/>
                        <a:sym typeface="Times New Roman"/>
                      </a:endParaRPr>
                    </a:p>
                    <a:p>
                      <a:pPr indent="0" lvl="0" marL="90805"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баркарорлик</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91440"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Кредитга лаѐкатлиги, ликвидлиги, уз-узини</a:t>
                      </a:r>
                      <a:endParaRPr sz="2000" u="none" cap="none" strike="noStrike">
                        <a:latin typeface="Times New Roman"/>
                        <a:ea typeface="Times New Roman"/>
                        <a:cs typeface="Times New Roman"/>
                        <a:sym typeface="Times New Roman"/>
                      </a:endParaRPr>
                    </a:p>
                    <a:p>
                      <a:pPr indent="0" lvl="0" marL="91440" marR="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молиялаштириш даражаси, капитални рентабеллиги</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r h="852450">
                <a:tc>
                  <a:txBody>
                    <a:bodyPr/>
                    <a:lstStyle/>
                    <a:p>
                      <a:pPr indent="0" lvl="0" marL="90805" marR="89408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Ижтимоий  максадлар</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91440" marR="76200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Иш билан коникиш, даромад даражаси ва ижтимоий  интеграция, шахсий ривожланиш</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r h="1042975">
                <a:tc>
                  <a:txBody>
                    <a:bodyPr/>
                    <a:lstStyle/>
                    <a:p>
                      <a:pPr indent="0" lvl="0" marL="90805" marR="876935" rtl="0" algn="just">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Бозордаги  позиция ва  престиж</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c>
                  <a:txBody>
                    <a:bodyPr/>
                    <a:lstStyle/>
                    <a:p>
                      <a:pPr indent="0" lvl="0" marL="91440" marR="648970" rtl="0" algn="l">
                        <a:lnSpc>
                          <a:spcPct val="100000"/>
                        </a:lnSpc>
                        <a:spcBef>
                          <a:spcPts val="0"/>
                        </a:spcBef>
                        <a:spcAft>
                          <a:spcPts val="0"/>
                        </a:spcAft>
                        <a:buNone/>
                      </a:pPr>
                      <a:r>
                        <a:rPr lang="uz-Cyrl-UZ" sz="2000" u="none" cap="none" strike="noStrike">
                          <a:latin typeface="Times New Roman"/>
                          <a:ea typeface="Times New Roman"/>
                          <a:cs typeface="Times New Roman"/>
                          <a:sym typeface="Times New Roman"/>
                        </a:rPr>
                        <a:t>Мустакиллиги, имидж, сиѐсий шароитга муносабати,  жамиятни тан олиши</a:t>
                      </a:r>
                      <a:endParaRPr sz="2000" u="none" cap="none" strike="noStrike">
                        <a:latin typeface="Times New Roman"/>
                        <a:ea typeface="Times New Roman"/>
                        <a:cs typeface="Times New Roman"/>
                        <a:sym typeface="Times New Roman"/>
                      </a:endParaRPr>
                    </a:p>
                  </a:txBody>
                  <a:tcPr marT="38100" marB="0" marR="0" marL="0">
                    <a:lnL cap="flat" cmpd="sng" w="9525">
                      <a:solidFill>
                        <a:srgbClr val="497DBA"/>
                      </a:solidFill>
                      <a:prstDash val="solid"/>
                      <a:round/>
                      <a:headEnd len="sm" w="sm" type="none"/>
                      <a:tailEnd len="sm" w="sm" type="none"/>
                    </a:lnL>
                    <a:lnR cap="flat" cmpd="sng" w="9525">
                      <a:solidFill>
                        <a:srgbClr val="497DBA"/>
                      </a:solidFill>
                      <a:prstDash val="solid"/>
                      <a:round/>
                      <a:headEnd len="sm" w="sm" type="none"/>
                      <a:tailEnd len="sm" w="sm" type="none"/>
                    </a:lnR>
                    <a:lnT cap="flat" cmpd="sng" w="9525">
                      <a:solidFill>
                        <a:srgbClr val="497DBA"/>
                      </a:solidFill>
                      <a:prstDash val="solid"/>
                      <a:round/>
                      <a:headEnd len="sm" w="sm" type="none"/>
                      <a:tailEnd len="sm" w="sm" type="none"/>
                    </a:lnT>
                    <a:lnB cap="flat" cmpd="sng" w="9525">
                      <a:solidFill>
                        <a:srgbClr val="497DBA"/>
                      </a:solidFill>
                      <a:prstDash val="solid"/>
                      <a:round/>
                      <a:headEnd len="sm" w="sm" type="none"/>
                      <a:tailEnd len="sm" w="sm" type="none"/>
                    </a:lnB>
                  </a:tcPr>
                </a:tc>
              </a:tr>
            </a:tbl>
          </a:graphicData>
        </a:graphic>
      </p:graphicFrame>
      <p:pic>
        <p:nvPicPr>
          <p:cNvPr id="743" name="Google Shape;743;p27"/>
          <p:cNvPicPr preferRelativeResize="0"/>
          <p:nvPr/>
        </p:nvPicPr>
        <p:blipFill rotWithShape="1">
          <a:blip r:embed="rId5">
            <a:alphaModFix/>
          </a:blip>
          <a:srcRect b="0" l="0" r="0" t="0"/>
          <a:stretch/>
        </p:blipFill>
        <p:spPr>
          <a:xfrm>
            <a:off x="632523" y="1772754"/>
            <a:ext cx="8713724" cy="50118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7" name="Shape 747"/>
        <p:cNvGrpSpPr/>
        <p:nvPr/>
      </p:nvGrpSpPr>
      <p:grpSpPr>
        <a:xfrm>
          <a:off x="0" y="0"/>
          <a:ext cx="0" cy="0"/>
          <a:chOff x="0" y="0"/>
          <a:chExt cx="0" cy="0"/>
        </a:xfrm>
      </p:grpSpPr>
      <p:pic>
        <p:nvPicPr>
          <p:cNvPr id="748" name="Google Shape;748;p28"/>
          <p:cNvPicPr preferRelativeResize="0"/>
          <p:nvPr/>
        </p:nvPicPr>
        <p:blipFill rotWithShape="1">
          <a:blip r:embed="rId3">
            <a:alphaModFix/>
          </a:blip>
          <a:srcRect b="0" l="0" r="0" t="0"/>
          <a:stretch/>
        </p:blipFill>
        <p:spPr>
          <a:xfrm>
            <a:off x="273269" y="284116"/>
            <a:ext cx="9217572" cy="1183717"/>
          </a:xfrm>
          <a:prstGeom prst="rect">
            <a:avLst/>
          </a:prstGeom>
          <a:noFill/>
          <a:ln>
            <a:noFill/>
          </a:ln>
        </p:spPr>
      </p:pic>
      <p:sp>
        <p:nvSpPr>
          <p:cNvPr id="749" name="Google Shape;749;p28"/>
          <p:cNvSpPr txBox="1"/>
          <p:nvPr>
            <p:ph type="title"/>
          </p:nvPr>
        </p:nvSpPr>
        <p:spPr>
          <a:xfrm>
            <a:off x="599579" y="359599"/>
            <a:ext cx="8891262" cy="847027"/>
          </a:xfrm>
          <a:prstGeom prst="rect">
            <a:avLst/>
          </a:prstGeom>
          <a:noFill/>
          <a:ln>
            <a:noFill/>
          </a:ln>
        </p:spPr>
        <p:txBody>
          <a:bodyPr anchorCtr="0" anchor="ctr" bIns="0" lIns="0" spcFirstLastPara="1" rIns="0" wrap="square" tIns="76825">
            <a:spAutoFit/>
          </a:bodyPr>
          <a:lstStyle/>
          <a:p>
            <a:pPr indent="-695325" lvl="0" marL="1130935" marR="5080" rtl="0" algn="l">
              <a:lnSpc>
                <a:spcPct val="100000"/>
              </a:lnSpc>
              <a:spcBef>
                <a:spcPts val="0"/>
              </a:spcBef>
              <a:spcAft>
                <a:spcPts val="0"/>
              </a:spcAft>
              <a:buClr>
                <a:schemeClr val="lt1"/>
              </a:buClr>
              <a:buSzPts val="3000"/>
              <a:buFont typeface="Times New Roman"/>
              <a:buNone/>
            </a:pPr>
            <a:r>
              <a:rPr lang="uz-Cyrl-UZ" sz="3000">
                <a:solidFill>
                  <a:schemeClr val="lt1"/>
                </a:solidFill>
                <a:latin typeface="Times New Roman"/>
                <a:ea typeface="Times New Roman"/>
                <a:cs typeface="Times New Roman"/>
                <a:sym typeface="Times New Roman"/>
              </a:rPr>
              <a:t>4. Кичик бизнес ва тадбиркорлик тизимида  реклама фаолиятини ташкил этиш</a:t>
            </a:r>
            <a:endParaRPr/>
          </a:p>
        </p:txBody>
      </p:sp>
      <p:pic>
        <p:nvPicPr>
          <p:cNvPr id="750" name="Google Shape;750;p28"/>
          <p:cNvPicPr preferRelativeResize="0"/>
          <p:nvPr/>
        </p:nvPicPr>
        <p:blipFill rotWithShape="1">
          <a:blip r:embed="rId4">
            <a:alphaModFix/>
          </a:blip>
          <a:srcRect b="0" l="0" r="0" t="0"/>
          <a:stretch/>
        </p:blipFill>
        <p:spPr>
          <a:xfrm>
            <a:off x="813032" y="2876937"/>
            <a:ext cx="2835055" cy="2086349"/>
          </a:xfrm>
          <a:prstGeom prst="rect">
            <a:avLst/>
          </a:prstGeom>
          <a:noFill/>
          <a:ln>
            <a:noFill/>
          </a:ln>
        </p:spPr>
      </p:pic>
      <p:sp>
        <p:nvSpPr>
          <p:cNvPr id="751" name="Google Shape;751;p28"/>
          <p:cNvSpPr txBox="1"/>
          <p:nvPr/>
        </p:nvSpPr>
        <p:spPr>
          <a:xfrm>
            <a:off x="1542389" y="3696716"/>
            <a:ext cx="1008380"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b="1" lang="uz-Cyrl-UZ" sz="2000">
                <a:solidFill>
                  <a:srgbClr val="FFFFFF"/>
                </a:solidFill>
                <a:latin typeface="Times New Roman"/>
                <a:ea typeface="Times New Roman"/>
                <a:cs typeface="Times New Roman"/>
                <a:sym typeface="Times New Roman"/>
              </a:rPr>
              <a:t>Реклама</a:t>
            </a:r>
            <a:endParaRPr sz="2000">
              <a:solidFill>
                <a:schemeClr val="dk1"/>
              </a:solidFill>
              <a:latin typeface="Times New Roman"/>
              <a:ea typeface="Times New Roman"/>
              <a:cs typeface="Times New Roman"/>
              <a:sym typeface="Times New Roman"/>
            </a:endParaRPr>
          </a:p>
        </p:txBody>
      </p:sp>
      <p:pic>
        <p:nvPicPr>
          <p:cNvPr id="752" name="Google Shape;752;p28"/>
          <p:cNvPicPr preferRelativeResize="0"/>
          <p:nvPr/>
        </p:nvPicPr>
        <p:blipFill rotWithShape="1">
          <a:blip r:embed="rId5">
            <a:alphaModFix/>
          </a:blip>
          <a:srcRect b="0" l="0" r="0" t="0"/>
          <a:stretch/>
        </p:blipFill>
        <p:spPr>
          <a:xfrm>
            <a:off x="3631692" y="1865376"/>
            <a:ext cx="4681728" cy="4090416"/>
          </a:xfrm>
          <a:prstGeom prst="rect">
            <a:avLst/>
          </a:prstGeom>
          <a:noFill/>
          <a:ln>
            <a:noFill/>
          </a:ln>
        </p:spPr>
      </p:pic>
      <p:sp>
        <p:nvSpPr>
          <p:cNvPr id="753" name="Google Shape;753;p28"/>
          <p:cNvSpPr txBox="1"/>
          <p:nvPr/>
        </p:nvSpPr>
        <p:spPr>
          <a:xfrm>
            <a:off x="4506215" y="2907920"/>
            <a:ext cx="211391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Бир	томонлама</a:t>
            </a:r>
            <a:endParaRPr sz="2000">
              <a:solidFill>
                <a:schemeClr val="dk1"/>
              </a:solidFill>
              <a:latin typeface="Times New Roman"/>
              <a:ea typeface="Times New Roman"/>
              <a:cs typeface="Times New Roman"/>
              <a:sym typeface="Times New Roman"/>
            </a:endParaRPr>
          </a:p>
        </p:txBody>
      </p:sp>
      <p:sp>
        <p:nvSpPr>
          <p:cNvPr id="754" name="Google Shape;754;p28"/>
          <p:cNvSpPr txBox="1"/>
          <p:nvPr/>
        </p:nvSpPr>
        <p:spPr>
          <a:xfrm>
            <a:off x="4506214" y="3171826"/>
            <a:ext cx="2115820"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коммуникациянинг</a:t>
            </a:r>
            <a:endParaRPr sz="2000">
              <a:solidFill>
                <a:schemeClr val="dk1"/>
              </a:solidFill>
              <a:latin typeface="Times New Roman"/>
              <a:ea typeface="Times New Roman"/>
              <a:cs typeface="Times New Roman"/>
              <a:sym typeface="Times New Roman"/>
            </a:endParaRPr>
          </a:p>
        </p:txBody>
      </p:sp>
      <p:sp>
        <p:nvSpPr>
          <p:cNvPr id="755" name="Google Shape;755;p28"/>
          <p:cNvSpPr txBox="1"/>
          <p:nvPr/>
        </p:nvSpPr>
        <p:spPr>
          <a:xfrm>
            <a:off x="7102221" y="2907920"/>
            <a:ext cx="974725" cy="594995"/>
          </a:xfrm>
          <a:prstGeom prst="rect">
            <a:avLst/>
          </a:prstGeom>
          <a:noFill/>
          <a:ln>
            <a:noFill/>
          </a:ln>
        </p:spPr>
        <p:txBody>
          <a:bodyPr anchorCtr="0" anchor="t" bIns="0" lIns="0" spcFirstLastPara="1" rIns="0" wrap="square" tIns="55875">
            <a:spAutoFit/>
          </a:bodyPr>
          <a:lstStyle/>
          <a:p>
            <a:pPr indent="-74930" lvl="0" marL="86995"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оммавий  тўловли</a:t>
            </a:r>
            <a:endParaRPr sz="2000">
              <a:solidFill>
                <a:schemeClr val="dk1"/>
              </a:solidFill>
              <a:latin typeface="Times New Roman"/>
              <a:ea typeface="Times New Roman"/>
              <a:cs typeface="Times New Roman"/>
              <a:sym typeface="Times New Roman"/>
            </a:endParaRPr>
          </a:p>
        </p:txBody>
      </p:sp>
      <p:sp>
        <p:nvSpPr>
          <p:cNvPr id="756" name="Google Shape;756;p28"/>
          <p:cNvSpPr txBox="1"/>
          <p:nvPr/>
        </p:nvSpPr>
        <p:spPr>
          <a:xfrm>
            <a:off x="4506215" y="3433953"/>
            <a:ext cx="2850515" cy="33083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тури	бўлиб,	у	аниқ</a:t>
            </a:r>
            <a:endParaRPr sz="2000">
              <a:solidFill>
                <a:schemeClr val="dk1"/>
              </a:solidFill>
              <a:latin typeface="Times New Roman"/>
              <a:ea typeface="Times New Roman"/>
              <a:cs typeface="Times New Roman"/>
              <a:sym typeface="Times New Roman"/>
            </a:endParaRPr>
          </a:p>
        </p:txBody>
      </p:sp>
      <p:sp>
        <p:nvSpPr>
          <p:cNvPr id="757" name="Google Shape;757;p28"/>
          <p:cNvSpPr txBox="1"/>
          <p:nvPr/>
        </p:nvSpPr>
        <p:spPr>
          <a:xfrm>
            <a:off x="4506214" y="3697605"/>
            <a:ext cx="2332990" cy="330835"/>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2000">
                <a:solidFill>
                  <a:srgbClr val="FFFFFF"/>
                </a:solidFill>
                <a:latin typeface="Times New Roman"/>
                <a:ea typeface="Times New Roman"/>
                <a:cs typeface="Times New Roman"/>
                <a:sym typeface="Times New Roman"/>
              </a:rPr>
              <a:t>хомийдан	чиқиб,</a:t>
            </a:r>
            <a:endParaRPr sz="2000">
              <a:solidFill>
                <a:schemeClr val="dk1"/>
              </a:solidFill>
              <a:latin typeface="Times New Roman"/>
              <a:ea typeface="Times New Roman"/>
              <a:cs typeface="Times New Roman"/>
              <a:sym typeface="Times New Roman"/>
            </a:endParaRPr>
          </a:p>
        </p:txBody>
      </p:sp>
      <p:sp>
        <p:nvSpPr>
          <p:cNvPr id="758" name="Google Shape;758;p28"/>
          <p:cNvSpPr txBox="1"/>
          <p:nvPr/>
        </p:nvSpPr>
        <p:spPr>
          <a:xfrm>
            <a:off x="7353681" y="3433953"/>
            <a:ext cx="723900" cy="594995"/>
          </a:xfrm>
          <a:prstGeom prst="rect">
            <a:avLst/>
          </a:prstGeom>
          <a:noFill/>
          <a:ln>
            <a:noFill/>
          </a:ln>
        </p:spPr>
        <p:txBody>
          <a:bodyPr anchorCtr="0" anchor="t" bIns="0" lIns="0" spcFirstLastPara="1" rIns="0" wrap="square" tIns="55875">
            <a:spAutoFit/>
          </a:bodyPr>
          <a:lstStyle/>
          <a:p>
            <a:pPr indent="302895" lvl="0" marL="12700" marR="5080" rtl="0" algn="l">
              <a:lnSpc>
                <a:spcPct val="104000"/>
              </a:lnSpc>
              <a:spcBef>
                <a:spcPts val="0"/>
              </a:spcBef>
              <a:spcAft>
                <a:spcPts val="0"/>
              </a:spcAft>
              <a:buNone/>
            </a:pPr>
            <a:r>
              <a:rPr lang="uz-Cyrl-UZ" sz="2000">
                <a:solidFill>
                  <a:srgbClr val="FFFFFF"/>
                </a:solidFill>
                <a:latin typeface="Times New Roman"/>
                <a:ea typeface="Times New Roman"/>
                <a:cs typeface="Times New Roman"/>
                <a:sym typeface="Times New Roman"/>
              </a:rPr>
              <a:t>бир  фирма</a:t>
            </a:r>
            <a:endParaRPr sz="2000">
              <a:solidFill>
                <a:schemeClr val="dk1"/>
              </a:solidFill>
              <a:latin typeface="Times New Roman"/>
              <a:ea typeface="Times New Roman"/>
              <a:cs typeface="Times New Roman"/>
              <a:sym typeface="Times New Roman"/>
            </a:endParaRPr>
          </a:p>
        </p:txBody>
      </p:sp>
      <p:sp>
        <p:nvSpPr>
          <p:cNvPr id="759" name="Google Shape;759;p28"/>
          <p:cNvSpPr txBox="1"/>
          <p:nvPr/>
        </p:nvSpPr>
        <p:spPr>
          <a:xfrm>
            <a:off x="4506214" y="3959733"/>
            <a:ext cx="3571240" cy="857250"/>
          </a:xfrm>
          <a:prstGeom prst="rect">
            <a:avLst/>
          </a:prstGeom>
          <a:noFill/>
          <a:ln>
            <a:noFill/>
          </a:ln>
        </p:spPr>
        <p:txBody>
          <a:bodyPr anchorCtr="0" anchor="t" bIns="0" lIns="0" spcFirstLastPara="1" rIns="0" wrap="square" tIns="54600">
            <a:spAutoFit/>
          </a:bodyPr>
          <a:lstStyle/>
          <a:p>
            <a:pPr indent="0" lvl="0" marL="12700" marR="5080" rtl="0" algn="just">
              <a:lnSpc>
                <a:spcPct val="86300"/>
              </a:lnSpc>
              <a:spcBef>
                <a:spcPts val="0"/>
              </a:spcBef>
              <a:spcAft>
                <a:spcPts val="0"/>
              </a:spcAft>
              <a:buNone/>
            </a:pPr>
            <a:r>
              <a:rPr lang="uz-Cyrl-UZ" sz="2000">
                <a:solidFill>
                  <a:srgbClr val="FFFFFF"/>
                </a:solidFill>
                <a:latin typeface="Times New Roman"/>
                <a:ea typeface="Times New Roman"/>
                <a:cs typeface="Times New Roman"/>
                <a:sym typeface="Times New Roman"/>
              </a:rPr>
              <a:t>фаолиятини бевосита ѐки  билвосита қўллаб қувватлашга  хизмат қилади</a:t>
            </a:r>
            <a:endParaRPr sz="2000">
              <a:solidFill>
                <a:schemeClr val="dk1"/>
              </a:solidFill>
              <a:latin typeface="Times New Roman"/>
              <a:ea typeface="Times New Roman"/>
              <a:cs typeface="Times New Roman"/>
              <a:sym typeface="Times New Roman"/>
            </a:endParaRPr>
          </a:p>
        </p:txBody>
      </p:sp>
      <p:pic>
        <p:nvPicPr>
          <p:cNvPr id="760" name="Google Shape;760;p28"/>
          <p:cNvPicPr preferRelativeResize="0"/>
          <p:nvPr/>
        </p:nvPicPr>
        <p:blipFill rotWithShape="1">
          <a:blip r:embed="rId6">
            <a:alphaModFix/>
          </a:blip>
          <a:srcRect b="0" l="0" r="0" t="0"/>
          <a:stretch/>
        </p:blipFill>
        <p:spPr>
          <a:xfrm>
            <a:off x="381000" y="4686301"/>
            <a:ext cx="2571750" cy="217169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4" name="Shape 764"/>
        <p:cNvGrpSpPr/>
        <p:nvPr/>
      </p:nvGrpSpPr>
      <p:grpSpPr>
        <a:xfrm>
          <a:off x="0" y="0"/>
          <a:ext cx="0" cy="0"/>
          <a:chOff x="0" y="0"/>
          <a:chExt cx="0" cy="0"/>
        </a:xfrm>
      </p:grpSpPr>
      <p:pic>
        <p:nvPicPr>
          <p:cNvPr id="765" name="Google Shape;765;p29"/>
          <p:cNvPicPr preferRelativeResize="0"/>
          <p:nvPr/>
        </p:nvPicPr>
        <p:blipFill rotWithShape="1">
          <a:blip r:embed="rId3">
            <a:alphaModFix/>
          </a:blip>
          <a:srcRect b="0" l="0" r="0" t="0"/>
          <a:stretch/>
        </p:blipFill>
        <p:spPr>
          <a:xfrm>
            <a:off x="784086" y="277256"/>
            <a:ext cx="8243714" cy="894476"/>
          </a:xfrm>
          <a:prstGeom prst="rect">
            <a:avLst/>
          </a:prstGeom>
          <a:noFill/>
          <a:ln>
            <a:noFill/>
          </a:ln>
        </p:spPr>
      </p:pic>
      <p:sp>
        <p:nvSpPr>
          <p:cNvPr id="766" name="Google Shape;766;p29"/>
          <p:cNvSpPr txBox="1"/>
          <p:nvPr>
            <p:ph type="title"/>
          </p:nvPr>
        </p:nvSpPr>
        <p:spPr>
          <a:xfrm>
            <a:off x="1669161" y="250952"/>
            <a:ext cx="6465570" cy="819150"/>
          </a:xfrm>
          <a:prstGeom prst="rect">
            <a:avLst/>
          </a:prstGeom>
          <a:noFill/>
          <a:ln>
            <a:noFill/>
          </a:ln>
        </p:spPr>
        <p:txBody>
          <a:bodyPr anchorCtr="0" anchor="ctr" bIns="0" lIns="0" spcFirstLastPara="1" rIns="0" wrap="square" tIns="74275">
            <a:spAutoFit/>
          </a:bodyPr>
          <a:lstStyle/>
          <a:p>
            <a:pPr indent="-1457325" lvl="0" marL="1470025" marR="5080" rtl="0" algn="l">
              <a:lnSpc>
                <a:spcPct val="103214"/>
              </a:lnSpc>
              <a:spcBef>
                <a:spcPts val="0"/>
              </a:spcBef>
              <a:spcAft>
                <a:spcPts val="0"/>
              </a:spcAft>
              <a:buClr>
                <a:schemeClr val="lt1"/>
              </a:buClr>
              <a:buSzPts val="2800"/>
              <a:buFont typeface="Times New Roman"/>
              <a:buNone/>
            </a:pPr>
            <a:r>
              <a:rPr b="1" lang="uz-Cyrl-UZ" sz="2800"/>
              <a:t>Рекламанинг фаолият доираси ўз ичига  қуйидагиларни олади</a:t>
            </a:r>
            <a:endParaRPr sz="2800"/>
          </a:p>
        </p:txBody>
      </p:sp>
      <p:grpSp>
        <p:nvGrpSpPr>
          <p:cNvPr id="767" name="Google Shape;767;p29"/>
          <p:cNvGrpSpPr/>
          <p:nvPr/>
        </p:nvGrpSpPr>
        <p:grpSpPr>
          <a:xfrm>
            <a:off x="5012436" y="1346402"/>
            <a:ext cx="2424684" cy="4898951"/>
            <a:chOff x="4631435" y="1346401"/>
            <a:chExt cx="2424684" cy="4898951"/>
          </a:xfrm>
        </p:grpSpPr>
        <p:pic>
          <p:nvPicPr>
            <p:cNvPr id="768" name="Google Shape;768;p29"/>
            <p:cNvPicPr preferRelativeResize="0"/>
            <p:nvPr/>
          </p:nvPicPr>
          <p:blipFill rotWithShape="1">
            <a:blip r:embed="rId4">
              <a:alphaModFix/>
            </a:blip>
            <a:srcRect b="0" l="0" r="0" t="0"/>
            <a:stretch/>
          </p:blipFill>
          <p:spPr>
            <a:xfrm>
              <a:off x="4650453" y="1346401"/>
              <a:ext cx="2396158" cy="2612198"/>
            </a:xfrm>
            <a:prstGeom prst="rect">
              <a:avLst/>
            </a:prstGeom>
            <a:noFill/>
            <a:ln>
              <a:noFill/>
            </a:ln>
          </p:spPr>
        </p:pic>
        <p:pic>
          <p:nvPicPr>
            <p:cNvPr id="769" name="Google Shape;769;p29"/>
            <p:cNvPicPr preferRelativeResize="0"/>
            <p:nvPr/>
          </p:nvPicPr>
          <p:blipFill rotWithShape="1">
            <a:blip r:embed="rId5">
              <a:alphaModFix/>
            </a:blip>
            <a:srcRect b="0" l="0" r="0" t="0"/>
            <a:stretch/>
          </p:blipFill>
          <p:spPr>
            <a:xfrm>
              <a:off x="4631435" y="3820668"/>
              <a:ext cx="2424684" cy="2424684"/>
            </a:xfrm>
            <a:prstGeom prst="rect">
              <a:avLst/>
            </a:prstGeom>
            <a:noFill/>
            <a:ln>
              <a:noFill/>
            </a:ln>
          </p:spPr>
        </p:pic>
      </p:grpSp>
      <p:sp>
        <p:nvSpPr>
          <p:cNvPr id="770" name="Google Shape;770;p29"/>
          <p:cNvSpPr txBox="1"/>
          <p:nvPr/>
        </p:nvSpPr>
        <p:spPr>
          <a:xfrm>
            <a:off x="5211317" y="1957197"/>
            <a:ext cx="1616710" cy="3168815"/>
          </a:xfrm>
          <a:prstGeom prst="rect">
            <a:avLst/>
          </a:prstGeom>
          <a:noFill/>
          <a:ln>
            <a:noFill/>
          </a:ln>
        </p:spPr>
        <p:txBody>
          <a:bodyPr anchorCtr="0" anchor="t" bIns="0" lIns="0" spcFirstLastPara="1" rIns="0" wrap="square" tIns="52050">
            <a:spAutoFit/>
          </a:bodyPr>
          <a:lstStyle/>
          <a:p>
            <a:pPr indent="-186055" lvl="0" marL="198120" marR="102870" rtl="0" algn="l">
              <a:lnSpc>
                <a:spcPct val="103333"/>
              </a:lnSpc>
              <a:spcBef>
                <a:spcPts val="0"/>
              </a:spcBef>
              <a:spcAft>
                <a:spcPts val="0"/>
              </a:spcAft>
              <a:buNone/>
            </a:pPr>
            <a:r>
              <a:rPr lang="uz-Cyrl-UZ" sz="1800">
                <a:solidFill>
                  <a:srgbClr val="FFFFFF"/>
                </a:solidFill>
                <a:latin typeface="Times New Roman"/>
                <a:ea typeface="Times New Roman"/>
                <a:cs typeface="Times New Roman"/>
                <a:sym typeface="Times New Roman"/>
              </a:rPr>
              <a:t>Истемолчи  нинг реклама  килинаѐтган</a:t>
            </a:r>
            <a:endParaRPr sz="1800">
              <a:solidFill>
                <a:schemeClr val="dk1"/>
              </a:solidFill>
              <a:latin typeface="Times New Roman"/>
              <a:ea typeface="Times New Roman"/>
              <a:cs typeface="Times New Roman"/>
              <a:sym typeface="Times New Roman"/>
            </a:endParaRPr>
          </a:p>
          <a:p>
            <a:pPr indent="-4444" lvl="0" marL="106679" marR="11430" rtl="0" algn="ctr">
              <a:lnSpc>
                <a:spcPct val="103333"/>
              </a:lnSpc>
              <a:spcBef>
                <a:spcPts val="15"/>
              </a:spcBef>
              <a:spcAft>
                <a:spcPts val="0"/>
              </a:spcAft>
              <a:buNone/>
            </a:pPr>
            <a:r>
              <a:rPr lang="uz-Cyrl-UZ" sz="1800">
                <a:solidFill>
                  <a:srgbClr val="FFFFFF"/>
                </a:solidFill>
                <a:latin typeface="Times New Roman"/>
                <a:ea typeface="Times New Roman"/>
                <a:cs typeface="Times New Roman"/>
                <a:sym typeface="Times New Roman"/>
              </a:rPr>
              <a:t>товар ва  хизматга хамда</a:t>
            </a:r>
            <a:endParaRPr sz="1800">
              <a:solidFill>
                <a:schemeClr val="dk1"/>
              </a:solidFill>
              <a:latin typeface="Times New Roman"/>
              <a:ea typeface="Times New Roman"/>
              <a:cs typeface="Times New Roman"/>
              <a:sym typeface="Times New Roman"/>
            </a:endParaRPr>
          </a:p>
          <a:p>
            <a:pPr indent="0" lvl="0" marL="86995" marR="0" rtl="0" algn="ctr">
              <a:lnSpc>
                <a:spcPct val="94444"/>
              </a:lnSpc>
              <a:spcBef>
                <a:spcPts val="0"/>
              </a:spcBef>
              <a:spcAft>
                <a:spcPts val="0"/>
              </a:spcAft>
              <a:buNone/>
            </a:pPr>
            <a:r>
              <a:rPr lang="uz-Cyrl-UZ" sz="1800">
                <a:solidFill>
                  <a:srgbClr val="FFFFFF"/>
                </a:solidFill>
                <a:latin typeface="Times New Roman"/>
                <a:ea typeface="Times New Roman"/>
                <a:cs typeface="Times New Roman"/>
                <a:sym typeface="Times New Roman"/>
              </a:rPr>
              <a:t>бозорга булган</a:t>
            </a:r>
            <a:endParaRPr sz="1800">
              <a:solidFill>
                <a:schemeClr val="dk1"/>
              </a:solidFill>
              <a:latin typeface="Times New Roman"/>
              <a:ea typeface="Times New Roman"/>
              <a:cs typeface="Times New Roman"/>
              <a:sym typeface="Times New Roman"/>
            </a:endParaRPr>
          </a:p>
          <a:p>
            <a:pPr indent="0" lvl="0" marL="329565" marR="232409" rtl="0" algn="ctr">
              <a:lnSpc>
                <a:spcPct val="103888"/>
              </a:lnSpc>
              <a:spcBef>
                <a:spcPts val="150"/>
              </a:spcBef>
              <a:spcAft>
                <a:spcPts val="0"/>
              </a:spcAft>
              <a:buNone/>
            </a:pPr>
            <a:r>
              <a:rPr lang="uz-Cyrl-UZ" sz="1800">
                <a:solidFill>
                  <a:srgbClr val="FFFFFF"/>
                </a:solidFill>
                <a:latin typeface="Times New Roman"/>
                <a:ea typeface="Times New Roman"/>
                <a:cs typeface="Times New Roman"/>
                <a:sym typeface="Times New Roman"/>
              </a:rPr>
              <a:t>эхтиѐжини  урганиш</a:t>
            </a:r>
            <a:endParaRPr sz="1800">
              <a:solidFill>
                <a:schemeClr val="dk1"/>
              </a:solidFill>
              <a:latin typeface="Times New Roman"/>
              <a:ea typeface="Times New Roman"/>
              <a:cs typeface="Times New Roman"/>
              <a:sym typeface="Times New Roman"/>
            </a:endParaRPr>
          </a:p>
          <a:p>
            <a:pPr indent="62229" lvl="0" marL="325120" marR="229234" rtl="0" algn="just">
              <a:lnSpc>
                <a:spcPct val="103333"/>
              </a:lnSpc>
              <a:spcBef>
                <a:spcPts val="1525"/>
              </a:spcBef>
              <a:spcAft>
                <a:spcPts val="0"/>
              </a:spcAft>
              <a:buNone/>
            </a:pPr>
            <a:r>
              <a:rPr lang="uz-Cyrl-UZ" sz="1800">
                <a:solidFill>
                  <a:srgbClr val="FFFFFF"/>
                </a:solidFill>
                <a:latin typeface="Times New Roman"/>
                <a:ea typeface="Times New Roman"/>
                <a:cs typeface="Times New Roman"/>
                <a:sym typeface="Times New Roman"/>
              </a:rPr>
              <a:t>Максадга  эришишни  стратегик</a:t>
            </a:r>
            <a:endParaRPr sz="1800">
              <a:solidFill>
                <a:schemeClr val="dk1"/>
              </a:solidFill>
              <a:latin typeface="Times New Roman"/>
              <a:ea typeface="Times New Roman"/>
              <a:cs typeface="Times New Roman"/>
              <a:sym typeface="Times New Roman"/>
            </a:endParaRPr>
          </a:p>
          <a:p>
            <a:pPr indent="0" lvl="0" marL="85090" marR="0" rtl="0" algn="ctr">
              <a:lnSpc>
                <a:spcPct val="103333"/>
              </a:lnSpc>
              <a:spcBef>
                <a:spcPts val="0"/>
              </a:spcBef>
              <a:spcAft>
                <a:spcPts val="0"/>
              </a:spcAft>
              <a:buNone/>
            </a:pPr>
            <a:r>
              <a:rPr lang="uz-Cyrl-UZ" sz="1800">
                <a:solidFill>
                  <a:srgbClr val="FFFFFF"/>
                </a:solidFill>
                <a:latin typeface="Times New Roman"/>
                <a:ea typeface="Times New Roman"/>
                <a:cs typeface="Times New Roman"/>
                <a:sym typeface="Times New Roman"/>
              </a:rPr>
              <a:t>режалаштириш</a:t>
            </a:r>
            <a:endParaRPr sz="1800">
              <a:solidFill>
                <a:schemeClr val="dk1"/>
              </a:solidFill>
              <a:latin typeface="Times New Roman"/>
              <a:ea typeface="Times New Roman"/>
              <a:cs typeface="Times New Roman"/>
              <a:sym typeface="Times New Roman"/>
            </a:endParaRPr>
          </a:p>
        </p:txBody>
      </p:sp>
      <p:pic>
        <p:nvPicPr>
          <p:cNvPr id="771" name="Google Shape;771;p29"/>
          <p:cNvPicPr preferRelativeResize="0"/>
          <p:nvPr/>
        </p:nvPicPr>
        <p:blipFill rotWithShape="1">
          <a:blip r:embed="rId6">
            <a:alphaModFix/>
          </a:blip>
          <a:srcRect b="0" l="0" r="0" t="0"/>
          <a:stretch/>
        </p:blipFill>
        <p:spPr>
          <a:xfrm>
            <a:off x="2538189" y="3839685"/>
            <a:ext cx="2396158" cy="2396158"/>
          </a:xfrm>
          <a:prstGeom prst="rect">
            <a:avLst/>
          </a:prstGeom>
          <a:noFill/>
          <a:ln>
            <a:noFill/>
          </a:ln>
        </p:spPr>
      </p:pic>
      <p:pic>
        <p:nvPicPr>
          <p:cNvPr id="772" name="Google Shape;772;p29"/>
          <p:cNvPicPr preferRelativeResize="0"/>
          <p:nvPr/>
        </p:nvPicPr>
        <p:blipFill rotWithShape="1">
          <a:blip r:embed="rId7">
            <a:alphaModFix/>
          </a:blip>
          <a:srcRect b="0" l="0" r="0" t="0"/>
          <a:stretch/>
        </p:blipFill>
        <p:spPr>
          <a:xfrm>
            <a:off x="2538189" y="1346421"/>
            <a:ext cx="2396158" cy="2396158"/>
          </a:xfrm>
          <a:prstGeom prst="rect">
            <a:avLst/>
          </a:prstGeom>
          <a:noFill/>
          <a:ln>
            <a:noFill/>
          </a:ln>
        </p:spPr>
      </p:pic>
      <p:sp>
        <p:nvSpPr>
          <p:cNvPr id="773" name="Google Shape;773;p29"/>
          <p:cNvSpPr txBox="1"/>
          <p:nvPr/>
        </p:nvSpPr>
        <p:spPr>
          <a:xfrm>
            <a:off x="3151124" y="2430222"/>
            <a:ext cx="1485265" cy="2782493"/>
          </a:xfrm>
          <a:prstGeom prst="rect">
            <a:avLst/>
          </a:prstGeom>
          <a:noFill/>
          <a:ln>
            <a:noFill/>
          </a:ln>
        </p:spPr>
        <p:txBody>
          <a:bodyPr anchorCtr="0" anchor="t" bIns="0" lIns="0" spcFirstLastPara="1" rIns="0" wrap="square" tIns="50150">
            <a:spAutoFit/>
          </a:bodyPr>
          <a:lstStyle/>
          <a:p>
            <a:pPr indent="0" lvl="0" marL="59689" marR="51435" rtl="0" algn="ctr">
              <a:lnSpc>
                <a:spcPct val="86300"/>
              </a:lnSpc>
              <a:spcBef>
                <a:spcPts val="0"/>
              </a:spcBef>
              <a:spcAft>
                <a:spcPts val="0"/>
              </a:spcAft>
              <a:buNone/>
            </a:pPr>
            <a:r>
              <a:rPr lang="uz-Cyrl-UZ" sz="1800">
                <a:solidFill>
                  <a:srgbClr val="FFFFFF"/>
                </a:solidFill>
                <a:latin typeface="Times New Roman"/>
                <a:ea typeface="Times New Roman"/>
                <a:cs typeface="Times New Roman"/>
                <a:sym typeface="Times New Roman"/>
              </a:rPr>
              <a:t>Матн ѐзишни  хисобга олган  холда эълон  тузиш</a:t>
            </a:r>
            <a:endParaRPr sz="18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5"/>
              </a:spcBef>
              <a:spcAft>
                <a:spcPts val="0"/>
              </a:spcAft>
              <a:buNone/>
            </a:pPr>
            <a:r>
              <a:t/>
            </a:r>
            <a:endParaRPr sz="1750">
              <a:solidFill>
                <a:schemeClr val="dk1"/>
              </a:solidFill>
              <a:latin typeface="Times New Roman"/>
              <a:ea typeface="Times New Roman"/>
              <a:cs typeface="Times New Roman"/>
              <a:sym typeface="Times New Roman"/>
            </a:endParaRPr>
          </a:p>
          <a:p>
            <a:pPr indent="330200" lvl="0" marL="12700" marR="5080" rtl="0" algn="l">
              <a:lnSpc>
                <a:spcPct val="86200"/>
              </a:lnSpc>
              <a:spcBef>
                <a:spcPts val="5"/>
              </a:spcBef>
              <a:spcAft>
                <a:spcPts val="0"/>
              </a:spcAft>
              <a:buNone/>
            </a:pPr>
            <a:r>
              <a:rPr lang="uz-Cyrl-UZ" sz="1800">
                <a:solidFill>
                  <a:srgbClr val="FFFFFF"/>
                </a:solidFill>
                <a:latin typeface="Times New Roman"/>
                <a:ea typeface="Times New Roman"/>
                <a:cs typeface="Times New Roman"/>
                <a:sym typeface="Times New Roman"/>
              </a:rPr>
              <a:t>Реклама  воситаларини  танлаш буйича</a:t>
            </a:r>
            <a:endParaRPr sz="1800">
              <a:solidFill>
                <a:schemeClr val="dk1"/>
              </a:solidFill>
              <a:latin typeface="Times New Roman"/>
              <a:ea typeface="Times New Roman"/>
              <a:cs typeface="Times New Roman"/>
              <a:sym typeface="Times New Roman"/>
            </a:endParaRPr>
          </a:p>
          <a:p>
            <a:pPr indent="-204470" lvl="0" marL="391795" marR="180340" rtl="0" algn="l">
              <a:lnSpc>
                <a:spcPct val="103333"/>
              </a:lnSpc>
              <a:spcBef>
                <a:spcPts val="20"/>
              </a:spcBef>
              <a:spcAft>
                <a:spcPts val="0"/>
              </a:spcAft>
              <a:buNone/>
            </a:pPr>
            <a:r>
              <a:rPr lang="uz-Cyrl-UZ" sz="1800">
                <a:solidFill>
                  <a:srgbClr val="FFFFFF"/>
                </a:solidFill>
                <a:latin typeface="Times New Roman"/>
                <a:ea typeface="Times New Roman"/>
                <a:cs typeface="Times New Roman"/>
                <a:sym typeface="Times New Roman"/>
              </a:rPr>
              <a:t>харажатлар  тизими</a:t>
            </a:r>
            <a:endParaRPr sz="1800">
              <a:solidFill>
                <a:schemeClr val="dk1"/>
              </a:solidFill>
              <a:latin typeface="Times New Roman"/>
              <a:ea typeface="Times New Roman"/>
              <a:cs typeface="Times New Roman"/>
              <a:sym typeface="Times New Roman"/>
            </a:endParaRPr>
          </a:p>
        </p:txBody>
      </p:sp>
      <p:pic>
        <p:nvPicPr>
          <p:cNvPr id="774" name="Google Shape;774;p29"/>
          <p:cNvPicPr preferRelativeResize="0"/>
          <p:nvPr/>
        </p:nvPicPr>
        <p:blipFill rotWithShape="1">
          <a:blip r:embed="rId8">
            <a:alphaModFix/>
          </a:blip>
          <a:srcRect b="0" l="0" r="0" t="0"/>
          <a:stretch/>
        </p:blipFill>
        <p:spPr>
          <a:xfrm>
            <a:off x="5012435" y="1216152"/>
            <a:ext cx="2702052" cy="2535936"/>
          </a:xfrm>
          <a:prstGeom prst="rect">
            <a:avLst/>
          </a:prstGeom>
          <a:noFill/>
          <a:ln>
            <a:noFill/>
          </a:ln>
        </p:spPr>
      </p:pic>
      <p:pic>
        <p:nvPicPr>
          <p:cNvPr id="775" name="Google Shape;775;p29"/>
          <p:cNvPicPr preferRelativeResize="0"/>
          <p:nvPr/>
        </p:nvPicPr>
        <p:blipFill rotWithShape="1">
          <a:blip r:embed="rId9">
            <a:alphaModFix/>
          </a:blip>
          <a:srcRect b="0" l="0" r="0" t="0"/>
          <a:stretch/>
        </p:blipFill>
        <p:spPr>
          <a:xfrm>
            <a:off x="5012435" y="3820667"/>
            <a:ext cx="2535936" cy="2703576"/>
          </a:xfrm>
          <a:prstGeom prst="rect">
            <a:avLst/>
          </a:prstGeom>
          <a:noFill/>
          <a:ln>
            <a:noFill/>
          </a:ln>
        </p:spPr>
      </p:pic>
      <p:pic>
        <p:nvPicPr>
          <p:cNvPr id="776" name="Google Shape;776;p29"/>
          <p:cNvPicPr preferRelativeResize="0"/>
          <p:nvPr/>
        </p:nvPicPr>
        <p:blipFill rotWithShape="1">
          <a:blip r:embed="rId10">
            <a:alphaModFix/>
          </a:blip>
          <a:srcRect b="0" l="0" r="0" t="0"/>
          <a:stretch/>
        </p:blipFill>
        <p:spPr>
          <a:xfrm>
            <a:off x="2240280" y="3820667"/>
            <a:ext cx="2703575" cy="2535936"/>
          </a:xfrm>
          <a:prstGeom prst="rect">
            <a:avLst/>
          </a:prstGeom>
          <a:noFill/>
          <a:ln>
            <a:noFill/>
          </a:ln>
        </p:spPr>
      </p:pic>
      <p:pic>
        <p:nvPicPr>
          <p:cNvPr id="777" name="Google Shape;777;p29"/>
          <p:cNvPicPr preferRelativeResize="0"/>
          <p:nvPr/>
        </p:nvPicPr>
        <p:blipFill rotWithShape="1">
          <a:blip r:embed="rId11">
            <a:alphaModFix/>
          </a:blip>
          <a:srcRect b="0" l="0" r="0" t="0"/>
          <a:stretch/>
        </p:blipFill>
        <p:spPr>
          <a:xfrm>
            <a:off x="2421636" y="1048511"/>
            <a:ext cx="2522219" cy="270357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1" name="Shape 781"/>
        <p:cNvGrpSpPr/>
        <p:nvPr/>
      </p:nvGrpSpPr>
      <p:grpSpPr>
        <a:xfrm>
          <a:off x="0" y="0"/>
          <a:ext cx="0" cy="0"/>
          <a:chOff x="0" y="0"/>
          <a:chExt cx="0" cy="0"/>
        </a:xfrm>
      </p:grpSpPr>
      <p:pic>
        <p:nvPicPr>
          <p:cNvPr id="782" name="Google Shape;782;p30"/>
          <p:cNvPicPr preferRelativeResize="0"/>
          <p:nvPr/>
        </p:nvPicPr>
        <p:blipFill rotWithShape="1">
          <a:blip r:embed="rId3">
            <a:alphaModFix/>
          </a:blip>
          <a:srcRect b="0" l="0" r="0" t="0"/>
          <a:stretch/>
        </p:blipFill>
        <p:spPr>
          <a:xfrm>
            <a:off x="813038" y="284116"/>
            <a:ext cx="8289440" cy="1183717"/>
          </a:xfrm>
          <a:prstGeom prst="rect">
            <a:avLst/>
          </a:prstGeom>
          <a:noFill/>
          <a:ln>
            <a:noFill/>
          </a:ln>
        </p:spPr>
      </p:pic>
      <p:sp>
        <p:nvSpPr>
          <p:cNvPr id="783" name="Google Shape;783;p30"/>
          <p:cNvSpPr txBox="1"/>
          <p:nvPr>
            <p:ph type="title"/>
          </p:nvPr>
        </p:nvSpPr>
        <p:spPr>
          <a:xfrm>
            <a:off x="1062040" y="412035"/>
            <a:ext cx="8543925" cy="1231747"/>
          </a:xfrm>
          <a:prstGeom prst="rect">
            <a:avLst/>
          </a:prstGeom>
          <a:noFill/>
          <a:ln>
            <a:noFill/>
          </a:ln>
        </p:spPr>
        <p:txBody>
          <a:bodyPr anchorCtr="0" anchor="ctr" bIns="0" lIns="0" spcFirstLastPara="1" rIns="0" wrap="square" tIns="76825">
            <a:spAutoFit/>
          </a:bodyPr>
          <a:lstStyle/>
          <a:p>
            <a:pPr indent="-332740" lvl="0" marL="589915" marR="5080" rtl="0" algn="l">
              <a:lnSpc>
                <a:spcPct val="68181"/>
              </a:lnSpc>
              <a:spcBef>
                <a:spcPts val="0"/>
              </a:spcBef>
              <a:spcAft>
                <a:spcPts val="0"/>
              </a:spcAft>
              <a:buClr>
                <a:schemeClr val="dk1"/>
              </a:buClr>
              <a:buSzPts val="4400"/>
              <a:buFont typeface="Calibri"/>
              <a:buNone/>
            </a:pPr>
            <a:r>
              <a:rPr lang="uz-Cyrl-UZ"/>
              <a:t>5. Кичик бизнес ва тадбиркорлик фаолиятида  маркетинг тадқиқотларидан фойдаланиш</a:t>
            </a:r>
            <a:endParaRPr/>
          </a:p>
        </p:txBody>
      </p:sp>
      <p:pic>
        <p:nvPicPr>
          <p:cNvPr id="784" name="Google Shape;784;p30"/>
          <p:cNvPicPr preferRelativeResize="0"/>
          <p:nvPr/>
        </p:nvPicPr>
        <p:blipFill rotWithShape="1">
          <a:blip r:embed="rId4">
            <a:alphaModFix/>
          </a:blip>
          <a:srcRect b="0" l="0" r="0" t="0"/>
          <a:stretch/>
        </p:blipFill>
        <p:spPr>
          <a:xfrm>
            <a:off x="3770288" y="2045940"/>
            <a:ext cx="5339436" cy="3690028"/>
          </a:xfrm>
          <a:prstGeom prst="rect">
            <a:avLst/>
          </a:prstGeom>
          <a:noFill/>
          <a:ln>
            <a:noFill/>
          </a:ln>
        </p:spPr>
      </p:pic>
      <p:sp>
        <p:nvSpPr>
          <p:cNvPr id="785" name="Google Shape;785;p30"/>
          <p:cNvSpPr txBox="1"/>
          <p:nvPr/>
        </p:nvSpPr>
        <p:spPr>
          <a:xfrm>
            <a:off x="3899408" y="2259584"/>
            <a:ext cx="154940" cy="46799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900">
                <a:solidFill>
                  <a:schemeClr val="dk1"/>
                </a:solidFill>
                <a:latin typeface="Times New Roman"/>
                <a:ea typeface="Times New Roman"/>
                <a:cs typeface="Times New Roman"/>
                <a:sym typeface="Times New Roman"/>
              </a:rPr>
              <a:t>•</a:t>
            </a:r>
            <a:endParaRPr sz="2900">
              <a:solidFill>
                <a:schemeClr val="dk1"/>
              </a:solidFill>
              <a:latin typeface="Times New Roman"/>
              <a:ea typeface="Times New Roman"/>
              <a:cs typeface="Times New Roman"/>
              <a:sym typeface="Times New Roman"/>
            </a:endParaRPr>
          </a:p>
        </p:txBody>
      </p:sp>
      <p:sp>
        <p:nvSpPr>
          <p:cNvPr id="786" name="Google Shape;786;p30"/>
          <p:cNvSpPr txBox="1"/>
          <p:nvPr/>
        </p:nvSpPr>
        <p:spPr>
          <a:xfrm>
            <a:off x="4185921" y="2640584"/>
            <a:ext cx="1861185" cy="46799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900">
                <a:solidFill>
                  <a:schemeClr val="dk1"/>
                </a:solidFill>
                <a:latin typeface="Times New Roman"/>
                <a:ea typeface="Times New Roman"/>
                <a:cs typeface="Times New Roman"/>
                <a:sym typeface="Times New Roman"/>
              </a:rPr>
              <a:t>шаклланиш</a:t>
            </a:r>
            <a:endParaRPr sz="2900">
              <a:solidFill>
                <a:schemeClr val="dk1"/>
              </a:solidFill>
              <a:latin typeface="Times New Roman"/>
              <a:ea typeface="Times New Roman"/>
              <a:cs typeface="Times New Roman"/>
              <a:sym typeface="Times New Roman"/>
            </a:endParaRPr>
          </a:p>
        </p:txBody>
      </p:sp>
      <p:sp>
        <p:nvSpPr>
          <p:cNvPr id="787" name="Google Shape;787;p30"/>
          <p:cNvSpPr txBox="1"/>
          <p:nvPr/>
        </p:nvSpPr>
        <p:spPr>
          <a:xfrm>
            <a:off x="4278885" y="2259583"/>
            <a:ext cx="4516755" cy="848994"/>
          </a:xfrm>
          <a:prstGeom prst="rect">
            <a:avLst/>
          </a:prstGeom>
          <a:noFill/>
          <a:ln>
            <a:noFill/>
          </a:ln>
        </p:spPr>
        <p:txBody>
          <a:bodyPr anchorCtr="0" anchor="t" bIns="0" lIns="0" spcFirstLastPara="1" rIns="0" wrap="square" tIns="13325">
            <a:spAutoFit/>
          </a:bodyPr>
          <a:lstStyle/>
          <a:p>
            <a:pPr indent="0" lvl="0" marL="0" marR="5080" rtl="0" algn="r">
              <a:lnSpc>
                <a:spcPct val="111724"/>
              </a:lnSpc>
              <a:spcBef>
                <a:spcPts val="0"/>
              </a:spcBef>
              <a:spcAft>
                <a:spcPts val="0"/>
              </a:spcAft>
              <a:buNone/>
            </a:pPr>
            <a:r>
              <a:rPr lang="uz-Cyrl-UZ" sz="2900">
                <a:solidFill>
                  <a:schemeClr val="dk1"/>
                </a:solidFill>
                <a:latin typeface="Times New Roman"/>
                <a:ea typeface="Times New Roman"/>
                <a:cs typeface="Times New Roman"/>
                <a:sym typeface="Times New Roman"/>
              </a:rPr>
              <a:t>унинг	вужудга	келиш,</a:t>
            </a:r>
            <a:endParaRPr sz="2900">
              <a:solidFill>
                <a:schemeClr val="dk1"/>
              </a:solidFill>
              <a:latin typeface="Times New Roman"/>
              <a:ea typeface="Times New Roman"/>
              <a:cs typeface="Times New Roman"/>
              <a:sym typeface="Times New Roman"/>
            </a:endParaRPr>
          </a:p>
          <a:p>
            <a:pPr indent="0" lvl="0" marL="0" marR="9525" rtl="0" algn="r">
              <a:lnSpc>
                <a:spcPct val="111724"/>
              </a:lnSpc>
              <a:spcBef>
                <a:spcPts val="0"/>
              </a:spcBef>
              <a:spcAft>
                <a:spcPts val="0"/>
              </a:spcAft>
              <a:buNone/>
            </a:pPr>
            <a:r>
              <a:rPr lang="uz-Cyrl-UZ" sz="2900">
                <a:solidFill>
                  <a:schemeClr val="dk1"/>
                </a:solidFill>
                <a:latin typeface="Times New Roman"/>
                <a:ea typeface="Times New Roman"/>
                <a:cs typeface="Times New Roman"/>
                <a:sym typeface="Times New Roman"/>
              </a:rPr>
              <a:t>ва</a:t>
            </a:r>
            <a:endParaRPr sz="2900">
              <a:solidFill>
                <a:schemeClr val="dk1"/>
              </a:solidFill>
              <a:latin typeface="Times New Roman"/>
              <a:ea typeface="Times New Roman"/>
              <a:cs typeface="Times New Roman"/>
              <a:sym typeface="Times New Roman"/>
            </a:endParaRPr>
          </a:p>
        </p:txBody>
      </p:sp>
      <p:sp>
        <p:nvSpPr>
          <p:cNvPr id="788" name="Google Shape;788;p30"/>
          <p:cNvSpPr txBox="1"/>
          <p:nvPr/>
        </p:nvSpPr>
        <p:spPr>
          <a:xfrm>
            <a:off x="4185921" y="3021533"/>
            <a:ext cx="4612005" cy="468630"/>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900">
                <a:solidFill>
                  <a:schemeClr val="dk1"/>
                </a:solidFill>
                <a:latin typeface="Times New Roman"/>
                <a:ea typeface="Times New Roman"/>
                <a:cs typeface="Times New Roman"/>
                <a:sym typeface="Times New Roman"/>
              </a:rPr>
              <a:t>ривожланишнинг	объектив</a:t>
            </a:r>
            <a:endParaRPr sz="2900">
              <a:solidFill>
                <a:schemeClr val="dk1"/>
              </a:solidFill>
              <a:latin typeface="Times New Roman"/>
              <a:ea typeface="Times New Roman"/>
              <a:cs typeface="Times New Roman"/>
              <a:sym typeface="Times New Roman"/>
            </a:endParaRPr>
          </a:p>
        </p:txBody>
      </p:sp>
      <p:sp>
        <p:nvSpPr>
          <p:cNvPr id="789" name="Google Shape;789;p30"/>
          <p:cNvSpPr txBox="1"/>
          <p:nvPr/>
        </p:nvSpPr>
        <p:spPr>
          <a:xfrm>
            <a:off x="4185920" y="3402839"/>
            <a:ext cx="4610100" cy="467995"/>
          </a:xfrm>
          <a:prstGeom prst="rect">
            <a:avLst/>
          </a:prstGeom>
          <a:noFill/>
          <a:ln>
            <a:noFill/>
          </a:ln>
        </p:spPr>
        <p:txBody>
          <a:bodyPr anchorCtr="0" anchor="t" bIns="0" lIns="0" spcFirstLastPara="1" rIns="0" wrap="square" tIns="13325">
            <a:spAutoFit/>
          </a:bodyPr>
          <a:lstStyle/>
          <a:p>
            <a:pPr indent="0" lvl="0" marL="12700" marR="0" rtl="0" algn="l">
              <a:spcBef>
                <a:spcPts val="0"/>
              </a:spcBef>
              <a:spcAft>
                <a:spcPts val="0"/>
              </a:spcAft>
              <a:buNone/>
            </a:pPr>
            <a:r>
              <a:rPr lang="uz-Cyrl-UZ" sz="2900">
                <a:solidFill>
                  <a:schemeClr val="dk1"/>
                </a:solidFill>
                <a:latin typeface="Times New Roman"/>
                <a:ea typeface="Times New Roman"/>
                <a:cs typeface="Times New Roman"/>
                <a:sym typeface="Times New Roman"/>
              </a:rPr>
              <a:t>сабаблари,	зарурати	билан</a:t>
            </a:r>
            <a:endParaRPr sz="2900">
              <a:solidFill>
                <a:schemeClr val="dk1"/>
              </a:solidFill>
              <a:latin typeface="Times New Roman"/>
              <a:ea typeface="Times New Roman"/>
              <a:cs typeface="Times New Roman"/>
              <a:sym typeface="Times New Roman"/>
            </a:endParaRPr>
          </a:p>
        </p:txBody>
      </p:sp>
      <p:sp>
        <p:nvSpPr>
          <p:cNvPr id="790" name="Google Shape;790;p30"/>
          <p:cNvSpPr txBox="1"/>
          <p:nvPr/>
        </p:nvSpPr>
        <p:spPr>
          <a:xfrm>
            <a:off x="4185920" y="3783838"/>
            <a:ext cx="4610100" cy="1611630"/>
          </a:xfrm>
          <a:prstGeom prst="rect">
            <a:avLst/>
          </a:prstGeom>
          <a:noFill/>
          <a:ln>
            <a:noFill/>
          </a:ln>
        </p:spPr>
        <p:txBody>
          <a:bodyPr anchorCtr="0" anchor="t" bIns="0" lIns="0" spcFirstLastPara="1" rIns="0" wrap="square" tIns="74275">
            <a:spAutoFit/>
          </a:bodyPr>
          <a:lstStyle/>
          <a:p>
            <a:pPr indent="0" lvl="0" marL="12700" marR="5080" rtl="0" algn="just">
              <a:lnSpc>
                <a:spcPct val="86200"/>
              </a:lnSpc>
              <a:spcBef>
                <a:spcPts val="0"/>
              </a:spcBef>
              <a:spcAft>
                <a:spcPts val="0"/>
              </a:spcAft>
              <a:buNone/>
            </a:pPr>
            <a:r>
              <a:rPr lang="uz-Cyrl-UZ" sz="2900">
                <a:solidFill>
                  <a:schemeClr val="dk1"/>
                </a:solidFill>
                <a:latin typeface="Times New Roman"/>
                <a:ea typeface="Times New Roman"/>
                <a:cs typeface="Times New Roman"/>
                <a:sym typeface="Times New Roman"/>
              </a:rPr>
              <a:t>белгилана ди, ҳамда унинг  мақсади ниҳоятда кенг ва  мураккаб масалаларни ҳал  қилишга қаратилган.</a:t>
            </a:r>
            <a:endParaRPr sz="2900">
              <a:solidFill>
                <a:schemeClr val="dk1"/>
              </a:solidFill>
              <a:latin typeface="Times New Roman"/>
              <a:ea typeface="Times New Roman"/>
              <a:cs typeface="Times New Roman"/>
              <a:sym typeface="Times New Roman"/>
            </a:endParaRPr>
          </a:p>
        </p:txBody>
      </p:sp>
      <p:pic>
        <p:nvPicPr>
          <p:cNvPr id="791" name="Google Shape;791;p30"/>
          <p:cNvPicPr preferRelativeResize="0"/>
          <p:nvPr/>
        </p:nvPicPr>
        <p:blipFill rotWithShape="1">
          <a:blip r:embed="rId5">
            <a:alphaModFix/>
          </a:blip>
          <a:srcRect b="0" l="0" r="0" t="0"/>
          <a:stretch/>
        </p:blipFill>
        <p:spPr>
          <a:xfrm>
            <a:off x="794005" y="1581911"/>
            <a:ext cx="3051047" cy="4608576"/>
          </a:xfrm>
          <a:prstGeom prst="rect">
            <a:avLst/>
          </a:prstGeom>
          <a:noFill/>
          <a:ln>
            <a:noFill/>
          </a:ln>
        </p:spPr>
      </p:pic>
      <p:sp>
        <p:nvSpPr>
          <p:cNvPr id="792" name="Google Shape;792;p30"/>
          <p:cNvSpPr txBox="1"/>
          <p:nvPr/>
        </p:nvSpPr>
        <p:spPr>
          <a:xfrm>
            <a:off x="1128776" y="2935300"/>
            <a:ext cx="2381250" cy="1776730"/>
          </a:xfrm>
          <a:prstGeom prst="rect">
            <a:avLst/>
          </a:prstGeom>
          <a:noFill/>
          <a:ln>
            <a:noFill/>
          </a:ln>
        </p:spPr>
        <p:txBody>
          <a:bodyPr anchorCtr="0" anchor="t" bIns="0" lIns="0" spcFirstLastPara="1" rIns="0" wrap="square" tIns="80000">
            <a:spAutoFit/>
          </a:bodyPr>
          <a:lstStyle/>
          <a:p>
            <a:pPr indent="0" lvl="0" marL="12700" marR="5080" rtl="0" algn="ctr">
              <a:lnSpc>
                <a:spcPct val="86300"/>
              </a:lnSpc>
              <a:spcBef>
                <a:spcPts val="0"/>
              </a:spcBef>
              <a:spcAft>
                <a:spcPts val="0"/>
              </a:spcAft>
              <a:buNone/>
            </a:pPr>
            <a:r>
              <a:rPr lang="uz-Cyrl-UZ" sz="3200">
                <a:solidFill>
                  <a:srgbClr val="FFFFFF"/>
                </a:solidFill>
                <a:latin typeface="Times New Roman"/>
                <a:ea typeface="Times New Roman"/>
                <a:cs typeface="Times New Roman"/>
                <a:sym typeface="Times New Roman"/>
              </a:rPr>
              <a:t>Маркетинг  тадқиқотлари  нинг асосий  мақсади</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pic>
        <p:nvPicPr>
          <p:cNvPr id="797" name="Google Shape;797;p31"/>
          <p:cNvPicPr preferRelativeResize="0"/>
          <p:nvPr/>
        </p:nvPicPr>
        <p:blipFill rotWithShape="1">
          <a:blip r:embed="rId3">
            <a:alphaModFix/>
          </a:blip>
          <a:srcRect b="0" l="0" r="0" t="0"/>
          <a:stretch/>
        </p:blipFill>
        <p:spPr>
          <a:xfrm>
            <a:off x="813053" y="284116"/>
            <a:ext cx="8295515" cy="1183717"/>
          </a:xfrm>
          <a:prstGeom prst="rect">
            <a:avLst/>
          </a:prstGeom>
          <a:noFill/>
          <a:ln>
            <a:noFill/>
          </a:ln>
        </p:spPr>
      </p:pic>
      <p:sp>
        <p:nvSpPr>
          <p:cNvPr id="798" name="Google Shape;798;p31"/>
          <p:cNvSpPr txBox="1"/>
          <p:nvPr>
            <p:ph type="title"/>
          </p:nvPr>
        </p:nvSpPr>
        <p:spPr>
          <a:xfrm>
            <a:off x="1062040" y="412035"/>
            <a:ext cx="8543925" cy="1231747"/>
          </a:xfrm>
          <a:prstGeom prst="rect">
            <a:avLst/>
          </a:prstGeom>
          <a:noFill/>
          <a:ln>
            <a:noFill/>
          </a:ln>
        </p:spPr>
        <p:txBody>
          <a:bodyPr anchorCtr="0" anchor="ctr" bIns="0" lIns="0" spcFirstLastPara="1" rIns="0" wrap="square" tIns="76825">
            <a:spAutoFit/>
          </a:bodyPr>
          <a:lstStyle/>
          <a:p>
            <a:pPr indent="-1028065" lvl="0" marL="1040130" marR="5080" rtl="0" algn="l">
              <a:lnSpc>
                <a:spcPct val="68181"/>
              </a:lnSpc>
              <a:spcBef>
                <a:spcPts val="0"/>
              </a:spcBef>
              <a:spcAft>
                <a:spcPts val="0"/>
              </a:spcAft>
              <a:buClr>
                <a:schemeClr val="dk1"/>
              </a:buClr>
              <a:buSzPts val="4400"/>
              <a:buFont typeface="Calibri"/>
              <a:buNone/>
            </a:pPr>
            <a:r>
              <a:rPr lang="uz-Cyrl-UZ"/>
              <a:t>6. Кичик бизнес ва тадбиркорлик фаолияти учун  маркетинг дастурини ишлаб чиқиш</a:t>
            </a:r>
            <a:endParaRPr/>
          </a:p>
        </p:txBody>
      </p:sp>
      <p:grpSp>
        <p:nvGrpSpPr>
          <p:cNvPr id="799" name="Google Shape;799;p31"/>
          <p:cNvGrpSpPr/>
          <p:nvPr/>
        </p:nvGrpSpPr>
        <p:grpSpPr>
          <a:xfrm>
            <a:off x="1458845" y="1585344"/>
            <a:ext cx="6988310" cy="4601713"/>
            <a:chOff x="1077844" y="1585343"/>
            <a:chExt cx="6988310" cy="4601713"/>
          </a:xfrm>
        </p:grpSpPr>
        <p:pic>
          <p:nvPicPr>
            <p:cNvPr id="800" name="Google Shape;800;p31"/>
            <p:cNvPicPr preferRelativeResize="0"/>
            <p:nvPr/>
          </p:nvPicPr>
          <p:blipFill rotWithShape="1">
            <a:blip r:embed="rId4">
              <a:alphaModFix/>
            </a:blip>
            <a:srcRect b="0" l="0" r="0" t="0"/>
            <a:stretch/>
          </p:blipFill>
          <p:spPr>
            <a:xfrm>
              <a:off x="1077844" y="1585343"/>
              <a:ext cx="6988310" cy="4601713"/>
            </a:xfrm>
            <a:prstGeom prst="rect">
              <a:avLst/>
            </a:prstGeom>
            <a:noFill/>
            <a:ln>
              <a:noFill/>
            </a:ln>
          </p:spPr>
        </p:pic>
        <p:pic>
          <p:nvPicPr>
            <p:cNvPr id="801" name="Google Shape;801;p31"/>
            <p:cNvPicPr preferRelativeResize="0"/>
            <p:nvPr/>
          </p:nvPicPr>
          <p:blipFill rotWithShape="1">
            <a:blip r:embed="rId5">
              <a:alphaModFix/>
            </a:blip>
            <a:srcRect b="0" l="0" r="0" t="0"/>
            <a:stretch/>
          </p:blipFill>
          <p:spPr>
            <a:xfrm>
              <a:off x="1911096" y="2145791"/>
              <a:ext cx="5399532" cy="3532632"/>
            </a:xfrm>
            <a:prstGeom prst="rect">
              <a:avLst/>
            </a:prstGeom>
            <a:noFill/>
            <a:ln>
              <a:noFill/>
            </a:ln>
          </p:spPr>
        </p:pic>
        <p:pic>
          <p:nvPicPr>
            <p:cNvPr id="802" name="Google Shape;802;p31"/>
            <p:cNvPicPr preferRelativeResize="0"/>
            <p:nvPr/>
          </p:nvPicPr>
          <p:blipFill rotWithShape="1">
            <a:blip r:embed="rId6">
              <a:alphaModFix/>
            </a:blip>
            <a:srcRect b="0" l="0" r="0" t="0"/>
            <a:stretch/>
          </p:blipFill>
          <p:spPr>
            <a:xfrm>
              <a:off x="1115606" y="1600199"/>
              <a:ext cx="6912825" cy="4525962"/>
            </a:xfrm>
            <a:prstGeom prst="rect">
              <a:avLst/>
            </a:prstGeom>
            <a:noFill/>
            <a:ln>
              <a:noFill/>
            </a:ln>
          </p:spPr>
        </p:pic>
        <p:sp>
          <p:nvSpPr>
            <p:cNvPr id="803" name="Google Shape;803;p31"/>
            <p:cNvSpPr/>
            <p:nvPr/>
          </p:nvSpPr>
          <p:spPr>
            <a:xfrm>
              <a:off x="1115606" y="1600199"/>
              <a:ext cx="6913245" cy="4526280"/>
            </a:xfrm>
            <a:custGeom>
              <a:rect b="b" l="l" r="r" t="t"/>
              <a:pathLst>
                <a:path extrusionOk="0" h="4526280" w="6913245">
                  <a:moveTo>
                    <a:pt x="0" y="2263013"/>
                  </a:moveTo>
                  <a:lnTo>
                    <a:pt x="1884" y="2187563"/>
                  </a:lnTo>
                  <a:lnTo>
                    <a:pt x="7500" y="2112731"/>
                  </a:lnTo>
                  <a:lnTo>
                    <a:pt x="16787" y="2038555"/>
                  </a:lnTo>
                  <a:lnTo>
                    <a:pt x="29688" y="1965074"/>
                  </a:lnTo>
                  <a:lnTo>
                    <a:pt x="46144" y="1892326"/>
                  </a:lnTo>
                  <a:lnTo>
                    <a:pt x="66095" y="1820349"/>
                  </a:lnTo>
                  <a:lnTo>
                    <a:pt x="89484" y="1749182"/>
                  </a:lnTo>
                  <a:lnTo>
                    <a:pt x="116251" y="1678864"/>
                  </a:lnTo>
                  <a:lnTo>
                    <a:pt x="146338" y="1609432"/>
                  </a:lnTo>
                  <a:lnTo>
                    <a:pt x="179686" y="1540925"/>
                  </a:lnTo>
                  <a:lnTo>
                    <a:pt x="197565" y="1507031"/>
                  </a:lnTo>
                  <a:lnTo>
                    <a:pt x="216238" y="1473382"/>
                  </a:lnTo>
                  <a:lnTo>
                    <a:pt x="235696" y="1439984"/>
                  </a:lnTo>
                  <a:lnTo>
                    <a:pt x="255933" y="1406841"/>
                  </a:lnTo>
                  <a:lnTo>
                    <a:pt x="276941" y="1373958"/>
                  </a:lnTo>
                  <a:lnTo>
                    <a:pt x="298713" y="1341340"/>
                  </a:lnTo>
                  <a:lnTo>
                    <a:pt x="321242" y="1308992"/>
                  </a:lnTo>
                  <a:lnTo>
                    <a:pt x="344520" y="1276919"/>
                  </a:lnTo>
                  <a:lnTo>
                    <a:pt x="368540" y="1245124"/>
                  </a:lnTo>
                  <a:lnTo>
                    <a:pt x="393295" y="1213614"/>
                  </a:lnTo>
                  <a:lnTo>
                    <a:pt x="418777" y="1182392"/>
                  </a:lnTo>
                  <a:lnTo>
                    <a:pt x="444979" y="1151465"/>
                  </a:lnTo>
                  <a:lnTo>
                    <a:pt x="471893" y="1120836"/>
                  </a:lnTo>
                  <a:lnTo>
                    <a:pt x="499513" y="1090510"/>
                  </a:lnTo>
                  <a:lnTo>
                    <a:pt x="527831" y="1060492"/>
                  </a:lnTo>
                  <a:lnTo>
                    <a:pt x="556840" y="1030787"/>
                  </a:lnTo>
                  <a:lnTo>
                    <a:pt x="586532" y="1001400"/>
                  </a:lnTo>
                  <a:lnTo>
                    <a:pt x="616900" y="972336"/>
                  </a:lnTo>
                  <a:lnTo>
                    <a:pt x="647936" y="943599"/>
                  </a:lnTo>
                  <a:lnTo>
                    <a:pt x="679634" y="915193"/>
                  </a:lnTo>
                  <a:lnTo>
                    <a:pt x="711986" y="887125"/>
                  </a:lnTo>
                  <a:lnTo>
                    <a:pt x="744985" y="859399"/>
                  </a:lnTo>
                  <a:lnTo>
                    <a:pt x="778623" y="832019"/>
                  </a:lnTo>
                  <a:lnTo>
                    <a:pt x="812892" y="804990"/>
                  </a:lnTo>
                  <a:lnTo>
                    <a:pt x="847787" y="778318"/>
                  </a:lnTo>
                  <a:lnTo>
                    <a:pt x="883299" y="752007"/>
                  </a:lnTo>
                  <a:lnTo>
                    <a:pt x="919420" y="726061"/>
                  </a:lnTo>
                  <a:lnTo>
                    <a:pt x="956145" y="700486"/>
                  </a:lnTo>
                  <a:lnTo>
                    <a:pt x="993464" y="675286"/>
                  </a:lnTo>
                  <a:lnTo>
                    <a:pt x="1031372" y="650466"/>
                  </a:lnTo>
                  <a:lnTo>
                    <a:pt x="1069860" y="626032"/>
                  </a:lnTo>
                  <a:lnTo>
                    <a:pt x="1108922" y="601987"/>
                  </a:lnTo>
                  <a:lnTo>
                    <a:pt x="1148549" y="578336"/>
                  </a:lnTo>
                  <a:lnTo>
                    <a:pt x="1188736" y="555085"/>
                  </a:lnTo>
                  <a:lnTo>
                    <a:pt x="1229473" y="532239"/>
                  </a:lnTo>
                  <a:lnTo>
                    <a:pt x="1270755" y="509801"/>
                  </a:lnTo>
                  <a:lnTo>
                    <a:pt x="1312573" y="487777"/>
                  </a:lnTo>
                  <a:lnTo>
                    <a:pt x="1354920" y="466171"/>
                  </a:lnTo>
                  <a:lnTo>
                    <a:pt x="1397790" y="444989"/>
                  </a:lnTo>
                  <a:lnTo>
                    <a:pt x="1441174" y="424235"/>
                  </a:lnTo>
                  <a:lnTo>
                    <a:pt x="1485065" y="403914"/>
                  </a:lnTo>
                  <a:lnTo>
                    <a:pt x="1529456" y="384031"/>
                  </a:lnTo>
                  <a:lnTo>
                    <a:pt x="1574340" y="364590"/>
                  </a:lnTo>
                  <a:lnTo>
                    <a:pt x="1619710" y="345597"/>
                  </a:lnTo>
                  <a:lnTo>
                    <a:pt x="1665557" y="327056"/>
                  </a:lnTo>
                  <a:lnTo>
                    <a:pt x="1711875" y="308972"/>
                  </a:lnTo>
                  <a:lnTo>
                    <a:pt x="1758656" y="291349"/>
                  </a:lnTo>
                  <a:lnTo>
                    <a:pt x="1805893" y="274194"/>
                  </a:lnTo>
                  <a:lnTo>
                    <a:pt x="1853579" y="257509"/>
                  </a:lnTo>
                  <a:lnTo>
                    <a:pt x="1901706" y="241301"/>
                  </a:lnTo>
                  <a:lnTo>
                    <a:pt x="1950267" y="225574"/>
                  </a:lnTo>
                  <a:lnTo>
                    <a:pt x="1999255" y="210333"/>
                  </a:lnTo>
                  <a:lnTo>
                    <a:pt x="2048662" y="195582"/>
                  </a:lnTo>
                  <a:lnTo>
                    <a:pt x="2098481" y="181327"/>
                  </a:lnTo>
                  <a:lnTo>
                    <a:pt x="2148704" y="167572"/>
                  </a:lnTo>
                  <a:lnTo>
                    <a:pt x="2199325" y="154322"/>
                  </a:lnTo>
                  <a:lnTo>
                    <a:pt x="2250336" y="141582"/>
                  </a:lnTo>
                  <a:lnTo>
                    <a:pt x="2301730" y="129356"/>
                  </a:lnTo>
                  <a:lnTo>
                    <a:pt x="2353498" y="117650"/>
                  </a:lnTo>
                  <a:lnTo>
                    <a:pt x="2405635" y="106468"/>
                  </a:lnTo>
                  <a:lnTo>
                    <a:pt x="2458133" y="95815"/>
                  </a:lnTo>
                  <a:lnTo>
                    <a:pt x="2510983" y="85696"/>
                  </a:lnTo>
                  <a:lnTo>
                    <a:pt x="2564180" y="76115"/>
                  </a:lnTo>
                  <a:lnTo>
                    <a:pt x="2617715" y="67078"/>
                  </a:lnTo>
                  <a:lnTo>
                    <a:pt x="2671582" y="58589"/>
                  </a:lnTo>
                  <a:lnTo>
                    <a:pt x="2725772" y="50654"/>
                  </a:lnTo>
                  <a:lnTo>
                    <a:pt x="2780280" y="43276"/>
                  </a:lnTo>
                  <a:lnTo>
                    <a:pt x="2835096" y="36460"/>
                  </a:lnTo>
                  <a:lnTo>
                    <a:pt x="2890215" y="30212"/>
                  </a:lnTo>
                  <a:lnTo>
                    <a:pt x="2945628" y="24537"/>
                  </a:lnTo>
                  <a:lnTo>
                    <a:pt x="3001328" y="19438"/>
                  </a:lnTo>
                  <a:lnTo>
                    <a:pt x="3057308" y="14922"/>
                  </a:lnTo>
                  <a:lnTo>
                    <a:pt x="3113561" y="10991"/>
                  </a:lnTo>
                  <a:lnTo>
                    <a:pt x="3170079" y="7653"/>
                  </a:lnTo>
                  <a:lnTo>
                    <a:pt x="3226856" y="4910"/>
                  </a:lnTo>
                  <a:lnTo>
                    <a:pt x="3283882" y="2769"/>
                  </a:lnTo>
                  <a:lnTo>
                    <a:pt x="3341153" y="1234"/>
                  </a:lnTo>
                  <a:lnTo>
                    <a:pt x="3398659" y="309"/>
                  </a:lnTo>
                  <a:lnTo>
                    <a:pt x="3456393" y="0"/>
                  </a:lnTo>
                  <a:lnTo>
                    <a:pt x="3514128" y="309"/>
                  </a:lnTo>
                  <a:lnTo>
                    <a:pt x="3571634" y="1234"/>
                  </a:lnTo>
                  <a:lnTo>
                    <a:pt x="3628904" y="2769"/>
                  </a:lnTo>
                  <a:lnTo>
                    <a:pt x="3685931" y="4910"/>
                  </a:lnTo>
                  <a:lnTo>
                    <a:pt x="3742708" y="7653"/>
                  </a:lnTo>
                  <a:lnTo>
                    <a:pt x="3799226" y="10991"/>
                  </a:lnTo>
                  <a:lnTo>
                    <a:pt x="3855479" y="14922"/>
                  </a:lnTo>
                  <a:lnTo>
                    <a:pt x="3911460" y="19438"/>
                  </a:lnTo>
                  <a:lnTo>
                    <a:pt x="3967160" y="24537"/>
                  </a:lnTo>
                  <a:lnTo>
                    <a:pt x="4022573" y="30212"/>
                  </a:lnTo>
                  <a:lnTo>
                    <a:pt x="4077692" y="36460"/>
                  </a:lnTo>
                  <a:lnTo>
                    <a:pt x="4132509" y="43276"/>
                  </a:lnTo>
                  <a:lnTo>
                    <a:pt x="4187016" y="50654"/>
                  </a:lnTo>
                  <a:lnTo>
                    <a:pt x="4241207" y="58589"/>
                  </a:lnTo>
                  <a:lnTo>
                    <a:pt x="4295074" y="67078"/>
                  </a:lnTo>
                  <a:lnTo>
                    <a:pt x="4348609" y="76115"/>
                  </a:lnTo>
                  <a:lnTo>
                    <a:pt x="4401806" y="85696"/>
                  </a:lnTo>
                  <a:lnTo>
                    <a:pt x="4454657" y="95815"/>
                  </a:lnTo>
                  <a:lnTo>
                    <a:pt x="4507155" y="106468"/>
                  </a:lnTo>
                  <a:lnTo>
                    <a:pt x="4559292" y="117650"/>
                  </a:lnTo>
                  <a:lnTo>
                    <a:pt x="4611062" y="129356"/>
                  </a:lnTo>
                  <a:lnTo>
                    <a:pt x="4662455" y="141582"/>
                  </a:lnTo>
                  <a:lnTo>
                    <a:pt x="4713467" y="154322"/>
                  </a:lnTo>
                  <a:lnTo>
                    <a:pt x="4764088" y="167572"/>
                  </a:lnTo>
                  <a:lnTo>
                    <a:pt x="4814312" y="181327"/>
                  </a:lnTo>
                  <a:lnTo>
                    <a:pt x="4864131" y="195582"/>
                  </a:lnTo>
                  <a:lnTo>
                    <a:pt x="4913539" y="210333"/>
                  </a:lnTo>
                  <a:lnTo>
                    <a:pt x="4962527" y="225574"/>
                  </a:lnTo>
                  <a:lnTo>
                    <a:pt x="5011089" y="241301"/>
                  </a:lnTo>
                  <a:lnTo>
                    <a:pt x="5059216" y="257509"/>
                  </a:lnTo>
                  <a:lnTo>
                    <a:pt x="5106902" y="274194"/>
                  </a:lnTo>
                  <a:lnTo>
                    <a:pt x="5154140" y="291349"/>
                  </a:lnTo>
                  <a:lnTo>
                    <a:pt x="5200922" y="308972"/>
                  </a:lnTo>
                  <a:lnTo>
                    <a:pt x="5247240" y="327056"/>
                  </a:lnTo>
                  <a:lnTo>
                    <a:pt x="5293088" y="345597"/>
                  </a:lnTo>
                  <a:lnTo>
                    <a:pt x="5338458" y="364590"/>
                  </a:lnTo>
                  <a:lnTo>
                    <a:pt x="5383342" y="384031"/>
                  </a:lnTo>
                  <a:lnTo>
                    <a:pt x="5427734" y="403914"/>
                  </a:lnTo>
                  <a:lnTo>
                    <a:pt x="5471626" y="424235"/>
                  </a:lnTo>
                  <a:lnTo>
                    <a:pt x="5515011" y="444989"/>
                  </a:lnTo>
                  <a:lnTo>
                    <a:pt x="5557881" y="466171"/>
                  </a:lnTo>
                  <a:lnTo>
                    <a:pt x="5600229" y="487777"/>
                  </a:lnTo>
                  <a:lnTo>
                    <a:pt x="5642047" y="509801"/>
                  </a:lnTo>
                  <a:lnTo>
                    <a:pt x="5683330" y="532239"/>
                  </a:lnTo>
                  <a:lnTo>
                    <a:pt x="5724068" y="555085"/>
                  </a:lnTo>
                  <a:lnTo>
                    <a:pt x="5764254" y="578336"/>
                  </a:lnTo>
                  <a:lnTo>
                    <a:pt x="5803883" y="601987"/>
                  </a:lnTo>
                  <a:lnTo>
                    <a:pt x="5842945" y="626032"/>
                  </a:lnTo>
                  <a:lnTo>
                    <a:pt x="5881434" y="650466"/>
                  </a:lnTo>
                  <a:lnTo>
                    <a:pt x="5919342" y="675286"/>
                  </a:lnTo>
                  <a:lnTo>
                    <a:pt x="5956662" y="700486"/>
                  </a:lnTo>
                  <a:lnTo>
                    <a:pt x="5993387" y="726061"/>
                  </a:lnTo>
                  <a:lnTo>
                    <a:pt x="6029509" y="752007"/>
                  </a:lnTo>
                  <a:lnTo>
                    <a:pt x="6065022" y="778318"/>
                  </a:lnTo>
                  <a:lnTo>
                    <a:pt x="6099917" y="804990"/>
                  </a:lnTo>
                  <a:lnTo>
                    <a:pt x="6134187" y="832019"/>
                  </a:lnTo>
                  <a:lnTo>
                    <a:pt x="6167825" y="859399"/>
                  </a:lnTo>
                  <a:lnTo>
                    <a:pt x="6200825" y="887125"/>
                  </a:lnTo>
                  <a:lnTo>
                    <a:pt x="6233177" y="915193"/>
                  </a:lnTo>
                  <a:lnTo>
                    <a:pt x="6264875" y="943599"/>
                  </a:lnTo>
                  <a:lnTo>
                    <a:pt x="6295912" y="972336"/>
                  </a:lnTo>
                  <a:lnTo>
                    <a:pt x="6326281" y="1001400"/>
                  </a:lnTo>
                  <a:lnTo>
                    <a:pt x="6355973" y="1030787"/>
                  </a:lnTo>
                  <a:lnTo>
                    <a:pt x="6384983" y="1060492"/>
                  </a:lnTo>
                  <a:lnTo>
                    <a:pt x="6413301" y="1090510"/>
                  </a:lnTo>
                  <a:lnTo>
                    <a:pt x="6440922" y="1120836"/>
                  </a:lnTo>
                  <a:lnTo>
                    <a:pt x="6467837" y="1151465"/>
                  </a:lnTo>
                  <a:lnTo>
                    <a:pt x="6494039" y="1182392"/>
                  </a:lnTo>
                  <a:lnTo>
                    <a:pt x="6519522" y="1213614"/>
                  </a:lnTo>
                  <a:lnTo>
                    <a:pt x="6544277" y="1245124"/>
                  </a:lnTo>
                  <a:lnTo>
                    <a:pt x="6568298" y="1276919"/>
                  </a:lnTo>
                  <a:lnTo>
                    <a:pt x="6591576" y="1308992"/>
                  </a:lnTo>
                  <a:lnTo>
                    <a:pt x="6614106" y="1341340"/>
                  </a:lnTo>
                  <a:lnTo>
                    <a:pt x="6635878" y="1373958"/>
                  </a:lnTo>
                  <a:lnTo>
                    <a:pt x="6656887" y="1406841"/>
                  </a:lnTo>
                  <a:lnTo>
                    <a:pt x="6677124" y="1439984"/>
                  </a:lnTo>
                  <a:lnTo>
                    <a:pt x="6696583" y="1473382"/>
                  </a:lnTo>
                  <a:lnTo>
                    <a:pt x="6715255" y="1507031"/>
                  </a:lnTo>
                  <a:lnTo>
                    <a:pt x="6733134" y="1540925"/>
                  </a:lnTo>
                  <a:lnTo>
                    <a:pt x="6750213" y="1575061"/>
                  </a:lnTo>
                  <a:lnTo>
                    <a:pt x="6781939" y="1644035"/>
                  </a:lnTo>
                  <a:lnTo>
                    <a:pt x="6810374" y="1713915"/>
                  </a:lnTo>
                  <a:lnTo>
                    <a:pt x="6835460" y="1784662"/>
                  </a:lnTo>
                  <a:lnTo>
                    <a:pt x="6857138" y="1856238"/>
                  </a:lnTo>
                  <a:lnTo>
                    <a:pt x="6875349" y="1928606"/>
                  </a:lnTo>
                  <a:lnTo>
                    <a:pt x="6890035" y="2001725"/>
                  </a:lnTo>
                  <a:lnTo>
                    <a:pt x="6901136" y="2075558"/>
                  </a:lnTo>
                  <a:lnTo>
                    <a:pt x="6908595" y="2150067"/>
                  </a:lnTo>
                  <a:lnTo>
                    <a:pt x="6912353" y="2225213"/>
                  </a:lnTo>
                  <a:lnTo>
                    <a:pt x="6912825" y="2263013"/>
                  </a:lnTo>
                  <a:lnTo>
                    <a:pt x="6912353" y="2300812"/>
                  </a:lnTo>
                  <a:lnTo>
                    <a:pt x="6908595" y="2375958"/>
                  </a:lnTo>
                  <a:lnTo>
                    <a:pt x="6901136" y="2450466"/>
                  </a:lnTo>
                  <a:lnTo>
                    <a:pt x="6890035" y="2524299"/>
                  </a:lnTo>
                  <a:lnTo>
                    <a:pt x="6875349" y="2597418"/>
                  </a:lnTo>
                  <a:lnTo>
                    <a:pt x="6857138" y="2669784"/>
                  </a:lnTo>
                  <a:lnTo>
                    <a:pt x="6835460" y="2741360"/>
                  </a:lnTo>
                  <a:lnTo>
                    <a:pt x="6810374" y="2812107"/>
                  </a:lnTo>
                  <a:lnTo>
                    <a:pt x="6781939" y="2881985"/>
                  </a:lnTo>
                  <a:lnTo>
                    <a:pt x="6750213" y="2950958"/>
                  </a:lnTo>
                  <a:lnTo>
                    <a:pt x="6733134" y="2985093"/>
                  </a:lnTo>
                  <a:lnTo>
                    <a:pt x="6715255" y="3018987"/>
                  </a:lnTo>
                  <a:lnTo>
                    <a:pt x="6696583" y="3052635"/>
                  </a:lnTo>
                  <a:lnTo>
                    <a:pt x="6677124" y="3086032"/>
                  </a:lnTo>
                  <a:lnTo>
                    <a:pt x="6656887" y="3119174"/>
                  </a:lnTo>
                  <a:lnTo>
                    <a:pt x="6635878" y="3152057"/>
                  </a:lnTo>
                  <a:lnTo>
                    <a:pt x="6614106" y="3184674"/>
                  </a:lnTo>
                  <a:lnTo>
                    <a:pt x="6591576" y="3217021"/>
                  </a:lnTo>
                  <a:lnTo>
                    <a:pt x="6568298" y="3249094"/>
                  </a:lnTo>
                  <a:lnTo>
                    <a:pt x="6544277" y="3280888"/>
                  </a:lnTo>
                  <a:lnTo>
                    <a:pt x="6519522" y="3312397"/>
                  </a:lnTo>
                  <a:lnTo>
                    <a:pt x="6494039" y="3343618"/>
                  </a:lnTo>
                  <a:lnTo>
                    <a:pt x="6467837" y="3374545"/>
                  </a:lnTo>
                  <a:lnTo>
                    <a:pt x="6440922" y="3405173"/>
                  </a:lnTo>
                  <a:lnTo>
                    <a:pt x="6413301" y="3435498"/>
                  </a:lnTo>
                  <a:lnTo>
                    <a:pt x="6384983" y="3465515"/>
                  </a:lnTo>
                  <a:lnTo>
                    <a:pt x="6355973" y="3495219"/>
                  </a:lnTo>
                  <a:lnTo>
                    <a:pt x="6326281" y="3524605"/>
                  </a:lnTo>
                  <a:lnTo>
                    <a:pt x="6295912" y="3553668"/>
                  </a:lnTo>
                  <a:lnTo>
                    <a:pt x="6264875" y="3582405"/>
                  </a:lnTo>
                  <a:lnTo>
                    <a:pt x="6233177" y="3610809"/>
                  </a:lnTo>
                  <a:lnTo>
                    <a:pt x="6200825" y="3638876"/>
                  </a:lnTo>
                  <a:lnTo>
                    <a:pt x="6167825" y="3666602"/>
                  </a:lnTo>
                  <a:lnTo>
                    <a:pt x="6134187" y="3693980"/>
                  </a:lnTo>
                  <a:lnTo>
                    <a:pt x="6099917" y="3721008"/>
                  </a:lnTo>
                  <a:lnTo>
                    <a:pt x="6065022" y="3747679"/>
                  </a:lnTo>
                  <a:lnTo>
                    <a:pt x="6029509" y="3773990"/>
                  </a:lnTo>
                  <a:lnTo>
                    <a:pt x="5993387" y="3799935"/>
                  </a:lnTo>
                  <a:lnTo>
                    <a:pt x="5956662" y="3825509"/>
                  </a:lnTo>
                  <a:lnTo>
                    <a:pt x="5919342" y="3850708"/>
                  </a:lnTo>
                  <a:lnTo>
                    <a:pt x="5881434" y="3875526"/>
                  </a:lnTo>
                  <a:lnTo>
                    <a:pt x="5842945" y="3899960"/>
                  </a:lnTo>
                  <a:lnTo>
                    <a:pt x="5803883" y="3924004"/>
                  </a:lnTo>
                  <a:lnTo>
                    <a:pt x="5764254" y="3947653"/>
                  </a:lnTo>
                  <a:lnTo>
                    <a:pt x="5724068" y="3970904"/>
                  </a:lnTo>
                  <a:lnTo>
                    <a:pt x="5683330" y="3993749"/>
                  </a:lnTo>
                  <a:lnTo>
                    <a:pt x="5642047" y="4016186"/>
                  </a:lnTo>
                  <a:lnTo>
                    <a:pt x="5600229" y="4038210"/>
                  </a:lnTo>
                  <a:lnTo>
                    <a:pt x="5557881" y="4059814"/>
                  </a:lnTo>
                  <a:lnTo>
                    <a:pt x="5515011" y="4080995"/>
                  </a:lnTo>
                  <a:lnTo>
                    <a:pt x="5471626" y="4101748"/>
                  </a:lnTo>
                  <a:lnTo>
                    <a:pt x="5427734" y="4122068"/>
                  </a:lnTo>
                  <a:lnTo>
                    <a:pt x="5383342" y="4141951"/>
                  </a:lnTo>
                  <a:lnTo>
                    <a:pt x="5338458" y="4161391"/>
                  </a:lnTo>
                  <a:lnTo>
                    <a:pt x="5293088" y="4180383"/>
                  </a:lnTo>
                  <a:lnTo>
                    <a:pt x="5247240" y="4198923"/>
                  </a:lnTo>
                  <a:lnTo>
                    <a:pt x="5200922" y="4217006"/>
                  </a:lnTo>
                  <a:lnTo>
                    <a:pt x="5154140" y="4234628"/>
                  </a:lnTo>
                  <a:lnTo>
                    <a:pt x="5106902" y="4251783"/>
                  </a:lnTo>
                  <a:lnTo>
                    <a:pt x="5059216" y="4268466"/>
                  </a:lnTo>
                  <a:lnTo>
                    <a:pt x="5011089" y="4284673"/>
                  </a:lnTo>
                  <a:lnTo>
                    <a:pt x="4962527" y="4300400"/>
                  </a:lnTo>
                  <a:lnTo>
                    <a:pt x="4913539" y="4315640"/>
                  </a:lnTo>
                  <a:lnTo>
                    <a:pt x="4864131" y="4330390"/>
                  </a:lnTo>
                  <a:lnTo>
                    <a:pt x="4814312" y="4344645"/>
                  </a:lnTo>
                  <a:lnTo>
                    <a:pt x="4764088" y="4358399"/>
                  </a:lnTo>
                  <a:lnTo>
                    <a:pt x="4713467" y="4371648"/>
                  </a:lnTo>
                  <a:lnTo>
                    <a:pt x="4662455" y="4384388"/>
                  </a:lnTo>
                  <a:lnTo>
                    <a:pt x="4611062" y="4396613"/>
                  </a:lnTo>
                  <a:lnTo>
                    <a:pt x="4559292" y="4408318"/>
                  </a:lnTo>
                  <a:lnTo>
                    <a:pt x="4507155" y="4419500"/>
                  </a:lnTo>
                  <a:lnTo>
                    <a:pt x="4454657" y="4430152"/>
                  </a:lnTo>
                  <a:lnTo>
                    <a:pt x="4401806" y="4440271"/>
                  </a:lnTo>
                  <a:lnTo>
                    <a:pt x="4348609" y="4449851"/>
                  </a:lnTo>
                  <a:lnTo>
                    <a:pt x="4295074" y="4458887"/>
                  </a:lnTo>
                  <a:lnTo>
                    <a:pt x="4241207" y="4467376"/>
                  </a:lnTo>
                  <a:lnTo>
                    <a:pt x="4187016" y="4475311"/>
                  </a:lnTo>
                  <a:lnTo>
                    <a:pt x="4132509" y="4482688"/>
                  </a:lnTo>
                  <a:lnTo>
                    <a:pt x="4077692" y="4489503"/>
                  </a:lnTo>
                  <a:lnTo>
                    <a:pt x="4022573" y="4495751"/>
                  </a:lnTo>
                  <a:lnTo>
                    <a:pt x="3967160" y="4501426"/>
                  </a:lnTo>
                  <a:lnTo>
                    <a:pt x="3911460" y="4506524"/>
                  </a:lnTo>
                  <a:lnTo>
                    <a:pt x="3855479" y="4511041"/>
                  </a:lnTo>
                  <a:lnTo>
                    <a:pt x="3799226" y="4514971"/>
                  </a:lnTo>
                  <a:lnTo>
                    <a:pt x="3742708" y="4518309"/>
                  </a:lnTo>
                  <a:lnTo>
                    <a:pt x="3685931" y="4521051"/>
                  </a:lnTo>
                  <a:lnTo>
                    <a:pt x="3628904" y="4523193"/>
                  </a:lnTo>
                  <a:lnTo>
                    <a:pt x="3571634" y="4524728"/>
                  </a:lnTo>
                  <a:lnTo>
                    <a:pt x="3514128" y="4525653"/>
                  </a:lnTo>
                  <a:lnTo>
                    <a:pt x="3456393" y="4525962"/>
                  </a:lnTo>
                  <a:lnTo>
                    <a:pt x="3398659" y="4525653"/>
                  </a:lnTo>
                  <a:lnTo>
                    <a:pt x="3341153" y="4524728"/>
                  </a:lnTo>
                  <a:lnTo>
                    <a:pt x="3283882" y="4523193"/>
                  </a:lnTo>
                  <a:lnTo>
                    <a:pt x="3226856" y="4521051"/>
                  </a:lnTo>
                  <a:lnTo>
                    <a:pt x="3170079" y="4518309"/>
                  </a:lnTo>
                  <a:lnTo>
                    <a:pt x="3113561" y="4514971"/>
                  </a:lnTo>
                  <a:lnTo>
                    <a:pt x="3057308" y="4511041"/>
                  </a:lnTo>
                  <a:lnTo>
                    <a:pt x="3001328" y="4506524"/>
                  </a:lnTo>
                  <a:lnTo>
                    <a:pt x="2945628" y="4501426"/>
                  </a:lnTo>
                  <a:lnTo>
                    <a:pt x="2890215" y="4495751"/>
                  </a:lnTo>
                  <a:lnTo>
                    <a:pt x="2835096" y="4489503"/>
                  </a:lnTo>
                  <a:lnTo>
                    <a:pt x="2780280" y="4482688"/>
                  </a:lnTo>
                  <a:lnTo>
                    <a:pt x="2725772" y="4475311"/>
                  </a:lnTo>
                  <a:lnTo>
                    <a:pt x="2671582" y="4467376"/>
                  </a:lnTo>
                  <a:lnTo>
                    <a:pt x="2617715" y="4458887"/>
                  </a:lnTo>
                  <a:lnTo>
                    <a:pt x="2564180" y="4449851"/>
                  </a:lnTo>
                  <a:lnTo>
                    <a:pt x="2510983" y="4440271"/>
                  </a:lnTo>
                  <a:lnTo>
                    <a:pt x="2458133" y="4430152"/>
                  </a:lnTo>
                  <a:lnTo>
                    <a:pt x="2405635" y="4419500"/>
                  </a:lnTo>
                  <a:lnTo>
                    <a:pt x="2353498" y="4408318"/>
                  </a:lnTo>
                  <a:lnTo>
                    <a:pt x="2301730" y="4396613"/>
                  </a:lnTo>
                  <a:lnTo>
                    <a:pt x="2250336" y="4384388"/>
                  </a:lnTo>
                  <a:lnTo>
                    <a:pt x="2199325" y="4371648"/>
                  </a:lnTo>
                  <a:lnTo>
                    <a:pt x="2148704" y="4358399"/>
                  </a:lnTo>
                  <a:lnTo>
                    <a:pt x="2098481" y="4344645"/>
                  </a:lnTo>
                  <a:lnTo>
                    <a:pt x="2048662" y="4330390"/>
                  </a:lnTo>
                  <a:lnTo>
                    <a:pt x="1999255" y="4315640"/>
                  </a:lnTo>
                  <a:lnTo>
                    <a:pt x="1950267" y="4300400"/>
                  </a:lnTo>
                  <a:lnTo>
                    <a:pt x="1901706" y="4284673"/>
                  </a:lnTo>
                  <a:lnTo>
                    <a:pt x="1853579" y="4268466"/>
                  </a:lnTo>
                  <a:lnTo>
                    <a:pt x="1805893" y="4251783"/>
                  </a:lnTo>
                  <a:lnTo>
                    <a:pt x="1758656" y="4234628"/>
                  </a:lnTo>
                  <a:lnTo>
                    <a:pt x="1711875" y="4217006"/>
                  </a:lnTo>
                  <a:lnTo>
                    <a:pt x="1665557" y="4198923"/>
                  </a:lnTo>
                  <a:lnTo>
                    <a:pt x="1619710" y="4180383"/>
                  </a:lnTo>
                  <a:lnTo>
                    <a:pt x="1574340" y="4161391"/>
                  </a:lnTo>
                  <a:lnTo>
                    <a:pt x="1529456" y="4141951"/>
                  </a:lnTo>
                  <a:lnTo>
                    <a:pt x="1485065" y="4122068"/>
                  </a:lnTo>
                  <a:lnTo>
                    <a:pt x="1441174" y="4101748"/>
                  </a:lnTo>
                  <a:lnTo>
                    <a:pt x="1397790" y="4080995"/>
                  </a:lnTo>
                  <a:lnTo>
                    <a:pt x="1354920" y="4059814"/>
                  </a:lnTo>
                  <a:lnTo>
                    <a:pt x="1312573" y="4038210"/>
                  </a:lnTo>
                  <a:lnTo>
                    <a:pt x="1270755" y="4016186"/>
                  </a:lnTo>
                  <a:lnTo>
                    <a:pt x="1229473" y="3993749"/>
                  </a:lnTo>
                  <a:lnTo>
                    <a:pt x="1188736" y="3970904"/>
                  </a:lnTo>
                  <a:lnTo>
                    <a:pt x="1148549" y="3947653"/>
                  </a:lnTo>
                  <a:lnTo>
                    <a:pt x="1108922" y="3924004"/>
                  </a:lnTo>
                  <a:lnTo>
                    <a:pt x="1069860" y="3899960"/>
                  </a:lnTo>
                  <a:lnTo>
                    <a:pt x="1031372" y="3875526"/>
                  </a:lnTo>
                  <a:lnTo>
                    <a:pt x="993464" y="3850708"/>
                  </a:lnTo>
                  <a:lnTo>
                    <a:pt x="956145" y="3825509"/>
                  </a:lnTo>
                  <a:lnTo>
                    <a:pt x="919420" y="3799935"/>
                  </a:lnTo>
                  <a:lnTo>
                    <a:pt x="883299" y="3773990"/>
                  </a:lnTo>
                  <a:lnTo>
                    <a:pt x="847787" y="3747679"/>
                  </a:lnTo>
                  <a:lnTo>
                    <a:pt x="812892" y="3721008"/>
                  </a:lnTo>
                  <a:lnTo>
                    <a:pt x="778623" y="3693980"/>
                  </a:lnTo>
                  <a:lnTo>
                    <a:pt x="744985" y="3666602"/>
                  </a:lnTo>
                  <a:lnTo>
                    <a:pt x="711986" y="3638876"/>
                  </a:lnTo>
                  <a:lnTo>
                    <a:pt x="679634" y="3610809"/>
                  </a:lnTo>
                  <a:lnTo>
                    <a:pt x="647936" y="3582405"/>
                  </a:lnTo>
                  <a:lnTo>
                    <a:pt x="616900" y="3553668"/>
                  </a:lnTo>
                  <a:lnTo>
                    <a:pt x="586532" y="3524605"/>
                  </a:lnTo>
                  <a:lnTo>
                    <a:pt x="556840" y="3495219"/>
                  </a:lnTo>
                  <a:lnTo>
                    <a:pt x="527831" y="3465515"/>
                  </a:lnTo>
                  <a:lnTo>
                    <a:pt x="499513" y="3435498"/>
                  </a:lnTo>
                  <a:lnTo>
                    <a:pt x="471893" y="3405173"/>
                  </a:lnTo>
                  <a:lnTo>
                    <a:pt x="444979" y="3374545"/>
                  </a:lnTo>
                  <a:lnTo>
                    <a:pt x="418777" y="3343618"/>
                  </a:lnTo>
                  <a:lnTo>
                    <a:pt x="393295" y="3312397"/>
                  </a:lnTo>
                  <a:lnTo>
                    <a:pt x="368540" y="3280888"/>
                  </a:lnTo>
                  <a:lnTo>
                    <a:pt x="344520" y="3249094"/>
                  </a:lnTo>
                  <a:lnTo>
                    <a:pt x="321242" y="3217021"/>
                  </a:lnTo>
                  <a:lnTo>
                    <a:pt x="298713" y="3184674"/>
                  </a:lnTo>
                  <a:lnTo>
                    <a:pt x="276941" y="3152057"/>
                  </a:lnTo>
                  <a:lnTo>
                    <a:pt x="255933" y="3119174"/>
                  </a:lnTo>
                  <a:lnTo>
                    <a:pt x="235696" y="3086032"/>
                  </a:lnTo>
                  <a:lnTo>
                    <a:pt x="216238" y="3052635"/>
                  </a:lnTo>
                  <a:lnTo>
                    <a:pt x="197565" y="3018987"/>
                  </a:lnTo>
                  <a:lnTo>
                    <a:pt x="179686" y="2985093"/>
                  </a:lnTo>
                  <a:lnTo>
                    <a:pt x="162608" y="2950958"/>
                  </a:lnTo>
                  <a:lnTo>
                    <a:pt x="130883" y="2881985"/>
                  </a:lnTo>
                  <a:lnTo>
                    <a:pt x="102448" y="2812107"/>
                  </a:lnTo>
                  <a:lnTo>
                    <a:pt x="77363" y="2741360"/>
                  </a:lnTo>
                  <a:lnTo>
                    <a:pt x="55686" y="2669784"/>
                  </a:lnTo>
                  <a:lnTo>
                    <a:pt x="37475" y="2597418"/>
                  </a:lnTo>
                  <a:lnTo>
                    <a:pt x="22790" y="2524299"/>
                  </a:lnTo>
                  <a:lnTo>
                    <a:pt x="11688" y="2450466"/>
                  </a:lnTo>
                  <a:lnTo>
                    <a:pt x="4229" y="2375958"/>
                  </a:lnTo>
                  <a:lnTo>
                    <a:pt x="472" y="2300812"/>
                  </a:lnTo>
                  <a:lnTo>
                    <a:pt x="0" y="2263013"/>
                  </a:lnTo>
                  <a:close/>
                </a:path>
              </a:pathLst>
            </a:custGeom>
            <a:noFill/>
            <a:ln cap="flat" cmpd="sng" w="9525">
              <a:solidFill>
                <a:srgbClr val="BD4A47"/>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04" name="Google Shape;804;p31"/>
          <p:cNvSpPr txBox="1"/>
          <p:nvPr>
            <p:ph idx="1" type="body"/>
          </p:nvPr>
        </p:nvSpPr>
        <p:spPr>
          <a:xfrm>
            <a:off x="1062040" y="1825625"/>
            <a:ext cx="8543925" cy="1545680"/>
          </a:xfrm>
          <a:prstGeom prst="rect">
            <a:avLst/>
          </a:prstGeom>
          <a:noFill/>
          <a:ln>
            <a:noFill/>
          </a:ln>
        </p:spPr>
        <p:txBody>
          <a:bodyPr anchorCtr="0" anchor="t" bIns="0" lIns="0" spcFirstLastPara="1" rIns="0" wrap="square" tIns="62850">
            <a:spAutoFit/>
          </a:bodyPr>
          <a:lstStyle/>
          <a:p>
            <a:pPr indent="-12700" lvl="0" marL="12700" marR="5080" rtl="0" algn="just">
              <a:lnSpc>
                <a:spcPct val="86300"/>
              </a:lnSpc>
              <a:spcBef>
                <a:spcPts val="0"/>
              </a:spcBef>
              <a:spcAft>
                <a:spcPts val="0"/>
              </a:spcAft>
              <a:buClr>
                <a:schemeClr val="dk1"/>
              </a:buClr>
              <a:buSzPts val="2800"/>
              <a:buChar char="•"/>
            </a:pPr>
            <a:r>
              <a:rPr lang="uz-Cyrl-UZ"/>
              <a:t>Тор маънода маркетинг дастури  (бизнес режа) ҳужжат бўлиб,  корхонанинг бозорда аниқ фаолият  кўрсатиш тамойилини ифодалайди.  Маркетинг дастури кенгроқ маънода  эса корхона имкониятларини бозор</a:t>
            </a:r>
            <a:endParaRPr/>
          </a:p>
        </p:txBody>
      </p:sp>
      <p:sp>
        <p:nvSpPr>
          <p:cNvPr id="805" name="Google Shape;805;p31"/>
          <p:cNvSpPr txBox="1"/>
          <p:nvPr/>
        </p:nvSpPr>
        <p:spPr>
          <a:xfrm>
            <a:off x="2496693" y="4110991"/>
            <a:ext cx="1981835" cy="706755"/>
          </a:xfrm>
          <a:prstGeom prst="rect">
            <a:avLst/>
          </a:prstGeom>
          <a:noFill/>
          <a:ln>
            <a:noFill/>
          </a:ln>
        </p:spPr>
        <p:txBody>
          <a:bodyPr anchorCtr="0" anchor="t" bIns="0" lIns="0" spcFirstLastPara="1" rIns="0" wrap="square" tIns="65400">
            <a:spAutoFit/>
          </a:bodyPr>
          <a:lstStyle/>
          <a:p>
            <a:pPr indent="0" lvl="0" marL="12700" marR="5080" rtl="0" algn="l">
              <a:lnSpc>
                <a:spcPct val="103333"/>
              </a:lnSpc>
              <a:spcBef>
                <a:spcPts val="0"/>
              </a:spcBef>
              <a:spcAft>
                <a:spcPts val="0"/>
              </a:spcAft>
              <a:buNone/>
            </a:pPr>
            <a:r>
              <a:rPr lang="uz-Cyrl-UZ" sz="2400">
                <a:solidFill>
                  <a:srgbClr val="FFFFFF"/>
                </a:solidFill>
                <a:latin typeface="Times New Roman"/>
                <a:ea typeface="Times New Roman"/>
                <a:cs typeface="Times New Roman"/>
                <a:sym typeface="Times New Roman"/>
              </a:rPr>
              <a:t>талабларига  йўналтирилган</a:t>
            </a:r>
            <a:endParaRPr sz="2400">
              <a:solidFill>
                <a:schemeClr val="dk1"/>
              </a:solidFill>
              <a:latin typeface="Times New Roman"/>
              <a:ea typeface="Times New Roman"/>
              <a:cs typeface="Times New Roman"/>
              <a:sym typeface="Times New Roman"/>
            </a:endParaRPr>
          </a:p>
        </p:txBody>
      </p:sp>
      <p:sp>
        <p:nvSpPr>
          <p:cNvPr id="806" name="Google Shape;806;p31"/>
          <p:cNvSpPr txBox="1"/>
          <p:nvPr/>
        </p:nvSpPr>
        <p:spPr>
          <a:xfrm>
            <a:off x="5267705" y="4110991"/>
            <a:ext cx="2143760" cy="706755"/>
          </a:xfrm>
          <a:prstGeom prst="rect">
            <a:avLst/>
          </a:prstGeom>
          <a:noFill/>
          <a:ln>
            <a:noFill/>
          </a:ln>
        </p:spPr>
        <p:txBody>
          <a:bodyPr anchorCtr="0" anchor="t" bIns="0" lIns="0" spcFirstLastPara="1" rIns="0" wrap="square" tIns="12700">
            <a:spAutoFit/>
          </a:bodyPr>
          <a:lstStyle/>
          <a:p>
            <a:pPr indent="0" lvl="0" marL="0" marR="5080" rtl="0" algn="r">
              <a:lnSpc>
                <a:spcPct val="111666"/>
              </a:lnSpc>
              <a:spcBef>
                <a:spcPts val="0"/>
              </a:spcBef>
              <a:spcAft>
                <a:spcPts val="0"/>
              </a:spcAft>
              <a:buNone/>
            </a:pPr>
            <a:r>
              <a:rPr lang="uz-Cyrl-UZ" sz="2400">
                <a:solidFill>
                  <a:srgbClr val="FFFFFF"/>
                </a:solidFill>
                <a:latin typeface="Times New Roman"/>
                <a:ea typeface="Times New Roman"/>
                <a:cs typeface="Times New Roman"/>
                <a:sym typeface="Times New Roman"/>
              </a:rPr>
              <a:t>мослаштиришга</a:t>
            </a:r>
            <a:endParaRPr sz="2400">
              <a:solidFill>
                <a:schemeClr val="dk1"/>
              </a:solidFill>
              <a:latin typeface="Times New Roman"/>
              <a:ea typeface="Times New Roman"/>
              <a:cs typeface="Times New Roman"/>
              <a:sym typeface="Times New Roman"/>
            </a:endParaRPr>
          </a:p>
          <a:p>
            <a:pPr indent="0" lvl="0" marL="0" marR="5080" rtl="0" algn="r">
              <a:lnSpc>
                <a:spcPct val="111666"/>
              </a:lnSpc>
              <a:spcBef>
                <a:spcPts val="0"/>
              </a:spcBef>
              <a:spcAft>
                <a:spcPts val="0"/>
              </a:spcAft>
              <a:buNone/>
            </a:pPr>
            <a:r>
              <a:rPr lang="uz-Cyrl-UZ" sz="2400">
                <a:solidFill>
                  <a:srgbClr val="FFFFFF"/>
                </a:solidFill>
                <a:latin typeface="Times New Roman"/>
                <a:ea typeface="Times New Roman"/>
                <a:cs typeface="Times New Roman"/>
                <a:sym typeface="Times New Roman"/>
              </a:rPr>
              <a:t>таҳлил,</a:t>
            </a:r>
            <a:endParaRPr sz="2400">
              <a:solidFill>
                <a:schemeClr val="dk1"/>
              </a:solidFill>
              <a:latin typeface="Times New Roman"/>
              <a:ea typeface="Times New Roman"/>
              <a:cs typeface="Times New Roman"/>
              <a:sym typeface="Times New Roman"/>
            </a:endParaRPr>
          </a:p>
        </p:txBody>
      </p:sp>
      <p:sp>
        <p:nvSpPr>
          <p:cNvPr id="807" name="Google Shape;807;p31"/>
          <p:cNvSpPr txBox="1"/>
          <p:nvPr/>
        </p:nvSpPr>
        <p:spPr>
          <a:xfrm>
            <a:off x="2496692" y="4741875"/>
            <a:ext cx="4914900" cy="707390"/>
          </a:xfrm>
          <a:prstGeom prst="rect">
            <a:avLst/>
          </a:prstGeom>
          <a:noFill/>
          <a:ln>
            <a:noFill/>
          </a:ln>
        </p:spPr>
        <p:txBody>
          <a:bodyPr anchorCtr="0" anchor="t" bIns="0" lIns="0" spcFirstLastPara="1" rIns="0" wrap="square" tIns="12700">
            <a:spAutoFit/>
          </a:bodyPr>
          <a:lstStyle/>
          <a:p>
            <a:pPr indent="0" lvl="0" marL="12700" marR="0" rtl="0" algn="l">
              <a:lnSpc>
                <a:spcPct val="111666"/>
              </a:lnSpc>
              <a:spcBef>
                <a:spcPts val="0"/>
              </a:spcBef>
              <a:spcAft>
                <a:spcPts val="0"/>
              </a:spcAft>
              <a:buNone/>
            </a:pPr>
            <a:r>
              <a:rPr lang="uz-Cyrl-UZ" sz="2400">
                <a:solidFill>
                  <a:srgbClr val="FFFFFF"/>
                </a:solidFill>
                <a:latin typeface="Times New Roman"/>
                <a:ea typeface="Times New Roman"/>
                <a:cs typeface="Times New Roman"/>
                <a:sym typeface="Times New Roman"/>
              </a:rPr>
              <a:t>режалаштириш	ва	назорат	қилиш</a:t>
            </a:r>
            <a:endParaRPr sz="2400">
              <a:solidFill>
                <a:schemeClr val="dk1"/>
              </a:solidFill>
              <a:latin typeface="Times New Roman"/>
              <a:ea typeface="Times New Roman"/>
              <a:cs typeface="Times New Roman"/>
              <a:sym typeface="Times New Roman"/>
            </a:endParaRPr>
          </a:p>
          <a:p>
            <a:pPr indent="0" lvl="0" marL="12700" marR="0" rtl="0" algn="l">
              <a:lnSpc>
                <a:spcPct val="111666"/>
              </a:lnSpc>
              <a:spcBef>
                <a:spcPts val="0"/>
              </a:spcBef>
              <a:spcAft>
                <a:spcPts val="0"/>
              </a:spcAft>
              <a:buNone/>
            </a:pPr>
            <a:r>
              <a:rPr lang="uz-Cyrl-UZ" sz="2400">
                <a:solidFill>
                  <a:srgbClr val="FFFFFF"/>
                </a:solidFill>
                <a:latin typeface="Times New Roman"/>
                <a:ea typeface="Times New Roman"/>
                <a:cs typeface="Times New Roman"/>
                <a:sym typeface="Times New Roman"/>
              </a:rPr>
              <a:t>жараѐни деб қаралади.</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sp>
        <p:nvSpPr>
          <p:cNvPr id="812" name="Google Shape;812;p32"/>
          <p:cNvSpPr/>
          <p:nvPr/>
        </p:nvSpPr>
        <p:spPr>
          <a:xfrm>
            <a:off x="776288" y="404875"/>
            <a:ext cx="4177029" cy="971550"/>
          </a:xfrm>
          <a:custGeom>
            <a:rect b="b" l="l" r="r" t="t"/>
            <a:pathLst>
              <a:path extrusionOk="0" h="971550" w="4177029">
                <a:moveTo>
                  <a:pt x="4176649" y="0"/>
                </a:moveTo>
                <a:lnTo>
                  <a:pt x="0" y="0"/>
                </a:lnTo>
                <a:lnTo>
                  <a:pt x="0" y="971550"/>
                </a:lnTo>
                <a:lnTo>
                  <a:pt x="4176649" y="971550"/>
                </a:lnTo>
                <a:lnTo>
                  <a:pt x="4176649" y="0"/>
                </a:lnTo>
                <a:close/>
              </a:path>
            </a:pathLst>
          </a:custGeom>
          <a:solidFill>
            <a:srgbClr val="9BBA58"/>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13" name="Google Shape;813;p32"/>
          <p:cNvSpPr txBox="1"/>
          <p:nvPr/>
        </p:nvSpPr>
        <p:spPr>
          <a:xfrm>
            <a:off x="776288" y="404875"/>
            <a:ext cx="4177029" cy="897682"/>
          </a:xfrm>
          <a:prstGeom prst="rect">
            <a:avLst/>
          </a:prstGeom>
          <a:noFill/>
          <a:ln cap="flat" cmpd="sng" w="25400">
            <a:solidFill>
              <a:srgbClr val="70883E"/>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4300"/>
              </a:lnSpc>
              <a:spcBef>
                <a:spcPts val="0"/>
              </a:spcBef>
              <a:spcAft>
                <a:spcPts val="0"/>
              </a:spcAft>
              <a:buNone/>
            </a:pPr>
            <a:r>
              <a:rPr b="1" i="1" lang="uz-Cyrl-UZ" sz="3000">
                <a:solidFill>
                  <a:srgbClr val="006600"/>
                </a:solidFill>
                <a:latin typeface="Cambria"/>
                <a:ea typeface="Cambria"/>
                <a:cs typeface="Cambria"/>
                <a:sym typeface="Cambria"/>
              </a:rPr>
              <a:t>Бозор ривожланишининг</a:t>
            </a:r>
            <a:endParaRPr sz="3000">
              <a:solidFill>
                <a:schemeClr val="dk1"/>
              </a:solidFill>
              <a:latin typeface="Cambria"/>
              <a:ea typeface="Cambria"/>
              <a:cs typeface="Cambria"/>
              <a:sym typeface="Cambria"/>
            </a:endParaRPr>
          </a:p>
          <a:p>
            <a:pPr indent="0" lvl="0" marL="84455" marR="0" rtl="0" algn="ctr">
              <a:spcBef>
                <a:spcPts val="0"/>
              </a:spcBef>
              <a:spcAft>
                <a:spcPts val="0"/>
              </a:spcAft>
              <a:buNone/>
            </a:pPr>
            <a:r>
              <a:rPr b="1" i="1" lang="uz-Cyrl-UZ" sz="3000">
                <a:solidFill>
                  <a:srgbClr val="006600"/>
                </a:solidFill>
                <a:latin typeface="Cambria"/>
                <a:ea typeface="Cambria"/>
                <a:cs typeface="Cambria"/>
                <a:sym typeface="Cambria"/>
              </a:rPr>
              <a:t>киска тахлили ва башорати</a:t>
            </a:r>
            <a:endParaRPr sz="3000">
              <a:solidFill>
                <a:schemeClr val="dk1"/>
              </a:solidFill>
              <a:latin typeface="Cambria"/>
              <a:ea typeface="Cambria"/>
              <a:cs typeface="Cambria"/>
              <a:sym typeface="Cambria"/>
            </a:endParaRPr>
          </a:p>
        </p:txBody>
      </p:sp>
      <p:grpSp>
        <p:nvGrpSpPr>
          <p:cNvPr id="814" name="Google Shape;814;p32"/>
          <p:cNvGrpSpPr/>
          <p:nvPr/>
        </p:nvGrpSpPr>
        <p:grpSpPr>
          <a:xfrm>
            <a:off x="3676273" y="2568350"/>
            <a:ext cx="2696709" cy="1529686"/>
            <a:chOff x="3295272" y="2568349"/>
            <a:chExt cx="2696709" cy="1529686"/>
          </a:xfrm>
        </p:grpSpPr>
        <p:pic>
          <p:nvPicPr>
            <p:cNvPr id="815" name="Google Shape;815;p32"/>
            <p:cNvPicPr preferRelativeResize="0"/>
            <p:nvPr/>
          </p:nvPicPr>
          <p:blipFill rotWithShape="1">
            <a:blip r:embed="rId3">
              <a:alphaModFix/>
            </a:blip>
            <a:srcRect b="0" l="0" r="0" t="0"/>
            <a:stretch/>
          </p:blipFill>
          <p:spPr>
            <a:xfrm>
              <a:off x="3295272" y="2568349"/>
              <a:ext cx="2696709" cy="1509464"/>
            </a:xfrm>
            <a:prstGeom prst="rect">
              <a:avLst/>
            </a:prstGeom>
            <a:noFill/>
            <a:ln>
              <a:noFill/>
            </a:ln>
          </p:spPr>
        </p:pic>
        <p:pic>
          <p:nvPicPr>
            <p:cNvPr id="816" name="Google Shape;816;p32"/>
            <p:cNvPicPr preferRelativeResize="0"/>
            <p:nvPr/>
          </p:nvPicPr>
          <p:blipFill rotWithShape="1">
            <a:blip r:embed="rId4">
              <a:alphaModFix/>
            </a:blip>
            <a:srcRect b="0" l="0" r="0" t="0"/>
            <a:stretch/>
          </p:blipFill>
          <p:spPr>
            <a:xfrm>
              <a:off x="3683507" y="2641092"/>
              <a:ext cx="1987295" cy="1456943"/>
            </a:xfrm>
            <a:prstGeom prst="rect">
              <a:avLst/>
            </a:prstGeom>
            <a:noFill/>
            <a:ln>
              <a:noFill/>
            </a:ln>
          </p:spPr>
        </p:pic>
      </p:grpSp>
      <p:sp>
        <p:nvSpPr>
          <p:cNvPr id="817" name="Google Shape;817;p32"/>
          <p:cNvSpPr txBox="1"/>
          <p:nvPr/>
        </p:nvSpPr>
        <p:spPr>
          <a:xfrm>
            <a:off x="3729102" y="2600326"/>
            <a:ext cx="2592705" cy="1224053"/>
          </a:xfrm>
          <a:prstGeom prst="rect">
            <a:avLst/>
          </a:prstGeom>
          <a:solidFill>
            <a:srgbClr val="C0504D"/>
          </a:solidFill>
          <a:ln cap="flat" cmpd="sng" w="38100">
            <a:solidFill>
              <a:srgbClr val="FFFFFF"/>
            </a:solidFill>
            <a:prstDash val="solid"/>
            <a:round/>
            <a:headEnd len="sm" w="sm" type="none"/>
            <a:tailEnd len="sm" w="sm" type="none"/>
          </a:ln>
        </p:spPr>
        <p:txBody>
          <a:bodyPr anchorCtr="0" anchor="t" bIns="0" lIns="0" spcFirstLastPara="1" rIns="0" wrap="square" tIns="114925">
            <a:spAutoFit/>
          </a:bodyPr>
          <a:lstStyle/>
          <a:p>
            <a:pPr indent="-64769" lvl="0" marL="561340" marR="554355" rtl="0" algn="ctr">
              <a:spcBef>
                <a:spcPts val="0"/>
              </a:spcBef>
              <a:spcAft>
                <a:spcPts val="0"/>
              </a:spcAft>
              <a:buNone/>
            </a:pPr>
            <a:r>
              <a:rPr b="1" i="1" lang="uz-Cyrl-UZ" sz="2400">
                <a:solidFill>
                  <a:srgbClr val="FFFFFF"/>
                </a:solidFill>
                <a:latin typeface="Cambria"/>
                <a:ea typeface="Cambria"/>
                <a:cs typeface="Cambria"/>
                <a:sym typeface="Cambria"/>
              </a:rPr>
              <a:t>Маркетинг  дастурининг  мазмуни</a:t>
            </a:r>
            <a:endParaRPr sz="2400">
              <a:solidFill>
                <a:schemeClr val="dk1"/>
              </a:solidFill>
              <a:latin typeface="Cambria"/>
              <a:ea typeface="Cambria"/>
              <a:cs typeface="Cambria"/>
              <a:sym typeface="Cambria"/>
            </a:endParaRPr>
          </a:p>
        </p:txBody>
      </p:sp>
      <p:sp>
        <p:nvSpPr>
          <p:cNvPr id="818" name="Google Shape;818;p32"/>
          <p:cNvSpPr txBox="1"/>
          <p:nvPr/>
        </p:nvSpPr>
        <p:spPr>
          <a:xfrm>
            <a:off x="596901" y="1592263"/>
            <a:ext cx="3527425" cy="779701"/>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10150">
            <a:spAutoFit/>
          </a:bodyPr>
          <a:lstStyle/>
          <a:p>
            <a:pPr indent="-699770" lvl="0" marL="809625" marR="103504" rtl="0" algn="l">
              <a:spcBef>
                <a:spcPts val="0"/>
              </a:spcBef>
              <a:spcAft>
                <a:spcPts val="0"/>
              </a:spcAft>
              <a:buNone/>
            </a:pPr>
            <a:r>
              <a:rPr b="1" i="1" lang="uz-Cyrl-UZ" sz="2500">
                <a:solidFill>
                  <a:srgbClr val="006600"/>
                </a:solidFill>
                <a:latin typeface="Cambria"/>
                <a:ea typeface="Cambria"/>
                <a:cs typeface="Cambria"/>
                <a:sym typeface="Cambria"/>
              </a:rPr>
              <a:t>Бозордаги хулк</a:t>
            </a:r>
            <a:r>
              <a:rPr b="1" i="1" lang="uz-Cyrl-UZ" sz="2500">
                <a:solidFill>
                  <a:srgbClr val="006600"/>
                </a:solidFill>
                <a:latin typeface="Arial"/>
                <a:ea typeface="Arial"/>
                <a:cs typeface="Arial"/>
                <a:sym typeface="Arial"/>
              </a:rPr>
              <a:t>-</a:t>
            </a:r>
            <a:r>
              <a:rPr b="1" i="1" lang="uz-Cyrl-UZ" sz="2500">
                <a:solidFill>
                  <a:srgbClr val="006600"/>
                </a:solidFill>
                <a:latin typeface="Cambria"/>
                <a:ea typeface="Cambria"/>
                <a:cs typeface="Cambria"/>
                <a:sym typeface="Cambria"/>
              </a:rPr>
              <a:t>атворининг  стратегик йули</a:t>
            </a:r>
            <a:endParaRPr sz="2500">
              <a:solidFill>
                <a:schemeClr val="dk1"/>
              </a:solidFill>
              <a:latin typeface="Cambria"/>
              <a:ea typeface="Cambria"/>
              <a:cs typeface="Cambria"/>
              <a:sym typeface="Cambria"/>
            </a:endParaRPr>
          </a:p>
        </p:txBody>
      </p:sp>
      <p:sp>
        <p:nvSpPr>
          <p:cNvPr id="819" name="Google Shape;819;p32"/>
          <p:cNvSpPr txBox="1"/>
          <p:nvPr/>
        </p:nvSpPr>
        <p:spPr>
          <a:xfrm>
            <a:off x="884237" y="4400551"/>
            <a:ext cx="3456304" cy="1244571"/>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89525">
            <a:spAutoFit/>
          </a:bodyPr>
          <a:lstStyle/>
          <a:p>
            <a:pPr indent="-63500" lvl="0" marL="111760" marR="106679" rtl="0" algn="ctr">
              <a:spcBef>
                <a:spcPts val="0"/>
              </a:spcBef>
              <a:spcAft>
                <a:spcPts val="0"/>
              </a:spcAft>
              <a:buNone/>
            </a:pPr>
            <a:r>
              <a:rPr b="1" i="1" lang="uz-Cyrl-UZ" sz="2500">
                <a:solidFill>
                  <a:srgbClr val="006600"/>
                </a:solidFill>
                <a:latin typeface="Cambria"/>
                <a:ea typeface="Cambria"/>
                <a:cs typeface="Cambria"/>
                <a:sym typeface="Cambria"/>
              </a:rPr>
              <a:t>Маркетинг харакатлари  самарадорлигини олдиндан  бахолаш</a:t>
            </a:r>
            <a:endParaRPr sz="2500">
              <a:solidFill>
                <a:schemeClr val="dk1"/>
              </a:solidFill>
              <a:latin typeface="Cambria"/>
              <a:ea typeface="Cambria"/>
              <a:cs typeface="Cambria"/>
              <a:sym typeface="Cambria"/>
            </a:endParaRPr>
          </a:p>
        </p:txBody>
      </p:sp>
      <p:sp>
        <p:nvSpPr>
          <p:cNvPr id="820" name="Google Shape;820;p32"/>
          <p:cNvSpPr txBox="1"/>
          <p:nvPr/>
        </p:nvSpPr>
        <p:spPr>
          <a:xfrm>
            <a:off x="5276850" y="441388"/>
            <a:ext cx="3384550" cy="1181734"/>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27300">
            <a:spAutoFit/>
          </a:bodyPr>
          <a:lstStyle/>
          <a:p>
            <a:pPr indent="-684530" lvl="0" marL="778510" marR="154305" rtl="0" algn="l">
              <a:spcBef>
                <a:spcPts val="0"/>
              </a:spcBef>
              <a:spcAft>
                <a:spcPts val="0"/>
              </a:spcAft>
              <a:buNone/>
            </a:pPr>
            <a:r>
              <a:rPr b="1" i="1" lang="uz-Cyrl-UZ" sz="2500">
                <a:solidFill>
                  <a:srgbClr val="006600"/>
                </a:solidFill>
                <a:latin typeface="Cambria"/>
                <a:ea typeface="Cambria"/>
                <a:cs typeface="Cambria"/>
                <a:sym typeface="Cambria"/>
              </a:rPr>
              <a:t>Фирма ривожланишининг  асосий максади</a:t>
            </a:r>
            <a:endParaRPr sz="2500">
              <a:solidFill>
                <a:schemeClr val="dk1"/>
              </a:solidFill>
              <a:latin typeface="Cambria"/>
              <a:ea typeface="Cambria"/>
              <a:cs typeface="Cambria"/>
              <a:sym typeface="Cambria"/>
            </a:endParaRPr>
          </a:p>
        </p:txBody>
      </p:sp>
      <p:sp>
        <p:nvSpPr>
          <p:cNvPr id="821" name="Google Shape;821;p32"/>
          <p:cNvSpPr txBox="1"/>
          <p:nvPr/>
        </p:nvSpPr>
        <p:spPr>
          <a:xfrm>
            <a:off x="6105526" y="1484375"/>
            <a:ext cx="3132455" cy="815608"/>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45700">
            <a:spAutoFit/>
          </a:bodyPr>
          <a:lstStyle/>
          <a:p>
            <a:pPr indent="0" lvl="0" marL="0" marR="57150" rtl="0" algn="ctr">
              <a:spcBef>
                <a:spcPts val="0"/>
              </a:spcBef>
              <a:spcAft>
                <a:spcPts val="0"/>
              </a:spcAft>
              <a:buNone/>
            </a:pPr>
            <a:r>
              <a:rPr b="1" i="1" lang="uz-Cyrl-UZ" sz="2500">
                <a:solidFill>
                  <a:srgbClr val="006600"/>
                </a:solidFill>
                <a:latin typeface="Cambria"/>
                <a:ea typeface="Cambria"/>
                <a:cs typeface="Cambria"/>
                <a:sym typeface="Cambria"/>
              </a:rPr>
              <a:t>Маркетинг</a:t>
            </a:r>
            <a:endParaRPr sz="2500">
              <a:solidFill>
                <a:schemeClr val="dk1"/>
              </a:solidFill>
              <a:latin typeface="Cambria"/>
              <a:ea typeface="Cambria"/>
              <a:cs typeface="Cambria"/>
              <a:sym typeface="Cambria"/>
            </a:endParaRPr>
          </a:p>
          <a:p>
            <a:pPr indent="0" lvl="0" marL="0" marR="0" rtl="0" algn="ctr">
              <a:lnSpc>
                <a:spcPct val="100000"/>
              </a:lnSpc>
              <a:spcBef>
                <a:spcPts val="0"/>
              </a:spcBef>
              <a:spcAft>
                <a:spcPts val="0"/>
              </a:spcAft>
              <a:buNone/>
            </a:pPr>
            <a:r>
              <a:rPr b="1" i="1" lang="uz-Cyrl-UZ" sz="2500">
                <a:solidFill>
                  <a:srgbClr val="006600"/>
                </a:solidFill>
                <a:latin typeface="Cambria"/>
                <a:ea typeface="Cambria"/>
                <a:cs typeface="Cambria"/>
                <a:sym typeface="Cambria"/>
              </a:rPr>
              <a:t>тадкикотлари мазмуни</a:t>
            </a:r>
            <a:endParaRPr sz="2500">
              <a:solidFill>
                <a:schemeClr val="dk1"/>
              </a:solidFill>
              <a:latin typeface="Cambria"/>
              <a:ea typeface="Cambria"/>
              <a:cs typeface="Cambria"/>
              <a:sym typeface="Cambria"/>
            </a:endParaRPr>
          </a:p>
        </p:txBody>
      </p:sp>
      <p:sp>
        <p:nvSpPr>
          <p:cNvPr id="822" name="Google Shape;822;p32"/>
          <p:cNvSpPr txBox="1"/>
          <p:nvPr/>
        </p:nvSpPr>
        <p:spPr>
          <a:xfrm>
            <a:off x="6537325" y="3068702"/>
            <a:ext cx="2665730" cy="586699"/>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200025">
            <a:spAutoFit/>
          </a:bodyPr>
          <a:lstStyle/>
          <a:p>
            <a:pPr indent="0" lvl="0" marL="33020" marR="0" rtl="0" algn="l">
              <a:spcBef>
                <a:spcPts val="0"/>
              </a:spcBef>
              <a:spcAft>
                <a:spcPts val="0"/>
              </a:spcAft>
              <a:buNone/>
            </a:pPr>
            <a:r>
              <a:rPr b="1" i="1" lang="uz-Cyrl-UZ" sz="2500">
                <a:solidFill>
                  <a:srgbClr val="006600"/>
                </a:solidFill>
                <a:latin typeface="Cambria"/>
                <a:ea typeface="Cambria"/>
                <a:cs typeface="Cambria"/>
                <a:sym typeface="Cambria"/>
              </a:rPr>
              <a:t>Харажатлар сметаси</a:t>
            </a:r>
            <a:endParaRPr sz="2500">
              <a:solidFill>
                <a:schemeClr val="dk1"/>
              </a:solidFill>
              <a:latin typeface="Cambria"/>
              <a:ea typeface="Cambria"/>
              <a:cs typeface="Cambria"/>
              <a:sym typeface="Cambria"/>
            </a:endParaRPr>
          </a:p>
        </p:txBody>
      </p:sp>
      <p:grpSp>
        <p:nvGrpSpPr>
          <p:cNvPr id="823" name="Google Shape;823;p32"/>
          <p:cNvGrpSpPr/>
          <p:nvPr/>
        </p:nvGrpSpPr>
        <p:grpSpPr>
          <a:xfrm>
            <a:off x="2900300" y="1341373"/>
            <a:ext cx="4176776" cy="3038221"/>
            <a:chOff x="2519299" y="1341373"/>
            <a:chExt cx="4176776" cy="3038221"/>
          </a:xfrm>
        </p:grpSpPr>
        <p:sp>
          <p:nvSpPr>
            <p:cNvPr id="824" name="Google Shape;824;p32"/>
            <p:cNvSpPr/>
            <p:nvPr/>
          </p:nvSpPr>
          <p:spPr>
            <a:xfrm>
              <a:off x="2555875" y="1341373"/>
              <a:ext cx="4140200" cy="2305685"/>
            </a:xfrm>
            <a:custGeom>
              <a:rect b="b" l="l" r="r" t="t"/>
              <a:pathLst>
                <a:path extrusionOk="0" h="2305685" w="4140200">
                  <a:moveTo>
                    <a:pt x="758304" y="1469136"/>
                  </a:moveTo>
                  <a:lnTo>
                    <a:pt x="71551" y="1143000"/>
                  </a:lnTo>
                  <a:lnTo>
                    <a:pt x="74142" y="1137539"/>
                  </a:lnTo>
                  <a:lnTo>
                    <a:pt x="85217" y="1114298"/>
                  </a:lnTo>
                  <a:lnTo>
                    <a:pt x="0" y="1116076"/>
                  </a:lnTo>
                  <a:lnTo>
                    <a:pt x="52451" y="1183132"/>
                  </a:lnTo>
                  <a:lnTo>
                    <a:pt x="66052" y="1154544"/>
                  </a:lnTo>
                  <a:lnTo>
                    <a:pt x="752983" y="1480566"/>
                  </a:lnTo>
                  <a:lnTo>
                    <a:pt x="758304" y="1469136"/>
                  </a:lnTo>
                  <a:close/>
                </a:path>
                <a:path extrusionOk="0" h="2305685" w="4140200">
                  <a:moveTo>
                    <a:pt x="792099" y="2260600"/>
                  </a:moveTo>
                  <a:lnTo>
                    <a:pt x="544449" y="2260600"/>
                  </a:lnTo>
                  <a:lnTo>
                    <a:pt x="544449" y="2228977"/>
                  </a:lnTo>
                  <a:lnTo>
                    <a:pt x="468249" y="2267077"/>
                  </a:lnTo>
                  <a:lnTo>
                    <a:pt x="544449" y="2305177"/>
                  </a:lnTo>
                  <a:lnTo>
                    <a:pt x="544449" y="2273427"/>
                  </a:lnTo>
                  <a:lnTo>
                    <a:pt x="792099" y="2273300"/>
                  </a:lnTo>
                  <a:lnTo>
                    <a:pt x="792099" y="2260600"/>
                  </a:lnTo>
                  <a:close/>
                </a:path>
                <a:path extrusionOk="0" h="2305685" w="4140200">
                  <a:moveTo>
                    <a:pt x="1806321" y="1222121"/>
                  </a:moveTo>
                  <a:lnTo>
                    <a:pt x="1432915" y="70612"/>
                  </a:lnTo>
                  <a:lnTo>
                    <a:pt x="1463040" y="60833"/>
                  </a:lnTo>
                  <a:lnTo>
                    <a:pt x="1460792" y="58547"/>
                  </a:lnTo>
                  <a:lnTo>
                    <a:pt x="1403350" y="127"/>
                  </a:lnTo>
                  <a:lnTo>
                    <a:pt x="1390650" y="84328"/>
                  </a:lnTo>
                  <a:lnTo>
                    <a:pt x="1420837" y="74536"/>
                  </a:lnTo>
                  <a:lnTo>
                    <a:pt x="1794129" y="1225931"/>
                  </a:lnTo>
                  <a:lnTo>
                    <a:pt x="1806321" y="1222121"/>
                  </a:lnTo>
                  <a:close/>
                </a:path>
                <a:path extrusionOk="0" h="2305685" w="4140200">
                  <a:moveTo>
                    <a:pt x="2786761" y="83947"/>
                  </a:moveTo>
                  <a:lnTo>
                    <a:pt x="2782328" y="59182"/>
                  </a:lnTo>
                  <a:lnTo>
                    <a:pt x="2771775" y="0"/>
                  </a:lnTo>
                  <a:lnTo>
                    <a:pt x="2713736" y="62357"/>
                  </a:lnTo>
                  <a:lnTo>
                    <a:pt x="2744178" y="71361"/>
                  </a:lnTo>
                  <a:lnTo>
                    <a:pt x="2405380" y="1222248"/>
                  </a:lnTo>
                  <a:lnTo>
                    <a:pt x="2417445" y="1225804"/>
                  </a:lnTo>
                  <a:lnTo>
                    <a:pt x="2756357" y="74968"/>
                  </a:lnTo>
                  <a:lnTo>
                    <a:pt x="2786761" y="83947"/>
                  </a:lnTo>
                  <a:close/>
                </a:path>
                <a:path extrusionOk="0" h="2305685" w="4140200">
                  <a:moveTo>
                    <a:pt x="4140200" y="1116076"/>
                  </a:moveTo>
                  <a:lnTo>
                    <a:pt x="4054970" y="1117600"/>
                  </a:lnTo>
                  <a:lnTo>
                    <a:pt x="4069689" y="1145755"/>
                  </a:lnTo>
                  <a:lnTo>
                    <a:pt x="3381629" y="1505712"/>
                  </a:lnTo>
                  <a:lnTo>
                    <a:pt x="3387471" y="1517015"/>
                  </a:lnTo>
                  <a:lnTo>
                    <a:pt x="4075582" y="1157033"/>
                  </a:lnTo>
                  <a:lnTo>
                    <a:pt x="4090289" y="1185164"/>
                  </a:lnTo>
                  <a:lnTo>
                    <a:pt x="4123042" y="1139825"/>
                  </a:lnTo>
                  <a:lnTo>
                    <a:pt x="4140200" y="1116076"/>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25" name="Google Shape;825;p32"/>
            <p:cNvPicPr preferRelativeResize="0"/>
            <p:nvPr/>
          </p:nvPicPr>
          <p:blipFill rotWithShape="1">
            <a:blip r:embed="rId5">
              <a:alphaModFix/>
            </a:blip>
            <a:srcRect b="0" l="0" r="0" t="0"/>
            <a:stretch/>
          </p:blipFill>
          <p:spPr>
            <a:xfrm>
              <a:off x="5940425" y="3606800"/>
              <a:ext cx="215900" cy="76200"/>
            </a:xfrm>
            <a:prstGeom prst="rect">
              <a:avLst/>
            </a:prstGeom>
            <a:noFill/>
            <a:ln>
              <a:noFill/>
            </a:ln>
          </p:spPr>
        </p:pic>
        <p:sp>
          <p:nvSpPr>
            <p:cNvPr id="826" name="Google Shape;826;p32"/>
            <p:cNvSpPr/>
            <p:nvPr/>
          </p:nvSpPr>
          <p:spPr>
            <a:xfrm>
              <a:off x="2519299" y="3999229"/>
              <a:ext cx="4032250" cy="380365"/>
            </a:xfrm>
            <a:custGeom>
              <a:rect b="b" l="l" r="r" t="t"/>
              <a:pathLst>
                <a:path extrusionOk="0" h="380364" w="4032250">
                  <a:moveTo>
                    <a:pt x="1154430" y="12065"/>
                  </a:moveTo>
                  <a:lnTo>
                    <a:pt x="1150747" y="0"/>
                  </a:lnTo>
                  <a:lnTo>
                    <a:pt x="70929" y="337591"/>
                  </a:lnTo>
                  <a:lnTo>
                    <a:pt x="61468" y="307340"/>
                  </a:lnTo>
                  <a:lnTo>
                    <a:pt x="0" y="366395"/>
                  </a:lnTo>
                  <a:lnTo>
                    <a:pt x="84201" y="379984"/>
                  </a:lnTo>
                  <a:lnTo>
                    <a:pt x="75882" y="353441"/>
                  </a:lnTo>
                  <a:lnTo>
                    <a:pt x="74701" y="349669"/>
                  </a:lnTo>
                  <a:lnTo>
                    <a:pt x="1154430" y="12065"/>
                  </a:lnTo>
                  <a:close/>
                </a:path>
                <a:path extrusionOk="0" h="380364" w="4032250">
                  <a:moveTo>
                    <a:pt x="4032250" y="366395"/>
                  </a:moveTo>
                  <a:lnTo>
                    <a:pt x="4018546" y="352933"/>
                  </a:lnTo>
                  <a:lnTo>
                    <a:pt x="3971544" y="306705"/>
                  </a:lnTo>
                  <a:lnTo>
                    <a:pt x="3961739" y="336969"/>
                  </a:lnTo>
                  <a:lnTo>
                    <a:pt x="2918206" y="0"/>
                  </a:lnTo>
                  <a:lnTo>
                    <a:pt x="2914396" y="12065"/>
                  </a:lnTo>
                  <a:lnTo>
                    <a:pt x="3957828" y="349046"/>
                  </a:lnTo>
                  <a:lnTo>
                    <a:pt x="3948049" y="379222"/>
                  </a:lnTo>
                  <a:lnTo>
                    <a:pt x="4032250" y="366395"/>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27" name="Google Shape;827;p32"/>
          <p:cNvSpPr txBox="1"/>
          <p:nvPr/>
        </p:nvSpPr>
        <p:spPr>
          <a:xfrm>
            <a:off x="5276851" y="4400551"/>
            <a:ext cx="3025775" cy="1636987"/>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97150">
            <a:spAutoFit/>
          </a:bodyPr>
          <a:lstStyle/>
          <a:p>
            <a:pPr indent="0" lvl="0" marL="107950" marR="165735" rtl="0" algn="ctr">
              <a:spcBef>
                <a:spcPts val="0"/>
              </a:spcBef>
              <a:spcAft>
                <a:spcPts val="0"/>
              </a:spcAft>
              <a:buNone/>
            </a:pPr>
            <a:r>
              <a:rPr b="1" i="1" lang="uz-Cyrl-UZ" sz="2500">
                <a:solidFill>
                  <a:srgbClr val="006600"/>
                </a:solidFill>
                <a:latin typeface="Cambria"/>
                <a:ea typeface="Cambria"/>
                <a:cs typeface="Cambria"/>
                <a:sym typeface="Cambria"/>
              </a:rPr>
              <a:t>Товар, нарх</a:t>
            </a:r>
            <a:r>
              <a:rPr b="1" i="1" lang="uz-Cyrl-UZ" sz="2500">
                <a:solidFill>
                  <a:srgbClr val="006600"/>
                </a:solidFill>
                <a:latin typeface="Arial"/>
                <a:ea typeface="Arial"/>
                <a:cs typeface="Arial"/>
                <a:sym typeface="Arial"/>
              </a:rPr>
              <a:t>, </a:t>
            </a:r>
            <a:r>
              <a:rPr b="1" i="1" lang="uz-Cyrl-UZ" sz="2500">
                <a:solidFill>
                  <a:srgbClr val="006600"/>
                </a:solidFill>
                <a:latin typeface="Cambria"/>
                <a:ea typeface="Cambria"/>
                <a:cs typeface="Cambria"/>
                <a:sym typeface="Cambria"/>
              </a:rPr>
              <a:t>сотиш ва  рагбатлантириш</a:t>
            </a:r>
            <a:endParaRPr sz="2500">
              <a:solidFill>
                <a:schemeClr val="dk1"/>
              </a:solidFill>
              <a:latin typeface="Cambria"/>
              <a:ea typeface="Cambria"/>
              <a:cs typeface="Cambria"/>
              <a:sym typeface="Cambria"/>
            </a:endParaRPr>
          </a:p>
          <a:p>
            <a:pPr indent="0" lvl="0" marL="223520" marR="282575" rtl="0" algn="ctr">
              <a:spcBef>
                <a:spcPts val="5"/>
              </a:spcBef>
              <a:spcAft>
                <a:spcPts val="0"/>
              </a:spcAft>
              <a:buNone/>
            </a:pPr>
            <a:r>
              <a:rPr b="1" i="1" lang="uz-Cyrl-UZ" sz="2500">
                <a:solidFill>
                  <a:srgbClr val="006600"/>
                </a:solidFill>
                <a:latin typeface="Cambria"/>
                <a:ea typeface="Cambria"/>
                <a:cs typeface="Cambria"/>
                <a:sym typeface="Cambria"/>
              </a:rPr>
              <a:t>сиёсатларининг чора  тадбирлари</a:t>
            </a:r>
            <a:endParaRPr sz="2500">
              <a:solidFill>
                <a:schemeClr val="dk1"/>
              </a:solidFill>
              <a:latin typeface="Cambria"/>
              <a:ea typeface="Cambria"/>
              <a:cs typeface="Cambria"/>
              <a:sym typeface="Cambria"/>
            </a:endParaRPr>
          </a:p>
        </p:txBody>
      </p:sp>
      <p:sp>
        <p:nvSpPr>
          <p:cNvPr id="828" name="Google Shape;828;p32"/>
          <p:cNvSpPr txBox="1"/>
          <p:nvPr/>
        </p:nvSpPr>
        <p:spPr>
          <a:xfrm>
            <a:off x="631825" y="2744852"/>
            <a:ext cx="2773680" cy="1152525"/>
          </a:xfrm>
          <a:prstGeom prst="rect">
            <a:avLst/>
          </a:prstGeom>
          <a:solidFill>
            <a:srgbClr val="9BBA58"/>
          </a:solidFill>
          <a:ln cap="flat" cmpd="sng" w="25400">
            <a:solidFill>
              <a:srgbClr val="70883E"/>
            </a:solidFill>
            <a:prstDash val="solid"/>
            <a:round/>
            <a:headEnd len="sm" w="sm" type="none"/>
            <a:tailEnd len="sm" w="sm" type="none"/>
          </a:ln>
        </p:spPr>
        <p:txBody>
          <a:bodyPr anchorCtr="0" anchor="t" bIns="0" lIns="0" spcFirstLastPara="1" rIns="0" wrap="square" tIns="0">
            <a:spAutoFit/>
          </a:bodyPr>
          <a:lstStyle/>
          <a:p>
            <a:pPr indent="0" lvl="0" marL="0" marR="46990" rtl="0" algn="ctr">
              <a:lnSpc>
                <a:spcPct val="108600"/>
              </a:lnSpc>
              <a:spcBef>
                <a:spcPts val="0"/>
              </a:spcBef>
              <a:spcAft>
                <a:spcPts val="0"/>
              </a:spcAft>
              <a:buNone/>
            </a:pPr>
            <a:r>
              <a:rPr b="1" i="1" lang="uz-Cyrl-UZ" sz="2500">
                <a:solidFill>
                  <a:srgbClr val="006600"/>
                </a:solidFill>
                <a:latin typeface="Cambria"/>
                <a:ea typeface="Cambria"/>
                <a:cs typeface="Cambria"/>
                <a:sym typeface="Cambria"/>
              </a:rPr>
              <a:t>Маркетинг дастурини</a:t>
            </a:r>
            <a:endParaRPr sz="2500">
              <a:solidFill>
                <a:schemeClr val="dk1"/>
              </a:solidFill>
              <a:latin typeface="Cambria"/>
              <a:ea typeface="Cambria"/>
              <a:cs typeface="Cambria"/>
              <a:sym typeface="Cambria"/>
            </a:endParaRPr>
          </a:p>
          <a:p>
            <a:pPr indent="-38735" lvl="0" marL="414655" marR="437515" rtl="0" algn="ctr">
              <a:spcBef>
                <a:spcPts val="0"/>
              </a:spcBef>
              <a:spcAft>
                <a:spcPts val="0"/>
              </a:spcAft>
              <a:buNone/>
            </a:pPr>
            <a:r>
              <a:rPr b="1" i="1" lang="uz-Cyrl-UZ" sz="2500">
                <a:solidFill>
                  <a:srgbClr val="006600"/>
                </a:solidFill>
                <a:latin typeface="Cambria"/>
                <a:ea typeface="Cambria"/>
                <a:cs typeface="Cambria"/>
                <a:sym typeface="Cambria"/>
              </a:rPr>
              <a:t>амалга ошириш  буйича назорат</a:t>
            </a:r>
            <a:endParaRPr sz="2500">
              <a:solidFill>
                <a:schemeClr val="dk1"/>
              </a:solidFill>
              <a:latin typeface="Cambria"/>
              <a:ea typeface="Cambria"/>
              <a:cs typeface="Cambria"/>
              <a:sym typeface="Cambria"/>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2" name="Shape 832"/>
        <p:cNvGrpSpPr/>
        <p:nvPr/>
      </p:nvGrpSpPr>
      <p:grpSpPr>
        <a:xfrm>
          <a:off x="0" y="0"/>
          <a:ext cx="0" cy="0"/>
          <a:chOff x="0" y="0"/>
          <a:chExt cx="0" cy="0"/>
        </a:xfrm>
      </p:grpSpPr>
      <p:grpSp>
        <p:nvGrpSpPr>
          <p:cNvPr id="833" name="Google Shape;833;p33"/>
          <p:cNvGrpSpPr/>
          <p:nvPr/>
        </p:nvGrpSpPr>
        <p:grpSpPr>
          <a:xfrm>
            <a:off x="3649979" y="838556"/>
            <a:ext cx="3625596" cy="1159051"/>
            <a:chOff x="3268979" y="838556"/>
            <a:chExt cx="3625596" cy="1159051"/>
          </a:xfrm>
        </p:grpSpPr>
        <p:pic>
          <p:nvPicPr>
            <p:cNvPr id="834" name="Google Shape;834;p33"/>
            <p:cNvPicPr preferRelativeResize="0"/>
            <p:nvPr/>
          </p:nvPicPr>
          <p:blipFill rotWithShape="1">
            <a:blip r:embed="rId3">
              <a:alphaModFix/>
            </a:blip>
            <a:srcRect b="0" l="0" r="0" t="0"/>
            <a:stretch/>
          </p:blipFill>
          <p:spPr>
            <a:xfrm>
              <a:off x="3272407" y="838556"/>
              <a:ext cx="3533396" cy="1159051"/>
            </a:xfrm>
            <a:prstGeom prst="rect">
              <a:avLst/>
            </a:prstGeom>
            <a:noFill/>
            <a:ln>
              <a:noFill/>
            </a:ln>
          </p:spPr>
        </p:pic>
        <p:pic>
          <p:nvPicPr>
            <p:cNvPr id="835" name="Google Shape;835;p33"/>
            <p:cNvPicPr preferRelativeResize="0"/>
            <p:nvPr/>
          </p:nvPicPr>
          <p:blipFill rotWithShape="1">
            <a:blip r:embed="rId4">
              <a:alphaModFix/>
            </a:blip>
            <a:srcRect b="0" l="0" r="0" t="0"/>
            <a:stretch/>
          </p:blipFill>
          <p:spPr>
            <a:xfrm>
              <a:off x="3268979" y="1033271"/>
              <a:ext cx="3625596" cy="885443"/>
            </a:xfrm>
            <a:prstGeom prst="rect">
              <a:avLst/>
            </a:prstGeom>
            <a:noFill/>
            <a:ln>
              <a:noFill/>
            </a:ln>
          </p:spPr>
        </p:pic>
        <p:pic>
          <p:nvPicPr>
            <p:cNvPr id="836" name="Google Shape;836;p33"/>
            <p:cNvPicPr preferRelativeResize="0"/>
            <p:nvPr/>
          </p:nvPicPr>
          <p:blipFill rotWithShape="1">
            <a:blip r:embed="rId5">
              <a:alphaModFix/>
            </a:blip>
            <a:srcRect b="0" l="0" r="0" t="0"/>
            <a:stretch/>
          </p:blipFill>
          <p:spPr>
            <a:xfrm>
              <a:off x="3310000" y="857249"/>
              <a:ext cx="3457575" cy="1082928"/>
            </a:xfrm>
            <a:prstGeom prst="rect">
              <a:avLst/>
            </a:prstGeom>
            <a:noFill/>
            <a:ln>
              <a:noFill/>
            </a:ln>
          </p:spPr>
        </p:pic>
        <p:sp>
          <p:nvSpPr>
            <p:cNvPr id="837" name="Google Shape;837;p33"/>
            <p:cNvSpPr/>
            <p:nvPr/>
          </p:nvSpPr>
          <p:spPr>
            <a:xfrm>
              <a:off x="3310000" y="857249"/>
              <a:ext cx="3457575" cy="1083310"/>
            </a:xfrm>
            <a:custGeom>
              <a:rect b="b" l="l" r="r" t="t"/>
              <a:pathLst>
                <a:path extrusionOk="0" h="1083310" w="3457575">
                  <a:moveTo>
                    <a:pt x="0" y="541401"/>
                  </a:moveTo>
                  <a:lnTo>
                    <a:pt x="5455" y="498076"/>
                  </a:lnTo>
                  <a:lnTo>
                    <a:pt x="21548" y="455687"/>
                  </a:lnTo>
                  <a:lnTo>
                    <a:pt x="47864" y="414364"/>
                  </a:lnTo>
                  <a:lnTo>
                    <a:pt x="83991" y="374237"/>
                  </a:lnTo>
                  <a:lnTo>
                    <a:pt x="129515" y="335434"/>
                  </a:lnTo>
                  <a:lnTo>
                    <a:pt x="184024" y="298086"/>
                  </a:lnTo>
                  <a:lnTo>
                    <a:pt x="247104" y="262322"/>
                  </a:lnTo>
                  <a:lnTo>
                    <a:pt x="281729" y="245074"/>
                  </a:lnTo>
                  <a:lnTo>
                    <a:pt x="318342" y="228271"/>
                  </a:lnTo>
                  <a:lnTo>
                    <a:pt x="356891" y="211928"/>
                  </a:lnTo>
                  <a:lnTo>
                    <a:pt x="397325" y="196062"/>
                  </a:lnTo>
                  <a:lnTo>
                    <a:pt x="439592" y="180690"/>
                  </a:lnTo>
                  <a:lnTo>
                    <a:pt x="483641" y="165826"/>
                  </a:lnTo>
                  <a:lnTo>
                    <a:pt x="529419" y="151488"/>
                  </a:lnTo>
                  <a:lnTo>
                    <a:pt x="576875" y="137692"/>
                  </a:lnTo>
                  <a:lnTo>
                    <a:pt x="625958" y="124454"/>
                  </a:lnTo>
                  <a:lnTo>
                    <a:pt x="676616" y="111789"/>
                  </a:lnTo>
                  <a:lnTo>
                    <a:pt x="728797" y="99715"/>
                  </a:lnTo>
                  <a:lnTo>
                    <a:pt x="782450" y="88247"/>
                  </a:lnTo>
                  <a:lnTo>
                    <a:pt x="837522" y="77402"/>
                  </a:lnTo>
                  <a:lnTo>
                    <a:pt x="893963" y="67195"/>
                  </a:lnTo>
                  <a:lnTo>
                    <a:pt x="951721" y="57643"/>
                  </a:lnTo>
                  <a:lnTo>
                    <a:pt x="1010744" y="48763"/>
                  </a:lnTo>
                  <a:lnTo>
                    <a:pt x="1070980" y="40569"/>
                  </a:lnTo>
                  <a:lnTo>
                    <a:pt x="1132378" y="33080"/>
                  </a:lnTo>
                  <a:lnTo>
                    <a:pt x="1194886" y="26310"/>
                  </a:lnTo>
                  <a:lnTo>
                    <a:pt x="1258453" y="20275"/>
                  </a:lnTo>
                  <a:lnTo>
                    <a:pt x="1323027" y="14993"/>
                  </a:lnTo>
                  <a:lnTo>
                    <a:pt x="1388556" y="10479"/>
                  </a:lnTo>
                  <a:lnTo>
                    <a:pt x="1454989" y="6750"/>
                  </a:lnTo>
                  <a:lnTo>
                    <a:pt x="1522273" y="3821"/>
                  </a:lnTo>
                  <a:lnTo>
                    <a:pt x="1590359" y="1709"/>
                  </a:lnTo>
                  <a:lnTo>
                    <a:pt x="1659192" y="429"/>
                  </a:lnTo>
                  <a:lnTo>
                    <a:pt x="1728724" y="0"/>
                  </a:lnTo>
                  <a:lnTo>
                    <a:pt x="1798255" y="429"/>
                  </a:lnTo>
                  <a:lnTo>
                    <a:pt x="1867089" y="1709"/>
                  </a:lnTo>
                  <a:lnTo>
                    <a:pt x="1935176" y="3821"/>
                  </a:lnTo>
                  <a:lnTo>
                    <a:pt x="2002462" y="6750"/>
                  </a:lnTo>
                  <a:lnTo>
                    <a:pt x="2068896" y="10479"/>
                  </a:lnTo>
                  <a:lnTo>
                    <a:pt x="2134427" y="14993"/>
                  </a:lnTo>
                  <a:lnTo>
                    <a:pt x="2199004" y="20275"/>
                  </a:lnTo>
                  <a:lnTo>
                    <a:pt x="2262573" y="26310"/>
                  </a:lnTo>
                  <a:lnTo>
                    <a:pt x="2325085" y="33080"/>
                  </a:lnTo>
                  <a:lnTo>
                    <a:pt x="2386486" y="40569"/>
                  </a:lnTo>
                  <a:lnTo>
                    <a:pt x="2446726" y="48763"/>
                  </a:lnTo>
                  <a:lnTo>
                    <a:pt x="2505752" y="57643"/>
                  </a:lnTo>
                  <a:lnTo>
                    <a:pt x="2563514" y="67195"/>
                  </a:lnTo>
                  <a:lnTo>
                    <a:pt x="2619959" y="77402"/>
                  </a:lnTo>
                  <a:lnTo>
                    <a:pt x="2675036" y="88247"/>
                  </a:lnTo>
                  <a:lnTo>
                    <a:pt x="2728693" y="99715"/>
                  </a:lnTo>
                  <a:lnTo>
                    <a:pt x="2780878" y="111789"/>
                  </a:lnTo>
                  <a:lnTo>
                    <a:pt x="2831541" y="124454"/>
                  </a:lnTo>
                  <a:lnTo>
                    <a:pt x="2880628" y="137692"/>
                  </a:lnTo>
                  <a:lnTo>
                    <a:pt x="2928089" y="151488"/>
                  </a:lnTo>
                  <a:lnTo>
                    <a:pt x="2973872" y="165826"/>
                  </a:lnTo>
                  <a:lnTo>
                    <a:pt x="3017925" y="180690"/>
                  </a:lnTo>
                  <a:lnTo>
                    <a:pt x="3060197" y="196062"/>
                  </a:lnTo>
                  <a:lnTo>
                    <a:pt x="3100636" y="211928"/>
                  </a:lnTo>
                  <a:lnTo>
                    <a:pt x="3139189" y="228271"/>
                  </a:lnTo>
                  <a:lnTo>
                    <a:pt x="3175807" y="245074"/>
                  </a:lnTo>
                  <a:lnTo>
                    <a:pt x="3210436" y="262322"/>
                  </a:lnTo>
                  <a:lnTo>
                    <a:pt x="3273524" y="298086"/>
                  </a:lnTo>
                  <a:lnTo>
                    <a:pt x="3328040" y="335434"/>
                  </a:lnTo>
                  <a:lnTo>
                    <a:pt x="3373570" y="374237"/>
                  </a:lnTo>
                  <a:lnTo>
                    <a:pt x="3409702" y="414364"/>
                  </a:lnTo>
                  <a:lnTo>
                    <a:pt x="3436022" y="455687"/>
                  </a:lnTo>
                  <a:lnTo>
                    <a:pt x="3452118" y="498076"/>
                  </a:lnTo>
                  <a:lnTo>
                    <a:pt x="3457575" y="541401"/>
                  </a:lnTo>
                  <a:lnTo>
                    <a:pt x="3456202" y="563181"/>
                  </a:lnTo>
                  <a:lnTo>
                    <a:pt x="3445374" y="606071"/>
                  </a:lnTo>
                  <a:lnTo>
                    <a:pt x="3424115" y="647958"/>
                  </a:lnTo>
                  <a:lnTo>
                    <a:pt x="3392837" y="688712"/>
                  </a:lnTo>
                  <a:lnTo>
                    <a:pt x="3351954" y="728206"/>
                  </a:lnTo>
                  <a:lnTo>
                    <a:pt x="3301879" y="766308"/>
                  </a:lnTo>
                  <a:lnTo>
                    <a:pt x="3243026" y="802890"/>
                  </a:lnTo>
                  <a:lnTo>
                    <a:pt x="3175807" y="837822"/>
                  </a:lnTo>
                  <a:lnTo>
                    <a:pt x="3139189" y="854628"/>
                  </a:lnTo>
                  <a:lnTo>
                    <a:pt x="3100636" y="870974"/>
                  </a:lnTo>
                  <a:lnTo>
                    <a:pt x="3060197" y="886843"/>
                  </a:lnTo>
                  <a:lnTo>
                    <a:pt x="3017925" y="902219"/>
                  </a:lnTo>
                  <a:lnTo>
                    <a:pt x="2973872" y="917085"/>
                  </a:lnTo>
                  <a:lnTo>
                    <a:pt x="2928089" y="931425"/>
                  </a:lnTo>
                  <a:lnTo>
                    <a:pt x="2880628" y="945223"/>
                  </a:lnTo>
                  <a:lnTo>
                    <a:pt x="2831541" y="958464"/>
                  </a:lnTo>
                  <a:lnTo>
                    <a:pt x="2780878" y="971130"/>
                  </a:lnTo>
                  <a:lnTo>
                    <a:pt x="2728693" y="983206"/>
                  </a:lnTo>
                  <a:lnTo>
                    <a:pt x="2675036" y="994675"/>
                  </a:lnTo>
                  <a:lnTo>
                    <a:pt x="2619959" y="1005521"/>
                  </a:lnTo>
                  <a:lnTo>
                    <a:pt x="2563514" y="1015729"/>
                  </a:lnTo>
                  <a:lnTo>
                    <a:pt x="2505752" y="1025282"/>
                  </a:lnTo>
                  <a:lnTo>
                    <a:pt x="2446726" y="1034163"/>
                  </a:lnTo>
                  <a:lnTo>
                    <a:pt x="2386486" y="1042357"/>
                  </a:lnTo>
                  <a:lnTo>
                    <a:pt x="2325085" y="1049847"/>
                  </a:lnTo>
                  <a:lnTo>
                    <a:pt x="2262573" y="1056617"/>
                  </a:lnTo>
                  <a:lnTo>
                    <a:pt x="2199004" y="1062652"/>
                  </a:lnTo>
                  <a:lnTo>
                    <a:pt x="2134427" y="1067934"/>
                  </a:lnTo>
                  <a:lnTo>
                    <a:pt x="2068896" y="1072449"/>
                  </a:lnTo>
                  <a:lnTo>
                    <a:pt x="2002462" y="1076178"/>
                  </a:lnTo>
                  <a:lnTo>
                    <a:pt x="1935176" y="1079107"/>
                  </a:lnTo>
                  <a:lnTo>
                    <a:pt x="1867089" y="1081219"/>
                  </a:lnTo>
                  <a:lnTo>
                    <a:pt x="1798255" y="1082499"/>
                  </a:lnTo>
                  <a:lnTo>
                    <a:pt x="1728724" y="1082928"/>
                  </a:lnTo>
                  <a:lnTo>
                    <a:pt x="1659192" y="1082499"/>
                  </a:lnTo>
                  <a:lnTo>
                    <a:pt x="1590359" y="1081219"/>
                  </a:lnTo>
                  <a:lnTo>
                    <a:pt x="1522273" y="1079107"/>
                  </a:lnTo>
                  <a:lnTo>
                    <a:pt x="1454989" y="1076178"/>
                  </a:lnTo>
                  <a:lnTo>
                    <a:pt x="1388556" y="1072449"/>
                  </a:lnTo>
                  <a:lnTo>
                    <a:pt x="1323027" y="1067934"/>
                  </a:lnTo>
                  <a:lnTo>
                    <a:pt x="1258453" y="1062652"/>
                  </a:lnTo>
                  <a:lnTo>
                    <a:pt x="1194886" y="1056617"/>
                  </a:lnTo>
                  <a:lnTo>
                    <a:pt x="1132378" y="1049847"/>
                  </a:lnTo>
                  <a:lnTo>
                    <a:pt x="1070980" y="1042357"/>
                  </a:lnTo>
                  <a:lnTo>
                    <a:pt x="1010744" y="1034163"/>
                  </a:lnTo>
                  <a:lnTo>
                    <a:pt x="951721" y="1025282"/>
                  </a:lnTo>
                  <a:lnTo>
                    <a:pt x="893963" y="1015729"/>
                  </a:lnTo>
                  <a:lnTo>
                    <a:pt x="837522" y="1005521"/>
                  </a:lnTo>
                  <a:lnTo>
                    <a:pt x="782450" y="994675"/>
                  </a:lnTo>
                  <a:lnTo>
                    <a:pt x="728797" y="983206"/>
                  </a:lnTo>
                  <a:lnTo>
                    <a:pt x="676616" y="971130"/>
                  </a:lnTo>
                  <a:lnTo>
                    <a:pt x="625958" y="958464"/>
                  </a:lnTo>
                  <a:lnTo>
                    <a:pt x="576875" y="945223"/>
                  </a:lnTo>
                  <a:lnTo>
                    <a:pt x="529419" y="931425"/>
                  </a:lnTo>
                  <a:lnTo>
                    <a:pt x="483641" y="917085"/>
                  </a:lnTo>
                  <a:lnTo>
                    <a:pt x="439592" y="902219"/>
                  </a:lnTo>
                  <a:lnTo>
                    <a:pt x="397325" y="886843"/>
                  </a:lnTo>
                  <a:lnTo>
                    <a:pt x="356891" y="870974"/>
                  </a:lnTo>
                  <a:lnTo>
                    <a:pt x="318342" y="854628"/>
                  </a:lnTo>
                  <a:lnTo>
                    <a:pt x="281729" y="837822"/>
                  </a:lnTo>
                  <a:lnTo>
                    <a:pt x="247104" y="820570"/>
                  </a:lnTo>
                  <a:lnTo>
                    <a:pt x="184024" y="784797"/>
                  </a:lnTo>
                  <a:lnTo>
                    <a:pt x="129515" y="747439"/>
                  </a:lnTo>
                  <a:lnTo>
                    <a:pt x="83991" y="708625"/>
                  </a:lnTo>
                  <a:lnTo>
                    <a:pt x="47864" y="668485"/>
                  </a:lnTo>
                  <a:lnTo>
                    <a:pt x="21548" y="627148"/>
                  </a:lnTo>
                  <a:lnTo>
                    <a:pt x="5455" y="584743"/>
                  </a:lnTo>
                  <a:lnTo>
                    <a:pt x="0" y="541401"/>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38" name="Google Shape;838;p33"/>
          <p:cNvSpPr txBox="1"/>
          <p:nvPr>
            <p:ph type="title"/>
          </p:nvPr>
        </p:nvSpPr>
        <p:spPr>
          <a:xfrm>
            <a:off x="3908552" y="1107440"/>
            <a:ext cx="2941320" cy="482600"/>
          </a:xfrm>
          <a:prstGeom prst="rect">
            <a:avLst/>
          </a:prstGeom>
          <a:noFill/>
          <a:ln>
            <a:noFill/>
          </a:ln>
        </p:spPr>
        <p:txBody>
          <a:bodyPr anchorCtr="0" anchor="ctr" bIns="0" lIns="0" spcFirstLastPara="1" rIns="0" wrap="square" tIns="12700">
            <a:spAutoFit/>
          </a:bodyPr>
          <a:lstStyle/>
          <a:p>
            <a:pPr indent="0" lvl="0" marL="12700" rtl="0" algn="l">
              <a:lnSpc>
                <a:spcPct val="100000"/>
              </a:lnSpc>
              <a:spcBef>
                <a:spcPts val="0"/>
              </a:spcBef>
              <a:spcAft>
                <a:spcPts val="0"/>
              </a:spcAft>
              <a:buClr>
                <a:srgbClr val="6600CC"/>
              </a:buClr>
              <a:buSzPts val="3000"/>
              <a:buFont typeface="Cambria"/>
              <a:buNone/>
            </a:pPr>
            <a:r>
              <a:rPr b="1" i="1" lang="uz-Cyrl-UZ" sz="3000">
                <a:solidFill>
                  <a:srgbClr val="6600CC"/>
                </a:solidFill>
                <a:latin typeface="Cambria"/>
                <a:ea typeface="Cambria"/>
                <a:cs typeface="Cambria"/>
                <a:sym typeface="Cambria"/>
              </a:rPr>
              <a:t>Дастурлар турлари</a:t>
            </a:r>
            <a:endParaRPr sz="3000">
              <a:latin typeface="Cambria"/>
              <a:ea typeface="Cambria"/>
              <a:cs typeface="Cambria"/>
              <a:sym typeface="Cambria"/>
            </a:endParaRPr>
          </a:p>
        </p:txBody>
      </p:sp>
      <p:grpSp>
        <p:nvGrpSpPr>
          <p:cNvPr id="839" name="Google Shape;839;p33"/>
          <p:cNvGrpSpPr/>
          <p:nvPr/>
        </p:nvGrpSpPr>
        <p:grpSpPr>
          <a:xfrm>
            <a:off x="1207385" y="2478375"/>
            <a:ext cx="2570612" cy="1092004"/>
            <a:chOff x="826384" y="2478375"/>
            <a:chExt cx="2570612" cy="1092004"/>
          </a:xfrm>
        </p:grpSpPr>
        <p:pic>
          <p:nvPicPr>
            <p:cNvPr id="840" name="Google Shape;840;p33"/>
            <p:cNvPicPr preferRelativeResize="0"/>
            <p:nvPr/>
          </p:nvPicPr>
          <p:blipFill rotWithShape="1">
            <a:blip r:embed="rId6">
              <a:alphaModFix/>
            </a:blip>
            <a:srcRect b="0" l="0" r="0" t="0"/>
            <a:stretch/>
          </p:blipFill>
          <p:spPr>
            <a:xfrm>
              <a:off x="826384" y="2478375"/>
              <a:ext cx="2522990" cy="1092004"/>
            </a:xfrm>
            <a:prstGeom prst="rect">
              <a:avLst/>
            </a:prstGeom>
            <a:noFill/>
            <a:ln>
              <a:noFill/>
            </a:ln>
          </p:spPr>
        </p:pic>
        <p:pic>
          <p:nvPicPr>
            <p:cNvPr id="841" name="Google Shape;841;p33"/>
            <p:cNvPicPr preferRelativeResize="0"/>
            <p:nvPr/>
          </p:nvPicPr>
          <p:blipFill rotWithShape="1">
            <a:blip r:embed="rId7">
              <a:alphaModFix/>
            </a:blip>
            <a:srcRect b="0" l="0" r="0" t="0"/>
            <a:stretch/>
          </p:blipFill>
          <p:spPr>
            <a:xfrm>
              <a:off x="850392" y="2697479"/>
              <a:ext cx="2546604" cy="751332"/>
            </a:xfrm>
            <a:prstGeom prst="rect">
              <a:avLst/>
            </a:prstGeom>
            <a:noFill/>
            <a:ln>
              <a:noFill/>
            </a:ln>
          </p:spPr>
        </p:pic>
        <p:pic>
          <p:nvPicPr>
            <p:cNvPr id="842" name="Google Shape;842;p33"/>
            <p:cNvPicPr preferRelativeResize="0"/>
            <p:nvPr/>
          </p:nvPicPr>
          <p:blipFill rotWithShape="1">
            <a:blip r:embed="rId8">
              <a:alphaModFix/>
            </a:blip>
            <a:srcRect b="0" l="0" r="0" t="0"/>
            <a:stretch/>
          </p:blipFill>
          <p:spPr>
            <a:xfrm>
              <a:off x="863600" y="2496819"/>
              <a:ext cx="2447925" cy="1016380"/>
            </a:xfrm>
            <a:prstGeom prst="rect">
              <a:avLst/>
            </a:prstGeom>
            <a:noFill/>
            <a:ln>
              <a:noFill/>
            </a:ln>
          </p:spPr>
        </p:pic>
        <p:sp>
          <p:nvSpPr>
            <p:cNvPr id="843" name="Google Shape;843;p33"/>
            <p:cNvSpPr/>
            <p:nvPr/>
          </p:nvSpPr>
          <p:spPr>
            <a:xfrm>
              <a:off x="863600" y="2496819"/>
              <a:ext cx="2447925" cy="1016635"/>
            </a:xfrm>
            <a:custGeom>
              <a:rect b="b" l="l" r="r" t="t"/>
              <a:pathLst>
                <a:path extrusionOk="0" h="1016635" w="2447925">
                  <a:moveTo>
                    <a:pt x="0" y="508126"/>
                  </a:moveTo>
                  <a:lnTo>
                    <a:pt x="6730" y="454515"/>
                  </a:lnTo>
                  <a:lnTo>
                    <a:pt x="26469" y="402512"/>
                  </a:lnTo>
                  <a:lnTo>
                    <a:pt x="58541" y="352400"/>
                  </a:lnTo>
                  <a:lnTo>
                    <a:pt x="102268" y="304460"/>
                  </a:lnTo>
                  <a:lnTo>
                    <a:pt x="156975" y="258971"/>
                  </a:lnTo>
                  <a:lnTo>
                    <a:pt x="221984" y="216215"/>
                  </a:lnTo>
                  <a:lnTo>
                    <a:pt x="258141" y="195949"/>
                  </a:lnTo>
                  <a:lnTo>
                    <a:pt x="296619" y="176472"/>
                  </a:lnTo>
                  <a:lnTo>
                    <a:pt x="337334" y="157819"/>
                  </a:lnTo>
                  <a:lnTo>
                    <a:pt x="380203" y="140024"/>
                  </a:lnTo>
                  <a:lnTo>
                    <a:pt x="425139" y="123123"/>
                  </a:lnTo>
                  <a:lnTo>
                    <a:pt x="472059" y="107150"/>
                  </a:lnTo>
                  <a:lnTo>
                    <a:pt x="520877" y="92142"/>
                  </a:lnTo>
                  <a:lnTo>
                    <a:pt x="571510" y="78132"/>
                  </a:lnTo>
                  <a:lnTo>
                    <a:pt x="623873" y="65157"/>
                  </a:lnTo>
                  <a:lnTo>
                    <a:pt x="677881" y="53251"/>
                  </a:lnTo>
                  <a:lnTo>
                    <a:pt x="733449" y="42449"/>
                  </a:lnTo>
                  <a:lnTo>
                    <a:pt x="790493" y="32786"/>
                  </a:lnTo>
                  <a:lnTo>
                    <a:pt x="848929" y="24298"/>
                  </a:lnTo>
                  <a:lnTo>
                    <a:pt x="908672" y="17020"/>
                  </a:lnTo>
                  <a:lnTo>
                    <a:pt x="969636" y="10986"/>
                  </a:lnTo>
                  <a:lnTo>
                    <a:pt x="1031739" y="6232"/>
                  </a:lnTo>
                  <a:lnTo>
                    <a:pt x="1094894" y="2793"/>
                  </a:lnTo>
                  <a:lnTo>
                    <a:pt x="1159018" y="704"/>
                  </a:lnTo>
                  <a:lnTo>
                    <a:pt x="1224026" y="0"/>
                  </a:lnTo>
                  <a:lnTo>
                    <a:pt x="1289021" y="704"/>
                  </a:lnTo>
                  <a:lnTo>
                    <a:pt x="1353134" y="2793"/>
                  </a:lnTo>
                  <a:lnTo>
                    <a:pt x="1416279" y="6232"/>
                  </a:lnTo>
                  <a:lnTo>
                    <a:pt x="1478372" y="10986"/>
                  </a:lnTo>
                  <a:lnTo>
                    <a:pt x="1539327" y="17020"/>
                  </a:lnTo>
                  <a:lnTo>
                    <a:pt x="1599061" y="24298"/>
                  </a:lnTo>
                  <a:lnTo>
                    <a:pt x="1657490" y="32786"/>
                  </a:lnTo>
                  <a:lnTo>
                    <a:pt x="1714527" y="42449"/>
                  </a:lnTo>
                  <a:lnTo>
                    <a:pt x="1770089" y="53251"/>
                  </a:lnTo>
                  <a:lnTo>
                    <a:pt x="1824091" y="65157"/>
                  </a:lnTo>
                  <a:lnTo>
                    <a:pt x="1876448" y="78132"/>
                  </a:lnTo>
                  <a:lnTo>
                    <a:pt x="1927076" y="92142"/>
                  </a:lnTo>
                  <a:lnTo>
                    <a:pt x="1975890" y="107150"/>
                  </a:lnTo>
                  <a:lnTo>
                    <a:pt x="2022806" y="123123"/>
                  </a:lnTo>
                  <a:lnTo>
                    <a:pt x="2067739" y="140024"/>
                  </a:lnTo>
                  <a:lnTo>
                    <a:pt x="2110604" y="157819"/>
                  </a:lnTo>
                  <a:lnTo>
                    <a:pt x="2151317" y="176472"/>
                  </a:lnTo>
                  <a:lnTo>
                    <a:pt x="2189793" y="195949"/>
                  </a:lnTo>
                  <a:lnTo>
                    <a:pt x="2225947" y="216215"/>
                  </a:lnTo>
                  <a:lnTo>
                    <a:pt x="2259696" y="237234"/>
                  </a:lnTo>
                  <a:lnTo>
                    <a:pt x="2319636" y="281391"/>
                  </a:lnTo>
                  <a:lnTo>
                    <a:pt x="2368936" y="328141"/>
                  </a:lnTo>
                  <a:lnTo>
                    <a:pt x="2406919" y="377202"/>
                  </a:lnTo>
                  <a:lnTo>
                    <a:pt x="2432909" y="428295"/>
                  </a:lnTo>
                  <a:lnTo>
                    <a:pt x="2446228" y="481137"/>
                  </a:lnTo>
                  <a:lnTo>
                    <a:pt x="2447925" y="508126"/>
                  </a:lnTo>
                  <a:lnTo>
                    <a:pt x="2446228" y="535117"/>
                  </a:lnTo>
                  <a:lnTo>
                    <a:pt x="2432909" y="587962"/>
                  </a:lnTo>
                  <a:lnTo>
                    <a:pt x="2406919" y="639059"/>
                  </a:lnTo>
                  <a:lnTo>
                    <a:pt x="2368936" y="688128"/>
                  </a:lnTo>
                  <a:lnTo>
                    <a:pt x="2319636" y="734888"/>
                  </a:lnTo>
                  <a:lnTo>
                    <a:pt x="2259696" y="779056"/>
                  </a:lnTo>
                  <a:lnTo>
                    <a:pt x="2225947" y="800080"/>
                  </a:lnTo>
                  <a:lnTo>
                    <a:pt x="2189793" y="820352"/>
                  </a:lnTo>
                  <a:lnTo>
                    <a:pt x="2151317" y="839835"/>
                  </a:lnTo>
                  <a:lnTo>
                    <a:pt x="2110604" y="858495"/>
                  </a:lnTo>
                  <a:lnTo>
                    <a:pt x="2067739" y="876296"/>
                  </a:lnTo>
                  <a:lnTo>
                    <a:pt x="2022806" y="893203"/>
                  </a:lnTo>
                  <a:lnTo>
                    <a:pt x="1975890" y="909181"/>
                  </a:lnTo>
                  <a:lnTo>
                    <a:pt x="1927076" y="924196"/>
                  </a:lnTo>
                  <a:lnTo>
                    <a:pt x="1876448" y="938211"/>
                  </a:lnTo>
                  <a:lnTo>
                    <a:pt x="1824091" y="951192"/>
                  </a:lnTo>
                  <a:lnTo>
                    <a:pt x="1770089" y="963103"/>
                  </a:lnTo>
                  <a:lnTo>
                    <a:pt x="1714527" y="973910"/>
                  </a:lnTo>
                  <a:lnTo>
                    <a:pt x="1657490" y="983577"/>
                  </a:lnTo>
                  <a:lnTo>
                    <a:pt x="1599061" y="992069"/>
                  </a:lnTo>
                  <a:lnTo>
                    <a:pt x="1539327" y="999351"/>
                  </a:lnTo>
                  <a:lnTo>
                    <a:pt x="1478372" y="1005388"/>
                  </a:lnTo>
                  <a:lnTo>
                    <a:pt x="1416279" y="1010145"/>
                  </a:lnTo>
                  <a:lnTo>
                    <a:pt x="1353134" y="1013586"/>
                  </a:lnTo>
                  <a:lnTo>
                    <a:pt x="1289021" y="1015676"/>
                  </a:lnTo>
                  <a:lnTo>
                    <a:pt x="1224026" y="1016380"/>
                  </a:lnTo>
                  <a:lnTo>
                    <a:pt x="1159018" y="1015676"/>
                  </a:lnTo>
                  <a:lnTo>
                    <a:pt x="1094894" y="1013586"/>
                  </a:lnTo>
                  <a:lnTo>
                    <a:pt x="1031739" y="1010145"/>
                  </a:lnTo>
                  <a:lnTo>
                    <a:pt x="969636" y="1005388"/>
                  </a:lnTo>
                  <a:lnTo>
                    <a:pt x="908672" y="999351"/>
                  </a:lnTo>
                  <a:lnTo>
                    <a:pt x="848929" y="992069"/>
                  </a:lnTo>
                  <a:lnTo>
                    <a:pt x="790493" y="983577"/>
                  </a:lnTo>
                  <a:lnTo>
                    <a:pt x="733449" y="973910"/>
                  </a:lnTo>
                  <a:lnTo>
                    <a:pt x="677881" y="963103"/>
                  </a:lnTo>
                  <a:lnTo>
                    <a:pt x="623873" y="951192"/>
                  </a:lnTo>
                  <a:lnTo>
                    <a:pt x="571510" y="938211"/>
                  </a:lnTo>
                  <a:lnTo>
                    <a:pt x="520877" y="924196"/>
                  </a:lnTo>
                  <a:lnTo>
                    <a:pt x="472059" y="909181"/>
                  </a:lnTo>
                  <a:lnTo>
                    <a:pt x="425139" y="893203"/>
                  </a:lnTo>
                  <a:lnTo>
                    <a:pt x="380203" y="876296"/>
                  </a:lnTo>
                  <a:lnTo>
                    <a:pt x="337334" y="858495"/>
                  </a:lnTo>
                  <a:lnTo>
                    <a:pt x="296619" y="839835"/>
                  </a:lnTo>
                  <a:lnTo>
                    <a:pt x="258141" y="820352"/>
                  </a:lnTo>
                  <a:lnTo>
                    <a:pt x="221984" y="800080"/>
                  </a:lnTo>
                  <a:lnTo>
                    <a:pt x="188234" y="779056"/>
                  </a:lnTo>
                  <a:lnTo>
                    <a:pt x="128292" y="734888"/>
                  </a:lnTo>
                  <a:lnTo>
                    <a:pt x="78990" y="688128"/>
                  </a:lnTo>
                  <a:lnTo>
                    <a:pt x="41006" y="639059"/>
                  </a:lnTo>
                  <a:lnTo>
                    <a:pt x="15015" y="587962"/>
                  </a:lnTo>
                  <a:lnTo>
                    <a:pt x="1696" y="535117"/>
                  </a:lnTo>
                  <a:lnTo>
                    <a:pt x="0" y="508126"/>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44" name="Google Shape;844;p33"/>
          <p:cNvSpPr txBox="1"/>
          <p:nvPr/>
        </p:nvSpPr>
        <p:spPr>
          <a:xfrm>
            <a:off x="1451863" y="2761233"/>
            <a:ext cx="2035810" cy="40640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500">
                <a:solidFill>
                  <a:srgbClr val="6600CC"/>
                </a:solidFill>
                <a:latin typeface="Calibri"/>
                <a:ea typeface="Calibri"/>
                <a:cs typeface="Calibri"/>
                <a:sym typeface="Calibri"/>
              </a:rPr>
              <a:t>Муддати буйича</a:t>
            </a:r>
            <a:endParaRPr sz="2500">
              <a:solidFill>
                <a:schemeClr val="dk1"/>
              </a:solidFill>
              <a:latin typeface="Calibri"/>
              <a:ea typeface="Calibri"/>
              <a:cs typeface="Calibri"/>
              <a:sym typeface="Calibri"/>
            </a:endParaRPr>
          </a:p>
        </p:txBody>
      </p:sp>
      <p:grpSp>
        <p:nvGrpSpPr>
          <p:cNvPr id="845" name="Google Shape;845;p33"/>
          <p:cNvGrpSpPr/>
          <p:nvPr/>
        </p:nvGrpSpPr>
        <p:grpSpPr>
          <a:xfrm>
            <a:off x="6786754" y="2478376"/>
            <a:ext cx="2524503" cy="1160936"/>
            <a:chOff x="6405754" y="2478375"/>
            <a:chExt cx="2524503" cy="1160936"/>
          </a:xfrm>
        </p:grpSpPr>
        <p:pic>
          <p:nvPicPr>
            <p:cNvPr id="846" name="Google Shape;846;p33"/>
            <p:cNvPicPr preferRelativeResize="0"/>
            <p:nvPr/>
          </p:nvPicPr>
          <p:blipFill rotWithShape="1">
            <a:blip r:embed="rId9">
              <a:alphaModFix/>
            </a:blip>
            <a:srcRect b="0" l="0" r="0" t="0"/>
            <a:stretch/>
          </p:blipFill>
          <p:spPr>
            <a:xfrm>
              <a:off x="6405754" y="2478375"/>
              <a:ext cx="2524503" cy="1092004"/>
            </a:xfrm>
            <a:prstGeom prst="rect">
              <a:avLst/>
            </a:prstGeom>
            <a:noFill/>
            <a:ln>
              <a:noFill/>
            </a:ln>
          </p:spPr>
        </p:pic>
        <p:pic>
          <p:nvPicPr>
            <p:cNvPr id="847" name="Google Shape;847;p33"/>
            <p:cNvPicPr preferRelativeResize="0"/>
            <p:nvPr/>
          </p:nvPicPr>
          <p:blipFill rotWithShape="1">
            <a:blip r:embed="rId10">
              <a:alphaModFix/>
            </a:blip>
            <a:srcRect b="0" l="0" r="0" t="0"/>
            <a:stretch/>
          </p:blipFill>
          <p:spPr>
            <a:xfrm>
              <a:off x="6566915" y="2506979"/>
              <a:ext cx="2270760" cy="1132332"/>
            </a:xfrm>
            <a:prstGeom prst="rect">
              <a:avLst/>
            </a:prstGeom>
            <a:noFill/>
            <a:ln>
              <a:noFill/>
            </a:ln>
          </p:spPr>
        </p:pic>
        <p:pic>
          <p:nvPicPr>
            <p:cNvPr id="848" name="Google Shape;848;p33"/>
            <p:cNvPicPr preferRelativeResize="0"/>
            <p:nvPr/>
          </p:nvPicPr>
          <p:blipFill rotWithShape="1">
            <a:blip r:embed="rId11">
              <a:alphaModFix/>
            </a:blip>
            <a:srcRect b="0" l="0" r="0" t="0"/>
            <a:stretch/>
          </p:blipFill>
          <p:spPr>
            <a:xfrm>
              <a:off x="6443725" y="2496819"/>
              <a:ext cx="2447925" cy="1016380"/>
            </a:xfrm>
            <a:prstGeom prst="rect">
              <a:avLst/>
            </a:prstGeom>
            <a:noFill/>
            <a:ln>
              <a:noFill/>
            </a:ln>
          </p:spPr>
        </p:pic>
        <p:sp>
          <p:nvSpPr>
            <p:cNvPr id="849" name="Google Shape;849;p33"/>
            <p:cNvSpPr/>
            <p:nvPr/>
          </p:nvSpPr>
          <p:spPr>
            <a:xfrm>
              <a:off x="6443725" y="2496819"/>
              <a:ext cx="2447925" cy="1016635"/>
            </a:xfrm>
            <a:custGeom>
              <a:rect b="b" l="l" r="r" t="t"/>
              <a:pathLst>
                <a:path extrusionOk="0" h="1016635" w="2447925">
                  <a:moveTo>
                    <a:pt x="0" y="508126"/>
                  </a:moveTo>
                  <a:lnTo>
                    <a:pt x="6728" y="454515"/>
                  </a:lnTo>
                  <a:lnTo>
                    <a:pt x="26463" y="402512"/>
                  </a:lnTo>
                  <a:lnTo>
                    <a:pt x="58528" y="352400"/>
                  </a:lnTo>
                  <a:lnTo>
                    <a:pt x="102247" y="304460"/>
                  </a:lnTo>
                  <a:lnTo>
                    <a:pt x="156944" y="258971"/>
                  </a:lnTo>
                  <a:lnTo>
                    <a:pt x="221942" y="216215"/>
                  </a:lnTo>
                  <a:lnTo>
                    <a:pt x="258092" y="195949"/>
                  </a:lnTo>
                  <a:lnTo>
                    <a:pt x="296564" y="176472"/>
                  </a:lnTo>
                  <a:lnTo>
                    <a:pt x="337274" y="157819"/>
                  </a:lnTo>
                  <a:lnTo>
                    <a:pt x="380136" y="140024"/>
                  </a:lnTo>
                  <a:lnTo>
                    <a:pt x="425066" y="123123"/>
                  </a:lnTo>
                  <a:lnTo>
                    <a:pt x="471980" y="107150"/>
                  </a:lnTo>
                  <a:lnTo>
                    <a:pt x="520793" y="92142"/>
                  </a:lnTo>
                  <a:lnTo>
                    <a:pt x="571420" y="78132"/>
                  </a:lnTo>
                  <a:lnTo>
                    <a:pt x="623777" y="65157"/>
                  </a:lnTo>
                  <a:lnTo>
                    <a:pt x="677780" y="53251"/>
                  </a:lnTo>
                  <a:lnTo>
                    <a:pt x="733343" y="42449"/>
                  </a:lnTo>
                  <a:lnTo>
                    <a:pt x="790383" y="32786"/>
                  </a:lnTo>
                  <a:lnTo>
                    <a:pt x="848815" y="24298"/>
                  </a:lnTo>
                  <a:lnTo>
                    <a:pt x="908553" y="17020"/>
                  </a:lnTo>
                  <a:lnTo>
                    <a:pt x="969515" y="10986"/>
                  </a:lnTo>
                  <a:lnTo>
                    <a:pt x="1031615" y="6232"/>
                  </a:lnTo>
                  <a:lnTo>
                    <a:pt x="1094769" y="2793"/>
                  </a:lnTo>
                  <a:lnTo>
                    <a:pt x="1158891" y="704"/>
                  </a:lnTo>
                  <a:lnTo>
                    <a:pt x="1223899" y="0"/>
                  </a:lnTo>
                  <a:lnTo>
                    <a:pt x="1288906" y="704"/>
                  </a:lnTo>
                  <a:lnTo>
                    <a:pt x="1353030" y="2793"/>
                  </a:lnTo>
                  <a:lnTo>
                    <a:pt x="1416185" y="6232"/>
                  </a:lnTo>
                  <a:lnTo>
                    <a:pt x="1478288" y="10986"/>
                  </a:lnTo>
                  <a:lnTo>
                    <a:pt x="1539252" y="17020"/>
                  </a:lnTo>
                  <a:lnTo>
                    <a:pt x="1598995" y="24298"/>
                  </a:lnTo>
                  <a:lnTo>
                    <a:pt x="1657431" y="32786"/>
                  </a:lnTo>
                  <a:lnTo>
                    <a:pt x="1714475" y="42449"/>
                  </a:lnTo>
                  <a:lnTo>
                    <a:pt x="1770043" y="53251"/>
                  </a:lnTo>
                  <a:lnTo>
                    <a:pt x="1824051" y="65157"/>
                  </a:lnTo>
                  <a:lnTo>
                    <a:pt x="1876414" y="78132"/>
                  </a:lnTo>
                  <a:lnTo>
                    <a:pt x="1927047" y="92142"/>
                  </a:lnTo>
                  <a:lnTo>
                    <a:pt x="1975865" y="107150"/>
                  </a:lnTo>
                  <a:lnTo>
                    <a:pt x="2022785" y="123123"/>
                  </a:lnTo>
                  <a:lnTo>
                    <a:pt x="2067721" y="140024"/>
                  </a:lnTo>
                  <a:lnTo>
                    <a:pt x="2110590" y="157819"/>
                  </a:lnTo>
                  <a:lnTo>
                    <a:pt x="2151305" y="176472"/>
                  </a:lnTo>
                  <a:lnTo>
                    <a:pt x="2189783" y="195949"/>
                  </a:lnTo>
                  <a:lnTo>
                    <a:pt x="2225940" y="216215"/>
                  </a:lnTo>
                  <a:lnTo>
                    <a:pt x="2259690" y="237234"/>
                  </a:lnTo>
                  <a:lnTo>
                    <a:pt x="2319632" y="281391"/>
                  </a:lnTo>
                  <a:lnTo>
                    <a:pt x="2368934" y="328141"/>
                  </a:lnTo>
                  <a:lnTo>
                    <a:pt x="2406918" y="377202"/>
                  </a:lnTo>
                  <a:lnTo>
                    <a:pt x="2432909" y="428295"/>
                  </a:lnTo>
                  <a:lnTo>
                    <a:pt x="2446228" y="481137"/>
                  </a:lnTo>
                  <a:lnTo>
                    <a:pt x="2447925" y="508126"/>
                  </a:lnTo>
                  <a:lnTo>
                    <a:pt x="2446228" y="535117"/>
                  </a:lnTo>
                  <a:lnTo>
                    <a:pt x="2432909" y="587962"/>
                  </a:lnTo>
                  <a:lnTo>
                    <a:pt x="2406918" y="639059"/>
                  </a:lnTo>
                  <a:lnTo>
                    <a:pt x="2368934" y="688128"/>
                  </a:lnTo>
                  <a:lnTo>
                    <a:pt x="2319632" y="734888"/>
                  </a:lnTo>
                  <a:lnTo>
                    <a:pt x="2259690" y="779056"/>
                  </a:lnTo>
                  <a:lnTo>
                    <a:pt x="2225940" y="800080"/>
                  </a:lnTo>
                  <a:lnTo>
                    <a:pt x="2189783" y="820352"/>
                  </a:lnTo>
                  <a:lnTo>
                    <a:pt x="2151305" y="839835"/>
                  </a:lnTo>
                  <a:lnTo>
                    <a:pt x="2110590" y="858495"/>
                  </a:lnTo>
                  <a:lnTo>
                    <a:pt x="2067721" y="876296"/>
                  </a:lnTo>
                  <a:lnTo>
                    <a:pt x="2022785" y="893203"/>
                  </a:lnTo>
                  <a:lnTo>
                    <a:pt x="1975865" y="909181"/>
                  </a:lnTo>
                  <a:lnTo>
                    <a:pt x="1927047" y="924196"/>
                  </a:lnTo>
                  <a:lnTo>
                    <a:pt x="1876414" y="938211"/>
                  </a:lnTo>
                  <a:lnTo>
                    <a:pt x="1824051" y="951192"/>
                  </a:lnTo>
                  <a:lnTo>
                    <a:pt x="1770043" y="963103"/>
                  </a:lnTo>
                  <a:lnTo>
                    <a:pt x="1714475" y="973910"/>
                  </a:lnTo>
                  <a:lnTo>
                    <a:pt x="1657431" y="983577"/>
                  </a:lnTo>
                  <a:lnTo>
                    <a:pt x="1598995" y="992069"/>
                  </a:lnTo>
                  <a:lnTo>
                    <a:pt x="1539252" y="999351"/>
                  </a:lnTo>
                  <a:lnTo>
                    <a:pt x="1478288" y="1005388"/>
                  </a:lnTo>
                  <a:lnTo>
                    <a:pt x="1416185" y="1010145"/>
                  </a:lnTo>
                  <a:lnTo>
                    <a:pt x="1353030" y="1013586"/>
                  </a:lnTo>
                  <a:lnTo>
                    <a:pt x="1288906" y="1015676"/>
                  </a:lnTo>
                  <a:lnTo>
                    <a:pt x="1223899" y="1016380"/>
                  </a:lnTo>
                  <a:lnTo>
                    <a:pt x="1158891" y="1015676"/>
                  </a:lnTo>
                  <a:lnTo>
                    <a:pt x="1094769" y="1013586"/>
                  </a:lnTo>
                  <a:lnTo>
                    <a:pt x="1031615" y="1010145"/>
                  </a:lnTo>
                  <a:lnTo>
                    <a:pt x="969515" y="1005388"/>
                  </a:lnTo>
                  <a:lnTo>
                    <a:pt x="908553" y="999351"/>
                  </a:lnTo>
                  <a:lnTo>
                    <a:pt x="848815" y="992069"/>
                  </a:lnTo>
                  <a:lnTo>
                    <a:pt x="790383" y="983577"/>
                  </a:lnTo>
                  <a:lnTo>
                    <a:pt x="733343" y="973910"/>
                  </a:lnTo>
                  <a:lnTo>
                    <a:pt x="677780" y="963103"/>
                  </a:lnTo>
                  <a:lnTo>
                    <a:pt x="623777" y="951192"/>
                  </a:lnTo>
                  <a:lnTo>
                    <a:pt x="571420" y="938211"/>
                  </a:lnTo>
                  <a:lnTo>
                    <a:pt x="520793" y="924196"/>
                  </a:lnTo>
                  <a:lnTo>
                    <a:pt x="471980" y="909181"/>
                  </a:lnTo>
                  <a:lnTo>
                    <a:pt x="425066" y="893203"/>
                  </a:lnTo>
                  <a:lnTo>
                    <a:pt x="380136" y="876296"/>
                  </a:lnTo>
                  <a:lnTo>
                    <a:pt x="337274" y="858495"/>
                  </a:lnTo>
                  <a:lnTo>
                    <a:pt x="296564" y="839835"/>
                  </a:lnTo>
                  <a:lnTo>
                    <a:pt x="258092" y="820352"/>
                  </a:lnTo>
                  <a:lnTo>
                    <a:pt x="221942" y="800080"/>
                  </a:lnTo>
                  <a:lnTo>
                    <a:pt x="188197" y="779056"/>
                  </a:lnTo>
                  <a:lnTo>
                    <a:pt x="128266" y="734888"/>
                  </a:lnTo>
                  <a:lnTo>
                    <a:pt x="78973" y="688128"/>
                  </a:lnTo>
                  <a:lnTo>
                    <a:pt x="40997" y="639059"/>
                  </a:lnTo>
                  <a:lnTo>
                    <a:pt x="15012" y="587962"/>
                  </a:lnTo>
                  <a:lnTo>
                    <a:pt x="1696" y="535117"/>
                  </a:lnTo>
                  <a:lnTo>
                    <a:pt x="0" y="508126"/>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50" name="Google Shape;850;p33"/>
          <p:cNvSpPr txBox="1"/>
          <p:nvPr/>
        </p:nvSpPr>
        <p:spPr>
          <a:xfrm>
            <a:off x="7170166" y="2570733"/>
            <a:ext cx="1686560" cy="787400"/>
          </a:xfrm>
          <a:prstGeom prst="rect">
            <a:avLst/>
          </a:prstGeom>
          <a:noFill/>
          <a:ln>
            <a:noFill/>
          </a:ln>
        </p:spPr>
        <p:txBody>
          <a:bodyPr anchorCtr="0" anchor="t" bIns="0" lIns="0" spcFirstLastPara="1" rIns="0" wrap="square" tIns="12050">
            <a:spAutoFit/>
          </a:bodyPr>
          <a:lstStyle/>
          <a:p>
            <a:pPr indent="-259079" lvl="0" marL="271145" marR="5080" rtl="0" algn="l">
              <a:spcBef>
                <a:spcPts val="0"/>
              </a:spcBef>
              <a:spcAft>
                <a:spcPts val="0"/>
              </a:spcAft>
              <a:buNone/>
            </a:pPr>
            <a:r>
              <a:rPr i="1" lang="uz-Cyrl-UZ" sz="2500">
                <a:solidFill>
                  <a:srgbClr val="6600CC"/>
                </a:solidFill>
                <a:latin typeface="Calibri"/>
                <a:ea typeface="Calibri"/>
                <a:cs typeface="Calibri"/>
                <a:sym typeface="Calibri"/>
              </a:rPr>
              <a:t>Хизматининг  тузилиши</a:t>
            </a:r>
            <a:endParaRPr sz="2500">
              <a:solidFill>
                <a:schemeClr val="dk1"/>
              </a:solidFill>
              <a:latin typeface="Calibri"/>
              <a:ea typeface="Calibri"/>
              <a:cs typeface="Calibri"/>
              <a:sym typeface="Calibri"/>
            </a:endParaRPr>
          </a:p>
        </p:txBody>
      </p:sp>
      <p:grpSp>
        <p:nvGrpSpPr>
          <p:cNvPr id="851" name="Google Shape;851;p33"/>
          <p:cNvGrpSpPr/>
          <p:nvPr/>
        </p:nvGrpSpPr>
        <p:grpSpPr>
          <a:xfrm>
            <a:off x="4051174" y="2511944"/>
            <a:ext cx="2591941" cy="1058397"/>
            <a:chOff x="3670174" y="2511943"/>
            <a:chExt cx="2591941" cy="1058397"/>
          </a:xfrm>
        </p:grpSpPr>
        <p:pic>
          <p:nvPicPr>
            <p:cNvPr id="852" name="Google Shape;852;p33"/>
            <p:cNvPicPr preferRelativeResize="0"/>
            <p:nvPr/>
          </p:nvPicPr>
          <p:blipFill rotWithShape="1">
            <a:blip r:embed="rId12">
              <a:alphaModFix/>
            </a:blip>
            <a:srcRect b="0" l="0" r="0" t="0"/>
            <a:stretch/>
          </p:blipFill>
          <p:spPr>
            <a:xfrm>
              <a:off x="3670174" y="2511943"/>
              <a:ext cx="2524503" cy="1058397"/>
            </a:xfrm>
            <a:prstGeom prst="rect">
              <a:avLst/>
            </a:prstGeom>
            <a:noFill/>
            <a:ln>
              <a:noFill/>
            </a:ln>
          </p:spPr>
        </p:pic>
        <p:pic>
          <p:nvPicPr>
            <p:cNvPr id="853" name="Google Shape;853;p33"/>
            <p:cNvPicPr preferRelativeResize="0"/>
            <p:nvPr/>
          </p:nvPicPr>
          <p:blipFill rotWithShape="1">
            <a:blip r:embed="rId13">
              <a:alphaModFix/>
            </a:blip>
            <a:srcRect b="0" l="0" r="0" t="0"/>
            <a:stretch/>
          </p:blipFill>
          <p:spPr>
            <a:xfrm>
              <a:off x="3675887" y="2714244"/>
              <a:ext cx="2586228" cy="751331"/>
            </a:xfrm>
            <a:prstGeom prst="rect">
              <a:avLst/>
            </a:prstGeom>
            <a:noFill/>
            <a:ln>
              <a:noFill/>
            </a:ln>
          </p:spPr>
        </p:pic>
        <p:pic>
          <p:nvPicPr>
            <p:cNvPr id="854" name="Google Shape;854;p33"/>
            <p:cNvPicPr preferRelativeResize="0"/>
            <p:nvPr/>
          </p:nvPicPr>
          <p:blipFill rotWithShape="1">
            <a:blip r:embed="rId14">
              <a:alphaModFix/>
            </a:blip>
            <a:srcRect b="0" l="0" r="0" t="0"/>
            <a:stretch/>
          </p:blipFill>
          <p:spPr>
            <a:xfrm>
              <a:off x="3708400" y="2530094"/>
              <a:ext cx="2447925" cy="983106"/>
            </a:xfrm>
            <a:prstGeom prst="rect">
              <a:avLst/>
            </a:prstGeom>
            <a:noFill/>
            <a:ln>
              <a:noFill/>
            </a:ln>
          </p:spPr>
        </p:pic>
        <p:sp>
          <p:nvSpPr>
            <p:cNvPr id="855" name="Google Shape;855;p33"/>
            <p:cNvSpPr/>
            <p:nvPr/>
          </p:nvSpPr>
          <p:spPr>
            <a:xfrm>
              <a:off x="3708400" y="2530094"/>
              <a:ext cx="2447925" cy="983615"/>
            </a:xfrm>
            <a:custGeom>
              <a:rect b="b" l="l" r="r" t="t"/>
              <a:pathLst>
                <a:path extrusionOk="0" h="983614" w="2447925">
                  <a:moveTo>
                    <a:pt x="0" y="491489"/>
                  </a:moveTo>
                  <a:lnTo>
                    <a:pt x="7182" y="437944"/>
                  </a:lnTo>
                  <a:lnTo>
                    <a:pt x="28231" y="386066"/>
                  </a:lnTo>
                  <a:lnTo>
                    <a:pt x="62400" y="336157"/>
                  </a:lnTo>
                  <a:lnTo>
                    <a:pt x="108943" y="288517"/>
                  </a:lnTo>
                  <a:lnTo>
                    <a:pt x="167113" y="243444"/>
                  </a:lnTo>
                  <a:lnTo>
                    <a:pt x="200324" y="221965"/>
                  </a:lnTo>
                  <a:lnTo>
                    <a:pt x="236163" y="201241"/>
                  </a:lnTo>
                  <a:lnTo>
                    <a:pt x="274534" y="181308"/>
                  </a:lnTo>
                  <a:lnTo>
                    <a:pt x="315346" y="162205"/>
                  </a:lnTo>
                  <a:lnTo>
                    <a:pt x="358505" y="143970"/>
                  </a:lnTo>
                  <a:lnTo>
                    <a:pt x="403917" y="126639"/>
                  </a:lnTo>
                  <a:lnTo>
                    <a:pt x="451489" y="110250"/>
                  </a:lnTo>
                  <a:lnTo>
                    <a:pt x="501127" y="94841"/>
                  </a:lnTo>
                  <a:lnTo>
                    <a:pt x="552739" y="80449"/>
                  </a:lnTo>
                  <a:lnTo>
                    <a:pt x="606232" y="67112"/>
                  </a:lnTo>
                  <a:lnTo>
                    <a:pt x="661511" y="54867"/>
                  </a:lnTo>
                  <a:lnTo>
                    <a:pt x="718483" y="43752"/>
                  </a:lnTo>
                  <a:lnTo>
                    <a:pt x="777055" y="33804"/>
                  </a:lnTo>
                  <a:lnTo>
                    <a:pt x="837135" y="25060"/>
                  </a:lnTo>
                  <a:lnTo>
                    <a:pt x="898627" y="17559"/>
                  </a:lnTo>
                  <a:lnTo>
                    <a:pt x="961440" y="11338"/>
                  </a:lnTo>
                  <a:lnTo>
                    <a:pt x="1025480" y="6433"/>
                  </a:lnTo>
                  <a:lnTo>
                    <a:pt x="1090653" y="2884"/>
                  </a:lnTo>
                  <a:lnTo>
                    <a:pt x="1156866" y="727"/>
                  </a:lnTo>
                  <a:lnTo>
                    <a:pt x="1224026" y="0"/>
                  </a:lnTo>
                  <a:lnTo>
                    <a:pt x="1291173" y="727"/>
                  </a:lnTo>
                  <a:lnTo>
                    <a:pt x="1357375" y="2884"/>
                  </a:lnTo>
                  <a:lnTo>
                    <a:pt x="1422537" y="6433"/>
                  </a:lnTo>
                  <a:lnTo>
                    <a:pt x="1486567" y="11338"/>
                  </a:lnTo>
                  <a:lnTo>
                    <a:pt x="1549370" y="17559"/>
                  </a:lnTo>
                  <a:lnTo>
                    <a:pt x="1610854" y="25060"/>
                  </a:lnTo>
                  <a:lnTo>
                    <a:pt x="1670926" y="33804"/>
                  </a:lnTo>
                  <a:lnTo>
                    <a:pt x="1729491" y="43752"/>
                  </a:lnTo>
                  <a:lnTo>
                    <a:pt x="1786457" y="54867"/>
                  </a:lnTo>
                  <a:lnTo>
                    <a:pt x="1841730" y="67112"/>
                  </a:lnTo>
                  <a:lnTo>
                    <a:pt x="1895217" y="80449"/>
                  </a:lnTo>
                  <a:lnTo>
                    <a:pt x="1946824" y="94841"/>
                  </a:lnTo>
                  <a:lnTo>
                    <a:pt x="1996459" y="110250"/>
                  </a:lnTo>
                  <a:lnTo>
                    <a:pt x="2044027" y="126639"/>
                  </a:lnTo>
                  <a:lnTo>
                    <a:pt x="2089435" y="143970"/>
                  </a:lnTo>
                  <a:lnTo>
                    <a:pt x="2132591" y="162205"/>
                  </a:lnTo>
                  <a:lnTo>
                    <a:pt x="2173400" y="181308"/>
                  </a:lnTo>
                  <a:lnTo>
                    <a:pt x="2211770" y="201241"/>
                  </a:lnTo>
                  <a:lnTo>
                    <a:pt x="2247606" y="221965"/>
                  </a:lnTo>
                  <a:lnTo>
                    <a:pt x="2280816" y="243444"/>
                  </a:lnTo>
                  <a:lnTo>
                    <a:pt x="2338983" y="288517"/>
                  </a:lnTo>
                  <a:lnTo>
                    <a:pt x="2385525" y="336157"/>
                  </a:lnTo>
                  <a:lnTo>
                    <a:pt x="2419693" y="386066"/>
                  </a:lnTo>
                  <a:lnTo>
                    <a:pt x="2440742" y="437944"/>
                  </a:lnTo>
                  <a:lnTo>
                    <a:pt x="2447925" y="491489"/>
                  </a:lnTo>
                  <a:lnTo>
                    <a:pt x="2446113" y="518464"/>
                  </a:lnTo>
                  <a:lnTo>
                    <a:pt x="2431904" y="571236"/>
                  </a:lnTo>
                  <a:lnTo>
                    <a:pt x="2404202" y="622185"/>
                  </a:lnTo>
                  <a:lnTo>
                    <a:pt x="2363754" y="671014"/>
                  </a:lnTo>
                  <a:lnTo>
                    <a:pt x="2311306" y="717422"/>
                  </a:lnTo>
                  <a:lnTo>
                    <a:pt x="2247606" y="761109"/>
                  </a:lnTo>
                  <a:lnTo>
                    <a:pt x="2211770" y="781838"/>
                  </a:lnTo>
                  <a:lnTo>
                    <a:pt x="2173400" y="801775"/>
                  </a:lnTo>
                  <a:lnTo>
                    <a:pt x="2132591" y="820881"/>
                  </a:lnTo>
                  <a:lnTo>
                    <a:pt x="2089435" y="839120"/>
                  </a:lnTo>
                  <a:lnTo>
                    <a:pt x="2044027" y="856454"/>
                  </a:lnTo>
                  <a:lnTo>
                    <a:pt x="1996459" y="872846"/>
                  </a:lnTo>
                  <a:lnTo>
                    <a:pt x="1946824" y="888257"/>
                  </a:lnTo>
                  <a:lnTo>
                    <a:pt x="1895217" y="902651"/>
                  </a:lnTo>
                  <a:lnTo>
                    <a:pt x="1841730" y="915989"/>
                  </a:lnTo>
                  <a:lnTo>
                    <a:pt x="1786457" y="928236"/>
                  </a:lnTo>
                  <a:lnTo>
                    <a:pt x="1729491" y="939352"/>
                  </a:lnTo>
                  <a:lnTo>
                    <a:pt x="1670926" y="949301"/>
                  </a:lnTo>
                  <a:lnTo>
                    <a:pt x="1610854" y="958045"/>
                  </a:lnTo>
                  <a:lnTo>
                    <a:pt x="1549370" y="965546"/>
                  </a:lnTo>
                  <a:lnTo>
                    <a:pt x="1486567" y="971768"/>
                  </a:lnTo>
                  <a:lnTo>
                    <a:pt x="1422537" y="976672"/>
                  </a:lnTo>
                  <a:lnTo>
                    <a:pt x="1357375" y="980222"/>
                  </a:lnTo>
                  <a:lnTo>
                    <a:pt x="1291173" y="982379"/>
                  </a:lnTo>
                  <a:lnTo>
                    <a:pt x="1224026" y="983106"/>
                  </a:lnTo>
                  <a:lnTo>
                    <a:pt x="1156866" y="982379"/>
                  </a:lnTo>
                  <a:lnTo>
                    <a:pt x="1090653" y="980222"/>
                  </a:lnTo>
                  <a:lnTo>
                    <a:pt x="1025480" y="976672"/>
                  </a:lnTo>
                  <a:lnTo>
                    <a:pt x="961440" y="971768"/>
                  </a:lnTo>
                  <a:lnTo>
                    <a:pt x="898627" y="965546"/>
                  </a:lnTo>
                  <a:lnTo>
                    <a:pt x="837135" y="958045"/>
                  </a:lnTo>
                  <a:lnTo>
                    <a:pt x="777055" y="949301"/>
                  </a:lnTo>
                  <a:lnTo>
                    <a:pt x="718483" y="939352"/>
                  </a:lnTo>
                  <a:lnTo>
                    <a:pt x="661511" y="928236"/>
                  </a:lnTo>
                  <a:lnTo>
                    <a:pt x="606232" y="915989"/>
                  </a:lnTo>
                  <a:lnTo>
                    <a:pt x="552739" y="902651"/>
                  </a:lnTo>
                  <a:lnTo>
                    <a:pt x="501127" y="888257"/>
                  </a:lnTo>
                  <a:lnTo>
                    <a:pt x="451489" y="872846"/>
                  </a:lnTo>
                  <a:lnTo>
                    <a:pt x="403917" y="856454"/>
                  </a:lnTo>
                  <a:lnTo>
                    <a:pt x="358505" y="839120"/>
                  </a:lnTo>
                  <a:lnTo>
                    <a:pt x="315346" y="820881"/>
                  </a:lnTo>
                  <a:lnTo>
                    <a:pt x="274534" y="801775"/>
                  </a:lnTo>
                  <a:lnTo>
                    <a:pt x="236163" y="781838"/>
                  </a:lnTo>
                  <a:lnTo>
                    <a:pt x="200324" y="761109"/>
                  </a:lnTo>
                  <a:lnTo>
                    <a:pt x="167113" y="739624"/>
                  </a:lnTo>
                  <a:lnTo>
                    <a:pt x="108943" y="694539"/>
                  </a:lnTo>
                  <a:lnTo>
                    <a:pt x="62400" y="646884"/>
                  </a:lnTo>
                  <a:lnTo>
                    <a:pt x="28231" y="596957"/>
                  </a:lnTo>
                  <a:lnTo>
                    <a:pt x="7182" y="545059"/>
                  </a:lnTo>
                  <a:lnTo>
                    <a:pt x="0" y="491489"/>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56" name="Google Shape;856;p33"/>
          <p:cNvSpPr txBox="1"/>
          <p:nvPr/>
        </p:nvSpPr>
        <p:spPr>
          <a:xfrm>
            <a:off x="4277359" y="2777998"/>
            <a:ext cx="2075814" cy="40640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500">
                <a:solidFill>
                  <a:srgbClr val="6600CC"/>
                </a:solidFill>
                <a:latin typeface="Calibri"/>
                <a:ea typeface="Calibri"/>
                <a:cs typeface="Calibri"/>
                <a:sym typeface="Calibri"/>
              </a:rPr>
              <a:t>Вазифаси буйича</a:t>
            </a:r>
            <a:endParaRPr sz="2500">
              <a:solidFill>
                <a:schemeClr val="dk1"/>
              </a:solidFill>
              <a:latin typeface="Calibri"/>
              <a:ea typeface="Calibri"/>
              <a:cs typeface="Calibri"/>
              <a:sym typeface="Calibri"/>
            </a:endParaRPr>
          </a:p>
        </p:txBody>
      </p:sp>
      <p:grpSp>
        <p:nvGrpSpPr>
          <p:cNvPr id="857" name="Google Shape;857;p33"/>
          <p:cNvGrpSpPr/>
          <p:nvPr/>
        </p:nvGrpSpPr>
        <p:grpSpPr>
          <a:xfrm>
            <a:off x="381000" y="4118196"/>
            <a:ext cx="1945753" cy="741840"/>
            <a:chOff x="0" y="4118195"/>
            <a:chExt cx="1945753" cy="741840"/>
          </a:xfrm>
        </p:grpSpPr>
        <p:pic>
          <p:nvPicPr>
            <p:cNvPr id="858" name="Google Shape;858;p33"/>
            <p:cNvPicPr preferRelativeResize="0"/>
            <p:nvPr/>
          </p:nvPicPr>
          <p:blipFill rotWithShape="1">
            <a:blip r:embed="rId15">
              <a:alphaModFix/>
            </a:blip>
            <a:srcRect b="0" l="0" r="0" t="0"/>
            <a:stretch/>
          </p:blipFill>
          <p:spPr>
            <a:xfrm>
              <a:off x="0" y="4118195"/>
              <a:ext cx="1945753" cy="730825"/>
            </a:xfrm>
            <a:prstGeom prst="rect">
              <a:avLst/>
            </a:prstGeom>
            <a:noFill/>
            <a:ln>
              <a:noFill/>
            </a:ln>
          </p:spPr>
        </p:pic>
        <p:pic>
          <p:nvPicPr>
            <p:cNvPr id="859" name="Google Shape;859;p33"/>
            <p:cNvPicPr preferRelativeResize="0"/>
            <p:nvPr/>
          </p:nvPicPr>
          <p:blipFill rotWithShape="1">
            <a:blip r:embed="rId16">
              <a:alphaModFix/>
            </a:blip>
            <a:srcRect b="0" l="0" r="0" t="0"/>
            <a:stretch/>
          </p:blipFill>
          <p:spPr>
            <a:xfrm>
              <a:off x="388620" y="4187951"/>
              <a:ext cx="1191768" cy="672084"/>
            </a:xfrm>
            <a:prstGeom prst="rect">
              <a:avLst/>
            </a:prstGeom>
            <a:noFill/>
            <a:ln>
              <a:noFill/>
            </a:ln>
          </p:spPr>
        </p:pic>
        <p:pic>
          <p:nvPicPr>
            <p:cNvPr id="860" name="Google Shape;860;p33"/>
            <p:cNvPicPr preferRelativeResize="0"/>
            <p:nvPr/>
          </p:nvPicPr>
          <p:blipFill rotWithShape="1">
            <a:blip r:embed="rId17">
              <a:alphaModFix/>
            </a:blip>
            <a:srcRect b="0" l="0" r="0" t="0"/>
            <a:stretch/>
          </p:blipFill>
          <p:spPr>
            <a:xfrm>
              <a:off x="0" y="4136262"/>
              <a:ext cx="1908175" cy="654938"/>
            </a:xfrm>
            <a:prstGeom prst="rect">
              <a:avLst/>
            </a:prstGeom>
            <a:noFill/>
            <a:ln>
              <a:noFill/>
            </a:ln>
          </p:spPr>
        </p:pic>
        <p:sp>
          <p:nvSpPr>
            <p:cNvPr id="861" name="Google Shape;861;p33"/>
            <p:cNvSpPr/>
            <p:nvPr/>
          </p:nvSpPr>
          <p:spPr>
            <a:xfrm>
              <a:off x="0" y="4136262"/>
              <a:ext cx="1908175" cy="655320"/>
            </a:xfrm>
            <a:custGeom>
              <a:rect b="b" l="l" r="r" t="t"/>
              <a:pathLst>
                <a:path extrusionOk="0" h="655320" w="1908175">
                  <a:moveTo>
                    <a:pt x="0" y="327532"/>
                  </a:moveTo>
                  <a:lnTo>
                    <a:pt x="9474" y="281204"/>
                  </a:lnTo>
                  <a:lnTo>
                    <a:pt x="37037" y="236869"/>
                  </a:lnTo>
                  <a:lnTo>
                    <a:pt x="81396" y="194972"/>
                  </a:lnTo>
                  <a:lnTo>
                    <a:pt x="141261" y="155956"/>
                  </a:lnTo>
                  <a:lnTo>
                    <a:pt x="176604" y="137668"/>
                  </a:lnTo>
                  <a:lnTo>
                    <a:pt x="215338" y="120266"/>
                  </a:lnTo>
                  <a:lnTo>
                    <a:pt x="257304" y="103807"/>
                  </a:lnTo>
                  <a:lnTo>
                    <a:pt x="302338" y="88346"/>
                  </a:lnTo>
                  <a:lnTo>
                    <a:pt x="350279" y="73938"/>
                  </a:lnTo>
                  <a:lnTo>
                    <a:pt x="400967" y="60638"/>
                  </a:lnTo>
                  <a:lnTo>
                    <a:pt x="454239" y="48504"/>
                  </a:lnTo>
                  <a:lnTo>
                    <a:pt x="509934" y="37589"/>
                  </a:lnTo>
                  <a:lnTo>
                    <a:pt x="567891" y="27949"/>
                  </a:lnTo>
                  <a:lnTo>
                    <a:pt x="627949" y="19640"/>
                  </a:lnTo>
                  <a:lnTo>
                    <a:pt x="689945" y="12717"/>
                  </a:lnTo>
                  <a:lnTo>
                    <a:pt x="753718" y="7237"/>
                  </a:lnTo>
                  <a:lnTo>
                    <a:pt x="819107" y="3253"/>
                  </a:lnTo>
                  <a:lnTo>
                    <a:pt x="885951" y="822"/>
                  </a:lnTo>
                  <a:lnTo>
                    <a:pt x="954087" y="0"/>
                  </a:lnTo>
                  <a:lnTo>
                    <a:pt x="1022231" y="822"/>
                  </a:lnTo>
                  <a:lnTo>
                    <a:pt x="1089081" y="3253"/>
                  </a:lnTo>
                  <a:lnTo>
                    <a:pt x="1154475" y="7237"/>
                  </a:lnTo>
                  <a:lnTo>
                    <a:pt x="1218252" y="12717"/>
                  </a:lnTo>
                  <a:lnTo>
                    <a:pt x="1280251" y="19640"/>
                  </a:lnTo>
                  <a:lnTo>
                    <a:pt x="1340310" y="27949"/>
                  </a:lnTo>
                  <a:lnTo>
                    <a:pt x="1398268" y="37589"/>
                  </a:lnTo>
                  <a:lnTo>
                    <a:pt x="1453963" y="48504"/>
                  </a:lnTo>
                  <a:lnTo>
                    <a:pt x="1507235" y="60638"/>
                  </a:lnTo>
                  <a:lnTo>
                    <a:pt x="1557921" y="73938"/>
                  </a:lnTo>
                  <a:lnTo>
                    <a:pt x="1605861" y="88346"/>
                  </a:lnTo>
                  <a:lnTo>
                    <a:pt x="1650893" y="103807"/>
                  </a:lnTo>
                  <a:lnTo>
                    <a:pt x="1692856" y="120266"/>
                  </a:lnTo>
                  <a:lnTo>
                    <a:pt x="1731588" y="137668"/>
                  </a:lnTo>
                  <a:lnTo>
                    <a:pt x="1766928" y="155956"/>
                  </a:lnTo>
                  <a:lnTo>
                    <a:pt x="1826787" y="194972"/>
                  </a:lnTo>
                  <a:lnTo>
                    <a:pt x="1871142" y="236869"/>
                  </a:lnTo>
                  <a:lnTo>
                    <a:pt x="1898701" y="281204"/>
                  </a:lnTo>
                  <a:lnTo>
                    <a:pt x="1908175" y="327532"/>
                  </a:lnTo>
                  <a:lnTo>
                    <a:pt x="1905779" y="350918"/>
                  </a:lnTo>
                  <a:lnTo>
                    <a:pt x="1887102" y="396300"/>
                  </a:lnTo>
                  <a:lnTo>
                    <a:pt x="1850983" y="439462"/>
                  </a:lnTo>
                  <a:lnTo>
                    <a:pt x="1798715" y="479961"/>
                  </a:lnTo>
                  <a:lnTo>
                    <a:pt x="1731588" y="517354"/>
                  </a:lnTo>
                  <a:lnTo>
                    <a:pt x="1692856" y="534748"/>
                  </a:lnTo>
                  <a:lnTo>
                    <a:pt x="1650893" y="551199"/>
                  </a:lnTo>
                  <a:lnTo>
                    <a:pt x="1605861" y="566652"/>
                  </a:lnTo>
                  <a:lnTo>
                    <a:pt x="1557921" y="581052"/>
                  </a:lnTo>
                  <a:lnTo>
                    <a:pt x="1507235" y="594343"/>
                  </a:lnTo>
                  <a:lnTo>
                    <a:pt x="1453963" y="606470"/>
                  </a:lnTo>
                  <a:lnTo>
                    <a:pt x="1398268" y="617378"/>
                  </a:lnTo>
                  <a:lnTo>
                    <a:pt x="1340310" y="627010"/>
                  </a:lnTo>
                  <a:lnTo>
                    <a:pt x="1280251" y="635313"/>
                  </a:lnTo>
                  <a:lnTo>
                    <a:pt x="1218252" y="642231"/>
                  </a:lnTo>
                  <a:lnTo>
                    <a:pt x="1154475" y="647707"/>
                  </a:lnTo>
                  <a:lnTo>
                    <a:pt x="1089081" y="651688"/>
                  </a:lnTo>
                  <a:lnTo>
                    <a:pt x="1022231" y="654117"/>
                  </a:lnTo>
                  <a:lnTo>
                    <a:pt x="954087" y="654938"/>
                  </a:lnTo>
                  <a:lnTo>
                    <a:pt x="885951" y="654117"/>
                  </a:lnTo>
                  <a:lnTo>
                    <a:pt x="819107" y="651688"/>
                  </a:lnTo>
                  <a:lnTo>
                    <a:pt x="753718" y="647707"/>
                  </a:lnTo>
                  <a:lnTo>
                    <a:pt x="689945" y="642231"/>
                  </a:lnTo>
                  <a:lnTo>
                    <a:pt x="627949" y="635313"/>
                  </a:lnTo>
                  <a:lnTo>
                    <a:pt x="567891" y="627010"/>
                  </a:lnTo>
                  <a:lnTo>
                    <a:pt x="509934" y="617378"/>
                  </a:lnTo>
                  <a:lnTo>
                    <a:pt x="454239" y="606470"/>
                  </a:lnTo>
                  <a:lnTo>
                    <a:pt x="400967" y="594343"/>
                  </a:lnTo>
                  <a:lnTo>
                    <a:pt x="350279" y="581052"/>
                  </a:lnTo>
                  <a:lnTo>
                    <a:pt x="302338" y="566652"/>
                  </a:lnTo>
                  <a:lnTo>
                    <a:pt x="257304" y="551199"/>
                  </a:lnTo>
                  <a:lnTo>
                    <a:pt x="215338" y="534748"/>
                  </a:lnTo>
                  <a:lnTo>
                    <a:pt x="176604" y="517354"/>
                  </a:lnTo>
                  <a:lnTo>
                    <a:pt x="141261" y="499074"/>
                  </a:lnTo>
                  <a:lnTo>
                    <a:pt x="81396" y="460072"/>
                  </a:lnTo>
                  <a:lnTo>
                    <a:pt x="37037" y="418186"/>
                  </a:lnTo>
                  <a:lnTo>
                    <a:pt x="9474" y="373859"/>
                  </a:lnTo>
                  <a:lnTo>
                    <a:pt x="0" y="327532"/>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62" name="Google Shape;862;p33"/>
          <p:cNvSpPr txBox="1"/>
          <p:nvPr/>
        </p:nvSpPr>
        <p:spPr>
          <a:xfrm>
            <a:off x="966927" y="4247845"/>
            <a:ext cx="673100"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Киска</a:t>
            </a:r>
            <a:endParaRPr sz="2200">
              <a:solidFill>
                <a:schemeClr val="dk1"/>
              </a:solidFill>
              <a:latin typeface="Calibri"/>
              <a:ea typeface="Calibri"/>
              <a:cs typeface="Calibri"/>
              <a:sym typeface="Calibri"/>
            </a:endParaRPr>
          </a:p>
        </p:txBody>
      </p:sp>
      <p:grpSp>
        <p:nvGrpSpPr>
          <p:cNvPr id="863" name="Google Shape;863;p33"/>
          <p:cNvGrpSpPr/>
          <p:nvPr/>
        </p:nvGrpSpPr>
        <p:grpSpPr>
          <a:xfrm>
            <a:off x="1197864" y="4829555"/>
            <a:ext cx="2002536" cy="752856"/>
            <a:chOff x="816863" y="4829555"/>
            <a:chExt cx="2002536" cy="752856"/>
          </a:xfrm>
        </p:grpSpPr>
        <p:pic>
          <p:nvPicPr>
            <p:cNvPr id="864" name="Google Shape;864;p33"/>
            <p:cNvPicPr preferRelativeResize="0"/>
            <p:nvPr/>
          </p:nvPicPr>
          <p:blipFill rotWithShape="1">
            <a:blip r:embed="rId18">
              <a:alphaModFix/>
            </a:blip>
            <a:srcRect b="0" l="0" r="0" t="0"/>
            <a:stretch/>
          </p:blipFill>
          <p:spPr>
            <a:xfrm>
              <a:off x="816863" y="4829555"/>
              <a:ext cx="2002536" cy="751332"/>
            </a:xfrm>
            <a:prstGeom prst="rect">
              <a:avLst/>
            </a:prstGeom>
            <a:noFill/>
            <a:ln>
              <a:noFill/>
            </a:ln>
          </p:spPr>
        </p:pic>
        <p:pic>
          <p:nvPicPr>
            <p:cNvPr id="865" name="Google Shape;865;p33"/>
            <p:cNvPicPr preferRelativeResize="0"/>
            <p:nvPr/>
          </p:nvPicPr>
          <p:blipFill rotWithShape="1">
            <a:blip r:embed="rId19">
              <a:alphaModFix/>
            </a:blip>
            <a:srcRect b="0" l="0" r="0" t="0"/>
            <a:stretch/>
          </p:blipFill>
          <p:spPr>
            <a:xfrm>
              <a:off x="1271015" y="4910327"/>
              <a:ext cx="1152144" cy="672084"/>
            </a:xfrm>
            <a:prstGeom prst="rect">
              <a:avLst/>
            </a:prstGeom>
            <a:noFill/>
            <a:ln>
              <a:noFill/>
            </a:ln>
          </p:spPr>
        </p:pic>
        <p:pic>
          <p:nvPicPr>
            <p:cNvPr id="866" name="Google Shape;866;p33"/>
            <p:cNvPicPr preferRelativeResize="0"/>
            <p:nvPr/>
          </p:nvPicPr>
          <p:blipFill rotWithShape="1">
            <a:blip r:embed="rId20">
              <a:alphaModFix/>
            </a:blip>
            <a:srcRect b="0" l="0" r="0" t="0"/>
            <a:stretch/>
          </p:blipFill>
          <p:spPr>
            <a:xfrm>
              <a:off x="863599" y="4856352"/>
              <a:ext cx="1908175" cy="657860"/>
            </a:xfrm>
            <a:prstGeom prst="rect">
              <a:avLst/>
            </a:prstGeom>
            <a:noFill/>
            <a:ln>
              <a:noFill/>
            </a:ln>
          </p:spPr>
        </p:pic>
        <p:sp>
          <p:nvSpPr>
            <p:cNvPr id="867" name="Google Shape;867;p33"/>
            <p:cNvSpPr/>
            <p:nvPr/>
          </p:nvSpPr>
          <p:spPr>
            <a:xfrm>
              <a:off x="863599" y="4856352"/>
              <a:ext cx="1908175" cy="657860"/>
            </a:xfrm>
            <a:custGeom>
              <a:rect b="b" l="l" r="r" t="t"/>
              <a:pathLst>
                <a:path extrusionOk="0" h="657860" w="1908175">
                  <a:moveTo>
                    <a:pt x="0" y="328930"/>
                  </a:moveTo>
                  <a:lnTo>
                    <a:pt x="9473" y="282378"/>
                  </a:lnTo>
                  <a:lnTo>
                    <a:pt x="37033" y="237837"/>
                  </a:lnTo>
                  <a:lnTo>
                    <a:pt x="81388" y="195753"/>
                  </a:lnTo>
                  <a:lnTo>
                    <a:pt x="141248" y="156569"/>
                  </a:lnTo>
                  <a:lnTo>
                    <a:pt x="176590" y="138204"/>
                  </a:lnTo>
                  <a:lnTo>
                    <a:pt x="215323" y="120730"/>
                  </a:lnTo>
                  <a:lnTo>
                    <a:pt x="257288" y="104204"/>
                  </a:lnTo>
                  <a:lnTo>
                    <a:pt x="302322" y="88680"/>
                  </a:lnTo>
                  <a:lnTo>
                    <a:pt x="350264" y="74215"/>
                  </a:lnTo>
                  <a:lnTo>
                    <a:pt x="400954" y="60864"/>
                  </a:lnTo>
                  <a:lnTo>
                    <a:pt x="454229" y="48683"/>
                  </a:lnTo>
                  <a:lnTo>
                    <a:pt x="509928" y="37726"/>
                  </a:lnTo>
                  <a:lnTo>
                    <a:pt x="567890" y="28050"/>
                  </a:lnTo>
                  <a:lnTo>
                    <a:pt x="627954" y="19711"/>
                  </a:lnTo>
                  <a:lnTo>
                    <a:pt x="689958" y="12763"/>
                  </a:lnTo>
                  <a:lnTo>
                    <a:pt x="753741" y="7262"/>
                  </a:lnTo>
                  <a:lnTo>
                    <a:pt x="819142" y="3264"/>
                  </a:lnTo>
                  <a:lnTo>
                    <a:pt x="885999" y="825"/>
                  </a:lnTo>
                  <a:lnTo>
                    <a:pt x="954151" y="0"/>
                  </a:lnTo>
                  <a:lnTo>
                    <a:pt x="1022287" y="825"/>
                  </a:lnTo>
                  <a:lnTo>
                    <a:pt x="1089129" y="3264"/>
                  </a:lnTo>
                  <a:lnTo>
                    <a:pt x="1154517" y="7262"/>
                  </a:lnTo>
                  <a:lnTo>
                    <a:pt x="1218288" y="12763"/>
                  </a:lnTo>
                  <a:lnTo>
                    <a:pt x="1280281" y="19711"/>
                  </a:lnTo>
                  <a:lnTo>
                    <a:pt x="1340335" y="28050"/>
                  </a:lnTo>
                  <a:lnTo>
                    <a:pt x="1398289" y="37726"/>
                  </a:lnTo>
                  <a:lnTo>
                    <a:pt x="1453981" y="48683"/>
                  </a:lnTo>
                  <a:lnTo>
                    <a:pt x="1507249" y="60864"/>
                  </a:lnTo>
                  <a:lnTo>
                    <a:pt x="1557933" y="74215"/>
                  </a:lnTo>
                  <a:lnTo>
                    <a:pt x="1605870" y="88680"/>
                  </a:lnTo>
                  <a:lnTo>
                    <a:pt x="1650900" y="104204"/>
                  </a:lnTo>
                  <a:lnTo>
                    <a:pt x="1692861" y="120730"/>
                  </a:lnTo>
                  <a:lnTo>
                    <a:pt x="1731592" y="138204"/>
                  </a:lnTo>
                  <a:lnTo>
                    <a:pt x="1766931" y="156569"/>
                  </a:lnTo>
                  <a:lnTo>
                    <a:pt x="1826788" y="195753"/>
                  </a:lnTo>
                  <a:lnTo>
                    <a:pt x="1871142" y="237837"/>
                  </a:lnTo>
                  <a:lnTo>
                    <a:pt x="1898701" y="282378"/>
                  </a:lnTo>
                  <a:lnTo>
                    <a:pt x="1908175" y="328930"/>
                  </a:lnTo>
                  <a:lnTo>
                    <a:pt x="1905779" y="352414"/>
                  </a:lnTo>
                  <a:lnTo>
                    <a:pt x="1887102" y="397993"/>
                  </a:lnTo>
                  <a:lnTo>
                    <a:pt x="1850984" y="441348"/>
                  </a:lnTo>
                  <a:lnTo>
                    <a:pt x="1798717" y="482032"/>
                  </a:lnTo>
                  <a:lnTo>
                    <a:pt x="1731592" y="519600"/>
                  </a:lnTo>
                  <a:lnTo>
                    <a:pt x="1692861" y="537076"/>
                  </a:lnTo>
                  <a:lnTo>
                    <a:pt x="1650900" y="553606"/>
                  </a:lnTo>
                  <a:lnTo>
                    <a:pt x="1605870" y="569133"/>
                  </a:lnTo>
                  <a:lnTo>
                    <a:pt x="1557933" y="583603"/>
                  </a:lnTo>
                  <a:lnTo>
                    <a:pt x="1507249" y="596959"/>
                  </a:lnTo>
                  <a:lnTo>
                    <a:pt x="1453981" y="609146"/>
                  </a:lnTo>
                  <a:lnTo>
                    <a:pt x="1398289" y="620108"/>
                  </a:lnTo>
                  <a:lnTo>
                    <a:pt x="1340335" y="629789"/>
                  </a:lnTo>
                  <a:lnTo>
                    <a:pt x="1280281" y="638134"/>
                  </a:lnTo>
                  <a:lnTo>
                    <a:pt x="1218288" y="645087"/>
                  </a:lnTo>
                  <a:lnTo>
                    <a:pt x="1154517" y="650591"/>
                  </a:lnTo>
                  <a:lnTo>
                    <a:pt x="1089129" y="654592"/>
                  </a:lnTo>
                  <a:lnTo>
                    <a:pt x="1022287" y="657033"/>
                  </a:lnTo>
                  <a:lnTo>
                    <a:pt x="954151" y="657860"/>
                  </a:lnTo>
                  <a:lnTo>
                    <a:pt x="885999" y="657033"/>
                  </a:lnTo>
                  <a:lnTo>
                    <a:pt x="819142" y="654592"/>
                  </a:lnTo>
                  <a:lnTo>
                    <a:pt x="753741" y="650591"/>
                  </a:lnTo>
                  <a:lnTo>
                    <a:pt x="689958" y="645087"/>
                  </a:lnTo>
                  <a:lnTo>
                    <a:pt x="627954" y="638134"/>
                  </a:lnTo>
                  <a:lnTo>
                    <a:pt x="567890" y="629789"/>
                  </a:lnTo>
                  <a:lnTo>
                    <a:pt x="509928" y="620108"/>
                  </a:lnTo>
                  <a:lnTo>
                    <a:pt x="454229" y="609146"/>
                  </a:lnTo>
                  <a:lnTo>
                    <a:pt x="400954" y="596959"/>
                  </a:lnTo>
                  <a:lnTo>
                    <a:pt x="350264" y="583603"/>
                  </a:lnTo>
                  <a:lnTo>
                    <a:pt x="302322" y="569133"/>
                  </a:lnTo>
                  <a:lnTo>
                    <a:pt x="257288" y="553606"/>
                  </a:lnTo>
                  <a:lnTo>
                    <a:pt x="215323" y="537076"/>
                  </a:lnTo>
                  <a:lnTo>
                    <a:pt x="176590" y="519600"/>
                  </a:lnTo>
                  <a:lnTo>
                    <a:pt x="141248" y="501234"/>
                  </a:lnTo>
                  <a:lnTo>
                    <a:pt x="81388" y="462052"/>
                  </a:lnTo>
                  <a:lnTo>
                    <a:pt x="37033" y="419977"/>
                  </a:lnTo>
                  <a:lnTo>
                    <a:pt x="9473" y="375454"/>
                  </a:lnTo>
                  <a:lnTo>
                    <a:pt x="0" y="328930"/>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68" name="Google Shape;868;p33"/>
          <p:cNvSpPr txBox="1"/>
          <p:nvPr/>
        </p:nvSpPr>
        <p:spPr>
          <a:xfrm>
            <a:off x="1850516" y="4969509"/>
            <a:ext cx="633730"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Урта</a:t>
            </a:r>
            <a:endParaRPr sz="2200">
              <a:solidFill>
                <a:schemeClr val="dk1"/>
              </a:solidFill>
              <a:latin typeface="Calibri"/>
              <a:ea typeface="Calibri"/>
              <a:cs typeface="Calibri"/>
              <a:sym typeface="Calibri"/>
            </a:endParaRPr>
          </a:p>
        </p:txBody>
      </p:sp>
      <p:grpSp>
        <p:nvGrpSpPr>
          <p:cNvPr id="869" name="Google Shape;869;p33"/>
          <p:cNvGrpSpPr/>
          <p:nvPr/>
        </p:nvGrpSpPr>
        <p:grpSpPr>
          <a:xfrm>
            <a:off x="4375796" y="4576957"/>
            <a:ext cx="1983464" cy="733796"/>
            <a:chOff x="3994795" y="4576957"/>
            <a:chExt cx="1983464" cy="733796"/>
          </a:xfrm>
        </p:grpSpPr>
        <p:pic>
          <p:nvPicPr>
            <p:cNvPr id="870" name="Google Shape;870;p33"/>
            <p:cNvPicPr preferRelativeResize="0"/>
            <p:nvPr/>
          </p:nvPicPr>
          <p:blipFill rotWithShape="1">
            <a:blip r:embed="rId21">
              <a:alphaModFix/>
            </a:blip>
            <a:srcRect b="0" l="0" r="0" t="0"/>
            <a:stretch/>
          </p:blipFill>
          <p:spPr>
            <a:xfrm>
              <a:off x="3994795" y="4576957"/>
              <a:ext cx="1983464" cy="733796"/>
            </a:xfrm>
            <a:prstGeom prst="rect">
              <a:avLst/>
            </a:prstGeom>
            <a:noFill/>
            <a:ln>
              <a:noFill/>
            </a:ln>
          </p:spPr>
        </p:pic>
        <p:pic>
          <p:nvPicPr>
            <p:cNvPr id="871" name="Google Shape;871;p33"/>
            <p:cNvPicPr preferRelativeResize="0"/>
            <p:nvPr/>
          </p:nvPicPr>
          <p:blipFill rotWithShape="1">
            <a:blip r:embed="rId22">
              <a:alphaModFix/>
            </a:blip>
            <a:srcRect b="0" l="0" r="0" t="0"/>
            <a:stretch/>
          </p:blipFill>
          <p:spPr>
            <a:xfrm>
              <a:off x="4290059" y="4693920"/>
              <a:ext cx="1446276" cy="565404"/>
            </a:xfrm>
            <a:prstGeom prst="rect">
              <a:avLst/>
            </a:prstGeom>
            <a:noFill/>
            <a:ln>
              <a:noFill/>
            </a:ln>
          </p:spPr>
        </p:pic>
        <p:pic>
          <p:nvPicPr>
            <p:cNvPr id="872" name="Google Shape;872;p33"/>
            <p:cNvPicPr preferRelativeResize="0"/>
            <p:nvPr/>
          </p:nvPicPr>
          <p:blipFill rotWithShape="1">
            <a:blip r:embed="rId23">
              <a:alphaModFix/>
            </a:blip>
            <a:srcRect b="0" l="0" r="0" t="0"/>
            <a:stretch/>
          </p:blipFill>
          <p:spPr>
            <a:xfrm>
              <a:off x="4032249" y="4594606"/>
              <a:ext cx="1908175" cy="657860"/>
            </a:xfrm>
            <a:prstGeom prst="rect">
              <a:avLst/>
            </a:prstGeom>
            <a:noFill/>
            <a:ln>
              <a:noFill/>
            </a:ln>
          </p:spPr>
        </p:pic>
        <p:sp>
          <p:nvSpPr>
            <p:cNvPr id="873" name="Google Shape;873;p33"/>
            <p:cNvSpPr/>
            <p:nvPr/>
          </p:nvSpPr>
          <p:spPr>
            <a:xfrm>
              <a:off x="4032249" y="4594606"/>
              <a:ext cx="1908175" cy="657860"/>
            </a:xfrm>
            <a:custGeom>
              <a:rect b="b" l="l" r="r" t="t"/>
              <a:pathLst>
                <a:path extrusionOk="0" h="657860" w="1908175">
                  <a:moveTo>
                    <a:pt x="0" y="328930"/>
                  </a:moveTo>
                  <a:lnTo>
                    <a:pt x="9473" y="282405"/>
                  </a:lnTo>
                  <a:lnTo>
                    <a:pt x="37033" y="237882"/>
                  </a:lnTo>
                  <a:lnTo>
                    <a:pt x="81388" y="195807"/>
                  </a:lnTo>
                  <a:lnTo>
                    <a:pt x="141248" y="156625"/>
                  </a:lnTo>
                  <a:lnTo>
                    <a:pt x="176590" y="138259"/>
                  </a:lnTo>
                  <a:lnTo>
                    <a:pt x="215323" y="120783"/>
                  </a:lnTo>
                  <a:lnTo>
                    <a:pt x="257288" y="104253"/>
                  </a:lnTo>
                  <a:lnTo>
                    <a:pt x="302322" y="88726"/>
                  </a:lnTo>
                  <a:lnTo>
                    <a:pt x="350264" y="74256"/>
                  </a:lnTo>
                  <a:lnTo>
                    <a:pt x="400954" y="60900"/>
                  </a:lnTo>
                  <a:lnTo>
                    <a:pt x="454229" y="48713"/>
                  </a:lnTo>
                  <a:lnTo>
                    <a:pt x="509928" y="37751"/>
                  </a:lnTo>
                  <a:lnTo>
                    <a:pt x="567890" y="28070"/>
                  </a:lnTo>
                  <a:lnTo>
                    <a:pt x="627954" y="19725"/>
                  </a:lnTo>
                  <a:lnTo>
                    <a:pt x="689958" y="12772"/>
                  </a:lnTo>
                  <a:lnTo>
                    <a:pt x="753741" y="7268"/>
                  </a:lnTo>
                  <a:lnTo>
                    <a:pt x="819142" y="3267"/>
                  </a:lnTo>
                  <a:lnTo>
                    <a:pt x="885999" y="826"/>
                  </a:lnTo>
                  <a:lnTo>
                    <a:pt x="954151" y="0"/>
                  </a:lnTo>
                  <a:lnTo>
                    <a:pt x="1022287" y="826"/>
                  </a:lnTo>
                  <a:lnTo>
                    <a:pt x="1089129" y="3267"/>
                  </a:lnTo>
                  <a:lnTo>
                    <a:pt x="1154517" y="7268"/>
                  </a:lnTo>
                  <a:lnTo>
                    <a:pt x="1218288" y="12772"/>
                  </a:lnTo>
                  <a:lnTo>
                    <a:pt x="1280281" y="19725"/>
                  </a:lnTo>
                  <a:lnTo>
                    <a:pt x="1340335" y="28070"/>
                  </a:lnTo>
                  <a:lnTo>
                    <a:pt x="1398289" y="37751"/>
                  </a:lnTo>
                  <a:lnTo>
                    <a:pt x="1453981" y="48713"/>
                  </a:lnTo>
                  <a:lnTo>
                    <a:pt x="1507249" y="60900"/>
                  </a:lnTo>
                  <a:lnTo>
                    <a:pt x="1557933" y="74256"/>
                  </a:lnTo>
                  <a:lnTo>
                    <a:pt x="1605870" y="88726"/>
                  </a:lnTo>
                  <a:lnTo>
                    <a:pt x="1650900" y="104253"/>
                  </a:lnTo>
                  <a:lnTo>
                    <a:pt x="1692861" y="120783"/>
                  </a:lnTo>
                  <a:lnTo>
                    <a:pt x="1731592" y="138259"/>
                  </a:lnTo>
                  <a:lnTo>
                    <a:pt x="1766931" y="156625"/>
                  </a:lnTo>
                  <a:lnTo>
                    <a:pt x="1826788" y="195807"/>
                  </a:lnTo>
                  <a:lnTo>
                    <a:pt x="1871142" y="237882"/>
                  </a:lnTo>
                  <a:lnTo>
                    <a:pt x="1898701" y="282405"/>
                  </a:lnTo>
                  <a:lnTo>
                    <a:pt x="1908175" y="328930"/>
                  </a:lnTo>
                  <a:lnTo>
                    <a:pt x="1905779" y="352429"/>
                  </a:lnTo>
                  <a:lnTo>
                    <a:pt x="1887102" y="398031"/>
                  </a:lnTo>
                  <a:lnTo>
                    <a:pt x="1850984" y="441399"/>
                  </a:lnTo>
                  <a:lnTo>
                    <a:pt x="1798717" y="482088"/>
                  </a:lnTo>
                  <a:lnTo>
                    <a:pt x="1731592" y="519655"/>
                  </a:lnTo>
                  <a:lnTo>
                    <a:pt x="1692861" y="537129"/>
                  </a:lnTo>
                  <a:lnTo>
                    <a:pt x="1650900" y="553655"/>
                  </a:lnTo>
                  <a:lnTo>
                    <a:pt x="1605870" y="569179"/>
                  </a:lnTo>
                  <a:lnTo>
                    <a:pt x="1557933" y="583644"/>
                  </a:lnTo>
                  <a:lnTo>
                    <a:pt x="1507249" y="596995"/>
                  </a:lnTo>
                  <a:lnTo>
                    <a:pt x="1453981" y="609176"/>
                  </a:lnTo>
                  <a:lnTo>
                    <a:pt x="1398289" y="620133"/>
                  </a:lnTo>
                  <a:lnTo>
                    <a:pt x="1340335" y="629809"/>
                  </a:lnTo>
                  <a:lnTo>
                    <a:pt x="1280281" y="638148"/>
                  </a:lnTo>
                  <a:lnTo>
                    <a:pt x="1218288" y="645096"/>
                  </a:lnTo>
                  <a:lnTo>
                    <a:pt x="1154517" y="650597"/>
                  </a:lnTo>
                  <a:lnTo>
                    <a:pt x="1089129" y="654595"/>
                  </a:lnTo>
                  <a:lnTo>
                    <a:pt x="1022287" y="657034"/>
                  </a:lnTo>
                  <a:lnTo>
                    <a:pt x="954151" y="657860"/>
                  </a:lnTo>
                  <a:lnTo>
                    <a:pt x="885999" y="657034"/>
                  </a:lnTo>
                  <a:lnTo>
                    <a:pt x="819142" y="654595"/>
                  </a:lnTo>
                  <a:lnTo>
                    <a:pt x="753741" y="650597"/>
                  </a:lnTo>
                  <a:lnTo>
                    <a:pt x="689958" y="645096"/>
                  </a:lnTo>
                  <a:lnTo>
                    <a:pt x="627954" y="638148"/>
                  </a:lnTo>
                  <a:lnTo>
                    <a:pt x="567890" y="629809"/>
                  </a:lnTo>
                  <a:lnTo>
                    <a:pt x="509928" y="620133"/>
                  </a:lnTo>
                  <a:lnTo>
                    <a:pt x="454229" y="609176"/>
                  </a:lnTo>
                  <a:lnTo>
                    <a:pt x="400954" y="596995"/>
                  </a:lnTo>
                  <a:lnTo>
                    <a:pt x="350264" y="583644"/>
                  </a:lnTo>
                  <a:lnTo>
                    <a:pt x="302322" y="569179"/>
                  </a:lnTo>
                  <a:lnTo>
                    <a:pt x="257288" y="553655"/>
                  </a:lnTo>
                  <a:lnTo>
                    <a:pt x="215323" y="537129"/>
                  </a:lnTo>
                  <a:lnTo>
                    <a:pt x="176590" y="519655"/>
                  </a:lnTo>
                  <a:lnTo>
                    <a:pt x="141248" y="501290"/>
                  </a:lnTo>
                  <a:lnTo>
                    <a:pt x="81388" y="462106"/>
                  </a:lnTo>
                  <a:lnTo>
                    <a:pt x="37033" y="420022"/>
                  </a:lnTo>
                  <a:lnTo>
                    <a:pt x="9473" y="375481"/>
                  </a:lnTo>
                  <a:lnTo>
                    <a:pt x="0" y="328930"/>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74" name="Google Shape;874;p33"/>
          <p:cNvSpPr txBox="1"/>
          <p:nvPr/>
        </p:nvSpPr>
        <p:spPr>
          <a:xfrm>
            <a:off x="4838191" y="4759579"/>
            <a:ext cx="1008380" cy="29972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800">
                <a:solidFill>
                  <a:srgbClr val="6600CC"/>
                </a:solidFill>
                <a:latin typeface="Calibri"/>
                <a:ea typeface="Calibri"/>
                <a:cs typeface="Calibri"/>
                <a:sym typeface="Calibri"/>
              </a:rPr>
              <a:t>Максадли</a:t>
            </a:r>
            <a:endParaRPr sz="1800">
              <a:solidFill>
                <a:schemeClr val="dk1"/>
              </a:solidFill>
              <a:latin typeface="Calibri"/>
              <a:ea typeface="Calibri"/>
              <a:cs typeface="Calibri"/>
              <a:sym typeface="Calibri"/>
            </a:endParaRPr>
          </a:p>
        </p:txBody>
      </p:sp>
      <p:grpSp>
        <p:nvGrpSpPr>
          <p:cNvPr id="875" name="Google Shape;875;p33"/>
          <p:cNvGrpSpPr/>
          <p:nvPr/>
        </p:nvGrpSpPr>
        <p:grpSpPr>
          <a:xfrm>
            <a:off x="3293763" y="3824064"/>
            <a:ext cx="1984973" cy="730825"/>
            <a:chOff x="2912763" y="3824063"/>
            <a:chExt cx="1984973" cy="730825"/>
          </a:xfrm>
        </p:grpSpPr>
        <p:pic>
          <p:nvPicPr>
            <p:cNvPr id="876" name="Google Shape;876;p33"/>
            <p:cNvPicPr preferRelativeResize="0"/>
            <p:nvPr/>
          </p:nvPicPr>
          <p:blipFill rotWithShape="1">
            <a:blip r:embed="rId24">
              <a:alphaModFix/>
            </a:blip>
            <a:srcRect b="0" l="0" r="0" t="0"/>
            <a:stretch/>
          </p:blipFill>
          <p:spPr>
            <a:xfrm>
              <a:off x="2912763" y="3824063"/>
              <a:ext cx="1984973" cy="730825"/>
            </a:xfrm>
            <a:prstGeom prst="rect">
              <a:avLst/>
            </a:prstGeom>
            <a:noFill/>
            <a:ln>
              <a:noFill/>
            </a:ln>
          </p:spPr>
        </p:pic>
        <p:pic>
          <p:nvPicPr>
            <p:cNvPr id="877" name="Google Shape;877;p33"/>
            <p:cNvPicPr preferRelativeResize="0"/>
            <p:nvPr/>
          </p:nvPicPr>
          <p:blipFill rotWithShape="1">
            <a:blip r:embed="rId25">
              <a:alphaModFix/>
            </a:blip>
            <a:srcRect b="0" l="0" r="0" t="0"/>
            <a:stretch/>
          </p:blipFill>
          <p:spPr>
            <a:xfrm>
              <a:off x="3372611" y="3939539"/>
              <a:ext cx="1115567" cy="565404"/>
            </a:xfrm>
            <a:prstGeom prst="rect">
              <a:avLst/>
            </a:prstGeom>
            <a:noFill/>
            <a:ln>
              <a:noFill/>
            </a:ln>
          </p:spPr>
        </p:pic>
        <p:pic>
          <p:nvPicPr>
            <p:cNvPr id="878" name="Google Shape;878;p33"/>
            <p:cNvPicPr preferRelativeResize="0"/>
            <p:nvPr/>
          </p:nvPicPr>
          <p:blipFill rotWithShape="1">
            <a:blip r:embed="rId26">
              <a:alphaModFix/>
            </a:blip>
            <a:srcRect b="0" l="0" r="0" t="0"/>
            <a:stretch/>
          </p:blipFill>
          <p:spPr>
            <a:xfrm>
              <a:off x="2951225" y="3841368"/>
              <a:ext cx="1908175" cy="654938"/>
            </a:xfrm>
            <a:prstGeom prst="rect">
              <a:avLst/>
            </a:prstGeom>
            <a:noFill/>
            <a:ln>
              <a:noFill/>
            </a:ln>
          </p:spPr>
        </p:pic>
        <p:sp>
          <p:nvSpPr>
            <p:cNvPr id="879" name="Google Shape;879;p33"/>
            <p:cNvSpPr/>
            <p:nvPr/>
          </p:nvSpPr>
          <p:spPr>
            <a:xfrm>
              <a:off x="2951225" y="3841368"/>
              <a:ext cx="1908175" cy="655320"/>
            </a:xfrm>
            <a:custGeom>
              <a:rect b="b" l="l" r="r" t="t"/>
              <a:pathLst>
                <a:path extrusionOk="0" h="655320" w="1908175">
                  <a:moveTo>
                    <a:pt x="0" y="327532"/>
                  </a:moveTo>
                  <a:lnTo>
                    <a:pt x="9473" y="281176"/>
                  </a:lnTo>
                  <a:lnTo>
                    <a:pt x="37032" y="236824"/>
                  </a:lnTo>
                  <a:lnTo>
                    <a:pt x="81386" y="194917"/>
                  </a:lnTo>
                  <a:lnTo>
                    <a:pt x="141243" y="155900"/>
                  </a:lnTo>
                  <a:lnTo>
                    <a:pt x="176582" y="137612"/>
                  </a:lnTo>
                  <a:lnTo>
                    <a:pt x="215313" y="120213"/>
                  </a:lnTo>
                  <a:lnTo>
                    <a:pt x="257274" y="103757"/>
                  </a:lnTo>
                  <a:lnTo>
                    <a:pt x="302304" y="88300"/>
                  </a:lnTo>
                  <a:lnTo>
                    <a:pt x="350241" y="73897"/>
                  </a:lnTo>
                  <a:lnTo>
                    <a:pt x="400925" y="60603"/>
                  </a:lnTo>
                  <a:lnTo>
                    <a:pt x="454193" y="48474"/>
                  </a:lnTo>
                  <a:lnTo>
                    <a:pt x="509885" y="37564"/>
                  </a:lnTo>
                  <a:lnTo>
                    <a:pt x="567839" y="27930"/>
                  </a:lnTo>
                  <a:lnTo>
                    <a:pt x="627893" y="19626"/>
                  </a:lnTo>
                  <a:lnTo>
                    <a:pt x="689886" y="12708"/>
                  </a:lnTo>
                  <a:lnTo>
                    <a:pt x="753657" y="7231"/>
                  </a:lnTo>
                  <a:lnTo>
                    <a:pt x="819045" y="3250"/>
                  </a:lnTo>
                  <a:lnTo>
                    <a:pt x="885887" y="821"/>
                  </a:lnTo>
                  <a:lnTo>
                    <a:pt x="954024" y="0"/>
                  </a:lnTo>
                  <a:lnTo>
                    <a:pt x="1022160" y="821"/>
                  </a:lnTo>
                  <a:lnTo>
                    <a:pt x="1089005" y="3250"/>
                  </a:lnTo>
                  <a:lnTo>
                    <a:pt x="1154396" y="7231"/>
                  </a:lnTo>
                  <a:lnTo>
                    <a:pt x="1218171" y="12708"/>
                  </a:lnTo>
                  <a:lnTo>
                    <a:pt x="1280170" y="19626"/>
                  </a:lnTo>
                  <a:lnTo>
                    <a:pt x="1340230" y="27930"/>
                  </a:lnTo>
                  <a:lnTo>
                    <a:pt x="1398190" y="37564"/>
                  </a:lnTo>
                  <a:lnTo>
                    <a:pt x="1453889" y="48474"/>
                  </a:lnTo>
                  <a:lnTo>
                    <a:pt x="1507165" y="60603"/>
                  </a:lnTo>
                  <a:lnTo>
                    <a:pt x="1557857" y="73897"/>
                  </a:lnTo>
                  <a:lnTo>
                    <a:pt x="1605802" y="88300"/>
                  </a:lnTo>
                  <a:lnTo>
                    <a:pt x="1650841" y="103757"/>
                  </a:lnTo>
                  <a:lnTo>
                    <a:pt x="1692810" y="120213"/>
                  </a:lnTo>
                  <a:lnTo>
                    <a:pt x="1731549" y="137612"/>
                  </a:lnTo>
                  <a:lnTo>
                    <a:pt x="1766895" y="155900"/>
                  </a:lnTo>
                  <a:lnTo>
                    <a:pt x="1826767" y="194917"/>
                  </a:lnTo>
                  <a:lnTo>
                    <a:pt x="1871132" y="236824"/>
                  </a:lnTo>
                  <a:lnTo>
                    <a:pt x="1898698" y="281176"/>
                  </a:lnTo>
                  <a:lnTo>
                    <a:pt x="1908175" y="327532"/>
                  </a:lnTo>
                  <a:lnTo>
                    <a:pt x="1905779" y="350918"/>
                  </a:lnTo>
                  <a:lnTo>
                    <a:pt x="1887096" y="396300"/>
                  </a:lnTo>
                  <a:lnTo>
                    <a:pt x="1850968" y="439462"/>
                  </a:lnTo>
                  <a:lnTo>
                    <a:pt x="1798689" y="479961"/>
                  </a:lnTo>
                  <a:lnTo>
                    <a:pt x="1731549" y="517354"/>
                  </a:lnTo>
                  <a:lnTo>
                    <a:pt x="1692810" y="534748"/>
                  </a:lnTo>
                  <a:lnTo>
                    <a:pt x="1650841" y="551199"/>
                  </a:lnTo>
                  <a:lnTo>
                    <a:pt x="1605802" y="566652"/>
                  </a:lnTo>
                  <a:lnTo>
                    <a:pt x="1557857" y="581052"/>
                  </a:lnTo>
                  <a:lnTo>
                    <a:pt x="1507165" y="594343"/>
                  </a:lnTo>
                  <a:lnTo>
                    <a:pt x="1453889" y="606470"/>
                  </a:lnTo>
                  <a:lnTo>
                    <a:pt x="1398190" y="617378"/>
                  </a:lnTo>
                  <a:lnTo>
                    <a:pt x="1340230" y="627010"/>
                  </a:lnTo>
                  <a:lnTo>
                    <a:pt x="1280170" y="635313"/>
                  </a:lnTo>
                  <a:lnTo>
                    <a:pt x="1218171" y="642231"/>
                  </a:lnTo>
                  <a:lnTo>
                    <a:pt x="1154396" y="647707"/>
                  </a:lnTo>
                  <a:lnTo>
                    <a:pt x="1089005" y="651688"/>
                  </a:lnTo>
                  <a:lnTo>
                    <a:pt x="1022160" y="654117"/>
                  </a:lnTo>
                  <a:lnTo>
                    <a:pt x="954024" y="654938"/>
                  </a:lnTo>
                  <a:lnTo>
                    <a:pt x="885887" y="654117"/>
                  </a:lnTo>
                  <a:lnTo>
                    <a:pt x="819045" y="651688"/>
                  </a:lnTo>
                  <a:lnTo>
                    <a:pt x="753657" y="647707"/>
                  </a:lnTo>
                  <a:lnTo>
                    <a:pt x="689886" y="642231"/>
                  </a:lnTo>
                  <a:lnTo>
                    <a:pt x="627893" y="635313"/>
                  </a:lnTo>
                  <a:lnTo>
                    <a:pt x="567839" y="627010"/>
                  </a:lnTo>
                  <a:lnTo>
                    <a:pt x="509885" y="617378"/>
                  </a:lnTo>
                  <a:lnTo>
                    <a:pt x="454193" y="606470"/>
                  </a:lnTo>
                  <a:lnTo>
                    <a:pt x="400925" y="594343"/>
                  </a:lnTo>
                  <a:lnTo>
                    <a:pt x="350241" y="581052"/>
                  </a:lnTo>
                  <a:lnTo>
                    <a:pt x="302304" y="566652"/>
                  </a:lnTo>
                  <a:lnTo>
                    <a:pt x="257274" y="551199"/>
                  </a:lnTo>
                  <a:lnTo>
                    <a:pt x="215313" y="534748"/>
                  </a:lnTo>
                  <a:lnTo>
                    <a:pt x="176582" y="517354"/>
                  </a:lnTo>
                  <a:lnTo>
                    <a:pt x="141243" y="499074"/>
                  </a:lnTo>
                  <a:lnTo>
                    <a:pt x="81386" y="460072"/>
                  </a:lnTo>
                  <a:lnTo>
                    <a:pt x="37032" y="418186"/>
                  </a:lnTo>
                  <a:lnTo>
                    <a:pt x="9473" y="373859"/>
                  </a:lnTo>
                  <a:lnTo>
                    <a:pt x="0" y="327532"/>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80" name="Google Shape;880;p33"/>
          <p:cNvSpPr txBox="1"/>
          <p:nvPr/>
        </p:nvSpPr>
        <p:spPr>
          <a:xfrm>
            <a:off x="3921634" y="4004817"/>
            <a:ext cx="678815" cy="299720"/>
          </a:xfrm>
          <a:prstGeom prst="rect">
            <a:avLst/>
          </a:prstGeom>
          <a:noFill/>
          <a:ln>
            <a:noFill/>
          </a:ln>
        </p:spPr>
        <p:txBody>
          <a:bodyPr anchorCtr="0" anchor="t" bIns="0" lIns="0" spcFirstLastPara="1" rIns="0" wrap="square" tIns="12700">
            <a:spAutoFit/>
          </a:bodyPr>
          <a:lstStyle/>
          <a:p>
            <a:pPr indent="0" lvl="0" marL="12700" marR="0" rtl="0" algn="l">
              <a:spcBef>
                <a:spcPts val="0"/>
              </a:spcBef>
              <a:spcAft>
                <a:spcPts val="0"/>
              </a:spcAft>
              <a:buNone/>
            </a:pPr>
            <a:r>
              <a:rPr lang="uz-Cyrl-UZ" sz="1800">
                <a:solidFill>
                  <a:srgbClr val="6600CC"/>
                </a:solidFill>
                <a:latin typeface="Calibri"/>
                <a:ea typeface="Calibri"/>
                <a:cs typeface="Calibri"/>
                <a:sym typeface="Calibri"/>
              </a:rPr>
              <a:t>Оддий</a:t>
            </a:r>
            <a:endParaRPr sz="1800">
              <a:solidFill>
                <a:schemeClr val="dk1"/>
              </a:solidFill>
              <a:latin typeface="Calibri"/>
              <a:ea typeface="Calibri"/>
              <a:cs typeface="Calibri"/>
              <a:sym typeface="Calibri"/>
            </a:endParaRPr>
          </a:p>
        </p:txBody>
      </p:sp>
      <p:grpSp>
        <p:nvGrpSpPr>
          <p:cNvPr id="881" name="Google Shape;881;p33"/>
          <p:cNvGrpSpPr/>
          <p:nvPr/>
        </p:nvGrpSpPr>
        <p:grpSpPr>
          <a:xfrm>
            <a:off x="1700783" y="1911096"/>
            <a:ext cx="6504432" cy="4360164"/>
            <a:chOff x="1319783" y="1911095"/>
            <a:chExt cx="6504432" cy="4360164"/>
          </a:xfrm>
        </p:grpSpPr>
        <p:pic>
          <p:nvPicPr>
            <p:cNvPr id="882" name="Google Shape;882;p33"/>
            <p:cNvPicPr preferRelativeResize="0"/>
            <p:nvPr/>
          </p:nvPicPr>
          <p:blipFill rotWithShape="1">
            <a:blip r:embed="rId27">
              <a:alphaModFix/>
            </a:blip>
            <a:srcRect b="0" l="0" r="0" t="0"/>
            <a:stretch/>
          </p:blipFill>
          <p:spPr>
            <a:xfrm>
              <a:off x="4847843" y="1917191"/>
              <a:ext cx="239267" cy="752855"/>
            </a:xfrm>
            <a:prstGeom prst="rect">
              <a:avLst/>
            </a:prstGeom>
            <a:noFill/>
            <a:ln>
              <a:noFill/>
            </a:ln>
          </p:spPr>
        </p:pic>
        <p:sp>
          <p:nvSpPr>
            <p:cNvPr id="883" name="Google Shape;883;p33"/>
            <p:cNvSpPr/>
            <p:nvPr/>
          </p:nvSpPr>
          <p:spPr>
            <a:xfrm>
              <a:off x="4929250" y="1940178"/>
              <a:ext cx="76200" cy="589915"/>
            </a:xfrm>
            <a:custGeom>
              <a:rect b="b" l="l" r="r" t="t"/>
              <a:pathLst>
                <a:path extrusionOk="0" h="589914" w="76200">
                  <a:moveTo>
                    <a:pt x="31746" y="513715"/>
                  </a:moveTo>
                  <a:lnTo>
                    <a:pt x="0" y="513715"/>
                  </a:lnTo>
                  <a:lnTo>
                    <a:pt x="38100" y="589915"/>
                  </a:lnTo>
                  <a:lnTo>
                    <a:pt x="69850" y="526415"/>
                  </a:lnTo>
                  <a:lnTo>
                    <a:pt x="31750" y="526415"/>
                  </a:lnTo>
                  <a:lnTo>
                    <a:pt x="31746" y="513715"/>
                  </a:lnTo>
                  <a:close/>
                </a:path>
                <a:path extrusionOk="0" h="589914" w="76200">
                  <a:moveTo>
                    <a:pt x="44323" y="0"/>
                  </a:moveTo>
                  <a:lnTo>
                    <a:pt x="31623" y="0"/>
                  </a:lnTo>
                  <a:lnTo>
                    <a:pt x="31750" y="526415"/>
                  </a:lnTo>
                  <a:lnTo>
                    <a:pt x="44450" y="526415"/>
                  </a:lnTo>
                  <a:lnTo>
                    <a:pt x="44323" y="0"/>
                  </a:lnTo>
                  <a:close/>
                </a:path>
                <a:path extrusionOk="0" h="589914" w="76200">
                  <a:moveTo>
                    <a:pt x="76200" y="513715"/>
                  </a:moveTo>
                  <a:lnTo>
                    <a:pt x="44446" y="513715"/>
                  </a:lnTo>
                  <a:lnTo>
                    <a:pt x="44450" y="526415"/>
                  </a:lnTo>
                  <a:lnTo>
                    <a:pt x="69850" y="526415"/>
                  </a:lnTo>
                  <a:lnTo>
                    <a:pt x="76200" y="513715"/>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4" name="Google Shape;884;p33"/>
            <p:cNvPicPr preferRelativeResize="0"/>
            <p:nvPr/>
          </p:nvPicPr>
          <p:blipFill rotWithShape="1">
            <a:blip r:embed="rId28">
              <a:alphaModFix/>
            </a:blip>
            <a:srcRect b="0" l="0" r="0" t="0"/>
            <a:stretch/>
          </p:blipFill>
          <p:spPr>
            <a:xfrm>
              <a:off x="1967483" y="1911095"/>
              <a:ext cx="3008375" cy="725424"/>
            </a:xfrm>
            <a:prstGeom prst="rect">
              <a:avLst/>
            </a:prstGeom>
            <a:noFill/>
            <a:ln>
              <a:noFill/>
            </a:ln>
          </p:spPr>
        </p:pic>
        <p:sp>
          <p:nvSpPr>
            <p:cNvPr id="885" name="Google Shape;885;p33"/>
            <p:cNvSpPr/>
            <p:nvPr/>
          </p:nvSpPr>
          <p:spPr>
            <a:xfrm>
              <a:off x="2087625" y="1933955"/>
              <a:ext cx="2846070" cy="586105"/>
            </a:xfrm>
            <a:custGeom>
              <a:rect b="b" l="l" r="r" t="t"/>
              <a:pathLst>
                <a:path extrusionOk="0" h="586105" w="2846070">
                  <a:moveTo>
                    <a:pt x="67437" y="510794"/>
                  </a:moveTo>
                  <a:lnTo>
                    <a:pt x="0" y="562864"/>
                  </a:lnTo>
                  <a:lnTo>
                    <a:pt x="82042" y="585597"/>
                  </a:lnTo>
                  <a:lnTo>
                    <a:pt x="76438" y="556895"/>
                  </a:lnTo>
                  <a:lnTo>
                    <a:pt x="63500" y="556895"/>
                  </a:lnTo>
                  <a:lnTo>
                    <a:pt x="61087" y="544449"/>
                  </a:lnTo>
                  <a:lnTo>
                    <a:pt x="73532" y="542013"/>
                  </a:lnTo>
                  <a:lnTo>
                    <a:pt x="67437" y="510794"/>
                  </a:lnTo>
                  <a:close/>
                </a:path>
                <a:path extrusionOk="0" h="586105" w="2846070">
                  <a:moveTo>
                    <a:pt x="73532" y="542013"/>
                  </a:moveTo>
                  <a:lnTo>
                    <a:pt x="61087" y="544449"/>
                  </a:lnTo>
                  <a:lnTo>
                    <a:pt x="63500" y="556895"/>
                  </a:lnTo>
                  <a:lnTo>
                    <a:pt x="75961" y="554456"/>
                  </a:lnTo>
                  <a:lnTo>
                    <a:pt x="73532" y="542013"/>
                  </a:lnTo>
                  <a:close/>
                </a:path>
                <a:path extrusionOk="0" h="586105" w="2846070">
                  <a:moveTo>
                    <a:pt x="75961" y="554456"/>
                  </a:moveTo>
                  <a:lnTo>
                    <a:pt x="63500" y="556895"/>
                  </a:lnTo>
                  <a:lnTo>
                    <a:pt x="76438" y="556895"/>
                  </a:lnTo>
                  <a:lnTo>
                    <a:pt x="75961" y="554456"/>
                  </a:lnTo>
                  <a:close/>
                </a:path>
                <a:path extrusionOk="0" h="586105" w="2846070">
                  <a:moveTo>
                    <a:pt x="2843529" y="0"/>
                  </a:moveTo>
                  <a:lnTo>
                    <a:pt x="73532" y="542013"/>
                  </a:lnTo>
                  <a:lnTo>
                    <a:pt x="75961" y="554456"/>
                  </a:lnTo>
                  <a:lnTo>
                    <a:pt x="2845943" y="12446"/>
                  </a:lnTo>
                  <a:lnTo>
                    <a:pt x="2843529"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6" name="Google Shape;886;p33"/>
            <p:cNvPicPr preferRelativeResize="0"/>
            <p:nvPr/>
          </p:nvPicPr>
          <p:blipFill rotWithShape="1">
            <a:blip r:embed="rId29">
              <a:alphaModFix/>
            </a:blip>
            <a:srcRect b="0" l="0" r="0" t="0"/>
            <a:stretch/>
          </p:blipFill>
          <p:spPr>
            <a:xfrm>
              <a:off x="4960619" y="1911095"/>
              <a:ext cx="2863596" cy="693420"/>
            </a:xfrm>
            <a:prstGeom prst="rect">
              <a:avLst/>
            </a:prstGeom>
            <a:noFill/>
            <a:ln>
              <a:noFill/>
            </a:ln>
          </p:spPr>
        </p:pic>
        <p:sp>
          <p:nvSpPr>
            <p:cNvPr id="887" name="Google Shape;887;p33"/>
            <p:cNvSpPr/>
            <p:nvPr/>
          </p:nvSpPr>
          <p:spPr>
            <a:xfrm>
              <a:off x="5002530" y="1933955"/>
              <a:ext cx="2701925" cy="554355"/>
            </a:xfrm>
            <a:custGeom>
              <a:rect b="b" l="l" r="r" t="t"/>
              <a:pathLst>
                <a:path extrusionOk="0" h="554355" w="2701925">
                  <a:moveTo>
                    <a:pt x="2625578" y="522722"/>
                  </a:moveTo>
                  <a:lnTo>
                    <a:pt x="2619502" y="553847"/>
                  </a:lnTo>
                  <a:lnTo>
                    <a:pt x="2701544" y="530987"/>
                  </a:lnTo>
                  <a:lnTo>
                    <a:pt x="2693959" y="525145"/>
                  </a:lnTo>
                  <a:lnTo>
                    <a:pt x="2638044" y="525145"/>
                  </a:lnTo>
                  <a:lnTo>
                    <a:pt x="2625578" y="522722"/>
                  </a:lnTo>
                  <a:close/>
                </a:path>
                <a:path extrusionOk="0" h="554355" w="2701925">
                  <a:moveTo>
                    <a:pt x="2628008" y="510279"/>
                  </a:moveTo>
                  <a:lnTo>
                    <a:pt x="2625578" y="522722"/>
                  </a:lnTo>
                  <a:lnTo>
                    <a:pt x="2638044" y="525145"/>
                  </a:lnTo>
                  <a:lnTo>
                    <a:pt x="2640456" y="512699"/>
                  </a:lnTo>
                  <a:lnTo>
                    <a:pt x="2628008" y="510279"/>
                  </a:lnTo>
                  <a:close/>
                </a:path>
                <a:path extrusionOk="0" h="554355" w="2701925">
                  <a:moveTo>
                    <a:pt x="2634106" y="479044"/>
                  </a:moveTo>
                  <a:lnTo>
                    <a:pt x="2628008" y="510279"/>
                  </a:lnTo>
                  <a:lnTo>
                    <a:pt x="2640456" y="512699"/>
                  </a:lnTo>
                  <a:lnTo>
                    <a:pt x="2638044" y="525145"/>
                  </a:lnTo>
                  <a:lnTo>
                    <a:pt x="2693959" y="525145"/>
                  </a:lnTo>
                  <a:lnTo>
                    <a:pt x="2634106" y="479044"/>
                  </a:lnTo>
                  <a:close/>
                </a:path>
                <a:path extrusionOk="0" h="554355" w="2701925">
                  <a:moveTo>
                    <a:pt x="2540" y="0"/>
                  </a:moveTo>
                  <a:lnTo>
                    <a:pt x="0" y="12446"/>
                  </a:lnTo>
                  <a:lnTo>
                    <a:pt x="2625578" y="522722"/>
                  </a:lnTo>
                  <a:lnTo>
                    <a:pt x="2628008" y="510279"/>
                  </a:lnTo>
                  <a:lnTo>
                    <a:pt x="2540"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8" name="Google Shape;888;p33"/>
            <p:cNvPicPr preferRelativeResize="0"/>
            <p:nvPr/>
          </p:nvPicPr>
          <p:blipFill rotWithShape="1">
            <a:blip r:embed="rId30">
              <a:alphaModFix/>
            </a:blip>
            <a:srcRect b="0" l="0" r="0" t="0"/>
            <a:stretch/>
          </p:blipFill>
          <p:spPr>
            <a:xfrm>
              <a:off x="1319783" y="3486911"/>
              <a:ext cx="707135" cy="790956"/>
            </a:xfrm>
            <a:prstGeom prst="rect">
              <a:avLst/>
            </a:prstGeom>
            <a:noFill/>
            <a:ln>
              <a:noFill/>
            </a:ln>
          </p:spPr>
        </p:pic>
        <p:sp>
          <p:nvSpPr>
            <p:cNvPr id="889" name="Google Shape;889;p33"/>
            <p:cNvSpPr/>
            <p:nvPr/>
          </p:nvSpPr>
          <p:spPr>
            <a:xfrm>
              <a:off x="1439925" y="3509009"/>
              <a:ext cx="544830" cy="629285"/>
            </a:xfrm>
            <a:custGeom>
              <a:rect b="b" l="l" r="r" t="t"/>
              <a:pathLst>
                <a:path extrusionOk="0" h="629285" w="544830">
                  <a:moveTo>
                    <a:pt x="20955" y="546226"/>
                  </a:moveTo>
                  <a:lnTo>
                    <a:pt x="0" y="628776"/>
                  </a:lnTo>
                  <a:lnTo>
                    <a:pt x="78612" y="596010"/>
                  </a:lnTo>
                  <a:lnTo>
                    <a:pt x="65669" y="584834"/>
                  </a:lnTo>
                  <a:lnTo>
                    <a:pt x="46228" y="584834"/>
                  </a:lnTo>
                  <a:lnTo>
                    <a:pt x="36703" y="576579"/>
                  </a:lnTo>
                  <a:lnTo>
                    <a:pt x="44994" y="566983"/>
                  </a:lnTo>
                  <a:lnTo>
                    <a:pt x="20955" y="546226"/>
                  </a:lnTo>
                  <a:close/>
                </a:path>
                <a:path extrusionOk="0" h="629285" w="544830">
                  <a:moveTo>
                    <a:pt x="44994" y="566983"/>
                  </a:moveTo>
                  <a:lnTo>
                    <a:pt x="36703" y="576579"/>
                  </a:lnTo>
                  <a:lnTo>
                    <a:pt x="46228" y="584834"/>
                  </a:lnTo>
                  <a:lnTo>
                    <a:pt x="54536" y="575222"/>
                  </a:lnTo>
                  <a:lnTo>
                    <a:pt x="44994" y="566983"/>
                  </a:lnTo>
                  <a:close/>
                </a:path>
                <a:path extrusionOk="0" h="629285" w="544830">
                  <a:moveTo>
                    <a:pt x="54536" y="575222"/>
                  </a:moveTo>
                  <a:lnTo>
                    <a:pt x="46228" y="584834"/>
                  </a:lnTo>
                  <a:lnTo>
                    <a:pt x="65669" y="584834"/>
                  </a:lnTo>
                  <a:lnTo>
                    <a:pt x="54536" y="575222"/>
                  </a:lnTo>
                  <a:close/>
                </a:path>
                <a:path extrusionOk="0" h="629285" w="544830">
                  <a:moveTo>
                    <a:pt x="534924" y="0"/>
                  </a:moveTo>
                  <a:lnTo>
                    <a:pt x="44994" y="566983"/>
                  </a:lnTo>
                  <a:lnTo>
                    <a:pt x="54536" y="575222"/>
                  </a:lnTo>
                  <a:lnTo>
                    <a:pt x="544449" y="8381"/>
                  </a:lnTo>
                  <a:lnTo>
                    <a:pt x="534924"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90" name="Google Shape;890;p33"/>
            <p:cNvPicPr preferRelativeResize="0"/>
            <p:nvPr/>
          </p:nvPicPr>
          <p:blipFill rotWithShape="1">
            <a:blip r:embed="rId31">
              <a:alphaModFix/>
            </a:blip>
            <a:srcRect b="0" l="0" r="0" t="0"/>
            <a:stretch/>
          </p:blipFill>
          <p:spPr>
            <a:xfrm>
              <a:off x="1824227" y="3489959"/>
              <a:ext cx="240792" cy="1505712"/>
            </a:xfrm>
            <a:prstGeom prst="rect">
              <a:avLst/>
            </a:prstGeom>
            <a:noFill/>
            <a:ln>
              <a:noFill/>
            </a:ln>
          </p:spPr>
        </p:pic>
        <p:sp>
          <p:nvSpPr>
            <p:cNvPr id="891" name="Google Shape;891;p33"/>
            <p:cNvSpPr/>
            <p:nvPr/>
          </p:nvSpPr>
          <p:spPr>
            <a:xfrm>
              <a:off x="1909190" y="3512819"/>
              <a:ext cx="113664" cy="1343660"/>
            </a:xfrm>
            <a:custGeom>
              <a:rect b="b" l="l" r="r" t="t"/>
              <a:pathLst>
                <a:path extrusionOk="0" h="1343660" w="113664">
                  <a:moveTo>
                    <a:pt x="0" y="1265300"/>
                  </a:moveTo>
                  <a:lnTo>
                    <a:pt x="33908" y="1343532"/>
                  </a:lnTo>
                  <a:lnTo>
                    <a:pt x="69853" y="1280413"/>
                  </a:lnTo>
                  <a:lnTo>
                    <a:pt x="43687" y="1280413"/>
                  </a:lnTo>
                  <a:lnTo>
                    <a:pt x="30987" y="1279778"/>
                  </a:lnTo>
                  <a:lnTo>
                    <a:pt x="31680" y="1267046"/>
                  </a:lnTo>
                  <a:lnTo>
                    <a:pt x="0" y="1265300"/>
                  </a:lnTo>
                  <a:close/>
                </a:path>
                <a:path extrusionOk="0" h="1343660" w="113664">
                  <a:moveTo>
                    <a:pt x="31680" y="1267046"/>
                  </a:moveTo>
                  <a:lnTo>
                    <a:pt x="30987" y="1279778"/>
                  </a:lnTo>
                  <a:lnTo>
                    <a:pt x="43687" y="1280413"/>
                  </a:lnTo>
                  <a:lnTo>
                    <a:pt x="44376" y="1267745"/>
                  </a:lnTo>
                  <a:lnTo>
                    <a:pt x="31680" y="1267046"/>
                  </a:lnTo>
                  <a:close/>
                </a:path>
                <a:path extrusionOk="0" h="1343660" w="113664">
                  <a:moveTo>
                    <a:pt x="44376" y="1267745"/>
                  </a:moveTo>
                  <a:lnTo>
                    <a:pt x="43687" y="1280413"/>
                  </a:lnTo>
                  <a:lnTo>
                    <a:pt x="69853" y="1280413"/>
                  </a:lnTo>
                  <a:lnTo>
                    <a:pt x="76072" y="1269491"/>
                  </a:lnTo>
                  <a:lnTo>
                    <a:pt x="44376" y="1267745"/>
                  </a:lnTo>
                  <a:close/>
                </a:path>
                <a:path extrusionOk="0" h="1343660" w="113664">
                  <a:moveTo>
                    <a:pt x="100583" y="0"/>
                  </a:moveTo>
                  <a:lnTo>
                    <a:pt x="31680" y="1267046"/>
                  </a:lnTo>
                  <a:lnTo>
                    <a:pt x="44376" y="1267745"/>
                  </a:lnTo>
                  <a:lnTo>
                    <a:pt x="113283" y="762"/>
                  </a:lnTo>
                  <a:lnTo>
                    <a:pt x="100583"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92" name="Google Shape;892;p33"/>
            <p:cNvPicPr preferRelativeResize="0"/>
            <p:nvPr/>
          </p:nvPicPr>
          <p:blipFill rotWithShape="1">
            <a:blip r:embed="rId32">
              <a:alphaModFix/>
            </a:blip>
            <a:srcRect b="0" l="0" r="0" t="0"/>
            <a:stretch/>
          </p:blipFill>
          <p:spPr>
            <a:xfrm>
              <a:off x="3768851" y="3483863"/>
              <a:ext cx="1135379" cy="496824"/>
            </a:xfrm>
            <a:prstGeom prst="rect">
              <a:avLst/>
            </a:prstGeom>
            <a:noFill/>
            <a:ln>
              <a:noFill/>
            </a:ln>
          </p:spPr>
        </p:pic>
        <p:sp>
          <p:nvSpPr>
            <p:cNvPr id="893" name="Google Shape;893;p33"/>
            <p:cNvSpPr/>
            <p:nvPr/>
          </p:nvSpPr>
          <p:spPr>
            <a:xfrm>
              <a:off x="3887723" y="3507104"/>
              <a:ext cx="974090" cy="346075"/>
            </a:xfrm>
            <a:custGeom>
              <a:rect b="b" l="l" r="r" t="t"/>
              <a:pathLst>
                <a:path extrusionOk="0" h="346075" w="974089">
                  <a:moveTo>
                    <a:pt x="60071" y="273812"/>
                  </a:moveTo>
                  <a:lnTo>
                    <a:pt x="0" y="334264"/>
                  </a:lnTo>
                  <a:lnTo>
                    <a:pt x="84454" y="345948"/>
                  </a:lnTo>
                  <a:lnTo>
                    <a:pt x="75654" y="319913"/>
                  </a:lnTo>
                  <a:lnTo>
                    <a:pt x="62229" y="319913"/>
                  </a:lnTo>
                  <a:lnTo>
                    <a:pt x="58165" y="307975"/>
                  </a:lnTo>
                  <a:lnTo>
                    <a:pt x="70239" y="303894"/>
                  </a:lnTo>
                  <a:lnTo>
                    <a:pt x="60071" y="273812"/>
                  </a:lnTo>
                  <a:close/>
                </a:path>
                <a:path extrusionOk="0" h="346075" w="974089">
                  <a:moveTo>
                    <a:pt x="70239" y="303894"/>
                  </a:moveTo>
                  <a:lnTo>
                    <a:pt x="58165" y="307975"/>
                  </a:lnTo>
                  <a:lnTo>
                    <a:pt x="62229" y="319913"/>
                  </a:lnTo>
                  <a:lnTo>
                    <a:pt x="74278" y="315843"/>
                  </a:lnTo>
                  <a:lnTo>
                    <a:pt x="70239" y="303894"/>
                  </a:lnTo>
                  <a:close/>
                </a:path>
                <a:path extrusionOk="0" h="346075" w="974089">
                  <a:moveTo>
                    <a:pt x="74278" y="315843"/>
                  </a:moveTo>
                  <a:lnTo>
                    <a:pt x="62229" y="319913"/>
                  </a:lnTo>
                  <a:lnTo>
                    <a:pt x="75654" y="319913"/>
                  </a:lnTo>
                  <a:lnTo>
                    <a:pt x="74278" y="315843"/>
                  </a:lnTo>
                  <a:close/>
                </a:path>
                <a:path extrusionOk="0" h="346075" w="974089">
                  <a:moveTo>
                    <a:pt x="969517" y="0"/>
                  </a:moveTo>
                  <a:lnTo>
                    <a:pt x="70239" y="303894"/>
                  </a:lnTo>
                  <a:lnTo>
                    <a:pt x="74278" y="315843"/>
                  </a:lnTo>
                  <a:lnTo>
                    <a:pt x="973709" y="12065"/>
                  </a:lnTo>
                  <a:lnTo>
                    <a:pt x="969517"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94" name="Google Shape;894;p33"/>
            <p:cNvPicPr preferRelativeResize="0"/>
            <p:nvPr/>
          </p:nvPicPr>
          <p:blipFill rotWithShape="1">
            <a:blip r:embed="rId33">
              <a:alphaModFix/>
            </a:blip>
            <a:srcRect b="0" l="0" r="0" t="0"/>
            <a:stretch/>
          </p:blipFill>
          <p:spPr>
            <a:xfrm>
              <a:off x="4809743" y="3489959"/>
              <a:ext cx="277367" cy="1243583"/>
            </a:xfrm>
            <a:prstGeom prst="rect">
              <a:avLst/>
            </a:prstGeom>
            <a:noFill/>
            <a:ln>
              <a:noFill/>
            </a:ln>
          </p:spPr>
        </p:pic>
        <p:sp>
          <p:nvSpPr>
            <p:cNvPr id="895" name="Google Shape;895;p33"/>
            <p:cNvSpPr/>
            <p:nvPr/>
          </p:nvSpPr>
          <p:spPr>
            <a:xfrm>
              <a:off x="4853050" y="3512565"/>
              <a:ext cx="144780" cy="1082040"/>
            </a:xfrm>
            <a:custGeom>
              <a:rect b="b" l="l" r="r" t="t"/>
              <a:pathLst>
                <a:path extrusionOk="0" h="1082039" w="144779">
                  <a:moveTo>
                    <a:pt x="100332" y="1006852"/>
                  </a:moveTo>
                  <a:lnTo>
                    <a:pt x="68707" y="1010031"/>
                  </a:lnTo>
                  <a:lnTo>
                    <a:pt x="114173" y="1082040"/>
                  </a:lnTo>
                  <a:lnTo>
                    <a:pt x="137990" y="1019556"/>
                  </a:lnTo>
                  <a:lnTo>
                    <a:pt x="101600" y="1019556"/>
                  </a:lnTo>
                  <a:lnTo>
                    <a:pt x="100332" y="1006852"/>
                  </a:lnTo>
                  <a:close/>
                </a:path>
                <a:path extrusionOk="0" h="1082039" w="144779">
                  <a:moveTo>
                    <a:pt x="113030" y="1005576"/>
                  </a:moveTo>
                  <a:lnTo>
                    <a:pt x="100332" y="1006852"/>
                  </a:lnTo>
                  <a:lnTo>
                    <a:pt x="101600" y="1019556"/>
                  </a:lnTo>
                  <a:lnTo>
                    <a:pt x="114300" y="1018286"/>
                  </a:lnTo>
                  <a:lnTo>
                    <a:pt x="113030" y="1005576"/>
                  </a:lnTo>
                  <a:close/>
                </a:path>
                <a:path extrusionOk="0" h="1082039" w="144779">
                  <a:moveTo>
                    <a:pt x="144525" y="1002411"/>
                  </a:moveTo>
                  <a:lnTo>
                    <a:pt x="113030" y="1005576"/>
                  </a:lnTo>
                  <a:lnTo>
                    <a:pt x="114300" y="1018286"/>
                  </a:lnTo>
                  <a:lnTo>
                    <a:pt x="101600" y="1019556"/>
                  </a:lnTo>
                  <a:lnTo>
                    <a:pt x="137990" y="1019556"/>
                  </a:lnTo>
                  <a:lnTo>
                    <a:pt x="144525" y="1002411"/>
                  </a:lnTo>
                  <a:close/>
                </a:path>
                <a:path extrusionOk="0" h="1082039" w="144779">
                  <a:moveTo>
                    <a:pt x="12573" y="0"/>
                  </a:moveTo>
                  <a:lnTo>
                    <a:pt x="0" y="1270"/>
                  </a:lnTo>
                  <a:lnTo>
                    <a:pt x="100332" y="1006852"/>
                  </a:lnTo>
                  <a:lnTo>
                    <a:pt x="113030" y="1005576"/>
                  </a:lnTo>
                  <a:lnTo>
                    <a:pt x="12573"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96" name="Google Shape;896;p33"/>
            <p:cNvPicPr preferRelativeResize="0"/>
            <p:nvPr/>
          </p:nvPicPr>
          <p:blipFill rotWithShape="1">
            <a:blip r:embed="rId34">
              <a:alphaModFix/>
            </a:blip>
            <a:srcRect b="0" l="0" r="0" t="0"/>
            <a:stretch/>
          </p:blipFill>
          <p:spPr>
            <a:xfrm>
              <a:off x="6612636" y="3483863"/>
              <a:ext cx="990600" cy="332231"/>
            </a:xfrm>
            <a:prstGeom prst="rect">
              <a:avLst/>
            </a:prstGeom>
            <a:noFill/>
            <a:ln>
              <a:noFill/>
            </a:ln>
          </p:spPr>
        </p:pic>
        <p:sp>
          <p:nvSpPr>
            <p:cNvPr id="897" name="Google Shape;897;p33"/>
            <p:cNvSpPr/>
            <p:nvPr/>
          </p:nvSpPr>
          <p:spPr>
            <a:xfrm>
              <a:off x="6732650" y="3506977"/>
              <a:ext cx="828675" cy="192405"/>
            </a:xfrm>
            <a:custGeom>
              <a:rect b="b" l="l" r="r" t="t"/>
              <a:pathLst>
                <a:path extrusionOk="0" h="192404" w="828675">
                  <a:moveTo>
                    <a:pt x="67309" y="117475"/>
                  </a:moveTo>
                  <a:lnTo>
                    <a:pt x="0" y="169545"/>
                  </a:lnTo>
                  <a:lnTo>
                    <a:pt x="82042" y="192151"/>
                  </a:lnTo>
                  <a:lnTo>
                    <a:pt x="76379" y="163449"/>
                  </a:lnTo>
                  <a:lnTo>
                    <a:pt x="63500" y="163449"/>
                  </a:lnTo>
                  <a:lnTo>
                    <a:pt x="60959" y="151003"/>
                  </a:lnTo>
                  <a:lnTo>
                    <a:pt x="73438" y="148539"/>
                  </a:lnTo>
                  <a:lnTo>
                    <a:pt x="67309" y="117475"/>
                  </a:lnTo>
                  <a:close/>
                </a:path>
                <a:path extrusionOk="0" h="192404" w="828675">
                  <a:moveTo>
                    <a:pt x="73438" y="148539"/>
                  </a:moveTo>
                  <a:lnTo>
                    <a:pt x="60959" y="151003"/>
                  </a:lnTo>
                  <a:lnTo>
                    <a:pt x="63500" y="163449"/>
                  </a:lnTo>
                  <a:lnTo>
                    <a:pt x="75896" y="161001"/>
                  </a:lnTo>
                  <a:lnTo>
                    <a:pt x="73438" y="148539"/>
                  </a:lnTo>
                  <a:close/>
                </a:path>
                <a:path extrusionOk="0" h="192404" w="828675">
                  <a:moveTo>
                    <a:pt x="75896" y="161001"/>
                  </a:moveTo>
                  <a:lnTo>
                    <a:pt x="63500" y="163449"/>
                  </a:lnTo>
                  <a:lnTo>
                    <a:pt x="76379" y="163449"/>
                  </a:lnTo>
                  <a:lnTo>
                    <a:pt x="75896" y="161001"/>
                  </a:lnTo>
                  <a:close/>
                </a:path>
                <a:path extrusionOk="0" h="192404" w="828675">
                  <a:moveTo>
                    <a:pt x="825753" y="0"/>
                  </a:moveTo>
                  <a:lnTo>
                    <a:pt x="73438" y="148539"/>
                  </a:lnTo>
                  <a:lnTo>
                    <a:pt x="75896" y="161001"/>
                  </a:lnTo>
                  <a:lnTo>
                    <a:pt x="828294" y="12446"/>
                  </a:lnTo>
                  <a:lnTo>
                    <a:pt x="825753"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98" name="Google Shape;898;p33"/>
            <p:cNvPicPr preferRelativeResize="0"/>
            <p:nvPr/>
          </p:nvPicPr>
          <p:blipFill rotWithShape="1">
            <a:blip r:embed="rId35">
              <a:alphaModFix/>
            </a:blip>
            <a:srcRect b="0" l="0" r="0" t="0"/>
            <a:stretch/>
          </p:blipFill>
          <p:spPr>
            <a:xfrm>
              <a:off x="2004059" y="5519927"/>
              <a:ext cx="2002536" cy="749808"/>
            </a:xfrm>
            <a:prstGeom prst="rect">
              <a:avLst/>
            </a:prstGeom>
            <a:noFill/>
            <a:ln>
              <a:noFill/>
            </a:ln>
          </p:spPr>
        </p:pic>
        <p:pic>
          <p:nvPicPr>
            <p:cNvPr id="899" name="Google Shape;899;p33"/>
            <p:cNvPicPr preferRelativeResize="0"/>
            <p:nvPr/>
          </p:nvPicPr>
          <p:blipFill rotWithShape="1">
            <a:blip r:embed="rId36">
              <a:alphaModFix/>
            </a:blip>
            <a:srcRect b="0" l="0" r="0" t="0"/>
            <a:stretch/>
          </p:blipFill>
          <p:spPr>
            <a:xfrm>
              <a:off x="2497836" y="5599175"/>
              <a:ext cx="1077467" cy="672084"/>
            </a:xfrm>
            <a:prstGeom prst="rect">
              <a:avLst/>
            </a:prstGeom>
            <a:noFill/>
            <a:ln>
              <a:noFill/>
            </a:ln>
          </p:spPr>
        </p:pic>
        <p:pic>
          <p:nvPicPr>
            <p:cNvPr id="900" name="Google Shape;900;p33"/>
            <p:cNvPicPr preferRelativeResize="0"/>
            <p:nvPr/>
          </p:nvPicPr>
          <p:blipFill rotWithShape="1">
            <a:blip r:embed="rId37">
              <a:alphaModFix/>
            </a:blip>
            <a:srcRect b="0" l="0" r="0" t="0"/>
            <a:stretch/>
          </p:blipFill>
          <p:spPr>
            <a:xfrm>
              <a:off x="2051050" y="5547360"/>
              <a:ext cx="1908175" cy="655002"/>
            </a:xfrm>
            <a:prstGeom prst="rect">
              <a:avLst/>
            </a:prstGeom>
            <a:noFill/>
            <a:ln>
              <a:noFill/>
            </a:ln>
          </p:spPr>
        </p:pic>
        <p:sp>
          <p:nvSpPr>
            <p:cNvPr id="901" name="Google Shape;901;p33"/>
            <p:cNvSpPr/>
            <p:nvPr/>
          </p:nvSpPr>
          <p:spPr>
            <a:xfrm>
              <a:off x="2051050" y="5547360"/>
              <a:ext cx="1908175" cy="655320"/>
            </a:xfrm>
            <a:custGeom>
              <a:rect b="b" l="l" r="r" t="t"/>
              <a:pathLst>
                <a:path extrusionOk="0" h="655320" w="1908175">
                  <a:moveTo>
                    <a:pt x="0" y="327532"/>
                  </a:moveTo>
                  <a:lnTo>
                    <a:pt x="9473" y="281201"/>
                  </a:lnTo>
                  <a:lnTo>
                    <a:pt x="37033" y="236864"/>
                  </a:lnTo>
                  <a:lnTo>
                    <a:pt x="81388" y="194966"/>
                  </a:lnTo>
                  <a:lnTo>
                    <a:pt x="141248" y="155950"/>
                  </a:lnTo>
                  <a:lnTo>
                    <a:pt x="176590" y="137662"/>
                  </a:lnTo>
                  <a:lnTo>
                    <a:pt x="215323" y="120261"/>
                  </a:lnTo>
                  <a:lnTo>
                    <a:pt x="257288" y="103802"/>
                  </a:lnTo>
                  <a:lnTo>
                    <a:pt x="302322" y="88341"/>
                  </a:lnTo>
                  <a:lnTo>
                    <a:pt x="350264" y="73933"/>
                  </a:lnTo>
                  <a:lnTo>
                    <a:pt x="400954" y="60635"/>
                  </a:lnTo>
                  <a:lnTo>
                    <a:pt x="454229" y="48501"/>
                  </a:lnTo>
                  <a:lnTo>
                    <a:pt x="509928" y="37586"/>
                  </a:lnTo>
                  <a:lnTo>
                    <a:pt x="567890" y="27947"/>
                  </a:lnTo>
                  <a:lnTo>
                    <a:pt x="627954" y="19639"/>
                  </a:lnTo>
                  <a:lnTo>
                    <a:pt x="689958" y="12716"/>
                  </a:lnTo>
                  <a:lnTo>
                    <a:pt x="753741" y="7236"/>
                  </a:lnTo>
                  <a:lnTo>
                    <a:pt x="819142" y="3253"/>
                  </a:lnTo>
                  <a:lnTo>
                    <a:pt x="885999" y="822"/>
                  </a:lnTo>
                  <a:lnTo>
                    <a:pt x="954151" y="0"/>
                  </a:lnTo>
                  <a:lnTo>
                    <a:pt x="1022287" y="822"/>
                  </a:lnTo>
                  <a:lnTo>
                    <a:pt x="1089129" y="3253"/>
                  </a:lnTo>
                  <a:lnTo>
                    <a:pt x="1154517" y="7236"/>
                  </a:lnTo>
                  <a:lnTo>
                    <a:pt x="1218288" y="12716"/>
                  </a:lnTo>
                  <a:lnTo>
                    <a:pt x="1280281" y="19639"/>
                  </a:lnTo>
                  <a:lnTo>
                    <a:pt x="1340335" y="27947"/>
                  </a:lnTo>
                  <a:lnTo>
                    <a:pt x="1398289" y="37586"/>
                  </a:lnTo>
                  <a:lnTo>
                    <a:pt x="1453981" y="48501"/>
                  </a:lnTo>
                  <a:lnTo>
                    <a:pt x="1507249" y="60635"/>
                  </a:lnTo>
                  <a:lnTo>
                    <a:pt x="1557933" y="73933"/>
                  </a:lnTo>
                  <a:lnTo>
                    <a:pt x="1605870" y="88341"/>
                  </a:lnTo>
                  <a:lnTo>
                    <a:pt x="1650900" y="103802"/>
                  </a:lnTo>
                  <a:lnTo>
                    <a:pt x="1692861" y="120261"/>
                  </a:lnTo>
                  <a:lnTo>
                    <a:pt x="1731592" y="137662"/>
                  </a:lnTo>
                  <a:lnTo>
                    <a:pt x="1766931" y="155950"/>
                  </a:lnTo>
                  <a:lnTo>
                    <a:pt x="1826788" y="194966"/>
                  </a:lnTo>
                  <a:lnTo>
                    <a:pt x="1871142" y="236864"/>
                  </a:lnTo>
                  <a:lnTo>
                    <a:pt x="1898701" y="281201"/>
                  </a:lnTo>
                  <a:lnTo>
                    <a:pt x="1908175" y="327532"/>
                  </a:lnTo>
                  <a:lnTo>
                    <a:pt x="1905779" y="350920"/>
                  </a:lnTo>
                  <a:lnTo>
                    <a:pt x="1887102" y="396307"/>
                  </a:lnTo>
                  <a:lnTo>
                    <a:pt x="1850984" y="439475"/>
                  </a:lnTo>
                  <a:lnTo>
                    <a:pt x="1798717" y="479981"/>
                  </a:lnTo>
                  <a:lnTo>
                    <a:pt x="1731592" y="517381"/>
                  </a:lnTo>
                  <a:lnTo>
                    <a:pt x="1692861" y="534779"/>
                  </a:lnTo>
                  <a:lnTo>
                    <a:pt x="1650900" y="551233"/>
                  </a:lnTo>
                  <a:lnTo>
                    <a:pt x="1605870" y="566690"/>
                  </a:lnTo>
                  <a:lnTo>
                    <a:pt x="1557933" y="581094"/>
                  </a:lnTo>
                  <a:lnTo>
                    <a:pt x="1507249" y="594388"/>
                  </a:lnTo>
                  <a:lnTo>
                    <a:pt x="1453981" y="606519"/>
                  </a:lnTo>
                  <a:lnTo>
                    <a:pt x="1398289" y="617429"/>
                  </a:lnTo>
                  <a:lnTo>
                    <a:pt x="1340335" y="627065"/>
                  </a:lnTo>
                  <a:lnTo>
                    <a:pt x="1280281" y="635371"/>
                  </a:lnTo>
                  <a:lnTo>
                    <a:pt x="1218288" y="642290"/>
                  </a:lnTo>
                  <a:lnTo>
                    <a:pt x="1154517" y="647768"/>
                  </a:lnTo>
                  <a:lnTo>
                    <a:pt x="1089129" y="651750"/>
                  </a:lnTo>
                  <a:lnTo>
                    <a:pt x="1022287" y="654180"/>
                  </a:lnTo>
                  <a:lnTo>
                    <a:pt x="954151" y="655002"/>
                  </a:lnTo>
                  <a:lnTo>
                    <a:pt x="885999" y="654180"/>
                  </a:lnTo>
                  <a:lnTo>
                    <a:pt x="819142" y="651750"/>
                  </a:lnTo>
                  <a:lnTo>
                    <a:pt x="753741" y="647768"/>
                  </a:lnTo>
                  <a:lnTo>
                    <a:pt x="689958" y="642290"/>
                  </a:lnTo>
                  <a:lnTo>
                    <a:pt x="627954" y="635371"/>
                  </a:lnTo>
                  <a:lnTo>
                    <a:pt x="567890" y="627065"/>
                  </a:lnTo>
                  <a:lnTo>
                    <a:pt x="509928" y="617429"/>
                  </a:lnTo>
                  <a:lnTo>
                    <a:pt x="454229" y="606519"/>
                  </a:lnTo>
                  <a:lnTo>
                    <a:pt x="400954" y="594388"/>
                  </a:lnTo>
                  <a:lnTo>
                    <a:pt x="350264" y="581094"/>
                  </a:lnTo>
                  <a:lnTo>
                    <a:pt x="302322" y="566690"/>
                  </a:lnTo>
                  <a:lnTo>
                    <a:pt x="257288" y="551233"/>
                  </a:lnTo>
                  <a:lnTo>
                    <a:pt x="215323" y="534779"/>
                  </a:lnTo>
                  <a:lnTo>
                    <a:pt x="176590" y="517381"/>
                  </a:lnTo>
                  <a:lnTo>
                    <a:pt x="141248" y="499097"/>
                  </a:lnTo>
                  <a:lnTo>
                    <a:pt x="81388" y="460088"/>
                  </a:lnTo>
                  <a:lnTo>
                    <a:pt x="37033" y="418196"/>
                  </a:lnTo>
                  <a:lnTo>
                    <a:pt x="9473" y="373863"/>
                  </a:lnTo>
                  <a:lnTo>
                    <a:pt x="0" y="327532"/>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02" name="Google Shape;902;p33"/>
          <p:cNvSpPr txBox="1"/>
          <p:nvPr/>
        </p:nvSpPr>
        <p:spPr>
          <a:xfrm>
            <a:off x="3076449" y="5659323"/>
            <a:ext cx="559435"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Узок</a:t>
            </a:r>
            <a:endParaRPr sz="2200">
              <a:solidFill>
                <a:schemeClr val="dk1"/>
              </a:solidFill>
              <a:latin typeface="Calibri"/>
              <a:ea typeface="Calibri"/>
              <a:cs typeface="Calibri"/>
              <a:sym typeface="Calibri"/>
            </a:endParaRPr>
          </a:p>
        </p:txBody>
      </p:sp>
      <p:grpSp>
        <p:nvGrpSpPr>
          <p:cNvPr id="903" name="Google Shape;903;p33"/>
          <p:cNvGrpSpPr/>
          <p:nvPr/>
        </p:nvGrpSpPr>
        <p:grpSpPr>
          <a:xfrm>
            <a:off x="2348483" y="3454908"/>
            <a:ext cx="7176516" cy="2324100"/>
            <a:chOff x="1967483" y="3454908"/>
            <a:chExt cx="7176516" cy="2324100"/>
          </a:xfrm>
        </p:grpSpPr>
        <p:pic>
          <p:nvPicPr>
            <p:cNvPr id="904" name="Google Shape;904;p33"/>
            <p:cNvPicPr preferRelativeResize="0"/>
            <p:nvPr/>
          </p:nvPicPr>
          <p:blipFill rotWithShape="1">
            <a:blip r:embed="rId38">
              <a:alphaModFix/>
            </a:blip>
            <a:srcRect b="0" l="0" r="0" t="0"/>
            <a:stretch/>
          </p:blipFill>
          <p:spPr>
            <a:xfrm>
              <a:off x="1967483" y="3454908"/>
              <a:ext cx="1176528" cy="2231136"/>
            </a:xfrm>
            <a:prstGeom prst="rect">
              <a:avLst/>
            </a:prstGeom>
            <a:noFill/>
            <a:ln>
              <a:noFill/>
            </a:ln>
          </p:spPr>
        </p:pic>
        <p:sp>
          <p:nvSpPr>
            <p:cNvPr id="905" name="Google Shape;905;p33"/>
            <p:cNvSpPr/>
            <p:nvPr/>
          </p:nvSpPr>
          <p:spPr>
            <a:xfrm>
              <a:off x="2010409" y="3477133"/>
              <a:ext cx="1014730" cy="2070735"/>
            </a:xfrm>
            <a:custGeom>
              <a:rect b="b" l="l" r="r" t="t"/>
              <a:pathLst>
                <a:path extrusionOk="0" h="2070735" w="1014730">
                  <a:moveTo>
                    <a:pt x="974645" y="2004633"/>
                  </a:moveTo>
                  <a:lnTo>
                    <a:pt x="946150" y="2018538"/>
                  </a:lnTo>
                  <a:lnTo>
                    <a:pt x="1013713" y="2070227"/>
                  </a:lnTo>
                  <a:lnTo>
                    <a:pt x="1014280" y="2015997"/>
                  </a:lnTo>
                  <a:lnTo>
                    <a:pt x="980185" y="2015997"/>
                  </a:lnTo>
                  <a:lnTo>
                    <a:pt x="974645" y="2004633"/>
                  </a:lnTo>
                  <a:close/>
                </a:path>
                <a:path extrusionOk="0" h="2070735" w="1014730">
                  <a:moveTo>
                    <a:pt x="986079" y="1999054"/>
                  </a:moveTo>
                  <a:lnTo>
                    <a:pt x="974645" y="2004633"/>
                  </a:lnTo>
                  <a:lnTo>
                    <a:pt x="980185" y="2015997"/>
                  </a:lnTo>
                  <a:lnTo>
                    <a:pt x="991615" y="2010409"/>
                  </a:lnTo>
                  <a:lnTo>
                    <a:pt x="986079" y="1999054"/>
                  </a:lnTo>
                  <a:close/>
                </a:path>
                <a:path extrusionOk="0" h="2070735" w="1014730">
                  <a:moveTo>
                    <a:pt x="1014602" y="1985136"/>
                  </a:moveTo>
                  <a:lnTo>
                    <a:pt x="986079" y="1999054"/>
                  </a:lnTo>
                  <a:lnTo>
                    <a:pt x="991615" y="2010409"/>
                  </a:lnTo>
                  <a:lnTo>
                    <a:pt x="980185" y="2015997"/>
                  </a:lnTo>
                  <a:lnTo>
                    <a:pt x="1014280" y="2015997"/>
                  </a:lnTo>
                  <a:lnTo>
                    <a:pt x="1014602" y="1985136"/>
                  </a:lnTo>
                  <a:close/>
                </a:path>
                <a:path extrusionOk="0" h="2070735" w="1014730">
                  <a:moveTo>
                    <a:pt x="11429" y="0"/>
                  </a:moveTo>
                  <a:lnTo>
                    <a:pt x="0" y="5587"/>
                  </a:lnTo>
                  <a:lnTo>
                    <a:pt x="974645" y="2004633"/>
                  </a:lnTo>
                  <a:lnTo>
                    <a:pt x="986079" y="1999054"/>
                  </a:lnTo>
                  <a:lnTo>
                    <a:pt x="11429"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06" name="Google Shape;906;p33"/>
            <p:cNvPicPr preferRelativeResize="0"/>
            <p:nvPr/>
          </p:nvPicPr>
          <p:blipFill rotWithShape="1">
            <a:blip r:embed="rId39">
              <a:alphaModFix/>
            </a:blip>
            <a:srcRect b="0" l="0" r="0" t="0"/>
            <a:stretch/>
          </p:blipFill>
          <p:spPr>
            <a:xfrm>
              <a:off x="7198246" y="5037167"/>
              <a:ext cx="1945753" cy="730825"/>
            </a:xfrm>
            <a:prstGeom prst="rect">
              <a:avLst/>
            </a:prstGeom>
            <a:noFill/>
            <a:ln>
              <a:noFill/>
            </a:ln>
          </p:spPr>
        </p:pic>
        <p:pic>
          <p:nvPicPr>
            <p:cNvPr id="907" name="Google Shape;907;p33"/>
            <p:cNvPicPr preferRelativeResize="0"/>
            <p:nvPr/>
          </p:nvPicPr>
          <p:blipFill rotWithShape="1">
            <a:blip r:embed="rId40">
              <a:alphaModFix/>
            </a:blip>
            <a:srcRect b="0" l="0" r="0" t="0"/>
            <a:stretch/>
          </p:blipFill>
          <p:spPr>
            <a:xfrm>
              <a:off x="7365492" y="5106924"/>
              <a:ext cx="1712976" cy="672084"/>
            </a:xfrm>
            <a:prstGeom prst="rect">
              <a:avLst/>
            </a:prstGeom>
            <a:noFill/>
            <a:ln>
              <a:noFill/>
            </a:ln>
          </p:spPr>
        </p:pic>
        <p:pic>
          <p:nvPicPr>
            <p:cNvPr id="908" name="Google Shape;908;p33"/>
            <p:cNvPicPr preferRelativeResize="0"/>
            <p:nvPr/>
          </p:nvPicPr>
          <p:blipFill rotWithShape="1">
            <a:blip r:embed="rId41">
              <a:alphaModFix/>
            </a:blip>
            <a:srcRect b="0" l="0" r="0" t="0"/>
            <a:stretch/>
          </p:blipFill>
          <p:spPr>
            <a:xfrm>
              <a:off x="7235824" y="5054346"/>
              <a:ext cx="1908175" cy="655002"/>
            </a:xfrm>
            <a:prstGeom prst="rect">
              <a:avLst/>
            </a:prstGeom>
            <a:noFill/>
            <a:ln>
              <a:noFill/>
            </a:ln>
          </p:spPr>
        </p:pic>
        <p:sp>
          <p:nvSpPr>
            <p:cNvPr id="909" name="Google Shape;909;p33"/>
            <p:cNvSpPr/>
            <p:nvPr/>
          </p:nvSpPr>
          <p:spPr>
            <a:xfrm>
              <a:off x="7235824" y="5054346"/>
              <a:ext cx="1908175" cy="655320"/>
            </a:xfrm>
            <a:custGeom>
              <a:rect b="b" l="l" r="r" t="t"/>
              <a:pathLst>
                <a:path extrusionOk="0" h="655320" w="1908175">
                  <a:moveTo>
                    <a:pt x="0" y="327532"/>
                  </a:moveTo>
                  <a:lnTo>
                    <a:pt x="9473" y="281204"/>
                  </a:lnTo>
                  <a:lnTo>
                    <a:pt x="37033" y="236869"/>
                  </a:lnTo>
                  <a:lnTo>
                    <a:pt x="81388" y="194972"/>
                  </a:lnTo>
                  <a:lnTo>
                    <a:pt x="141248" y="155956"/>
                  </a:lnTo>
                  <a:lnTo>
                    <a:pt x="176590" y="137668"/>
                  </a:lnTo>
                  <a:lnTo>
                    <a:pt x="215323" y="120266"/>
                  </a:lnTo>
                  <a:lnTo>
                    <a:pt x="257288" y="103807"/>
                  </a:lnTo>
                  <a:lnTo>
                    <a:pt x="302322" y="88346"/>
                  </a:lnTo>
                  <a:lnTo>
                    <a:pt x="350264" y="73938"/>
                  </a:lnTo>
                  <a:lnTo>
                    <a:pt x="400954" y="60638"/>
                  </a:lnTo>
                  <a:lnTo>
                    <a:pt x="454229" y="48504"/>
                  </a:lnTo>
                  <a:lnTo>
                    <a:pt x="509928" y="37589"/>
                  </a:lnTo>
                  <a:lnTo>
                    <a:pt x="567890" y="27949"/>
                  </a:lnTo>
                  <a:lnTo>
                    <a:pt x="627954" y="19640"/>
                  </a:lnTo>
                  <a:lnTo>
                    <a:pt x="689958" y="12717"/>
                  </a:lnTo>
                  <a:lnTo>
                    <a:pt x="753741" y="7237"/>
                  </a:lnTo>
                  <a:lnTo>
                    <a:pt x="819142" y="3253"/>
                  </a:lnTo>
                  <a:lnTo>
                    <a:pt x="885999" y="822"/>
                  </a:lnTo>
                  <a:lnTo>
                    <a:pt x="954151" y="0"/>
                  </a:lnTo>
                  <a:lnTo>
                    <a:pt x="1022287" y="822"/>
                  </a:lnTo>
                  <a:lnTo>
                    <a:pt x="1089129" y="3253"/>
                  </a:lnTo>
                  <a:lnTo>
                    <a:pt x="1154517" y="7237"/>
                  </a:lnTo>
                  <a:lnTo>
                    <a:pt x="1218288" y="12717"/>
                  </a:lnTo>
                  <a:lnTo>
                    <a:pt x="1280281" y="19640"/>
                  </a:lnTo>
                  <a:lnTo>
                    <a:pt x="1340335" y="27949"/>
                  </a:lnTo>
                  <a:lnTo>
                    <a:pt x="1398289" y="37589"/>
                  </a:lnTo>
                  <a:lnTo>
                    <a:pt x="1453981" y="48504"/>
                  </a:lnTo>
                  <a:lnTo>
                    <a:pt x="1507249" y="60638"/>
                  </a:lnTo>
                  <a:lnTo>
                    <a:pt x="1557933" y="73938"/>
                  </a:lnTo>
                  <a:lnTo>
                    <a:pt x="1605870" y="88346"/>
                  </a:lnTo>
                  <a:lnTo>
                    <a:pt x="1650900" y="103807"/>
                  </a:lnTo>
                  <a:lnTo>
                    <a:pt x="1692861" y="120266"/>
                  </a:lnTo>
                  <a:lnTo>
                    <a:pt x="1731592" y="137668"/>
                  </a:lnTo>
                  <a:lnTo>
                    <a:pt x="1766931" y="155956"/>
                  </a:lnTo>
                  <a:lnTo>
                    <a:pt x="1826788" y="194972"/>
                  </a:lnTo>
                  <a:lnTo>
                    <a:pt x="1871142" y="236869"/>
                  </a:lnTo>
                  <a:lnTo>
                    <a:pt x="1898701" y="281204"/>
                  </a:lnTo>
                  <a:lnTo>
                    <a:pt x="1908175" y="327532"/>
                  </a:lnTo>
                  <a:lnTo>
                    <a:pt x="1905779" y="350918"/>
                  </a:lnTo>
                  <a:lnTo>
                    <a:pt x="1887102" y="396303"/>
                  </a:lnTo>
                  <a:lnTo>
                    <a:pt x="1850984" y="439470"/>
                  </a:lnTo>
                  <a:lnTo>
                    <a:pt x="1798717" y="479975"/>
                  </a:lnTo>
                  <a:lnTo>
                    <a:pt x="1731592" y="517376"/>
                  </a:lnTo>
                  <a:lnTo>
                    <a:pt x="1692861" y="534773"/>
                  </a:lnTo>
                  <a:lnTo>
                    <a:pt x="1650900" y="551228"/>
                  </a:lnTo>
                  <a:lnTo>
                    <a:pt x="1605870" y="566686"/>
                  </a:lnTo>
                  <a:lnTo>
                    <a:pt x="1557933" y="581090"/>
                  </a:lnTo>
                  <a:lnTo>
                    <a:pt x="1507249" y="594385"/>
                  </a:lnTo>
                  <a:lnTo>
                    <a:pt x="1453981" y="606516"/>
                  </a:lnTo>
                  <a:lnTo>
                    <a:pt x="1398289" y="617427"/>
                  </a:lnTo>
                  <a:lnTo>
                    <a:pt x="1340335" y="627063"/>
                  </a:lnTo>
                  <a:lnTo>
                    <a:pt x="1280281" y="635369"/>
                  </a:lnTo>
                  <a:lnTo>
                    <a:pt x="1218288" y="642289"/>
                  </a:lnTo>
                  <a:lnTo>
                    <a:pt x="1154517" y="647768"/>
                  </a:lnTo>
                  <a:lnTo>
                    <a:pt x="1089129" y="651750"/>
                  </a:lnTo>
                  <a:lnTo>
                    <a:pt x="1022287" y="654180"/>
                  </a:lnTo>
                  <a:lnTo>
                    <a:pt x="954151" y="655002"/>
                  </a:lnTo>
                  <a:lnTo>
                    <a:pt x="885999" y="654180"/>
                  </a:lnTo>
                  <a:lnTo>
                    <a:pt x="819142" y="651750"/>
                  </a:lnTo>
                  <a:lnTo>
                    <a:pt x="753741" y="647768"/>
                  </a:lnTo>
                  <a:lnTo>
                    <a:pt x="689958" y="642289"/>
                  </a:lnTo>
                  <a:lnTo>
                    <a:pt x="627954" y="635369"/>
                  </a:lnTo>
                  <a:lnTo>
                    <a:pt x="567890" y="627063"/>
                  </a:lnTo>
                  <a:lnTo>
                    <a:pt x="509928" y="617427"/>
                  </a:lnTo>
                  <a:lnTo>
                    <a:pt x="454229" y="606516"/>
                  </a:lnTo>
                  <a:lnTo>
                    <a:pt x="400954" y="594385"/>
                  </a:lnTo>
                  <a:lnTo>
                    <a:pt x="350264" y="581090"/>
                  </a:lnTo>
                  <a:lnTo>
                    <a:pt x="302322" y="566686"/>
                  </a:lnTo>
                  <a:lnTo>
                    <a:pt x="257288" y="551228"/>
                  </a:lnTo>
                  <a:lnTo>
                    <a:pt x="215323" y="534773"/>
                  </a:lnTo>
                  <a:lnTo>
                    <a:pt x="176590" y="517376"/>
                  </a:lnTo>
                  <a:lnTo>
                    <a:pt x="141248" y="499091"/>
                  </a:lnTo>
                  <a:lnTo>
                    <a:pt x="81388" y="460083"/>
                  </a:lnTo>
                  <a:lnTo>
                    <a:pt x="37033" y="418191"/>
                  </a:lnTo>
                  <a:lnTo>
                    <a:pt x="9473" y="373860"/>
                  </a:lnTo>
                  <a:lnTo>
                    <a:pt x="0" y="327532"/>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10" name="Google Shape;910;p33"/>
          <p:cNvSpPr txBox="1"/>
          <p:nvPr/>
        </p:nvSpPr>
        <p:spPr>
          <a:xfrm>
            <a:off x="7944994" y="5166105"/>
            <a:ext cx="1133475"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Максимал</a:t>
            </a:r>
            <a:endParaRPr sz="2200">
              <a:solidFill>
                <a:schemeClr val="dk1"/>
              </a:solidFill>
              <a:latin typeface="Calibri"/>
              <a:ea typeface="Calibri"/>
              <a:cs typeface="Calibri"/>
              <a:sym typeface="Calibri"/>
            </a:endParaRPr>
          </a:p>
        </p:txBody>
      </p:sp>
      <p:grpSp>
        <p:nvGrpSpPr>
          <p:cNvPr id="911" name="Google Shape;911;p33"/>
          <p:cNvGrpSpPr/>
          <p:nvPr/>
        </p:nvGrpSpPr>
        <p:grpSpPr>
          <a:xfrm>
            <a:off x="6597396" y="4337303"/>
            <a:ext cx="2004059" cy="752856"/>
            <a:chOff x="6216396" y="4337303"/>
            <a:chExt cx="2004059" cy="752856"/>
          </a:xfrm>
        </p:grpSpPr>
        <p:pic>
          <p:nvPicPr>
            <p:cNvPr id="912" name="Google Shape;912;p33"/>
            <p:cNvPicPr preferRelativeResize="0"/>
            <p:nvPr/>
          </p:nvPicPr>
          <p:blipFill rotWithShape="1">
            <a:blip r:embed="rId42">
              <a:alphaModFix/>
            </a:blip>
            <a:srcRect b="0" l="0" r="0" t="0"/>
            <a:stretch/>
          </p:blipFill>
          <p:spPr>
            <a:xfrm>
              <a:off x="6216396" y="4337303"/>
              <a:ext cx="2004059" cy="752856"/>
            </a:xfrm>
            <a:prstGeom prst="rect">
              <a:avLst/>
            </a:prstGeom>
            <a:noFill/>
            <a:ln>
              <a:noFill/>
            </a:ln>
          </p:spPr>
        </p:pic>
        <p:pic>
          <p:nvPicPr>
            <p:cNvPr id="913" name="Google Shape;913;p33"/>
            <p:cNvPicPr preferRelativeResize="0"/>
            <p:nvPr/>
          </p:nvPicPr>
          <p:blipFill rotWithShape="1">
            <a:blip r:embed="rId43">
              <a:alphaModFix/>
            </a:blip>
            <a:srcRect b="0" l="0" r="0" t="0"/>
            <a:stretch/>
          </p:blipFill>
          <p:spPr>
            <a:xfrm>
              <a:off x="6441948" y="4418075"/>
              <a:ext cx="1613916" cy="672084"/>
            </a:xfrm>
            <a:prstGeom prst="rect">
              <a:avLst/>
            </a:prstGeom>
            <a:noFill/>
            <a:ln>
              <a:noFill/>
            </a:ln>
          </p:spPr>
        </p:pic>
        <p:pic>
          <p:nvPicPr>
            <p:cNvPr id="914" name="Google Shape;914;p33"/>
            <p:cNvPicPr preferRelativeResize="0"/>
            <p:nvPr/>
          </p:nvPicPr>
          <p:blipFill rotWithShape="1">
            <a:blip r:embed="rId44">
              <a:alphaModFix/>
            </a:blip>
            <a:srcRect b="0" l="0" r="0" t="0"/>
            <a:stretch/>
          </p:blipFill>
          <p:spPr>
            <a:xfrm>
              <a:off x="6264275" y="4364735"/>
              <a:ext cx="1908175" cy="657859"/>
            </a:xfrm>
            <a:prstGeom prst="rect">
              <a:avLst/>
            </a:prstGeom>
            <a:noFill/>
            <a:ln>
              <a:noFill/>
            </a:ln>
          </p:spPr>
        </p:pic>
        <p:sp>
          <p:nvSpPr>
            <p:cNvPr id="915" name="Google Shape;915;p33"/>
            <p:cNvSpPr/>
            <p:nvPr/>
          </p:nvSpPr>
          <p:spPr>
            <a:xfrm>
              <a:off x="6264275" y="4364735"/>
              <a:ext cx="1908175" cy="657860"/>
            </a:xfrm>
            <a:custGeom>
              <a:rect b="b" l="l" r="r" t="t"/>
              <a:pathLst>
                <a:path extrusionOk="0" h="657860" w="1908175">
                  <a:moveTo>
                    <a:pt x="0" y="328930"/>
                  </a:moveTo>
                  <a:lnTo>
                    <a:pt x="9473" y="282405"/>
                  </a:lnTo>
                  <a:lnTo>
                    <a:pt x="37033" y="237882"/>
                  </a:lnTo>
                  <a:lnTo>
                    <a:pt x="81388" y="195807"/>
                  </a:lnTo>
                  <a:lnTo>
                    <a:pt x="141248" y="156625"/>
                  </a:lnTo>
                  <a:lnTo>
                    <a:pt x="176590" y="138259"/>
                  </a:lnTo>
                  <a:lnTo>
                    <a:pt x="215323" y="120783"/>
                  </a:lnTo>
                  <a:lnTo>
                    <a:pt x="257288" y="104253"/>
                  </a:lnTo>
                  <a:lnTo>
                    <a:pt x="302322" y="88726"/>
                  </a:lnTo>
                  <a:lnTo>
                    <a:pt x="350264" y="74256"/>
                  </a:lnTo>
                  <a:lnTo>
                    <a:pt x="400954" y="60900"/>
                  </a:lnTo>
                  <a:lnTo>
                    <a:pt x="454229" y="48713"/>
                  </a:lnTo>
                  <a:lnTo>
                    <a:pt x="509928" y="37751"/>
                  </a:lnTo>
                  <a:lnTo>
                    <a:pt x="567890" y="28070"/>
                  </a:lnTo>
                  <a:lnTo>
                    <a:pt x="627954" y="19725"/>
                  </a:lnTo>
                  <a:lnTo>
                    <a:pt x="689958" y="12772"/>
                  </a:lnTo>
                  <a:lnTo>
                    <a:pt x="753741" y="7268"/>
                  </a:lnTo>
                  <a:lnTo>
                    <a:pt x="819142" y="3267"/>
                  </a:lnTo>
                  <a:lnTo>
                    <a:pt x="885999" y="826"/>
                  </a:lnTo>
                  <a:lnTo>
                    <a:pt x="954151" y="0"/>
                  </a:lnTo>
                  <a:lnTo>
                    <a:pt x="1022287" y="826"/>
                  </a:lnTo>
                  <a:lnTo>
                    <a:pt x="1089129" y="3267"/>
                  </a:lnTo>
                  <a:lnTo>
                    <a:pt x="1154517" y="7268"/>
                  </a:lnTo>
                  <a:lnTo>
                    <a:pt x="1218288" y="12772"/>
                  </a:lnTo>
                  <a:lnTo>
                    <a:pt x="1280281" y="19725"/>
                  </a:lnTo>
                  <a:lnTo>
                    <a:pt x="1340335" y="28070"/>
                  </a:lnTo>
                  <a:lnTo>
                    <a:pt x="1398289" y="37751"/>
                  </a:lnTo>
                  <a:lnTo>
                    <a:pt x="1453981" y="48713"/>
                  </a:lnTo>
                  <a:lnTo>
                    <a:pt x="1507249" y="60900"/>
                  </a:lnTo>
                  <a:lnTo>
                    <a:pt x="1557933" y="74256"/>
                  </a:lnTo>
                  <a:lnTo>
                    <a:pt x="1605870" y="88726"/>
                  </a:lnTo>
                  <a:lnTo>
                    <a:pt x="1650900" y="104253"/>
                  </a:lnTo>
                  <a:lnTo>
                    <a:pt x="1692861" y="120783"/>
                  </a:lnTo>
                  <a:lnTo>
                    <a:pt x="1731592" y="138259"/>
                  </a:lnTo>
                  <a:lnTo>
                    <a:pt x="1766931" y="156625"/>
                  </a:lnTo>
                  <a:lnTo>
                    <a:pt x="1826788" y="195807"/>
                  </a:lnTo>
                  <a:lnTo>
                    <a:pt x="1871142" y="237882"/>
                  </a:lnTo>
                  <a:lnTo>
                    <a:pt x="1898701" y="282405"/>
                  </a:lnTo>
                  <a:lnTo>
                    <a:pt x="1908175" y="328930"/>
                  </a:lnTo>
                  <a:lnTo>
                    <a:pt x="1905779" y="352414"/>
                  </a:lnTo>
                  <a:lnTo>
                    <a:pt x="1887102" y="397993"/>
                  </a:lnTo>
                  <a:lnTo>
                    <a:pt x="1850984" y="441348"/>
                  </a:lnTo>
                  <a:lnTo>
                    <a:pt x="1798717" y="482032"/>
                  </a:lnTo>
                  <a:lnTo>
                    <a:pt x="1731592" y="519600"/>
                  </a:lnTo>
                  <a:lnTo>
                    <a:pt x="1692861" y="537076"/>
                  </a:lnTo>
                  <a:lnTo>
                    <a:pt x="1650900" y="553606"/>
                  </a:lnTo>
                  <a:lnTo>
                    <a:pt x="1605870" y="569133"/>
                  </a:lnTo>
                  <a:lnTo>
                    <a:pt x="1557933" y="583603"/>
                  </a:lnTo>
                  <a:lnTo>
                    <a:pt x="1507249" y="596959"/>
                  </a:lnTo>
                  <a:lnTo>
                    <a:pt x="1453981" y="609146"/>
                  </a:lnTo>
                  <a:lnTo>
                    <a:pt x="1398289" y="620108"/>
                  </a:lnTo>
                  <a:lnTo>
                    <a:pt x="1340335" y="629789"/>
                  </a:lnTo>
                  <a:lnTo>
                    <a:pt x="1280281" y="638134"/>
                  </a:lnTo>
                  <a:lnTo>
                    <a:pt x="1218288" y="645087"/>
                  </a:lnTo>
                  <a:lnTo>
                    <a:pt x="1154517" y="650591"/>
                  </a:lnTo>
                  <a:lnTo>
                    <a:pt x="1089129" y="654592"/>
                  </a:lnTo>
                  <a:lnTo>
                    <a:pt x="1022287" y="657033"/>
                  </a:lnTo>
                  <a:lnTo>
                    <a:pt x="954151" y="657859"/>
                  </a:lnTo>
                  <a:lnTo>
                    <a:pt x="885999" y="657033"/>
                  </a:lnTo>
                  <a:lnTo>
                    <a:pt x="819142" y="654592"/>
                  </a:lnTo>
                  <a:lnTo>
                    <a:pt x="753741" y="650591"/>
                  </a:lnTo>
                  <a:lnTo>
                    <a:pt x="689958" y="645087"/>
                  </a:lnTo>
                  <a:lnTo>
                    <a:pt x="627954" y="638134"/>
                  </a:lnTo>
                  <a:lnTo>
                    <a:pt x="567890" y="629789"/>
                  </a:lnTo>
                  <a:lnTo>
                    <a:pt x="509928" y="620108"/>
                  </a:lnTo>
                  <a:lnTo>
                    <a:pt x="454229" y="609146"/>
                  </a:lnTo>
                  <a:lnTo>
                    <a:pt x="400954" y="596959"/>
                  </a:lnTo>
                  <a:lnTo>
                    <a:pt x="350264" y="583603"/>
                  </a:lnTo>
                  <a:lnTo>
                    <a:pt x="302322" y="569133"/>
                  </a:lnTo>
                  <a:lnTo>
                    <a:pt x="257288" y="553606"/>
                  </a:lnTo>
                  <a:lnTo>
                    <a:pt x="215323" y="537076"/>
                  </a:lnTo>
                  <a:lnTo>
                    <a:pt x="176590" y="519600"/>
                  </a:lnTo>
                  <a:lnTo>
                    <a:pt x="141248" y="501234"/>
                  </a:lnTo>
                  <a:lnTo>
                    <a:pt x="81388" y="462052"/>
                  </a:lnTo>
                  <a:lnTo>
                    <a:pt x="37033" y="419977"/>
                  </a:lnTo>
                  <a:lnTo>
                    <a:pt x="9473" y="375454"/>
                  </a:lnTo>
                  <a:lnTo>
                    <a:pt x="0" y="328930"/>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16" name="Google Shape;916;p33"/>
          <p:cNvSpPr txBox="1"/>
          <p:nvPr/>
        </p:nvSpPr>
        <p:spPr>
          <a:xfrm>
            <a:off x="7022084" y="4477892"/>
            <a:ext cx="1030605"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Оптимал</a:t>
            </a:r>
            <a:endParaRPr sz="2200">
              <a:solidFill>
                <a:schemeClr val="dk1"/>
              </a:solidFill>
              <a:latin typeface="Calibri"/>
              <a:ea typeface="Calibri"/>
              <a:cs typeface="Calibri"/>
              <a:sym typeface="Calibri"/>
            </a:endParaRPr>
          </a:p>
        </p:txBody>
      </p:sp>
      <p:grpSp>
        <p:nvGrpSpPr>
          <p:cNvPr id="917" name="Google Shape;917;p33"/>
          <p:cNvGrpSpPr/>
          <p:nvPr/>
        </p:nvGrpSpPr>
        <p:grpSpPr>
          <a:xfrm>
            <a:off x="5841491" y="3648455"/>
            <a:ext cx="2004060" cy="751332"/>
            <a:chOff x="5460491" y="3648455"/>
            <a:chExt cx="2004060" cy="751332"/>
          </a:xfrm>
        </p:grpSpPr>
        <p:pic>
          <p:nvPicPr>
            <p:cNvPr id="918" name="Google Shape;918;p33"/>
            <p:cNvPicPr preferRelativeResize="0"/>
            <p:nvPr/>
          </p:nvPicPr>
          <p:blipFill rotWithShape="1">
            <a:blip r:embed="rId45">
              <a:alphaModFix/>
            </a:blip>
            <a:srcRect b="0" l="0" r="0" t="0"/>
            <a:stretch/>
          </p:blipFill>
          <p:spPr>
            <a:xfrm>
              <a:off x="5460491" y="3648455"/>
              <a:ext cx="2004060" cy="749807"/>
            </a:xfrm>
            <a:prstGeom prst="rect">
              <a:avLst/>
            </a:prstGeom>
            <a:noFill/>
            <a:ln>
              <a:noFill/>
            </a:ln>
          </p:spPr>
        </p:pic>
        <p:pic>
          <p:nvPicPr>
            <p:cNvPr id="919" name="Google Shape;919;p33"/>
            <p:cNvPicPr preferRelativeResize="0"/>
            <p:nvPr/>
          </p:nvPicPr>
          <p:blipFill rotWithShape="1">
            <a:blip r:embed="rId46">
              <a:alphaModFix/>
            </a:blip>
            <a:srcRect b="0" l="0" r="0" t="0"/>
            <a:stretch/>
          </p:blipFill>
          <p:spPr>
            <a:xfrm>
              <a:off x="5675375" y="3727703"/>
              <a:ext cx="1635252" cy="672084"/>
            </a:xfrm>
            <a:prstGeom prst="rect">
              <a:avLst/>
            </a:prstGeom>
            <a:noFill/>
            <a:ln>
              <a:noFill/>
            </a:ln>
          </p:spPr>
        </p:pic>
        <p:pic>
          <p:nvPicPr>
            <p:cNvPr id="920" name="Google Shape;920;p33"/>
            <p:cNvPicPr preferRelativeResize="0"/>
            <p:nvPr/>
          </p:nvPicPr>
          <p:blipFill rotWithShape="1">
            <a:blip r:embed="rId47">
              <a:alphaModFix/>
            </a:blip>
            <a:srcRect b="0" l="0" r="0" t="0"/>
            <a:stretch/>
          </p:blipFill>
          <p:spPr>
            <a:xfrm>
              <a:off x="5508624" y="3676522"/>
              <a:ext cx="1908175" cy="654938"/>
            </a:xfrm>
            <a:prstGeom prst="rect">
              <a:avLst/>
            </a:prstGeom>
            <a:noFill/>
            <a:ln>
              <a:noFill/>
            </a:ln>
          </p:spPr>
        </p:pic>
        <p:sp>
          <p:nvSpPr>
            <p:cNvPr id="921" name="Google Shape;921;p33"/>
            <p:cNvSpPr/>
            <p:nvPr/>
          </p:nvSpPr>
          <p:spPr>
            <a:xfrm>
              <a:off x="5508624" y="3676522"/>
              <a:ext cx="1908175" cy="655320"/>
            </a:xfrm>
            <a:custGeom>
              <a:rect b="b" l="l" r="r" t="t"/>
              <a:pathLst>
                <a:path extrusionOk="0" h="655320" w="1908175">
                  <a:moveTo>
                    <a:pt x="0" y="327532"/>
                  </a:moveTo>
                  <a:lnTo>
                    <a:pt x="9473" y="281204"/>
                  </a:lnTo>
                  <a:lnTo>
                    <a:pt x="37033" y="236869"/>
                  </a:lnTo>
                  <a:lnTo>
                    <a:pt x="81388" y="194972"/>
                  </a:lnTo>
                  <a:lnTo>
                    <a:pt x="141248" y="155956"/>
                  </a:lnTo>
                  <a:lnTo>
                    <a:pt x="176590" y="137668"/>
                  </a:lnTo>
                  <a:lnTo>
                    <a:pt x="215323" y="120266"/>
                  </a:lnTo>
                  <a:lnTo>
                    <a:pt x="257288" y="103807"/>
                  </a:lnTo>
                  <a:lnTo>
                    <a:pt x="302322" y="88346"/>
                  </a:lnTo>
                  <a:lnTo>
                    <a:pt x="350264" y="73938"/>
                  </a:lnTo>
                  <a:lnTo>
                    <a:pt x="400954" y="60638"/>
                  </a:lnTo>
                  <a:lnTo>
                    <a:pt x="454229" y="48504"/>
                  </a:lnTo>
                  <a:lnTo>
                    <a:pt x="509928" y="37589"/>
                  </a:lnTo>
                  <a:lnTo>
                    <a:pt x="567890" y="27949"/>
                  </a:lnTo>
                  <a:lnTo>
                    <a:pt x="627954" y="19640"/>
                  </a:lnTo>
                  <a:lnTo>
                    <a:pt x="689958" y="12717"/>
                  </a:lnTo>
                  <a:lnTo>
                    <a:pt x="753741" y="7237"/>
                  </a:lnTo>
                  <a:lnTo>
                    <a:pt x="819142" y="3253"/>
                  </a:lnTo>
                  <a:lnTo>
                    <a:pt x="885999" y="822"/>
                  </a:lnTo>
                  <a:lnTo>
                    <a:pt x="954151" y="0"/>
                  </a:lnTo>
                  <a:lnTo>
                    <a:pt x="1022287" y="822"/>
                  </a:lnTo>
                  <a:lnTo>
                    <a:pt x="1089129" y="3253"/>
                  </a:lnTo>
                  <a:lnTo>
                    <a:pt x="1154517" y="7237"/>
                  </a:lnTo>
                  <a:lnTo>
                    <a:pt x="1218288" y="12717"/>
                  </a:lnTo>
                  <a:lnTo>
                    <a:pt x="1280281" y="19640"/>
                  </a:lnTo>
                  <a:lnTo>
                    <a:pt x="1340335" y="27949"/>
                  </a:lnTo>
                  <a:lnTo>
                    <a:pt x="1398289" y="37589"/>
                  </a:lnTo>
                  <a:lnTo>
                    <a:pt x="1453981" y="48504"/>
                  </a:lnTo>
                  <a:lnTo>
                    <a:pt x="1507249" y="60638"/>
                  </a:lnTo>
                  <a:lnTo>
                    <a:pt x="1557933" y="73938"/>
                  </a:lnTo>
                  <a:lnTo>
                    <a:pt x="1605870" y="88346"/>
                  </a:lnTo>
                  <a:lnTo>
                    <a:pt x="1650900" y="103807"/>
                  </a:lnTo>
                  <a:lnTo>
                    <a:pt x="1692861" y="120266"/>
                  </a:lnTo>
                  <a:lnTo>
                    <a:pt x="1731592" y="137668"/>
                  </a:lnTo>
                  <a:lnTo>
                    <a:pt x="1766931" y="155956"/>
                  </a:lnTo>
                  <a:lnTo>
                    <a:pt x="1826788" y="194972"/>
                  </a:lnTo>
                  <a:lnTo>
                    <a:pt x="1871142" y="236869"/>
                  </a:lnTo>
                  <a:lnTo>
                    <a:pt x="1898701" y="281204"/>
                  </a:lnTo>
                  <a:lnTo>
                    <a:pt x="1908175" y="327532"/>
                  </a:lnTo>
                  <a:lnTo>
                    <a:pt x="1905779" y="350918"/>
                  </a:lnTo>
                  <a:lnTo>
                    <a:pt x="1887102" y="396300"/>
                  </a:lnTo>
                  <a:lnTo>
                    <a:pt x="1850984" y="439462"/>
                  </a:lnTo>
                  <a:lnTo>
                    <a:pt x="1798717" y="479961"/>
                  </a:lnTo>
                  <a:lnTo>
                    <a:pt x="1731592" y="517354"/>
                  </a:lnTo>
                  <a:lnTo>
                    <a:pt x="1692861" y="534748"/>
                  </a:lnTo>
                  <a:lnTo>
                    <a:pt x="1650900" y="551199"/>
                  </a:lnTo>
                  <a:lnTo>
                    <a:pt x="1605870" y="566652"/>
                  </a:lnTo>
                  <a:lnTo>
                    <a:pt x="1557933" y="581052"/>
                  </a:lnTo>
                  <a:lnTo>
                    <a:pt x="1507249" y="594343"/>
                  </a:lnTo>
                  <a:lnTo>
                    <a:pt x="1453981" y="606470"/>
                  </a:lnTo>
                  <a:lnTo>
                    <a:pt x="1398289" y="617378"/>
                  </a:lnTo>
                  <a:lnTo>
                    <a:pt x="1340335" y="627010"/>
                  </a:lnTo>
                  <a:lnTo>
                    <a:pt x="1280281" y="635313"/>
                  </a:lnTo>
                  <a:lnTo>
                    <a:pt x="1218288" y="642231"/>
                  </a:lnTo>
                  <a:lnTo>
                    <a:pt x="1154517" y="647707"/>
                  </a:lnTo>
                  <a:lnTo>
                    <a:pt x="1089129" y="651688"/>
                  </a:lnTo>
                  <a:lnTo>
                    <a:pt x="1022287" y="654117"/>
                  </a:lnTo>
                  <a:lnTo>
                    <a:pt x="954151" y="654938"/>
                  </a:lnTo>
                  <a:lnTo>
                    <a:pt x="885999" y="654117"/>
                  </a:lnTo>
                  <a:lnTo>
                    <a:pt x="819142" y="651688"/>
                  </a:lnTo>
                  <a:lnTo>
                    <a:pt x="753741" y="647707"/>
                  </a:lnTo>
                  <a:lnTo>
                    <a:pt x="689958" y="642231"/>
                  </a:lnTo>
                  <a:lnTo>
                    <a:pt x="627954" y="635313"/>
                  </a:lnTo>
                  <a:lnTo>
                    <a:pt x="567890" y="627010"/>
                  </a:lnTo>
                  <a:lnTo>
                    <a:pt x="509928" y="617378"/>
                  </a:lnTo>
                  <a:lnTo>
                    <a:pt x="454229" y="606470"/>
                  </a:lnTo>
                  <a:lnTo>
                    <a:pt x="400954" y="594343"/>
                  </a:lnTo>
                  <a:lnTo>
                    <a:pt x="350264" y="581052"/>
                  </a:lnTo>
                  <a:lnTo>
                    <a:pt x="302322" y="566652"/>
                  </a:lnTo>
                  <a:lnTo>
                    <a:pt x="257288" y="551199"/>
                  </a:lnTo>
                  <a:lnTo>
                    <a:pt x="215323" y="534748"/>
                  </a:lnTo>
                  <a:lnTo>
                    <a:pt x="176590" y="517354"/>
                  </a:lnTo>
                  <a:lnTo>
                    <a:pt x="141248" y="499074"/>
                  </a:lnTo>
                  <a:lnTo>
                    <a:pt x="81388" y="460072"/>
                  </a:lnTo>
                  <a:lnTo>
                    <a:pt x="37033" y="418186"/>
                  </a:lnTo>
                  <a:lnTo>
                    <a:pt x="9473" y="373859"/>
                  </a:lnTo>
                  <a:lnTo>
                    <a:pt x="0" y="327532"/>
                  </a:lnTo>
                  <a:close/>
                </a:path>
              </a:pathLst>
            </a:custGeom>
            <a:noFill/>
            <a:ln cap="flat" cmpd="sng" w="9525">
              <a:solidFill>
                <a:srgbClr val="46AAC5"/>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22" name="Google Shape;922;p33"/>
          <p:cNvSpPr txBox="1"/>
          <p:nvPr/>
        </p:nvSpPr>
        <p:spPr>
          <a:xfrm>
            <a:off x="6255512" y="3788155"/>
            <a:ext cx="1054735" cy="360680"/>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i="1" lang="uz-Cyrl-UZ" sz="2200">
                <a:solidFill>
                  <a:srgbClr val="6600CC"/>
                </a:solidFill>
                <a:latin typeface="Calibri"/>
                <a:ea typeface="Calibri"/>
                <a:cs typeface="Calibri"/>
                <a:sym typeface="Calibri"/>
              </a:rPr>
              <a:t>Минимал</a:t>
            </a:r>
            <a:endParaRPr sz="2200">
              <a:solidFill>
                <a:schemeClr val="dk1"/>
              </a:solidFill>
              <a:latin typeface="Calibri"/>
              <a:ea typeface="Calibri"/>
              <a:cs typeface="Calibri"/>
              <a:sym typeface="Calibri"/>
            </a:endParaRPr>
          </a:p>
        </p:txBody>
      </p:sp>
      <p:grpSp>
        <p:nvGrpSpPr>
          <p:cNvPr id="923" name="Google Shape;923;p33"/>
          <p:cNvGrpSpPr/>
          <p:nvPr/>
        </p:nvGrpSpPr>
        <p:grpSpPr>
          <a:xfrm>
            <a:off x="7821169" y="3486911"/>
            <a:ext cx="1175004" cy="1772412"/>
            <a:chOff x="7440168" y="3486911"/>
            <a:chExt cx="1175004" cy="1772412"/>
          </a:xfrm>
        </p:grpSpPr>
        <p:pic>
          <p:nvPicPr>
            <p:cNvPr id="924" name="Google Shape;924;p33"/>
            <p:cNvPicPr preferRelativeResize="0"/>
            <p:nvPr/>
          </p:nvPicPr>
          <p:blipFill rotWithShape="1">
            <a:blip r:embed="rId48">
              <a:alphaModFix/>
            </a:blip>
            <a:srcRect b="0" l="0" r="0" t="0"/>
            <a:stretch/>
          </p:blipFill>
          <p:spPr>
            <a:xfrm>
              <a:off x="7440168" y="3489959"/>
              <a:ext cx="239268" cy="1046988"/>
            </a:xfrm>
            <a:prstGeom prst="rect">
              <a:avLst/>
            </a:prstGeom>
            <a:noFill/>
            <a:ln>
              <a:noFill/>
            </a:ln>
          </p:spPr>
        </p:pic>
        <p:sp>
          <p:nvSpPr>
            <p:cNvPr id="925" name="Google Shape;925;p33"/>
            <p:cNvSpPr/>
            <p:nvPr/>
          </p:nvSpPr>
          <p:spPr>
            <a:xfrm>
              <a:off x="7521575" y="3513200"/>
              <a:ext cx="76200" cy="885190"/>
            </a:xfrm>
            <a:custGeom>
              <a:rect b="b" l="l" r="r" t="t"/>
              <a:pathLst>
                <a:path extrusionOk="0" h="885189" w="76200">
                  <a:moveTo>
                    <a:pt x="31750" y="808609"/>
                  </a:moveTo>
                  <a:lnTo>
                    <a:pt x="0" y="808609"/>
                  </a:lnTo>
                  <a:lnTo>
                    <a:pt x="38100" y="884809"/>
                  </a:lnTo>
                  <a:lnTo>
                    <a:pt x="69850" y="821309"/>
                  </a:lnTo>
                  <a:lnTo>
                    <a:pt x="31750" y="821309"/>
                  </a:lnTo>
                  <a:lnTo>
                    <a:pt x="31750" y="808609"/>
                  </a:lnTo>
                  <a:close/>
                </a:path>
                <a:path extrusionOk="0" h="885189" w="76200">
                  <a:moveTo>
                    <a:pt x="44450" y="0"/>
                  </a:moveTo>
                  <a:lnTo>
                    <a:pt x="31750" y="0"/>
                  </a:lnTo>
                  <a:lnTo>
                    <a:pt x="31750" y="821309"/>
                  </a:lnTo>
                  <a:lnTo>
                    <a:pt x="44450" y="821309"/>
                  </a:lnTo>
                  <a:lnTo>
                    <a:pt x="44450" y="0"/>
                  </a:lnTo>
                  <a:close/>
                </a:path>
                <a:path extrusionOk="0" h="885189" w="76200">
                  <a:moveTo>
                    <a:pt x="76200" y="808609"/>
                  </a:moveTo>
                  <a:lnTo>
                    <a:pt x="44450" y="808609"/>
                  </a:lnTo>
                  <a:lnTo>
                    <a:pt x="44450" y="821309"/>
                  </a:lnTo>
                  <a:lnTo>
                    <a:pt x="69850" y="821309"/>
                  </a:lnTo>
                  <a:lnTo>
                    <a:pt x="76200" y="808609"/>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26" name="Google Shape;926;p33"/>
            <p:cNvPicPr preferRelativeResize="0"/>
            <p:nvPr/>
          </p:nvPicPr>
          <p:blipFill rotWithShape="1">
            <a:blip r:embed="rId49">
              <a:alphaModFix/>
            </a:blip>
            <a:srcRect b="0" l="0" r="0" t="0"/>
            <a:stretch/>
          </p:blipFill>
          <p:spPr>
            <a:xfrm>
              <a:off x="7511796" y="3486911"/>
              <a:ext cx="1103376" cy="1772412"/>
            </a:xfrm>
            <a:prstGeom prst="rect">
              <a:avLst/>
            </a:prstGeom>
            <a:noFill/>
            <a:ln>
              <a:noFill/>
            </a:ln>
          </p:spPr>
        </p:pic>
        <p:sp>
          <p:nvSpPr>
            <p:cNvPr id="927" name="Google Shape;927;p33"/>
            <p:cNvSpPr/>
            <p:nvPr/>
          </p:nvSpPr>
          <p:spPr>
            <a:xfrm>
              <a:off x="7554214" y="3510025"/>
              <a:ext cx="942340" cy="1609725"/>
            </a:xfrm>
            <a:custGeom>
              <a:rect b="b" l="l" r="r" t="t"/>
              <a:pathLst>
                <a:path extrusionOk="0" h="1609725" w="942340">
                  <a:moveTo>
                    <a:pt x="898205" y="1546779"/>
                  </a:moveTo>
                  <a:lnTo>
                    <a:pt x="870838" y="1562735"/>
                  </a:lnTo>
                  <a:lnTo>
                    <a:pt x="942085" y="1609471"/>
                  </a:lnTo>
                  <a:lnTo>
                    <a:pt x="938768" y="1557782"/>
                  </a:lnTo>
                  <a:lnTo>
                    <a:pt x="904620" y="1557782"/>
                  </a:lnTo>
                  <a:lnTo>
                    <a:pt x="898205" y="1546779"/>
                  </a:lnTo>
                  <a:close/>
                </a:path>
                <a:path extrusionOk="0" h="1609725" w="942340">
                  <a:moveTo>
                    <a:pt x="909120" y="1540416"/>
                  </a:moveTo>
                  <a:lnTo>
                    <a:pt x="898205" y="1546779"/>
                  </a:lnTo>
                  <a:lnTo>
                    <a:pt x="904620" y="1557782"/>
                  </a:lnTo>
                  <a:lnTo>
                    <a:pt x="915542" y="1551432"/>
                  </a:lnTo>
                  <a:lnTo>
                    <a:pt x="909120" y="1540416"/>
                  </a:lnTo>
                  <a:close/>
                </a:path>
                <a:path extrusionOk="0" h="1609725" w="942340">
                  <a:moveTo>
                    <a:pt x="936625" y="1524381"/>
                  </a:moveTo>
                  <a:lnTo>
                    <a:pt x="909120" y="1540416"/>
                  </a:lnTo>
                  <a:lnTo>
                    <a:pt x="915542" y="1551432"/>
                  </a:lnTo>
                  <a:lnTo>
                    <a:pt x="904620" y="1557782"/>
                  </a:lnTo>
                  <a:lnTo>
                    <a:pt x="938768" y="1557782"/>
                  </a:lnTo>
                  <a:lnTo>
                    <a:pt x="936625" y="1524381"/>
                  </a:lnTo>
                  <a:close/>
                </a:path>
                <a:path extrusionOk="0" h="1609725" w="942340">
                  <a:moveTo>
                    <a:pt x="10921" y="0"/>
                  </a:moveTo>
                  <a:lnTo>
                    <a:pt x="0" y="6350"/>
                  </a:lnTo>
                  <a:lnTo>
                    <a:pt x="898205" y="1546779"/>
                  </a:lnTo>
                  <a:lnTo>
                    <a:pt x="909120" y="1540416"/>
                  </a:lnTo>
                  <a:lnTo>
                    <a:pt x="10921" y="0"/>
                  </a:lnTo>
                  <a:close/>
                </a:path>
              </a:pathLst>
            </a:custGeom>
            <a:solidFill>
              <a:srgbClr val="46AAC5"/>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1" name="Shape 931"/>
        <p:cNvGrpSpPr/>
        <p:nvPr/>
      </p:nvGrpSpPr>
      <p:grpSpPr>
        <a:xfrm>
          <a:off x="0" y="0"/>
          <a:ext cx="0" cy="0"/>
          <a:chOff x="0" y="0"/>
          <a:chExt cx="0" cy="0"/>
        </a:xfrm>
      </p:grpSpPr>
      <p:sp>
        <p:nvSpPr>
          <p:cNvPr id="932" name="Google Shape;932;p34"/>
          <p:cNvSpPr txBox="1"/>
          <p:nvPr>
            <p:ph type="title"/>
          </p:nvPr>
        </p:nvSpPr>
        <p:spPr>
          <a:xfrm>
            <a:off x="2011427" y="514554"/>
            <a:ext cx="5884545" cy="574675"/>
          </a:xfrm>
          <a:prstGeom prst="rect">
            <a:avLst/>
          </a:prstGeom>
          <a:noFill/>
          <a:ln>
            <a:noFill/>
          </a:ln>
        </p:spPr>
        <p:txBody>
          <a:bodyPr anchorCtr="0" anchor="ctr" bIns="0" lIns="0" spcFirstLastPara="1" rIns="0" wrap="square" tIns="12700">
            <a:spAutoFit/>
          </a:bodyPr>
          <a:lstStyle/>
          <a:p>
            <a:pPr indent="0" lvl="0" marL="12700" rtl="0" algn="l">
              <a:lnSpc>
                <a:spcPct val="100000"/>
              </a:lnSpc>
              <a:spcBef>
                <a:spcPts val="0"/>
              </a:spcBef>
              <a:spcAft>
                <a:spcPts val="0"/>
              </a:spcAft>
              <a:buClr>
                <a:schemeClr val="lt1"/>
              </a:buClr>
              <a:buSzPts val="3600"/>
              <a:buFont typeface="Times New Roman"/>
              <a:buNone/>
            </a:pPr>
            <a:r>
              <a:rPr b="1" lang="uz-Cyrl-UZ" sz="3600"/>
              <a:t>Маркетинг дастури мажмуи</a:t>
            </a:r>
            <a:endParaRPr sz="3600"/>
          </a:p>
        </p:txBody>
      </p:sp>
      <p:pic>
        <p:nvPicPr>
          <p:cNvPr id="933" name="Google Shape;933;p34"/>
          <p:cNvPicPr preferRelativeResize="0"/>
          <p:nvPr/>
        </p:nvPicPr>
        <p:blipFill rotWithShape="1">
          <a:blip r:embed="rId3">
            <a:alphaModFix/>
          </a:blip>
          <a:srcRect b="0" l="0" r="0" t="0"/>
          <a:stretch/>
        </p:blipFill>
        <p:spPr>
          <a:xfrm>
            <a:off x="776288" y="1714506"/>
            <a:ext cx="8208899" cy="465301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37" name="Shape 937"/>
        <p:cNvGrpSpPr/>
        <p:nvPr/>
      </p:nvGrpSpPr>
      <p:grpSpPr>
        <a:xfrm>
          <a:off x="0" y="0"/>
          <a:ext cx="0" cy="0"/>
          <a:chOff x="0" y="0"/>
          <a:chExt cx="0" cy="0"/>
        </a:xfrm>
      </p:grpSpPr>
      <p:sp>
        <p:nvSpPr>
          <p:cNvPr descr="Картинки по запросу корпоративное управление" id="938" name="Google Shape;938;p3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939" name="Google Shape;939;p35"/>
          <p:cNvSpPr txBox="1"/>
          <p:nvPr/>
        </p:nvSpPr>
        <p:spPr>
          <a:xfrm>
            <a:off x="374055" y="76728"/>
            <a:ext cx="9208484" cy="696486"/>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Фойдаланилган адабиётлар рўхати</a:t>
            </a:r>
            <a:endParaRPr b="1" sz="2800">
              <a:solidFill>
                <a:schemeClr val="lt1"/>
              </a:solidFill>
              <a:latin typeface="Times New Roman"/>
              <a:ea typeface="Times New Roman"/>
              <a:cs typeface="Times New Roman"/>
              <a:sym typeface="Times New Roman"/>
            </a:endParaRPr>
          </a:p>
        </p:txBody>
      </p:sp>
      <p:sp>
        <p:nvSpPr>
          <p:cNvPr id="940" name="Google Shape;940;p35"/>
          <p:cNvSpPr txBox="1"/>
          <p:nvPr>
            <p:ph idx="1" type="body"/>
          </p:nvPr>
        </p:nvSpPr>
        <p:spPr>
          <a:xfrm>
            <a:off x="253897" y="860447"/>
            <a:ext cx="9448799" cy="5740400"/>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Ўзбекистон Республикасининг “Тадбиркорлик фаолияти эркинлигининг кафолатлари тўғрисида”ги қонуни (янги таҳрири),2012 йил 2 май.</a:t>
            </a:r>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Ўзбекистон Республикаси Президентининг 2022 йил 28 январдаги “2022-2026 йилларга мўлжалланган Янги Ўзбекистоннинг тараққиёт стратегияси тўғрисида”ги ПФ-60-сонли Фармонининг 1-иловаси.</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Ўзбекистон Республикаси Президенти Шавкат Мирзиёевнинг Олий Мажлисга Мурожаатномаси. Халқ сўзи, 2017 йил 23 декабрь.</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Корхонанинг халқаро маркетинг фаолияти.-Т.: Академия, 2002.-114 бет. </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Шаклланаётган бозор иқтисодиётида инсон омили ва уни фаоллаштириш йўллари. Монография.-Т.:ТМИ нашри, </a:t>
            </a:r>
            <a:br>
              <a:rPr lang="uz-Cyrl-UZ" sz="1200">
                <a:latin typeface="Times New Roman"/>
                <a:ea typeface="Times New Roman"/>
                <a:cs typeface="Times New Roman"/>
                <a:sym typeface="Times New Roman"/>
              </a:rPr>
            </a:br>
            <a:r>
              <a:rPr lang="uz-Cyrl-UZ" sz="1200">
                <a:latin typeface="Times New Roman"/>
                <a:ea typeface="Times New Roman"/>
                <a:cs typeface="Times New Roman"/>
                <a:sym typeface="Times New Roman"/>
              </a:rPr>
              <a:t>2005. 36-бет.</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Иқтисодиётда инсон омили: шаклланиши, амал қилиши ва фаоллашуви.Монография.-Т.:”Akademiya” 2006.-41-бет.</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Қулматов А.А. Ўзбекистонда кичик бизнес соҳасида оилавий тадбиркорликнинг ўрни ва уни ривожлантириш йўллари.-Т.: “Университет”, 2015.-11-бет.</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Ўзбекистонда ишбилармонлик муҳитини яхшилаш ва кичик тадбиркорлик фаолияти иқтисодий хавфсизлигини таъминлаш йўналишлари.Монография.- Т.:Ilmiy-Texnika Axboroti-Press, 2017. – 12- бет.</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Абулқосимов Ҳ.П., Абулқосимов М.Ҳ. Иқтисодиётга оид атама ва тушунчаларнинг изоҳли луғати. - Т.: “ABU MATBUOT-KONSALT”, 2017. </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Дурович М. Маркетинг. - М.: Экономика, 2010. - С.118.</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Ламбен Ж-Ж. Стратегический маркетинг. - С-Пб.: Наука, 2009.</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Қосимова М.С., Эргашхўжаева Ш. Маркетинг.Т.ТДИУ, 2007.</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Панкрухин А.М. Маркетинг. Учебник. – М.: “Омега-Л”, 2009. </a:t>
            </a:r>
            <a:endParaRPr sz="1200">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1200"/>
              <a:buFont typeface="Calibri"/>
              <a:buAutoNum type="arabicPeriod"/>
            </a:pPr>
            <a:r>
              <a:rPr lang="uz-Cyrl-UZ" sz="1200">
                <a:latin typeface="Times New Roman"/>
                <a:ea typeface="Times New Roman"/>
                <a:cs typeface="Times New Roman"/>
                <a:sym typeface="Times New Roman"/>
              </a:rPr>
              <a:t>Регулирование деятельности субъектов малого предпринимательства в начале XXI века: мировой опыт : коллективная монография – Томск : Издательский Дом Томского государственного университета, 2020. – 332 с.</a:t>
            </a:r>
            <a:endParaRPr sz="1200">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4" name="Shape 944"/>
        <p:cNvGrpSpPr/>
        <p:nvPr/>
      </p:nvGrpSpPr>
      <p:grpSpPr>
        <a:xfrm>
          <a:off x="0" y="0"/>
          <a:ext cx="0" cy="0"/>
          <a:chOff x="0" y="0"/>
          <a:chExt cx="0" cy="0"/>
        </a:xfrm>
      </p:grpSpPr>
      <p:sp>
        <p:nvSpPr>
          <p:cNvPr descr="Картинки по запросу корпоративное управление" id="945" name="Google Shape;945;p3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946" name="Google Shape;946;p36"/>
          <p:cNvSpPr txBox="1"/>
          <p:nvPr>
            <p:ph type="title"/>
          </p:nvPr>
        </p:nvSpPr>
        <p:spPr>
          <a:xfrm>
            <a:off x="681037" y="2183979"/>
            <a:ext cx="8543925" cy="249004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D508F"/>
              </a:buClr>
              <a:buSzPts val="5400"/>
              <a:buFont typeface="Times New Roman"/>
              <a:buNone/>
            </a:pPr>
            <a:r>
              <a:rPr b="1" lang="uz-Cyrl-UZ" sz="5400">
                <a:solidFill>
                  <a:srgbClr val="2D508F"/>
                </a:solidFill>
                <a:latin typeface="Times New Roman"/>
                <a:ea typeface="Times New Roman"/>
                <a:cs typeface="Times New Roman"/>
                <a:sym typeface="Times New Roman"/>
              </a:rPr>
              <a:t>Эътиборингиз учун раҳмат!</a:t>
            </a:r>
            <a:endParaRPr sz="5400">
              <a:solidFill>
                <a:srgbClr val="2D508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