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Lst>
  <p:sldSz cy="6858000" cx="9906000"/>
  <p:notesSz cx="6742100" cy="9875825"/>
  <p:embeddedFontLst>
    <p:embeddedFont>
      <p:font typeface="Century Gothic"/>
      <p:regular r:id="rId53"/>
      <p:bold r:id="rId54"/>
      <p:italic r:id="rId55"/>
      <p:boldItalic r:id="rId5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120">
          <p15:clr>
            <a:srgbClr val="A4A3A4"/>
          </p15:clr>
        </p15:guide>
      </p15:sldGuideLst>
    </p:ext>
    <p:ext uri="http://customooxmlschemas.google.com/">
      <go:slidesCustomData xmlns:go="http://customooxmlschemas.google.com/" r:id="rId57" roundtripDataSignature="AMtx7miPmfP2umac5Kr1/GhvNiz/PC/zW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2F94756-BDFB-4F33-9FBB-0EADFD1AFE96}">
  <a:tblStyle styleId="{B2F94756-BDFB-4F33-9FBB-0EADFD1AFE96}" styleName="Table_0">
    <a:wholeTbl>
      <a:tcTxStyle b="off" i="off">
        <a:font>
          <a:latin typeface="Trebuchet MS"/>
          <a:ea typeface="Trebuchet MS"/>
          <a:cs typeface="Trebuchet MS"/>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F6FC"/>
          </a:solidFill>
        </a:fill>
      </a:tcStyle>
    </a:wholeTbl>
    <a:band1H>
      <a:tcTxStyle/>
      <a:tcStyle>
        <a:fill>
          <a:solidFill>
            <a:srgbClr val="D1ECF9"/>
          </a:solidFill>
        </a:fill>
      </a:tcStyle>
    </a:band1H>
    <a:band2H>
      <a:tcTxStyle/>
    </a:band2H>
    <a:band1V>
      <a:tcTxStyle/>
      <a:tcStyle>
        <a:fill>
          <a:solidFill>
            <a:srgbClr val="D1ECF9"/>
          </a:solidFill>
        </a:fill>
      </a:tcStyle>
    </a:band1V>
    <a:band2V>
      <a:tcTxStyle/>
    </a:band2V>
    <a:lastCol>
      <a:tcTxStyle b="on" i="off">
        <a:font>
          <a:latin typeface="Trebuchet MS"/>
          <a:ea typeface="Trebuchet MS"/>
          <a:cs typeface="Trebuchet MS"/>
        </a:font>
        <a:schemeClr val="lt1"/>
      </a:tcTxStyle>
      <a:tcStyle>
        <a:fill>
          <a:solidFill>
            <a:schemeClr val="accent1"/>
          </a:solidFill>
        </a:fill>
      </a:tcStyle>
    </a:lastCol>
    <a:firstCol>
      <a:tcTxStyle b="on" i="off">
        <a:font>
          <a:latin typeface="Trebuchet MS"/>
          <a:ea typeface="Trebuchet MS"/>
          <a:cs typeface="Trebuchet MS"/>
        </a:font>
        <a:schemeClr val="lt1"/>
      </a:tcTxStyle>
      <a:tcStyle>
        <a:fill>
          <a:solidFill>
            <a:schemeClr val="accent1"/>
          </a:solidFill>
        </a:fill>
      </a:tcStyle>
    </a:firstCol>
    <a:lastRow>
      <a:tcTxStyle b="on" i="off">
        <a:font>
          <a:latin typeface="Trebuchet MS"/>
          <a:ea typeface="Trebuchet MS"/>
          <a:cs typeface="Trebuchet MS"/>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Trebuchet MS"/>
          <a:ea typeface="Trebuchet MS"/>
          <a:cs typeface="Trebuchet MS"/>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F0333DA5-AFAD-41BB-94EF-205728653A26}"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12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font" Target="fonts/CenturyGothic-regular.fntdata"/><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font" Target="fonts/CenturyGothic-italic.fntdata"/><Relationship Id="rId10" Type="http://schemas.openxmlformats.org/officeDocument/2006/relationships/slide" Target="slides/slide4.xml"/><Relationship Id="rId54" Type="http://schemas.openxmlformats.org/officeDocument/2006/relationships/font" Target="fonts/CenturyGothic-bold.fntdata"/><Relationship Id="rId13" Type="http://schemas.openxmlformats.org/officeDocument/2006/relationships/slide" Target="slides/slide7.xml"/><Relationship Id="rId57" Type="http://customschemas.google.com/relationships/presentationmetadata" Target="metadata"/><Relationship Id="rId12" Type="http://schemas.openxmlformats.org/officeDocument/2006/relationships/slide" Target="slides/slide6.xml"/><Relationship Id="rId56" Type="http://schemas.openxmlformats.org/officeDocument/2006/relationships/font" Target="fonts/CenturyGothic-boldItalic.fntdata"/><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21000" cy="4953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19525" y="0"/>
            <a:ext cx="2921000" cy="4953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380538"/>
            <a:ext cx="2921000" cy="4953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uz-Cyrl-UZ"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p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1" name="Google Shape;171;p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2" name="Google Shape;262;p1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1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1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1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1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1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1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1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1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1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1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1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1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1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1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1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1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1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2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2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2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2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2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p2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2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3" name="Google Shape;393;p2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2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9" name="Google Shape;399;p2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2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4" name="Google Shape;414;p2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2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0" name="Google Shape;420;p2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2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8" name="Google Shape;428;p2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2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7" name="Google Shape;437;p2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2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4" name="Google Shape;444;p2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p3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1" name="Google Shape;451;p3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3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7" name="Google Shape;457;p3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3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3" name="Google Shape;463;p3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3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6" name="Google Shape;476;p3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p3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3" name="Google Shape;483;p3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p3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6" name="Google Shape;506;p3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p3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2" name="Google Shape;532;p3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9" name="Shape 549"/>
        <p:cNvGrpSpPr/>
        <p:nvPr/>
      </p:nvGrpSpPr>
      <p:grpSpPr>
        <a:xfrm>
          <a:off x="0" y="0"/>
          <a:ext cx="0" cy="0"/>
          <a:chOff x="0" y="0"/>
          <a:chExt cx="0" cy="0"/>
        </a:xfrm>
      </p:grpSpPr>
      <p:sp>
        <p:nvSpPr>
          <p:cNvPr id="550" name="Google Shape;550;p3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1" name="Google Shape;551;p3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p3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9" name="Google Shape;559;p3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2" name="Shape 572"/>
        <p:cNvGrpSpPr/>
        <p:nvPr/>
      </p:nvGrpSpPr>
      <p:grpSpPr>
        <a:xfrm>
          <a:off x="0" y="0"/>
          <a:ext cx="0" cy="0"/>
          <a:chOff x="0" y="0"/>
          <a:chExt cx="0" cy="0"/>
        </a:xfrm>
      </p:grpSpPr>
      <p:sp>
        <p:nvSpPr>
          <p:cNvPr id="573" name="Google Shape;573;p3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4" name="Google Shape;574;p3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p4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0" name="Google Shape;580;p4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p4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6" name="Google Shape;596;p4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1" name="Shape 611"/>
        <p:cNvGrpSpPr/>
        <p:nvPr/>
      </p:nvGrpSpPr>
      <p:grpSpPr>
        <a:xfrm>
          <a:off x="0" y="0"/>
          <a:ext cx="0" cy="0"/>
          <a:chOff x="0" y="0"/>
          <a:chExt cx="0" cy="0"/>
        </a:xfrm>
      </p:grpSpPr>
      <p:sp>
        <p:nvSpPr>
          <p:cNvPr id="612" name="Google Shape;612;p4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3" name="Google Shape;613;p4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7" name="Shape 617"/>
        <p:cNvGrpSpPr/>
        <p:nvPr/>
      </p:nvGrpSpPr>
      <p:grpSpPr>
        <a:xfrm>
          <a:off x="0" y="0"/>
          <a:ext cx="0" cy="0"/>
          <a:chOff x="0" y="0"/>
          <a:chExt cx="0" cy="0"/>
        </a:xfrm>
      </p:grpSpPr>
      <p:sp>
        <p:nvSpPr>
          <p:cNvPr id="618" name="Google Shape;618;p4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9" name="Google Shape;619;p4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p4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5" name="Google Shape;625;p4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0" name="Shape 630"/>
        <p:cNvGrpSpPr/>
        <p:nvPr/>
      </p:nvGrpSpPr>
      <p:grpSpPr>
        <a:xfrm>
          <a:off x="0" y="0"/>
          <a:ext cx="0" cy="0"/>
          <a:chOff x="0" y="0"/>
          <a:chExt cx="0" cy="0"/>
        </a:xfrm>
      </p:grpSpPr>
      <p:sp>
        <p:nvSpPr>
          <p:cNvPr id="631" name="Google Shape;631;p4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2" name="Google Shape;632;p4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7" name="Shape 637"/>
        <p:cNvGrpSpPr/>
        <p:nvPr/>
      </p:nvGrpSpPr>
      <p:grpSpPr>
        <a:xfrm>
          <a:off x="0" y="0"/>
          <a:ext cx="0" cy="0"/>
          <a:chOff x="0" y="0"/>
          <a:chExt cx="0" cy="0"/>
        </a:xfrm>
      </p:grpSpPr>
      <p:sp>
        <p:nvSpPr>
          <p:cNvPr id="638" name="Google Shape;638;p4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9" name="Google Shape;639;p4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26" name="Shape 26"/>
        <p:cNvGrpSpPr/>
        <p:nvPr/>
      </p:nvGrpSpPr>
      <p:grpSpPr>
        <a:xfrm>
          <a:off x="0" y="0"/>
          <a:ext cx="0" cy="0"/>
          <a:chOff x="0" y="0"/>
          <a:chExt cx="0" cy="0"/>
        </a:xfrm>
      </p:grpSpPr>
      <p:grpSp>
        <p:nvGrpSpPr>
          <p:cNvPr id="27" name="Google Shape;27;p48"/>
          <p:cNvGrpSpPr/>
          <p:nvPr/>
        </p:nvGrpSpPr>
        <p:grpSpPr>
          <a:xfrm>
            <a:off x="-9171" y="-8468"/>
            <a:ext cx="9935592" cy="6874935"/>
            <a:chOff x="-8466" y="-8468"/>
            <a:chExt cx="9171316" cy="6874935"/>
          </a:xfrm>
        </p:grpSpPr>
        <p:cxnSp>
          <p:nvCxnSpPr>
            <p:cNvPr id="28" name="Google Shape;28;p48"/>
            <p:cNvCxnSpPr/>
            <p:nvPr/>
          </p:nvCxnSpPr>
          <p:spPr>
            <a:xfrm flipH="1" rot="10800000">
              <a:off x="5130830" y="4175605"/>
              <a:ext cx="4022475" cy="2682396"/>
            </a:xfrm>
            <a:prstGeom prst="straightConnector1">
              <a:avLst/>
            </a:prstGeom>
            <a:noFill/>
            <a:ln cap="flat" cmpd="sng" w="9525">
              <a:solidFill>
                <a:schemeClr val="accent1">
                  <a:alpha val="69803"/>
                </a:schemeClr>
              </a:solidFill>
              <a:prstDash val="solid"/>
              <a:round/>
              <a:headEnd len="sm" w="sm" type="none"/>
              <a:tailEnd len="sm" w="sm" type="none"/>
            </a:ln>
          </p:spPr>
        </p:cxnSp>
        <p:cxnSp>
          <p:nvCxnSpPr>
            <p:cNvPr id="29" name="Google Shape;29;p48"/>
            <p:cNvCxnSpPr/>
            <p:nvPr/>
          </p:nvCxnSpPr>
          <p:spPr>
            <a:xfrm>
              <a:off x="7042707" y="0"/>
              <a:ext cx="1219200" cy="6858000"/>
            </a:xfrm>
            <a:prstGeom prst="straightConnector1">
              <a:avLst/>
            </a:prstGeom>
            <a:noFill/>
            <a:ln cap="flat" cmpd="sng" w="9525">
              <a:solidFill>
                <a:schemeClr val="accent1">
                  <a:alpha val="69803"/>
                </a:schemeClr>
              </a:solidFill>
              <a:prstDash val="solid"/>
              <a:round/>
              <a:headEnd len="sm" w="sm" type="none"/>
              <a:tailEnd len="sm" w="sm" type="none"/>
            </a:ln>
          </p:spPr>
        </p:cxnSp>
        <p:sp>
          <p:nvSpPr>
            <p:cNvPr id="30" name="Google Shape;30;p48"/>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5686"/>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48"/>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48"/>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48"/>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16B0E3">
                <a:alpha val="49803"/>
              </a:srgbClr>
            </a:solidFill>
            <a:ln>
              <a:noFill/>
            </a:ln>
          </p:spPr>
        </p:sp>
        <p:sp>
          <p:nvSpPr>
            <p:cNvPr id="34" name="Google Shape;34;p48"/>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48"/>
            <p:cNvSpPr/>
            <p:nvPr/>
          </p:nvSpPr>
          <p:spPr>
            <a:xfrm>
              <a:off x="8094165"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rgbClr val="226292">
                <a:alpha val="8196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48"/>
            <p:cNvSpPr/>
            <p:nvPr/>
          </p:nvSpPr>
          <p:spPr>
            <a:xfrm>
              <a:off x="8068764"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48"/>
            <p:cNvSpPr/>
            <p:nvPr/>
          </p:nvSpPr>
          <p:spPr>
            <a:xfrm>
              <a:off x="-8466" y="-8468"/>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84705"/>
              </a:schemeClr>
            </a:solidFill>
            <a:ln>
              <a:noFill/>
            </a:ln>
          </p:spPr>
        </p:sp>
      </p:grpSp>
      <p:sp>
        <p:nvSpPr>
          <p:cNvPr id="38" name="Google Shape;38;p48"/>
          <p:cNvSpPr txBox="1"/>
          <p:nvPr>
            <p:ph type="ctrTitle"/>
          </p:nvPr>
        </p:nvSpPr>
        <p:spPr>
          <a:xfrm>
            <a:off x="1224812" y="2404534"/>
            <a:ext cx="6312279"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8"/>
          <p:cNvSpPr txBox="1"/>
          <p:nvPr>
            <p:ph idx="1" type="subTitle"/>
          </p:nvPr>
        </p:nvSpPr>
        <p:spPr>
          <a:xfrm>
            <a:off x="1224812" y="4050835"/>
            <a:ext cx="6312279"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40" name="Google Shape;40;p48"/>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8"/>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8"/>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43" name="Shape 43"/>
        <p:cNvGrpSpPr/>
        <p:nvPr/>
      </p:nvGrpSpPr>
      <p:grpSpPr>
        <a:xfrm>
          <a:off x="0" y="0"/>
          <a:ext cx="0" cy="0"/>
          <a:chOff x="0" y="0"/>
          <a:chExt cx="0" cy="0"/>
        </a:xfrm>
      </p:grpSpPr>
      <p:sp>
        <p:nvSpPr>
          <p:cNvPr id="44" name="Google Shape;44;p49"/>
          <p:cNvSpPr txBox="1"/>
          <p:nvPr>
            <p:ph type="title"/>
          </p:nvPr>
        </p:nvSpPr>
        <p:spPr>
          <a:xfrm>
            <a:off x="660400" y="609600"/>
            <a:ext cx="6876689"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49"/>
          <p:cNvSpPr txBox="1"/>
          <p:nvPr>
            <p:ph idx="1" type="body"/>
          </p:nvPr>
        </p:nvSpPr>
        <p:spPr>
          <a:xfrm>
            <a:off x="660399" y="2160590"/>
            <a:ext cx="6876690"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46" name="Google Shape;46;p49"/>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9"/>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9"/>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49" name="Shape 49"/>
        <p:cNvGrpSpPr/>
        <p:nvPr/>
      </p:nvGrpSpPr>
      <p:grpSpPr>
        <a:xfrm>
          <a:off x="0" y="0"/>
          <a:ext cx="0" cy="0"/>
          <a:chOff x="0" y="0"/>
          <a:chExt cx="0" cy="0"/>
        </a:xfrm>
      </p:grpSpPr>
      <p:sp>
        <p:nvSpPr>
          <p:cNvPr id="50" name="Google Shape;50;p50"/>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0"/>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0"/>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53" name="Shape 53"/>
        <p:cNvGrpSpPr/>
        <p:nvPr/>
      </p:nvGrpSpPr>
      <p:grpSpPr>
        <a:xfrm>
          <a:off x="0" y="0"/>
          <a:ext cx="0" cy="0"/>
          <a:chOff x="0" y="0"/>
          <a:chExt cx="0" cy="0"/>
        </a:xfrm>
      </p:grpSpPr>
      <p:sp>
        <p:nvSpPr>
          <p:cNvPr id="54" name="Google Shape;54;p51"/>
          <p:cNvSpPr txBox="1"/>
          <p:nvPr>
            <p:ph type="title"/>
          </p:nvPr>
        </p:nvSpPr>
        <p:spPr>
          <a:xfrm>
            <a:off x="660399" y="2700869"/>
            <a:ext cx="6876691"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1"/>
          <p:cNvSpPr txBox="1"/>
          <p:nvPr>
            <p:ph idx="1" type="body"/>
          </p:nvPr>
        </p:nvSpPr>
        <p:spPr>
          <a:xfrm>
            <a:off x="660399" y="4527448"/>
            <a:ext cx="6876691"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56" name="Google Shape;56;p51"/>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1"/>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51"/>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59" name="Shape 59"/>
        <p:cNvGrpSpPr/>
        <p:nvPr/>
      </p:nvGrpSpPr>
      <p:grpSpPr>
        <a:xfrm>
          <a:off x="0" y="0"/>
          <a:ext cx="0" cy="0"/>
          <a:chOff x="0" y="0"/>
          <a:chExt cx="0" cy="0"/>
        </a:xfrm>
      </p:grpSpPr>
      <p:sp>
        <p:nvSpPr>
          <p:cNvPr id="60" name="Google Shape;60;p52"/>
          <p:cNvSpPr txBox="1"/>
          <p:nvPr>
            <p:ph type="title"/>
          </p:nvPr>
        </p:nvSpPr>
        <p:spPr>
          <a:xfrm>
            <a:off x="660400" y="609600"/>
            <a:ext cx="6876690"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2"/>
          <p:cNvSpPr txBox="1"/>
          <p:nvPr>
            <p:ph idx="1" type="body"/>
          </p:nvPr>
        </p:nvSpPr>
        <p:spPr>
          <a:xfrm>
            <a:off x="660401" y="2160589"/>
            <a:ext cx="3345451"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62" name="Google Shape;62;p52"/>
          <p:cNvSpPr txBox="1"/>
          <p:nvPr>
            <p:ph idx="2" type="body"/>
          </p:nvPr>
        </p:nvSpPr>
        <p:spPr>
          <a:xfrm>
            <a:off x="4191637" y="2160590"/>
            <a:ext cx="3345453"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63" name="Google Shape;63;p52"/>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2"/>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52"/>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66" name="Shape 66"/>
        <p:cNvGrpSpPr/>
        <p:nvPr/>
      </p:nvGrpSpPr>
      <p:grpSpPr>
        <a:xfrm>
          <a:off x="0" y="0"/>
          <a:ext cx="0" cy="0"/>
          <a:chOff x="0" y="0"/>
          <a:chExt cx="0" cy="0"/>
        </a:xfrm>
      </p:grpSpPr>
      <p:sp>
        <p:nvSpPr>
          <p:cNvPr id="67" name="Google Shape;67;p53"/>
          <p:cNvSpPr txBox="1"/>
          <p:nvPr>
            <p:ph type="title"/>
          </p:nvPr>
        </p:nvSpPr>
        <p:spPr>
          <a:xfrm>
            <a:off x="660400" y="609600"/>
            <a:ext cx="6876689"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3"/>
          <p:cNvSpPr txBox="1"/>
          <p:nvPr>
            <p:ph idx="1" type="body"/>
          </p:nvPr>
        </p:nvSpPr>
        <p:spPr>
          <a:xfrm>
            <a:off x="660399" y="2160983"/>
            <a:ext cx="334822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9" name="Google Shape;69;p53"/>
          <p:cNvSpPr txBox="1"/>
          <p:nvPr>
            <p:ph idx="2" type="body"/>
          </p:nvPr>
        </p:nvSpPr>
        <p:spPr>
          <a:xfrm>
            <a:off x="660399" y="2737247"/>
            <a:ext cx="3348228"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0" name="Google Shape;70;p53"/>
          <p:cNvSpPr txBox="1"/>
          <p:nvPr>
            <p:ph idx="3" type="body"/>
          </p:nvPr>
        </p:nvSpPr>
        <p:spPr>
          <a:xfrm>
            <a:off x="4188860" y="2160983"/>
            <a:ext cx="334822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71" name="Google Shape;71;p53"/>
          <p:cNvSpPr txBox="1"/>
          <p:nvPr>
            <p:ph idx="4" type="body"/>
          </p:nvPr>
        </p:nvSpPr>
        <p:spPr>
          <a:xfrm>
            <a:off x="4188860" y="2737247"/>
            <a:ext cx="3348228"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2" name="Google Shape;72;p53"/>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3"/>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3"/>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75" name="Shape 75"/>
        <p:cNvGrpSpPr/>
        <p:nvPr/>
      </p:nvGrpSpPr>
      <p:grpSpPr>
        <a:xfrm>
          <a:off x="0" y="0"/>
          <a:ext cx="0" cy="0"/>
          <a:chOff x="0" y="0"/>
          <a:chExt cx="0" cy="0"/>
        </a:xfrm>
      </p:grpSpPr>
      <p:sp>
        <p:nvSpPr>
          <p:cNvPr id="76" name="Google Shape;76;p54"/>
          <p:cNvSpPr txBox="1"/>
          <p:nvPr>
            <p:ph type="title"/>
          </p:nvPr>
        </p:nvSpPr>
        <p:spPr>
          <a:xfrm>
            <a:off x="660399" y="609600"/>
            <a:ext cx="6876690"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4"/>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4"/>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4"/>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80" name="Shape 80"/>
        <p:cNvGrpSpPr/>
        <p:nvPr/>
      </p:nvGrpSpPr>
      <p:grpSpPr>
        <a:xfrm>
          <a:off x="0" y="0"/>
          <a:ext cx="0" cy="0"/>
          <a:chOff x="0" y="0"/>
          <a:chExt cx="0" cy="0"/>
        </a:xfrm>
      </p:grpSpPr>
      <p:sp>
        <p:nvSpPr>
          <p:cNvPr id="81" name="Google Shape;81;p55"/>
          <p:cNvSpPr txBox="1"/>
          <p:nvPr>
            <p:ph type="title"/>
          </p:nvPr>
        </p:nvSpPr>
        <p:spPr>
          <a:xfrm>
            <a:off x="660399" y="1498604"/>
            <a:ext cx="3022697"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5"/>
          <p:cNvSpPr txBox="1"/>
          <p:nvPr>
            <p:ph idx="1" type="body"/>
          </p:nvPr>
        </p:nvSpPr>
        <p:spPr>
          <a:xfrm>
            <a:off x="3868882" y="514926"/>
            <a:ext cx="3668207"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83" name="Google Shape;83;p55"/>
          <p:cNvSpPr txBox="1"/>
          <p:nvPr>
            <p:ph idx="2" type="body"/>
          </p:nvPr>
        </p:nvSpPr>
        <p:spPr>
          <a:xfrm>
            <a:off x="660399" y="2777069"/>
            <a:ext cx="3022697"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840"/>
              <a:buNone/>
              <a:defRPr sz="1050"/>
            </a:lvl2pPr>
            <a:lvl3pPr indent="-228600" lvl="2" marL="1371600" algn="l">
              <a:spcBef>
                <a:spcPts val="1000"/>
              </a:spcBef>
              <a:spcAft>
                <a:spcPts val="0"/>
              </a:spcAft>
              <a:buSzPts val="720"/>
              <a:buNone/>
              <a:defRPr sz="900"/>
            </a:lvl3pPr>
            <a:lvl4pPr indent="-228600" lvl="3" marL="1828800" algn="l">
              <a:spcBef>
                <a:spcPts val="1000"/>
              </a:spcBef>
              <a:spcAft>
                <a:spcPts val="0"/>
              </a:spcAft>
              <a:buSzPts val="600"/>
              <a:buNone/>
              <a:defRPr sz="750"/>
            </a:lvl4pPr>
            <a:lvl5pPr indent="-228600" lvl="4" marL="2286000" algn="l">
              <a:spcBef>
                <a:spcPts val="1000"/>
              </a:spcBef>
              <a:spcAft>
                <a:spcPts val="0"/>
              </a:spcAft>
              <a:buSzPts val="600"/>
              <a:buNone/>
              <a:defRPr sz="750"/>
            </a:lvl5pPr>
            <a:lvl6pPr indent="-228600" lvl="5" marL="2743200" algn="l">
              <a:spcBef>
                <a:spcPts val="1000"/>
              </a:spcBef>
              <a:spcAft>
                <a:spcPts val="0"/>
              </a:spcAft>
              <a:buSzPts val="600"/>
              <a:buNone/>
              <a:defRPr sz="750"/>
            </a:lvl6pPr>
            <a:lvl7pPr indent="-228600" lvl="6" marL="3200400" algn="l">
              <a:spcBef>
                <a:spcPts val="1000"/>
              </a:spcBef>
              <a:spcAft>
                <a:spcPts val="0"/>
              </a:spcAft>
              <a:buSzPts val="600"/>
              <a:buNone/>
              <a:defRPr sz="750"/>
            </a:lvl7pPr>
            <a:lvl8pPr indent="-228600" lvl="7" marL="3657600" algn="l">
              <a:spcBef>
                <a:spcPts val="1000"/>
              </a:spcBef>
              <a:spcAft>
                <a:spcPts val="0"/>
              </a:spcAft>
              <a:buSzPts val="600"/>
              <a:buNone/>
              <a:defRPr sz="750"/>
            </a:lvl8pPr>
            <a:lvl9pPr indent="-228600" lvl="8" marL="4114800" algn="l">
              <a:spcBef>
                <a:spcPts val="1000"/>
              </a:spcBef>
              <a:spcAft>
                <a:spcPts val="0"/>
              </a:spcAft>
              <a:buSzPts val="600"/>
              <a:buNone/>
              <a:defRPr sz="750"/>
            </a:lvl9pPr>
          </a:lstStyle>
          <a:p/>
        </p:txBody>
      </p:sp>
      <p:sp>
        <p:nvSpPr>
          <p:cNvPr id="84" name="Google Shape;84;p55"/>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55"/>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5"/>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87" name="Shape 87"/>
        <p:cNvGrpSpPr/>
        <p:nvPr/>
      </p:nvGrpSpPr>
      <p:grpSpPr>
        <a:xfrm>
          <a:off x="0" y="0"/>
          <a:ext cx="0" cy="0"/>
          <a:chOff x="0" y="0"/>
          <a:chExt cx="0" cy="0"/>
        </a:xfrm>
      </p:grpSpPr>
      <p:sp>
        <p:nvSpPr>
          <p:cNvPr id="88" name="Google Shape;88;p56"/>
          <p:cNvSpPr txBox="1"/>
          <p:nvPr>
            <p:ph type="title"/>
          </p:nvPr>
        </p:nvSpPr>
        <p:spPr>
          <a:xfrm>
            <a:off x="660399" y="4800600"/>
            <a:ext cx="687669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56"/>
          <p:cNvSpPr/>
          <p:nvPr>
            <p:ph idx="2" type="pic"/>
          </p:nvPr>
        </p:nvSpPr>
        <p:spPr>
          <a:xfrm>
            <a:off x="660399" y="609600"/>
            <a:ext cx="6876690" cy="3845718"/>
          </a:xfrm>
          <a:prstGeom prst="rect">
            <a:avLst/>
          </a:prstGeom>
          <a:noFill/>
          <a:ln>
            <a:noFill/>
          </a:ln>
        </p:spPr>
      </p:sp>
      <p:sp>
        <p:nvSpPr>
          <p:cNvPr id="90" name="Google Shape;90;p56"/>
          <p:cNvSpPr txBox="1"/>
          <p:nvPr>
            <p:ph idx="1" type="body"/>
          </p:nvPr>
        </p:nvSpPr>
        <p:spPr>
          <a:xfrm>
            <a:off x="660399" y="5367338"/>
            <a:ext cx="6876690"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91" name="Google Shape;91;p56"/>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56"/>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56"/>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подпись">
  <p:cSld name="Заголовок и подпись">
    <p:spTree>
      <p:nvGrpSpPr>
        <p:cNvPr id="94" name="Shape 94"/>
        <p:cNvGrpSpPr/>
        <p:nvPr/>
      </p:nvGrpSpPr>
      <p:grpSpPr>
        <a:xfrm>
          <a:off x="0" y="0"/>
          <a:ext cx="0" cy="0"/>
          <a:chOff x="0" y="0"/>
          <a:chExt cx="0" cy="0"/>
        </a:xfrm>
      </p:grpSpPr>
      <p:sp>
        <p:nvSpPr>
          <p:cNvPr id="95" name="Google Shape;95;p57"/>
          <p:cNvSpPr txBox="1"/>
          <p:nvPr>
            <p:ph type="title"/>
          </p:nvPr>
        </p:nvSpPr>
        <p:spPr>
          <a:xfrm>
            <a:off x="660400" y="609600"/>
            <a:ext cx="6876690"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57"/>
          <p:cNvSpPr txBox="1"/>
          <p:nvPr>
            <p:ph idx="1" type="body"/>
          </p:nvPr>
        </p:nvSpPr>
        <p:spPr>
          <a:xfrm>
            <a:off x="660400" y="4470400"/>
            <a:ext cx="6876690"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97" name="Google Shape;97;p57"/>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57"/>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57"/>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с подписью">
  <p:cSld name="Цитата с подписью">
    <p:spTree>
      <p:nvGrpSpPr>
        <p:cNvPr id="100" name="Shape 100"/>
        <p:cNvGrpSpPr/>
        <p:nvPr/>
      </p:nvGrpSpPr>
      <p:grpSpPr>
        <a:xfrm>
          <a:off x="0" y="0"/>
          <a:ext cx="0" cy="0"/>
          <a:chOff x="0" y="0"/>
          <a:chExt cx="0" cy="0"/>
        </a:xfrm>
      </p:grpSpPr>
      <p:sp>
        <p:nvSpPr>
          <p:cNvPr id="101" name="Google Shape;101;p58"/>
          <p:cNvSpPr txBox="1"/>
          <p:nvPr>
            <p:ph type="title"/>
          </p:nvPr>
        </p:nvSpPr>
        <p:spPr>
          <a:xfrm>
            <a:off x="839459" y="609600"/>
            <a:ext cx="6578197"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58"/>
          <p:cNvSpPr txBox="1"/>
          <p:nvPr>
            <p:ph idx="1" type="body"/>
          </p:nvPr>
        </p:nvSpPr>
        <p:spPr>
          <a:xfrm>
            <a:off x="1192830" y="3632200"/>
            <a:ext cx="587145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03" name="Google Shape;103;p58"/>
          <p:cNvSpPr txBox="1"/>
          <p:nvPr>
            <p:ph idx="2" type="body"/>
          </p:nvPr>
        </p:nvSpPr>
        <p:spPr>
          <a:xfrm>
            <a:off x="660399" y="4470400"/>
            <a:ext cx="6876691"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4" name="Google Shape;104;p58"/>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58"/>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58"/>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
        <p:nvSpPr>
          <p:cNvPr id="107" name="Google Shape;107;p58"/>
          <p:cNvSpPr txBox="1"/>
          <p:nvPr/>
        </p:nvSpPr>
        <p:spPr>
          <a:xfrm>
            <a:off x="522937" y="790378"/>
            <a:ext cx="49542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uz-Cyrl-UZ" sz="8000">
                <a:solidFill>
                  <a:srgbClr val="9EDFF5"/>
                </a:solidFill>
                <a:latin typeface="Arial"/>
                <a:ea typeface="Arial"/>
                <a:cs typeface="Arial"/>
                <a:sym typeface="Arial"/>
              </a:rPr>
              <a:t>“</a:t>
            </a:r>
            <a:endParaRPr/>
          </a:p>
        </p:txBody>
      </p:sp>
      <p:sp>
        <p:nvSpPr>
          <p:cNvPr id="108" name="Google Shape;108;p58"/>
          <p:cNvSpPr txBox="1"/>
          <p:nvPr/>
        </p:nvSpPr>
        <p:spPr>
          <a:xfrm>
            <a:off x="7310008" y="2886556"/>
            <a:ext cx="49542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uz-Cyrl-UZ" sz="8000">
                <a:solidFill>
                  <a:srgbClr val="9EDFF5"/>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Карточка имени">
  <p:cSld name="Карточка имени">
    <p:spTree>
      <p:nvGrpSpPr>
        <p:cNvPr id="109" name="Shape 109"/>
        <p:cNvGrpSpPr/>
        <p:nvPr/>
      </p:nvGrpSpPr>
      <p:grpSpPr>
        <a:xfrm>
          <a:off x="0" y="0"/>
          <a:ext cx="0" cy="0"/>
          <a:chOff x="0" y="0"/>
          <a:chExt cx="0" cy="0"/>
        </a:xfrm>
      </p:grpSpPr>
      <p:sp>
        <p:nvSpPr>
          <p:cNvPr id="110" name="Google Shape;110;p59"/>
          <p:cNvSpPr txBox="1"/>
          <p:nvPr>
            <p:ph type="title"/>
          </p:nvPr>
        </p:nvSpPr>
        <p:spPr>
          <a:xfrm>
            <a:off x="660399" y="1931988"/>
            <a:ext cx="6876691"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59"/>
          <p:cNvSpPr txBox="1"/>
          <p:nvPr>
            <p:ph idx="1" type="body"/>
          </p:nvPr>
        </p:nvSpPr>
        <p:spPr>
          <a:xfrm>
            <a:off x="660399" y="4527448"/>
            <a:ext cx="6876691"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12" name="Google Shape;112;p59"/>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59"/>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59"/>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карточки имени">
  <p:cSld name="Цитата карточки имени">
    <p:spTree>
      <p:nvGrpSpPr>
        <p:cNvPr id="115" name="Shape 115"/>
        <p:cNvGrpSpPr/>
        <p:nvPr/>
      </p:nvGrpSpPr>
      <p:grpSpPr>
        <a:xfrm>
          <a:off x="0" y="0"/>
          <a:ext cx="0" cy="0"/>
          <a:chOff x="0" y="0"/>
          <a:chExt cx="0" cy="0"/>
        </a:xfrm>
      </p:grpSpPr>
      <p:sp>
        <p:nvSpPr>
          <p:cNvPr id="116" name="Google Shape;116;p60"/>
          <p:cNvSpPr txBox="1"/>
          <p:nvPr>
            <p:ph type="title"/>
          </p:nvPr>
        </p:nvSpPr>
        <p:spPr>
          <a:xfrm>
            <a:off x="839459" y="609600"/>
            <a:ext cx="6578197"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60"/>
          <p:cNvSpPr txBox="1"/>
          <p:nvPr>
            <p:ph idx="1" type="body"/>
          </p:nvPr>
        </p:nvSpPr>
        <p:spPr>
          <a:xfrm>
            <a:off x="660397" y="4013200"/>
            <a:ext cx="6876692"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8" name="Google Shape;118;p60"/>
          <p:cNvSpPr txBox="1"/>
          <p:nvPr>
            <p:ph idx="2" type="body"/>
          </p:nvPr>
        </p:nvSpPr>
        <p:spPr>
          <a:xfrm>
            <a:off x="660399" y="4527448"/>
            <a:ext cx="6876691"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19" name="Google Shape;119;p60"/>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60"/>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60"/>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
        <p:nvSpPr>
          <p:cNvPr id="122" name="Google Shape;122;p60"/>
          <p:cNvSpPr txBox="1"/>
          <p:nvPr/>
        </p:nvSpPr>
        <p:spPr>
          <a:xfrm>
            <a:off x="522937" y="790378"/>
            <a:ext cx="49542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uz-Cyrl-UZ" sz="8000">
                <a:solidFill>
                  <a:srgbClr val="9EDFF5"/>
                </a:solidFill>
                <a:latin typeface="Arial"/>
                <a:ea typeface="Arial"/>
                <a:cs typeface="Arial"/>
                <a:sym typeface="Arial"/>
              </a:rPr>
              <a:t>“</a:t>
            </a:r>
            <a:endParaRPr/>
          </a:p>
        </p:txBody>
      </p:sp>
      <p:sp>
        <p:nvSpPr>
          <p:cNvPr id="123" name="Google Shape;123;p60"/>
          <p:cNvSpPr txBox="1"/>
          <p:nvPr/>
        </p:nvSpPr>
        <p:spPr>
          <a:xfrm>
            <a:off x="7310008" y="2886556"/>
            <a:ext cx="49542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uz-Cyrl-UZ" sz="8000">
                <a:solidFill>
                  <a:srgbClr val="9EDFF5"/>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Истина или ложь">
  <p:cSld name="Истина или ложь">
    <p:spTree>
      <p:nvGrpSpPr>
        <p:cNvPr id="124" name="Shape 124"/>
        <p:cNvGrpSpPr/>
        <p:nvPr/>
      </p:nvGrpSpPr>
      <p:grpSpPr>
        <a:xfrm>
          <a:off x="0" y="0"/>
          <a:ext cx="0" cy="0"/>
          <a:chOff x="0" y="0"/>
          <a:chExt cx="0" cy="0"/>
        </a:xfrm>
      </p:grpSpPr>
      <p:sp>
        <p:nvSpPr>
          <p:cNvPr id="125" name="Google Shape;125;p61"/>
          <p:cNvSpPr txBox="1"/>
          <p:nvPr>
            <p:ph type="title"/>
          </p:nvPr>
        </p:nvSpPr>
        <p:spPr>
          <a:xfrm>
            <a:off x="667169" y="609600"/>
            <a:ext cx="6869920"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61"/>
          <p:cNvSpPr txBox="1"/>
          <p:nvPr>
            <p:ph idx="1" type="body"/>
          </p:nvPr>
        </p:nvSpPr>
        <p:spPr>
          <a:xfrm>
            <a:off x="660397" y="4013200"/>
            <a:ext cx="6876692"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27" name="Google Shape;127;p61"/>
          <p:cNvSpPr txBox="1"/>
          <p:nvPr>
            <p:ph idx="2" type="body"/>
          </p:nvPr>
        </p:nvSpPr>
        <p:spPr>
          <a:xfrm>
            <a:off x="660399" y="4527448"/>
            <a:ext cx="6876691"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8" name="Google Shape;128;p61"/>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61"/>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61"/>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31" name="Shape 131"/>
        <p:cNvGrpSpPr/>
        <p:nvPr/>
      </p:nvGrpSpPr>
      <p:grpSpPr>
        <a:xfrm>
          <a:off x="0" y="0"/>
          <a:ext cx="0" cy="0"/>
          <a:chOff x="0" y="0"/>
          <a:chExt cx="0" cy="0"/>
        </a:xfrm>
      </p:grpSpPr>
      <p:sp>
        <p:nvSpPr>
          <p:cNvPr id="132" name="Google Shape;132;p62"/>
          <p:cNvSpPr txBox="1"/>
          <p:nvPr>
            <p:ph type="title"/>
          </p:nvPr>
        </p:nvSpPr>
        <p:spPr>
          <a:xfrm>
            <a:off x="660400" y="609600"/>
            <a:ext cx="6876689"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62"/>
          <p:cNvSpPr txBox="1"/>
          <p:nvPr>
            <p:ph idx="1" type="body"/>
          </p:nvPr>
        </p:nvSpPr>
        <p:spPr>
          <a:xfrm rot="5400000">
            <a:off x="2158358" y="662632"/>
            <a:ext cx="3880773" cy="687669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4" name="Google Shape;134;p62"/>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62"/>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62"/>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37" name="Shape 137"/>
        <p:cNvGrpSpPr/>
        <p:nvPr/>
      </p:nvGrpSpPr>
      <p:grpSpPr>
        <a:xfrm>
          <a:off x="0" y="0"/>
          <a:ext cx="0" cy="0"/>
          <a:chOff x="0" y="0"/>
          <a:chExt cx="0" cy="0"/>
        </a:xfrm>
      </p:grpSpPr>
      <p:sp>
        <p:nvSpPr>
          <p:cNvPr id="138" name="Google Shape;138;p63"/>
          <p:cNvSpPr txBox="1"/>
          <p:nvPr>
            <p:ph type="title"/>
          </p:nvPr>
        </p:nvSpPr>
        <p:spPr>
          <a:xfrm rot="5400000">
            <a:off x="4379886" y="2705137"/>
            <a:ext cx="5251451" cy="106038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63"/>
          <p:cNvSpPr txBox="1"/>
          <p:nvPr>
            <p:ph idx="1" type="body"/>
          </p:nvPr>
        </p:nvSpPr>
        <p:spPr>
          <a:xfrm rot="5400000">
            <a:off x="848646" y="421354"/>
            <a:ext cx="5251451" cy="5627945"/>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40" name="Google Shape;140;p63"/>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63"/>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63"/>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2.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47"/>
          <p:cNvGrpSpPr/>
          <p:nvPr/>
        </p:nvGrpSpPr>
        <p:grpSpPr>
          <a:xfrm>
            <a:off x="-9172" y="-8468"/>
            <a:ext cx="9935593" cy="6874935"/>
            <a:chOff x="-8467" y="-8468"/>
            <a:chExt cx="9171317" cy="6874935"/>
          </a:xfrm>
        </p:grpSpPr>
        <p:sp>
          <p:nvSpPr>
            <p:cNvPr id="11" name="Google Shape;11;p47"/>
            <p:cNvSpPr/>
            <p:nvPr/>
          </p:nvSpPr>
          <p:spPr>
            <a:xfrm>
              <a:off x="-8467" y="4013200"/>
              <a:ext cx="457200" cy="2853267"/>
            </a:xfrm>
            <a:custGeom>
              <a:rect b="b" l="l" r="r" t="t"/>
              <a:pathLst>
                <a:path extrusionOk="0" h="2853267" w="457200">
                  <a:moveTo>
                    <a:pt x="0" y="0"/>
                  </a:moveTo>
                  <a:lnTo>
                    <a:pt x="457200" y="2853267"/>
                  </a:lnTo>
                  <a:lnTo>
                    <a:pt x="0" y="2844800"/>
                  </a:lnTo>
                  <a:cubicBezTo>
                    <a:pt x="2822" y="1905000"/>
                    <a:pt x="5645" y="965200"/>
                    <a:pt x="0" y="0"/>
                  </a:cubicBezTo>
                  <a:close/>
                </a:path>
              </a:pathLst>
            </a:custGeom>
            <a:solidFill>
              <a:schemeClr val="accent1">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2" name="Google Shape;12;p47"/>
            <p:cNvCxnSpPr/>
            <p:nvPr/>
          </p:nvCxnSpPr>
          <p:spPr>
            <a:xfrm flipH="1" rot="10800000">
              <a:off x="5130830" y="4175605"/>
              <a:ext cx="4022475" cy="2682396"/>
            </a:xfrm>
            <a:prstGeom prst="straightConnector1">
              <a:avLst/>
            </a:prstGeom>
            <a:noFill/>
            <a:ln cap="flat" cmpd="sng" w="9525">
              <a:solidFill>
                <a:schemeClr val="accent1">
                  <a:alpha val="69803"/>
                </a:schemeClr>
              </a:solidFill>
              <a:prstDash val="solid"/>
              <a:round/>
              <a:headEnd len="sm" w="sm" type="none"/>
              <a:tailEnd len="sm" w="sm" type="none"/>
            </a:ln>
          </p:spPr>
        </p:cxnSp>
        <p:cxnSp>
          <p:nvCxnSpPr>
            <p:cNvPr id="13" name="Google Shape;13;p47"/>
            <p:cNvCxnSpPr/>
            <p:nvPr/>
          </p:nvCxnSpPr>
          <p:spPr>
            <a:xfrm>
              <a:off x="7042707" y="0"/>
              <a:ext cx="1219200" cy="6858000"/>
            </a:xfrm>
            <a:prstGeom prst="straightConnector1">
              <a:avLst/>
            </a:prstGeom>
            <a:noFill/>
            <a:ln cap="flat" cmpd="sng" w="9525">
              <a:solidFill>
                <a:schemeClr val="accent1">
                  <a:alpha val="69803"/>
                </a:schemeClr>
              </a:solidFill>
              <a:prstDash val="solid"/>
              <a:round/>
              <a:headEnd len="sm" w="sm" type="none"/>
              <a:tailEnd len="sm" w="sm" type="none"/>
            </a:ln>
          </p:spPr>
        </p:cxnSp>
        <p:sp>
          <p:nvSpPr>
            <p:cNvPr id="14" name="Google Shape;14;p47"/>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5686"/>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47"/>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47"/>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47"/>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16B0E3">
                <a:alpha val="49803"/>
              </a:srgbClr>
            </a:solidFill>
            <a:ln>
              <a:noFill/>
            </a:ln>
          </p:spPr>
        </p:sp>
        <p:sp>
          <p:nvSpPr>
            <p:cNvPr id="18" name="Google Shape;18;p47"/>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47"/>
            <p:cNvSpPr/>
            <p:nvPr/>
          </p:nvSpPr>
          <p:spPr>
            <a:xfrm>
              <a:off x="8094165"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rgbClr val="226292">
                <a:alpha val="8196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7"/>
            <p:cNvSpPr/>
            <p:nvPr/>
          </p:nvSpPr>
          <p:spPr>
            <a:xfrm>
              <a:off x="8068764"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47"/>
          <p:cNvSpPr txBox="1"/>
          <p:nvPr>
            <p:ph type="title"/>
          </p:nvPr>
        </p:nvSpPr>
        <p:spPr>
          <a:xfrm>
            <a:off x="660400" y="609600"/>
            <a:ext cx="6876689"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22" name="Google Shape;22;p47"/>
          <p:cNvSpPr txBox="1"/>
          <p:nvPr>
            <p:ph idx="1" type="body"/>
          </p:nvPr>
        </p:nvSpPr>
        <p:spPr>
          <a:xfrm>
            <a:off x="660399" y="2160590"/>
            <a:ext cx="6876690"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23" name="Google Shape;23;p47"/>
          <p:cNvSpPr txBox="1"/>
          <p:nvPr>
            <p:ph idx="10" type="dt"/>
          </p:nvPr>
        </p:nvSpPr>
        <p:spPr>
          <a:xfrm>
            <a:off x="5855696" y="6041364"/>
            <a:ext cx="741143"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4" name="Google Shape;24;p47"/>
          <p:cNvSpPr txBox="1"/>
          <p:nvPr>
            <p:ph idx="11" type="ftr"/>
          </p:nvPr>
        </p:nvSpPr>
        <p:spPr>
          <a:xfrm>
            <a:off x="660399" y="6041364"/>
            <a:ext cx="5008221"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5" name="Google Shape;25;p47"/>
          <p:cNvSpPr txBox="1"/>
          <p:nvPr>
            <p:ph idx="12" type="sldNum"/>
          </p:nvPr>
        </p:nvSpPr>
        <p:spPr>
          <a:xfrm>
            <a:off x="6981732" y="6041364"/>
            <a:ext cx="555358"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accent1"/>
                </a:solidFill>
                <a:latin typeface="Trebuchet MS"/>
                <a:ea typeface="Trebuchet MS"/>
                <a:cs typeface="Trebuchet MS"/>
                <a:sym typeface="Trebuchet MS"/>
              </a:defRPr>
            </a:lvl1pPr>
            <a:lvl2pPr indent="0" lvl="1" marL="0" marR="0" rtl="0" algn="r">
              <a:spcBef>
                <a:spcPts val="0"/>
              </a:spcBef>
              <a:buNone/>
              <a:defRPr b="0" i="0" sz="900" u="none" cap="none" strike="noStrike">
                <a:solidFill>
                  <a:schemeClr val="accent1"/>
                </a:solidFill>
                <a:latin typeface="Trebuchet MS"/>
                <a:ea typeface="Trebuchet MS"/>
                <a:cs typeface="Trebuchet MS"/>
                <a:sym typeface="Trebuchet MS"/>
              </a:defRPr>
            </a:lvl2pPr>
            <a:lvl3pPr indent="0" lvl="2" marL="0" marR="0" rtl="0" algn="r">
              <a:spcBef>
                <a:spcPts val="0"/>
              </a:spcBef>
              <a:buNone/>
              <a:defRPr b="0" i="0" sz="900" u="none" cap="none" strike="noStrike">
                <a:solidFill>
                  <a:schemeClr val="accent1"/>
                </a:solidFill>
                <a:latin typeface="Trebuchet MS"/>
                <a:ea typeface="Trebuchet MS"/>
                <a:cs typeface="Trebuchet MS"/>
                <a:sym typeface="Trebuchet MS"/>
              </a:defRPr>
            </a:lvl3pPr>
            <a:lvl4pPr indent="0" lvl="3" marL="0" marR="0" rtl="0" algn="r">
              <a:spcBef>
                <a:spcPts val="0"/>
              </a:spcBef>
              <a:buNone/>
              <a:defRPr b="0" i="0" sz="900" u="none" cap="none" strike="noStrike">
                <a:solidFill>
                  <a:schemeClr val="accent1"/>
                </a:solidFill>
                <a:latin typeface="Trebuchet MS"/>
                <a:ea typeface="Trebuchet MS"/>
                <a:cs typeface="Trebuchet MS"/>
                <a:sym typeface="Trebuchet MS"/>
              </a:defRPr>
            </a:lvl4pPr>
            <a:lvl5pPr indent="0" lvl="4" marL="0" marR="0" rtl="0" algn="r">
              <a:spcBef>
                <a:spcPts val="0"/>
              </a:spcBef>
              <a:buNone/>
              <a:defRPr b="0" i="0" sz="900" u="none" cap="none" strike="noStrike">
                <a:solidFill>
                  <a:schemeClr val="accent1"/>
                </a:solidFill>
                <a:latin typeface="Trebuchet MS"/>
                <a:ea typeface="Trebuchet MS"/>
                <a:cs typeface="Trebuchet MS"/>
                <a:sym typeface="Trebuchet MS"/>
              </a:defRPr>
            </a:lvl5pPr>
            <a:lvl6pPr indent="0" lvl="5" marL="0" marR="0" rtl="0" algn="r">
              <a:spcBef>
                <a:spcPts val="0"/>
              </a:spcBef>
              <a:buNone/>
              <a:defRPr b="0" i="0" sz="900" u="none" cap="none" strike="noStrike">
                <a:solidFill>
                  <a:schemeClr val="accent1"/>
                </a:solidFill>
                <a:latin typeface="Trebuchet MS"/>
                <a:ea typeface="Trebuchet MS"/>
                <a:cs typeface="Trebuchet MS"/>
                <a:sym typeface="Trebuchet MS"/>
              </a:defRPr>
            </a:lvl6pPr>
            <a:lvl7pPr indent="0" lvl="6" marL="0" marR="0" rtl="0" algn="r">
              <a:spcBef>
                <a:spcPts val="0"/>
              </a:spcBef>
              <a:buNone/>
              <a:defRPr b="0" i="0" sz="900" u="none" cap="none" strike="noStrike">
                <a:solidFill>
                  <a:schemeClr val="accent1"/>
                </a:solidFill>
                <a:latin typeface="Trebuchet MS"/>
                <a:ea typeface="Trebuchet MS"/>
                <a:cs typeface="Trebuchet MS"/>
                <a:sym typeface="Trebuchet MS"/>
              </a:defRPr>
            </a:lvl7pPr>
            <a:lvl8pPr indent="0" lvl="7" marL="0" marR="0" rtl="0" algn="r">
              <a:spcBef>
                <a:spcPts val="0"/>
              </a:spcBef>
              <a:buNone/>
              <a:defRPr b="0" i="0" sz="900" u="none" cap="none" strike="noStrike">
                <a:solidFill>
                  <a:schemeClr val="accent1"/>
                </a:solidFill>
                <a:latin typeface="Trebuchet MS"/>
                <a:ea typeface="Trebuchet MS"/>
                <a:cs typeface="Trebuchet MS"/>
                <a:sym typeface="Trebuchet MS"/>
              </a:defRPr>
            </a:lvl8pPr>
            <a:lvl9pPr indent="0" lvl="8" marL="0" marR="0" rtl="0" algn="r">
              <a:spcBef>
                <a:spcPts val="0"/>
              </a:spcBef>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uz-Cyrl-UZ"/>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6.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0.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8.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3.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1.jpg"/><Relationship Id="rId4" Type="http://schemas.openxmlformats.org/officeDocument/2006/relationships/image" Target="../media/image1.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5.jpg"/><Relationship Id="rId4" Type="http://schemas.openxmlformats.org/officeDocument/2006/relationships/image" Target="../media/image1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14.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
          <p:cNvSpPr/>
          <p:nvPr/>
        </p:nvSpPr>
        <p:spPr>
          <a:xfrm>
            <a:off x="4376058" y="1451963"/>
            <a:ext cx="5423262" cy="2911854"/>
          </a:xfrm>
          <a:prstGeom prst="roundRect">
            <a:avLst>
              <a:gd fmla="val 6141" name="adj"/>
            </a:avLst>
          </a:prstGeom>
          <a:solidFill>
            <a:srgbClr val="BEEAF8"/>
          </a:solidFill>
          <a:ln cap="rnd" cmpd="sng" w="1905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uz-Cyrl-UZ" sz="2000" u="none" cap="none" strike="noStrike">
                <a:solidFill>
                  <a:schemeClr val="dk1"/>
                </a:solidFill>
                <a:latin typeface="Times New Roman"/>
                <a:ea typeface="Times New Roman"/>
                <a:cs typeface="Times New Roman"/>
                <a:sym typeface="Times New Roman"/>
              </a:rPr>
              <a:t>          Week 6. 	</a:t>
            </a:r>
            <a:endParaRPr b="1" i="0" sz="20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0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000" u="none" cap="none" strike="noStrike">
                <a:solidFill>
                  <a:schemeClr val="dk1"/>
                </a:solidFill>
                <a:latin typeface="Times New Roman"/>
                <a:ea typeface="Times New Roman"/>
                <a:cs typeface="Times New Roman"/>
                <a:sym typeface="Times New Roman"/>
              </a:rPr>
              <a:t>“HUMAN RESOURCE MANAGEMENT IN SMALL BUSINESS ENTITIES”</a:t>
            </a:r>
            <a:endParaRPr/>
          </a:p>
        </p:txBody>
      </p:sp>
      <p:pic>
        <p:nvPicPr>
          <p:cNvPr descr="D:\Мои документы 22.12.2015г\Мои рисунки\НОЦКУ\альбом\01.jpg" id="148" name="Google Shape;148;p1"/>
          <p:cNvPicPr preferRelativeResize="0"/>
          <p:nvPr/>
        </p:nvPicPr>
        <p:blipFill rotWithShape="1">
          <a:blip r:embed="rId3">
            <a:alphaModFix/>
          </a:blip>
          <a:srcRect b="0" l="0" r="0" t="0"/>
          <a:stretch/>
        </p:blipFill>
        <p:spPr>
          <a:xfrm>
            <a:off x="106680" y="1451963"/>
            <a:ext cx="4269378" cy="2714644"/>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49" name="Google Shape;149;p1"/>
          <p:cNvSpPr/>
          <p:nvPr/>
        </p:nvSpPr>
        <p:spPr>
          <a:xfrm>
            <a:off x="106681" y="122976"/>
            <a:ext cx="9692640"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3200" u="none" cap="none" strike="noStrike">
                <a:solidFill>
                  <a:schemeClr val="dk1"/>
                </a:solidFill>
                <a:latin typeface="Times New Roman"/>
                <a:ea typeface="Times New Roman"/>
                <a:cs typeface="Times New Roman"/>
                <a:sym typeface="Times New Roman"/>
              </a:rPr>
              <a:t>«Graduate School of Business and Entrepreneurship</a:t>
            </a:r>
            <a:r>
              <a:rPr b="1" i="0" lang="uz-Cyrl-UZ" sz="3200" u="none" cap="none" strike="noStrike">
                <a:solidFill>
                  <a:srgbClr val="000000"/>
                </a:solidFill>
                <a:latin typeface="Times New Roman"/>
                <a:ea typeface="Times New Roman"/>
                <a:cs typeface="Times New Roman"/>
                <a:sym typeface="Times New Roman"/>
              </a:rPr>
              <a:t>»</a:t>
            </a:r>
            <a:br>
              <a:rPr b="1" i="0" lang="uz-Cyrl-UZ" sz="3600" u="none" cap="none" strike="noStrike">
                <a:solidFill>
                  <a:srgbClr val="000000"/>
                </a:solidFill>
                <a:latin typeface="Times New Roman"/>
                <a:ea typeface="Times New Roman"/>
                <a:cs typeface="Times New Roman"/>
                <a:sym typeface="Times New Roman"/>
              </a:rPr>
            </a:br>
            <a:r>
              <a:rPr b="1" i="1" lang="uz-Cyrl-UZ" sz="2400" u="none" cap="none" strike="noStrike">
                <a:solidFill>
                  <a:srgbClr val="000000"/>
                </a:solidFill>
                <a:latin typeface="Times New Roman"/>
                <a:ea typeface="Times New Roman"/>
                <a:cs typeface="Times New Roman"/>
                <a:sym typeface="Times New Roman"/>
              </a:rPr>
              <a:t>Course: Management of Small Business Entities</a:t>
            </a:r>
            <a:r>
              <a:rPr b="1" i="1" lang="uz-Cyrl-UZ" sz="2400" u="none" cap="none" strike="noStrike">
                <a:solidFill>
                  <a:schemeClr val="dk1"/>
                </a:solidFill>
                <a:latin typeface="Times New Roman"/>
                <a:ea typeface="Times New Roman"/>
                <a:cs typeface="Times New Roman"/>
                <a:sym typeface="Times New Roman"/>
              </a:rPr>
              <a:t>.</a:t>
            </a:r>
            <a:endParaRPr b="1" i="1" sz="2400" u="none" cap="none" strike="noStrike">
              <a:solidFill>
                <a:srgbClr val="0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150" name="Google Shape;150;p1"/>
          <p:cNvSpPr/>
          <p:nvPr/>
        </p:nvSpPr>
        <p:spPr>
          <a:xfrm>
            <a:off x="3888828" y="5268498"/>
            <a:ext cx="2543503"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2400" u="none" cap="none" strike="noStrike">
                <a:solidFill>
                  <a:srgbClr val="212D32"/>
                </a:solidFill>
                <a:latin typeface="Times New Roman"/>
                <a:ea typeface="Times New Roman"/>
                <a:cs typeface="Times New Roman"/>
                <a:sym typeface="Times New Roman"/>
              </a:rPr>
              <a:t>Kaytarov Vokhid Raimkulovich</a:t>
            </a:r>
            <a:endParaRPr/>
          </a:p>
        </p:txBody>
      </p:sp>
      <p:sp>
        <p:nvSpPr>
          <p:cNvPr id="151" name="Google Shape;151;p1"/>
          <p:cNvSpPr/>
          <p:nvPr/>
        </p:nvSpPr>
        <p:spPr>
          <a:xfrm>
            <a:off x="6981316" y="5268498"/>
            <a:ext cx="2924684"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1" lang="uz-Cyrl-UZ" sz="1800" u="none" cap="none" strike="noStrike">
                <a:solidFill>
                  <a:srgbClr val="323F4F"/>
                </a:solidFill>
                <a:latin typeface="Trebuchet MS"/>
                <a:ea typeface="Trebuchet MS"/>
                <a:cs typeface="Trebuchet MS"/>
                <a:sym typeface="Trebuchet MS"/>
              </a:rPr>
              <a:t> </a:t>
            </a:r>
            <a:r>
              <a:rPr b="1" i="0" lang="uz-Cyrl-UZ" sz="1800" u="none" cap="none" strike="noStrike">
                <a:solidFill>
                  <a:srgbClr val="333399"/>
                </a:solidFill>
                <a:latin typeface="Times New Roman"/>
                <a:ea typeface="Times New Roman"/>
                <a:cs typeface="Times New Roman"/>
                <a:sym typeface="Times New Roman"/>
              </a:rPr>
              <a:t>Lecturer of:</a:t>
            </a:r>
            <a:endParaRPr b="1" i="0" sz="1800" u="none" cap="none" strike="noStrike">
              <a:solidFill>
                <a:srgbClr val="333399"/>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1800" u="none" cap="none" strike="noStrike">
                <a:solidFill>
                  <a:srgbClr val="333399"/>
                </a:solidFill>
                <a:latin typeface="Times New Roman"/>
                <a:ea typeface="Times New Roman"/>
                <a:cs typeface="Times New Roman"/>
                <a:sym typeface="Times New Roman"/>
              </a:rPr>
              <a:t>Management of small business entities</a:t>
            </a:r>
            <a:endParaRPr b="1" i="0" sz="1800" u="none" cap="none" strike="noStrike">
              <a:solidFill>
                <a:srgbClr val="333399"/>
              </a:solidFill>
              <a:latin typeface="Times New Roman"/>
              <a:ea typeface="Times New Roman"/>
              <a:cs typeface="Times New Roman"/>
              <a:sym typeface="Times New Roman"/>
            </a:endParaRPr>
          </a:p>
        </p:txBody>
      </p:sp>
      <p:cxnSp>
        <p:nvCxnSpPr>
          <p:cNvPr id="152" name="Google Shape;152;p1"/>
          <p:cNvCxnSpPr/>
          <p:nvPr/>
        </p:nvCxnSpPr>
        <p:spPr>
          <a:xfrm>
            <a:off x="6754518" y="5268498"/>
            <a:ext cx="0" cy="1200329"/>
          </a:xfrm>
          <a:prstGeom prst="straightConnector1">
            <a:avLst/>
          </a:prstGeom>
          <a:noFill/>
          <a:ln cap="rnd" cmpd="sng" w="12700">
            <a:solidFill>
              <a:schemeClr val="accent1"/>
            </a:solidFill>
            <a:prstDash val="solid"/>
            <a:round/>
            <a:headEnd len="sm" w="sm" type="none"/>
            <a:tailEnd len="sm" w="sm"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
          <p:cNvSpPr/>
          <p:nvPr/>
        </p:nvSpPr>
        <p:spPr>
          <a:xfrm>
            <a:off x="4498429" y="1429292"/>
            <a:ext cx="5318234" cy="2750757"/>
          </a:xfrm>
          <a:prstGeom prst="roundRect">
            <a:avLst>
              <a:gd fmla="val 6141" name="adj"/>
            </a:avLst>
          </a:prstGeom>
          <a:solidFill>
            <a:srgbClr val="BEEAF8"/>
          </a:solidFill>
          <a:ln cap="rnd" cmpd="sng" w="1905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uz-Cyrl-UZ" sz="3000" u="none" cap="none" strike="noStrike">
                <a:solidFill>
                  <a:schemeClr val="dk1"/>
                </a:solidFill>
                <a:latin typeface="Times New Roman"/>
                <a:ea typeface="Times New Roman"/>
                <a:cs typeface="Times New Roman"/>
                <a:sym typeface="Times New Roman"/>
              </a:rPr>
              <a:t>№6 Мавзу:</a:t>
            </a:r>
            <a:endParaRPr b="1" i="0" sz="30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3200" u="none" cap="none" strike="noStrike">
                <a:solidFill>
                  <a:schemeClr val="dk1"/>
                </a:solidFill>
                <a:latin typeface="Times New Roman"/>
                <a:ea typeface="Times New Roman"/>
                <a:cs typeface="Times New Roman"/>
                <a:sym typeface="Times New Roman"/>
              </a:rPr>
              <a:t>Кичик бизнес субъектларида инсон ресурсларини бошқариш</a:t>
            </a:r>
            <a:endParaRPr b="1" i="0" sz="200" u="none" cap="none" strike="noStrike">
              <a:solidFill>
                <a:schemeClr val="dk1"/>
              </a:solidFill>
              <a:latin typeface="Times New Roman"/>
              <a:ea typeface="Times New Roman"/>
              <a:cs typeface="Times New Roman"/>
              <a:sym typeface="Times New Roman"/>
            </a:endParaRPr>
          </a:p>
        </p:txBody>
      </p:sp>
      <p:pic>
        <p:nvPicPr>
          <p:cNvPr descr="D:\Мои документы 22.12.2015г\Мои рисунки\НОЦКУ\альбом\01.jpg" id="158" name="Google Shape;158;p2"/>
          <p:cNvPicPr preferRelativeResize="0"/>
          <p:nvPr/>
        </p:nvPicPr>
        <p:blipFill rotWithShape="1">
          <a:blip r:embed="rId3">
            <a:alphaModFix/>
          </a:blip>
          <a:srcRect b="0" l="0" r="0" t="0"/>
          <a:stretch/>
        </p:blipFill>
        <p:spPr>
          <a:xfrm>
            <a:off x="106680" y="1429292"/>
            <a:ext cx="4269378" cy="2659232"/>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59" name="Google Shape;159;p2"/>
          <p:cNvSpPr/>
          <p:nvPr/>
        </p:nvSpPr>
        <p:spPr>
          <a:xfrm>
            <a:off x="2928755" y="5122301"/>
            <a:ext cx="2935631"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2400" u="none" cap="none" strike="noStrike">
                <a:solidFill>
                  <a:schemeClr val="dk1"/>
                </a:solidFill>
                <a:latin typeface="Times New Roman"/>
                <a:ea typeface="Times New Roman"/>
                <a:cs typeface="Times New Roman"/>
                <a:sym typeface="Times New Roman"/>
              </a:rPr>
              <a:t>Курс маърузачиси:</a:t>
            </a:r>
            <a:endParaRPr/>
          </a:p>
          <a:p>
            <a:pPr indent="0" lvl="0" marL="0" marR="0" rtl="0" algn="ctr">
              <a:spcBef>
                <a:spcPts val="0"/>
              </a:spcBef>
              <a:spcAft>
                <a:spcPts val="0"/>
              </a:spcAft>
              <a:buNone/>
            </a:pPr>
            <a:r>
              <a:rPr b="1" i="1" lang="uz-Cyrl-UZ" sz="2400" u="sng" cap="none" strike="noStrike">
                <a:solidFill>
                  <a:srgbClr val="212D32"/>
                </a:solidFill>
                <a:latin typeface="Times New Roman"/>
                <a:ea typeface="Times New Roman"/>
                <a:cs typeface="Times New Roman"/>
                <a:sym typeface="Times New Roman"/>
              </a:rPr>
              <a:t>Кайтаров Вохид Раимкулович</a:t>
            </a:r>
            <a:endParaRPr b="1" i="1" sz="2400" u="sng" cap="none" strike="noStrike">
              <a:solidFill>
                <a:srgbClr val="212D32"/>
              </a:solidFill>
              <a:latin typeface="Times New Roman"/>
              <a:ea typeface="Times New Roman"/>
              <a:cs typeface="Times New Roman"/>
              <a:sym typeface="Times New Roman"/>
            </a:endParaRPr>
          </a:p>
        </p:txBody>
      </p:sp>
      <p:sp>
        <p:nvSpPr>
          <p:cNvPr id="160" name="Google Shape;160;p2"/>
          <p:cNvSpPr/>
          <p:nvPr/>
        </p:nvSpPr>
        <p:spPr>
          <a:xfrm>
            <a:off x="6204349" y="5260800"/>
            <a:ext cx="3191900"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Курс номи:</a:t>
            </a:r>
            <a:endParaRPr/>
          </a:p>
          <a:p>
            <a:pPr indent="0" lvl="0" marL="0" marR="0" rtl="0" algn="ctr">
              <a:spcBef>
                <a:spcPts val="0"/>
              </a:spcBef>
              <a:spcAft>
                <a:spcPts val="0"/>
              </a:spcAft>
              <a:buNone/>
            </a:pPr>
            <a:r>
              <a:rPr b="1" i="1" lang="uz-Cyrl-UZ" sz="1800" u="sng" cap="none" strike="noStrike">
                <a:solidFill>
                  <a:schemeClr val="dk1"/>
                </a:solidFill>
                <a:latin typeface="Times New Roman"/>
                <a:ea typeface="Times New Roman"/>
                <a:cs typeface="Times New Roman"/>
                <a:sym typeface="Times New Roman"/>
              </a:rPr>
              <a:t>Кичик бизнес субъектларини бошқариш</a:t>
            </a:r>
            <a:endParaRPr b="0" i="1" sz="1800" u="sng" cap="none" strike="noStrike">
              <a:solidFill>
                <a:schemeClr val="dk1"/>
              </a:solidFill>
              <a:latin typeface="Times New Roman"/>
              <a:ea typeface="Times New Roman"/>
              <a:cs typeface="Times New Roman"/>
              <a:sym typeface="Times New Roman"/>
            </a:endParaRPr>
          </a:p>
        </p:txBody>
      </p:sp>
      <p:cxnSp>
        <p:nvCxnSpPr>
          <p:cNvPr id="161" name="Google Shape;161;p2"/>
          <p:cNvCxnSpPr/>
          <p:nvPr/>
        </p:nvCxnSpPr>
        <p:spPr>
          <a:xfrm>
            <a:off x="6600496" y="5260801"/>
            <a:ext cx="0" cy="1200329"/>
          </a:xfrm>
          <a:prstGeom prst="straightConnector1">
            <a:avLst/>
          </a:prstGeom>
          <a:noFill/>
          <a:ln cap="rnd" cmpd="sng" w="12700">
            <a:solidFill>
              <a:schemeClr val="accent1"/>
            </a:solidFill>
            <a:prstDash val="solid"/>
            <a:round/>
            <a:headEnd len="sm" w="sm" type="none"/>
            <a:tailEnd len="sm" w="sm" type="none"/>
          </a:ln>
        </p:spPr>
      </p:cxnSp>
      <p:sp>
        <p:nvSpPr>
          <p:cNvPr id="162" name="Google Shape;162;p2"/>
          <p:cNvSpPr/>
          <p:nvPr/>
        </p:nvSpPr>
        <p:spPr>
          <a:xfrm>
            <a:off x="106679" y="44297"/>
            <a:ext cx="9709983"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3600" u="none" cap="none" strike="noStrike">
                <a:solidFill>
                  <a:srgbClr val="000000"/>
                </a:solidFill>
                <a:latin typeface="Times New Roman"/>
                <a:ea typeface="Times New Roman"/>
                <a:cs typeface="Times New Roman"/>
                <a:sym typeface="Times New Roman"/>
              </a:rPr>
              <a:t>Бизнес ва тадбиркорлик олий мактаби</a:t>
            </a:r>
            <a:br>
              <a:rPr b="1" i="0" lang="uz-Cyrl-UZ" sz="3600" u="none" cap="none" strike="noStrike">
                <a:solidFill>
                  <a:srgbClr val="000000"/>
                </a:solidFill>
                <a:latin typeface="Times New Roman"/>
                <a:ea typeface="Times New Roman"/>
                <a:cs typeface="Times New Roman"/>
                <a:sym typeface="Times New Roman"/>
              </a:rPr>
            </a:br>
            <a:r>
              <a:rPr b="1" i="1" lang="uz-Cyrl-UZ" sz="2400" u="none" cap="none" strike="noStrike">
                <a:solidFill>
                  <a:srgbClr val="000000"/>
                </a:solidFill>
                <a:latin typeface="Arial"/>
                <a:ea typeface="Arial"/>
                <a:cs typeface="Arial"/>
                <a:sym typeface="Arial"/>
              </a:rPr>
              <a:t>Фаннинг номи: Кичик бизнес субъектларини бошқариш</a:t>
            </a:r>
            <a:endParaRPr/>
          </a:p>
          <a:p>
            <a:pPr indent="0" lvl="0" marL="0" marR="0" rtl="0" algn="ctr">
              <a:spcBef>
                <a:spcPts val="0"/>
              </a:spcBef>
              <a:spcAft>
                <a:spcPts val="0"/>
              </a:spcAft>
              <a:buNone/>
            </a:pPr>
            <a:r>
              <a:t/>
            </a:r>
            <a:endParaRPr b="1" i="0" sz="24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3"/>
          <p:cNvSpPr/>
          <p:nvPr/>
        </p:nvSpPr>
        <p:spPr>
          <a:xfrm>
            <a:off x="681733" y="1576117"/>
            <a:ext cx="7179377" cy="4239716"/>
          </a:xfrm>
          <a:prstGeom prst="roundRect">
            <a:avLst>
              <a:gd fmla="val 6141" name="adj"/>
            </a:avLst>
          </a:prstGeom>
          <a:gradFill>
            <a:gsLst>
              <a:gs pos="0">
                <a:srgbClr val="F6FCFE"/>
              </a:gs>
              <a:gs pos="75000">
                <a:srgbClr val="B5E7F7"/>
              </a:gs>
              <a:gs pos="86000">
                <a:srgbClr val="B5E7F7"/>
              </a:gs>
              <a:gs pos="100000">
                <a:srgbClr val="CEEFFA"/>
              </a:gs>
            </a:gsLst>
            <a:lin ang="5400000" scaled="0"/>
          </a:gradFill>
          <a:ln cap="rnd" cmpd="sng" w="1905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i="0" lang="uz-Cyrl-UZ" sz="2438" u="none" cap="none" strike="noStrike">
                <a:solidFill>
                  <a:schemeClr val="lt1"/>
                </a:solidFill>
                <a:latin typeface="Times New Roman"/>
                <a:ea typeface="Times New Roman"/>
                <a:cs typeface="Times New Roman"/>
                <a:sym typeface="Times New Roman"/>
              </a:rPr>
              <a:t>           </a:t>
            </a:r>
            <a:r>
              <a:rPr b="1" i="0" lang="uz-Cyrl-UZ" sz="2600" u="none" cap="none" strike="noStrike">
                <a:solidFill>
                  <a:schemeClr val="dk1"/>
                </a:solidFill>
                <a:latin typeface="Times New Roman"/>
                <a:ea typeface="Times New Roman"/>
                <a:cs typeface="Times New Roman"/>
                <a:sym typeface="Times New Roman"/>
              </a:rPr>
              <a:t>1.Кичик бизнес субъектларида инсон ресурсларини бошқаришнинг моҳияти. </a:t>
            </a:r>
            <a:endParaRPr/>
          </a:p>
          <a:p>
            <a:pPr indent="0" lvl="0" marL="0" marR="0" rtl="0" algn="just">
              <a:spcBef>
                <a:spcPts val="0"/>
              </a:spcBef>
              <a:spcAft>
                <a:spcPts val="0"/>
              </a:spcAft>
              <a:buNone/>
            </a:pPr>
            <a:r>
              <a:rPr b="1" i="0" lang="uz-Cyrl-UZ" sz="2600" u="none" cap="none" strike="noStrike">
                <a:solidFill>
                  <a:schemeClr val="dk1"/>
                </a:solidFill>
                <a:latin typeface="Times New Roman"/>
                <a:ea typeface="Times New Roman"/>
                <a:cs typeface="Times New Roman"/>
                <a:sym typeface="Times New Roman"/>
              </a:rPr>
              <a:t>	     2.Корхонада инсон рeсурсларини бошқаришнинг мақсад ва вазифалари.</a:t>
            </a:r>
            <a:endParaRPr/>
          </a:p>
          <a:p>
            <a:pPr indent="0" lvl="0" marL="0" marR="0" rtl="0" algn="just">
              <a:spcBef>
                <a:spcPts val="0"/>
              </a:spcBef>
              <a:spcAft>
                <a:spcPts val="0"/>
              </a:spcAft>
              <a:buNone/>
            </a:pPr>
            <a:r>
              <a:rPr b="1" i="0" lang="uz-Cyrl-UZ" sz="2600" u="none" cap="none" strike="noStrike">
                <a:solidFill>
                  <a:schemeClr val="dk1"/>
                </a:solidFill>
                <a:latin typeface="Times New Roman"/>
                <a:ea typeface="Times New Roman"/>
                <a:cs typeface="Times New Roman"/>
                <a:sym typeface="Times New Roman"/>
              </a:rPr>
              <a:t>           3.Ходимларни ишга қабул қилиш жараёнлари.</a:t>
            </a:r>
            <a:endParaRPr/>
          </a:p>
          <a:p>
            <a:pPr indent="0" lvl="0" marL="0" marR="0" rtl="0" algn="just">
              <a:spcBef>
                <a:spcPts val="0"/>
              </a:spcBef>
              <a:spcAft>
                <a:spcPts val="0"/>
              </a:spcAft>
              <a:buNone/>
            </a:pPr>
            <a:r>
              <a:rPr b="1" i="0" lang="uz-Cyrl-UZ" sz="2600" u="none" cap="none" strike="noStrike">
                <a:solidFill>
                  <a:schemeClr val="dk1"/>
                </a:solidFill>
                <a:latin typeface="Times New Roman"/>
                <a:ea typeface="Times New Roman"/>
                <a:cs typeface="Times New Roman"/>
                <a:sym typeface="Times New Roman"/>
              </a:rPr>
              <a:t>           4.Кичик бизнес субъектларида кадрлар заҳирасини шакллантириш йўллари.  </a:t>
            </a:r>
            <a:endParaRPr b="1" i="0" sz="2600" u="none" cap="none" strike="noStrike">
              <a:solidFill>
                <a:schemeClr val="dk1"/>
              </a:solidFill>
              <a:latin typeface="Times New Roman"/>
              <a:ea typeface="Times New Roman"/>
              <a:cs typeface="Times New Roman"/>
              <a:sym typeface="Times New Roman"/>
            </a:endParaRPr>
          </a:p>
        </p:txBody>
      </p:sp>
      <p:sp>
        <p:nvSpPr>
          <p:cNvPr id="168" name="Google Shape;168;p3"/>
          <p:cNvSpPr txBox="1"/>
          <p:nvPr/>
        </p:nvSpPr>
        <p:spPr>
          <a:xfrm>
            <a:off x="681733" y="168470"/>
            <a:ext cx="6927497" cy="796204"/>
          </a:xfrm>
          <a:prstGeom prst="rect">
            <a:avLst/>
          </a:prstGeom>
          <a:solidFill>
            <a:srgbClr val="0070C0"/>
          </a:solidFill>
          <a:ln cap="rnd"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3200"/>
              <a:buFont typeface="Times New Roman"/>
              <a:buNone/>
            </a:pPr>
            <a:r>
              <a:rPr b="1" i="0" lang="uz-Cyrl-UZ" sz="3200" u="none" cap="none" strike="noStrike">
                <a:solidFill>
                  <a:schemeClr val="lt1"/>
                </a:solidFill>
                <a:latin typeface="Times New Roman"/>
                <a:ea typeface="Times New Roman"/>
                <a:cs typeface="Times New Roman"/>
                <a:sym typeface="Times New Roman"/>
              </a:rPr>
              <a:t>Режа:</a:t>
            </a:r>
            <a:endParaRPr b="0" i="0" sz="32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4"/>
          <p:cNvSpPr/>
          <p:nvPr/>
        </p:nvSpPr>
        <p:spPr>
          <a:xfrm>
            <a:off x="3819145" y="2481657"/>
            <a:ext cx="3744418"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uz-Cyrl-UZ" sz="1800" u="none" cap="none" strike="noStrike">
                <a:solidFill>
                  <a:srgbClr val="000000"/>
                </a:solidFill>
                <a:latin typeface="Calibri"/>
                <a:ea typeface="Calibri"/>
                <a:cs typeface="Calibri"/>
                <a:sym typeface="Calibri"/>
              </a:rPr>
              <a:t>    </a:t>
            </a:r>
            <a:endParaRPr/>
          </a:p>
          <a:p>
            <a:pPr indent="0" lvl="0" marL="0" marR="0" rtl="0" algn="just">
              <a:spcBef>
                <a:spcPts val="0"/>
              </a:spcBef>
              <a:spcAft>
                <a:spcPts val="0"/>
              </a:spcAft>
              <a:buNone/>
            </a:pPr>
            <a:r>
              <a:rPr b="0" i="0" lang="uz-Cyrl-UZ" sz="1800" u="none" cap="none" strike="noStrike">
                <a:solidFill>
                  <a:srgbClr val="000000"/>
                </a:solidFill>
                <a:latin typeface="Calibri"/>
                <a:ea typeface="Calibri"/>
                <a:cs typeface="Calibri"/>
                <a:sym typeface="Calibri"/>
              </a:rPr>
              <a:t>               </a:t>
            </a:r>
            <a:endParaRPr b="0" i="0" sz="1800" u="none" cap="none" strike="noStrike">
              <a:solidFill>
                <a:schemeClr val="dk1"/>
              </a:solidFill>
              <a:latin typeface="Trebuchet MS"/>
              <a:ea typeface="Trebuchet MS"/>
              <a:cs typeface="Trebuchet MS"/>
              <a:sym typeface="Trebuchet MS"/>
            </a:endParaRPr>
          </a:p>
        </p:txBody>
      </p:sp>
      <p:sp>
        <p:nvSpPr>
          <p:cNvPr id="174" name="Google Shape;174;p4"/>
          <p:cNvSpPr/>
          <p:nvPr/>
        </p:nvSpPr>
        <p:spPr>
          <a:xfrm>
            <a:off x="336331" y="704193"/>
            <a:ext cx="4078014" cy="1250731"/>
          </a:xfrm>
          <a:prstGeom prst="rect">
            <a:avLst/>
          </a:prstGeom>
          <a:solidFill>
            <a:schemeClr val="accent1"/>
          </a:solidFill>
          <a:ln cap="rnd" cmpd="sng" w="19050">
            <a:solidFill>
              <a:srgbClr val="4594A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rebuchet MS"/>
              <a:ea typeface="Trebuchet MS"/>
              <a:cs typeface="Trebuchet MS"/>
              <a:sym typeface="Trebuchet MS"/>
            </a:endParaRPr>
          </a:p>
        </p:txBody>
      </p:sp>
      <p:sp>
        <p:nvSpPr>
          <p:cNvPr id="175" name="Google Shape;175;p4"/>
          <p:cNvSpPr/>
          <p:nvPr/>
        </p:nvSpPr>
        <p:spPr>
          <a:xfrm>
            <a:off x="336331" y="714703"/>
            <a:ext cx="1807779" cy="1240221"/>
          </a:xfrm>
          <a:prstGeom prst="rect">
            <a:avLst/>
          </a:prstGeom>
          <a:solidFill>
            <a:schemeClr val="accent1"/>
          </a:solidFill>
          <a:ln cap="rnd" cmpd="sng" w="19050">
            <a:solidFill>
              <a:srgbClr val="4594A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rebuchet MS"/>
              <a:ea typeface="Trebuchet MS"/>
              <a:cs typeface="Trebuchet MS"/>
              <a:sym typeface="Trebuchet MS"/>
            </a:endParaRPr>
          </a:p>
        </p:txBody>
      </p:sp>
      <p:sp>
        <p:nvSpPr>
          <p:cNvPr id="176" name="Google Shape;176;p4"/>
          <p:cNvSpPr/>
          <p:nvPr/>
        </p:nvSpPr>
        <p:spPr>
          <a:xfrm>
            <a:off x="2292824" y="704193"/>
            <a:ext cx="4243042" cy="1250731"/>
          </a:xfrm>
          <a:prstGeom prst="rect">
            <a:avLst/>
          </a:prstGeom>
          <a:solidFill>
            <a:srgbClr val="15A3D5"/>
          </a:solidFill>
          <a:ln cap="rnd" cmpd="sng" w="19050">
            <a:solidFill>
              <a:srgbClr val="4594A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uz-Cyrl-UZ" sz="2200" u="none" cap="none" strike="noStrike">
                <a:solidFill>
                  <a:schemeClr val="dk1"/>
                </a:solidFill>
                <a:latin typeface="Times New Roman"/>
                <a:ea typeface="Times New Roman"/>
                <a:cs typeface="Times New Roman"/>
                <a:sym typeface="Times New Roman"/>
              </a:rPr>
              <a:t>Бошқарув менежерларининг асосий функциялари:</a:t>
            </a:r>
            <a:endParaRPr b="0" i="0" sz="2200" u="none" cap="none" strike="noStrike">
              <a:solidFill>
                <a:schemeClr val="dk1"/>
              </a:solidFill>
              <a:latin typeface="Times New Roman"/>
              <a:ea typeface="Times New Roman"/>
              <a:cs typeface="Times New Roman"/>
              <a:sym typeface="Times New Roman"/>
            </a:endParaRPr>
          </a:p>
        </p:txBody>
      </p:sp>
      <p:grpSp>
        <p:nvGrpSpPr>
          <p:cNvPr id="177" name="Google Shape;177;p4"/>
          <p:cNvGrpSpPr/>
          <p:nvPr/>
        </p:nvGrpSpPr>
        <p:grpSpPr>
          <a:xfrm>
            <a:off x="2732689" y="2362783"/>
            <a:ext cx="6604000" cy="4402666"/>
            <a:chOff x="0" y="0"/>
            <a:chExt cx="6604000" cy="4402666"/>
          </a:xfrm>
        </p:grpSpPr>
        <p:sp>
          <p:nvSpPr>
            <p:cNvPr id="178" name="Google Shape;178;p4"/>
            <p:cNvSpPr/>
            <p:nvPr/>
          </p:nvSpPr>
          <p:spPr>
            <a:xfrm>
              <a:off x="0" y="0"/>
              <a:ext cx="5085080" cy="792480"/>
            </a:xfrm>
            <a:prstGeom prst="roundRect">
              <a:avLst>
                <a:gd fmla="val 10000" name="adj"/>
              </a:avLst>
            </a:prstGeom>
            <a:solidFill>
              <a:srgbClr val="9EDFF5"/>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4"/>
            <p:cNvSpPr txBox="1"/>
            <p:nvPr/>
          </p:nvSpPr>
          <p:spPr>
            <a:xfrm>
              <a:off x="23211" y="23211"/>
              <a:ext cx="4137211" cy="746058"/>
            </a:xfrm>
            <a:prstGeom prst="rect">
              <a:avLst/>
            </a:prstGeom>
            <a:noFill/>
            <a:ln>
              <a:noFill/>
            </a:ln>
          </p:spPr>
          <p:txBody>
            <a:bodyPr anchorCtr="0" anchor="ctr" bIns="133350" lIns="133350" spcFirstLastPara="1" rIns="133350" wrap="square" tIns="133350">
              <a:noAutofit/>
            </a:bodyPr>
            <a:lstStyle/>
            <a:p>
              <a:pPr indent="0" lvl="0" marL="0" marR="0" rtl="0" algn="l">
                <a:lnSpc>
                  <a:spcPct val="90000"/>
                </a:lnSpc>
                <a:spcBef>
                  <a:spcPts val="0"/>
                </a:spcBef>
                <a:spcAft>
                  <a:spcPts val="0"/>
                </a:spcAft>
                <a:buNone/>
              </a:pPr>
              <a:r>
                <a:rPr b="0" i="0" lang="uz-Cyrl-UZ" sz="3500" u="none" cap="none" strike="noStrike">
                  <a:solidFill>
                    <a:schemeClr val="dk1"/>
                  </a:solidFill>
                  <a:latin typeface="Times New Roman"/>
                  <a:ea typeface="Times New Roman"/>
                  <a:cs typeface="Times New Roman"/>
                  <a:sym typeface="Times New Roman"/>
                </a:rPr>
                <a:t>Режалаштириш</a:t>
              </a:r>
              <a:endParaRPr b="0" i="0" sz="3500" u="none" cap="none" strike="noStrike">
                <a:solidFill>
                  <a:schemeClr val="dk1"/>
                </a:solidFill>
                <a:latin typeface="Times New Roman"/>
                <a:ea typeface="Times New Roman"/>
                <a:cs typeface="Times New Roman"/>
                <a:sym typeface="Times New Roman"/>
              </a:endParaRPr>
            </a:p>
          </p:txBody>
        </p:sp>
        <p:sp>
          <p:nvSpPr>
            <p:cNvPr id="180" name="Google Shape;180;p4"/>
            <p:cNvSpPr/>
            <p:nvPr/>
          </p:nvSpPr>
          <p:spPr>
            <a:xfrm>
              <a:off x="205108" y="859800"/>
              <a:ext cx="5085080" cy="792480"/>
            </a:xfrm>
            <a:prstGeom prst="roundRect">
              <a:avLst>
                <a:gd fmla="val 10000" name="adj"/>
              </a:avLst>
            </a:prstGeom>
            <a:solidFill>
              <a:schemeClr val="accent1"/>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4"/>
            <p:cNvSpPr txBox="1"/>
            <p:nvPr/>
          </p:nvSpPr>
          <p:spPr>
            <a:xfrm>
              <a:off x="228319" y="883011"/>
              <a:ext cx="4143815" cy="746058"/>
            </a:xfrm>
            <a:prstGeom prst="rect">
              <a:avLst/>
            </a:prstGeom>
            <a:noFill/>
            <a:ln>
              <a:noFill/>
            </a:ln>
          </p:spPr>
          <p:txBody>
            <a:bodyPr anchorCtr="0" anchor="ctr" bIns="133350" lIns="133350" spcFirstLastPara="1" rIns="133350" wrap="square" tIns="133350">
              <a:noAutofit/>
            </a:bodyPr>
            <a:lstStyle/>
            <a:p>
              <a:pPr indent="0" lvl="0" marL="0" marR="0" rtl="0" algn="l">
                <a:lnSpc>
                  <a:spcPct val="90000"/>
                </a:lnSpc>
                <a:spcBef>
                  <a:spcPts val="0"/>
                </a:spcBef>
                <a:spcAft>
                  <a:spcPts val="0"/>
                </a:spcAft>
                <a:buNone/>
              </a:pPr>
              <a:r>
                <a:rPr b="0" i="0" lang="uz-Cyrl-UZ" sz="3500" u="none" cap="none" strike="noStrike">
                  <a:solidFill>
                    <a:schemeClr val="dk1"/>
                  </a:solidFill>
                  <a:latin typeface="Times New Roman"/>
                  <a:ea typeface="Times New Roman"/>
                  <a:cs typeface="Times New Roman"/>
                  <a:sym typeface="Times New Roman"/>
                </a:rPr>
                <a:t>Ташкиллаштириш</a:t>
              </a:r>
              <a:endParaRPr b="0" i="0" sz="3500" u="none" cap="none" strike="noStrike">
                <a:solidFill>
                  <a:schemeClr val="dk1"/>
                </a:solidFill>
                <a:latin typeface="Times New Roman"/>
                <a:ea typeface="Times New Roman"/>
                <a:cs typeface="Times New Roman"/>
                <a:sym typeface="Times New Roman"/>
              </a:endParaRPr>
            </a:p>
          </p:txBody>
        </p:sp>
        <p:sp>
          <p:nvSpPr>
            <p:cNvPr id="182" name="Google Shape;182;p4"/>
            <p:cNvSpPr/>
            <p:nvPr/>
          </p:nvSpPr>
          <p:spPr>
            <a:xfrm>
              <a:off x="759460" y="1805093"/>
              <a:ext cx="5085080" cy="792480"/>
            </a:xfrm>
            <a:prstGeom prst="roundRect">
              <a:avLst>
                <a:gd fmla="val 10000" name="adj"/>
              </a:avLst>
            </a:prstGeom>
            <a:solidFill>
              <a:srgbClr val="28C7D8"/>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4"/>
            <p:cNvSpPr txBox="1"/>
            <p:nvPr/>
          </p:nvSpPr>
          <p:spPr>
            <a:xfrm>
              <a:off x="782671" y="1828304"/>
              <a:ext cx="4143815" cy="746058"/>
            </a:xfrm>
            <a:prstGeom prst="rect">
              <a:avLst/>
            </a:prstGeom>
            <a:noFill/>
            <a:ln>
              <a:noFill/>
            </a:ln>
          </p:spPr>
          <p:txBody>
            <a:bodyPr anchorCtr="0" anchor="ctr" bIns="133350" lIns="133350" spcFirstLastPara="1" rIns="133350" wrap="square" tIns="133350">
              <a:noAutofit/>
            </a:bodyPr>
            <a:lstStyle/>
            <a:p>
              <a:pPr indent="0" lvl="0" marL="0" marR="0" rtl="0" algn="l">
                <a:lnSpc>
                  <a:spcPct val="90000"/>
                </a:lnSpc>
                <a:spcBef>
                  <a:spcPts val="0"/>
                </a:spcBef>
                <a:spcAft>
                  <a:spcPts val="0"/>
                </a:spcAft>
                <a:buNone/>
              </a:pPr>
              <a:r>
                <a:rPr b="0" i="0" lang="uz-Cyrl-UZ" sz="3500" u="none" cap="none" strike="noStrike">
                  <a:solidFill>
                    <a:schemeClr val="dk1"/>
                  </a:solidFill>
                  <a:latin typeface="Times New Roman"/>
                  <a:ea typeface="Times New Roman"/>
                  <a:cs typeface="Times New Roman"/>
                  <a:sym typeface="Times New Roman"/>
                </a:rPr>
                <a:t>Раҳбарлик</a:t>
              </a:r>
              <a:endParaRPr b="0" i="0" sz="3500" u="none" cap="none" strike="noStrike">
                <a:solidFill>
                  <a:schemeClr val="dk1"/>
                </a:solidFill>
                <a:latin typeface="Times New Roman"/>
                <a:ea typeface="Times New Roman"/>
                <a:cs typeface="Times New Roman"/>
                <a:sym typeface="Times New Roman"/>
              </a:endParaRPr>
            </a:p>
          </p:txBody>
        </p:sp>
        <p:sp>
          <p:nvSpPr>
            <p:cNvPr id="184" name="Google Shape;184;p4"/>
            <p:cNvSpPr/>
            <p:nvPr/>
          </p:nvSpPr>
          <p:spPr>
            <a:xfrm>
              <a:off x="1139189" y="2707640"/>
              <a:ext cx="5085080" cy="792480"/>
            </a:xfrm>
            <a:prstGeom prst="roundRect">
              <a:avLst>
                <a:gd fmla="val 10000" name="adj"/>
              </a:avLst>
            </a:prstGeom>
            <a:solidFill>
              <a:srgbClr val="00B0F0"/>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4"/>
            <p:cNvSpPr txBox="1"/>
            <p:nvPr/>
          </p:nvSpPr>
          <p:spPr>
            <a:xfrm>
              <a:off x="1162400" y="2730851"/>
              <a:ext cx="4143815" cy="746058"/>
            </a:xfrm>
            <a:prstGeom prst="rect">
              <a:avLst/>
            </a:prstGeom>
            <a:noFill/>
            <a:ln>
              <a:noFill/>
            </a:ln>
          </p:spPr>
          <p:txBody>
            <a:bodyPr anchorCtr="0" anchor="ctr" bIns="133350" lIns="133350" spcFirstLastPara="1" rIns="133350" wrap="square" tIns="133350">
              <a:noAutofit/>
            </a:bodyPr>
            <a:lstStyle/>
            <a:p>
              <a:pPr indent="0" lvl="0" marL="0" marR="0" rtl="0" algn="l">
                <a:lnSpc>
                  <a:spcPct val="90000"/>
                </a:lnSpc>
                <a:spcBef>
                  <a:spcPts val="0"/>
                </a:spcBef>
                <a:spcAft>
                  <a:spcPts val="0"/>
                </a:spcAft>
                <a:buNone/>
              </a:pPr>
              <a:r>
                <a:rPr b="0" i="0" lang="uz-Cyrl-UZ" sz="3500" u="none" cap="none" strike="noStrike">
                  <a:solidFill>
                    <a:schemeClr val="dk1"/>
                  </a:solidFill>
                  <a:latin typeface="Times New Roman"/>
                  <a:ea typeface="Times New Roman"/>
                  <a:cs typeface="Times New Roman"/>
                  <a:sym typeface="Times New Roman"/>
                </a:rPr>
                <a:t>Назорат</a:t>
              </a:r>
              <a:endParaRPr b="0" i="0" sz="3500" u="none" cap="none" strike="noStrike">
                <a:solidFill>
                  <a:schemeClr val="dk1"/>
                </a:solidFill>
                <a:latin typeface="Times New Roman"/>
                <a:ea typeface="Times New Roman"/>
                <a:cs typeface="Times New Roman"/>
                <a:sym typeface="Times New Roman"/>
              </a:endParaRPr>
            </a:p>
          </p:txBody>
        </p:sp>
        <p:sp>
          <p:nvSpPr>
            <p:cNvPr id="186" name="Google Shape;186;p4"/>
            <p:cNvSpPr/>
            <p:nvPr/>
          </p:nvSpPr>
          <p:spPr>
            <a:xfrm>
              <a:off x="1518920" y="3610186"/>
              <a:ext cx="5085080" cy="792480"/>
            </a:xfrm>
            <a:prstGeom prst="roundRect">
              <a:avLst>
                <a:gd fmla="val 10000" name="adj"/>
              </a:avLst>
            </a:prstGeom>
            <a:solidFill>
              <a:srgbClr val="15A3D5"/>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4"/>
            <p:cNvSpPr txBox="1"/>
            <p:nvPr/>
          </p:nvSpPr>
          <p:spPr>
            <a:xfrm>
              <a:off x="1542131" y="3633397"/>
              <a:ext cx="4143815" cy="746058"/>
            </a:xfrm>
            <a:prstGeom prst="rect">
              <a:avLst/>
            </a:prstGeom>
            <a:noFill/>
            <a:ln>
              <a:noFill/>
            </a:ln>
          </p:spPr>
          <p:txBody>
            <a:bodyPr anchorCtr="0" anchor="ctr" bIns="114300" lIns="114300" spcFirstLastPara="1" rIns="114300" wrap="square" tIns="114300">
              <a:noAutofit/>
            </a:bodyPr>
            <a:lstStyle/>
            <a:p>
              <a:pPr indent="0" lvl="0" marL="0" marR="0" rtl="0" algn="l">
                <a:lnSpc>
                  <a:spcPct val="90000"/>
                </a:lnSpc>
                <a:spcBef>
                  <a:spcPts val="0"/>
                </a:spcBef>
                <a:spcAft>
                  <a:spcPts val="0"/>
                </a:spcAft>
                <a:buNone/>
              </a:pPr>
              <a:r>
                <a:rPr b="0" i="0" lang="uz-Cyrl-UZ" sz="3000" u="none" cap="none" strike="noStrike">
                  <a:solidFill>
                    <a:schemeClr val="dk1"/>
                  </a:solidFill>
                  <a:latin typeface="Times New Roman"/>
                  <a:ea typeface="Times New Roman"/>
                  <a:cs typeface="Times New Roman"/>
                  <a:sym typeface="Times New Roman"/>
                </a:rPr>
                <a:t>Кадрларни бошқариш</a:t>
              </a:r>
              <a:endParaRPr b="0" i="0" sz="3000" u="none" cap="none" strike="noStrike">
                <a:solidFill>
                  <a:schemeClr val="dk1"/>
                </a:solidFill>
                <a:latin typeface="Times New Roman"/>
                <a:ea typeface="Times New Roman"/>
                <a:cs typeface="Times New Roman"/>
                <a:sym typeface="Times New Roman"/>
              </a:endParaRPr>
            </a:p>
          </p:txBody>
        </p:sp>
        <p:sp>
          <p:nvSpPr>
            <p:cNvPr id="188" name="Google Shape;188;p4"/>
            <p:cNvSpPr/>
            <p:nvPr/>
          </p:nvSpPr>
          <p:spPr>
            <a:xfrm>
              <a:off x="4569967" y="578950"/>
              <a:ext cx="515112" cy="515112"/>
            </a:xfrm>
            <a:prstGeom prst="downArrow">
              <a:avLst>
                <a:gd fmla="val 55000" name="adj1"/>
                <a:gd fmla="val 45000" name="adj2"/>
              </a:avLst>
            </a:prstGeom>
            <a:solidFill>
              <a:schemeClr val="dk2">
                <a:alpha val="89803"/>
              </a:schemeClr>
            </a:solidFill>
            <a:ln cap="rnd" cmpd="sng" w="19050">
              <a:solidFill>
                <a:srgbClr val="D1ECF7">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4"/>
            <p:cNvSpPr txBox="1"/>
            <p:nvPr/>
          </p:nvSpPr>
          <p:spPr>
            <a:xfrm>
              <a:off x="4685867" y="578950"/>
              <a:ext cx="283312" cy="387622"/>
            </a:xfrm>
            <a:prstGeom prst="rect">
              <a:avLst/>
            </a:prstGeom>
            <a:noFill/>
            <a:ln>
              <a:noFill/>
            </a:ln>
          </p:spPr>
          <p:txBody>
            <a:bodyPr anchorCtr="0" anchor="ctr" bIns="30475" lIns="30475" spcFirstLastPara="1" rIns="30475" wrap="square" tIns="30475">
              <a:noAutofit/>
            </a:bodyPr>
            <a:lstStyle/>
            <a:p>
              <a:pPr indent="0" lvl="0" marL="0" marR="0" rtl="0" algn="ctr">
                <a:lnSpc>
                  <a:spcPct val="90000"/>
                </a:lnSpc>
                <a:spcBef>
                  <a:spcPts val="0"/>
                </a:spcBef>
                <a:spcAft>
                  <a:spcPts val="0"/>
                </a:spcAft>
                <a:buNone/>
              </a:pPr>
              <a:r>
                <a:t/>
              </a:r>
              <a:endParaRPr b="0" i="0" sz="2400" u="none" cap="none" strike="noStrike">
                <a:solidFill>
                  <a:schemeClr val="dk1"/>
                </a:solidFill>
                <a:latin typeface="Trebuchet MS"/>
                <a:ea typeface="Trebuchet MS"/>
                <a:cs typeface="Trebuchet MS"/>
                <a:sym typeface="Trebuchet MS"/>
              </a:endParaRPr>
            </a:p>
          </p:txBody>
        </p:sp>
        <p:sp>
          <p:nvSpPr>
            <p:cNvPr id="190" name="Google Shape;190;p4"/>
            <p:cNvSpPr/>
            <p:nvPr/>
          </p:nvSpPr>
          <p:spPr>
            <a:xfrm>
              <a:off x="4949697" y="1481497"/>
              <a:ext cx="515112" cy="515112"/>
            </a:xfrm>
            <a:prstGeom prst="downArrow">
              <a:avLst>
                <a:gd fmla="val 55000" name="adj1"/>
                <a:gd fmla="val 45000" name="adj2"/>
              </a:avLst>
            </a:prstGeom>
            <a:solidFill>
              <a:schemeClr val="dk2">
                <a:alpha val="89803"/>
              </a:schemeClr>
            </a:solidFill>
            <a:ln cap="rnd" cmpd="sng" w="19050">
              <a:solidFill>
                <a:srgbClr val="D1ECF7">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4"/>
            <p:cNvSpPr txBox="1"/>
            <p:nvPr/>
          </p:nvSpPr>
          <p:spPr>
            <a:xfrm>
              <a:off x="5065597" y="1481497"/>
              <a:ext cx="283312" cy="387622"/>
            </a:xfrm>
            <a:prstGeom prst="rect">
              <a:avLst/>
            </a:prstGeom>
            <a:noFill/>
            <a:ln>
              <a:noFill/>
            </a:ln>
          </p:spPr>
          <p:txBody>
            <a:bodyPr anchorCtr="0" anchor="ctr" bIns="30475" lIns="30475" spcFirstLastPara="1" rIns="30475" wrap="square" tIns="30475">
              <a:noAutofit/>
            </a:bodyPr>
            <a:lstStyle/>
            <a:p>
              <a:pPr indent="0" lvl="0" marL="0" marR="0" rtl="0" algn="ctr">
                <a:lnSpc>
                  <a:spcPct val="90000"/>
                </a:lnSpc>
                <a:spcBef>
                  <a:spcPts val="0"/>
                </a:spcBef>
                <a:spcAft>
                  <a:spcPts val="0"/>
                </a:spcAft>
                <a:buNone/>
              </a:pPr>
              <a:r>
                <a:t/>
              </a:r>
              <a:endParaRPr b="0" i="0" sz="2400" u="none" cap="none" strike="noStrike">
                <a:solidFill>
                  <a:schemeClr val="dk1"/>
                </a:solidFill>
                <a:latin typeface="Trebuchet MS"/>
                <a:ea typeface="Trebuchet MS"/>
                <a:cs typeface="Trebuchet MS"/>
                <a:sym typeface="Trebuchet MS"/>
              </a:endParaRPr>
            </a:p>
          </p:txBody>
        </p:sp>
        <p:sp>
          <p:nvSpPr>
            <p:cNvPr id="192" name="Google Shape;192;p4"/>
            <p:cNvSpPr/>
            <p:nvPr/>
          </p:nvSpPr>
          <p:spPr>
            <a:xfrm>
              <a:off x="5329427" y="2370836"/>
              <a:ext cx="515112" cy="515112"/>
            </a:xfrm>
            <a:prstGeom prst="downArrow">
              <a:avLst>
                <a:gd fmla="val 55000" name="adj1"/>
                <a:gd fmla="val 45000" name="adj2"/>
              </a:avLst>
            </a:prstGeom>
            <a:solidFill>
              <a:schemeClr val="dk2">
                <a:alpha val="89803"/>
              </a:schemeClr>
            </a:solidFill>
            <a:ln cap="rnd" cmpd="sng" w="19050">
              <a:solidFill>
                <a:srgbClr val="D1ECF7">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4"/>
            <p:cNvSpPr txBox="1"/>
            <p:nvPr/>
          </p:nvSpPr>
          <p:spPr>
            <a:xfrm>
              <a:off x="5445327" y="2370836"/>
              <a:ext cx="283312" cy="387622"/>
            </a:xfrm>
            <a:prstGeom prst="rect">
              <a:avLst/>
            </a:prstGeom>
            <a:noFill/>
            <a:ln>
              <a:noFill/>
            </a:ln>
          </p:spPr>
          <p:txBody>
            <a:bodyPr anchorCtr="0" anchor="ctr" bIns="30475" lIns="30475" spcFirstLastPara="1" rIns="30475" wrap="square" tIns="30475">
              <a:noAutofit/>
            </a:bodyPr>
            <a:lstStyle/>
            <a:p>
              <a:pPr indent="0" lvl="0" marL="0" marR="0" rtl="0" algn="ctr">
                <a:lnSpc>
                  <a:spcPct val="90000"/>
                </a:lnSpc>
                <a:spcBef>
                  <a:spcPts val="0"/>
                </a:spcBef>
                <a:spcAft>
                  <a:spcPts val="0"/>
                </a:spcAft>
                <a:buNone/>
              </a:pPr>
              <a:r>
                <a:t/>
              </a:r>
              <a:endParaRPr b="0" i="0" sz="2400" u="none" cap="none" strike="noStrike">
                <a:solidFill>
                  <a:schemeClr val="dk1"/>
                </a:solidFill>
                <a:latin typeface="Trebuchet MS"/>
                <a:ea typeface="Trebuchet MS"/>
                <a:cs typeface="Trebuchet MS"/>
                <a:sym typeface="Trebuchet MS"/>
              </a:endParaRPr>
            </a:p>
          </p:txBody>
        </p:sp>
        <p:sp>
          <p:nvSpPr>
            <p:cNvPr id="194" name="Google Shape;194;p4"/>
            <p:cNvSpPr/>
            <p:nvPr/>
          </p:nvSpPr>
          <p:spPr>
            <a:xfrm>
              <a:off x="5709157" y="3282188"/>
              <a:ext cx="515112" cy="515112"/>
            </a:xfrm>
            <a:prstGeom prst="downArrow">
              <a:avLst>
                <a:gd fmla="val 55000" name="adj1"/>
                <a:gd fmla="val 45000" name="adj2"/>
              </a:avLst>
            </a:prstGeom>
            <a:solidFill>
              <a:schemeClr val="dk2">
                <a:alpha val="89803"/>
              </a:schemeClr>
            </a:solidFill>
            <a:ln cap="rnd" cmpd="sng" w="19050">
              <a:solidFill>
                <a:srgbClr val="D1ECF7">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4"/>
            <p:cNvSpPr txBox="1"/>
            <p:nvPr/>
          </p:nvSpPr>
          <p:spPr>
            <a:xfrm>
              <a:off x="5825057" y="3282188"/>
              <a:ext cx="283312" cy="387622"/>
            </a:xfrm>
            <a:prstGeom prst="rect">
              <a:avLst/>
            </a:prstGeom>
            <a:noFill/>
            <a:ln>
              <a:noFill/>
            </a:ln>
          </p:spPr>
          <p:txBody>
            <a:bodyPr anchorCtr="0" anchor="ctr" bIns="30475" lIns="30475" spcFirstLastPara="1" rIns="30475" wrap="square" tIns="30475">
              <a:noAutofit/>
            </a:bodyPr>
            <a:lstStyle/>
            <a:p>
              <a:pPr indent="0" lvl="0" marL="0" marR="0" rtl="0" algn="ctr">
                <a:lnSpc>
                  <a:spcPct val="90000"/>
                </a:lnSpc>
                <a:spcBef>
                  <a:spcPts val="0"/>
                </a:spcBef>
                <a:spcAft>
                  <a:spcPts val="0"/>
                </a:spcAft>
                <a:buNone/>
              </a:pPr>
              <a:r>
                <a:t/>
              </a:r>
              <a:endParaRPr b="0" i="0" sz="2400" u="none" cap="none" strike="noStrike">
                <a:solidFill>
                  <a:schemeClr val="dk1"/>
                </a:solidFill>
                <a:latin typeface="Trebuchet MS"/>
                <a:ea typeface="Trebuchet MS"/>
                <a:cs typeface="Trebuchet MS"/>
                <a:sym typeface="Trebuchet MS"/>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5"/>
          <p:cNvSpPr txBox="1"/>
          <p:nvPr>
            <p:ph type="title"/>
          </p:nvPr>
        </p:nvSpPr>
        <p:spPr>
          <a:xfrm>
            <a:off x="617544" y="357352"/>
            <a:ext cx="6802759" cy="1597572"/>
          </a:xfrm>
          <a:prstGeom prst="rect">
            <a:avLst/>
          </a:prstGeom>
          <a:solidFill>
            <a:schemeClr val="lt1"/>
          </a:solidFill>
          <a:ln>
            <a:noFill/>
          </a:ln>
        </p:spPr>
        <p:txBody>
          <a:bodyPr anchorCtr="0" anchor="t" bIns="45700" lIns="91425" spcFirstLastPara="1" rIns="91425" wrap="square" tIns="45700">
            <a:noAutofit/>
          </a:bodyPr>
          <a:lstStyle/>
          <a:p>
            <a:pPr indent="0" lvl="0" marL="0" rtl="0" algn="ctr">
              <a:spcBef>
                <a:spcPts val="0"/>
              </a:spcBef>
              <a:spcAft>
                <a:spcPts val="0"/>
              </a:spcAft>
              <a:buClr>
                <a:schemeClr val="accent1"/>
              </a:buClr>
              <a:buSzPts val="2800"/>
              <a:buFont typeface="Times New Roman"/>
              <a:buNone/>
            </a:pPr>
            <a:br>
              <a:rPr b="1" lang="uz-Cyrl-UZ" sz="2800">
                <a:latin typeface="Times New Roman"/>
                <a:ea typeface="Times New Roman"/>
                <a:cs typeface="Times New Roman"/>
                <a:sym typeface="Times New Roman"/>
              </a:rPr>
            </a:br>
            <a:r>
              <a:rPr lang="uz-Cyrl-UZ" sz="2800">
                <a:solidFill>
                  <a:schemeClr val="dk1"/>
                </a:solidFill>
                <a:latin typeface="Times New Roman"/>
                <a:ea typeface="Times New Roman"/>
                <a:cs typeface="Times New Roman"/>
                <a:sym typeface="Times New Roman"/>
              </a:rPr>
              <a:t>Инсон ресурсларини бошкариш менежментнинг бир қисми сифатида [3].</a:t>
            </a:r>
            <a:br>
              <a:rPr lang="uz-Cyrl-UZ" sz="2800">
                <a:solidFill>
                  <a:schemeClr val="dk1"/>
                </a:solidFill>
                <a:latin typeface="Times New Roman"/>
                <a:ea typeface="Times New Roman"/>
                <a:cs typeface="Times New Roman"/>
                <a:sym typeface="Times New Roman"/>
              </a:rPr>
            </a:br>
            <a:endParaRPr sz="2800">
              <a:solidFill>
                <a:schemeClr val="dk1"/>
              </a:solidFill>
              <a:latin typeface="Times New Roman"/>
              <a:ea typeface="Times New Roman"/>
              <a:cs typeface="Times New Roman"/>
              <a:sym typeface="Times New Roman"/>
            </a:endParaRPr>
          </a:p>
        </p:txBody>
      </p:sp>
      <p:sp>
        <p:nvSpPr>
          <p:cNvPr descr="Картинки по запросу корпоративное управление" id="201" name="Google Shape;201;p5"/>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sp>
        <p:nvSpPr>
          <p:cNvPr id="202" name="Google Shape;202;p5"/>
          <p:cNvSpPr/>
          <p:nvPr/>
        </p:nvSpPr>
        <p:spPr>
          <a:xfrm>
            <a:off x="294334" y="2097517"/>
            <a:ext cx="7872204" cy="415498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	</a:t>
            </a:r>
            <a:r>
              <a:rPr b="1" i="0" lang="uz-Cyrl-UZ" sz="2200" u="none" cap="none" strike="noStrike">
                <a:solidFill>
                  <a:schemeClr val="dk1"/>
                </a:solidFill>
                <a:latin typeface="Times New Roman"/>
                <a:ea typeface="Times New Roman"/>
                <a:cs typeface="Times New Roman"/>
                <a:sym typeface="Times New Roman"/>
              </a:rPr>
              <a:t>Инсон ресурсларини бошқариш- </a:t>
            </a:r>
            <a:r>
              <a:rPr b="0" i="0" lang="uz-Cyrl-UZ" sz="2200" u="none" cap="none" strike="noStrike">
                <a:solidFill>
                  <a:schemeClr val="dk1"/>
                </a:solidFill>
                <a:latin typeface="Times New Roman"/>
                <a:ea typeface="Times New Roman"/>
                <a:cs typeface="Times New Roman"/>
                <a:sym typeface="Times New Roman"/>
              </a:rPr>
              <a:t>корхона бошқарувининг энг муҳим соҳаси, чунки Инсон хар қандай ташкилотнинг муҳим ресурслари ҳисобланади.</a:t>
            </a:r>
            <a:endParaRPr/>
          </a:p>
          <a:p>
            <a:pPr indent="0" lvl="0" marL="0" marR="0" rtl="0" algn="just">
              <a:spcBef>
                <a:spcPts val="0"/>
              </a:spcBef>
              <a:spcAft>
                <a:spcPts val="0"/>
              </a:spcAft>
              <a:buNone/>
            </a:pPr>
            <a:r>
              <a:rPr b="0" i="0" lang="uz-Cyrl-UZ" sz="2200" u="none" cap="none" strike="noStrike">
                <a:solidFill>
                  <a:schemeClr val="dk1"/>
                </a:solidFill>
                <a:latin typeface="Times New Roman"/>
                <a:ea typeface="Times New Roman"/>
                <a:cs typeface="Times New Roman"/>
                <a:sym typeface="Times New Roman"/>
              </a:rPr>
              <a:t>	Инсонлар молиявий ресурслардан фойдаланиб янгиликлар, янги маҳсулотлар яратади ва сифатини назорат киладилар.</a:t>
            </a:r>
            <a:endParaRPr/>
          </a:p>
          <a:p>
            <a:pPr indent="0" lvl="0" marL="0" marR="0" rtl="0" algn="just">
              <a:spcBef>
                <a:spcPts val="0"/>
              </a:spcBef>
              <a:spcAft>
                <a:spcPts val="0"/>
              </a:spcAft>
              <a:buNone/>
            </a:pPr>
            <a:r>
              <a:rPr b="0" i="0" lang="uz-Cyrl-UZ" sz="2200" u="none" cap="none" strike="noStrike">
                <a:solidFill>
                  <a:schemeClr val="dk1"/>
                </a:solidFill>
                <a:latin typeface="Times New Roman"/>
                <a:ea typeface="Times New Roman"/>
                <a:cs typeface="Times New Roman"/>
                <a:sym typeface="Times New Roman"/>
              </a:rPr>
              <a:t>	Шунингдек, инсоният доимо такомиллашиб, ривожланмокда, шунинг учун уларнинг имкониятлари чексиздир, бошқа ресурслар чекланган. </a:t>
            </a:r>
            <a:endParaRPr/>
          </a:p>
          <a:p>
            <a:pPr indent="0" lvl="0" marL="0" marR="0" rtl="0" algn="just">
              <a:spcBef>
                <a:spcPts val="0"/>
              </a:spcBef>
              <a:spcAft>
                <a:spcPts val="0"/>
              </a:spcAft>
              <a:buNone/>
            </a:pPr>
            <a:r>
              <a:rPr b="0" i="0" lang="uz-Cyrl-UZ" sz="2200" u="none" cap="none" strike="noStrike">
                <a:solidFill>
                  <a:schemeClr val="dk1"/>
                </a:solidFill>
                <a:latin typeface="Times New Roman"/>
                <a:ea typeface="Times New Roman"/>
                <a:cs typeface="Times New Roman"/>
                <a:sym typeface="Times New Roman"/>
              </a:rPr>
              <a:t>      Шу сабабли замонавий бошқарув ривожланишининг ўзига хос хусусияти ишлаб чиқариш тизимида инсон ресурсларининг ролини тан олишдир.</a:t>
            </a:r>
            <a:endParaRPr b="0" i="0" sz="22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0" i="0" sz="2200" u="none" cap="none" strike="noStrike">
              <a:solidFill>
                <a:schemeClr val="dk1"/>
              </a:solidFill>
              <a:latin typeface="Times New Roman"/>
              <a:ea typeface="Times New Roman"/>
              <a:cs typeface="Times New Roman"/>
              <a:sym typeface="Times New Roman"/>
            </a:endParaRPr>
          </a:p>
        </p:txBody>
      </p:sp>
      <p:sp>
        <p:nvSpPr>
          <p:cNvPr id="203" name="Google Shape;203;p5"/>
          <p:cNvSpPr/>
          <p:nvPr/>
        </p:nvSpPr>
        <p:spPr>
          <a:xfrm>
            <a:off x="130272" y="4898284"/>
            <a:ext cx="9482349" cy="43088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uz-Cyrl-UZ" sz="2200" u="none" cap="none" strike="noStrike">
                <a:solidFill>
                  <a:schemeClr val="dk1"/>
                </a:solidFill>
                <a:latin typeface="Times New Roman"/>
                <a:ea typeface="Times New Roman"/>
                <a:cs typeface="Times New Roman"/>
                <a:sym typeface="Times New Roman"/>
              </a:rPr>
              <a:t>	</a:t>
            </a:r>
            <a:endParaRPr b="0" i="0" sz="2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descr="Картинки по запросу корпоративное управление" id="208" name="Google Shape;208;p6"/>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grpSp>
        <p:nvGrpSpPr>
          <p:cNvPr id="209" name="Google Shape;209;p6"/>
          <p:cNvGrpSpPr/>
          <p:nvPr/>
        </p:nvGrpSpPr>
        <p:grpSpPr>
          <a:xfrm>
            <a:off x="724580" y="1096823"/>
            <a:ext cx="7716894" cy="4216954"/>
            <a:chOff x="598175" y="315841"/>
            <a:chExt cx="7716894" cy="4216954"/>
          </a:xfrm>
        </p:grpSpPr>
        <p:sp>
          <p:nvSpPr>
            <p:cNvPr id="210" name="Google Shape;210;p6"/>
            <p:cNvSpPr/>
            <p:nvPr/>
          </p:nvSpPr>
          <p:spPr>
            <a:xfrm>
              <a:off x="4332429" y="1605331"/>
              <a:ext cx="2059722" cy="610483"/>
            </a:xfrm>
            <a:custGeom>
              <a:rect b="b" l="l" r="r" t="t"/>
              <a:pathLst>
                <a:path extrusionOk="0" h="120000" w="120000">
                  <a:moveTo>
                    <a:pt x="0" y="0"/>
                  </a:moveTo>
                  <a:lnTo>
                    <a:pt x="120000" y="120000"/>
                  </a:lnTo>
                </a:path>
              </a:pathLst>
            </a:custGeom>
            <a:noFill/>
            <a:ln cap="rnd" cmpd="sng" w="19050">
              <a:solidFill>
                <a:srgbClr val="4BA0BD"/>
              </a:solidFill>
              <a:prstDash val="solid"/>
              <a:round/>
              <a:headEnd len="sm" w="sm" type="none"/>
              <a:tailEnd len="sm" w="sm" type="none"/>
            </a:ln>
          </p:spPr>
        </p:sp>
        <p:sp>
          <p:nvSpPr>
            <p:cNvPr id="211" name="Google Shape;211;p6"/>
            <p:cNvSpPr/>
            <p:nvPr/>
          </p:nvSpPr>
          <p:spPr>
            <a:xfrm>
              <a:off x="4332429" y="1605331"/>
              <a:ext cx="3092264" cy="1274217"/>
            </a:xfrm>
            <a:custGeom>
              <a:rect b="b" l="l" r="r" t="t"/>
              <a:pathLst>
                <a:path extrusionOk="0" h="120000" w="120000">
                  <a:moveTo>
                    <a:pt x="0" y="0"/>
                  </a:moveTo>
                  <a:lnTo>
                    <a:pt x="0" y="113408"/>
                  </a:lnTo>
                  <a:lnTo>
                    <a:pt x="120000" y="113408"/>
                  </a:lnTo>
                  <a:lnTo>
                    <a:pt x="120000" y="120000"/>
                  </a:lnTo>
                </a:path>
              </a:pathLst>
            </a:custGeom>
            <a:noFill/>
            <a:ln cap="rnd" cmpd="sng" w="19050">
              <a:solidFill>
                <a:srgbClr val="4BA0BD"/>
              </a:solidFill>
              <a:prstDash val="solid"/>
              <a:round/>
              <a:headEnd len="sm" w="sm" type="none"/>
              <a:tailEnd len="sm" w="sm" type="none"/>
            </a:ln>
          </p:spPr>
        </p:sp>
        <p:sp>
          <p:nvSpPr>
            <p:cNvPr id="212" name="Google Shape;212;p6"/>
            <p:cNvSpPr/>
            <p:nvPr/>
          </p:nvSpPr>
          <p:spPr>
            <a:xfrm>
              <a:off x="4332429" y="1605331"/>
              <a:ext cx="1369422" cy="1274217"/>
            </a:xfrm>
            <a:custGeom>
              <a:rect b="b" l="l" r="r" t="t"/>
              <a:pathLst>
                <a:path extrusionOk="0" h="120000" w="120000">
                  <a:moveTo>
                    <a:pt x="0" y="0"/>
                  </a:moveTo>
                  <a:lnTo>
                    <a:pt x="0" y="113408"/>
                  </a:lnTo>
                  <a:lnTo>
                    <a:pt x="120000" y="113408"/>
                  </a:lnTo>
                  <a:lnTo>
                    <a:pt x="120000" y="120000"/>
                  </a:lnTo>
                </a:path>
              </a:pathLst>
            </a:custGeom>
            <a:noFill/>
            <a:ln cap="rnd" cmpd="sng" w="19050">
              <a:solidFill>
                <a:srgbClr val="4BA0BD"/>
              </a:solidFill>
              <a:prstDash val="solid"/>
              <a:round/>
              <a:headEnd len="sm" w="sm" type="none"/>
              <a:tailEnd len="sm" w="sm" type="none"/>
            </a:ln>
          </p:spPr>
        </p:sp>
        <p:sp>
          <p:nvSpPr>
            <p:cNvPr id="213" name="Google Shape;213;p6"/>
            <p:cNvSpPr/>
            <p:nvPr/>
          </p:nvSpPr>
          <p:spPr>
            <a:xfrm>
              <a:off x="4025610" y="1605331"/>
              <a:ext cx="306819" cy="1274217"/>
            </a:xfrm>
            <a:custGeom>
              <a:rect b="b" l="l" r="r" t="t"/>
              <a:pathLst>
                <a:path extrusionOk="0" h="120000" w="120000">
                  <a:moveTo>
                    <a:pt x="120000" y="0"/>
                  </a:moveTo>
                  <a:lnTo>
                    <a:pt x="120000" y="113408"/>
                  </a:lnTo>
                  <a:lnTo>
                    <a:pt x="0" y="113408"/>
                  </a:lnTo>
                  <a:lnTo>
                    <a:pt x="0" y="120000"/>
                  </a:lnTo>
                </a:path>
              </a:pathLst>
            </a:custGeom>
            <a:noFill/>
            <a:ln cap="rnd" cmpd="sng" w="19050">
              <a:solidFill>
                <a:srgbClr val="4BA0BD"/>
              </a:solidFill>
              <a:prstDash val="solid"/>
              <a:round/>
              <a:headEnd len="sm" w="sm" type="none"/>
              <a:tailEnd len="sm" w="sm" type="none"/>
            </a:ln>
          </p:spPr>
        </p:sp>
        <p:sp>
          <p:nvSpPr>
            <p:cNvPr id="214" name="Google Shape;214;p6"/>
            <p:cNvSpPr/>
            <p:nvPr/>
          </p:nvSpPr>
          <p:spPr>
            <a:xfrm>
              <a:off x="1820009" y="1605331"/>
              <a:ext cx="2512420" cy="1274217"/>
            </a:xfrm>
            <a:custGeom>
              <a:rect b="b" l="l" r="r" t="t"/>
              <a:pathLst>
                <a:path extrusionOk="0" h="120000" w="120000">
                  <a:moveTo>
                    <a:pt x="120000" y="0"/>
                  </a:moveTo>
                  <a:lnTo>
                    <a:pt x="120000" y="113408"/>
                  </a:lnTo>
                  <a:lnTo>
                    <a:pt x="0" y="113408"/>
                  </a:lnTo>
                  <a:lnTo>
                    <a:pt x="0" y="120000"/>
                  </a:lnTo>
                </a:path>
              </a:pathLst>
            </a:custGeom>
            <a:noFill/>
            <a:ln cap="rnd" cmpd="sng" w="19050">
              <a:solidFill>
                <a:srgbClr val="4BA0BD"/>
              </a:solidFill>
              <a:prstDash val="solid"/>
              <a:round/>
              <a:headEnd len="sm" w="sm" type="none"/>
              <a:tailEnd len="sm" w="sm" type="none"/>
            </a:ln>
          </p:spPr>
        </p:sp>
        <p:sp>
          <p:nvSpPr>
            <p:cNvPr id="215" name="Google Shape;215;p6"/>
            <p:cNvSpPr/>
            <p:nvPr/>
          </p:nvSpPr>
          <p:spPr>
            <a:xfrm>
              <a:off x="1239468" y="315841"/>
              <a:ext cx="6185921" cy="1289490"/>
            </a:xfrm>
            <a:prstGeom prst="rect">
              <a:avLst/>
            </a:prstGeom>
            <a:gradFill>
              <a:gsLst>
                <a:gs pos="0">
                  <a:schemeClr val="lt1"/>
                </a:gs>
                <a:gs pos="41000">
                  <a:schemeClr val="lt1"/>
                </a:gs>
                <a:gs pos="94000">
                  <a:srgbClr val="CDCDCD"/>
                </a:gs>
                <a:gs pos="100000">
                  <a:srgbClr val="CDCDCD"/>
                </a:gs>
              </a:gsLst>
              <a:lin ang="5400000" scaled="0"/>
            </a:gra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6"/>
            <p:cNvSpPr txBox="1"/>
            <p:nvPr/>
          </p:nvSpPr>
          <p:spPr>
            <a:xfrm>
              <a:off x="1239468" y="315841"/>
              <a:ext cx="6185921" cy="1289490"/>
            </a:xfrm>
            <a:prstGeom prst="rect">
              <a:avLst/>
            </a:prstGeom>
            <a:noFill/>
            <a:ln>
              <a:noFill/>
            </a:ln>
          </p:spPr>
          <p:txBody>
            <a:bodyPr anchorCtr="0" anchor="ctr" bIns="12700" lIns="12700" spcFirstLastPara="1" rIns="12700" wrap="square" tIns="12700">
              <a:noAutofit/>
            </a:bodyPr>
            <a:lstStyle/>
            <a:p>
              <a:pPr indent="0" lvl="0" marL="0" marR="0" rtl="0" algn="ctr">
                <a:lnSpc>
                  <a:spcPct val="90000"/>
                </a:lnSpc>
                <a:spcBef>
                  <a:spcPts val="0"/>
                </a:spcBef>
                <a:spcAft>
                  <a:spcPts val="0"/>
                </a:spcAft>
                <a:buNone/>
              </a:pPr>
              <a:r>
                <a:rPr b="1" i="0" lang="uz-Cyrl-UZ" sz="2000" u="none" cap="none" strike="noStrike">
                  <a:solidFill>
                    <a:schemeClr val="dk1"/>
                  </a:solidFill>
                  <a:latin typeface="Times New Roman"/>
                  <a:ea typeface="Times New Roman"/>
                  <a:cs typeface="Times New Roman"/>
                  <a:sym typeface="Times New Roman"/>
                </a:rPr>
                <a:t>Кичик бизнес субъектларида инсон ресурсларини бошкариш - менежментнинг бир қисми сифатида</a:t>
              </a:r>
              <a:endParaRPr b="0" i="0" sz="2000" u="none" cap="none" strike="noStrike">
                <a:solidFill>
                  <a:schemeClr val="dk1"/>
                </a:solidFill>
                <a:latin typeface="Trebuchet MS"/>
                <a:ea typeface="Trebuchet MS"/>
                <a:cs typeface="Trebuchet MS"/>
                <a:sym typeface="Trebuchet MS"/>
              </a:endParaRPr>
            </a:p>
          </p:txBody>
        </p:sp>
        <p:sp>
          <p:nvSpPr>
            <p:cNvPr id="217" name="Google Shape;217;p6"/>
            <p:cNvSpPr/>
            <p:nvPr/>
          </p:nvSpPr>
          <p:spPr>
            <a:xfrm>
              <a:off x="598175" y="2879549"/>
              <a:ext cx="2443667" cy="1123222"/>
            </a:xfrm>
            <a:prstGeom prst="rect">
              <a:avLst/>
            </a:prstGeom>
            <a:solidFill>
              <a:srgbClr val="5ECBEE"/>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6"/>
            <p:cNvSpPr txBox="1"/>
            <p:nvPr/>
          </p:nvSpPr>
          <p:spPr>
            <a:xfrm>
              <a:off x="598175" y="2879549"/>
              <a:ext cx="2443667" cy="1123222"/>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None/>
              </a:pPr>
              <a:r>
                <a:rPr b="1" i="0" lang="uz-Cyrl-UZ" sz="1600" u="none" cap="none" strike="noStrike">
                  <a:solidFill>
                    <a:schemeClr val="dk1"/>
                  </a:solidFill>
                  <a:latin typeface="Times New Roman"/>
                  <a:ea typeface="Times New Roman"/>
                  <a:cs typeface="Times New Roman"/>
                  <a:sym typeface="Times New Roman"/>
                </a:rPr>
                <a:t>▪ Малакали менежер бошкарувининг барча ишлаб чикилган ёндошувларини;</a:t>
              </a:r>
              <a:endParaRPr b="0" i="0" sz="1600" u="none" cap="none" strike="noStrike">
                <a:solidFill>
                  <a:schemeClr val="lt1"/>
                </a:solidFill>
                <a:latin typeface="Trebuchet MS"/>
                <a:ea typeface="Trebuchet MS"/>
                <a:cs typeface="Trebuchet MS"/>
                <a:sym typeface="Trebuchet MS"/>
              </a:endParaRPr>
            </a:p>
          </p:txBody>
        </p:sp>
        <p:sp>
          <p:nvSpPr>
            <p:cNvPr id="219" name="Google Shape;219;p6"/>
            <p:cNvSpPr/>
            <p:nvPr/>
          </p:nvSpPr>
          <p:spPr>
            <a:xfrm>
              <a:off x="3181835" y="2879549"/>
              <a:ext cx="1687550" cy="1116916"/>
            </a:xfrm>
            <a:prstGeom prst="rect">
              <a:avLst/>
            </a:prstGeom>
            <a:solidFill>
              <a:srgbClr val="5ECBEE"/>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6"/>
            <p:cNvSpPr txBox="1"/>
            <p:nvPr/>
          </p:nvSpPr>
          <p:spPr>
            <a:xfrm>
              <a:off x="3181835" y="2879549"/>
              <a:ext cx="1687550" cy="1116916"/>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None/>
              </a:pPr>
              <a:r>
                <a:rPr b="1" i="0" lang="uz-Cyrl-UZ" sz="1600" u="none" cap="none" strike="noStrike">
                  <a:solidFill>
                    <a:schemeClr val="dk1"/>
                  </a:solidFill>
                  <a:latin typeface="Times New Roman"/>
                  <a:ea typeface="Times New Roman"/>
                  <a:cs typeface="Times New Roman"/>
                  <a:sym typeface="Times New Roman"/>
                </a:rPr>
                <a:t>▪ Ташкилотнинг хакикий жараёнларини; </a:t>
              </a:r>
              <a:endParaRPr b="0" i="0" sz="1600" u="none" cap="none" strike="noStrike">
                <a:solidFill>
                  <a:schemeClr val="lt1"/>
                </a:solidFill>
                <a:latin typeface="Trebuchet MS"/>
                <a:ea typeface="Trebuchet MS"/>
                <a:cs typeface="Trebuchet MS"/>
                <a:sym typeface="Trebuchet MS"/>
              </a:endParaRPr>
            </a:p>
          </p:txBody>
        </p:sp>
        <p:sp>
          <p:nvSpPr>
            <p:cNvPr id="221" name="Google Shape;221;p6"/>
            <p:cNvSpPr/>
            <p:nvPr/>
          </p:nvSpPr>
          <p:spPr>
            <a:xfrm>
              <a:off x="5009377" y="2879549"/>
              <a:ext cx="1384947" cy="1245115"/>
            </a:xfrm>
            <a:prstGeom prst="rect">
              <a:avLst/>
            </a:prstGeom>
            <a:solidFill>
              <a:srgbClr val="5ECBEE"/>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6"/>
            <p:cNvSpPr txBox="1"/>
            <p:nvPr/>
          </p:nvSpPr>
          <p:spPr>
            <a:xfrm>
              <a:off x="5009377" y="2879549"/>
              <a:ext cx="1384947" cy="1245115"/>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None/>
              </a:pPr>
              <a:r>
                <a:rPr b="1" i="0" lang="uz-Cyrl-UZ" sz="1600" u="none" cap="none" strike="noStrike">
                  <a:solidFill>
                    <a:schemeClr val="dk1"/>
                  </a:solidFill>
                  <a:latin typeface="Times New Roman"/>
                  <a:ea typeface="Times New Roman"/>
                  <a:cs typeface="Times New Roman"/>
                  <a:sym typeface="Times New Roman"/>
                </a:rPr>
                <a:t>▪ Ташкилотга ташқи таъсирлар ва ички потенциални; </a:t>
              </a:r>
              <a:endParaRPr b="0" i="0" sz="1600" u="none" cap="none" strike="noStrike">
                <a:solidFill>
                  <a:schemeClr val="lt1"/>
                </a:solidFill>
                <a:latin typeface="Trebuchet MS"/>
                <a:ea typeface="Trebuchet MS"/>
                <a:cs typeface="Trebuchet MS"/>
                <a:sym typeface="Trebuchet MS"/>
              </a:endParaRPr>
            </a:p>
          </p:txBody>
        </p:sp>
        <p:sp>
          <p:nvSpPr>
            <p:cNvPr id="223" name="Google Shape;223;p6"/>
            <p:cNvSpPr/>
            <p:nvPr/>
          </p:nvSpPr>
          <p:spPr>
            <a:xfrm>
              <a:off x="6534317" y="2879549"/>
              <a:ext cx="1780752" cy="1653246"/>
            </a:xfrm>
            <a:prstGeom prst="rect">
              <a:avLst/>
            </a:prstGeom>
            <a:solidFill>
              <a:srgbClr val="5ECBEE"/>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6"/>
            <p:cNvSpPr txBox="1"/>
            <p:nvPr/>
          </p:nvSpPr>
          <p:spPr>
            <a:xfrm>
              <a:off x="6534317" y="2879549"/>
              <a:ext cx="1780752" cy="1653246"/>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None/>
              </a:pPr>
              <a:r>
                <a:rPr b="1" i="0" lang="uz-Cyrl-UZ" sz="1600" u="none" cap="none" strike="noStrike">
                  <a:solidFill>
                    <a:schemeClr val="dk1"/>
                  </a:solidFill>
                  <a:latin typeface="Times New Roman"/>
                  <a:ea typeface="Times New Roman"/>
                  <a:cs typeface="Times New Roman"/>
                  <a:sym typeface="Times New Roman"/>
                </a:rPr>
                <a:t>▪ Ташкилотнинг ўзгариш қобилияти ҳақидаги турли хил қарашларни камраб олиши керак.</a:t>
              </a:r>
              <a:endParaRPr b="0" i="0" sz="1600" u="none" cap="none" strike="noStrike">
                <a:solidFill>
                  <a:schemeClr val="lt1"/>
                </a:solidFill>
                <a:latin typeface="Trebuchet MS"/>
                <a:ea typeface="Trebuchet MS"/>
                <a:cs typeface="Trebuchet MS"/>
                <a:sym typeface="Trebuchet MS"/>
              </a:endParaRPr>
            </a:p>
          </p:txBody>
        </p:sp>
        <p:sp>
          <p:nvSpPr>
            <p:cNvPr id="225" name="Google Shape;225;p6"/>
            <p:cNvSpPr/>
            <p:nvPr/>
          </p:nvSpPr>
          <p:spPr>
            <a:xfrm>
              <a:off x="2012014" y="1718698"/>
              <a:ext cx="4380137" cy="994233"/>
            </a:xfrm>
            <a:prstGeom prst="rect">
              <a:avLst/>
            </a:prstGeom>
            <a:solidFill>
              <a:srgbClr val="5ECBEE"/>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6"/>
            <p:cNvSpPr txBox="1"/>
            <p:nvPr/>
          </p:nvSpPr>
          <p:spPr>
            <a:xfrm>
              <a:off x="2012014" y="1718698"/>
              <a:ext cx="4380137" cy="994233"/>
            </a:xfrm>
            <a:prstGeom prst="rect">
              <a:avLst/>
            </a:prstGeom>
            <a:noFill/>
            <a:ln>
              <a:noFill/>
            </a:ln>
          </p:spPr>
          <p:txBody>
            <a:bodyPr anchorCtr="0" anchor="ctr" bIns="11425" lIns="11425" spcFirstLastPara="1" rIns="11425" wrap="square" tIns="11425">
              <a:noAutofit/>
            </a:bodyPr>
            <a:lstStyle/>
            <a:p>
              <a:pPr indent="0" lvl="0" marL="0" marR="0" rtl="0" algn="ctr">
                <a:lnSpc>
                  <a:spcPct val="90000"/>
                </a:lnSpc>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ИНСОН РЕСУРСЛАРИНИ БОШҚАРИШНИНГ ЗАМОНАВИЙ НУҚТАИ НАЗАРИ БЎЙИЧА</a:t>
              </a:r>
              <a:endParaRPr b="0" i="0" sz="1800" u="none" cap="none" strike="noStrike">
                <a:solidFill>
                  <a:schemeClr val="lt1"/>
                </a:solidFill>
                <a:latin typeface="Trebuchet MS"/>
                <a:ea typeface="Trebuchet MS"/>
                <a:cs typeface="Trebuchet MS"/>
                <a:sym typeface="Trebuchet MS"/>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grpSp>
        <p:nvGrpSpPr>
          <p:cNvPr id="231" name="Google Shape;231;p7"/>
          <p:cNvGrpSpPr/>
          <p:nvPr/>
        </p:nvGrpSpPr>
        <p:grpSpPr>
          <a:xfrm>
            <a:off x="827078" y="2702047"/>
            <a:ext cx="7021086" cy="1297076"/>
            <a:chOff x="0" y="0"/>
            <a:chExt cx="7021086" cy="1297076"/>
          </a:xfrm>
        </p:grpSpPr>
        <p:sp>
          <p:nvSpPr>
            <p:cNvPr id="232" name="Google Shape;232;p7"/>
            <p:cNvSpPr/>
            <p:nvPr/>
          </p:nvSpPr>
          <p:spPr>
            <a:xfrm>
              <a:off x="0" y="0"/>
              <a:ext cx="7021086" cy="1297076"/>
            </a:xfrm>
            <a:prstGeom prst="roundRect">
              <a:avLst>
                <a:gd fmla="val 10000" name="adj"/>
              </a:avLst>
            </a:prstGeom>
            <a:solidFill>
              <a:srgbClr val="9EDFF5"/>
            </a:solidFill>
            <a:ln>
              <a:noFill/>
            </a:ln>
            <a:effectLst>
              <a:outerShdw blurRad="38100" rotWithShape="0" dir="5400000" dist="254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7"/>
            <p:cNvSpPr txBox="1"/>
            <p:nvPr/>
          </p:nvSpPr>
          <p:spPr>
            <a:xfrm>
              <a:off x="37990" y="37990"/>
              <a:ext cx="6945106" cy="1221096"/>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None/>
              </a:pPr>
              <a:r>
                <a:rPr b="1" i="1" lang="uz-Cyrl-UZ" sz="2000" u="none" cap="none" strike="noStrike">
                  <a:solidFill>
                    <a:schemeClr val="dk1"/>
                  </a:solidFill>
                  <a:latin typeface="Times New Roman"/>
                  <a:ea typeface="Times New Roman"/>
                  <a:cs typeface="Times New Roman"/>
                  <a:sym typeface="Times New Roman"/>
                </a:rPr>
                <a:t>Инсон ресурсларини бошқариш</a:t>
              </a:r>
              <a:r>
                <a:rPr b="0" i="1" lang="uz-Cyrl-UZ" sz="2000" u="none" cap="none" strike="noStrike">
                  <a:solidFill>
                    <a:schemeClr val="dk1"/>
                  </a:solidFill>
                  <a:latin typeface="Times New Roman"/>
                  <a:ea typeface="Times New Roman"/>
                  <a:cs typeface="Times New Roman"/>
                  <a:sym typeface="Times New Roman"/>
                </a:rPr>
                <a:t>-бу </a:t>
              </a:r>
              <a:r>
                <a:rPr b="0" i="0" lang="uz-Cyrl-UZ" sz="2000" u="none" cap="none" strike="noStrike">
                  <a:solidFill>
                    <a:schemeClr val="dk1"/>
                  </a:solidFill>
                  <a:latin typeface="Times New Roman"/>
                  <a:ea typeface="Times New Roman"/>
                  <a:cs typeface="Times New Roman"/>
                  <a:sym typeface="Times New Roman"/>
                </a:rPr>
                <a:t>ташкилотни бошқариш жараёнининг бир қисми бўлиб, у ташкилотдаги одамларнинг хатти ҳаракатларини бошқаришга қаратилган қисмидир[2].</a:t>
              </a:r>
              <a:endParaRPr b="0" i="0" sz="2000" u="none" cap="none" strike="noStrike">
                <a:solidFill>
                  <a:schemeClr val="dk1"/>
                </a:solidFill>
                <a:latin typeface="Times New Roman"/>
                <a:ea typeface="Times New Roman"/>
                <a:cs typeface="Times New Roman"/>
                <a:sym typeface="Times New Roman"/>
              </a:endParaRPr>
            </a:p>
          </p:txBody>
        </p:sp>
      </p:grpSp>
      <p:sp>
        <p:nvSpPr>
          <p:cNvPr descr="Картинки по запросу корпоративное управление" id="234" name="Google Shape;234;p7"/>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sp>
        <p:nvSpPr>
          <p:cNvPr id="235" name="Google Shape;235;p7"/>
          <p:cNvSpPr/>
          <p:nvPr/>
        </p:nvSpPr>
        <p:spPr>
          <a:xfrm>
            <a:off x="502336" y="573561"/>
            <a:ext cx="8996856" cy="1797268"/>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grpSp>
        <p:nvGrpSpPr>
          <p:cNvPr id="236" name="Google Shape;236;p7"/>
          <p:cNvGrpSpPr/>
          <p:nvPr/>
        </p:nvGrpSpPr>
        <p:grpSpPr>
          <a:xfrm>
            <a:off x="1387367" y="4438587"/>
            <a:ext cx="6714483" cy="1477472"/>
            <a:chOff x="0" y="0"/>
            <a:chExt cx="6714483" cy="1477472"/>
          </a:xfrm>
        </p:grpSpPr>
        <p:sp>
          <p:nvSpPr>
            <p:cNvPr id="237" name="Google Shape;237;p7"/>
            <p:cNvSpPr/>
            <p:nvPr/>
          </p:nvSpPr>
          <p:spPr>
            <a:xfrm>
              <a:off x="0" y="0"/>
              <a:ext cx="6714483" cy="1477472"/>
            </a:xfrm>
            <a:prstGeom prst="roundRect">
              <a:avLst>
                <a:gd fmla="val 10000" name="adj"/>
              </a:avLst>
            </a:prstGeom>
            <a:solidFill>
              <a:srgbClr val="6D91A0"/>
            </a:solidFill>
            <a:ln>
              <a:noFill/>
            </a:ln>
            <a:effectLst>
              <a:outerShdw blurRad="38100" rotWithShape="0" dir="5400000" dist="254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7"/>
            <p:cNvSpPr txBox="1"/>
            <p:nvPr/>
          </p:nvSpPr>
          <p:spPr>
            <a:xfrm>
              <a:off x="43274" y="43274"/>
              <a:ext cx="6627935" cy="1390924"/>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None/>
              </a:pPr>
              <a:r>
                <a:rPr b="1" i="1" lang="uz-Cyrl-UZ" sz="2000" u="none" cap="none" strike="noStrike">
                  <a:solidFill>
                    <a:schemeClr val="dk1"/>
                  </a:solidFill>
                  <a:latin typeface="Times New Roman"/>
                  <a:ea typeface="Times New Roman"/>
                  <a:cs typeface="Times New Roman"/>
                  <a:sym typeface="Times New Roman"/>
                </a:rPr>
                <a:t>HRM мақсади</a:t>
              </a:r>
              <a:r>
                <a:rPr b="0" i="1" lang="uz-Cyrl-UZ" sz="2000" u="none" cap="none" strike="noStrike">
                  <a:solidFill>
                    <a:schemeClr val="dk1"/>
                  </a:solidFill>
                  <a:latin typeface="Times New Roman"/>
                  <a:ea typeface="Times New Roman"/>
                  <a:cs typeface="Times New Roman"/>
                  <a:sym typeface="Times New Roman"/>
                </a:rPr>
                <a:t>- </a:t>
              </a:r>
              <a:r>
                <a:rPr b="0" i="0" lang="uz-Cyrl-UZ" sz="2000" u="none" cap="none" strike="noStrike">
                  <a:solidFill>
                    <a:schemeClr val="dk1"/>
                  </a:solidFill>
                  <a:latin typeface="Times New Roman"/>
                  <a:ea typeface="Times New Roman"/>
                  <a:cs typeface="Times New Roman"/>
                  <a:sym typeface="Times New Roman"/>
                </a:rPr>
                <a:t>керакли ходимларни жалб қилиш, сақлаш ва рағбатлантириш орқали ташкилот миссияни амалга оширишга ва ташкилот мақсадларига эришишга кўмаклашиш[2].</a:t>
              </a:r>
              <a:endParaRPr b="0" i="0" sz="2000" u="none" cap="none" strike="noStrike">
                <a:solidFill>
                  <a:schemeClr val="dk1"/>
                </a:solidFill>
                <a:latin typeface="Times New Roman"/>
                <a:ea typeface="Times New Roman"/>
                <a:cs typeface="Times New Roman"/>
                <a:sym typeface="Times New Roman"/>
              </a:endParaRPr>
            </a:p>
          </p:txBody>
        </p:sp>
      </p:grpSp>
      <p:grpSp>
        <p:nvGrpSpPr>
          <p:cNvPr id="239" name="Google Shape;239;p7"/>
          <p:cNvGrpSpPr/>
          <p:nvPr/>
        </p:nvGrpSpPr>
        <p:grpSpPr>
          <a:xfrm>
            <a:off x="374056" y="879205"/>
            <a:ext cx="6637201" cy="1491624"/>
            <a:chOff x="0" y="0"/>
            <a:chExt cx="6637201" cy="1491624"/>
          </a:xfrm>
        </p:grpSpPr>
        <p:sp>
          <p:nvSpPr>
            <p:cNvPr id="240" name="Google Shape;240;p7"/>
            <p:cNvSpPr/>
            <p:nvPr/>
          </p:nvSpPr>
          <p:spPr>
            <a:xfrm>
              <a:off x="0" y="0"/>
              <a:ext cx="6637201" cy="1491624"/>
            </a:xfrm>
            <a:prstGeom prst="roundRect">
              <a:avLst>
                <a:gd fmla="val 10000" name="adj"/>
              </a:avLst>
            </a:prstGeom>
            <a:solidFill>
              <a:srgbClr val="9DE1C5"/>
            </a:solidFill>
            <a:ln>
              <a:noFill/>
            </a:ln>
            <a:effectLst>
              <a:outerShdw blurRad="38100" rotWithShape="0" dir="5400000" dist="254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7"/>
            <p:cNvSpPr txBox="1"/>
            <p:nvPr/>
          </p:nvSpPr>
          <p:spPr>
            <a:xfrm>
              <a:off x="43688" y="43688"/>
              <a:ext cx="6549825" cy="1404248"/>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None/>
              </a:pPr>
              <a:r>
                <a:rPr b="1" i="1" lang="uz-Cyrl-UZ" sz="2000" u="none" cap="none" strike="noStrike">
                  <a:solidFill>
                    <a:schemeClr val="dk1"/>
                  </a:solidFill>
                  <a:latin typeface="Times New Roman"/>
                  <a:ea typeface="Times New Roman"/>
                  <a:cs typeface="Times New Roman"/>
                  <a:sym typeface="Times New Roman"/>
                </a:rPr>
                <a:t>“Инсон ресурслари - </a:t>
              </a:r>
              <a:r>
                <a:rPr b="0" i="0" lang="uz-Cyrl-UZ" sz="2000" u="none" cap="none" strike="noStrike">
                  <a:solidFill>
                    <a:schemeClr val="dk1"/>
                  </a:solidFill>
                  <a:latin typeface="Times New Roman"/>
                  <a:ea typeface="Times New Roman"/>
                  <a:cs typeface="Times New Roman"/>
                  <a:sym typeface="Times New Roman"/>
                </a:rPr>
                <a:t>бу ташкилот билан меҳнат муносабатларида бўлган ва ташкилий мақсадларга еришишга имкон берадиган маълум хусусиятларга эга бўлган одамлар тўплами.</a:t>
              </a:r>
              <a:endParaRPr b="0" i="0" sz="2000" u="none" cap="none" strike="noStrike">
                <a:solidFill>
                  <a:schemeClr val="dk1"/>
                </a:solidFill>
                <a:latin typeface="Times New Roman"/>
                <a:ea typeface="Times New Roman"/>
                <a:cs typeface="Times New Roman"/>
                <a:sym typeface="Times New Roman"/>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descr="Картинки по запросу корпоративное управление" id="246" name="Google Shape;246;p8"/>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grpSp>
        <p:nvGrpSpPr>
          <p:cNvPr id="247" name="Google Shape;247;p8"/>
          <p:cNvGrpSpPr/>
          <p:nvPr/>
        </p:nvGrpSpPr>
        <p:grpSpPr>
          <a:xfrm>
            <a:off x="575137" y="2367740"/>
            <a:ext cx="7235821" cy="3493233"/>
            <a:chOff x="7073" y="0"/>
            <a:chExt cx="7235821" cy="3493233"/>
          </a:xfrm>
        </p:grpSpPr>
        <p:sp>
          <p:nvSpPr>
            <p:cNvPr id="248" name="Google Shape;248;p8"/>
            <p:cNvSpPr/>
            <p:nvPr/>
          </p:nvSpPr>
          <p:spPr>
            <a:xfrm>
              <a:off x="7073" y="0"/>
              <a:ext cx="7235821" cy="3493233"/>
            </a:xfrm>
            <a:prstGeom prst="roundRect">
              <a:avLst>
                <a:gd fmla="val 10000" name="adj"/>
              </a:avLst>
            </a:prstGeom>
            <a:solidFill>
              <a:srgbClr val="75C4FF"/>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8"/>
            <p:cNvSpPr txBox="1"/>
            <p:nvPr/>
          </p:nvSpPr>
          <p:spPr>
            <a:xfrm>
              <a:off x="109386" y="102313"/>
              <a:ext cx="7031195" cy="3288607"/>
            </a:xfrm>
            <a:prstGeom prst="rect">
              <a:avLst/>
            </a:prstGeom>
            <a:noFill/>
            <a:ln>
              <a:noFill/>
            </a:ln>
          </p:spPr>
          <p:txBody>
            <a:bodyPr anchorCtr="0" anchor="ctr" bIns="76200" lIns="76200" spcFirstLastPara="1" rIns="76200" wrap="square" tIns="76200">
              <a:noAutofit/>
            </a:bodyPr>
            <a:lstStyle/>
            <a:p>
              <a:pPr indent="0" lvl="0" marL="0" marR="0" rtl="0" algn="just">
                <a:lnSpc>
                  <a:spcPct val="90000"/>
                </a:lnSpc>
                <a:spcBef>
                  <a:spcPts val="0"/>
                </a:spcBef>
                <a:spcAft>
                  <a:spcPts val="0"/>
                </a:spcAft>
                <a:buNone/>
              </a:pPr>
              <a:r>
                <a:rPr b="1" i="0" lang="uz-Cyrl-UZ" sz="2000" u="none" cap="none" strike="noStrike">
                  <a:solidFill>
                    <a:schemeClr val="dk1"/>
                  </a:solidFill>
                  <a:latin typeface="Times New Roman"/>
                  <a:ea typeface="Times New Roman"/>
                  <a:cs typeface="Times New Roman"/>
                  <a:sym typeface="Times New Roman"/>
                </a:rPr>
                <a:t>     Инсон ресурсларини бошқариш </a:t>
              </a:r>
              <a:r>
                <a:rPr b="1" i="1" lang="uz-Cyrl-UZ" sz="2000" u="none" cap="none" strike="noStrike">
                  <a:solidFill>
                    <a:schemeClr val="dk1"/>
                  </a:solidFill>
                  <a:latin typeface="Times New Roman"/>
                  <a:ea typeface="Times New Roman"/>
                  <a:cs typeface="Times New Roman"/>
                  <a:sym typeface="Times New Roman"/>
                </a:rPr>
                <a:t>(инглизча: инсон ресурсларини бошқариш, ИКМ, кадрлар менежменти) </a:t>
              </a:r>
              <a:r>
                <a:rPr b="1" i="0" lang="uz-Cyrl-UZ" sz="2000" u="none" cap="none" strike="noStrike">
                  <a:solidFill>
                    <a:schemeClr val="dk1"/>
                  </a:solidFill>
                  <a:latin typeface="Times New Roman"/>
                  <a:ea typeface="Times New Roman"/>
                  <a:cs typeface="Times New Roman"/>
                  <a:sym typeface="Times New Roman"/>
                </a:rPr>
                <a:t>- бу ташкилотни ўзига юкланган меҳнат функцияларини бажаришга қодир бўлган салоҳиятли кадрлар билан таъминлашга ва улардан самарали фойдаланишга қаратилган билим ва амалий фаолият соҳасидир. </a:t>
              </a:r>
              <a:endParaRPr/>
            </a:p>
            <a:p>
              <a:pPr indent="0" lvl="0" marL="0" marR="0" rtl="0" algn="just">
                <a:lnSpc>
                  <a:spcPct val="90000"/>
                </a:lnSpc>
                <a:spcBef>
                  <a:spcPts val="700"/>
                </a:spcBef>
                <a:spcAft>
                  <a:spcPts val="0"/>
                </a:spcAft>
                <a:buNone/>
              </a:pPr>
              <a:r>
                <a:rPr b="1" i="0" lang="uz-Cyrl-UZ" sz="2000" u="none" cap="none" strike="noStrike">
                  <a:solidFill>
                    <a:schemeClr val="dk1"/>
                  </a:solidFill>
                  <a:latin typeface="Times New Roman"/>
                  <a:ea typeface="Times New Roman"/>
                  <a:cs typeface="Times New Roman"/>
                  <a:sym typeface="Times New Roman"/>
                </a:rPr>
                <a:t>      Инсон ресурсларини бошқариш ташкилотнинг сифат менежменти тизимларининг ажралмас қисмидир [6].</a:t>
              </a:r>
              <a:endParaRPr b="0" i="0" sz="2000" u="none" cap="none" strike="noStrike">
                <a:solidFill>
                  <a:schemeClr val="dk1"/>
                </a:solidFill>
                <a:latin typeface="Times New Roman"/>
                <a:ea typeface="Times New Roman"/>
                <a:cs typeface="Times New Roman"/>
                <a:sym typeface="Times New Roman"/>
              </a:endParaRPr>
            </a:p>
          </p:txBody>
        </p:sp>
      </p:grpSp>
      <p:pic>
        <p:nvPicPr>
          <p:cNvPr id="250" name="Google Shape;250;p8"/>
          <p:cNvPicPr preferRelativeResize="0"/>
          <p:nvPr/>
        </p:nvPicPr>
        <p:blipFill rotWithShape="1">
          <a:blip r:embed="rId3">
            <a:alphaModFix/>
          </a:blip>
          <a:srcRect b="0" l="0" r="0" t="0"/>
          <a:stretch/>
        </p:blipFill>
        <p:spPr>
          <a:xfrm>
            <a:off x="0" y="551863"/>
            <a:ext cx="3026979" cy="155020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descr="Картинки по запросу корпоративное управление" id="255" name="Google Shape;255;p9"/>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grpSp>
        <p:nvGrpSpPr>
          <p:cNvPr id="256" name="Google Shape;256;p9"/>
          <p:cNvGrpSpPr/>
          <p:nvPr/>
        </p:nvGrpSpPr>
        <p:grpSpPr>
          <a:xfrm>
            <a:off x="785268" y="2752854"/>
            <a:ext cx="7675685" cy="3031000"/>
            <a:chOff x="7503" y="0"/>
            <a:chExt cx="7675685" cy="3031000"/>
          </a:xfrm>
        </p:grpSpPr>
        <p:sp>
          <p:nvSpPr>
            <p:cNvPr id="257" name="Google Shape;257;p9"/>
            <p:cNvSpPr/>
            <p:nvPr/>
          </p:nvSpPr>
          <p:spPr>
            <a:xfrm>
              <a:off x="7503" y="0"/>
              <a:ext cx="7675685" cy="3031000"/>
            </a:xfrm>
            <a:prstGeom prst="roundRect">
              <a:avLst>
                <a:gd fmla="val 10000" name="adj"/>
              </a:avLst>
            </a:prstGeom>
            <a:solidFill>
              <a:schemeClr val="lt1"/>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9"/>
            <p:cNvSpPr txBox="1"/>
            <p:nvPr/>
          </p:nvSpPr>
          <p:spPr>
            <a:xfrm>
              <a:off x="96278" y="88775"/>
              <a:ext cx="7498135" cy="2853450"/>
            </a:xfrm>
            <a:prstGeom prst="rect">
              <a:avLst/>
            </a:prstGeom>
            <a:noFill/>
            <a:ln>
              <a:noFill/>
            </a:ln>
          </p:spPr>
          <p:txBody>
            <a:bodyPr anchorCtr="0" anchor="ctr" bIns="99050" lIns="99050" spcFirstLastPara="1" rIns="99050" wrap="square" tIns="99050">
              <a:noAutofit/>
            </a:bodyPr>
            <a:lstStyle/>
            <a:p>
              <a:pPr indent="0" lvl="0" marL="0" marR="0" rtl="0" algn="just">
                <a:lnSpc>
                  <a:spcPct val="90000"/>
                </a:lnSpc>
                <a:spcBef>
                  <a:spcPts val="0"/>
                </a:spcBef>
                <a:spcAft>
                  <a:spcPts val="0"/>
                </a:spcAft>
                <a:buNone/>
              </a:pPr>
              <a:r>
                <a:rPr b="1" i="0" lang="uz-Cyrl-UZ" sz="2600" u="none" cap="none" strike="noStrike">
                  <a:solidFill>
                    <a:schemeClr val="dk1"/>
                  </a:solidFill>
                  <a:latin typeface="Times New Roman"/>
                  <a:ea typeface="Times New Roman"/>
                  <a:cs typeface="Times New Roman"/>
                  <a:sym typeface="Times New Roman"/>
                </a:rPr>
                <a:t>        Кадрларни бошқариш фаолияти</a:t>
              </a:r>
              <a:r>
                <a:rPr b="0" i="0" lang="uz-Cyrl-UZ" sz="2600" u="none" cap="none" strike="noStrike">
                  <a:solidFill>
                    <a:schemeClr val="dk1"/>
                  </a:solidFill>
                  <a:latin typeface="Times New Roman"/>
                  <a:ea typeface="Times New Roman"/>
                  <a:cs typeface="Times New Roman"/>
                  <a:sym typeface="Times New Roman"/>
                </a:rPr>
                <a:t> - бу ходимларнинг имкониятларини ва ташкилотнинг ривожланиш мақсадлари, стратегиялари ва шартларини мувофиқлаштиришга қаратилган ташкилотнинг инсон ресурсларига қаратилган мақсадли таъсиридир.</a:t>
              </a:r>
              <a:endParaRPr b="0" i="0" sz="2600" u="none" cap="none" strike="noStrike">
                <a:solidFill>
                  <a:schemeClr val="dk1"/>
                </a:solidFill>
                <a:latin typeface="Times New Roman"/>
                <a:ea typeface="Times New Roman"/>
                <a:cs typeface="Times New Roman"/>
                <a:sym typeface="Times New Roman"/>
              </a:endParaRPr>
            </a:p>
          </p:txBody>
        </p:sp>
      </p:grpSp>
      <p:pic>
        <p:nvPicPr>
          <p:cNvPr id="259" name="Google Shape;259;p9"/>
          <p:cNvPicPr preferRelativeResize="0"/>
          <p:nvPr/>
        </p:nvPicPr>
        <p:blipFill rotWithShape="1">
          <a:blip r:embed="rId3">
            <a:alphaModFix/>
          </a:blip>
          <a:srcRect b="0" l="0" r="0" t="0"/>
          <a:stretch/>
        </p:blipFill>
        <p:spPr>
          <a:xfrm>
            <a:off x="506775" y="385590"/>
            <a:ext cx="3723701" cy="236726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descr="Картинки по запросу корпоративное управление" id="264" name="Google Shape;264;p10"/>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sp>
        <p:nvSpPr>
          <p:cNvPr id="265" name="Google Shape;265;p10"/>
          <p:cNvSpPr/>
          <p:nvPr/>
        </p:nvSpPr>
        <p:spPr>
          <a:xfrm>
            <a:off x="126404" y="440308"/>
            <a:ext cx="8870451" cy="1031140"/>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grpSp>
        <p:nvGrpSpPr>
          <p:cNvPr id="266" name="Google Shape;266;p10"/>
          <p:cNvGrpSpPr/>
          <p:nvPr/>
        </p:nvGrpSpPr>
        <p:grpSpPr>
          <a:xfrm>
            <a:off x="807119" y="2784285"/>
            <a:ext cx="7488581" cy="3537301"/>
            <a:chOff x="7320" y="0"/>
            <a:chExt cx="7488581" cy="3537301"/>
          </a:xfrm>
        </p:grpSpPr>
        <p:sp>
          <p:nvSpPr>
            <p:cNvPr id="267" name="Google Shape;267;p10"/>
            <p:cNvSpPr/>
            <p:nvPr/>
          </p:nvSpPr>
          <p:spPr>
            <a:xfrm>
              <a:off x="7320" y="0"/>
              <a:ext cx="7488581" cy="3537301"/>
            </a:xfrm>
            <a:prstGeom prst="roundRect">
              <a:avLst>
                <a:gd fmla="val 10000" name="adj"/>
              </a:avLst>
            </a:prstGeom>
            <a:solidFill>
              <a:srgbClr val="B1ECD9"/>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10"/>
            <p:cNvSpPr txBox="1"/>
            <p:nvPr/>
          </p:nvSpPr>
          <p:spPr>
            <a:xfrm>
              <a:off x="110924" y="103604"/>
              <a:ext cx="7281373" cy="3330093"/>
            </a:xfrm>
            <a:prstGeom prst="rect">
              <a:avLst/>
            </a:prstGeom>
            <a:noFill/>
            <a:ln>
              <a:noFill/>
            </a:ln>
          </p:spPr>
          <p:txBody>
            <a:bodyPr anchorCtr="0" anchor="ctr" bIns="99050" lIns="99050" spcFirstLastPara="1" rIns="99050" wrap="square" tIns="99050">
              <a:noAutofit/>
            </a:bodyPr>
            <a:lstStyle/>
            <a:p>
              <a:pPr indent="0" lvl="0" marL="0" marR="0" rtl="0" algn="just">
                <a:lnSpc>
                  <a:spcPct val="90000"/>
                </a:lnSpc>
                <a:spcBef>
                  <a:spcPts val="0"/>
                </a:spcBef>
                <a:spcAft>
                  <a:spcPts val="0"/>
                </a:spcAft>
                <a:buNone/>
              </a:pPr>
              <a:r>
                <a:rPr b="1" i="0" lang="uz-Cyrl-UZ" sz="2600" u="none" cap="none" strike="noStrike">
                  <a:solidFill>
                    <a:schemeClr val="dk1"/>
                  </a:solidFill>
                  <a:latin typeface="Times New Roman"/>
                  <a:ea typeface="Times New Roman"/>
                  <a:cs typeface="Times New Roman"/>
                  <a:sym typeface="Times New Roman"/>
                </a:rPr>
                <a:t>     </a:t>
              </a:r>
              <a:r>
                <a:rPr b="1" i="0" lang="uz-Cyrl-UZ" sz="2400" u="none" cap="none" strike="noStrike">
                  <a:solidFill>
                    <a:schemeClr val="dk1"/>
                  </a:solidFill>
                  <a:latin typeface="Times New Roman"/>
                  <a:ea typeface="Times New Roman"/>
                  <a:cs typeface="Times New Roman"/>
                  <a:sym typeface="Times New Roman"/>
                </a:rPr>
                <a:t>* </a:t>
              </a:r>
              <a:r>
                <a:rPr b="1" i="0" lang="uz-Cyrl-UZ" sz="2400" u="sng" cap="none" strike="noStrike">
                  <a:solidFill>
                    <a:schemeClr val="dk1"/>
                  </a:solidFill>
                  <a:latin typeface="Times New Roman"/>
                  <a:ea typeface="Times New Roman"/>
                  <a:cs typeface="Times New Roman"/>
                  <a:sym typeface="Times New Roman"/>
                </a:rPr>
                <a:t>Инсон ресурсларини бошқариш-бу </a:t>
              </a:r>
              <a:r>
                <a:rPr b="0" i="0" lang="uz-Cyrl-UZ" sz="2400" u="none" cap="none" strike="noStrike">
                  <a:solidFill>
                    <a:schemeClr val="dk1"/>
                  </a:solidFill>
                  <a:latin typeface="Times New Roman"/>
                  <a:ea typeface="Times New Roman"/>
                  <a:cs typeface="Times New Roman"/>
                  <a:sym typeface="Times New Roman"/>
                </a:rPr>
                <a:t>ходимларни бошқаришдаги ёндашув бўлиб, унда ходимлар рақобат шароитида компаниянинг активи сифатида, ташкилотнинг стратегик мақсадларига еришиш учун рағбатлантирилиши ва ривожланиши керак бўлган инсон салоҳияти сифатида қаралади.</a:t>
              </a:r>
              <a:br>
                <a:rPr b="1" i="0" lang="uz-Cyrl-UZ" sz="2400" u="none" cap="none" strike="noStrike">
                  <a:solidFill>
                    <a:schemeClr val="dk1"/>
                  </a:solidFill>
                  <a:latin typeface="Times New Roman"/>
                  <a:ea typeface="Times New Roman"/>
                  <a:cs typeface="Times New Roman"/>
                  <a:sym typeface="Times New Roman"/>
                </a:rPr>
              </a:br>
              <a:r>
                <a:rPr b="1" i="0" lang="uz-Cyrl-UZ" sz="2400" u="none" cap="none" strike="noStrike">
                  <a:solidFill>
                    <a:schemeClr val="dk1"/>
                  </a:solidFill>
                  <a:latin typeface="Times New Roman"/>
                  <a:ea typeface="Times New Roman"/>
                  <a:cs typeface="Times New Roman"/>
                  <a:sym typeface="Times New Roman"/>
                </a:rPr>
                <a:t>    * </a:t>
              </a:r>
              <a:r>
                <a:rPr b="0" i="0" lang="uz-Cyrl-UZ" sz="2400" u="none" cap="none" strike="noStrike">
                  <a:solidFill>
                    <a:schemeClr val="dk1"/>
                  </a:solidFill>
                  <a:latin typeface="Times New Roman"/>
                  <a:ea typeface="Times New Roman"/>
                  <a:cs typeface="Times New Roman"/>
                  <a:sym typeface="Times New Roman"/>
                </a:rPr>
                <a:t>Инсон ресурсларини бошқариш ташкилот ва унинг ходимлари ўртасидаги муносабатларга оид барча бошқарув қарорларини қамраб олади.</a:t>
              </a:r>
              <a:endParaRPr b="0" i="0" sz="2400" u="none" cap="none" strike="noStrike">
                <a:solidFill>
                  <a:schemeClr val="dk1"/>
                </a:solidFill>
                <a:latin typeface="Times New Roman"/>
                <a:ea typeface="Times New Roman"/>
                <a:cs typeface="Times New Roman"/>
                <a:sym typeface="Times New Roman"/>
              </a:endParaRPr>
            </a:p>
          </p:txBody>
        </p:sp>
      </p:grpSp>
      <p:pic>
        <p:nvPicPr>
          <p:cNvPr id="269" name="Google Shape;269;p10"/>
          <p:cNvPicPr preferRelativeResize="0"/>
          <p:nvPr/>
        </p:nvPicPr>
        <p:blipFill rotWithShape="1">
          <a:blip r:embed="rId3">
            <a:alphaModFix/>
          </a:blip>
          <a:srcRect b="0" l="0" r="0" t="0"/>
          <a:stretch/>
        </p:blipFill>
        <p:spPr>
          <a:xfrm>
            <a:off x="583894" y="286951"/>
            <a:ext cx="3613534" cy="2104588"/>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descr="Картинки по запросу корпоративное управление" id="274" name="Google Shape;274;p11"/>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sp>
        <p:nvSpPr>
          <p:cNvPr id="275" name="Google Shape;275;p11"/>
          <p:cNvSpPr/>
          <p:nvPr/>
        </p:nvSpPr>
        <p:spPr>
          <a:xfrm>
            <a:off x="126404" y="440308"/>
            <a:ext cx="5086727" cy="1031140"/>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grpSp>
        <p:nvGrpSpPr>
          <p:cNvPr id="276" name="Google Shape;276;p11"/>
          <p:cNvGrpSpPr/>
          <p:nvPr/>
        </p:nvGrpSpPr>
        <p:grpSpPr>
          <a:xfrm>
            <a:off x="414127" y="978087"/>
            <a:ext cx="8608927" cy="4411629"/>
            <a:chOff x="-231595" y="273982"/>
            <a:chExt cx="8608927" cy="4411629"/>
          </a:xfrm>
        </p:grpSpPr>
        <p:sp>
          <p:nvSpPr>
            <p:cNvPr id="277" name="Google Shape;277;p11"/>
            <p:cNvSpPr/>
            <p:nvPr/>
          </p:nvSpPr>
          <p:spPr>
            <a:xfrm>
              <a:off x="3386454" y="3236058"/>
              <a:ext cx="1483414" cy="1237131"/>
            </a:xfrm>
            <a:prstGeom prst="ellipse">
              <a:avLst/>
            </a:prstGeom>
            <a:gradFill>
              <a:gsLst>
                <a:gs pos="0">
                  <a:srgbClr val="D0EDF8"/>
                </a:gs>
                <a:gs pos="88000">
                  <a:srgbClr val="7BD1F0"/>
                </a:gs>
                <a:gs pos="100000">
                  <a:srgbClr val="7BD1F0"/>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11"/>
            <p:cNvSpPr txBox="1"/>
            <p:nvPr/>
          </p:nvSpPr>
          <p:spPr>
            <a:xfrm>
              <a:off x="3603695" y="3417232"/>
              <a:ext cx="1048932" cy="874783"/>
            </a:xfrm>
            <a:prstGeom prst="rect">
              <a:avLst/>
            </a:prstGeom>
            <a:noFill/>
            <a:ln>
              <a:noFill/>
            </a:ln>
          </p:spPr>
          <p:txBody>
            <a:bodyPr anchorCtr="0" anchor="ctr" bIns="11425" lIns="11425" spcFirstLastPara="1" rIns="11425" wrap="square" tIns="11425">
              <a:noAutofit/>
            </a:bodyPr>
            <a:lstStyle/>
            <a:p>
              <a:pPr indent="0" lvl="0" marL="0" marR="0" rtl="0" algn="ctr">
                <a:lnSpc>
                  <a:spcPct val="90000"/>
                </a:lnSpc>
                <a:spcBef>
                  <a:spcPts val="0"/>
                </a:spcBef>
                <a:spcAft>
                  <a:spcPts val="0"/>
                </a:spcAft>
                <a:buNone/>
              </a:pPr>
              <a:r>
                <a:rPr b="0" i="0" lang="uz-Cyrl-UZ" sz="1800" u="none" cap="none" strike="noStrike">
                  <a:solidFill>
                    <a:schemeClr val="dk1"/>
                  </a:solidFill>
                  <a:latin typeface="Times New Roman"/>
                  <a:ea typeface="Times New Roman"/>
                  <a:cs typeface="Times New Roman"/>
                  <a:sym typeface="Times New Roman"/>
                </a:rPr>
                <a:t>HRM</a:t>
              </a:r>
              <a:endParaRPr b="0" i="0" sz="1800" u="none" cap="none" strike="noStrike">
                <a:solidFill>
                  <a:schemeClr val="dk1"/>
                </a:solidFill>
                <a:latin typeface="Times New Roman"/>
                <a:ea typeface="Times New Roman"/>
                <a:cs typeface="Times New Roman"/>
                <a:sym typeface="Times New Roman"/>
              </a:endParaRPr>
            </a:p>
          </p:txBody>
        </p:sp>
        <p:sp>
          <p:nvSpPr>
            <p:cNvPr id="279" name="Google Shape;279;p11"/>
            <p:cNvSpPr/>
            <p:nvPr/>
          </p:nvSpPr>
          <p:spPr>
            <a:xfrm rot="10671308">
              <a:off x="893181" y="3722002"/>
              <a:ext cx="2045903" cy="430934"/>
            </a:xfrm>
            <a:prstGeom prst="leftArrow">
              <a:avLst>
                <a:gd fmla="val 60000" name="adj1"/>
                <a:gd fmla="val 50000" name="adj2"/>
              </a:avLst>
            </a:prstGeom>
            <a:gradFill>
              <a:gsLst>
                <a:gs pos="0">
                  <a:srgbClr val="BCCDE4"/>
                </a:gs>
                <a:gs pos="88000">
                  <a:srgbClr val="6195CA"/>
                </a:gs>
                <a:gs pos="100000">
                  <a:srgbClr val="6195CA"/>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11"/>
            <p:cNvSpPr/>
            <p:nvPr/>
          </p:nvSpPr>
          <p:spPr>
            <a:xfrm>
              <a:off x="-231595" y="3690975"/>
              <a:ext cx="1660083" cy="591691"/>
            </a:xfrm>
            <a:prstGeom prst="roundRect">
              <a:avLst>
                <a:gd fmla="val 10000" name="adj"/>
              </a:avLst>
            </a:prstGeom>
            <a:gradFill>
              <a:gsLst>
                <a:gs pos="0">
                  <a:srgbClr val="BCCDE4"/>
                </a:gs>
                <a:gs pos="88000">
                  <a:srgbClr val="6195CA"/>
                </a:gs>
                <a:gs pos="100000">
                  <a:srgbClr val="6195CA"/>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11"/>
            <p:cNvSpPr txBox="1"/>
            <p:nvPr/>
          </p:nvSpPr>
          <p:spPr>
            <a:xfrm>
              <a:off x="-214265" y="3708305"/>
              <a:ext cx="1625423" cy="557031"/>
            </a:xfrm>
            <a:prstGeom prst="rect">
              <a:avLst/>
            </a:prstGeom>
            <a:noFill/>
            <a:ln>
              <a:noFill/>
            </a:ln>
          </p:spPr>
          <p:txBody>
            <a:bodyPr anchorCtr="0" anchor="ctr" bIns="34275" lIns="34275" spcFirstLastPara="1" rIns="34275" wrap="square" tIns="34275">
              <a:noAutofit/>
            </a:bodyPr>
            <a:lstStyle/>
            <a:p>
              <a:pPr indent="0" lvl="0" marL="0" marR="0" rtl="0" algn="ctr">
                <a:lnSpc>
                  <a:spcPct val="90000"/>
                </a:lnSpc>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Мотивация</a:t>
              </a:r>
              <a:endParaRPr b="0" i="0" sz="1800" u="none" cap="none" strike="noStrike">
                <a:solidFill>
                  <a:schemeClr val="dk1"/>
                </a:solidFill>
                <a:latin typeface="Trebuchet MS"/>
                <a:ea typeface="Trebuchet MS"/>
                <a:cs typeface="Trebuchet MS"/>
                <a:sym typeface="Trebuchet MS"/>
              </a:endParaRPr>
            </a:p>
          </p:txBody>
        </p:sp>
        <p:sp>
          <p:nvSpPr>
            <p:cNvPr id="282" name="Google Shape;282;p11"/>
            <p:cNvSpPr/>
            <p:nvPr/>
          </p:nvSpPr>
          <p:spPr>
            <a:xfrm rot="-9827800">
              <a:off x="1068409" y="3043246"/>
              <a:ext cx="2018119" cy="430934"/>
            </a:xfrm>
            <a:prstGeom prst="leftArrow">
              <a:avLst>
                <a:gd fmla="val 60000" name="adj1"/>
                <a:gd fmla="val 50000" name="adj2"/>
              </a:avLst>
            </a:prstGeom>
            <a:gradFill>
              <a:gsLst>
                <a:gs pos="0">
                  <a:srgbClr val="C2EAD9"/>
                </a:gs>
                <a:gs pos="88000">
                  <a:srgbClr val="6AD4AD"/>
                </a:gs>
                <a:gs pos="100000">
                  <a:srgbClr val="6AD4AD"/>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1"/>
            <p:cNvSpPr/>
            <p:nvPr/>
          </p:nvSpPr>
          <p:spPr>
            <a:xfrm>
              <a:off x="38891" y="2483870"/>
              <a:ext cx="1658157" cy="846749"/>
            </a:xfrm>
            <a:prstGeom prst="roundRect">
              <a:avLst>
                <a:gd fmla="val 10000" name="adj"/>
              </a:avLst>
            </a:prstGeom>
            <a:gradFill>
              <a:gsLst>
                <a:gs pos="0">
                  <a:srgbClr val="C2EAD9"/>
                </a:gs>
                <a:gs pos="88000">
                  <a:srgbClr val="6AD4AD"/>
                </a:gs>
                <a:gs pos="100000">
                  <a:srgbClr val="6AD4AD"/>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11"/>
            <p:cNvSpPr txBox="1"/>
            <p:nvPr/>
          </p:nvSpPr>
          <p:spPr>
            <a:xfrm>
              <a:off x="63691" y="2508670"/>
              <a:ext cx="1608557" cy="797149"/>
            </a:xfrm>
            <a:prstGeom prst="rect">
              <a:avLst/>
            </a:prstGeom>
            <a:noFill/>
            <a:ln>
              <a:noFill/>
            </a:ln>
          </p:spPr>
          <p:txBody>
            <a:bodyPr anchorCtr="0" anchor="ctr" bIns="34275" lIns="34275" spcFirstLastPara="1" rIns="34275" wrap="square" tIns="34275">
              <a:noAutofit/>
            </a:bodyPr>
            <a:lstStyle/>
            <a:p>
              <a:pPr indent="0" lvl="0" marL="0" marR="0" rtl="0" algn="ctr">
                <a:lnSpc>
                  <a:spcPct val="90000"/>
                </a:lnSpc>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Компенсация ва имтиёзлар</a:t>
              </a:r>
              <a:endParaRPr b="1" i="0" sz="1800" u="none" cap="none" strike="noStrike">
                <a:solidFill>
                  <a:schemeClr val="dk1"/>
                </a:solidFill>
                <a:latin typeface="Times New Roman"/>
                <a:ea typeface="Times New Roman"/>
                <a:cs typeface="Times New Roman"/>
                <a:sym typeface="Times New Roman"/>
              </a:endParaRPr>
            </a:p>
          </p:txBody>
        </p:sp>
        <p:sp>
          <p:nvSpPr>
            <p:cNvPr id="285" name="Google Shape;285;p11"/>
            <p:cNvSpPr/>
            <p:nvPr/>
          </p:nvSpPr>
          <p:spPr>
            <a:xfrm rot="-8469144">
              <a:off x="1576008" y="2355802"/>
              <a:ext cx="1917389" cy="430934"/>
            </a:xfrm>
            <a:prstGeom prst="leftArrow">
              <a:avLst>
                <a:gd fmla="val 60000" name="adj1"/>
                <a:gd fmla="val 50000" name="adj2"/>
              </a:avLst>
            </a:prstGeom>
            <a:gradFill>
              <a:gsLst>
                <a:gs pos="0">
                  <a:srgbClr val="B6CFC2"/>
                </a:gs>
                <a:gs pos="88000">
                  <a:srgbClr val="61A381"/>
                </a:gs>
                <a:gs pos="100000">
                  <a:srgbClr val="61A381"/>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1"/>
            <p:cNvSpPr/>
            <p:nvPr/>
          </p:nvSpPr>
          <p:spPr>
            <a:xfrm>
              <a:off x="577339" y="1253021"/>
              <a:ext cx="2015898" cy="1107200"/>
            </a:xfrm>
            <a:prstGeom prst="roundRect">
              <a:avLst>
                <a:gd fmla="val 10000" name="adj"/>
              </a:avLst>
            </a:prstGeom>
            <a:gradFill>
              <a:gsLst>
                <a:gs pos="0">
                  <a:srgbClr val="B6CFC2"/>
                </a:gs>
                <a:gs pos="88000">
                  <a:srgbClr val="61A381"/>
                </a:gs>
                <a:gs pos="100000">
                  <a:srgbClr val="61A381"/>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11"/>
            <p:cNvSpPr txBox="1"/>
            <p:nvPr/>
          </p:nvSpPr>
          <p:spPr>
            <a:xfrm>
              <a:off x="609768" y="1285450"/>
              <a:ext cx="1951040" cy="1042342"/>
            </a:xfrm>
            <a:prstGeom prst="rect">
              <a:avLst/>
            </a:prstGeom>
            <a:noFill/>
            <a:ln>
              <a:noFill/>
            </a:ln>
          </p:spPr>
          <p:txBody>
            <a:bodyPr anchorCtr="0" anchor="ctr" bIns="34275" lIns="34275" spcFirstLastPara="1" rIns="34275" wrap="square" tIns="34275">
              <a:noAutofit/>
            </a:bodyPr>
            <a:lstStyle/>
            <a:p>
              <a:pPr indent="0" lvl="0" marL="0" marR="0" rtl="0" algn="ctr">
                <a:lnSpc>
                  <a:spcPct val="90000"/>
                </a:lnSpc>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Ташкилотнинг ташкилий тузилмаси</a:t>
              </a:r>
              <a:endParaRPr b="1" i="0" sz="1800" u="none" cap="none" strike="noStrike">
                <a:solidFill>
                  <a:schemeClr val="dk1"/>
                </a:solidFill>
                <a:latin typeface="Times New Roman"/>
                <a:ea typeface="Times New Roman"/>
                <a:cs typeface="Times New Roman"/>
                <a:sym typeface="Times New Roman"/>
              </a:endParaRPr>
            </a:p>
          </p:txBody>
        </p:sp>
        <p:sp>
          <p:nvSpPr>
            <p:cNvPr id="288" name="Google Shape;288;p11"/>
            <p:cNvSpPr/>
            <p:nvPr/>
          </p:nvSpPr>
          <p:spPr>
            <a:xfrm rot="-6755600">
              <a:off x="2535602" y="1771118"/>
              <a:ext cx="1630450" cy="430934"/>
            </a:xfrm>
            <a:prstGeom prst="leftArrow">
              <a:avLst>
                <a:gd fmla="val 60000" name="adj1"/>
                <a:gd fmla="val 50000" name="adj2"/>
              </a:avLst>
            </a:prstGeom>
            <a:gradFill>
              <a:gsLst>
                <a:gs pos="0">
                  <a:srgbClr val="BCDCBF"/>
                </a:gs>
                <a:gs pos="88000">
                  <a:srgbClr val="69BA71"/>
                </a:gs>
                <a:gs pos="100000">
                  <a:srgbClr val="69BA71"/>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11"/>
            <p:cNvSpPr/>
            <p:nvPr/>
          </p:nvSpPr>
          <p:spPr>
            <a:xfrm>
              <a:off x="2020361" y="413391"/>
              <a:ext cx="1703998" cy="846749"/>
            </a:xfrm>
            <a:prstGeom prst="roundRect">
              <a:avLst>
                <a:gd fmla="val 10000" name="adj"/>
              </a:avLst>
            </a:prstGeom>
            <a:gradFill>
              <a:gsLst>
                <a:gs pos="0">
                  <a:srgbClr val="BCDCBF"/>
                </a:gs>
                <a:gs pos="88000">
                  <a:srgbClr val="69BA71"/>
                </a:gs>
                <a:gs pos="100000">
                  <a:srgbClr val="69BA71"/>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1"/>
            <p:cNvSpPr txBox="1"/>
            <p:nvPr/>
          </p:nvSpPr>
          <p:spPr>
            <a:xfrm>
              <a:off x="2045161" y="438191"/>
              <a:ext cx="1654398" cy="797149"/>
            </a:xfrm>
            <a:prstGeom prst="rect">
              <a:avLst/>
            </a:prstGeom>
            <a:noFill/>
            <a:ln>
              <a:noFill/>
            </a:ln>
          </p:spPr>
          <p:txBody>
            <a:bodyPr anchorCtr="0" anchor="ctr" bIns="34275" lIns="34275" spcFirstLastPara="1" rIns="34275" wrap="square" tIns="34275">
              <a:noAutofit/>
            </a:bodyPr>
            <a:lstStyle/>
            <a:p>
              <a:pPr indent="0" lvl="0" marL="0" marR="0" rtl="0" algn="ctr">
                <a:lnSpc>
                  <a:spcPct val="90000"/>
                </a:lnSpc>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Номзодларни топиш (йиғиш)</a:t>
              </a:r>
              <a:endParaRPr b="0" i="0" sz="1800" u="none" cap="none" strike="noStrike">
                <a:solidFill>
                  <a:schemeClr val="dk1"/>
                </a:solidFill>
                <a:latin typeface="Trebuchet MS"/>
                <a:ea typeface="Trebuchet MS"/>
                <a:cs typeface="Trebuchet MS"/>
                <a:sym typeface="Trebuchet MS"/>
              </a:endParaRPr>
            </a:p>
          </p:txBody>
        </p:sp>
        <p:sp>
          <p:nvSpPr>
            <p:cNvPr id="291" name="Google Shape;291;p11"/>
            <p:cNvSpPr/>
            <p:nvPr/>
          </p:nvSpPr>
          <p:spPr>
            <a:xfrm rot="-5042976">
              <a:off x="3438575" y="1682523"/>
              <a:ext cx="1787048" cy="430934"/>
            </a:xfrm>
            <a:prstGeom prst="leftArrow">
              <a:avLst>
                <a:gd fmla="val 60000" name="adj1"/>
                <a:gd fmla="val 50000" name="adj2"/>
              </a:avLst>
            </a:prstGeom>
            <a:gradFill>
              <a:gsLst>
                <a:gs pos="0">
                  <a:srgbClr val="D5EBC1"/>
                </a:gs>
                <a:gs pos="88000">
                  <a:srgbClr val="A3D668"/>
                </a:gs>
                <a:gs pos="100000">
                  <a:srgbClr val="A3D668"/>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1"/>
            <p:cNvSpPr/>
            <p:nvPr/>
          </p:nvSpPr>
          <p:spPr>
            <a:xfrm>
              <a:off x="3799834" y="273982"/>
              <a:ext cx="1314811" cy="846749"/>
            </a:xfrm>
            <a:prstGeom prst="roundRect">
              <a:avLst>
                <a:gd fmla="val 10000" name="adj"/>
              </a:avLst>
            </a:prstGeom>
            <a:gradFill>
              <a:gsLst>
                <a:gs pos="0">
                  <a:srgbClr val="D5EBC1"/>
                </a:gs>
                <a:gs pos="88000">
                  <a:srgbClr val="A3D668"/>
                </a:gs>
                <a:gs pos="100000">
                  <a:srgbClr val="A3D668"/>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11"/>
            <p:cNvSpPr txBox="1"/>
            <p:nvPr/>
          </p:nvSpPr>
          <p:spPr>
            <a:xfrm>
              <a:off x="3824634" y="298782"/>
              <a:ext cx="1265211" cy="797149"/>
            </a:xfrm>
            <a:prstGeom prst="rect">
              <a:avLst/>
            </a:prstGeom>
            <a:noFill/>
            <a:ln>
              <a:noFill/>
            </a:ln>
          </p:spPr>
          <p:txBody>
            <a:bodyPr anchorCtr="0" anchor="ctr" bIns="34275" lIns="34275" spcFirstLastPara="1" rIns="34275" wrap="square" tIns="34275">
              <a:noAutofit/>
            </a:bodyPr>
            <a:lstStyle/>
            <a:p>
              <a:pPr indent="0" lvl="0" marL="0" marR="0" rtl="0" algn="ctr">
                <a:lnSpc>
                  <a:spcPct val="90000"/>
                </a:lnSpc>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Баҳолаш, аттестация</a:t>
              </a:r>
              <a:endParaRPr b="0" i="0" sz="1800" u="none" cap="none" strike="noStrike">
                <a:solidFill>
                  <a:schemeClr val="dk1"/>
                </a:solidFill>
                <a:latin typeface="Trebuchet MS"/>
                <a:ea typeface="Trebuchet MS"/>
                <a:cs typeface="Trebuchet MS"/>
                <a:sym typeface="Trebuchet MS"/>
              </a:endParaRPr>
            </a:p>
          </p:txBody>
        </p:sp>
        <p:sp>
          <p:nvSpPr>
            <p:cNvPr id="294" name="Google Shape;294;p11"/>
            <p:cNvSpPr/>
            <p:nvPr/>
          </p:nvSpPr>
          <p:spPr>
            <a:xfrm rot="-3351431">
              <a:off x="4325387" y="2013658"/>
              <a:ext cx="1810183" cy="430934"/>
            </a:xfrm>
            <a:prstGeom prst="leftArrow">
              <a:avLst>
                <a:gd fmla="val 60000" name="adj1"/>
                <a:gd fmla="val 50000" name="adj2"/>
              </a:avLst>
            </a:prstGeom>
            <a:gradFill>
              <a:gsLst>
                <a:gs pos="0">
                  <a:srgbClr val="BCCDE4"/>
                </a:gs>
                <a:gs pos="88000">
                  <a:srgbClr val="6195CA"/>
                </a:gs>
                <a:gs pos="100000">
                  <a:srgbClr val="6195CA"/>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1"/>
            <p:cNvSpPr/>
            <p:nvPr/>
          </p:nvSpPr>
          <p:spPr>
            <a:xfrm>
              <a:off x="5149148" y="832020"/>
              <a:ext cx="1483314" cy="846749"/>
            </a:xfrm>
            <a:prstGeom prst="roundRect">
              <a:avLst>
                <a:gd fmla="val 10000" name="adj"/>
              </a:avLst>
            </a:prstGeom>
            <a:gradFill>
              <a:gsLst>
                <a:gs pos="0">
                  <a:srgbClr val="BCCDE4"/>
                </a:gs>
                <a:gs pos="88000">
                  <a:srgbClr val="6195CA"/>
                </a:gs>
                <a:gs pos="100000">
                  <a:srgbClr val="6195CA"/>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1"/>
            <p:cNvSpPr txBox="1"/>
            <p:nvPr/>
          </p:nvSpPr>
          <p:spPr>
            <a:xfrm>
              <a:off x="5173948" y="856820"/>
              <a:ext cx="1433714" cy="797149"/>
            </a:xfrm>
            <a:prstGeom prst="rect">
              <a:avLst/>
            </a:prstGeom>
            <a:noFill/>
            <a:ln>
              <a:noFill/>
            </a:ln>
          </p:spPr>
          <p:txBody>
            <a:bodyPr anchorCtr="0" anchor="ctr" bIns="34275" lIns="34275" spcFirstLastPara="1" rIns="34275" wrap="square" tIns="34275">
              <a:noAutofit/>
            </a:bodyPr>
            <a:lstStyle/>
            <a:p>
              <a:pPr indent="0" lvl="0" marL="0" marR="0" rtl="0" algn="ctr">
                <a:lnSpc>
                  <a:spcPct val="90000"/>
                </a:lnSpc>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Ротация, Кадрлар заҳираси</a:t>
              </a:r>
              <a:endParaRPr b="1" i="0" sz="1800" u="none" cap="none" strike="noStrike">
                <a:solidFill>
                  <a:schemeClr val="dk1"/>
                </a:solidFill>
                <a:latin typeface="Times New Roman"/>
                <a:ea typeface="Times New Roman"/>
                <a:cs typeface="Times New Roman"/>
                <a:sym typeface="Times New Roman"/>
              </a:endParaRPr>
            </a:p>
          </p:txBody>
        </p:sp>
        <p:sp>
          <p:nvSpPr>
            <p:cNvPr id="297" name="Google Shape;297;p11"/>
            <p:cNvSpPr/>
            <p:nvPr/>
          </p:nvSpPr>
          <p:spPr>
            <a:xfrm rot="-2061072">
              <a:off x="4811129" y="2487682"/>
              <a:ext cx="2003589" cy="430934"/>
            </a:xfrm>
            <a:prstGeom prst="leftArrow">
              <a:avLst>
                <a:gd fmla="val 60000" name="adj1"/>
                <a:gd fmla="val 50000" name="adj2"/>
              </a:avLst>
            </a:prstGeom>
            <a:gradFill>
              <a:gsLst>
                <a:gs pos="0">
                  <a:srgbClr val="C2EAD9"/>
                </a:gs>
                <a:gs pos="88000">
                  <a:srgbClr val="6AD4AD"/>
                </a:gs>
                <a:gs pos="100000">
                  <a:srgbClr val="6AD4AD"/>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11"/>
            <p:cNvSpPr/>
            <p:nvPr/>
          </p:nvSpPr>
          <p:spPr>
            <a:xfrm>
              <a:off x="6054479" y="1724226"/>
              <a:ext cx="1507372" cy="597424"/>
            </a:xfrm>
            <a:prstGeom prst="roundRect">
              <a:avLst>
                <a:gd fmla="val 10000" name="adj"/>
              </a:avLst>
            </a:prstGeom>
            <a:gradFill>
              <a:gsLst>
                <a:gs pos="0">
                  <a:srgbClr val="C2EAD9"/>
                </a:gs>
                <a:gs pos="88000">
                  <a:srgbClr val="6AD4AD"/>
                </a:gs>
                <a:gs pos="100000">
                  <a:srgbClr val="6AD4AD"/>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11"/>
            <p:cNvSpPr txBox="1"/>
            <p:nvPr/>
          </p:nvSpPr>
          <p:spPr>
            <a:xfrm>
              <a:off x="6071977" y="1741724"/>
              <a:ext cx="1472376" cy="562428"/>
            </a:xfrm>
            <a:prstGeom prst="rect">
              <a:avLst/>
            </a:prstGeom>
            <a:noFill/>
            <a:ln>
              <a:noFill/>
            </a:ln>
          </p:spPr>
          <p:txBody>
            <a:bodyPr anchorCtr="0" anchor="ctr" bIns="34275" lIns="34275" spcFirstLastPara="1" rIns="34275" wrap="square" tIns="34275">
              <a:noAutofit/>
            </a:bodyPr>
            <a:lstStyle/>
            <a:p>
              <a:pPr indent="0" lvl="0" marL="0" marR="0" rtl="0" algn="ctr">
                <a:lnSpc>
                  <a:spcPct val="90000"/>
                </a:lnSpc>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Адаптация</a:t>
              </a:r>
              <a:endParaRPr b="1" i="0" sz="1800" u="none" cap="none" strike="noStrike">
                <a:solidFill>
                  <a:schemeClr val="dk1"/>
                </a:solidFill>
                <a:latin typeface="Times New Roman"/>
                <a:ea typeface="Times New Roman"/>
                <a:cs typeface="Times New Roman"/>
                <a:sym typeface="Times New Roman"/>
              </a:endParaRPr>
            </a:p>
          </p:txBody>
        </p:sp>
        <p:sp>
          <p:nvSpPr>
            <p:cNvPr id="300" name="Google Shape;300;p11"/>
            <p:cNvSpPr/>
            <p:nvPr/>
          </p:nvSpPr>
          <p:spPr>
            <a:xfrm rot="-965996">
              <a:off x="5109476" y="3043824"/>
              <a:ext cx="2162545" cy="430934"/>
            </a:xfrm>
            <a:prstGeom prst="leftArrow">
              <a:avLst>
                <a:gd fmla="val 60000" name="adj1"/>
                <a:gd fmla="val 50000" name="adj2"/>
              </a:avLst>
            </a:prstGeom>
            <a:gradFill>
              <a:gsLst>
                <a:gs pos="0">
                  <a:srgbClr val="B6CFC2"/>
                </a:gs>
                <a:gs pos="88000">
                  <a:srgbClr val="61A381"/>
                </a:gs>
                <a:gs pos="100000">
                  <a:srgbClr val="61A381"/>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11"/>
            <p:cNvSpPr/>
            <p:nvPr/>
          </p:nvSpPr>
          <p:spPr>
            <a:xfrm>
              <a:off x="6674917" y="2483870"/>
              <a:ext cx="1471057" cy="846749"/>
            </a:xfrm>
            <a:prstGeom prst="roundRect">
              <a:avLst>
                <a:gd fmla="val 10000" name="adj"/>
              </a:avLst>
            </a:prstGeom>
            <a:gradFill>
              <a:gsLst>
                <a:gs pos="0">
                  <a:srgbClr val="B6CFC2"/>
                </a:gs>
                <a:gs pos="88000">
                  <a:srgbClr val="61A381"/>
                </a:gs>
                <a:gs pos="100000">
                  <a:srgbClr val="61A381"/>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1"/>
            <p:cNvSpPr txBox="1"/>
            <p:nvPr/>
          </p:nvSpPr>
          <p:spPr>
            <a:xfrm>
              <a:off x="6699717" y="2508670"/>
              <a:ext cx="1421457" cy="797149"/>
            </a:xfrm>
            <a:prstGeom prst="rect">
              <a:avLst/>
            </a:prstGeom>
            <a:noFill/>
            <a:ln>
              <a:noFill/>
            </a:ln>
          </p:spPr>
          <p:txBody>
            <a:bodyPr anchorCtr="0" anchor="ctr" bIns="34275" lIns="34275" spcFirstLastPara="1" rIns="34275" wrap="square" tIns="34275">
              <a:noAutofit/>
            </a:bodyPr>
            <a:lstStyle/>
            <a:p>
              <a:pPr indent="0" lvl="0" marL="0" marR="0" rtl="0" algn="ctr">
                <a:lnSpc>
                  <a:spcPct val="90000"/>
                </a:lnSpc>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Корпоратив маданият</a:t>
              </a:r>
              <a:endParaRPr b="1" i="0" sz="1800" u="none" cap="none" strike="noStrike">
                <a:solidFill>
                  <a:schemeClr val="dk1"/>
                </a:solidFill>
                <a:latin typeface="Times New Roman"/>
                <a:ea typeface="Times New Roman"/>
                <a:cs typeface="Times New Roman"/>
                <a:sym typeface="Times New Roman"/>
              </a:endParaRPr>
            </a:p>
          </p:txBody>
        </p:sp>
        <p:sp>
          <p:nvSpPr>
            <p:cNvPr id="303" name="Google Shape;303;p11"/>
            <p:cNvSpPr/>
            <p:nvPr/>
          </p:nvSpPr>
          <p:spPr>
            <a:xfrm rot="392804">
              <a:off x="5470953" y="3894015"/>
              <a:ext cx="1755944" cy="430934"/>
            </a:xfrm>
            <a:prstGeom prst="leftArrow">
              <a:avLst>
                <a:gd fmla="val 60000" name="adj1"/>
                <a:gd fmla="val 50000" name="adj2"/>
              </a:avLst>
            </a:prstGeom>
            <a:gradFill>
              <a:gsLst>
                <a:gs pos="0">
                  <a:srgbClr val="BCDCBF"/>
                </a:gs>
                <a:gs pos="88000">
                  <a:srgbClr val="69BA71"/>
                </a:gs>
                <a:gs pos="100000">
                  <a:srgbClr val="69BA71"/>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11"/>
            <p:cNvSpPr/>
            <p:nvPr/>
          </p:nvSpPr>
          <p:spPr>
            <a:xfrm>
              <a:off x="6982609" y="3838862"/>
              <a:ext cx="1394723" cy="846749"/>
            </a:xfrm>
            <a:prstGeom prst="roundRect">
              <a:avLst>
                <a:gd fmla="val 10000" name="adj"/>
              </a:avLst>
            </a:prstGeom>
            <a:gradFill>
              <a:gsLst>
                <a:gs pos="0">
                  <a:srgbClr val="BCDCBF"/>
                </a:gs>
                <a:gs pos="88000">
                  <a:srgbClr val="69BA71"/>
                </a:gs>
                <a:gs pos="100000">
                  <a:srgbClr val="69BA71"/>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11"/>
            <p:cNvSpPr txBox="1"/>
            <p:nvPr/>
          </p:nvSpPr>
          <p:spPr>
            <a:xfrm>
              <a:off x="7007409" y="3863662"/>
              <a:ext cx="1345123" cy="797149"/>
            </a:xfrm>
            <a:prstGeom prst="rect">
              <a:avLst/>
            </a:prstGeom>
            <a:noFill/>
            <a:ln>
              <a:noFill/>
            </a:ln>
          </p:spPr>
          <p:txBody>
            <a:bodyPr anchorCtr="0" anchor="ctr" bIns="34275" lIns="34275" spcFirstLastPara="1" rIns="34275" wrap="square" tIns="34275">
              <a:noAutofit/>
            </a:bodyPr>
            <a:lstStyle/>
            <a:p>
              <a:pPr indent="0" lvl="0" marL="0" marR="0" rtl="0" algn="ctr">
                <a:lnSpc>
                  <a:spcPct val="90000"/>
                </a:lnSpc>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Ўқитиш ва ривожлантириш</a:t>
              </a:r>
              <a:endParaRPr b="1" i="0" sz="1800" u="none" cap="none" strike="noStrike">
                <a:solidFill>
                  <a:schemeClr val="dk1"/>
                </a:solidFill>
                <a:latin typeface="Times New Roman"/>
                <a:ea typeface="Times New Roman"/>
                <a:cs typeface="Times New Roman"/>
                <a:sym typeface="Times New Roman"/>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12"/>
          <p:cNvSpPr txBox="1"/>
          <p:nvPr>
            <p:ph type="title"/>
          </p:nvPr>
        </p:nvSpPr>
        <p:spPr>
          <a:xfrm>
            <a:off x="567559" y="830896"/>
            <a:ext cx="7287468" cy="909769"/>
          </a:xfrm>
          <a:prstGeom prst="rect">
            <a:avLst/>
          </a:prstGeom>
          <a:noFill/>
          <a:ln>
            <a:noFill/>
          </a:ln>
        </p:spPr>
        <p:txBody>
          <a:bodyPr anchorCtr="0" anchor="t"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Times New Roman"/>
              <a:buNone/>
            </a:pPr>
            <a:r>
              <a:rPr b="1" lang="uz-Cyrl-UZ" sz="2600">
                <a:solidFill>
                  <a:schemeClr val="dk1"/>
                </a:solidFill>
                <a:latin typeface="Times New Roman"/>
                <a:ea typeface="Times New Roman"/>
                <a:cs typeface="Times New Roman"/>
                <a:sym typeface="Times New Roman"/>
              </a:rPr>
              <a:t>2. КОРХОНАДА ИНСОН РEСУРСЛАРИНИ БОШҚАРИШНИНГ МАҚСАД ВА ВАЗИФАЛАРИ[8]</a:t>
            </a:r>
            <a:br>
              <a:rPr lang="uz-Cyrl-UZ" sz="2600">
                <a:solidFill>
                  <a:schemeClr val="dk1"/>
                </a:solidFill>
              </a:rPr>
            </a:br>
            <a:endParaRPr sz="2600">
              <a:solidFill>
                <a:schemeClr val="dk1"/>
              </a:solidFill>
            </a:endParaRPr>
          </a:p>
        </p:txBody>
      </p:sp>
      <p:pic>
        <p:nvPicPr>
          <p:cNvPr descr="75649_img_192278.jpg" id="311" name="Google Shape;311;p12"/>
          <p:cNvPicPr preferRelativeResize="0"/>
          <p:nvPr>
            <p:ph idx="1" type="body"/>
          </p:nvPr>
        </p:nvPicPr>
        <p:blipFill rotWithShape="1">
          <a:blip r:embed="rId3">
            <a:alphaModFix/>
          </a:blip>
          <a:srcRect b="0" l="0" r="0" t="0"/>
          <a:stretch/>
        </p:blipFill>
        <p:spPr>
          <a:xfrm>
            <a:off x="1586429" y="3331305"/>
            <a:ext cx="5166911" cy="280171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13"/>
          <p:cNvSpPr/>
          <p:nvPr/>
        </p:nvSpPr>
        <p:spPr>
          <a:xfrm>
            <a:off x="495759" y="128668"/>
            <a:ext cx="7337234" cy="800219"/>
          </a:xfrm>
          <a:prstGeom prst="rect">
            <a:avLst/>
          </a:prstGeom>
          <a:noFill/>
          <a:ln>
            <a:noFill/>
          </a:ln>
        </p:spPr>
        <p:txBody>
          <a:bodyPr anchorCtr="0" anchor="t" bIns="45700" lIns="91425" spcFirstLastPara="1" rIns="91425" wrap="square" tIns="45700">
            <a:spAutoFit/>
          </a:bodyPr>
          <a:lstStyle/>
          <a:p>
            <a:pPr indent="450215" lvl="0" marL="0" marR="0" rtl="0" algn="ctr">
              <a:lnSpc>
                <a:spcPct val="115000"/>
              </a:lnSpc>
              <a:spcBef>
                <a:spcPts val="0"/>
              </a:spcBef>
              <a:spcAft>
                <a:spcPts val="0"/>
              </a:spcAft>
              <a:buNone/>
            </a:pPr>
            <a:r>
              <a:rPr b="1" i="0" lang="uz-Cyrl-UZ" sz="2000" u="none" cap="none" strike="noStrike">
                <a:solidFill>
                  <a:schemeClr val="dk1"/>
                </a:solidFill>
                <a:latin typeface="Times New Roman"/>
                <a:ea typeface="Times New Roman"/>
                <a:cs typeface="Times New Roman"/>
                <a:sym typeface="Times New Roman"/>
              </a:rPr>
              <a:t>Корхонада инсон рeсурсларини бошқаришнинг мақсад ва вазифалари(4)</a:t>
            </a:r>
            <a:r>
              <a:rPr b="0" i="0" lang="uz-Cyrl-UZ" sz="1400" u="none" cap="none" strike="noStrike">
                <a:solidFill>
                  <a:schemeClr val="dk1"/>
                </a:solidFill>
                <a:latin typeface="Calibri"/>
                <a:ea typeface="Calibri"/>
                <a:cs typeface="Calibri"/>
                <a:sym typeface="Calibri"/>
              </a:rPr>
              <a:t> </a:t>
            </a:r>
            <a:endParaRPr b="0" i="0" sz="1400" u="none" cap="none" strike="noStrike">
              <a:solidFill>
                <a:schemeClr val="dk1"/>
              </a:solidFill>
              <a:latin typeface="Calibri"/>
              <a:ea typeface="Calibri"/>
              <a:cs typeface="Calibri"/>
              <a:sym typeface="Calibri"/>
            </a:endParaRPr>
          </a:p>
        </p:txBody>
      </p:sp>
      <p:graphicFrame>
        <p:nvGraphicFramePr>
          <p:cNvPr id="317" name="Google Shape;317;p13"/>
          <p:cNvGraphicFramePr/>
          <p:nvPr/>
        </p:nvGraphicFramePr>
        <p:xfrm>
          <a:off x="211950" y="928887"/>
          <a:ext cx="3000000" cy="3000000"/>
        </p:xfrm>
        <a:graphic>
          <a:graphicData uri="http://schemas.openxmlformats.org/drawingml/2006/table">
            <a:tbl>
              <a:tblPr bandRow="1" firstRow="1">
                <a:noFill/>
                <a:tableStyleId>{B2F94756-BDFB-4F33-9FBB-0EADFD1AFE96}</a:tableStyleId>
              </a:tblPr>
              <a:tblGrid>
                <a:gridCol w="1616850"/>
                <a:gridCol w="2051750"/>
                <a:gridCol w="1687425"/>
                <a:gridCol w="2175825"/>
                <a:gridCol w="1931625"/>
              </a:tblGrid>
              <a:tr h="408925">
                <a:tc>
                  <a:txBody>
                    <a:bodyPr/>
                    <a:lstStyle/>
                    <a:p>
                      <a:pPr indent="0" lvl="0" marL="0" marR="0" rtl="0" algn="ctr">
                        <a:spcBef>
                          <a:spcPts val="0"/>
                        </a:spcBef>
                        <a:spcAft>
                          <a:spcPts val="0"/>
                        </a:spcAft>
                        <a:buNone/>
                      </a:pPr>
                      <a:r>
                        <a:rPr lang="uz-Cyrl-UZ" sz="1800" u="none" cap="none" strike="noStrike">
                          <a:solidFill>
                            <a:schemeClr val="dk1"/>
                          </a:solidFill>
                          <a:latin typeface="Times New Roman"/>
                          <a:ea typeface="Times New Roman"/>
                          <a:cs typeface="Times New Roman"/>
                          <a:sym typeface="Times New Roman"/>
                        </a:rPr>
                        <a:t>Иқтисолий</a:t>
                      </a:r>
                      <a:endParaRPr sz="1800" u="none" cap="none" strike="noStrike">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lang="uz-Cyrl-UZ" sz="1800" u="none" cap="none" strike="noStrike">
                          <a:solidFill>
                            <a:schemeClr val="dk1"/>
                          </a:solidFill>
                          <a:latin typeface="Times New Roman"/>
                          <a:ea typeface="Times New Roman"/>
                          <a:cs typeface="Times New Roman"/>
                          <a:sym typeface="Times New Roman"/>
                        </a:rPr>
                        <a:t>Миқдорий</a:t>
                      </a:r>
                      <a:endParaRPr sz="1800" u="none" cap="none" strike="noStrike">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lang="uz-Cyrl-UZ" sz="1800" u="none" cap="none" strike="noStrike">
                          <a:solidFill>
                            <a:schemeClr val="dk1"/>
                          </a:solidFill>
                          <a:latin typeface="Times New Roman"/>
                          <a:ea typeface="Times New Roman"/>
                          <a:cs typeface="Times New Roman"/>
                          <a:sym typeface="Times New Roman"/>
                        </a:rPr>
                        <a:t>Сифат </a:t>
                      </a:r>
                      <a:endParaRPr sz="1800" u="none" cap="none" strike="noStrike">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lang="uz-Cyrl-UZ" sz="1800" u="none" cap="none" strike="noStrike">
                          <a:solidFill>
                            <a:schemeClr val="dk1"/>
                          </a:solidFill>
                          <a:latin typeface="Times New Roman"/>
                          <a:ea typeface="Times New Roman"/>
                          <a:cs typeface="Times New Roman"/>
                          <a:sym typeface="Times New Roman"/>
                        </a:rPr>
                        <a:t>Ривожланиш</a:t>
                      </a:r>
                      <a:endParaRPr sz="1800" u="none" cap="none" strike="noStrike">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lang="uz-Cyrl-UZ" sz="1800" u="none" cap="none" strike="noStrike">
                          <a:solidFill>
                            <a:schemeClr val="dk1"/>
                          </a:solidFill>
                          <a:latin typeface="Times New Roman"/>
                          <a:ea typeface="Times New Roman"/>
                          <a:cs typeface="Times New Roman"/>
                          <a:sym typeface="Times New Roman"/>
                        </a:rPr>
                        <a:t>Стратегик</a:t>
                      </a:r>
                      <a:endParaRPr sz="1800" u="none" cap="none" strike="noStrike">
                        <a:solidFill>
                          <a:schemeClr val="dk1"/>
                        </a:solidFill>
                        <a:latin typeface="Times New Roman"/>
                        <a:ea typeface="Times New Roman"/>
                        <a:cs typeface="Times New Roman"/>
                        <a:sym typeface="Times New Roman"/>
                      </a:endParaRPr>
                    </a:p>
                  </a:txBody>
                  <a:tcPr marT="45725" marB="45725" marR="91450" marL="91450"/>
                </a:tc>
              </a:tr>
              <a:tr h="1064200">
                <a:tc>
                  <a:txBody>
                    <a:bodyPr/>
                    <a:lstStyle/>
                    <a:p>
                      <a:pPr indent="0" lvl="0" marL="0" marR="0" rtl="0" algn="ctr">
                        <a:lnSpc>
                          <a:spcPct val="100000"/>
                        </a:lnSpc>
                        <a:spcBef>
                          <a:spcPts val="0"/>
                        </a:spcBef>
                        <a:spcAft>
                          <a:spcPts val="0"/>
                        </a:spcAft>
                        <a:buClr>
                          <a:srgbClr val="000000"/>
                        </a:buClr>
                        <a:buSzPts val="1400"/>
                        <a:buFont typeface="Noto Sans Symbols"/>
                        <a:buNone/>
                      </a:pPr>
                      <a:r>
                        <a:rPr b="1" i="0" lang="uz-Cyrl-UZ" sz="1400" u="none" cap="none" strike="noStrike">
                          <a:solidFill>
                            <a:srgbClr val="000000"/>
                          </a:solidFill>
                          <a:latin typeface="Times New Roman"/>
                          <a:ea typeface="Times New Roman"/>
                          <a:cs typeface="Times New Roman"/>
                          <a:sym typeface="Times New Roman"/>
                        </a:rPr>
                        <a:t> </a:t>
                      </a:r>
                      <a:r>
                        <a:rPr b="1" i="0" lang="uz-Cyrl-UZ" sz="1600" u="none" cap="none" strike="noStrike">
                          <a:solidFill>
                            <a:srgbClr val="000000"/>
                          </a:solidFill>
                          <a:latin typeface="Times New Roman"/>
                          <a:ea typeface="Times New Roman"/>
                          <a:cs typeface="Times New Roman"/>
                          <a:sym typeface="Times New Roman"/>
                        </a:rPr>
                        <a:t>Фойдани максималлаш-тириш</a:t>
                      </a:r>
                      <a:endParaRPr b="1" i="0" sz="1600" u="none" cap="none" strike="noStrike">
                        <a:solidFill>
                          <a:srgbClr val="000000"/>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Clr>
                          <a:schemeClr val="dk1"/>
                        </a:buClr>
                        <a:buSzPts val="1600"/>
                        <a:buFont typeface="Noto Sans Symbols"/>
                        <a:buNone/>
                      </a:pPr>
                      <a:r>
                        <a:rPr b="1" lang="uz-Cyrl-UZ" sz="1600" u="none" cap="none" strike="noStrike">
                          <a:solidFill>
                            <a:schemeClr val="dk1"/>
                          </a:solidFill>
                          <a:latin typeface="Times New Roman"/>
                          <a:ea typeface="Times New Roman"/>
                          <a:cs typeface="Times New Roman"/>
                          <a:sym typeface="Times New Roman"/>
                        </a:rPr>
                        <a:t>Бозор улушини </a:t>
                      </a:r>
                      <a:r>
                        <a:rPr b="1" lang="uz-Cyrl-UZ" sz="1600" u="none" cap="none" strike="noStrike">
                          <a:latin typeface="Times New Roman"/>
                          <a:ea typeface="Times New Roman"/>
                          <a:cs typeface="Times New Roman"/>
                          <a:sym typeface="Times New Roman"/>
                        </a:rPr>
                        <a:t>ўсиши</a:t>
                      </a:r>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Clr>
                          <a:schemeClr val="dk1"/>
                        </a:buClr>
                        <a:buSzPts val="1600"/>
                        <a:buFont typeface="Noto Sans Symbols"/>
                        <a:buNone/>
                      </a:pPr>
                      <a:r>
                        <a:rPr b="1" lang="uz-Cyrl-UZ" sz="1600" u="none" cap="none" strike="noStrike">
                          <a:latin typeface="Times New Roman"/>
                          <a:ea typeface="Times New Roman"/>
                          <a:cs typeface="Times New Roman"/>
                          <a:sym typeface="Times New Roman"/>
                        </a:rPr>
                        <a:t>Xизмат кўрсатиш стандартлари</a:t>
                      </a:r>
                      <a:endParaRPr b="1" sz="1600" u="none" cap="none" strike="noStrike">
                        <a:latin typeface="Times New Roman"/>
                        <a:ea typeface="Times New Roman"/>
                        <a:cs typeface="Times New Roman"/>
                        <a:sym typeface="Times New Roman"/>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Clr>
                          <a:schemeClr val="dk1"/>
                        </a:buClr>
                        <a:buSzPts val="1600"/>
                        <a:buFont typeface="Noto Sans Symbols"/>
                        <a:buNone/>
                      </a:pPr>
                      <a:r>
                        <a:rPr b="1" lang="uz-Cyrl-UZ" sz="1600" u="none" cap="none" strike="noStrike">
                          <a:latin typeface="Times New Roman"/>
                          <a:ea typeface="Times New Roman"/>
                          <a:cs typeface="Times New Roman"/>
                          <a:sym typeface="Times New Roman"/>
                        </a:rPr>
                        <a:t>Ривожланиш</a:t>
                      </a:r>
                      <a:endParaRPr b="1" sz="1600" u="none" cap="none" strike="noStrike">
                        <a:latin typeface="Times New Roman"/>
                        <a:ea typeface="Times New Roman"/>
                        <a:cs typeface="Times New Roman"/>
                        <a:sym typeface="Times New Roman"/>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Clr>
                          <a:schemeClr val="dk1"/>
                        </a:buClr>
                        <a:buSzPts val="1600"/>
                        <a:buFont typeface="Noto Sans Symbols"/>
                        <a:buNone/>
                      </a:pPr>
                      <a:r>
                        <a:rPr b="1" lang="uz-Cyrl-UZ" sz="1600" u="none" cap="none" strike="noStrike">
                          <a:latin typeface="Times New Roman"/>
                          <a:ea typeface="Times New Roman"/>
                          <a:cs typeface="Times New Roman"/>
                          <a:sym typeface="Times New Roman"/>
                        </a:rPr>
                        <a:t>Машғулотлар, xизматларнинг рақобатбардошлиги</a:t>
                      </a:r>
                      <a:endParaRPr b="1" sz="1600" u="none" cap="none" strike="noStrike">
                        <a:latin typeface="Times New Roman"/>
                        <a:ea typeface="Times New Roman"/>
                        <a:cs typeface="Times New Roman"/>
                        <a:sym typeface="Times New Roman"/>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r>
              <a:tr h="370850">
                <a:tc>
                  <a:txBody>
                    <a:bodyPr/>
                    <a:lstStyle/>
                    <a:p>
                      <a:pPr indent="0" lvl="0" marL="0" marR="0" rtl="0" algn="ctr">
                        <a:lnSpc>
                          <a:spcPct val="100000"/>
                        </a:lnSpc>
                        <a:spcBef>
                          <a:spcPts val="0"/>
                        </a:spcBef>
                        <a:spcAft>
                          <a:spcPts val="0"/>
                        </a:spcAft>
                        <a:buClr>
                          <a:srgbClr val="000000"/>
                        </a:buClr>
                        <a:buSzPts val="1600"/>
                        <a:buFont typeface="Noto Sans Symbols"/>
                        <a:buNone/>
                      </a:pPr>
                      <a:r>
                        <a:rPr b="1" i="0" lang="uz-Cyrl-UZ" sz="1600" u="none" cap="none" strike="noStrike">
                          <a:solidFill>
                            <a:srgbClr val="000000"/>
                          </a:solidFill>
                          <a:latin typeface="Times New Roman"/>
                          <a:ea typeface="Times New Roman"/>
                          <a:cs typeface="Times New Roman"/>
                          <a:sym typeface="Times New Roman"/>
                        </a:rPr>
                        <a:t>Рентабиллик</a:t>
                      </a:r>
                      <a:endParaRPr b="1" i="0" sz="1600" u="none" cap="none" strike="noStrike">
                        <a:solidFill>
                          <a:srgbClr val="000000"/>
                        </a:solidFill>
                        <a:latin typeface="Times New Roman"/>
                        <a:ea typeface="Times New Roman"/>
                        <a:cs typeface="Times New Roman"/>
                        <a:sym typeface="Times New Roman"/>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600"/>
                        <a:buFont typeface="Noto Sans Symbols"/>
                        <a:buNone/>
                      </a:pPr>
                      <a:r>
                        <a:rPr b="1" lang="uz-Cyrl-UZ" sz="1600" u="none" cap="none" strike="noStrike">
                          <a:solidFill>
                            <a:schemeClr val="dk1"/>
                          </a:solidFill>
                          <a:latin typeface="Times New Roman"/>
                          <a:ea typeface="Times New Roman"/>
                          <a:cs typeface="Times New Roman"/>
                          <a:sym typeface="Times New Roman"/>
                        </a:rPr>
                        <a:t>Савдо айланмасининг ўсиши</a:t>
                      </a:r>
                      <a:endParaRPr b="1" sz="1600" u="none" cap="none" strike="noStrike">
                        <a:latin typeface="Times New Roman"/>
                        <a:ea typeface="Times New Roman"/>
                        <a:cs typeface="Times New Roman"/>
                        <a:sym typeface="Times New Roman"/>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600"/>
                        <a:buFont typeface="Times New Roman"/>
                        <a:buNone/>
                      </a:pPr>
                      <a:r>
                        <a:rPr b="1" lang="uz-Cyrl-UZ" sz="1600" u="none" cap="none" strike="noStrike">
                          <a:latin typeface="Times New Roman"/>
                          <a:ea typeface="Times New Roman"/>
                          <a:cs typeface="Times New Roman"/>
                          <a:sym typeface="Times New Roman"/>
                        </a:rPr>
                        <a:t>Истемолчилар вa хамкорлар-нинг фикр-мулохазалари</a:t>
                      </a:r>
                      <a:endParaRPr b="1" sz="1600" u="none" cap="none" strike="noStrike">
                        <a:latin typeface="Times New Roman"/>
                        <a:ea typeface="Times New Roman"/>
                        <a:cs typeface="Times New Roman"/>
                        <a:sym typeface="Times New Roman"/>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Clr>
                          <a:schemeClr val="dk1"/>
                        </a:buClr>
                        <a:buSzPts val="1600"/>
                        <a:buFont typeface="Noto Sans Symbols"/>
                        <a:buNone/>
                      </a:pPr>
                      <a:r>
                        <a:rPr b="1" lang="uz-Cyrl-UZ" sz="1600" u="none" cap="none" strike="noStrike">
                          <a:latin typeface="Times New Roman"/>
                          <a:ea typeface="Times New Roman"/>
                          <a:cs typeface="Times New Roman"/>
                          <a:sym typeface="Times New Roman"/>
                        </a:rPr>
                        <a:t>Янги технологиялар</a:t>
                      </a:r>
                      <a:endParaRPr b="1" sz="1600" u="none" cap="none" strike="noStrike">
                        <a:latin typeface="Times New Roman"/>
                        <a:ea typeface="Times New Roman"/>
                        <a:cs typeface="Times New Roman"/>
                        <a:sym typeface="Times New Roman"/>
                      </a:endParaRPr>
                    </a:p>
                    <a:p>
                      <a:pPr indent="-254000" lvl="0" marL="342900" marR="0" rtl="0" algn="l">
                        <a:spcBef>
                          <a:spcPts val="0"/>
                        </a:spcBef>
                        <a:spcAft>
                          <a:spcPts val="0"/>
                        </a:spcAft>
                        <a:buClr>
                          <a:schemeClr val="dk1"/>
                        </a:buClr>
                        <a:buSzPts val="1400"/>
                        <a:buFont typeface="Noto Sans Symbols"/>
                        <a:buNone/>
                      </a:pPr>
                      <a:r>
                        <a:t/>
                      </a:r>
                      <a:endParaRPr b="1" sz="1400" u="none" cap="none" strike="noStrike">
                        <a:latin typeface="Times New Roman"/>
                        <a:ea typeface="Times New Roman"/>
                        <a:cs typeface="Times New Roman"/>
                        <a:sym typeface="Times New Roman"/>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600"/>
                        <a:buFont typeface="Times New Roman"/>
                        <a:buNone/>
                      </a:pPr>
                      <a:r>
                        <a:rPr b="1" lang="uz-Cyrl-UZ" sz="1600" u="none" cap="none" strike="noStrike">
                          <a:latin typeface="Times New Roman"/>
                          <a:ea typeface="Times New Roman"/>
                          <a:cs typeface="Times New Roman"/>
                          <a:sym typeface="Times New Roman"/>
                        </a:rPr>
                        <a:t>Бошқарувнинг рақобатбардошлиги</a:t>
                      </a:r>
                      <a:endParaRPr b="1" sz="1600" u="none" cap="none" strike="noStrike">
                        <a:latin typeface="Times New Roman"/>
                        <a:ea typeface="Times New Roman"/>
                        <a:cs typeface="Times New Roman"/>
                        <a:sym typeface="Times New Roman"/>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r>
              <a:tr h="370850">
                <a:tc>
                  <a:txBody>
                    <a:bodyPr/>
                    <a:lstStyle/>
                    <a:p>
                      <a:pPr indent="0" lvl="0" marL="0" marR="0" rtl="0" algn="ctr">
                        <a:lnSpc>
                          <a:spcPct val="100000"/>
                        </a:lnSpc>
                        <a:spcBef>
                          <a:spcPts val="0"/>
                        </a:spcBef>
                        <a:spcAft>
                          <a:spcPts val="0"/>
                        </a:spcAft>
                        <a:buClr>
                          <a:srgbClr val="000000"/>
                        </a:buClr>
                        <a:buSzPts val="1600"/>
                        <a:buFont typeface="Noto Sans Symbols"/>
                        <a:buNone/>
                      </a:pPr>
                      <a:r>
                        <a:rPr b="1" i="0" lang="uz-Cyrl-UZ" sz="1600" u="none" cap="none" strike="noStrike">
                          <a:solidFill>
                            <a:srgbClr val="000000"/>
                          </a:solidFill>
                          <a:latin typeface="Times New Roman"/>
                          <a:ea typeface="Times New Roman"/>
                          <a:cs typeface="Times New Roman"/>
                          <a:sym typeface="Times New Roman"/>
                        </a:rPr>
                        <a:t>Доимий ишлаш</a:t>
                      </a:r>
                      <a:endParaRPr b="1" i="0" sz="1600" u="none" cap="none" strike="noStrike">
                        <a:solidFill>
                          <a:srgbClr val="000000"/>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Clr>
                          <a:schemeClr val="dk1"/>
                        </a:buClr>
                        <a:buSzPts val="1600"/>
                        <a:buFont typeface="Noto Sans Symbols"/>
                        <a:buNone/>
                      </a:pPr>
                      <a:r>
                        <a:rPr b="1" lang="uz-Cyrl-UZ" sz="1600" u="none" cap="none" strike="noStrike">
                          <a:latin typeface="Times New Roman"/>
                          <a:ea typeface="Times New Roman"/>
                          <a:cs typeface="Times New Roman"/>
                          <a:sym typeface="Times New Roman"/>
                        </a:rPr>
                        <a:t>Ишлаб чиқаришнинг ўсиши</a:t>
                      </a:r>
                      <a:endParaRPr b="1" sz="1600" u="none" cap="none" strike="noStrike">
                        <a:latin typeface="Times New Roman"/>
                        <a:ea typeface="Times New Roman"/>
                        <a:cs typeface="Times New Roman"/>
                        <a:sym typeface="Times New Roman"/>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600"/>
                        <a:buFont typeface="Times New Roman"/>
                        <a:buNone/>
                      </a:pPr>
                      <a:r>
                        <a:rPr b="1" lang="uz-Cyrl-UZ" sz="1600" u="none" cap="none" strike="noStrike">
                          <a:latin typeface="Times New Roman"/>
                          <a:ea typeface="Times New Roman"/>
                          <a:cs typeface="Times New Roman"/>
                          <a:sym typeface="Times New Roman"/>
                        </a:rPr>
                        <a:t>Бозор талабларини талқин қилиш</a:t>
                      </a:r>
                      <a:endParaRPr b="1" sz="1600" u="none" cap="none" strike="noStrike">
                        <a:latin typeface="Times New Roman"/>
                        <a:ea typeface="Times New Roman"/>
                        <a:cs typeface="Times New Roman"/>
                        <a:sym typeface="Times New Roman"/>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Clr>
                          <a:schemeClr val="dk1"/>
                        </a:buClr>
                        <a:buSzPts val="1600"/>
                        <a:buFont typeface="Noto Sans Symbols"/>
                        <a:buNone/>
                      </a:pPr>
                      <a:r>
                        <a:rPr b="1" lang="uz-Cyrl-UZ" sz="1600" u="none" cap="none" strike="noStrike">
                          <a:latin typeface="Times New Roman"/>
                          <a:ea typeface="Times New Roman"/>
                          <a:cs typeface="Times New Roman"/>
                          <a:sym typeface="Times New Roman"/>
                        </a:rPr>
                        <a:t>Бошқаришнинг oқилона шакллари ва усуллари</a:t>
                      </a:r>
                      <a:endParaRPr b="1" sz="16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600"/>
                        <a:buFont typeface="Times New Roman"/>
                        <a:buNone/>
                      </a:pPr>
                      <a:r>
                        <a:rPr b="1" lang="uz-Cyrl-UZ" sz="1600" u="none" cap="none" strike="noStrike">
                          <a:latin typeface="Times New Roman"/>
                          <a:ea typeface="Times New Roman"/>
                          <a:cs typeface="Times New Roman"/>
                          <a:sym typeface="Times New Roman"/>
                        </a:rPr>
                        <a:t>Tашкилотнинг рақобатбардошлиги</a:t>
                      </a:r>
                      <a:endParaRPr b="1" sz="1600" u="none" cap="none" strike="noStrike">
                        <a:latin typeface="Times New Roman"/>
                        <a:ea typeface="Times New Roman"/>
                        <a:cs typeface="Times New Roman"/>
                        <a:sym typeface="Times New Roman"/>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r>
              <a:tr h="370850">
                <a:tc>
                  <a:txBody>
                    <a:bodyPr/>
                    <a:lstStyle/>
                    <a:p>
                      <a:pPr indent="0" lvl="0" marL="0" marR="0" rtl="0" algn="ctr">
                        <a:lnSpc>
                          <a:spcPct val="100000"/>
                        </a:lnSpc>
                        <a:spcBef>
                          <a:spcPts val="0"/>
                        </a:spcBef>
                        <a:spcAft>
                          <a:spcPts val="0"/>
                        </a:spcAft>
                        <a:buClr>
                          <a:schemeClr val="dk1"/>
                        </a:buClr>
                        <a:buSzPts val="1600"/>
                        <a:buFont typeface="Noto Sans Symbols"/>
                        <a:buNone/>
                      </a:pPr>
                      <a:r>
                        <a:rPr b="1" lang="uz-Cyrl-UZ" sz="1600" u="none" cap="none" strike="noStrike">
                          <a:latin typeface="Times New Roman"/>
                          <a:ea typeface="Times New Roman"/>
                          <a:cs typeface="Times New Roman"/>
                          <a:sym typeface="Times New Roman"/>
                        </a:rPr>
                        <a:t>Aктивлар </a:t>
                      </a:r>
                      <a:r>
                        <a:rPr b="1" i="0" lang="uz-Cyrl-UZ" sz="1600" u="none" cap="none" strike="noStrike">
                          <a:solidFill>
                            <a:srgbClr val="000000"/>
                          </a:solidFill>
                          <a:latin typeface="Times New Roman"/>
                          <a:ea typeface="Times New Roman"/>
                          <a:cs typeface="Times New Roman"/>
                          <a:sym typeface="Times New Roman"/>
                        </a:rPr>
                        <a:t>рентабиллиги</a:t>
                      </a:r>
                      <a:endParaRPr b="1" i="0" sz="1600" u="none" cap="none" strike="noStrike">
                        <a:solidFill>
                          <a:srgbClr val="000000"/>
                        </a:solidFill>
                        <a:latin typeface="Times New Roman"/>
                        <a:ea typeface="Times New Roman"/>
                        <a:cs typeface="Times New Roman"/>
                        <a:sym typeface="Times New Roman"/>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600"/>
                        <a:buFont typeface="Times New Roman"/>
                        <a:buNone/>
                      </a:pPr>
                      <a:r>
                        <a:rPr b="1" lang="uz-Cyrl-UZ" sz="1600" u="none" cap="none" strike="noStrike">
                          <a:latin typeface="Times New Roman"/>
                          <a:ea typeface="Times New Roman"/>
                          <a:cs typeface="Times New Roman"/>
                          <a:sym typeface="Times New Roman"/>
                        </a:rPr>
                        <a:t>Харажатларни камайтириш</a:t>
                      </a:r>
                      <a:endParaRPr b="1" sz="1600" u="none" cap="none" strike="noStrike">
                        <a:latin typeface="Times New Roman"/>
                        <a:ea typeface="Times New Roman"/>
                        <a:cs typeface="Times New Roman"/>
                        <a:sym typeface="Times New Roman"/>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600"/>
                        <a:buFont typeface="Times New Roman"/>
                        <a:buNone/>
                      </a:pPr>
                      <a:r>
                        <a:rPr b="1" lang="uz-Cyrl-UZ" sz="1600" u="none" cap="none" strike="noStrike">
                          <a:latin typeface="Times New Roman"/>
                          <a:ea typeface="Times New Roman"/>
                          <a:cs typeface="Times New Roman"/>
                          <a:sym typeface="Times New Roman"/>
                        </a:rPr>
                        <a:t>Стандартлаштириш вa унификация</a:t>
                      </a:r>
                      <a:endParaRPr b="1" sz="1600" u="none" cap="none" strike="noStrike">
                        <a:latin typeface="Times New Roman"/>
                        <a:ea typeface="Times New Roman"/>
                        <a:cs typeface="Times New Roman"/>
                        <a:sym typeface="Times New Roman"/>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Clr>
                          <a:schemeClr val="dk1"/>
                        </a:buClr>
                        <a:buSzPts val="1600"/>
                        <a:buFont typeface="Noto Sans Symbols"/>
                        <a:buNone/>
                      </a:pPr>
                      <a:r>
                        <a:rPr b="1" lang="uz-Cyrl-UZ" sz="1600" u="none" cap="none" strike="noStrike">
                          <a:latin typeface="Times New Roman"/>
                          <a:ea typeface="Times New Roman"/>
                          <a:cs typeface="Times New Roman"/>
                          <a:sym typeface="Times New Roman"/>
                        </a:rPr>
                        <a:t>Tашкилий тузилмани рационализация қилиш</a:t>
                      </a:r>
                      <a:endParaRPr b="1" sz="1600" u="none" cap="none" strike="noStrike">
                        <a:latin typeface="Times New Roman"/>
                        <a:ea typeface="Times New Roman"/>
                        <a:cs typeface="Times New Roman"/>
                        <a:sym typeface="Times New Roman"/>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600"/>
                        <a:buFont typeface="Times New Roman"/>
                        <a:buNone/>
                      </a:pPr>
                      <a:r>
                        <a:rPr b="1" lang="uz-Cyrl-UZ" sz="1600" u="none" cap="none" strike="noStrike">
                          <a:latin typeface="Times New Roman"/>
                          <a:ea typeface="Times New Roman"/>
                          <a:cs typeface="Times New Roman"/>
                          <a:sym typeface="Times New Roman"/>
                        </a:rPr>
                        <a:t>Инвесторлар учун жозибадорлик</a:t>
                      </a:r>
                      <a:endParaRPr b="1" sz="1600" u="none" cap="none" strike="noStrike">
                        <a:latin typeface="Times New Roman"/>
                        <a:ea typeface="Times New Roman"/>
                        <a:cs typeface="Times New Roman"/>
                        <a:sym typeface="Times New Roman"/>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r>
              <a:tr h="370850">
                <a:tc>
                  <a:txBody>
                    <a:bodyPr/>
                    <a:lstStyle/>
                    <a:p>
                      <a:pPr indent="0" lvl="0" marL="0" marR="0" rtl="0" algn="l">
                        <a:spcBef>
                          <a:spcPts val="0"/>
                        </a:spcBef>
                        <a:spcAft>
                          <a:spcPts val="0"/>
                        </a:spcAft>
                        <a:buNone/>
                      </a:pPr>
                      <a:r>
                        <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600"/>
                        <a:buFont typeface="Times New Roman"/>
                        <a:buNone/>
                      </a:pPr>
                      <a:r>
                        <a:rPr b="1" lang="uz-Cyrl-UZ" sz="1600" u="none" cap="none" strike="noStrike">
                          <a:latin typeface="Times New Roman"/>
                          <a:ea typeface="Times New Roman"/>
                          <a:cs typeface="Times New Roman"/>
                          <a:sym typeface="Times New Roman"/>
                        </a:rPr>
                        <a:t>Xодимларнинг истиқболли ривожланиши</a:t>
                      </a:r>
                      <a:endParaRPr sz="1600" u="none" cap="none" strike="noStrike">
                        <a:latin typeface="Times New Roman"/>
                        <a:ea typeface="Times New Roman"/>
                        <a:cs typeface="Times New Roman"/>
                        <a:sym typeface="Times New Roman"/>
                      </a:endParaRPr>
                    </a:p>
                    <a:p>
                      <a:pPr indent="0" lvl="0" marL="0" marR="0" rtl="0" algn="l">
                        <a:spcBef>
                          <a:spcPts val="0"/>
                        </a:spcBef>
                        <a:spcAft>
                          <a:spcPts val="0"/>
                        </a:spcAft>
                        <a:buNone/>
                      </a:pPr>
                      <a:r>
                        <a:t/>
                      </a:r>
                      <a:endParaRPr sz="1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1800" u="none" cap="none" strike="noStrike">
                        <a:latin typeface="Times New Roman"/>
                        <a:ea typeface="Times New Roman"/>
                        <a:cs typeface="Times New Roman"/>
                        <a:sym typeface="Times New Roman"/>
                      </a:endParaRPr>
                    </a:p>
                  </a:txBody>
                  <a:tcPr marT="45725" marB="45725" marR="91450" marL="91450"/>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14"/>
          <p:cNvSpPr/>
          <p:nvPr/>
        </p:nvSpPr>
        <p:spPr>
          <a:xfrm>
            <a:off x="224780" y="1261775"/>
            <a:ext cx="8659913" cy="4893647"/>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0" i="0" lang="uz-Cyrl-UZ" sz="2400" u="none" cap="none" strike="noStrike">
                <a:solidFill>
                  <a:schemeClr val="dk1"/>
                </a:solidFill>
                <a:latin typeface="Times New Roman"/>
                <a:ea typeface="Times New Roman"/>
                <a:cs typeface="Times New Roman"/>
                <a:sym typeface="Times New Roman"/>
              </a:rPr>
              <a:t>	</a:t>
            </a:r>
            <a:r>
              <a:rPr b="1" i="0" lang="uz-Cyrl-UZ" sz="2400" u="none" cap="none" strike="noStrike">
                <a:solidFill>
                  <a:schemeClr val="dk1"/>
                </a:solidFill>
                <a:latin typeface="Times New Roman"/>
                <a:ea typeface="Times New Roman"/>
                <a:cs typeface="Times New Roman"/>
                <a:sym typeface="Times New Roman"/>
              </a:rPr>
              <a:t>Ташкилотнинг мақсадларига эришиш учун ходим ларни бошқариш тизими қуйидаги  бошқарув тизимларини ўз ичига олиши керак:</a:t>
            </a:r>
            <a:endParaRPr/>
          </a:p>
          <a:p>
            <a:pPr indent="-342900" lvl="0" marL="342900" marR="0" rtl="0" algn="just">
              <a:spcBef>
                <a:spcPts val="0"/>
              </a:spcBef>
              <a:spcAft>
                <a:spcPts val="0"/>
              </a:spcAft>
              <a:buClr>
                <a:schemeClr val="dk1"/>
              </a:buClr>
              <a:buSzPts val="2400"/>
              <a:buFont typeface="Noto Sans Symbols"/>
              <a:buChar char="✔"/>
            </a:pPr>
            <a:r>
              <a:rPr b="0" i="0" lang="uz-Cyrl-UZ" sz="2400" u="none" cap="none" strike="noStrike">
                <a:solidFill>
                  <a:schemeClr val="dk1"/>
                </a:solidFill>
                <a:latin typeface="Times New Roman"/>
                <a:ea typeface="Times New Roman"/>
                <a:cs typeface="Times New Roman"/>
                <a:sym typeface="Times New Roman"/>
              </a:rPr>
              <a:t> меҳнат шароитлари (меҳнатни муҳофаза қилиш ва хавфсизлик);</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400"/>
              <a:buFont typeface="Noto Sans Symbols"/>
              <a:buChar char="✔"/>
            </a:pPr>
            <a:r>
              <a:rPr b="0" i="0" lang="uz-Cyrl-UZ" sz="2400" u="none" cap="none" strike="noStrike">
                <a:solidFill>
                  <a:schemeClr val="dk1"/>
                </a:solidFill>
                <a:latin typeface="Times New Roman"/>
                <a:ea typeface="Times New Roman"/>
                <a:cs typeface="Times New Roman"/>
                <a:sym typeface="Times New Roman"/>
              </a:rPr>
              <a:t>Иш жойи меҳнат психофизиологияси, меҳнат эргономикаси,  техник эстетика);</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400"/>
              <a:buFont typeface="Noto Sans Symbols"/>
              <a:buChar char="✔"/>
            </a:pPr>
            <a:r>
              <a:rPr b="0" i="0" lang="uz-Cyrl-UZ" sz="2400" u="none" cap="none" strike="noStrike">
                <a:solidFill>
                  <a:schemeClr val="dk1"/>
                </a:solidFill>
                <a:latin typeface="Times New Roman"/>
                <a:ea typeface="Times New Roman"/>
                <a:cs typeface="Times New Roman"/>
                <a:sym typeface="Times New Roman"/>
              </a:rPr>
              <a:t>меҳнат ва ижтимоий муносабатлар (гуруҳлар ва шахслар аро муносабатларни таҳлил қилиш ва тартибга солиш;</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400"/>
              <a:buFont typeface="Noto Sans Symbols"/>
              <a:buChar char="✔"/>
            </a:pPr>
            <a:r>
              <a:rPr b="0" i="0" lang="uz-Cyrl-UZ" sz="2400" u="none" cap="none" strike="noStrike">
                <a:solidFill>
                  <a:schemeClr val="dk1"/>
                </a:solidFill>
                <a:latin typeface="Times New Roman"/>
                <a:ea typeface="Times New Roman"/>
                <a:cs typeface="Times New Roman"/>
                <a:sym typeface="Times New Roman"/>
              </a:rPr>
              <a:t>бошқарув ва қарорлар қабул қилиш маданияти;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400"/>
              <a:buFont typeface="Noto Sans Symbols"/>
              <a:buChar char="✔"/>
            </a:pPr>
            <a:r>
              <a:rPr b="0" i="0" lang="uz-Cyrl-UZ" sz="2400" u="none" cap="none" strike="noStrike">
                <a:solidFill>
                  <a:schemeClr val="dk1"/>
                </a:solidFill>
                <a:latin typeface="Times New Roman"/>
                <a:ea typeface="Times New Roman"/>
                <a:cs typeface="Times New Roman"/>
                <a:sym typeface="Times New Roman"/>
              </a:rPr>
              <a:t>ходимларнинг вакиллари билан ўзаро муносабатларни </a:t>
            </a:r>
            <a:br>
              <a:rPr b="0" i="0" lang="uz-Cyrl-UZ" sz="2400" u="none" cap="none" strike="noStrike">
                <a:solidFill>
                  <a:schemeClr val="dk1"/>
                </a:solidFill>
                <a:latin typeface="Times New Roman"/>
                <a:ea typeface="Times New Roman"/>
                <a:cs typeface="Times New Roman"/>
                <a:sym typeface="Times New Roman"/>
              </a:rPr>
            </a:br>
            <a:r>
              <a:rPr b="0" i="0" lang="uz-Cyrl-UZ" sz="2400" u="none" cap="none" strike="noStrike">
                <a:solidFill>
                  <a:schemeClr val="dk1"/>
                </a:solidFill>
                <a:latin typeface="Times New Roman"/>
                <a:ea typeface="Times New Roman"/>
                <a:cs typeface="Times New Roman"/>
                <a:sym typeface="Times New Roman"/>
              </a:rPr>
              <a:t>бошқариш;</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400"/>
              <a:buFont typeface="Noto Sans Symbols"/>
              <a:buChar char="✔"/>
            </a:pPr>
            <a:r>
              <a:rPr b="0" i="0" lang="uz-Cyrl-UZ" sz="2400" u="none" cap="none" strike="noStrike">
                <a:solidFill>
                  <a:schemeClr val="dk1"/>
                </a:solidFill>
                <a:latin typeface="Times New Roman"/>
                <a:ea typeface="Times New Roman"/>
                <a:cs typeface="Times New Roman"/>
                <a:sym typeface="Times New Roman"/>
              </a:rPr>
              <a:t>ишлаб чиқариш низолари ва стрессларини бошқариш;</a:t>
            </a:r>
            <a:endParaRPr b="0" i="0" sz="2400" u="none" cap="none" strike="noStrike">
              <a:solidFill>
                <a:schemeClr val="dk1"/>
              </a:solidFill>
              <a:latin typeface="Times New Roman"/>
              <a:ea typeface="Times New Roman"/>
              <a:cs typeface="Times New Roman"/>
              <a:sym typeface="Times New Roman"/>
            </a:endParaRPr>
          </a:p>
        </p:txBody>
      </p:sp>
      <p:sp>
        <p:nvSpPr>
          <p:cNvPr id="323" name="Google Shape;323;p14"/>
          <p:cNvSpPr/>
          <p:nvPr/>
        </p:nvSpPr>
        <p:spPr>
          <a:xfrm>
            <a:off x="1236279" y="327373"/>
            <a:ext cx="7245569"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2000" u="none" cap="none" strike="noStrike">
                <a:solidFill>
                  <a:schemeClr val="dk1"/>
                </a:solidFill>
                <a:latin typeface="Times New Roman"/>
                <a:ea typeface="Times New Roman"/>
                <a:cs typeface="Times New Roman"/>
                <a:sym typeface="Times New Roman"/>
              </a:rPr>
              <a:t>ТАШКИЛОТНИНГ МАҚСАДЛАРИГА ЭРИШИШДА  ИНСОН РЕСУРСЛАРИНИ БОШҚАРИШ  ТИЗИМЛАРИ [5]</a:t>
            </a:r>
            <a:endParaRPr b="1"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15"/>
          <p:cNvSpPr/>
          <p:nvPr/>
        </p:nvSpPr>
        <p:spPr>
          <a:xfrm>
            <a:off x="630621" y="609254"/>
            <a:ext cx="8363254" cy="5632311"/>
          </a:xfrm>
          <a:prstGeom prst="rect">
            <a:avLst/>
          </a:prstGeom>
          <a:noFill/>
          <a:ln>
            <a:noFill/>
          </a:ln>
        </p:spPr>
        <p:txBody>
          <a:bodyPr anchorCtr="0" anchor="ctr" bIns="45700" lIns="91425" spcFirstLastPara="1" rIns="91425" wrap="square" tIns="45700">
            <a:spAutoFit/>
          </a:bodyPr>
          <a:lstStyle/>
          <a:p>
            <a:pPr indent="-342900" lvl="0" marL="342900" marR="0" rtl="0" algn="just">
              <a:spcBef>
                <a:spcPts val="0"/>
              </a:spcBef>
              <a:spcAft>
                <a:spcPts val="0"/>
              </a:spcAft>
              <a:buClr>
                <a:schemeClr val="dk1"/>
              </a:buClr>
              <a:buSzPts val="2400"/>
              <a:buFont typeface="Noto Sans Symbols"/>
              <a:buChar char="✔"/>
            </a:pPr>
            <a:r>
              <a:rPr b="1" i="0" lang="uz-Cyrl-UZ" sz="2400" u="none" cap="none" strike="noStrike">
                <a:solidFill>
                  <a:schemeClr val="dk1"/>
                </a:solidFill>
                <a:latin typeface="Times New Roman"/>
                <a:ea typeface="Times New Roman"/>
                <a:cs typeface="Times New Roman"/>
                <a:sym typeface="Times New Roman"/>
              </a:rPr>
              <a:t>ишга қабул қилиш</a:t>
            </a:r>
            <a:r>
              <a:rPr b="0" i="0" lang="uz-Cyrl-UZ" sz="2400" u="none" cap="none" strike="noStrike">
                <a:solidFill>
                  <a:schemeClr val="dk1"/>
                </a:solidFill>
                <a:latin typeface="Times New Roman"/>
                <a:ea typeface="Times New Roman"/>
                <a:cs typeface="Times New Roman"/>
                <a:sym typeface="Times New Roman"/>
              </a:rPr>
              <a:t> (номзодларни жалб қилиш; номзодлар нинг талабларга мувофиқлигини баҳолаш; кадрларни жой лаштириш);</a:t>
            </a:r>
            <a:endParaRPr/>
          </a:p>
          <a:p>
            <a:pPr indent="-342900" lvl="0" marL="342900" marR="0" rtl="0" algn="just">
              <a:spcBef>
                <a:spcPts val="0"/>
              </a:spcBef>
              <a:spcAft>
                <a:spcPts val="0"/>
              </a:spcAft>
              <a:buClr>
                <a:schemeClr val="dk1"/>
              </a:buClr>
              <a:buSzPts val="2400"/>
              <a:buFont typeface="Noto Sans Symbols"/>
              <a:buChar char="✔"/>
            </a:pPr>
            <a:r>
              <a:rPr b="1" i="0" lang="uz-Cyrl-UZ" sz="2400" u="none" cap="none" strike="noStrike">
                <a:solidFill>
                  <a:schemeClr val="dk1"/>
                </a:solidFill>
                <a:latin typeface="Times New Roman"/>
                <a:ea typeface="Times New Roman"/>
                <a:cs typeface="Times New Roman"/>
                <a:sym typeface="Times New Roman"/>
              </a:rPr>
              <a:t>мослашув</a:t>
            </a:r>
            <a:r>
              <a:rPr b="0" i="0" lang="uz-Cyrl-UZ" sz="2400" u="none" cap="none" strike="noStrike">
                <a:solidFill>
                  <a:schemeClr val="dk1"/>
                </a:solidFill>
                <a:latin typeface="Times New Roman"/>
                <a:ea typeface="Times New Roman"/>
                <a:cs typeface="Times New Roman"/>
                <a:sym typeface="Times New Roman"/>
              </a:rPr>
              <a:t> (янги ишга қабул қилинганларнинг касбий ва ижтимоий психологик мослашуви; ротатсия, бўшатиш пайтида);</a:t>
            </a:r>
            <a:endParaRPr/>
          </a:p>
          <a:p>
            <a:pPr indent="-342900" lvl="0" marL="342900" marR="0" rtl="0" algn="just">
              <a:spcBef>
                <a:spcPts val="0"/>
              </a:spcBef>
              <a:spcAft>
                <a:spcPts val="0"/>
              </a:spcAft>
              <a:buClr>
                <a:schemeClr val="dk1"/>
              </a:buClr>
              <a:buSzPts val="2400"/>
              <a:buFont typeface="Noto Sans Symbols"/>
              <a:buChar char="✔"/>
            </a:pPr>
            <a:r>
              <a:rPr b="0" i="0" lang="uz-Cyrl-UZ" sz="2400" u="none" cap="none" strike="noStrike">
                <a:solidFill>
                  <a:schemeClr val="dk1"/>
                </a:solidFill>
                <a:latin typeface="Times New Roman"/>
                <a:ea typeface="Times New Roman"/>
                <a:cs typeface="Times New Roman"/>
                <a:sym typeface="Times New Roman"/>
              </a:rPr>
              <a:t>ривожланиш </a:t>
            </a:r>
            <a:r>
              <a:rPr b="1" i="0" lang="uz-Cyrl-UZ" sz="2400" u="none" cap="none" strike="noStrike">
                <a:solidFill>
                  <a:schemeClr val="dk1"/>
                </a:solidFill>
                <a:latin typeface="Times New Roman"/>
                <a:ea typeface="Times New Roman"/>
                <a:cs typeface="Times New Roman"/>
                <a:sym typeface="Times New Roman"/>
              </a:rPr>
              <a:t>кадрлар тайёрлаш</a:t>
            </a:r>
            <a:r>
              <a:rPr b="0" i="0" lang="uz-Cyrl-UZ" sz="2400" u="none" cap="none" strike="noStrike">
                <a:solidFill>
                  <a:schemeClr val="dk1"/>
                </a:solidFill>
                <a:latin typeface="Times New Roman"/>
                <a:ea typeface="Times New Roman"/>
                <a:cs typeface="Times New Roman"/>
                <a:sym typeface="Times New Roman"/>
              </a:rPr>
              <a:t> (кириш, жорий, истиқболли)</a:t>
            </a:r>
            <a:endParaRPr/>
          </a:p>
          <a:p>
            <a:pPr indent="-342900" lvl="0" marL="342900" marR="0" rtl="0" algn="just">
              <a:spcBef>
                <a:spcPts val="0"/>
              </a:spcBef>
              <a:spcAft>
                <a:spcPts val="0"/>
              </a:spcAft>
              <a:buClr>
                <a:schemeClr val="dk1"/>
              </a:buClr>
              <a:buSzPts val="2400"/>
              <a:buFont typeface="Noto Sans Symbols"/>
              <a:buChar char="✔"/>
            </a:pPr>
            <a:r>
              <a:rPr b="1" i="0" lang="uz-Cyrl-UZ" sz="2400" u="none" cap="none" strike="noStrike">
                <a:solidFill>
                  <a:schemeClr val="dk1"/>
                </a:solidFill>
                <a:latin typeface="Times New Roman"/>
                <a:ea typeface="Times New Roman"/>
                <a:cs typeface="Times New Roman"/>
                <a:sym typeface="Times New Roman"/>
              </a:rPr>
              <a:t>ўқув эҳтиёжларини аниқлаш</a:t>
            </a:r>
            <a:r>
              <a:rPr b="0" i="0" lang="uz-Cyrl-UZ" sz="2400" u="none" cap="none" strike="noStrike">
                <a:solidFill>
                  <a:schemeClr val="dk1"/>
                </a:solidFill>
                <a:latin typeface="Times New Roman"/>
                <a:ea typeface="Times New Roman"/>
                <a:cs typeface="Times New Roman"/>
                <a:sym typeface="Times New Roman"/>
              </a:rPr>
              <a:t> ўқув дастурларини шакл лантириш, ўқув жараёнини ташкил этиш ва таъминлаш;</a:t>
            </a:r>
            <a:endParaRPr/>
          </a:p>
          <a:p>
            <a:pPr indent="-342900" lvl="0" marL="342900" marR="0" rtl="0" algn="just">
              <a:spcBef>
                <a:spcPts val="0"/>
              </a:spcBef>
              <a:spcAft>
                <a:spcPts val="0"/>
              </a:spcAft>
              <a:buClr>
                <a:schemeClr val="dk1"/>
              </a:buClr>
              <a:buSzPts val="2400"/>
              <a:buFont typeface="Noto Sans Symbols"/>
              <a:buChar char="✔"/>
            </a:pPr>
            <a:r>
              <a:rPr b="1" i="0" lang="uz-Cyrl-UZ" sz="2400" u="none" cap="none" strike="noStrike">
                <a:solidFill>
                  <a:schemeClr val="dk1"/>
                </a:solidFill>
                <a:latin typeface="Times New Roman"/>
                <a:ea typeface="Times New Roman"/>
                <a:cs typeface="Times New Roman"/>
                <a:sym typeface="Times New Roman"/>
              </a:rPr>
              <a:t>карера</a:t>
            </a:r>
            <a:r>
              <a:rPr b="0" i="0" lang="uz-Cyrl-UZ" sz="2400" u="none" cap="none" strike="noStrike">
                <a:solidFill>
                  <a:schemeClr val="dk1"/>
                </a:solidFill>
                <a:latin typeface="Times New Roman"/>
                <a:ea typeface="Times New Roman"/>
                <a:cs typeface="Times New Roman"/>
                <a:sym typeface="Times New Roman"/>
              </a:rPr>
              <a:t> (кадрларни режалаштириш ва назорат қилиш;          кадрлар тайёрлаш ва улар билан ишлаш) захира, стажёрлар, стипендияларни режалаштириш, тайёрлаш ва ротация, ишдан бўшатиш,    нафақага чиқиш;</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16"/>
          <p:cNvSpPr/>
          <p:nvPr/>
        </p:nvSpPr>
        <p:spPr>
          <a:xfrm>
            <a:off x="304801" y="922593"/>
            <a:ext cx="8279641" cy="5062924"/>
          </a:xfrm>
          <a:prstGeom prst="rect">
            <a:avLst/>
          </a:prstGeom>
          <a:noFill/>
          <a:ln>
            <a:noFill/>
          </a:ln>
        </p:spPr>
        <p:txBody>
          <a:bodyPr anchorCtr="0" anchor="ctr" bIns="45700" lIns="91425" spcFirstLastPara="1" rIns="91425" wrap="square" tIns="45700">
            <a:spAutoFit/>
          </a:bodyPr>
          <a:lstStyle/>
          <a:p>
            <a:pPr indent="450850" lvl="0" marL="0" marR="0" rtl="0" algn="just">
              <a:spcBef>
                <a:spcPts val="0"/>
              </a:spcBef>
              <a:spcAft>
                <a:spcPts val="0"/>
              </a:spcAft>
              <a:buNone/>
            </a:pPr>
            <a:r>
              <a:rPr b="1" i="0" lang="uz-Cyrl-UZ" sz="1900" u="none" cap="none" strike="noStrike">
                <a:solidFill>
                  <a:schemeClr val="dk1"/>
                </a:solidFill>
                <a:latin typeface="Times New Roman"/>
                <a:ea typeface="Times New Roman"/>
                <a:cs typeface="Times New Roman"/>
                <a:sym typeface="Times New Roman"/>
              </a:rPr>
              <a:t>рағбатлантириш ва мотиватция</a:t>
            </a:r>
            <a:r>
              <a:rPr b="0" i="0" lang="uz-Cyrl-UZ" sz="1900" u="none" cap="none" strike="noStrike">
                <a:solidFill>
                  <a:schemeClr val="dk1"/>
                </a:solidFill>
                <a:latin typeface="Times New Roman"/>
                <a:ea typeface="Times New Roman"/>
                <a:cs typeface="Times New Roman"/>
                <a:sym typeface="Times New Roman"/>
              </a:rPr>
              <a:t> (рағбатлантириш ва мотиватсия </a:t>
            </a:r>
            <a:br>
              <a:rPr b="0" i="0" lang="uz-Cyrl-UZ" sz="1900" u="none" cap="none" strike="noStrike">
                <a:solidFill>
                  <a:schemeClr val="dk1"/>
                </a:solidFill>
                <a:latin typeface="Times New Roman"/>
                <a:ea typeface="Times New Roman"/>
                <a:cs typeface="Times New Roman"/>
                <a:sym typeface="Times New Roman"/>
              </a:rPr>
            </a:br>
            <a:r>
              <a:rPr b="0" i="0" lang="uz-Cyrl-UZ" sz="1900" u="none" cap="none" strike="noStrike">
                <a:solidFill>
                  <a:schemeClr val="dk1"/>
                </a:solidFill>
                <a:latin typeface="Times New Roman"/>
                <a:ea typeface="Times New Roman"/>
                <a:cs typeface="Times New Roman"/>
                <a:sym typeface="Times New Roman"/>
              </a:rPr>
              <a:t>йўналишларини белгилаш; меҳнат жараёнини тартибга солиш ва ҳисоб китоб қилиш; иш натижаларига кўра тўлаш; </a:t>
            </a:r>
            <a:endParaRPr/>
          </a:p>
          <a:p>
            <a:pPr indent="450850" lvl="0" marL="0" marR="0" rtl="0" algn="just">
              <a:spcBef>
                <a:spcPts val="0"/>
              </a:spcBef>
              <a:spcAft>
                <a:spcPts val="0"/>
              </a:spcAft>
              <a:buNone/>
            </a:pPr>
            <a:r>
              <a:rPr b="0" i="0" lang="uz-Cyrl-UZ" sz="1900" u="none" cap="none" strike="noStrike">
                <a:solidFill>
                  <a:schemeClr val="dk1"/>
                </a:solidFill>
                <a:latin typeface="Times New Roman"/>
                <a:ea typeface="Times New Roman"/>
                <a:cs typeface="Times New Roman"/>
                <a:sym typeface="Times New Roman"/>
              </a:rPr>
              <a:t>моддий, номоддий рағбатлантириш ва рағбатлантириш тизимларини ишлаб чиқиш; ходимларнинг фойда олишда ишти рок этиш тизимларини ишлаб чиқиш. ва капитал);</a:t>
            </a:r>
            <a:endParaRPr/>
          </a:p>
          <a:p>
            <a:pPr indent="450850" lvl="0" marL="0" marR="0" rtl="0" algn="just">
              <a:spcBef>
                <a:spcPts val="0"/>
              </a:spcBef>
              <a:spcAft>
                <a:spcPts val="0"/>
              </a:spcAft>
              <a:buNone/>
            </a:pPr>
            <a:r>
              <a:rPr b="1" i="0" lang="uz-Cyrl-UZ" sz="1900" u="none" cap="none" strike="noStrike">
                <a:solidFill>
                  <a:schemeClr val="dk1"/>
                </a:solidFill>
                <a:latin typeface="Times New Roman"/>
                <a:ea typeface="Times New Roman"/>
                <a:cs typeface="Times New Roman"/>
                <a:sym typeface="Times New Roman"/>
              </a:rPr>
              <a:t>ходимлар билан ишлашни ҳуқуқий таъминлаш</a:t>
            </a:r>
            <a:r>
              <a:rPr b="0" i="0" lang="uz-Cyrl-UZ" sz="1900" u="none" cap="none" strike="noStrike">
                <a:solidFill>
                  <a:schemeClr val="dk1"/>
                </a:solidFill>
                <a:latin typeface="Times New Roman"/>
                <a:ea typeface="Times New Roman"/>
                <a:cs typeface="Times New Roman"/>
                <a:sym typeface="Times New Roman"/>
              </a:rPr>
              <a:t> (меҳнат  муносабатларини ҳуқуқий тартибга солиш; </a:t>
            </a:r>
            <a:endParaRPr/>
          </a:p>
          <a:p>
            <a:pPr indent="450850" lvl="0" marL="0" marR="0" rtl="0" algn="just">
              <a:spcBef>
                <a:spcPts val="0"/>
              </a:spcBef>
              <a:spcAft>
                <a:spcPts val="0"/>
              </a:spcAft>
              <a:buNone/>
            </a:pPr>
            <a:r>
              <a:rPr b="0" i="0" lang="uz-Cyrl-UZ" sz="1900" u="none" cap="none" strike="noStrike">
                <a:solidFill>
                  <a:schemeClr val="dk1"/>
                </a:solidFill>
                <a:latin typeface="Times New Roman"/>
                <a:ea typeface="Times New Roman"/>
                <a:cs typeface="Times New Roman"/>
                <a:sym typeface="Times New Roman"/>
              </a:rPr>
              <a:t>ходимлар билан иш лаш бўйича ташкилий маъмурий ҳужжатларни ишлаб чиқиш; меҳнат муносабатлари соҳасидаги низолар ва келишмовчиликларни тартибга солиш; </a:t>
            </a:r>
            <a:endParaRPr/>
          </a:p>
          <a:p>
            <a:pPr indent="450850" lvl="0" marL="0" marR="0" rtl="0" algn="just">
              <a:spcBef>
                <a:spcPts val="0"/>
              </a:spcBef>
              <a:spcAft>
                <a:spcPts val="0"/>
              </a:spcAft>
              <a:buNone/>
            </a:pPr>
            <a:r>
              <a:rPr b="0" i="0" lang="uz-Cyrl-UZ" sz="1900" u="none" cap="none" strike="noStrike">
                <a:solidFill>
                  <a:schemeClr val="dk1"/>
                </a:solidFill>
                <a:latin typeface="Times New Roman"/>
                <a:ea typeface="Times New Roman"/>
                <a:cs typeface="Times New Roman"/>
                <a:sym typeface="Times New Roman"/>
              </a:rPr>
              <a:t>бошқа касбий ва функционал гуруҳлар билан меҳнат муносабатларини ҳуқуқий тартибга солишни мувофиқлаштириш.</a:t>
            </a:r>
            <a:endParaRPr/>
          </a:p>
          <a:p>
            <a:pPr indent="0" lvl="0" marL="0" marR="0" rtl="0" algn="just">
              <a:spcBef>
                <a:spcPts val="0"/>
              </a:spcBef>
              <a:spcAft>
                <a:spcPts val="0"/>
              </a:spcAft>
              <a:buNone/>
            </a:pPr>
            <a:r>
              <a:rPr b="1" i="0" lang="uz-Cyrl-UZ" sz="1900" u="none" cap="none" strike="noStrike">
                <a:solidFill>
                  <a:schemeClr val="dk1"/>
                </a:solidFill>
                <a:latin typeface="Times New Roman"/>
                <a:ea typeface="Times New Roman"/>
                <a:cs typeface="Times New Roman"/>
                <a:sym typeface="Times New Roman"/>
              </a:rPr>
              <a:t>режим, хавфсизлик, тижорат сири</a:t>
            </a:r>
            <a:r>
              <a:rPr b="0" i="0" lang="uz-Cyrl-UZ" sz="1900" u="none" cap="none" strike="noStrike">
                <a:solidFill>
                  <a:schemeClr val="dk1"/>
                </a:solidFill>
                <a:latin typeface="Times New Roman"/>
                <a:ea typeface="Times New Roman"/>
                <a:cs typeface="Times New Roman"/>
                <a:sym typeface="Times New Roman"/>
              </a:rPr>
              <a:t> (режим, хавфсизлик ва тижорат сири талаблари ва схемаларини ишлаб  чиқиш;</a:t>
            </a:r>
            <a:endParaRPr b="0" i="0" sz="19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0" i="0" lang="uz-Cyrl-UZ" sz="1900" u="none" cap="none" strike="noStrike">
                <a:solidFill>
                  <a:schemeClr val="dk1"/>
                </a:solidFill>
                <a:latin typeface="Times New Roman"/>
                <a:ea typeface="Times New Roman"/>
                <a:cs typeface="Times New Roman"/>
                <a:sym typeface="Times New Roman"/>
              </a:rPr>
              <a:t>тижорат сирини ташкил этувчи маълумотлари рўйхатини шакллантириш;</a:t>
            </a:r>
            <a:endParaRPr b="0" i="0" sz="19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0" i="0" lang="uz-Cyrl-UZ" sz="1900" u="none" cap="none" strike="noStrike">
                <a:solidFill>
                  <a:schemeClr val="dk1"/>
                </a:solidFill>
                <a:latin typeface="Times New Roman"/>
                <a:ea typeface="Times New Roman"/>
                <a:cs typeface="Times New Roman"/>
                <a:sym typeface="Times New Roman"/>
              </a:rPr>
              <a:t>режим, хавфсизлик ва тижорат сири схемаларини жорий этиш);</a:t>
            </a:r>
            <a:endParaRPr b="0" i="0" sz="19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17"/>
          <p:cNvSpPr/>
          <p:nvPr/>
        </p:nvSpPr>
        <p:spPr>
          <a:xfrm>
            <a:off x="187287" y="353942"/>
            <a:ext cx="9420737" cy="5847755"/>
          </a:xfrm>
          <a:prstGeom prst="rect">
            <a:avLst/>
          </a:prstGeom>
          <a:noFill/>
          <a:ln>
            <a:noFill/>
          </a:ln>
        </p:spPr>
        <p:txBody>
          <a:bodyPr anchorCtr="0" anchor="ctr" bIns="45700" lIns="91425" spcFirstLastPara="1" rIns="91425" wrap="square" tIns="45700">
            <a:spAutoFit/>
          </a:bodyPr>
          <a:lstStyle/>
          <a:p>
            <a:pPr indent="0" lvl="0" marL="0" marR="0" rtl="0" algn="just">
              <a:spcBef>
                <a:spcPts val="0"/>
              </a:spcBef>
              <a:spcAft>
                <a:spcPts val="0"/>
              </a:spcAft>
              <a:buNone/>
            </a:pPr>
            <a:r>
              <a:rPr b="1" i="0" lang="uz-Cyrl-UZ" sz="2200" u="none" cap="none" strike="noStrike">
                <a:solidFill>
                  <a:schemeClr val="dk1"/>
                </a:solidFill>
                <a:latin typeface="Times New Roman"/>
                <a:ea typeface="Times New Roman"/>
                <a:cs typeface="Times New Roman"/>
                <a:sym typeface="Times New Roman"/>
              </a:rPr>
              <a:t>	ижтимоий таъминот ва инфратузилма</a:t>
            </a:r>
            <a:r>
              <a:rPr b="0" i="0" lang="uz-Cyrl-UZ" sz="2200" u="none" cap="none" strike="noStrike">
                <a:solidFill>
                  <a:schemeClr val="dk1"/>
                </a:solidFill>
                <a:latin typeface="Times New Roman"/>
                <a:ea typeface="Times New Roman"/>
                <a:cs typeface="Times New Roman"/>
                <a:sym typeface="Times New Roman"/>
              </a:rPr>
              <a:t> (овқатланиш; соғломлаштириш ва дам олишни ташкил этиш; </a:t>
            </a:r>
            <a:endParaRPr b="0" i="0" sz="22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0" i="0" lang="uz-Cyrl-UZ" sz="2200" u="none" cap="none" strike="noStrike">
                <a:solidFill>
                  <a:schemeClr val="dk1"/>
                </a:solidFill>
                <a:latin typeface="Times New Roman"/>
                <a:ea typeface="Times New Roman"/>
                <a:cs typeface="Times New Roman"/>
                <a:sym typeface="Times New Roman"/>
              </a:rPr>
              <a:t>	маиший хизмат кўрсатишни ташкил этиш; ижтимоий  инфратузилманинг алоҳида элементлари фаолиятини мувофиқлаштириш ва бошқариш). </a:t>
            </a:r>
            <a:endParaRPr b="1" i="0" sz="22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i="0" lang="uz-Cyrl-UZ" sz="2200" u="none" cap="none" strike="noStrike">
                <a:solidFill>
                  <a:schemeClr val="dk1"/>
                </a:solidFill>
                <a:latin typeface="Times New Roman"/>
                <a:ea typeface="Times New Roman"/>
                <a:cs typeface="Times New Roman"/>
                <a:sym typeface="Times New Roman"/>
              </a:rPr>
              <a:t>	иш ва фаолият натижаларини баҳолаш</a:t>
            </a:r>
            <a:r>
              <a:rPr b="0" i="0" lang="uz-Cyrl-UZ" sz="2200" u="none" cap="none" strike="noStrike">
                <a:solidFill>
                  <a:schemeClr val="dk1"/>
                </a:solidFill>
                <a:latin typeface="Times New Roman"/>
                <a:ea typeface="Times New Roman"/>
                <a:cs typeface="Times New Roman"/>
                <a:sym typeface="Times New Roman"/>
              </a:rPr>
              <a:t> (баҳолаш мезонларини ишлаб чиқиш; баҳолаш тартиб-қоидаларини ишлаб чиқиш;</a:t>
            </a:r>
            <a:endParaRPr/>
          </a:p>
          <a:p>
            <a:pPr indent="0" lvl="0" marL="0" marR="0" rtl="0" algn="just">
              <a:spcBef>
                <a:spcPts val="0"/>
              </a:spcBef>
              <a:spcAft>
                <a:spcPts val="0"/>
              </a:spcAft>
              <a:buNone/>
            </a:pPr>
            <a:r>
              <a:rPr b="0" i="0" lang="uz-Cyrl-UZ" sz="2200" u="none" cap="none" strike="noStrike">
                <a:solidFill>
                  <a:schemeClr val="dk1"/>
                </a:solidFill>
                <a:latin typeface="Times New Roman"/>
                <a:ea typeface="Times New Roman"/>
                <a:cs typeface="Times New Roman"/>
                <a:sym typeface="Times New Roman"/>
              </a:rPr>
              <a:t>	баҳолаш фаолиятини ташкил этиш ва мувофиқлаштириш; тавсиялар ишлаб чиқиш ва баҳолаш натижаларидан фойдаланиш; </a:t>
            </a:r>
            <a:endParaRPr/>
          </a:p>
          <a:p>
            <a:pPr indent="0" lvl="0" marL="0" marR="0" rtl="0" algn="just">
              <a:spcBef>
                <a:spcPts val="0"/>
              </a:spcBef>
              <a:spcAft>
                <a:spcPts val="0"/>
              </a:spcAft>
              <a:buNone/>
            </a:pPr>
            <a:r>
              <a:rPr b="0" i="0" lang="uz-Cyrl-UZ" sz="2200" u="none" cap="none" strike="noStrike">
                <a:solidFill>
                  <a:schemeClr val="dk1"/>
                </a:solidFill>
                <a:latin typeface="Times New Roman"/>
                <a:ea typeface="Times New Roman"/>
                <a:cs typeface="Times New Roman"/>
                <a:sym typeface="Times New Roman"/>
              </a:rPr>
              <a:t>ходимларни аттестациядан ўтказиш; индивидуал натижаларни баҳолаш);</a:t>
            </a:r>
            <a:endParaRPr/>
          </a:p>
          <a:p>
            <a:pPr indent="0" lvl="0" marL="0" marR="0" rtl="0" algn="just">
              <a:spcBef>
                <a:spcPts val="0"/>
              </a:spcBef>
              <a:spcAft>
                <a:spcPts val="0"/>
              </a:spcAft>
              <a:buNone/>
            </a:pPr>
            <a:r>
              <a:rPr b="1" i="0" lang="uz-Cyrl-UZ" sz="2200" u="none" cap="none" strike="noStrike">
                <a:solidFill>
                  <a:schemeClr val="dk1"/>
                </a:solidFill>
                <a:latin typeface="Times New Roman"/>
                <a:ea typeface="Times New Roman"/>
                <a:cs typeface="Times New Roman"/>
                <a:sym typeface="Times New Roman"/>
              </a:rPr>
              <a:t>	ахборот оқимлари</a:t>
            </a:r>
            <a:r>
              <a:rPr b="0" i="0" lang="uz-Cyrl-UZ" sz="2200" u="none" cap="none" strike="noStrike">
                <a:solidFill>
                  <a:schemeClr val="dk1"/>
                </a:solidFill>
                <a:latin typeface="Times New Roman"/>
                <a:ea typeface="Times New Roman"/>
                <a:cs typeface="Times New Roman"/>
                <a:sym typeface="Times New Roman"/>
              </a:rPr>
              <a:t> (тарқатиладиган ходимлар ва ташки  лот тўғрисидаги маълумотларни аниқлаш;</a:t>
            </a:r>
            <a:endParaRPr/>
          </a:p>
          <a:p>
            <a:pPr indent="0" lvl="0" marL="0" marR="0" rtl="0" algn="just">
              <a:spcBef>
                <a:spcPts val="0"/>
              </a:spcBef>
              <a:spcAft>
                <a:spcPts val="0"/>
              </a:spcAft>
              <a:buNone/>
            </a:pPr>
            <a:r>
              <a:rPr b="0" i="0" lang="uz-Cyrl-UZ" sz="2200" u="none" cap="none" strike="noStrike">
                <a:solidFill>
                  <a:schemeClr val="dk1"/>
                </a:solidFill>
                <a:latin typeface="Times New Roman"/>
                <a:ea typeface="Times New Roman"/>
                <a:cs typeface="Times New Roman"/>
                <a:sym typeface="Times New Roman"/>
              </a:rPr>
              <a:t>	ташкилот ичида ҳам, ташқарисида ҳам ахборот тарқатиш каналларини      шакллантириш,фикр-мулоҳазаларни қабул қилиш);</a:t>
            </a:r>
            <a:endParaRPr/>
          </a:p>
          <a:p>
            <a:pPr indent="0" lvl="0" marL="0" marR="0" rtl="0" algn="just">
              <a:spcBef>
                <a:spcPts val="0"/>
              </a:spcBef>
              <a:spcAft>
                <a:spcPts val="0"/>
              </a:spcAft>
              <a:buNone/>
            </a:pPr>
            <a:r>
              <a:rPr b="1" i="0" lang="uz-Cyrl-UZ" sz="2200" u="none" cap="none" strike="noStrike">
                <a:solidFill>
                  <a:schemeClr val="dk1"/>
                </a:solidFill>
                <a:latin typeface="Times New Roman"/>
                <a:ea typeface="Times New Roman"/>
                <a:cs typeface="Times New Roman"/>
                <a:sym typeface="Times New Roman"/>
              </a:rPr>
              <a:t>	компаниянинг ташкилий тузилиши ва ривожланиши</a:t>
            </a:r>
            <a:r>
              <a:rPr b="0" i="0" lang="uz-Cyrl-UZ" sz="2200" u="none" cap="none" strike="noStrike">
                <a:solidFill>
                  <a:schemeClr val="dk1"/>
                </a:solidFill>
                <a:latin typeface="Times New Roman"/>
                <a:ea typeface="Times New Roman"/>
                <a:cs typeface="Times New Roman"/>
                <a:sym typeface="Times New Roman"/>
              </a:rPr>
              <a:t> тузилмавий номувофиқликларни таҳлил қилиш; ўзгариш ларни лойиҳалаш: тузилма, штат таркиби; ўзгаришларни бошқариш).</a:t>
            </a:r>
            <a:br>
              <a:rPr b="0" i="0" lang="uz-Cyrl-UZ" sz="2200" u="none" cap="none" strike="noStrike">
                <a:solidFill>
                  <a:schemeClr val="dk1"/>
                </a:solidFill>
                <a:latin typeface="Times New Roman"/>
                <a:ea typeface="Times New Roman"/>
                <a:cs typeface="Times New Roman"/>
                <a:sym typeface="Times New Roman"/>
              </a:rPr>
            </a:br>
            <a:endParaRPr b="0" i="0" sz="2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descr="Картинки по запросу корпоративное управление" id="343" name="Google Shape;343;p18"/>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grpSp>
        <p:nvGrpSpPr>
          <p:cNvPr id="344" name="Google Shape;344;p18"/>
          <p:cNvGrpSpPr/>
          <p:nvPr/>
        </p:nvGrpSpPr>
        <p:grpSpPr>
          <a:xfrm>
            <a:off x="280391" y="875751"/>
            <a:ext cx="8798479" cy="4121096"/>
            <a:chOff x="4613" y="875751"/>
            <a:chExt cx="8798479" cy="4121096"/>
          </a:xfrm>
        </p:grpSpPr>
        <p:sp>
          <p:nvSpPr>
            <p:cNvPr id="345" name="Google Shape;345;p18"/>
            <p:cNvSpPr/>
            <p:nvPr/>
          </p:nvSpPr>
          <p:spPr>
            <a:xfrm>
              <a:off x="4462632" y="1604739"/>
              <a:ext cx="2431304" cy="823342"/>
            </a:xfrm>
            <a:custGeom>
              <a:rect b="b" l="l" r="r" t="t"/>
              <a:pathLst>
                <a:path extrusionOk="0" h="120000" w="120000">
                  <a:moveTo>
                    <a:pt x="0" y="0"/>
                  </a:moveTo>
                  <a:lnTo>
                    <a:pt x="0" y="83633"/>
                  </a:lnTo>
                  <a:lnTo>
                    <a:pt x="120000" y="83633"/>
                  </a:lnTo>
                  <a:lnTo>
                    <a:pt x="120000" y="120000"/>
                  </a:lnTo>
                </a:path>
              </a:pathLst>
            </a:custGeom>
            <a:noFill/>
            <a:ln cap="rnd" cmpd="sng" w="19050">
              <a:solidFill>
                <a:srgbClr val="4BA0BD"/>
              </a:solidFill>
              <a:prstDash val="solid"/>
              <a:round/>
              <a:headEnd len="sm" w="sm" type="none"/>
              <a:tailEnd len="sm" w="sm" type="none"/>
            </a:ln>
          </p:spPr>
        </p:sp>
        <p:sp>
          <p:nvSpPr>
            <p:cNvPr id="346" name="Google Shape;346;p18"/>
            <p:cNvSpPr/>
            <p:nvPr/>
          </p:nvSpPr>
          <p:spPr>
            <a:xfrm>
              <a:off x="2255669" y="1604739"/>
              <a:ext cx="2206962" cy="832800"/>
            </a:xfrm>
            <a:custGeom>
              <a:rect b="b" l="l" r="r" t="t"/>
              <a:pathLst>
                <a:path extrusionOk="0" h="120000" w="120000">
                  <a:moveTo>
                    <a:pt x="120000" y="0"/>
                  </a:moveTo>
                  <a:lnTo>
                    <a:pt x="120000" y="84046"/>
                  </a:lnTo>
                  <a:lnTo>
                    <a:pt x="0" y="84046"/>
                  </a:lnTo>
                  <a:lnTo>
                    <a:pt x="0" y="120000"/>
                  </a:lnTo>
                </a:path>
              </a:pathLst>
            </a:custGeom>
            <a:noFill/>
            <a:ln cap="rnd" cmpd="sng" w="19050">
              <a:solidFill>
                <a:srgbClr val="4BA0BD"/>
              </a:solidFill>
              <a:prstDash val="solid"/>
              <a:round/>
              <a:headEnd len="sm" w="sm" type="none"/>
              <a:tailEnd len="sm" w="sm" type="none"/>
            </a:ln>
          </p:spPr>
        </p:sp>
        <p:sp>
          <p:nvSpPr>
            <p:cNvPr id="347" name="Google Shape;347;p18"/>
            <p:cNvSpPr/>
            <p:nvPr/>
          </p:nvSpPr>
          <p:spPr>
            <a:xfrm>
              <a:off x="939669" y="875751"/>
              <a:ext cx="7045927" cy="728988"/>
            </a:xfrm>
            <a:prstGeom prst="rect">
              <a:avLst/>
            </a:prstGeom>
            <a:gradFill>
              <a:gsLst>
                <a:gs pos="0">
                  <a:srgbClr val="6ACDEF"/>
                </a:gs>
                <a:gs pos="78000">
                  <a:srgbClr val="4ABFE4"/>
                </a:gs>
                <a:gs pos="100000">
                  <a:srgbClr val="4ABFE4"/>
                </a:gs>
              </a:gsLst>
              <a:lin ang="5400000" scaled="0"/>
            </a:gradFill>
            <a:ln>
              <a:noFill/>
            </a:ln>
            <a:effectLst>
              <a:outerShdw blurRad="50800" rotWithShape="0" dir="5400000" dist="381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18"/>
            <p:cNvSpPr txBox="1"/>
            <p:nvPr/>
          </p:nvSpPr>
          <p:spPr>
            <a:xfrm>
              <a:off x="939669" y="875751"/>
              <a:ext cx="7045927" cy="728988"/>
            </a:xfrm>
            <a:prstGeom prst="rect">
              <a:avLst/>
            </a:prstGeom>
            <a:noFill/>
            <a:ln>
              <a:noFill/>
            </a:ln>
          </p:spPr>
          <p:txBody>
            <a:bodyPr anchorCtr="0" anchor="ctr" bIns="15225" lIns="15225" spcFirstLastPara="1" rIns="15225" wrap="square" tIns="15225">
              <a:noAutofit/>
            </a:bodyPr>
            <a:lstStyle/>
            <a:p>
              <a:pPr indent="0" lvl="0" marL="0" marR="0" rtl="0" algn="ctr">
                <a:lnSpc>
                  <a:spcPct val="90000"/>
                </a:lnSpc>
                <a:spcBef>
                  <a:spcPts val="0"/>
                </a:spcBef>
                <a:spcAft>
                  <a:spcPts val="0"/>
                </a:spcAft>
                <a:buNone/>
              </a:pPr>
              <a:r>
                <a:rPr b="1" i="0" lang="uz-Cyrl-UZ" sz="2400" u="none" cap="none" strike="noStrike">
                  <a:solidFill>
                    <a:schemeClr val="dk1"/>
                  </a:solidFill>
                  <a:latin typeface="Times New Roman"/>
                  <a:ea typeface="Times New Roman"/>
                  <a:cs typeface="Times New Roman"/>
                  <a:sym typeface="Times New Roman"/>
                </a:rPr>
                <a:t>Моддий бойликларни яратиш жараёнида </a:t>
              </a:r>
              <a:br>
                <a:rPr b="1" i="0" lang="uz-Cyrl-UZ" sz="2400" u="none" cap="none" strike="noStrike">
                  <a:solidFill>
                    <a:schemeClr val="dk1"/>
                  </a:solidFill>
                  <a:latin typeface="Times New Roman"/>
                  <a:ea typeface="Times New Roman"/>
                  <a:cs typeface="Times New Roman"/>
                  <a:sym typeface="Times New Roman"/>
                </a:rPr>
              </a:br>
              <a:r>
                <a:rPr b="1" i="1" lang="uz-Cyrl-UZ" sz="2400" u="none" cap="none" strike="noStrike">
                  <a:solidFill>
                    <a:schemeClr val="dk1"/>
                  </a:solidFill>
                  <a:latin typeface="Times New Roman"/>
                  <a:ea typeface="Times New Roman"/>
                  <a:cs typeface="Times New Roman"/>
                  <a:sym typeface="Times New Roman"/>
                </a:rPr>
                <a:t>Иқтисодий</a:t>
              </a:r>
              <a:r>
                <a:rPr b="1" i="0" lang="uz-Cyrl-UZ" sz="2400" u="none" cap="none" strike="noStrike">
                  <a:solidFill>
                    <a:schemeClr val="dk1"/>
                  </a:solidFill>
                  <a:latin typeface="Times New Roman"/>
                  <a:ea typeface="Times New Roman"/>
                  <a:cs typeface="Times New Roman"/>
                  <a:sym typeface="Times New Roman"/>
                </a:rPr>
                <a:t> ва </a:t>
              </a:r>
              <a:r>
                <a:rPr b="1" i="1" lang="uz-Cyrl-UZ" sz="2400" u="none" cap="none" strike="noStrike">
                  <a:solidFill>
                    <a:schemeClr val="dk1"/>
                  </a:solidFill>
                  <a:latin typeface="Times New Roman"/>
                  <a:ea typeface="Times New Roman"/>
                  <a:cs typeface="Times New Roman"/>
                  <a:sym typeface="Times New Roman"/>
                </a:rPr>
                <a:t>Инсон Ресурсларидан</a:t>
              </a:r>
              <a:r>
                <a:rPr b="1" i="0" lang="uz-Cyrl-UZ" sz="2400" u="none" cap="none" strike="noStrike">
                  <a:solidFill>
                    <a:schemeClr val="dk1"/>
                  </a:solidFill>
                  <a:latin typeface="Times New Roman"/>
                  <a:ea typeface="Times New Roman"/>
                  <a:cs typeface="Times New Roman"/>
                  <a:sym typeface="Times New Roman"/>
                </a:rPr>
                <a:t> фойдаланиш.</a:t>
              </a:r>
              <a:endParaRPr b="1" i="0" sz="2400" u="none" cap="none" strike="noStrike">
                <a:solidFill>
                  <a:schemeClr val="dk1"/>
                </a:solidFill>
                <a:latin typeface="Trebuchet MS"/>
                <a:ea typeface="Trebuchet MS"/>
                <a:cs typeface="Trebuchet MS"/>
                <a:sym typeface="Trebuchet MS"/>
              </a:endParaRPr>
            </a:p>
          </p:txBody>
        </p:sp>
        <p:sp>
          <p:nvSpPr>
            <p:cNvPr id="349" name="Google Shape;349;p18"/>
            <p:cNvSpPr/>
            <p:nvPr/>
          </p:nvSpPr>
          <p:spPr>
            <a:xfrm>
              <a:off x="4613" y="2437540"/>
              <a:ext cx="4502113" cy="2452929"/>
            </a:xfrm>
            <a:prstGeom prst="rect">
              <a:avLst/>
            </a:prstGeom>
            <a:gradFill>
              <a:gsLst>
                <a:gs pos="0">
                  <a:srgbClr val="6ACDEF"/>
                </a:gs>
                <a:gs pos="78000">
                  <a:srgbClr val="4ABFE4"/>
                </a:gs>
                <a:gs pos="100000">
                  <a:srgbClr val="4ABFE4"/>
                </a:gs>
              </a:gsLst>
              <a:lin ang="5400000" scaled="0"/>
            </a:gradFill>
            <a:ln>
              <a:noFill/>
            </a:ln>
            <a:effectLst>
              <a:outerShdw blurRad="50800" rotWithShape="0" dir="5400000" dist="381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18"/>
            <p:cNvSpPr txBox="1"/>
            <p:nvPr/>
          </p:nvSpPr>
          <p:spPr>
            <a:xfrm>
              <a:off x="4613" y="2437540"/>
              <a:ext cx="4502113" cy="2452929"/>
            </a:xfrm>
            <a:prstGeom prst="rect">
              <a:avLst/>
            </a:prstGeom>
            <a:noFill/>
            <a:ln>
              <a:noFill/>
            </a:ln>
          </p:spPr>
          <p:txBody>
            <a:bodyPr anchorCtr="0" anchor="ctr" bIns="11425" lIns="11425" spcFirstLastPara="1" rIns="11425" wrap="square" tIns="11425">
              <a:noAutofit/>
            </a:bodyPr>
            <a:lstStyle/>
            <a:p>
              <a:pPr indent="0" lvl="0" marL="0" marR="0" rtl="0" algn="just">
                <a:lnSpc>
                  <a:spcPct val="90000"/>
                </a:lnSpc>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Иқтисодий  ресурслар</a:t>
              </a:r>
              <a:r>
                <a:rPr b="0" i="0" lang="uz-Cyrl-UZ" sz="1800" u="none" cap="none" strike="noStrike">
                  <a:solidFill>
                    <a:schemeClr val="dk1"/>
                  </a:solidFill>
                  <a:latin typeface="Times New Roman"/>
                  <a:ea typeface="Times New Roman"/>
                  <a:cs typeface="Times New Roman"/>
                  <a:sym typeface="Times New Roman"/>
                </a:rPr>
                <a:t>нинг         деярли барчаси чекланган миқдорда мавжуд, шунинг учун иқтисодиётнинг асосий муаммоси ресурс лардан самарали фойдаланиш       муаммосидир.Деярли барча           ресурслар эскиришга мойил ва     уларни таъмирлаш ва янгилаш         учун маблағ керак</a:t>
              </a:r>
              <a:endParaRPr b="0" i="0" sz="1800" u="none" cap="none" strike="noStrike">
                <a:solidFill>
                  <a:schemeClr val="dk1"/>
                </a:solidFill>
                <a:latin typeface="Trebuchet MS"/>
                <a:ea typeface="Trebuchet MS"/>
                <a:cs typeface="Trebuchet MS"/>
                <a:sym typeface="Trebuchet MS"/>
              </a:endParaRPr>
            </a:p>
          </p:txBody>
        </p:sp>
        <p:sp>
          <p:nvSpPr>
            <p:cNvPr id="351" name="Google Shape;351;p18"/>
            <p:cNvSpPr/>
            <p:nvPr/>
          </p:nvSpPr>
          <p:spPr>
            <a:xfrm>
              <a:off x="4984781" y="2428082"/>
              <a:ext cx="3818311" cy="2568765"/>
            </a:xfrm>
            <a:prstGeom prst="rect">
              <a:avLst/>
            </a:prstGeom>
            <a:gradFill>
              <a:gsLst>
                <a:gs pos="0">
                  <a:srgbClr val="6ACDEF"/>
                </a:gs>
                <a:gs pos="78000">
                  <a:srgbClr val="4ABFE4"/>
                </a:gs>
                <a:gs pos="100000">
                  <a:srgbClr val="4ABFE4"/>
                </a:gs>
              </a:gsLst>
              <a:lin ang="5400000" scaled="0"/>
            </a:gradFill>
            <a:ln>
              <a:noFill/>
            </a:ln>
            <a:effectLst>
              <a:outerShdw blurRad="50800" rotWithShape="0" dir="5400000" dist="381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18"/>
            <p:cNvSpPr txBox="1"/>
            <p:nvPr/>
          </p:nvSpPr>
          <p:spPr>
            <a:xfrm>
              <a:off x="4984781" y="2428082"/>
              <a:ext cx="3818311" cy="2568765"/>
            </a:xfrm>
            <a:prstGeom prst="rect">
              <a:avLst/>
            </a:prstGeom>
            <a:noFill/>
            <a:ln>
              <a:noFill/>
            </a:ln>
          </p:spPr>
          <p:txBody>
            <a:bodyPr anchorCtr="0" anchor="ctr" bIns="11425" lIns="11425" spcFirstLastPara="1" rIns="11425" wrap="square" tIns="11425">
              <a:noAutofit/>
            </a:bodyPr>
            <a:lstStyle/>
            <a:p>
              <a:pPr indent="0" lvl="0" marL="0" marR="0" rtl="0" algn="just">
                <a:lnSpc>
                  <a:spcPct val="90000"/>
                </a:lnSpc>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Инсон ресурслари</a:t>
              </a:r>
              <a:r>
                <a:rPr b="0" i="0" lang="uz-Cyrl-UZ" sz="1800" u="none" cap="none" strike="noStrike">
                  <a:solidFill>
                    <a:schemeClr val="dk1"/>
                  </a:solidFill>
                  <a:latin typeface="Times New Roman"/>
                  <a:ea typeface="Times New Roman"/>
                  <a:cs typeface="Times New Roman"/>
                  <a:sym typeface="Times New Roman"/>
                </a:rPr>
                <a:t>нинг бошқа     ресурслардан асосий фарқловчи  хусусияти уларнинг шахсий ўзига хослиги, яъни техника ва хом ашёлардан фарқли ўлароқ, инсонлар  ақлга эга ва ишлаб чиқариш         жараёнида уларнинг иштироки       ривожланиш характерига эга.</a:t>
              </a:r>
              <a:endParaRPr b="0" i="0" sz="1800" u="none" cap="none" strike="noStrike">
                <a:solidFill>
                  <a:schemeClr val="dk1"/>
                </a:solidFill>
                <a:latin typeface="Times New Roman"/>
                <a:ea typeface="Times New Roman"/>
                <a:cs typeface="Times New Roman"/>
                <a:sym typeface="Times New Roman"/>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descr="Картинки по запросу корпоративное управление" id="357" name="Google Shape;357;p19"/>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sp>
        <p:nvSpPr>
          <p:cNvPr id="358" name="Google Shape;358;p19"/>
          <p:cNvSpPr/>
          <p:nvPr/>
        </p:nvSpPr>
        <p:spPr>
          <a:xfrm>
            <a:off x="126404" y="440308"/>
            <a:ext cx="5086727" cy="1031140"/>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sp>
        <p:nvSpPr>
          <p:cNvPr id="359" name="Google Shape;359;p19"/>
          <p:cNvSpPr/>
          <p:nvPr/>
        </p:nvSpPr>
        <p:spPr>
          <a:xfrm>
            <a:off x="532263" y="3302121"/>
            <a:ext cx="8977943"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uz-Cyrl-UZ" sz="1800" u="sng" cap="none" strike="noStrike">
                <a:solidFill>
                  <a:schemeClr val="dk1"/>
                </a:solidFill>
                <a:latin typeface="Times New Roman"/>
                <a:ea typeface="Times New Roman"/>
                <a:cs typeface="Times New Roman"/>
                <a:sym typeface="Times New Roman"/>
              </a:rPr>
              <a:t>1-усул. Рекрутинг.</a:t>
            </a:r>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Рекрутинг умумий мижозлар (ишлаб чиқариш, хизмат кўрсатиш) билан бевосита ишловчи ходимларини танлаш усули ҳисобланади. </a:t>
            </a:r>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Ишга қабул қилишнинг умумий тавсифи тузилиб, ушбу тавсифлар потенциал номзодлар (иш қидирувчи) ёки ходимларни қидириш билан шуғулланадиган интернет сайтлар, меҳнат ярмаркаларига маълумот жойлаштирилади.</a:t>
            </a:r>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Бу ҳолатда эътибор дарҳол иш топииш жараёнида бўлган номзодларга қаратилади.</a:t>
            </a:r>
            <a:endParaRPr/>
          </a:p>
          <a:p>
            <a:pPr indent="0" lvl="0" marL="0" marR="0" rtl="0" algn="just">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60" name="Google Shape;360;p19"/>
          <p:cNvSpPr/>
          <p:nvPr/>
        </p:nvSpPr>
        <p:spPr>
          <a:xfrm>
            <a:off x="3125337" y="649387"/>
            <a:ext cx="6384869" cy="30008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1800">
                <a:solidFill>
                  <a:srgbClr val="002060"/>
                </a:solidFill>
                <a:latin typeface="Times New Roman"/>
                <a:ea typeface="Times New Roman"/>
                <a:cs typeface="Times New Roman"/>
                <a:sym typeface="Times New Roman"/>
              </a:rPr>
              <a:t>НОМЗОДЛАРНИ ТЎПЛАШ УСУЛЛАРИ [5]</a:t>
            </a:r>
            <a:endParaRPr b="1" sz="1800">
              <a:solidFill>
                <a:srgbClr val="002060"/>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Рекрутинг</a:t>
            </a:r>
            <a:endParaRPr/>
          </a:p>
          <a:p>
            <a:pPr indent="-285750" lvl="0" marL="285750" marR="0" rtl="0" algn="just">
              <a:lnSpc>
                <a:spcPct val="150000"/>
              </a:lnSpc>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Ижроий орган раҳбарлигига қидируви.</a:t>
            </a:r>
            <a:endParaRPr/>
          </a:p>
          <a:p>
            <a:pPr indent="-285750" lvl="0" marL="285750" marR="0" rtl="0" algn="just">
              <a:lnSpc>
                <a:spcPct val="150000"/>
              </a:lnSpc>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Headhunting (бош овловчи)</a:t>
            </a:r>
            <a:endParaRPr/>
          </a:p>
          <a:p>
            <a:pPr indent="-285750" lvl="0" marL="285750" marR="0" rtl="0" algn="just">
              <a:lnSpc>
                <a:spcPct val="150000"/>
              </a:lnSpc>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Скрининг</a:t>
            </a:r>
            <a:endParaRPr/>
          </a:p>
          <a:p>
            <a:pPr indent="-285750" lvl="0" marL="285750" marR="0" rtl="0" algn="just">
              <a:lnSpc>
                <a:spcPct val="150000"/>
              </a:lnSpc>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Дастлабки</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uz-Cyrl-UZ" sz="1800">
                <a:solidFill>
                  <a:schemeClr val="dk1"/>
                </a:solidFill>
                <a:latin typeface="Times New Roman"/>
                <a:ea typeface="Times New Roman"/>
                <a:cs typeface="Times New Roman"/>
                <a:sym typeface="Times New Roman"/>
              </a:rPr>
              <a:t>  </a:t>
            </a:r>
            <a:endParaRPr/>
          </a:p>
        </p:txBody>
      </p:sp>
      <p:pic>
        <p:nvPicPr>
          <p:cNvPr id="361" name="Google Shape;361;p19"/>
          <p:cNvPicPr preferRelativeResize="0"/>
          <p:nvPr/>
        </p:nvPicPr>
        <p:blipFill rotWithShape="1">
          <a:blip r:embed="rId3">
            <a:alphaModFix/>
          </a:blip>
          <a:srcRect b="0" l="0" r="0" t="0"/>
          <a:stretch/>
        </p:blipFill>
        <p:spPr>
          <a:xfrm>
            <a:off x="699009" y="773213"/>
            <a:ext cx="2259582" cy="2059768"/>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descr="Картинки по запросу корпоративное управление" id="366" name="Google Shape;366;p20"/>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67" name="Google Shape;367;p20"/>
          <p:cNvSpPr/>
          <p:nvPr/>
        </p:nvSpPr>
        <p:spPr>
          <a:xfrm>
            <a:off x="126404" y="440308"/>
            <a:ext cx="5086727" cy="1031140"/>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sp>
        <p:nvSpPr>
          <p:cNvPr id="368" name="Google Shape;368;p20"/>
          <p:cNvSpPr/>
          <p:nvPr/>
        </p:nvSpPr>
        <p:spPr>
          <a:xfrm>
            <a:off x="846161" y="683171"/>
            <a:ext cx="8625351" cy="286232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1800">
                <a:solidFill>
                  <a:schemeClr val="dk1"/>
                </a:solidFill>
                <a:latin typeface="Times New Roman"/>
                <a:ea typeface="Times New Roman"/>
                <a:cs typeface="Times New Roman"/>
                <a:sym typeface="Times New Roman"/>
              </a:rPr>
              <a:t>2-усул. Ижроий орган раҳбарлигига қидируви (Executive Search) </a:t>
            </a:r>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Ижроия органи раҳбар ходимларини танлаш – ижроя органи раҳбари, ўринбосари, минтақавий бўлинма раҳбарлари, бўлим бошлиқлари лавозимларига қидирув тушунилдаи.</a:t>
            </a:r>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Ишга қабул қилишдан фарқли ўлароқ, ушбу усулда юқори турувчи органлар (манфаатдор компания)нинг фаол ҳаракатларни ўз ичига олади. Хорижий тажрибада одатда, ушбу турдаги ишга қабул қилиш билан ихтисослашган ишга қабул қилиш агентликлари шуғулланади.</a:t>
            </a:r>
            <a:endParaRPr/>
          </a:p>
          <a:p>
            <a:pPr indent="0" lvl="0" marL="0" marR="0" rtl="0" algn="just">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p:txBody>
      </p:sp>
      <p:sp>
        <p:nvSpPr>
          <p:cNvPr id="369" name="Google Shape;369;p20"/>
          <p:cNvSpPr/>
          <p:nvPr/>
        </p:nvSpPr>
        <p:spPr>
          <a:xfrm>
            <a:off x="2555265" y="3356282"/>
            <a:ext cx="6739342" cy="286232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1800">
                <a:solidFill>
                  <a:schemeClr val="dk1"/>
                </a:solidFill>
                <a:latin typeface="Times New Roman"/>
                <a:ea typeface="Times New Roman"/>
                <a:cs typeface="Times New Roman"/>
                <a:sym typeface="Times New Roman"/>
              </a:rPr>
              <a:t>3-усул. Headhunting (бош овловчи)</a:t>
            </a:r>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Муайян мутахассисни (ўз соҳасидаги таниқли) бир компаниядан бошқасига қидириш ёки жалб қилиш усули бўлиб ҳисобланади. </a:t>
            </a:r>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Ушбу усул юқори малака даражадаги ходимлар ўзлари иш изламайдилар ва баъзан уни ўзгартириш ҳақида ўйламайдилар деган асосга асосланади. "Овчи" нинг вазифаси – ишга қабул қилиш агентлиги ходими – номзодни рақобатдош ташкилотдан янада қулай шароитларда ёки ривожланиш истиқболларида қизиқтириш орқали ишга жалб қилади.</a:t>
            </a:r>
            <a:endParaRPr sz="1800">
              <a:solidFill>
                <a:schemeClr val="dk1"/>
              </a:solidFill>
              <a:latin typeface="Times New Roman"/>
              <a:ea typeface="Times New Roman"/>
              <a:cs typeface="Times New Roman"/>
              <a:sym typeface="Times New Roman"/>
            </a:endParaRPr>
          </a:p>
        </p:txBody>
      </p:sp>
      <p:pic>
        <p:nvPicPr>
          <p:cNvPr id="370" name="Google Shape;370;p20"/>
          <p:cNvPicPr preferRelativeResize="0"/>
          <p:nvPr/>
        </p:nvPicPr>
        <p:blipFill rotWithShape="1">
          <a:blip r:embed="rId3">
            <a:alphaModFix/>
          </a:blip>
          <a:srcRect b="0" l="0" r="0" t="0"/>
          <a:stretch/>
        </p:blipFill>
        <p:spPr>
          <a:xfrm>
            <a:off x="374055" y="3790801"/>
            <a:ext cx="1850530" cy="1731450"/>
          </a:xfrm>
          <a:prstGeom prst="rect">
            <a:avLst/>
          </a:prstGeom>
          <a:noFill/>
          <a:ln>
            <a:noFill/>
          </a:ln>
          <a:effectLst>
            <a:outerShdw blurRad="50800" rotWithShape="0" algn="ctr" dir="5400000" dist="50800">
              <a:srgbClr val="9EDFF5"/>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descr="Картинки по запросу корпоративное управление" id="375" name="Google Shape;375;p21"/>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76" name="Google Shape;376;p21"/>
          <p:cNvSpPr/>
          <p:nvPr/>
        </p:nvSpPr>
        <p:spPr>
          <a:xfrm>
            <a:off x="126404" y="440308"/>
            <a:ext cx="5086727" cy="1031140"/>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21"/>
          <p:cNvSpPr/>
          <p:nvPr/>
        </p:nvSpPr>
        <p:spPr>
          <a:xfrm>
            <a:off x="2379262" y="601428"/>
            <a:ext cx="5713861" cy="147732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uz-Cyrl-UZ" sz="1800" u="sng">
                <a:solidFill>
                  <a:schemeClr val="dk1"/>
                </a:solidFill>
                <a:latin typeface="Times New Roman"/>
                <a:ea typeface="Times New Roman"/>
                <a:cs typeface="Times New Roman"/>
                <a:sym typeface="Times New Roman"/>
              </a:rPr>
              <a:t>4-усул. Скрининг.</a:t>
            </a:r>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Расмий асосларда номзодларни тезкор танлаш. Скрининг усулида психологик хусусиятлар, мотивация, шахсий хусусиятлар ҳисобга олинмайди: ходимларни бундай қидиришнинг асосий мезони бу тезликдир.</a:t>
            </a:r>
            <a:endParaRPr/>
          </a:p>
        </p:txBody>
      </p:sp>
      <p:pic>
        <p:nvPicPr>
          <p:cNvPr id="378" name="Google Shape;378;p21"/>
          <p:cNvPicPr preferRelativeResize="0"/>
          <p:nvPr/>
        </p:nvPicPr>
        <p:blipFill rotWithShape="1">
          <a:blip r:embed="rId3">
            <a:alphaModFix/>
          </a:blip>
          <a:srcRect b="0" l="0" r="0" t="0"/>
          <a:stretch/>
        </p:blipFill>
        <p:spPr>
          <a:xfrm>
            <a:off x="250231" y="525562"/>
            <a:ext cx="1883370" cy="1629060"/>
          </a:xfrm>
          <a:prstGeom prst="rect">
            <a:avLst/>
          </a:prstGeom>
          <a:noFill/>
          <a:ln>
            <a:noFill/>
          </a:ln>
        </p:spPr>
      </p:pic>
      <p:sp>
        <p:nvSpPr>
          <p:cNvPr id="379" name="Google Shape;379;p21"/>
          <p:cNvSpPr/>
          <p:nvPr/>
        </p:nvSpPr>
        <p:spPr>
          <a:xfrm>
            <a:off x="374055" y="2317805"/>
            <a:ext cx="7719068"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Скрининг даври бир неча кун. Ушбу усулда котибалар, савдо (ҳизмат) бўйича маслаҳатчи кабиларни ишга жалб қилишда қўлланилади.</a:t>
            </a:r>
            <a:endParaRPr/>
          </a:p>
        </p:txBody>
      </p:sp>
      <p:sp>
        <p:nvSpPr>
          <p:cNvPr id="380" name="Google Shape;380;p21"/>
          <p:cNvSpPr/>
          <p:nvPr/>
        </p:nvSpPr>
        <p:spPr>
          <a:xfrm>
            <a:off x="2256431" y="3636565"/>
            <a:ext cx="5959521"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1800" u="sng">
                <a:solidFill>
                  <a:schemeClr val="dk1"/>
                </a:solidFill>
                <a:latin typeface="Times New Roman"/>
                <a:ea typeface="Times New Roman"/>
                <a:cs typeface="Times New Roman"/>
                <a:sym typeface="Times New Roman"/>
              </a:rPr>
              <a:t>5-усул. Preliminaring (прелиминаринг).</a:t>
            </a:r>
            <a:r>
              <a:rPr lang="uz-Cyrl-UZ" sz="1800" u="sng">
                <a:solidFill>
                  <a:schemeClr val="dk1"/>
                </a:solidFill>
                <a:latin typeface="Trebuchet MS"/>
                <a:ea typeface="Trebuchet MS"/>
                <a:cs typeface="Trebuchet MS"/>
                <a:sym typeface="Trebuchet MS"/>
              </a:rPr>
              <a:t> </a:t>
            </a:r>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Ёш мутахассисларни (ихтисослашган олий ўқув юрти битирувчилари) амалий ўқитиш орқали лавозимларга номзодларни жалб қилишдир. Ушбу усулда ташкилот келажагидаги “мувофаққиятли” ходимни танлашда номзодларнинг маълум психологик ва шахсий фазилатлари эътиборга олинади.</a:t>
            </a:r>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a:t>
            </a:r>
            <a:endParaRPr/>
          </a:p>
        </p:txBody>
      </p:sp>
      <p:pic>
        <p:nvPicPr>
          <p:cNvPr id="381" name="Google Shape;381;p21"/>
          <p:cNvPicPr preferRelativeResize="0"/>
          <p:nvPr/>
        </p:nvPicPr>
        <p:blipFill rotWithShape="1">
          <a:blip r:embed="rId4">
            <a:alphaModFix/>
          </a:blip>
          <a:srcRect b="0" l="0" r="0" t="0"/>
          <a:stretch/>
        </p:blipFill>
        <p:spPr>
          <a:xfrm>
            <a:off x="250230" y="3325091"/>
            <a:ext cx="1788777" cy="1922797"/>
          </a:xfrm>
          <a:prstGeom prst="rect">
            <a:avLst/>
          </a:prstGeom>
          <a:noFill/>
          <a:ln>
            <a:noFill/>
          </a:ln>
        </p:spPr>
      </p:pic>
      <p:sp>
        <p:nvSpPr>
          <p:cNvPr id="382" name="Google Shape;382;p21"/>
          <p:cNvSpPr/>
          <p:nvPr/>
        </p:nvSpPr>
        <p:spPr>
          <a:xfrm>
            <a:off x="580697" y="5676107"/>
            <a:ext cx="7635255" cy="92333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Ушбу усул компаниянинг узоқ муддатли бизнес-режасига эътибор қаратилиб, кучли ва самарали меҳнат жамоасини яратишнинг энг истиқболли усули ҳисобланади.</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descr="Картинки по запросу корпоративное управление" id="387" name="Google Shape;387;p22"/>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88" name="Google Shape;388;p22"/>
          <p:cNvSpPr/>
          <p:nvPr/>
        </p:nvSpPr>
        <p:spPr>
          <a:xfrm>
            <a:off x="696093" y="649387"/>
            <a:ext cx="6755583" cy="893335"/>
          </a:xfrm>
          <a:prstGeom prst="rect">
            <a:avLst/>
          </a:prstGeom>
          <a:solidFill>
            <a:srgbClr val="16B0E3"/>
          </a:solidFill>
          <a:ln cap="rnd" cmpd="sng" w="19050">
            <a:solidFill>
              <a:srgbClr val="4594A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chemeClr val="lt1"/>
                </a:solidFill>
                <a:latin typeface="Times New Roman"/>
                <a:ea typeface="Times New Roman"/>
                <a:cs typeface="Times New Roman"/>
                <a:sym typeface="Times New Roman"/>
              </a:rPr>
              <a:t>	3.ХОДИМЛАРНИ ИШГА ҚАБУЛ ҚИЛИШ ЖАРАЁНЛАРИ.</a:t>
            </a:r>
            <a:endParaRPr b="1" sz="2400">
              <a:solidFill>
                <a:schemeClr val="lt1"/>
              </a:solidFill>
              <a:latin typeface="Times New Roman"/>
              <a:ea typeface="Times New Roman"/>
              <a:cs typeface="Times New Roman"/>
              <a:sym typeface="Times New Roman"/>
            </a:endParaRPr>
          </a:p>
        </p:txBody>
      </p:sp>
      <p:sp>
        <p:nvSpPr>
          <p:cNvPr id="389" name="Google Shape;389;p22"/>
          <p:cNvSpPr/>
          <p:nvPr/>
        </p:nvSpPr>
        <p:spPr>
          <a:xfrm>
            <a:off x="1584175" y="2241237"/>
            <a:ext cx="4733763"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400">
                <a:solidFill>
                  <a:srgbClr val="0070C0"/>
                </a:solidFill>
                <a:latin typeface="Times New Roman"/>
                <a:ea typeface="Times New Roman"/>
                <a:cs typeface="Times New Roman"/>
                <a:sym typeface="Times New Roman"/>
              </a:rPr>
              <a:t>«Ўз ходимимни" ходимимни қандай топаман?</a:t>
            </a:r>
            <a:endParaRPr b="1" sz="2400">
              <a:solidFill>
                <a:srgbClr val="0070C0"/>
              </a:solidFill>
              <a:latin typeface="Times New Roman"/>
              <a:ea typeface="Times New Roman"/>
              <a:cs typeface="Times New Roman"/>
              <a:sym typeface="Times New Roman"/>
            </a:endParaRPr>
          </a:p>
        </p:txBody>
      </p:sp>
      <p:pic>
        <p:nvPicPr>
          <p:cNvPr id="390" name="Google Shape;390;p22"/>
          <p:cNvPicPr preferRelativeResize="0"/>
          <p:nvPr/>
        </p:nvPicPr>
        <p:blipFill rotWithShape="1">
          <a:blip r:embed="rId3">
            <a:alphaModFix/>
          </a:blip>
          <a:srcRect b="0" l="0" r="0" t="0"/>
          <a:stretch/>
        </p:blipFill>
        <p:spPr>
          <a:xfrm>
            <a:off x="1348602" y="3770749"/>
            <a:ext cx="5204908" cy="264811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23"/>
          <p:cNvSpPr/>
          <p:nvPr/>
        </p:nvSpPr>
        <p:spPr>
          <a:xfrm>
            <a:off x="260914" y="923911"/>
            <a:ext cx="7259002" cy="712879"/>
          </a:xfrm>
          <a:prstGeom prst="rect">
            <a:avLst/>
          </a:prstGeom>
          <a:solidFill>
            <a:srgbClr val="16B0E3"/>
          </a:solidFill>
          <a:ln cap="rnd" cmpd="sng" w="19050">
            <a:solidFill>
              <a:srgbClr val="9EDFF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500">
                <a:solidFill>
                  <a:srgbClr val="002060"/>
                </a:solidFill>
                <a:latin typeface="Times New Roman"/>
                <a:ea typeface="Times New Roman"/>
                <a:cs typeface="Times New Roman"/>
                <a:sym typeface="Times New Roman"/>
              </a:rPr>
              <a:t>ХОДИМЛАРНИ ТАНЛАШ[5]</a:t>
            </a:r>
            <a:endParaRPr b="1" sz="2500">
              <a:solidFill>
                <a:srgbClr val="002060"/>
              </a:solidFill>
              <a:latin typeface="Times New Roman"/>
              <a:ea typeface="Times New Roman"/>
              <a:cs typeface="Times New Roman"/>
              <a:sym typeface="Times New Roman"/>
            </a:endParaRPr>
          </a:p>
        </p:txBody>
      </p:sp>
      <p:sp>
        <p:nvSpPr>
          <p:cNvPr id="396" name="Google Shape;396;p23"/>
          <p:cNvSpPr/>
          <p:nvPr/>
        </p:nvSpPr>
        <p:spPr>
          <a:xfrm>
            <a:off x="164225" y="2393504"/>
            <a:ext cx="7669590" cy="2862322"/>
          </a:xfrm>
          <a:prstGeom prst="rect">
            <a:avLst/>
          </a:prstGeom>
          <a:solidFill>
            <a:srgbClr val="DEF4FB"/>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         </a:t>
            </a:r>
            <a:r>
              <a:rPr b="1" lang="uz-Cyrl-UZ" sz="2000">
                <a:solidFill>
                  <a:schemeClr val="dk1"/>
                </a:solidFill>
                <a:latin typeface="Times New Roman"/>
                <a:ea typeface="Times New Roman"/>
                <a:cs typeface="Times New Roman"/>
                <a:sym typeface="Times New Roman"/>
              </a:rPr>
              <a:t>Ходимларни танлаш жараёни – бу </a:t>
            </a:r>
            <a:r>
              <a:rPr lang="uz-Cyrl-UZ" sz="2000">
                <a:solidFill>
                  <a:schemeClr val="dk1"/>
                </a:solidFill>
                <a:latin typeface="Times New Roman"/>
                <a:ea typeface="Times New Roman"/>
                <a:cs typeface="Times New Roman"/>
                <a:sym typeface="Times New Roman"/>
              </a:rPr>
              <a:t>маълум шахсларни белгиланган меъёрга қараб керакли лавозимга ишга тайинлашдир.</a:t>
            </a:r>
            <a:r>
              <a:rPr b="1" lang="uz-Cyrl-UZ" sz="2000">
                <a:solidFill>
                  <a:schemeClr val="dk1"/>
                </a:solidFill>
                <a:latin typeface="Times New Roman"/>
                <a:ea typeface="Times New Roman"/>
                <a:cs typeface="Times New Roman"/>
                <a:sym typeface="Times New Roman"/>
              </a:rPr>
              <a:t>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         </a:t>
            </a:r>
            <a:r>
              <a:rPr b="1" lang="uz-Cyrl-UZ" sz="2000">
                <a:solidFill>
                  <a:schemeClr val="dk1"/>
                </a:solidFill>
                <a:latin typeface="Times New Roman"/>
                <a:ea typeface="Times New Roman"/>
                <a:cs typeface="Times New Roman"/>
                <a:sym typeface="Times New Roman"/>
              </a:rPr>
              <a:t>Танлаш</a:t>
            </a:r>
            <a:r>
              <a:rPr lang="uz-Cyrl-UZ" sz="2000">
                <a:solidFill>
                  <a:schemeClr val="dk1"/>
                </a:solidFill>
                <a:latin typeface="Times New Roman"/>
                <a:ea typeface="Times New Roman"/>
                <a:cs typeface="Times New Roman"/>
                <a:sym typeface="Times New Roman"/>
              </a:rPr>
              <a:t> - бу ишга қабул қилинаётган ходимларнинг психологик ва профессионал сифатларини эътиборга олиб, маълум лавомизимга ишга олишда ходимлар ичидан квалифакацияси, мутахасислиги шахсий сифати, ўзининг ва корхонанинг ривожлантириш учун хизмат қилиши талаблари эътиборга олиш тушунилади.</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24"/>
          <p:cNvSpPr/>
          <p:nvPr/>
        </p:nvSpPr>
        <p:spPr>
          <a:xfrm>
            <a:off x="271377" y="1161970"/>
            <a:ext cx="7043824" cy="820609"/>
          </a:xfrm>
          <a:prstGeom prst="rect">
            <a:avLst/>
          </a:prstGeom>
          <a:noFill/>
          <a:ln>
            <a:noFill/>
          </a:ln>
        </p:spPr>
        <p:txBody>
          <a:bodyPr anchorCtr="0" anchor="t" bIns="45700" lIns="91425" spcFirstLastPara="1" rIns="91425" wrap="square" tIns="45700">
            <a:spAutoFit/>
          </a:bodyPr>
          <a:lstStyle/>
          <a:p>
            <a:pPr indent="0" lvl="0" marL="408940" marR="0" rtl="0" algn="r">
              <a:lnSpc>
                <a:spcPct val="107000"/>
              </a:lnSpc>
              <a:spcBef>
                <a:spcPts val="0"/>
              </a:spcBef>
              <a:spcAft>
                <a:spcPts val="0"/>
              </a:spcAft>
              <a:buNone/>
            </a:pPr>
            <a:r>
              <a:rPr b="1" lang="uz-Cyrl-UZ" sz="2000">
                <a:solidFill>
                  <a:schemeClr val="dk1"/>
                </a:solidFill>
                <a:latin typeface="Times New Roman"/>
                <a:ea typeface="Times New Roman"/>
                <a:cs typeface="Times New Roman"/>
                <a:sym typeface="Times New Roman"/>
              </a:rPr>
              <a:t>               “Хар бир соҳада ёшлар биз учун азиздир...”  </a:t>
            </a:r>
            <a:endParaRPr b="1" sz="1800">
              <a:solidFill>
                <a:schemeClr val="dk1"/>
              </a:solidFill>
              <a:latin typeface="Times New Roman"/>
              <a:ea typeface="Times New Roman"/>
              <a:cs typeface="Times New Roman"/>
              <a:sym typeface="Times New Roman"/>
            </a:endParaRPr>
          </a:p>
          <a:p>
            <a:pPr indent="0" lvl="0" marL="408940" marR="0" rtl="0" algn="r">
              <a:lnSpc>
                <a:spcPct val="107000"/>
              </a:lnSpc>
              <a:spcBef>
                <a:spcPts val="800"/>
              </a:spcBef>
              <a:spcAft>
                <a:spcPts val="0"/>
              </a:spcAft>
              <a:buNone/>
            </a:pPr>
            <a:r>
              <a:rPr b="1" lang="uz-Cyrl-UZ" sz="1800">
                <a:solidFill>
                  <a:schemeClr val="dk1"/>
                </a:solidFill>
                <a:latin typeface="Times New Roman"/>
                <a:ea typeface="Times New Roman"/>
                <a:cs typeface="Times New Roman"/>
                <a:sym typeface="Times New Roman"/>
              </a:rPr>
              <a:t>В.И.Лебедов-Кумач</a:t>
            </a:r>
            <a:endParaRPr b="1" sz="1400">
              <a:solidFill>
                <a:schemeClr val="dk1"/>
              </a:solidFill>
              <a:latin typeface="Times New Roman"/>
              <a:ea typeface="Times New Roman"/>
              <a:cs typeface="Times New Roman"/>
              <a:sym typeface="Times New Roman"/>
            </a:endParaRPr>
          </a:p>
        </p:txBody>
      </p:sp>
      <p:grpSp>
        <p:nvGrpSpPr>
          <p:cNvPr id="402" name="Google Shape;402;p24"/>
          <p:cNvGrpSpPr/>
          <p:nvPr/>
        </p:nvGrpSpPr>
        <p:grpSpPr>
          <a:xfrm>
            <a:off x="530569" y="2609023"/>
            <a:ext cx="7559411" cy="2958002"/>
            <a:chOff x="259192" y="153690"/>
            <a:chExt cx="7559411" cy="2958002"/>
          </a:xfrm>
        </p:grpSpPr>
        <p:sp>
          <p:nvSpPr>
            <p:cNvPr id="403" name="Google Shape;403;p24"/>
            <p:cNvSpPr/>
            <p:nvPr/>
          </p:nvSpPr>
          <p:spPr>
            <a:xfrm>
              <a:off x="654598" y="1345865"/>
              <a:ext cx="3040078" cy="1765827"/>
            </a:xfrm>
            <a:prstGeom prst="rect">
              <a:avLst/>
            </a:prstGeom>
            <a:solidFill>
              <a:srgbClr val="FFDA3B">
                <a:alpha val="95686"/>
              </a:srgbClr>
            </a:solidFill>
            <a:ln cap="rnd" cmpd="sng" w="19050">
              <a:solidFill>
                <a:srgbClr val="D1ECF7">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24"/>
            <p:cNvSpPr txBox="1"/>
            <p:nvPr/>
          </p:nvSpPr>
          <p:spPr>
            <a:xfrm>
              <a:off x="1141010" y="1345865"/>
              <a:ext cx="2553665" cy="1765827"/>
            </a:xfrm>
            <a:prstGeom prst="rect">
              <a:avLst/>
            </a:prstGeom>
            <a:noFill/>
            <a:ln>
              <a:noFill/>
            </a:ln>
          </p:spPr>
          <p:txBody>
            <a:bodyPr anchorCtr="0" anchor="ctr" bIns="113775" lIns="0" spcFirstLastPara="1" rIns="113775" wrap="square" tIns="113775">
              <a:noAutofit/>
            </a:bodyPr>
            <a:lstStyle/>
            <a:p>
              <a:pPr indent="0" lvl="0" marL="0" marR="0" rtl="0" algn="just">
                <a:lnSpc>
                  <a:spcPct val="90000"/>
                </a:lnSpc>
                <a:spcBef>
                  <a:spcPts val="0"/>
                </a:spcBef>
                <a:spcAft>
                  <a:spcPts val="0"/>
                </a:spcAft>
                <a:buNone/>
              </a:pPr>
              <a:r>
                <a:rPr lang="uz-Cyrl-UZ" sz="1600">
                  <a:solidFill>
                    <a:schemeClr val="dk1"/>
                  </a:solidFill>
                  <a:latin typeface="Times New Roman"/>
                  <a:ea typeface="Times New Roman"/>
                  <a:cs typeface="Times New Roman"/>
                  <a:sym typeface="Times New Roman"/>
                </a:rPr>
                <a:t>            қидирув амалга оширилади, кадрларнинг маълум қобилиятлари, унинг тўпланган касбий тажрибаси ва қобилиятлари учун турли лавозимлар, фаолият турларининг талабларини аниқланади.</a:t>
              </a:r>
              <a:endParaRPr sz="1600">
                <a:solidFill>
                  <a:schemeClr val="dk1"/>
                </a:solidFill>
                <a:latin typeface="Trebuchet MS"/>
                <a:ea typeface="Trebuchet MS"/>
                <a:cs typeface="Trebuchet MS"/>
                <a:sym typeface="Trebuchet MS"/>
              </a:endParaRPr>
            </a:p>
          </p:txBody>
        </p:sp>
        <p:sp>
          <p:nvSpPr>
            <p:cNvPr id="405" name="Google Shape;405;p24"/>
            <p:cNvSpPr/>
            <p:nvPr/>
          </p:nvSpPr>
          <p:spPr>
            <a:xfrm>
              <a:off x="259192" y="153690"/>
              <a:ext cx="1630486" cy="1372652"/>
            </a:xfrm>
            <a:prstGeom prst="ellipse">
              <a:avLst/>
            </a:prstGeom>
            <a:solidFill>
              <a:srgbClr val="FFC000"/>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24"/>
            <p:cNvSpPr txBox="1"/>
            <p:nvPr/>
          </p:nvSpPr>
          <p:spPr>
            <a:xfrm>
              <a:off x="497971" y="354710"/>
              <a:ext cx="1152928" cy="970612"/>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rPr b="1" lang="uz-Cyrl-UZ" sz="1800">
                  <a:solidFill>
                    <a:srgbClr val="002060"/>
                  </a:solidFill>
                  <a:latin typeface="Times New Roman"/>
                  <a:ea typeface="Times New Roman"/>
                  <a:cs typeface="Times New Roman"/>
                  <a:sym typeface="Times New Roman"/>
                </a:rPr>
                <a:t>Танлашда</a:t>
              </a:r>
              <a:endParaRPr sz="1800">
                <a:solidFill>
                  <a:srgbClr val="002060"/>
                </a:solidFill>
                <a:latin typeface="Trebuchet MS"/>
                <a:ea typeface="Trebuchet MS"/>
                <a:cs typeface="Trebuchet MS"/>
                <a:sym typeface="Trebuchet MS"/>
              </a:endParaRPr>
            </a:p>
          </p:txBody>
        </p:sp>
        <p:sp>
          <p:nvSpPr>
            <p:cNvPr id="407" name="Google Shape;407;p24"/>
            <p:cNvSpPr/>
            <p:nvPr/>
          </p:nvSpPr>
          <p:spPr>
            <a:xfrm>
              <a:off x="4338208" y="1404635"/>
              <a:ext cx="3480395" cy="1400294"/>
            </a:xfrm>
            <a:prstGeom prst="rect">
              <a:avLst/>
            </a:prstGeom>
            <a:solidFill>
              <a:srgbClr val="FF75FF"/>
            </a:solidFill>
            <a:ln cap="rnd" cmpd="sng" w="19050">
              <a:solidFill>
                <a:srgbClr val="D1ECF7">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24"/>
            <p:cNvSpPr txBox="1"/>
            <p:nvPr/>
          </p:nvSpPr>
          <p:spPr>
            <a:xfrm>
              <a:off x="4895071" y="1404635"/>
              <a:ext cx="2923532" cy="1400294"/>
            </a:xfrm>
            <a:prstGeom prst="rect">
              <a:avLst/>
            </a:prstGeom>
            <a:noFill/>
            <a:ln>
              <a:noFill/>
            </a:ln>
          </p:spPr>
          <p:txBody>
            <a:bodyPr anchorCtr="0" anchor="ctr" bIns="113775" lIns="0" spcFirstLastPara="1" rIns="113775" wrap="square" tIns="113775">
              <a:noAutofit/>
            </a:bodyPr>
            <a:lstStyle/>
            <a:p>
              <a:pPr indent="0" lvl="0" marL="0" marR="0" rtl="0" algn="just">
                <a:lnSpc>
                  <a:spcPct val="90000"/>
                </a:lnSpc>
                <a:spcBef>
                  <a:spcPts val="0"/>
                </a:spcBef>
                <a:spcAft>
                  <a:spcPts val="0"/>
                </a:spcAft>
                <a:buNone/>
              </a:pPr>
              <a:r>
                <a:rPr lang="uz-Cyrl-UZ" sz="1600">
                  <a:solidFill>
                    <a:schemeClr val="dk1"/>
                  </a:solidFill>
                  <a:latin typeface="Times New Roman"/>
                  <a:ea typeface="Times New Roman"/>
                  <a:cs typeface="Times New Roman"/>
                  <a:sym typeface="Times New Roman"/>
                </a:rPr>
                <a:t>             барча лавозим ва мутахассисликлар бўйича номзодларнинг зарур захирасини яратилиб, ундан ташкилот учун энг муносиб ходимни танланади.</a:t>
              </a:r>
              <a:endParaRPr sz="1600">
                <a:solidFill>
                  <a:schemeClr val="dk1"/>
                </a:solidFill>
                <a:latin typeface="Trebuchet MS"/>
                <a:ea typeface="Trebuchet MS"/>
                <a:cs typeface="Trebuchet MS"/>
                <a:sym typeface="Trebuchet MS"/>
              </a:endParaRPr>
            </a:p>
          </p:txBody>
        </p:sp>
        <p:sp>
          <p:nvSpPr>
            <p:cNvPr id="409" name="Google Shape;409;p24"/>
            <p:cNvSpPr/>
            <p:nvPr/>
          </p:nvSpPr>
          <p:spPr>
            <a:xfrm>
              <a:off x="4254791" y="323279"/>
              <a:ext cx="1399594" cy="1399594"/>
            </a:xfrm>
            <a:prstGeom prst="ellipse">
              <a:avLst/>
            </a:prstGeom>
            <a:solidFill>
              <a:srgbClr val="EDC0A7"/>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24"/>
            <p:cNvSpPr txBox="1"/>
            <p:nvPr/>
          </p:nvSpPr>
          <p:spPr>
            <a:xfrm>
              <a:off x="4459757" y="528245"/>
              <a:ext cx="989662" cy="989662"/>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rPr b="1" lang="uz-Cyrl-UZ" sz="1800">
                  <a:solidFill>
                    <a:srgbClr val="002060"/>
                  </a:solidFill>
                  <a:latin typeface="Times New Roman"/>
                  <a:ea typeface="Times New Roman"/>
                  <a:cs typeface="Times New Roman"/>
                  <a:sym typeface="Times New Roman"/>
                </a:rPr>
                <a:t>Танлов</a:t>
              </a:r>
              <a:endParaRPr sz="1800">
                <a:solidFill>
                  <a:srgbClr val="002060"/>
                </a:solidFill>
                <a:latin typeface="Trebuchet MS"/>
                <a:ea typeface="Trebuchet MS"/>
                <a:cs typeface="Trebuchet MS"/>
                <a:sym typeface="Trebuchet MS"/>
              </a:endParaRPr>
            </a:p>
          </p:txBody>
        </p:sp>
      </p:grpSp>
      <p:sp>
        <p:nvSpPr>
          <p:cNvPr id="411" name="Google Shape;411;p24"/>
          <p:cNvSpPr/>
          <p:nvPr/>
        </p:nvSpPr>
        <p:spPr>
          <a:xfrm>
            <a:off x="518617" y="897581"/>
            <a:ext cx="914400" cy="914400"/>
          </a:xfrm>
          <a:prstGeom prst="star4">
            <a:avLst>
              <a:gd fmla="val 12500" name="adj"/>
            </a:avLst>
          </a:prstGeom>
          <a:solidFill>
            <a:schemeClr val="accent1"/>
          </a:solidFill>
          <a:ln cap="rnd" cmpd="sng" w="19050">
            <a:solidFill>
              <a:srgbClr val="4594A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25"/>
          <p:cNvSpPr/>
          <p:nvPr/>
        </p:nvSpPr>
        <p:spPr>
          <a:xfrm>
            <a:off x="534048" y="2070397"/>
            <a:ext cx="7231528" cy="3139321"/>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000000"/>
              </a:buClr>
              <a:buSzPts val="1800"/>
              <a:buFont typeface="Trebuchet MS"/>
              <a:buAutoNum type="arabicPeriod"/>
            </a:pPr>
            <a:r>
              <a:rPr i="0" lang="uz-Cyrl-UZ" sz="1800">
                <a:solidFill>
                  <a:srgbClr val="000000"/>
                </a:solidFill>
                <a:latin typeface="Times New Roman"/>
                <a:ea typeface="Times New Roman"/>
                <a:cs typeface="Times New Roman"/>
                <a:sym typeface="Times New Roman"/>
              </a:rPr>
              <a:t>Ташкилот учун аниқ мақсадларни белгилаш керак; </a:t>
            </a:r>
            <a:r>
              <a:rPr lang="uz-Cyrl-UZ" sz="1800">
                <a:solidFill>
                  <a:schemeClr val="dk1"/>
                </a:solidFill>
                <a:latin typeface="Times New Roman"/>
                <a:ea typeface="Times New Roman"/>
                <a:cs typeface="Times New Roman"/>
                <a:sym typeface="Times New Roman"/>
              </a:rPr>
              <a:t> </a:t>
            </a:r>
            <a:endParaRPr/>
          </a:p>
          <a:p>
            <a:pPr indent="-228600" lvl="0" marL="342900" marR="0" rtl="0" algn="l">
              <a:spcBef>
                <a:spcPts val="0"/>
              </a:spcBef>
              <a:spcAft>
                <a:spcPts val="0"/>
              </a:spcAft>
              <a:buClr>
                <a:schemeClr val="dk1"/>
              </a:buClr>
              <a:buSzPts val="1800"/>
              <a:buFont typeface="Trebuchet MS"/>
              <a:buNone/>
            </a:pPr>
            <a:r>
              <a:t/>
            </a:r>
            <a:endParaRPr sz="18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1800"/>
              <a:buFont typeface="Trebuchet MS"/>
              <a:buAutoNum type="arabicPeriod"/>
            </a:pPr>
            <a:r>
              <a:rPr lang="uz-Cyrl-UZ" sz="1800">
                <a:solidFill>
                  <a:schemeClr val="dk1"/>
                </a:solidFill>
                <a:latin typeface="Times New Roman"/>
                <a:ea typeface="Times New Roman"/>
                <a:cs typeface="Times New Roman"/>
                <a:sym typeface="Times New Roman"/>
              </a:rPr>
              <a:t>Мақсадларга эришишни таъминлаш учун самарали ташкилий бошқарув тузилмасини ишлаб чиқиш зарур;</a:t>
            </a:r>
            <a:endParaRPr/>
          </a:p>
          <a:p>
            <a:pPr indent="-228600" lvl="0" marL="342900" marR="0" rtl="0" algn="l">
              <a:spcBef>
                <a:spcPts val="0"/>
              </a:spcBef>
              <a:spcAft>
                <a:spcPts val="0"/>
              </a:spcAft>
              <a:buClr>
                <a:schemeClr val="dk1"/>
              </a:buClr>
              <a:buSzPts val="1800"/>
              <a:buFont typeface="Trebuchet MS"/>
              <a:buNone/>
            </a:pPr>
            <a:r>
              <a:t/>
            </a:r>
            <a:endParaRPr sz="18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1800"/>
              <a:buFont typeface="Trebuchet MS"/>
              <a:buAutoNum type="arabicPeriod"/>
            </a:pPr>
            <a:r>
              <a:rPr lang="uz-Cyrl-UZ" sz="1800">
                <a:solidFill>
                  <a:schemeClr val="dk1"/>
                </a:solidFill>
                <a:latin typeface="Times New Roman"/>
                <a:ea typeface="Times New Roman"/>
                <a:cs typeface="Times New Roman"/>
                <a:sym typeface="Times New Roman"/>
              </a:rPr>
              <a:t>Бошқарув стратегиясини таъминлашда ташкилотни самарали ривожлантириш ва мақсадга эришишни таъминлаши керак. </a:t>
            </a:r>
            <a:endParaRPr sz="1800">
              <a:solidFill>
                <a:schemeClr val="dk1"/>
              </a:solidFill>
              <a:latin typeface="Times New Roman"/>
              <a:ea typeface="Times New Roman"/>
              <a:cs typeface="Times New Roman"/>
              <a:sym typeface="Times New Roman"/>
            </a:endParaRPr>
          </a:p>
          <a:p>
            <a:pPr indent="-228600" lvl="0" marL="342900" marR="0" rtl="0" algn="just">
              <a:spcBef>
                <a:spcPts val="0"/>
              </a:spcBef>
              <a:spcAft>
                <a:spcPts val="0"/>
              </a:spcAft>
              <a:buClr>
                <a:schemeClr val="dk1"/>
              </a:buClr>
              <a:buSzPts val="1800"/>
              <a:buFont typeface="Trebuchet MS"/>
              <a:buNone/>
            </a:pPr>
            <a:r>
              <a:t/>
            </a:r>
            <a:endParaRPr sz="18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1800"/>
              <a:buFont typeface="Trebuchet MS"/>
              <a:buAutoNum type="arabicPeriod"/>
            </a:pPr>
            <a:r>
              <a:rPr lang="uz-Cyrl-UZ" sz="1800">
                <a:solidFill>
                  <a:schemeClr val="dk1"/>
                </a:solidFill>
                <a:latin typeface="Times New Roman"/>
                <a:ea typeface="Times New Roman"/>
                <a:cs typeface="Times New Roman"/>
                <a:sym typeface="Times New Roman"/>
              </a:rPr>
              <a:t>Ташкилотнинг мақсадлари ва бошқарувнинг ташкилий тузилиши ўртасидаги боғлиқлик бўлган ходимларни режалаштиришнинг мавжудлиги.</a:t>
            </a:r>
            <a:endParaRPr/>
          </a:p>
        </p:txBody>
      </p:sp>
      <p:sp>
        <p:nvSpPr>
          <p:cNvPr id="417" name="Google Shape;417;p25"/>
          <p:cNvSpPr/>
          <p:nvPr/>
        </p:nvSpPr>
        <p:spPr>
          <a:xfrm>
            <a:off x="256415" y="833785"/>
            <a:ext cx="7509161"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1800">
                <a:solidFill>
                  <a:srgbClr val="002060"/>
                </a:solidFill>
                <a:latin typeface="Times New Roman"/>
                <a:ea typeface="Times New Roman"/>
                <a:cs typeface="Times New Roman"/>
                <a:sym typeface="Times New Roman"/>
              </a:rPr>
              <a:t>ХОДИМЛАРНИ ЖАЛБ ҚИЛИШ ВА ТАНЛАШ САМАРАДОРЛИГИНИ БЕЛГИЛОВЧИ АСОСИЙ ШАРТЛАР [6]</a:t>
            </a:r>
            <a:endParaRPr b="1" sz="1800">
              <a:solidFill>
                <a:srgbClr val="002060"/>
              </a:solidFill>
              <a:latin typeface="Trebuchet MS"/>
              <a:ea typeface="Trebuchet MS"/>
              <a:cs typeface="Trebuchet MS"/>
              <a:sym typeface="Trebuchet MS"/>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descr="Картинки по запросу корпоративное управление" id="422" name="Google Shape;422;p26"/>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423" name="Google Shape;423;p26"/>
          <p:cNvSpPr txBox="1"/>
          <p:nvPr>
            <p:ph type="title"/>
          </p:nvPr>
        </p:nvSpPr>
        <p:spPr>
          <a:xfrm>
            <a:off x="1288455" y="703229"/>
            <a:ext cx="7505720" cy="730032"/>
          </a:xfrm>
          <a:prstGeom prst="rect">
            <a:avLst/>
          </a:prstGeom>
          <a:noFill/>
          <a:ln>
            <a:noFill/>
          </a:ln>
        </p:spPr>
        <p:txBody>
          <a:bodyPr anchorCtr="0" anchor="t" bIns="45700" lIns="91425" spcFirstLastPara="1" rIns="91425" wrap="square" tIns="45700">
            <a:normAutofit fontScale="90000"/>
          </a:bodyPr>
          <a:lstStyle/>
          <a:p>
            <a:pPr indent="0" lvl="0" marL="0" rtl="0" algn="ctr">
              <a:spcBef>
                <a:spcPts val="0"/>
              </a:spcBef>
              <a:spcAft>
                <a:spcPts val="0"/>
              </a:spcAft>
              <a:buClr>
                <a:srgbClr val="002060"/>
              </a:buClr>
              <a:buSzPct val="100000"/>
              <a:buFont typeface="Times New Roman"/>
              <a:buNone/>
            </a:pPr>
            <a:r>
              <a:rPr b="1" i="0" lang="uz-Cyrl-UZ" sz="2500">
                <a:solidFill>
                  <a:srgbClr val="002060"/>
                </a:solidFill>
                <a:latin typeface="Times New Roman"/>
                <a:ea typeface="Times New Roman"/>
                <a:cs typeface="Times New Roman"/>
                <a:sym typeface="Times New Roman"/>
              </a:rPr>
              <a:t>Номзодларни тўплаш ва танлашда қўйидаги асосий қоидаларни ёдда тутиш керак[9] </a:t>
            </a:r>
            <a:br>
              <a:rPr b="1" lang="uz-Cyrl-UZ" sz="2500">
                <a:solidFill>
                  <a:srgbClr val="002060"/>
                </a:solidFill>
                <a:latin typeface="Times New Roman"/>
                <a:ea typeface="Times New Roman"/>
                <a:cs typeface="Times New Roman"/>
                <a:sym typeface="Times New Roman"/>
              </a:rPr>
            </a:br>
            <a:endParaRPr b="1" sz="2500">
              <a:solidFill>
                <a:srgbClr val="002060"/>
              </a:solidFill>
              <a:latin typeface="Times New Roman"/>
              <a:ea typeface="Times New Roman"/>
              <a:cs typeface="Times New Roman"/>
              <a:sym typeface="Times New Roman"/>
            </a:endParaRPr>
          </a:p>
        </p:txBody>
      </p:sp>
      <p:sp>
        <p:nvSpPr>
          <p:cNvPr id="424" name="Google Shape;424;p26"/>
          <p:cNvSpPr txBox="1"/>
          <p:nvPr>
            <p:ph idx="1" type="body"/>
          </p:nvPr>
        </p:nvSpPr>
        <p:spPr>
          <a:xfrm>
            <a:off x="558053" y="1814976"/>
            <a:ext cx="7384944" cy="4613120"/>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2000"/>
              <a:buFont typeface="Noto Sans Symbols"/>
              <a:buChar char="✔"/>
            </a:pPr>
            <a:r>
              <a:rPr lang="uz-Cyrl-UZ" sz="2500">
                <a:solidFill>
                  <a:srgbClr val="000000"/>
                </a:solidFill>
                <a:latin typeface="Times New Roman"/>
                <a:ea typeface="Times New Roman"/>
                <a:cs typeface="Times New Roman"/>
                <a:sym typeface="Times New Roman"/>
              </a:rPr>
              <a:t>      </a:t>
            </a:r>
            <a:r>
              <a:rPr lang="uz-Cyrl-UZ">
                <a:solidFill>
                  <a:schemeClr val="dk1"/>
                </a:solidFill>
                <a:latin typeface="Times New Roman"/>
                <a:ea typeface="Times New Roman"/>
                <a:cs typeface="Times New Roman"/>
                <a:sym typeface="Times New Roman"/>
              </a:rPr>
              <a:t>Номзодларни тўплаш ва танлашни шунчаки маълум бир ишни бажариш учун керакли одамни топиш деб ҳисобланмаслиги керак; </a:t>
            </a:r>
            <a:endParaRPr>
              <a:solidFill>
                <a:schemeClr val="dk1"/>
              </a:solidFill>
              <a:latin typeface="Times New Roman"/>
              <a:ea typeface="Times New Roman"/>
              <a:cs typeface="Times New Roman"/>
              <a:sym typeface="Times New Roman"/>
            </a:endParaRPr>
          </a:p>
          <a:p>
            <a:pPr indent="-342900" lvl="0" marL="342900" rtl="0" algn="just">
              <a:spcBef>
                <a:spcPts val="1000"/>
              </a:spcBef>
              <a:spcAft>
                <a:spcPts val="0"/>
              </a:spcAft>
              <a:buSzPts val="1440"/>
              <a:buFont typeface="Noto Sans Symbols"/>
              <a:buChar char="✔"/>
            </a:pPr>
            <a:r>
              <a:rPr lang="uz-Cyrl-UZ">
                <a:solidFill>
                  <a:schemeClr val="dk1"/>
                </a:solidFill>
                <a:latin typeface="Times New Roman"/>
                <a:ea typeface="Times New Roman"/>
                <a:cs typeface="Times New Roman"/>
                <a:sym typeface="Times New Roman"/>
              </a:rPr>
              <a:t>     улар инсон ресурсларини бошқаришнинг умумий мазмуни ва кадрларни бошқариш соҳасида амалга ошириладиган барча мавжуд дастурлар билан боғлиқ бўлиши керак;</a:t>
            </a:r>
            <a:endParaRPr/>
          </a:p>
          <a:p>
            <a:pPr indent="-342900" lvl="0" marL="342900" rtl="0" algn="just">
              <a:spcBef>
                <a:spcPts val="1000"/>
              </a:spcBef>
              <a:spcAft>
                <a:spcPts val="0"/>
              </a:spcAft>
              <a:buSzPts val="1440"/>
              <a:buFont typeface="Noto Sans Symbols"/>
              <a:buChar char="✔"/>
            </a:pPr>
            <a:r>
              <a:rPr lang="uz-Cyrl-UZ">
                <a:solidFill>
                  <a:schemeClr val="dk1"/>
                </a:solidFill>
                <a:latin typeface="Times New Roman"/>
                <a:ea typeface="Times New Roman"/>
                <a:cs typeface="Times New Roman"/>
                <a:sym typeface="Times New Roman"/>
              </a:rPr>
              <a:t>      Нафақат номзодларнинг касбий малакаси даражасини, балки янги ходимларнинг ташкилотнинг маданий ва ижтимоий тузилишига қанчалик мос келишини ҳам ҳисобга олиш керак;</a:t>
            </a:r>
            <a:endParaRPr/>
          </a:p>
          <a:p>
            <a:pPr indent="-342900" lvl="0" marL="342900" rtl="0" algn="just">
              <a:spcBef>
                <a:spcPts val="1000"/>
              </a:spcBef>
              <a:spcAft>
                <a:spcPts val="0"/>
              </a:spcAft>
              <a:buSzPts val="1440"/>
              <a:buFont typeface="Noto Sans Symbols"/>
              <a:buChar char="✔"/>
            </a:pPr>
            <a:r>
              <a:rPr lang="uz-Cyrl-UZ">
                <a:solidFill>
                  <a:schemeClr val="dk1"/>
                </a:solidFill>
                <a:latin typeface="Times New Roman"/>
                <a:ea typeface="Times New Roman"/>
                <a:cs typeface="Times New Roman"/>
                <a:sym typeface="Times New Roman"/>
              </a:rPr>
              <a:t>     Меҳнат қонунчилигининг барча талабларини тўлиқ ҳисобга олиш ва барча номзодлар ва талабгорларга адолатли ёндашувни таъминлаши зарур.</a:t>
            </a:r>
            <a:endParaRPr>
              <a:solidFill>
                <a:schemeClr val="dk1"/>
              </a:solidFill>
              <a:latin typeface="Times New Roman"/>
              <a:ea typeface="Times New Roman"/>
              <a:cs typeface="Times New Roman"/>
              <a:sym typeface="Times New Roman"/>
            </a:endParaRPr>
          </a:p>
        </p:txBody>
      </p:sp>
      <p:sp>
        <p:nvSpPr>
          <p:cNvPr id="425" name="Google Shape;425;p26"/>
          <p:cNvSpPr/>
          <p:nvPr/>
        </p:nvSpPr>
        <p:spPr>
          <a:xfrm>
            <a:off x="374055" y="525562"/>
            <a:ext cx="914400" cy="914400"/>
          </a:xfrm>
          <a:prstGeom prst="star4">
            <a:avLst>
              <a:gd fmla="val 12500" name="adj"/>
            </a:avLst>
          </a:prstGeom>
          <a:solidFill>
            <a:schemeClr val="accent1"/>
          </a:solidFill>
          <a:ln cap="rnd" cmpd="sng" w="19050">
            <a:solidFill>
              <a:srgbClr val="4594A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sp>
        <p:nvSpPr>
          <p:cNvPr descr="Картинки по запросу корпоративное управление" id="430" name="Google Shape;430;p27"/>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431" name="Google Shape;431;p27"/>
          <p:cNvSpPr/>
          <p:nvPr/>
        </p:nvSpPr>
        <p:spPr>
          <a:xfrm>
            <a:off x="126404" y="440308"/>
            <a:ext cx="5086727" cy="1031140"/>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sp>
        <p:nvSpPr>
          <p:cNvPr id="432" name="Google Shape;432;p27"/>
          <p:cNvSpPr/>
          <p:nvPr/>
        </p:nvSpPr>
        <p:spPr>
          <a:xfrm>
            <a:off x="496885" y="372612"/>
            <a:ext cx="7846562" cy="959811"/>
          </a:xfrm>
          <a:prstGeom prst="rect">
            <a:avLst/>
          </a:prstGeom>
          <a:solidFill>
            <a:schemeClr val="lt1"/>
          </a:solidFill>
          <a:ln cap="rnd" cmpd="sng" w="19050">
            <a:solidFill>
              <a:srgbClr val="4594AE"/>
            </a:solidFill>
            <a:prstDash val="solid"/>
            <a:round/>
            <a:headEnd len="sm" w="sm" type="none"/>
            <a:tailEnd len="sm" w="sm" type="none"/>
          </a:ln>
          <a:effectLst>
            <a:outerShdw blurRad="152400" sx="90000" rotWithShape="0" dir="5400000" dist="317500" sy="-19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uz-Cyrl-UZ" sz="2400">
                <a:solidFill>
                  <a:schemeClr val="dk1"/>
                </a:solidFill>
                <a:latin typeface="Times New Roman"/>
                <a:ea typeface="Times New Roman"/>
                <a:cs typeface="Times New Roman"/>
                <a:sym typeface="Times New Roman"/>
              </a:rPr>
              <a:t>Ташқи танлов воситаларига қуйидагилар киради [7] </a:t>
            </a:r>
            <a:r>
              <a:rPr b="1" lang="uz-Cyrl-UZ" sz="2200">
                <a:solidFill>
                  <a:schemeClr val="dk1"/>
                </a:solidFill>
                <a:latin typeface="Times New Roman"/>
                <a:ea typeface="Times New Roman"/>
                <a:cs typeface="Times New Roman"/>
                <a:sym typeface="Times New Roman"/>
              </a:rPr>
              <a:t>:</a:t>
            </a:r>
            <a:endParaRPr sz="2200">
              <a:solidFill>
                <a:schemeClr val="dk1"/>
              </a:solidFill>
              <a:latin typeface="Trebuchet MS"/>
              <a:ea typeface="Trebuchet MS"/>
              <a:cs typeface="Trebuchet MS"/>
              <a:sym typeface="Trebuchet MS"/>
            </a:endParaRPr>
          </a:p>
        </p:txBody>
      </p:sp>
      <p:sp>
        <p:nvSpPr>
          <p:cNvPr id="433" name="Google Shape;433;p27"/>
          <p:cNvSpPr/>
          <p:nvPr/>
        </p:nvSpPr>
        <p:spPr>
          <a:xfrm>
            <a:off x="374055" y="2560374"/>
            <a:ext cx="8403446" cy="1754326"/>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Оммавий ахборот воситаларига эълон бериш, телевидение, радио ва матбуотда ва махсус сайтларда маълумот бериш орқали;</a:t>
            </a:r>
            <a:endParaRPr b="1" sz="18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Ташкилот ходимларининг таълим муассасасига жўнаб кетиши орқали;</a:t>
            </a:r>
            <a:endParaRPr b="1" sz="18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Реклама эълонлариорқали;</a:t>
            </a:r>
            <a:endParaRPr b="1" sz="18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Давлат бандлик агентлиги орқали;</a:t>
            </a:r>
            <a:endParaRPr b="1" sz="18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 Ишга қабул қилиш агентликлари орқали.</a:t>
            </a:r>
            <a:endParaRPr b="1" sz="1800">
              <a:solidFill>
                <a:schemeClr val="dk1"/>
              </a:solidFill>
              <a:latin typeface="Times New Roman"/>
              <a:ea typeface="Times New Roman"/>
              <a:cs typeface="Times New Roman"/>
              <a:sym typeface="Times New Roman"/>
            </a:endParaRPr>
          </a:p>
        </p:txBody>
      </p:sp>
      <p:sp>
        <p:nvSpPr>
          <p:cNvPr id="434" name="Google Shape;434;p27"/>
          <p:cNvSpPr txBox="1"/>
          <p:nvPr/>
        </p:nvSpPr>
        <p:spPr>
          <a:xfrm>
            <a:off x="374055" y="4624533"/>
            <a:ext cx="7650829" cy="1477328"/>
          </a:xfrm>
          <a:prstGeom prst="rect">
            <a:avLst/>
          </a:prstGeom>
          <a:noFill/>
          <a:ln>
            <a:noFill/>
          </a:ln>
        </p:spPr>
        <p:txBody>
          <a:bodyPr anchorCtr="0" anchor="t" bIns="45700" lIns="91425" spcFirstLastPara="1" rIns="91425" wrap="square" tIns="45700">
            <a:spAutoFit/>
          </a:bodyPr>
          <a:lstStyle/>
          <a:p>
            <a:pPr indent="-171450" lvl="0" marL="28575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Ташкилотларнинг аксарият қисми ходимларни ўз ташкилоти ичидан қидиради.</a:t>
            </a:r>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Ходимларнинг ўз ташкилотида рағбатлантириш ташкилотга арзон тушади ва бу уларнинг қизиқиш ва ахлоқий мухитини яхшилайди.</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28"/>
          <p:cNvSpPr/>
          <p:nvPr/>
        </p:nvSpPr>
        <p:spPr>
          <a:xfrm>
            <a:off x="2388358" y="744492"/>
            <a:ext cx="5479339"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КАДРЛАРНИ ТАНЛАБ ОЛИШ БОСҚИЧЛАРИ</a:t>
            </a:r>
            <a:endParaRPr/>
          </a:p>
        </p:txBody>
      </p:sp>
      <p:sp>
        <p:nvSpPr>
          <p:cNvPr id="440" name="Google Shape;440;p28"/>
          <p:cNvSpPr/>
          <p:nvPr/>
        </p:nvSpPr>
        <p:spPr>
          <a:xfrm>
            <a:off x="778382" y="2879677"/>
            <a:ext cx="6550924" cy="2292825"/>
          </a:xfrm>
          <a:prstGeom prst="roundRect">
            <a:avLst>
              <a:gd fmla="val 16667" name="adj"/>
            </a:avLst>
          </a:prstGeom>
          <a:solidFill>
            <a:srgbClr val="CCDCE0"/>
          </a:solidFill>
          <a:ln cap="rnd" cmpd="sng" w="19050">
            <a:solidFill>
              <a:srgbClr val="4594A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uz-Cyrl-UZ" sz="1800">
                <a:solidFill>
                  <a:schemeClr val="dk1"/>
                </a:solidFill>
                <a:latin typeface="Times New Roman"/>
                <a:ea typeface="Times New Roman"/>
                <a:cs typeface="Times New Roman"/>
                <a:sym typeface="Times New Roman"/>
              </a:rPr>
              <a:t>Ходимларни танлаб олиш жараёни бир ненча босқичлардан иборат бўлиб, буни номзодлар албатта босиб ўтиши керак бўлади.</a:t>
            </a:r>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Тўпланган номзодлардан танланган ходимлар хар бир босқичда ва суҳбат жараёнларида кейинги босқичга ўта олмайдилар ёки ўзлари рад этиб ташлаб кетадиганлари ҳам бўлади.</a:t>
            </a:r>
            <a:endParaRPr/>
          </a:p>
        </p:txBody>
      </p:sp>
      <p:pic>
        <p:nvPicPr>
          <p:cNvPr id="441" name="Google Shape;441;p28"/>
          <p:cNvPicPr preferRelativeResize="0"/>
          <p:nvPr/>
        </p:nvPicPr>
        <p:blipFill rotWithShape="1">
          <a:blip r:embed="rId3">
            <a:alphaModFix/>
          </a:blip>
          <a:srcRect b="0" l="0" r="0" t="0"/>
          <a:stretch/>
        </p:blipFill>
        <p:spPr>
          <a:xfrm>
            <a:off x="426866" y="744492"/>
            <a:ext cx="1961492" cy="101566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sp>
        <p:nvSpPr>
          <p:cNvPr id="446" name="Google Shape;446;p29"/>
          <p:cNvSpPr/>
          <p:nvPr/>
        </p:nvSpPr>
        <p:spPr>
          <a:xfrm>
            <a:off x="304505" y="1022245"/>
            <a:ext cx="8539243" cy="2631490"/>
          </a:xfrm>
          <a:prstGeom prst="rect">
            <a:avLst/>
          </a:prstGeom>
          <a:noFill/>
          <a:ln>
            <a:noFill/>
          </a:ln>
        </p:spPr>
        <p:txBody>
          <a:bodyPr anchorCtr="0" anchor="ctr" bIns="45700" lIns="91425" spcFirstLastPara="1" rIns="91425" wrap="square" tIns="45700">
            <a:spAutoFit/>
          </a:bodyPr>
          <a:lstStyle/>
          <a:p>
            <a:pPr indent="0" lvl="0" marL="0" marR="0" rtl="0" algn="just">
              <a:spcBef>
                <a:spcPts val="0"/>
              </a:spcBef>
              <a:spcAft>
                <a:spcPts val="0"/>
              </a:spcAft>
              <a:buNone/>
            </a:pPr>
            <a:r>
              <a:rPr lang="uz-Cyrl-UZ" sz="2100">
                <a:solidFill>
                  <a:schemeClr val="dk1"/>
                </a:solidFill>
                <a:latin typeface="Times New Roman"/>
                <a:ea typeface="Times New Roman"/>
                <a:cs typeface="Times New Roman"/>
                <a:sym typeface="Times New Roman"/>
              </a:rPr>
              <a:t>	</a:t>
            </a:r>
            <a:r>
              <a:rPr b="1" lang="uz-Cyrl-UZ" sz="1800">
                <a:solidFill>
                  <a:schemeClr val="dk1"/>
                </a:solidFill>
                <a:latin typeface="Times New Roman"/>
                <a:ea typeface="Times New Roman"/>
                <a:cs typeface="Times New Roman"/>
                <a:sym typeface="Times New Roman"/>
              </a:rPr>
              <a:t>Суҳбат жараёнлари</a:t>
            </a:r>
            <a:r>
              <a:rPr lang="uz-Cyrl-UZ" sz="1800">
                <a:solidFill>
                  <a:schemeClr val="dk1"/>
                </a:solidFill>
                <a:latin typeface="Times New Roman"/>
                <a:ea typeface="Times New Roman"/>
                <a:cs typeface="Times New Roman"/>
                <a:sym typeface="Times New Roman"/>
              </a:rPr>
              <a:t> - хар-ҳил усуллар билан олиб борилади. Баъзи лавозимларга номзодларнинг ўзи билан учрашиб суҳбат ўтказилиши лозим. Бошқа ҳолларда ходимлар бўлими ходими билан телефон орқали сухбат кейин ҳам етарли бўлади.</a:t>
            </a:r>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a:t>
            </a:r>
            <a:r>
              <a:rPr b="1" lang="uz-Cyrl-UZ" sz="1800">
                <a:solidFill>
                  <a:schemeClr val="dk1"/>
                </a:solidFill>
                <a:latin typeface="Times New Roman"/>
                <a:ea typeface="Times New Roman"/>
                <a:cs typeface="Times New Roman"/>
                <a:sym typeface="Times New Roman"/>
              </a:rPr>
              <a:t>Дастлабки суҳбат</a:t>
            </a:r>
            <a:r>
              <a:rPr lang="uz-Cyrl-UZ" sz="1800">
                <a:solidFill>
                  <a:schemeClr val="dk1"/>
                </a:solidFill>
                <a:latin typeface="Times New Roman"/>
                <a:ea typeface="Times New Roman"/>
                <a:cs typeface="Times New Roman"/>
                <a:sym typeface="Times New Roman"/>
              </a:rPr>
              <a:t>дан асосий мақсад – суҳбат жараёнида танлаб олинаётган номзоднинг лавозимга тайёргарлик даражаси ва уни лидерлик ва шахс сифатлар аниқлаш хисобланади.</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Шуни таъкидлаш керакки – юзма-юз суҳбат орқали ходимнмнг аниқроқ дунёқараши намоён бўлади.</a:t>
            </a:r>
            <a:endParaRPr sz="1800">
              <a:solidFill>
                <a:schemeClr val="dk1"/>
              </a:solidFill>
              <a:latin typeface="Times New Roman"/>
              <a:ea typeface="Times New Roman"/>
              <a:cs typeface="Times New Roman"/>
              <a:sym typeface="Times New Roman"/>
            </a:endParaRPr>
          </a:p>
        </p:txBody>
      </p:sp>
      <p:sp>
        <p:nvSpPr>
          <p:cNvPr id="447" name="Google Shape;447;p29"/>
          <p:cNvSpPr/>
          <p:nvPr/>
        </p:nvSpPr>
        <p:spPr>
          <a:xfrm>
            <a:off x="423081" y="560580"/>
            <a:ext cx="6673755" cy="461665"/>
          </a:xfrm>
          <a:prstGeom prst="rect">
            <a:avLst/>
          </a:prstGeom>
          <a:noFill/>
          <a:ln>
            <a:noFill/>
          </a:ln>
        </p:spPr>
        <p:txBody>
          <a:bodyPr anchorCtr="0" anchor="t" bIns="45700" lIns="91425" spcFirstLastPara="1" rIns="91425" wrap="square" tIns="45700">
            <a:spAutoFit/>
          </a:bodyPr>
          <a:lstStyle/>
          <a:p>
            <a:pPr indent="450850" lvl="0" marL="0" marR="0" rtl="0" algn="just">
              <a:spcBef>
                <a:spcPts val="0"/>
              </a:spcBef>
              <a:spcAft>
                <a:spcPts val="0"/>
              </a:spcAft>
              <a:buNone/>
            </a:pPr>
            <a:r>
              <a:rPr b="1" i="1" lang="uz-Cyrl-UZ" sz="2400">
                <a:solidFill>
                  <a:srgbClr val="002060"/>
                </a:solidFill>
                <a:latin typeface="Times New Roman"/>
                <a:ea typeface="Times New Roman"/>
                <a:cs typeface="Times New Roman"/>
                <a:sym typeface="Times New Roman"/>
              </a:rPr>
              <a:t>1-босқич[8]-дастлабки суҳбат.</a:t>
            </a:r>
            <a:endParaRPr/>
          </a:p>
        </p:txBody>
      </p:sp>
      <p:sp>
        <p:nvSpPr>
          <p:cNvPr id="448" name="Google Shape;448;p29"/>
          <p:cNvSpPr/>
          <p:nvPr/>
        </p:nvSpPr>
        <p:spPr>
          <a:xfrm>
            <a:off x="304506" y="3988326"/>
            <a:ext cx="8539243" cy="261610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1800">
                <a:solidFill>
                  <a:srgbClr val="FFFF00"/>
                </a:solidFill>
                <a:latin typeface="Times New Roman"/>
                <a:ea typeface="Times New Roman"/>
                <a:cs typeface="Times New Roman"/>
                <a:sym typeface="Times New Roman"/>
              </a:rPr>
              <a:t>             </a:t>
            </a:r>
            <a:r>
              <a:rPr b="1" i="1" lang="uz-Cyrl-UZ" sz="2000">
                <a:solidFill>
                  <a:srgbClr val="002060"/>
                </a:solidFill>
                <a:latin typeface="Times New Roman"/>
                <a:ea typeface="Times New Roman"/>
                <a:cs typeface="Times New Roman"/>
                <a:sym typeface="Times New Roman"/>
              </a:rPr>
              <a:t>Суҳбатнинг бир неча тури бор[5]:</a:t>
            </a:r>
            <a:endParaRPr b="1" i="1" sz="20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b="1" lang="uz-Cyrl-UZ" sz="1800">
                <a:solidFill>
                  <a:schemeClr val="dk1"/>
                </a:solidFill>
                <a:latin typeface="Times New Roman"/>
                <a:ea typeface="Times New Roman"/>
                <a:cs typeface="Times New Roman"/>
                <a:sym typeface="Times New Roman"/>
              </a:rPr>
              <a:t>       Биографик усул</a:t>
            </a:r>
            <a:r>
              <a:rPr lang="uz-Cyrl-UZ" sz="1800">
                <a:solidFill>
                  <a:schemeClr val="dk1"/>
                </a:solidFill>
                <a:latin typeface="Times New Roman"/>
                <a:ea typeface="Times New Roman"/>
                <a:cs typeface="Times New Roman"/>
                <a:sym typeface="Times New Roman"/>
              </a:rPr>
              <a:t>, бунда ишга кираётган шахснинг олдинги иш тажрибаси ўрганилади ва унинг профессионал сифатлари аниқланади.</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uz-Cyrl-UZ" sz="1800">
                <a:solidFill>
                  <a:schemeClr val="dk1"/>
                </a:solidFill>
                <a:latin typeface="Times New Roman"/>
                <a:ea typeface="Times New Roman"/>
                <a:cs typeface="Times New Roman"/>
                <a:sym typeface="Times New Roman"/>
              </a:rPr>
              <a:t>      Ситуацион усулда </a:t>
            </a:r>
            <a:r>
              <a:rPr lang="uz-Cyrl-UZ" sz="1800">
                <a:solidFill>
                  <a:schemeClr val="dk1"/>
                </a:solidFill>
                <a:latin typeface="Times New Roman"/>
                <a:ea typeface="Times New Roman"/>
                <a:cs typeface="Times New Roman"/>
                <a:sym typeface="Times New Roman"/>
              </a:rPr>
              <a:t>ишга кирувчига иш жараёнига таалуқли саволлар берилади ва унинг аналитик ва бошқа сифатлари ўрганилади.</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uz-Cyrl-UZ" sz="1800">
                <a:solidFill>
                  <a:schemeClr val="dk1"/>
                </a:solidFill>
                <a:latin typeface="Times New Roman"/>
                <a:ea typeface="Times New Roman"/>
                <a:cs typeface="Times New Roman"/>
                <a:sym typeface="Times New Roman"/>
              </a:rPr>
              <a:t>       Структурали усулда</a:t>
            </a:r>
            <a:r>
              <a:rPr lang="uz-Cyrl-UZ" sz="1800">
                <a:solidFill>
                  <a:schemeClr val="dk1"/>
                </a:solidFill>
                <a:latin typeface="Times New Roman"/>
                <a:ea typeface="Times New Roman"/>
                <a:cs typeface="Times New Roman"/>
                <a:sym typeface="Times New Roman"/>
              </a:rPr>
              <a:t> -  суҳбат аввалдан тузилган суҳбат саволлари берилади.</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uz-Cyrl-UZ" sz="1800">
                <a:solidFill>
                  <a:schemeClr val="dk1"/>
                </a:solidFill>
                <a:latin typeface="Times New Roman"/>
                <a:ea typeface="Times New Roman"/>
                <a:cs typeface="Times New Roman"/>
                <a:sym typeface="Times New Roman"/>
              </a:rPr>
              <a:t>       Стресс усулида</a:t>
            </a:r>
            <a:r>
              <a:rPr lang="uz-Cyrl-UZ" sz="1800">
                <a:solidFill>
                  <a:schemeClr val="dk1"/>
                </a:solidFill>
                <a:latin typeface="Times New Roman"/>
                <a:ea typeface="Times New Roman"/>
                <a:cs typeface="Times New Roman"/>
                <a:sym typeface="Times New Roman"/>
              </a:rPr>
              <a:t> - ходимнинг стрессга чидамлилиги текширилади. Бундан ишга кираётган шахснинг првокацион ва ностандарт вазиятларга мойиллик даражаси аниқланади.</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sp>
        <p:nvSpPr>
          <p:cNvPr id="453" name="Google Shape;453;p30"/>
          <p:cNvSpPr/>
          <p:nvPr/>
        </p:nvSpPr>
        <p:spPr>
          <a:xfrm>
            <a:off x="360489" y="941893"/>
            <a:ext cx="7309553" cy="5062924"/>
          </a:xfrm>
          <a:prstGeom prst="rect">
            <a:avLst/>
          </a:prstGeom>
          <a:noFill/>
          <a:ln>
            <a:noFill/>
          </a:ln>
        </p:spPr>
        <p:txBody>
          <a:bodyPr anchorCtr="0" anchor="ctr" bIns="45700" lIns="91425" spcFirstLastPara="1" rIns="91425" wrap="square" tIns="45700">
            <a:spAutoFit/>
          </a:bodyPr>
          <a:lstStyle/>
          <a:p>
            <a:pPr indent="450850" lvl="0" marL="0" marR="0" rtl="0" algn="just">
              <a:spcBef>
                <a:spcPts val="0"/>
              </a:spcBef>
              <a:spcAft>
                <a:spcPts val="0"/>
              </a:spcAft>
              <a:buNone/>
            </a:pPr>
            <a:r>
              <a:rPr b="1" i="1" lang="uz-Cyrl-UZ" sz="2400">
                <a:solidFill>
                  <a:schemeClr val="dk1"/>
                </a:solidFill>
                <a:latin typeface="Times New Roman"/>
                <a:ea typeface="Times New Roman"/>
                <a:cs typeface="Times New Roman"/>
                <a:sym typeface="Times New Roman"/>
              </a:rPr>
              <a:t>2-БОСҚИЧ - Интервью.</a:t>
            </a:r>
            <a:endParaRPr/>
          </a:p>
          <a:p>
            <a:pPr indent="45085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	</a:t>
            </a:r>
            <a:r>
              <a:rPr lang="uz-Cyrl-UZ" sz="1800">
                <a:solidFill>
                  <a:schemeClr val="dk1"/>
                </a:solidFill>
                <a:latin typeface="Times New Roman"/>
                <a:ea typeface="Times New Roman"/>
                <a:cs typeface="Times New Roman"/>
                <a:sym typeface="Times New Roman"/>
              </a:rPr>
              <a:t>Дастлабки суҳбатдан ижобий ўтган номзод билан бўлим ходимлари ўртасида интервью олиб борилади. Суҳбат жараёнида ишга кираётган ходим хақида кўпроқ маълумот ўрганилади ва унга лавозимининг мажбуриятлари тушунтирилади. Шунингдек, иш жараёнидаги корпоратив маданият тушунтирилади.</a:t>
            </a:r>
            <a:endParaRPr/>
          </a:p>
          <a:p>
            <a:pPr indent="0" lvl="0" marL="0" marR="0" rtl="0" algn="just">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r">
              <a:spcBef>
                <a:spcPts val="0"/>
              </a:spcBef>
              <a:spcAft>
                <a:spcPts val="0"/>
              </a:spcAft>
              <a:buNone/>
            </a:pPr>
            <a:r>
              <a:rPr lang="uz-Cyrl-UZ" sz="1800">
                <a:solidFill>
                  <a:schemeClr val="dk1"/>
                </a:solidFill>
                <a:latin typeface="Times New Roman"/>
                <a:ea typeface="Times New Roman"/>
                <a:cs typeface="Times New Roman"/>
                <a:sym typeface="Times New Roman"/>
              </a:rPr>
              <a:t>	</a:t>
            </a:r>
            <a:r>
              <a:rPr b="1" lang="uz-Cyrl-UZ" sz="1800">
                <a:solidFill>
                  <a:schemeClr val="dk1"/>
                </a:solidFill>
                <a:latin typeface="Times New Roman"/>
                <a:ea typeface="Times New Roman"/>
                <a:cs typeface="Times New Roman"/>
                <a:sym typeface="Times New Roman"/>
              </a:rPr>
              <a:t>Шуни эътиборга олиш керакки</a:t>
            </a:r>
            <a:r>
              <a:rPr lang="uz-Cyrl-UZ" sz="1800">
                <a:solidFill>
                  <a:schemeClr val="dk1"/>
                </a:solidFill>
                <a:latin typeface="Times New Roman"/>
                <a:ea typeface="Times New Roman"/>
                <a:cs typeface="Times New Roman"/>
                <a:sym typeface="Times New Roman"/>
              </a:rPr>
              <a:t>, бу босқичда хатога йўл қ          ўймаслик керак. Номзодга шахсий ёнбосишларсиз энг </a:t>
            </a:r>
            <a:endParaRPr sz="1800">
              <a:solidFill>
                <a:schemeClr val="dk1"/>
              </a:solidFill>
              <a:latin typeface="Times New Roman"/>
              <a:ea typeface="Times New Roman"/>
              <a:cs typeface="Times New Roman"/>
              <a:sym typeface="Times New Roman"/>
            </a:endParaRPr>
          </a:p>
          <a:p>
            <a:pPr indent="0" lvl="0" marL="0" marR="0" rtl="0" algn="r">
              <a:spcBef>
                <a:spcPts val="0"/>
              </a:spcBef>
              <a:spcAft>
                <a:spcPts val="0"/>
              </a:spcAft>
              <a:buNone/>
            </a:pPr>
            <a:r>
              <a:rPr lang="uz-Cyrl-UZ" sz="1800">
                <a:solidFill>
                  <a:schemeClr val="dk1"/>
                </a:solidFill>
                <a:latin typeface="Times New Roman"/>
                <a:ea typeface="Times New Roman"/>
                <a:cs typeface="Times New Roman"/>
                <a:sym typeface="Times New Roman"/>
              </a:rPr>
              <a:t>муносибини танлаш лозим.</a:t>
            </a:r>
            <a:endParaRPr/>
          </a:p>
          <a:p>
            <a:pPr indent="0" lvl="0" marL="0" marR="0" rtl="0" algn="just">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Танланган номзодни тўлиқ синовдан ўтказиш керак ва агар у муҳим талаблар бўйича белгиланган мезонларга жавоб бермаса, уни ишга олишдан ортиқча (қийноққа солиш, хийла-найранг) саволларсиз бош тортишингиз керак</a:t>
            </a:r>
            <a:r>
              <a:rPr lang="uz-Cyrl-UZ" sz="2000">
                <a:solidFill>
                  <a:schemeClr val="dk1"/>
                </a:solidFill>
                <a:latin typeface="Times New Roman"/>
                <a:ea typeface="Times New Roman"/>
                <a:cs typeface="Times New Roman"/>
                <a:sym typeface="Times New Roman"/>
              </a:rPr>
              <a:t>.</a:t>
            </a:r>
            <a:r>
              <a:rPr lang="uz-Cyrl-UZ" sz="1800">
                <a:solidFill>
                  <a:schemeClr val="dk1"/>
                </a:solidFill>
                <a:latin typeface="Times New Roman"/>
                <a:ea typeface="Times New Roman"/>
                <a:cs typeface="Times New Roman"/>
                <a:sym typeface="Times New Roman"/>
              </a:rPr>
              <a:t>             </a:t>
            </a:r>
            <a:br>
              <a:rPr lang="uz-Cyrl-UZ" sz="1800">
                <a:solidFill>
                  <a:schemeClr val="dk1"/>
                </a:solidFill>
                <a:latin typeface="Times New Roman"/>
                <a:ea typeface="Times New Roman"/>
                <a:cs typeface="Times New Roman"/>
                <a:sym typeface="Times New Roman"/>
              </a:rPr>
            </a:br>
            <a:endParaRPr sz="2300">
              <a:solidFill>
                <a:schemeClr val="dk1"/>
              </a:solidFill>
              <a:latin typeface="Times New Roman"/>
              <a:ea typeface="Times New Roman"/>
              <a:cs typeface="Times New Roman"/>
              <a:sym typeface="Times New Roman"/>
            </a:endParaRPr>
          </a:p>
        </p:txBody>
      </p:sp>
      <p:sp>
        <p:nvSpPr>
          <p:cNvPr id="454" name="Google Shape;454;p30"/>
          <p:cNvSpPr/>
          <p:nvPr/>
        </p:nvSpPr>
        <p:spPr>
          <a:xfrm>
            <a:off x="667563" y="3316406"/>
            <a:ext cx="914400" cy="914400"/>
          </a:xfrm>
          <a:prstGeom prst="star4">
            <a:avLst>
              <a:gd fmla="val 12500" name="adj"/>
            </a:avLst>
          </a:prstGeom>
          <a:solidFill>
            <a:schemeClr val="accent1"/>
          </a:solidFill>
          <a:ln cap="rnd" cmpd="sng" w="19050">
            <a:solidFill>
              <a:srgbClr val="4594A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sp>
        <p:nvSpPr>
          <p:cNvPr id="459" name="Google Shape;459;p31"/>
          <p:cNvSpPr/>
          <p:nvPr/>
        </p:nvSpPr>
        <p:spPr>
          <a:xfrm>
            <a:off x="251554" y="415810"/>
            <a:ext cx="6872578" cy="2523768"/>
          </a:xfrm>
          <a:prstGeom prst="rect">
            <a:avLst/>
          </a:prstGeom>
          <a:solidFill>
            <a:srgbClr val="BEEAF8"/>
          </a:solidFill>
          <a:ln cap="flat" cmpd="sng" w="9525">
            <a:solidFill>
              <a:srgbClr val="9DE1C5"/>
            </a:solidFill>
            <a:prstDash val="solid"/>
            <a:miter lim="800000"/>
            <a:headEnd len="sm" w="sm" type="none"/>
            <a:tailEnd len="sm" w="sm" type="none"/>
          </a:ln>
        </p:spPr>
        <p:txBody>
          <a:bodyPr anchorCtr="0" anchor="ctr" bIns="45700" lIns="91425" spcFirstLastPara="1" rIns="91425" wrap="square" tIns="45700">
            <a:spAutoFit/>
          </a:bodyPr>
          <a:lstStyle/>
          <a:p>
            <a:pPr indent="450850" lvl="0" marL="0" marR="0" rtl="0" algn="just">
              <a:spcBef>
                <a:spcPts val="0"/>
              </a:spcBef>
              <a:spcAft>
                <a:spcPts val="0"/>
              </a:spcAft>
              <a:buNone/>
            </a:pPr>
            <a:r>
              <a:rPr b="1" i="1" lang="uz-Cyrl-UZ" sz="2000">
                <a:solidFill>
                  <a:srgbClr val="002060"/>
                </a:solidFill>
                <a:latin typeface="Times New Roman"/>
                <a:ea typeface="Times New Roman"/>
                <a:cs typeface="Times New Roman"/>
                <a:sym typeface="Times New Roman"/>
              </a:rPr>
              <a:t>3-босқич –П рофессионал тестлаш</a:t>
            </a:r>
            <a:endParaRPr/>
          </a:p>
          <a:p>
            <a:pPr indent="450850" lvl="0" marL="0" marR="0" rtl="0" algn="just">
              <a:spcBef>
                <a:spcPts val="0"/>
              </a:spcBef>
              <a:spcAft>
                <a:spcPts val="0"/>
              </a:spcAft>
              <a:buNone/>
            </a:pPr>
            <a:r>
              <a:t/>
            </a:r>
            <a:endParaRPr b="1" sz="2000">
              <a:solidFill>
                <a:srgbClr val="FFFF00"/>
              </a:solidFill>
              <a:latin typeface="Times New Roman"/>
              <a:ea typeface="Times New Roman"/>
              <a:cs typeface="Times New Roman"/>
              <a:sym typeface="Times New Roman"/>
            </a:endParaRPr>
          </a:p>
          <a:p>
            <a:pPr indent="45085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-Тестдан ўтказиш натижасида ходимнинг профессионал билимлари текширилади. Тест натижаларига қараб ходимнинг фикрлаш доираси ва унинг ишга бўлган услубияти ўрганилади.</a:t>
            </a:r>
            <a:endParaRPr/>
          </a:p>
          <a:p>
            <a:pPr indent="45085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-Шуни эътиборга олиш керакки профессионал тестлаш, конунчилик ва хуқуқий нормалар доирасидан чиқиши керак эмас.</a:t>
            </a:r>
            <a:br>
              <a:rPr lang="uz-Cyrl-UZ" sz="2800">
                <a:solidFill>
                  <a:schemeClr val="dk1"/>
                </a:solidFill>
                <a:latin typeface="Times New Roman"/>
                <a:ea typeface="Times New Roman"/>
                <a:cs typeface="Times New Roman"/>
                <a:sym typeface="Times New Roman"/>
              </a:rPr>
            </a:br>
            <a:endParaRPr sz="2800">
              <a:solidFill>
                <a:schemeClr val="dk1"/>
              </a:solidFill>
              <a:latin typeface="Times New Roman"/>
              <a:ea typeface="Times New Roman"/>
              <a:cs typeface="Times New Roman"/>
              <a:sym typeface="Times New Roman"/>
            </a:endParaRPr>
          </a:p>
        </p:txBody>
      </p:sp>
      <p:sp>
        <p:nvSpPr>
          <p:cNvPr id="460" name="Google Shape;460;p31"/>
          <p:cNvSpPr txBox="1"/>
          <p:nvPr/>
        </p:nvSpPr>
        <p:spPr>
          <a:xfrm>
            <a:off x="1575386" y="3211469"/>
            <a:ext cx="7350249" cy="3339458"/>
          </a:xfrm>
          <a:prstGeom prst="rect">
            <a:avLst/>
          </a:prstGeom>
          <a:solidFill>
            <a:srgbClr val="EDC0A7"/>
          </a:solidFill>
          <a:ln cap="flat" cmpd="sng" w="9525">
            <a:solidFill>
              <a:srgbClr val="6CD2AA"/>
            </a:solidFill>
            <a:prstDash val="solid"/>
            <a:round/>
            <a:headEnd len="sm" w="sm" type="none"/>
            <a:tailEnd len="sm" w="sm" type="none"/>
          </a:ln>
        </p:spPr>
        <p:txBody>
          <a:bodyPr anchorCtr="0" anchor="t" bIns="45700" lIns="91425" spcFirstLastPara="1" rIns="91425" wrap="square" tIns="45700">
            <a:normAutofit/>
          </a:bodyPr>
          <a:lstStyle/>
          <a:p>
            <a:pPr indent="0" lvl="0" marL="0" marR="0" rtl="0" algn="just">
              <a:spcBef>
                <a:spcPts val="0"/>
              </a:spcBef>
              <a:spcAft>
                <a:spcPts val="0"/>
              </a:spcAft>
              <a:buClr>
                <a:schemeClr val="accent1"/>
              </a:buClr>
              <a:buSzPts val="1440"/>
              <a:buFont typeface="Noto Sans Symbols"/>
              <a:buNone/>
            </a:pPr>
            <a:r>
              <a:rPr lang="uz-Cyrl-UZ" sz="1800">
                <a:solidFill>
                  <a:srgbClr val="3F3F3F"/>
                </a:solidFill>
                <a:latin typeface="Times New Roman"/>
                <a:ea typeface="Times New Roman"/>
                <a:cs typeface="Times New Roman"/>
                <a:sym typeface="Times New Roman"/>
              </a:rPr>
              <a:t>	</a:t>
            </a:r>
            <a:r>
              <a:rPr b="1" i="1" lang="uz-Cyrl-UZ" sz="2000">
                <a:solidFill>
                  <a:srgbClr val="002060"/>
                </a:solidFill>
                <a:latin typeface="Times New Roman"/>
                <a:ea typeface="Times New Roman"/>
                <a:cs typeface="Times New Roman"/>
                <a:sym typeface="Times New Roman"/>
              </a:rPr>
              <a:t>4- босқич - Олдинги ишлаган жойларини текшириш</a:t>
            </a:r>
            <a:endParaRPr/>
          </a:p>
          <a:p>
            <a:pPr indent="0" lvl="0" marL="0" marR="0" rtl="0" algn="just">
              <a:spcBef>
                <a:spcPts val="1000"/>
              </a:spcBef>
              <a:spcAft>
                <a:spcPts val="0"/>
              </a:spcAft>
              <a:buClr>
                <a:schemeClr val="accent1"/>
              </a:buClr>
              <a:buSzPts val="1440"/>
              <a:buFont typeface="Noto Sans Symbols"/>
              <a:buNone/>
            </a:pPr>
            <a:r>
              <a:rPr b="1" lang="uz-Cyrl-UZ" sz="1800">
                <a:solidFill>
                  <a:schemeClr val="dk1"/>
                </a:solidFill>
                <a:latin typeface="Times New Roman"/>
                <a:ea typeface="Times New Roman"/>
                <a:cs typeface="Times New Roman"/>
                <a:sym typeface="Times New Roman"/>
              </a:rPr>
              <a:t>Бу хақда </a:t>
            </a:r>
            <a:r>
              <a:rPr lang="uz-Cyrl-UZ" sz="1800">
                <a:solidFill>
                  <a:schemeClr val="dk1"/>
                </a:solidFill>
                <a:latin typeface="Times New Roman"/>
                <a:ea typeface="Times New Roman"/>
                <a:cs typeface="Times New Roman"/>
                <a:sym typeface="Times New Roman"/>
              </a:rPr>
              <a:t>тўлиқ маълумотга эга бўлиш учун ходимнинг олдинги иш жойидаги ходимлар билан сухбатлашиш керак.Купинча ходим ўз хохиши билан бўшаган деб ёзилган бўлиши мумкин, лекин аслида бошқача булиши хам мумкин.</a:t>
            </a:r>
            <a:endParaRPr/>
          </a:p>
          <a:p>
            <a:pPr indent="0" lvl="0" marL="0" marR="0" rtl="0" algn="just">
              <a:spcBef>
                <a:spcPts val="1000"/>
              </a:spcBef>
              <a:spcAft>
                <a:spcPts val="0"/>
              </a:spcAft>
              <a:buClr>
                <a:schemeClr val="accent1"/>
              </a:buClr>
              <a:buSzPts val="1440"/>
              <a:buFont typeface="Noto Sans Symbols"/>
              <a:buNone/>
            </a:pPr>
            <a:r>
              <a:rPr lang="uz-Cyrl-UZ" sz="1800">
                <a:solidFill>
                  <a:schemeClr val="dk1"/>
                </a:solidFill>
                <a:latin typeface="Times New Roman"/>
                <a:ea typeface="Times New Roman"/>
                <a:cs typeface="Times New Roman"/>
                <a:sym typeface="Times New Roman"/>
              </a:rPr>
              <a:t>	</a:t>
            </a:r>
            <a:r>
              <a:rPr b="1" lang="uz-Cyrl-UZ" sz="1800">
                <a:solidFill>
                  <a:schemeClr val="dk1"/>
                </a:solidFill>
                <a:latin typeface="Times New Roman"/>
                <a:ea typeface="Times New Roman"/>
                <a:cs typeface="Times New Roman"/>
                <a:sym typeface="Times New Roman"/>
              </a:rPr>
              <a:t>Бу усулдан </a:t>
            </a:r>
            <a:r>
              <a:rPr lang="uz-Cyrl-UZ" sz="1800">
                <a:solidFill>
                  <a:schemeClr val="dk1"/>
                </a:solidFill>
                <a:latin typeface="Times New Roman"/>
                <a:ea typeface="Times New Roman"/>
                <a:cs typeface="Times New Roman"/>
                <a:sym typeface="Times New Roman"/>
              </a:rPr>
              <a:t>ишга кабул килувчи компания билан маслахатлашган холда, ходимнинг олдинги иш жойи билан танишиш, персонал йиғиш сифатини яхшилайди.</a:t>
            </a:r>
            <a:endParaRPr/>
          </a:p>
          <a:p>
            <a:pPr indent="0" lvl="0" marL="0" marR="0" rtl="0" algn="just">
              <a:spcBef>
                <a:spcPts val="1000"/>
              </a:spcBef>
              <a:spcAft>
                <a:spcPts val="0"/>
              </a:spcAft>
              <a:buClr>
                <a:schemeClr val="accent1"/>
              </a:buClr>
              <a:buSzPts val="1440"/>
              <a:buFont typeface="Noto Sans Symbols"/>
              <a:buNone/>
            </a:pPr>
            <a:r>
              <a:rPr lang="uz-Cyrl-UZ" sz="1800">
                <a:solidFill>
                  <a:schemeClr val="dk1"/>
                </a:solidFill>
                <a:latin typeface="Times New Roman"/>
                <a:ea typeface="Times New Roman"/>
                <a:cs typeface="Times New Roman"/>
                <a:sym typeface="Times New Roman"/>
              </a:rPr>
              <a:t>          </a:t>
            </a:r>
            <a:r>
              <a:rPr b="1" lang="uz-Cyrl-UZ" sz="1800">
                <a:solidFill>
                  <a:schemeClr val="dk1"/>
                </a:solidFill>
                <a:latin typeface="Times New Roman"/>
                <a:ea typeface="Times New Roman"/>
                <a:cs typeface="Times New Roman"/>
                <a:sym typeface="Times New Roman"/>
              </a:rPr>
              <a:t>Уларнинг</a:t>
            </a:r>
            <a:r>
              <a:rPr lang="uz-Cyrl-UZ" sz="1800">
                <a:solidFill>
                  <a:schemeClr val="dk1"/>
                </a:solidFill>
                <a:latin typeface="Times New Roman"/>
                <a:ea typeface="Times New Roman"/>
                <a:cs typeface="Times New Roman"/>
                <a:sym typeface="Times New Roman"/>
              </a:rPr>
              <a:t> олдинги иш жойидан характеристикаси ва бошқа маълумот олиш зарар қилмайди.</a:t>
            </a:r>
            <a:endParaRPr/>
          </a:p>
          <a:p>
            <a:pPr indent="-251459" lvl="0" marL="342900" marR="0" rtl="0" algn="just">
              <a:spcBef>
                <a:spcPts val="1000"/>
              </a:spcBef>
              <a:spcAft>
                <a:spcPts val="0"/>
              </a:spcAft>
              <a:buClr>
                <a:schemeClr val="accent1"/>
              </a:buClr>
              <a:buSzPts val="1440"/>
              <a:buFont typeface="Noto Sans Symbols"/>
              <a:buNone/>
            </a:pPr>
            <a:r>
              <a:t/>
            </a:r>
            <a:endParaRPr sz="1800">
              <a:solidFill>
                <a:srgbClr val="3F3F3F"/>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32"/>
          <p:cNvSpPr/>
          <p:nvPr/>
        </p:nvSpPr>
        <p:spPr>
          <a:xfrm>
            <a:off x="487238" y="1153881"/>
            <a:ext cx="4630671"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uz-Cyrl-UZ" sz="2400">
                <a:solidFill>
                  <a:srgbClr val="002060"/>
                </a:solidFill>
                <a:latin typeface="Times New Roman"/>
                <a:ea typeface="Times New Roman"/>
                <a:cs typeface="Times New Roman"/>
                <a:sym typeface="Times New Roman"/>
              </a:rPr>
              <a:t>5-босқич - Қарор қабул қилиш</a:t>
            </a:r>
            <a:endParaRPr/>
          </a:p>
        </p:txBody>
      </p:sp>
      <p:grpSp>
        <p:nvGrpSpPr>
          <p:cNvPr id="466" name="Google Shape;466;p32"/>
          <p:cNvGrpSpPr/>
          <p:nvPr/>
        </p:nvGrpSpPr>
        <p:grpSpPr>
          <a:xfrm>
            <a:off x="264378" y="1615546"/>
            <a:ext cx="7992516" cy="4268759"/>
            <a:chOff x="5612" y="0"/>
            <a:chExt cx="7992516" cy="4268759"/>
          </a:xfrm>
        </p:grpSpPr>
        <p:sp>
          <p:nvSpPr>
            <p:cNvPr id="467" name="Google Shape;467;p32"/>
            <p:cNvSpPr/>
            <p:nvPr/>
          </p:nvSpPr>
          <p:spPr>
            <a:xfrm>
              <a:off x="1199719" y="0"/>
              <a:ext cx="6798409" cy="4268759"/>
            </a:xfrm>
            <a:prstGeom prst="rightArrow">
              <a:avLst>
                <a:gd fmla="val 50000" name="adj1"/>
                <a:gd fmla="val 50000" name="adj2"/>
              </a:avLst>
            </a:prstGeom>
            <a:solidFill>
              <a:srgbClr val="FFDA3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32"/>
            <p:cNvSpPr/>
            <p:nvPr/>
          </p:nvSpPr>
          <p:spPr>
            <a:xfrm>
              <a:off x="5612" y="1148355"/>
              <a:ext cx="2719547" cy="1972047"/>
            </a:xfrm>
            <a:prstGeom prst="roundRect">
              <a:avLst>
                <a:gd fmla="val 16667" name="adj"/>
              </a:avLst>
            </a:prstGeom>
            <a:solidFill>
              <a:srgbClr val="EDC0A7"/>
            </a:solidFill>
            <a:ln cap="rnd" cmpd="sng" w="19050">
              <a:solidFill>
                <a:srgbClr val="6CD2AA"/>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32"/>
            <p:cNvSpPr txBox="1"/>
            <p:nvPr/>
          </p:nvSpPr>
          <p:spPr>
            <a:xfrm>
              <a:off x="101879" y="1244622"/>
              <a:ext cx="2527013" cy="1779513"/>
            </a:xfrm>
            <a:prstGeom prst="rect">
              <a:avLst/>
            </a:prstGeom>
            <a:noFill/>
            <a:ln>
              <a:noFill/>
            </a:ln>
          </p:spPr>
          <p:txBody>
            <a:bodyPr anchorCtr="0" anchor="ctr" bIns="68575" lIns="68575" spcFirstLastPara="1" rIns="68575" wrap="square" tIns="68575">
              <a:noAutofit/>
            </a:bodyPr>
            <a:lstStyle/>
            <a:p>
              <a:pPr indent="0" lvl="0" marL="0" marR="0" rtl="0" algn="ctr">
                <a:lnSpc>
                  <a:spcPct val="90000"/>
                </a:lnSpc>
                <a:spcBef>
                  <a:spcPts val="0"/>
                </a:spcBef>
                <a:spcAft>
                  <a:spcPts val="0"/>
                </a:spcAft>
                <a:buNone/>
              </a:pPr>
              <a:r>
                <a:rPr lang="uz-Cyrl-UZ" sz="1800">
                  <a:solidFill>
                    <a:srgbClr val="002060"/>
                  </a:solidFill>
                  <a:latin typeface="Times New Roman"/>
                  <a:ea typeface="Times New Roman"/>
                  <a:cs typeface="Times New Roman"/>
                  <a:sym typeface="Times New Roman"/>
                </a:rPr>
                <a:t>Солиштириш натижасида профессионал талаблари ва коллективга қўшилиб кета олиш даражасига қараб қарор қабул қилинади.</a:t>
              </a:r>
              <a:endParaRPr sz="1800">
                <a:solidFill>
                  <a:srgbClr val="002060"/>
                </a:solidFill>
                <a:latin typeface="Trebuchet MS"/>
                <a:ea typeface="Trebuchet MS"/>
                <a:cs typeface="Trebuchet MS"/>
                <a:sym typeface="Trebuchet MS"/>
              </a:endParaRPr>
            </a:p>
          </p:txBody>
        </p:sp>
        <p:sp>
          <p:nvSpPr>
            <p:cNvPr id="470" name="Google Shape;470;p32"/>
            <p:cNvSpPr/>
            <p:nvPr/>
          </p:nvSpPr>
          <p:spPr>
            <a:xfrm>
              <a:off x="2987598" y="1280627"/>
              <a:ext cx="2511239" cy="1707503"/>
            </a:xfrm>
            <a:prstGeom prst="roundRect">
              <a:avLst>
                <a:gd fmla="val 16667" name="adj"/>
              </a:avLst>
            </a:prstGeom>
            <a:solidFill>
              <a:srgbClr val="9EDFF5"/>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32"/>
            <p:cNvSpPr txBox="1"/>
            <p:nvPr/>
          </p:nvSpPr>
          <p:spPr>
            <a:xfrm>
              <a:off x="3070951" y="1363980"/>
              <a:ext cx="2344533" cy="1540797"/>
            </a:xfrm>
            <a:prstGeom prst="rect">
              <a:avLst/>
            </a:prstGeom>
            <a:noFill/>
            <a:ln>
              <a:noFill/>
            </a:ln>
          </p:spPr>
          <p:txBody>
            <a:bodyPr anchorCtr="0" anchor="ctr" bIns="68575" lIns="68575" spcFirstLastPara="1" rIns="68575" wrap="square" tIns="68575">
              <a:noAutofit/>
            </a:bodyPr>
            <a:lstStyle/>
            <a:p>
              <a:pPr indent="0" lvl="0" marL="0" marR="0" rtl="0" algn="ctr">
                <a:lnSpc>
                  <a:spcPct val="90000"/>
                </a:lnSpc>
                <a:spcBef>
                  <a:spcPts val="0"/>
                </a:spcBef>
                <a:spcAft>
                  <a:spcPts val="0"/>
                </a:spcAft>
                <a:buNone/>
              </a:pPr>
              <a:r>
                <a:rPr lang="uz-Cyrl-UZ" sz="1800">
                  <a:solidFill>
                    <a:srgbClr val="002060"/>
                  </a:solidFill>
                  <a:latin typeface="Times New Roman"/>
                  <a:ea typeface="Times New Roman"/>
                  <a:cs typeface="Times New Roman"/>
                  <a:sym typeface="Times New Roman"/>
                </a:rPr>
                <a:t>Ишга қабул қилинган ходим иш жараёни, иш вақти , ойлик маоши ва бошқа маълумотлар хақида тўлиқ маълумотга эга бўлиши керак.</a:t>
              </a:r>
              <a:endParaRPr sz="1800">
                <a:solidFill>
                  <a:srgbClr val="002060"/>
                </a:solidFill>
                <a:latin typeface="Trebuchet MS"/>
                <a:ea typeface="Trebuchet MS"/>
                <a:cs typeface="Trebuchet MS"/>
                <a:sym typeface="Trebuchet MS"/>
              </a:endParaRPr>
            </a:p>
          </p:txBody>
        </p:sp>
        <p:sp>
          <p:nvSpPr>
            <p:cNvPr id="472" name="Google Shape;472;p32"/>
            <p:cNvSpPr/>
            <p:nvPr/>
          </p:nvSpPr>
          <p:spPr>
            <a:xfrm>
              <a:off x="5761276" y="1280627"/>
              <a:ext cx="2231240" cy="1707503"/>
            </a:xfrm>
            <a:prstGeom prst="roundRect">
              <a:avLst>
                <a:gd fmla="val 16667" name="adj"/>
              </a:avLst>
            </a:prstGeom>
            <a:solidFill>
              <a:srgbClr val="B0B0B0"/>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32"/>
            <p:cNvSpPr txBox="1"/>
            <p:nvPr/>
          </p:nvSpPr>
          <p:spPr>
            <a:xfrm>
              <a:off x="5844629" y="1363980"/>
              <a:ext cx="2064534" cy="1540797"/>
            </a:xfrm>
            <a:prstGeom prst="rect">
              <a:avLst/>
            </a:prstGeom>
            <a:noFill/>
            <a:ln>
              <a:noFill/>
            </a:ln>
          </p:spPr>
          <p:txBody>
            <a:bodyPr anchorCtr="0" anchor="ctr" bIns="68575" lIns="68575" spcFirstLastPara="1" rIns="68575" wrap="square" tIns="68575">
              <a:noAutofit/>
            </a:bodyPr>
            <a:lstStyle/>
            <a:p>
              <a:pPr indent="0" lvl="0" marL="0" marR="0" rtl="0" algn="ctr">
                <a:lnSpc>
                  <a:spcPct val="90000"/>
                </a:lnSpc>
                <a:spcBef>
                  <a:spcPts val="0"/>
                </a:spcBef>
                <a:spcAft>
                  <a:spcPts val="0"/>
                </a:spcAft>
                <a:buNone/>
              </a:pPr>
              <a:r>
                <a:rPr lang="uz-Cyrl-UZ" sz="1800">
                  <a:solidFill>
                    <a:srgbClr val="002060"/>
                  </a:solidFill>
                  <a:latin typeface="Times New Roman"/>
                  <a:ea typeface="Times New Roman"/>
                  <a:cs typeface="Times New Roman"/>
                  <a:sym typeface="Times New Roman"/>
                </a:rPr>
                <a:t>Қарор қабул қилинганлиги хақида ходимга ёзма ёки оғзаки хабар берилади.</a:t>
              </a:r>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p33"/>
          <p:cNvSpPr/>
          <p:nvPr/>
        </p:nvSpPr>
        <p:spPr>
          <a:xfrm>
            <a:off x="415637" y="1444310"/>
            <a:ext cx="7404530" cy="1384995"/>
          </a:xfrm>
          <a:prstGeom prst="rect">
            <a:avLst/>
          </a:prstGeom>
          <a:solidFill>
            <a:srgbClr val="75C4FF"/>
          </a:solidFill>
          <a:ln>
            <a:noFill/>
          </a:ln>
          <a:effectLst>
            <a:outerShdw blurRad="50800" rotWithShape="0" algn="tl" dir="2700000" dist="38100">
              <a:srgbClr val="000000">
                <a:alpha val="40000"/>
              </a:srgbClr>
            </a:outerShdw>
          </a:effectLst>
        </p:spPr>
        <p:txBody>
          <a:bodyPr anchorCtr="0" anchor="t" bIns="45700" lIns="91425" spcFirstLastPara="1" rIns="91425" wrap="square" tIns="45700">
            <a:spAutoFit/>
          </a:bodyPr>
          <a:lstStyle/>
          <a:p>
            <a:pPr indent="0" lvl="0" marL="0" marR="0" rtl="0" algn="just">
              <a:spcBef>
                <a:spcPts val="0"/>
              </a:spcBef>
              <a:spcAft>
                <a:spcPts val="0"/>
              </a:spcAft>
              <a:buNone/>
            </a:pPr>
            <a:r>
              <a:rPr b="1" lang="uz-Cyrl-UZ" sz="2400">
                <a:solidFill>
                  <a:srgbClr val="000000"/>
                </a:solidFill>
                <a:latin typeface="Times New Roman"/>
                <a:ea typeface="Times New Roman"/>
                <a:cs typeface="Times New Roman"/>
                <a:sym typeface="Times New Roman"/>
              </a:rPr>
              <a:t>	</a:t>
            </a:r>
            <a:r>
              <a:rPr b="1" lang="uz-Cyrl-UZ" sz="2000">
                <a:solidFill>
                  <a:srgbClr val="000000"/>
                </a:solidFill>
                <a:latin typeface="Times New Roman"/>
                <a:ea typeface="Times New Roman"/>
                <a:cs typeface="Times New Roman"/>
                <a:sym typeface="Times New Roman"/>
              </a:rPr>
              <a:t>Ишга қабул қилиш </a:t>
            </a:r>
            <a:r>
              <a:rPr lang="uz-Cyrl-UZ" sz="2000">
                <a:solidFill>
                  <a:srgbClr val="000000"/>
                </a:solidFill>
                <a:latin typeface="Times New Roman"/>
                <a:ea typeface="Times New Roman"/>
                <a:cs typeface="Times New Roman"/>
                <a:sym typeface="Times New Roman"/>
              </a:rPr>
              <a:t>- </a:t>
            </a:r>
            <a:r>
              <a:rPr lang="uz-Cyrl-UZ" sz="2000">
                <a:solidFill>
                  <a:schemeClr val="dk1"/>
                </a:solidFill>
                <a:latin typeface="Times New Roman"/>
                <a:ea typeface="Times New Roman"/>
                <a:cs typeface="Times New Roman"/>
                <a:sym typeface="Times New Roman"/>
              </a:rPr>
              <a:t>бу ташкилот томонидан белгиланган мақсадларга эришиш учун зарур бўлган фазилатларга эга номзодларни жалб қилишга қаратилган бир қатор ҳаракатлар мажумуидир[3].</a:t>
            </a:r>
            <a:endParaRPr sz="2000">
              <a:solidFill>
                <a:schemeClr val="dk1"/>
              </a:solidFill>
              <a:latin typeface="Times New Roman"/>
              <a:ea typeface="Times New Roman"/>
              <a:cs typeface="Times New Roman"/>
              <a:sym typeface="Times New Roman"/>
            </a:endParaRPr>
          </a:p>
        </p:txBody>
      </p:sp>
      <p:sp>
        <p:nvSpPr>
          <p:cNvPr id="479" name="Google Shape;479;p33"/>
          <p:cNvSpPr/>
          <p:nvPr/>
        </p:nvSpPr>
        <p:spPr>
          <a:xfrm>
            <a:off x="415637" y="482513"/>
            <a:ext cx="7404530" cy="461665"/>
          </a:xfrm>
          <a:prstGeom prst="rect">
            <a:avLst/>
          </a:prstGeom>
          <a:solidFill>
            <a:srgbClr val="88D393"/>
          </a:solidFill>
          <a:ln>
            <a:noFill/>
          </a:ln>
          <a:effectLst>
            <a:outerShdw blurRad="44450" algn="ctr" dir="5400000" dist="27940">
              <a:srgbClr val="000000">
                <a:alpha val="31764"/>
              </a:srgbClr>
            </a:outerShdw>
            <a:reflection blurRad="0" dir="5400000" dist="50800" endA="300" endPos="55500" kx="0" rotWithShape="0" algn="bl" stA="50000" stPos="0" sy="-100000" ky="0"/>
          </a:effectLst>
        </p:spPr>
        <p:txBody>
          <a:bodyPr anchorCtr="0" anchor="t" bIns="45700" lIns="91425" spcFirstLastPara="1" rIns="91425" wrap="square" tIns="45700">
            <a:spAutoFit/>
          </a:bodyPr>
          <a:lstStyle/>
          <a:p>
            <a:pPr indent="0" lvl="0" marL="0" marR="0" rtl="0" algn="just">
              <a:spcBef>
                <a:spcPts val="0"/>
              </a:spcBef>
              <a:spcAft>
                <a:spcPts val="0"/>
              </a:spcAft>
              <a:buNone/>
            </a:pPr>
            <a:r>
              <a:rPr b="1" lang="uz-Cyrl-UZ" sz="2400">
                <a:solidFill>
                  <a:schemeClr val="dk1"/>
                </a:solidFill>
                <a:latin typeface="Times New Roman"/>
                <a:ea typeface="Times New Roman"/>
                <a:cs typeface="Times New Roman"/>
                <a:sym typeface="Times New Roman"/>
              </a:rPr>
              <a:t>        3. Ходимларни ишга қабул қилиш жараёнлари</a:t>
            </a:r>
            <a:endParaRPr b="1" sz="2400">
              <a:solidFill>
                <a:schemeClr val="dk1"/>
              </a:solidFill>
              <a:latin typeface="Times New Roman"/>
              <a:ea typeface="Times New Roman"/>
              <a:cs typeface="Times New Roman"/>
              <a:sym typeface="Times New Roman"/>
            </a:endParaRPr>
          </a:p>
        </p:txBody>
      </p:sp>
      <p:sp>
        <p:nvSpPr>
          <p:cNvPr id="480" name="Google Shape;480;p33"/>
          <p:cNvSpPr/>
          <p:nvPr/>
        </p:nvSpPr>
        <p:spPr>
          <a:xfrm>
            <a:off x="415637" y="3367905"/>
            <a:ext cx="7295348" cy="3139321"/>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chemeClr val="dk1"/>
              </a:buClr>
              <a:buSzPts val="1800"/>
              <a:buFont typeface="Times New Roman"/>
              <a:buAutoNum type="arabicPeriod"/>
            </a:pPr>
            <a:r>
              <a:rPr b="1" lang="uz-Cyrl-UZ" sz="1800">
                <a:solidFill>
                  <a:schemeClr val="dk1"/>
                </a:solidFill>
                <a:latin typeface="Times New Roman"/>
                <a:ea typeface="Times New Roman"/>
                <a:cs typeface="Times New Roman"/>
                <a:sym typeface="Times New Roman"/>
              </a:rPr>
              <a:t>Ишга қабул қилиш жараёни:</a:t>
            </a:r>
            <a:endParaRPr/>
          </a:p>
          <a:p>
            <a:pPr indent="-285750" lvl="0" marL="285750" marR="0" rtl="0" algn="just">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  </a:t>
            </a:r>
            <a:r>
              <a:rPr lang="uz-Cyrl-UZ" sz="1800">
                <a:solidFill>
                  <a:schemeClr val="dk1"/>
                </a:solidFill>
                <a:latin typeface="Times New Roman"/>
                <a:ea typeface="Times New Roman"/>
                <a:cs typeface="Times New Roman"/>
                <a:sym typeface="Times New Roman"/>
              </a:rPr>
              <a:t>бу ихтисослаштирилган фаолият, ташкилотдаги бўш лавозимларга номзодларни топиш ва танлашга қаратилган кадрлар функциясидир.</a:t>
            </a:r>
            <a:endParaRPr/>
          </a:p>
          <a:p>
            <a:pPr indent="-285750" lvl="0" marL="285750" marR="0" rtl="0" algn="just">
              <a:spcBef>
                <a:spcPts val="0"/>
              </a:spcBef>
              <a:spcAft>
                <a:spcPts val="0"/>
              </a:spcAft>
              <a:buClr>
                <a:schemeClr val="dk1"/>
              </a:buClr>
              <a:buSzPts val="1800"/>
              <a:buFont typeface="Noto Sans Symbols"/>
              <a:buChar char="✔"/>
            </a:pPr>
            <a:r>
              <a:rPr lang="uz-Cyrl-UZ" sz="1800">
                <a:solidFill>
                  <a:schemeClr val="dk1"/>
                </a:solidFill>
                <a:latin typeface="Times New Roman"/>
                <a:ea typeface="Times New Roman"/>
                <a:cs typeface="Times New Roman"/>
                <a:sym typeface="Times New Roman"/>
              </a:rPr>
              <a:t> Замонавий меҳнат бозорида номзодларни қидириш ва танлаш бўйича ихтисослашган </a:t>
            </a:r>
            <a:r>
              <a:rPr b="1" i="1" lang="uz-Cyrl-UZ" sz="1800">
                <a:solidFill>
                  <a:schemeClr val="dk1"/>
                </a:solidFill>
                <a:latin typeface="Times New Roman"/>
                <a:ea typeface="Times New Roman"/>
                <a:cs typeface="Times New Roman"/>
                <a:sym typeface="Times New Roman"/>
              </a:rPr>
              <a:t>агентликлар</a:t>
            </a:r>
            <a:r>
              <a:rPr lang="uz-Cyrl-UZ" sz="1800">
                <a:solidFill>
                  <a:schemeClr val="dk1"/>
                </a:solidFill>
                <a:latin typeface="Times New Roman"/>
                <a:ea typeface="Times New Roman"/>
                <a:cs typeface="Times New Roman"/>
                <a:sym typeface="Times New Roman"/>
              </a:rPr>
              <a:t> – иш берувчига пуллик хизмат кўрсатадиган; </a:t>
            </a:r>
            <a:endParaRPr/>
          </a:p>
          <a:p>
            <a:pPr indent="-285750" lvl="0" marL="285750" marR="0" rtl="0" algn="just">
              <a:spcBef>
                <a:spcPts val="0"/>
              </a:spcBef>
              <a:spcAft>
                <a:spcPts val="0"/>
              </a:spcAft>
              <a:buClr>
                <a:schemeClr val="dk1"/>
              </a:buClr>
              <a:buSzPts val="1800"/>
              <a:buFont typeface="Noto Sans Symbols"/>
              <a:buChar char="✔"/>
            </a:pPr>
            <a:r>
              <a:rPr lang="uz-Cyrl-UZ" sz="1800">
                <a:solidFill>
                  <a:schemeClr val="dk1"/>
                </a:solidFill>
                <a:latin typeface="Times New Roman"/>
                <a:ea typeface="Times New Roman"/>
                <a:cs typeface="Times New Roman"/>
                <a:sym typeface="Times New Roman"/>
              </a:rPr>
              <a:t> ёллаш агентликлари ва номзодлар учун пуллик хизмат кўрсатадиган бандлик агентликларини ўз ичига олган ишга қабул қилиш инфратузилмаси мавжудир; </a:t>
            </a:r>
            <a:endParaRPr/>
          </a:p>
          <a:p>
            <a:pPr indent="-285750" lvl="0" marL="285750" marR="0" rtl="0" algn="just">
              <a:spcBef>
                <a:spcPts val="0"/>
              </a:spcBef>
              <a:spcAft>
                <a:spcPts val="0"/>
              </a:spcAft>
              <a:buClr>
                <a:schemeClr val="dk1"/>
              </a:buClr>
              <a:buSzPts val="1800"/>
              <a:buFont typeface="Noto Sans Symbols"/>
              <a:buChar char="✔"/>
            </a:pPr>
            <a:r>
              <a:rPr lang="uz-Cyrl-UZ" sz="1800">
                <a:solidFill>
                  <a:schemeClr val="dk1"/>
                </a:solidFill>
                <a:latin typeface="Times New Roman"/>
                <a:ea typeface="Times New Roman"/>
                <a:cs typeface="Times New Roman"/>
                <a:sym typeface="Times New Roman"/>
              </a:rPr>
              <a:t>  Инфратузилма шунингдек, профессанал ижтимоий тармоқлар ва иш қидириш учун ихтисослашган интернет сайтларини ўз ичига олади.</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4" name="Shape 484"/>
        <p:cNvGrpSpPr/>
        <p:nvPr/>
      </p:nvGrpSpPr>
      <p:grpSpPr>
        <a:xfrm>
          <a:off x="0" y="0"/>
          <a:ext cx="0" cy="0"/>
          <a:chOff x="0" y="0"/>
          <a:chExt cx="0" cy="0"/>
        </a:xfrm>
      </p:grpSpPr>
      <p:sp>
        <p:nvSpPr>
          <p:cNvPr descr="Картинки по запросу корпоративное управление" id="485" name="Google Shape;485;p34"/>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486" name="Google Shape;486;p34"/>
          <p:cNvSpPr/>
          <p:nvPr/>
        </p:nvSpPr>
        <p:spPr>
          <a:xfrm>
            <a:off x="1975786" y="399394"/>
            <a:ext cx="5924277" cy="1115508"/>
          </a:xfrm>
          <a:prstGeom prst="rect">
            <a:avLst/>
          </a:prstGeom>
          <a:solidFill>
            <a:srgbClr val="A7CDEA"/>
          </a:solidFill>
          <a:ln>
            <a:noFill/>
          </a:ln>
          <a:effectLst>
            <a:outerShdw blurRad="107950" algn="ctr" dir="5400000" dist="12700">
              <a:srgbClr val="000000"/>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000">
                <a:solidFill>
                  <a:schemeClr val="dk1"/>
                </a:solidFill>
                <a:latin typeface="Times New Roman"/>
                <a:ea typeface="Times New Roman"/>
                <a:cs typeface="Times New Roman"/>
                <a:sym typeface="Times New Roman"/>
              </a:rPr>
              <a:t>НR</a:t>
            </a:r>
            <a:r>
              <a:rPr b="1" i="0" lang="uz-Cyrl-UZ" sz="2000">
                <a:solidFill>
                  <a:schemeClr val="dk1"/>
                </a:solidFill>
                <a:latin typeface="Times New Roman"/>
                <a:ea typeface="Times New Roman"/>
                <a:cs typeface="Times New Roman"/>
                <a:sym typeface="Times New Roman"/>
              </a:rPr>
              <a:t> хизмати томонидан ишга қабул қилишнинг АСОСИЙ БОСҚИЧЛАРИ [8]</a:t>
            </a:r>
            <a:endParaRPr b="1" sz="2000">
              <a:solidFill>
                <a:schemeClr val="dk1"/>
              </a:solidFill>
              <a:latin typeface="Times New Roman"/>
              <a:ea typeface="Times New Roman"/>
              <a:cs typeface="Times New Roman"/>
              <a:sym typeface="Times New Roman"/>
            </a:endParaRPr>
          </a:p>
        </p:txBody>
      </p:sp>
      <p:grpSp>
        <p:nvGrpSpPr>
          <p:cNvPr id="487" name="Google Shape;487;p34"/>
          <p:cNvGrpSpPr/>
          <p:nvPr/>
        </p:nvGrpSpPr>
        <p:grpSpPr>
          <a:xfrm>
            <a:off x="1168194" y="1973798"/>
            <a:ext cx="7755281" cy="4398798"/>
            <a:chOff x="632775" y="3868"/>
            <a:chExt cx="7755281" cy="4398798"/>
          </a:xfrm>
        </p:grpSpPr>
        <p:sp>
          <p:nvSpPr>
            <p:cNvPr id="488" name="Google Shape;488;p34"/>
            <p:cNvSpPr/>
            <p:nvPr/>
          </p:nvSpPr>
          <p:spPr>
            <a:xfrm rot="10800000">
              <a:off x="1593683" y="14625"/>
              <a:ext cx="5579494" cy="709542"/>
            </a:xfrm>
            <a:prstGeom prst="homePlate">
              <a:avLst>
                <a:gd fmla="val 50000" name="adj"/>
              </a:avLst>
            </a:prstGeom>
            <a:solidFill>
              <a:srgbClr val="00B050"/>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34"/>
            <p:cNvSpPr txBox="1"/>
            <p:nvPr/>
          </p:nvSpPr>
          <p:spPr>
            <a:xfrm>
              <a:off x="1771068" y="14625"/>
              <a:ext cx="5402109" cy="709542"/>
            </a:xfrm>
            <a:prstGeom prst="rect">
              <a:avLst/>
            </a:prstGeom>
            <a:noFill/>
            <a:ln>
              <a:noFill/>
            </a:ln>
          </p:spPr>
          <p:txBody>
            <a:bodyPr anchorCtr="0" anchor="ctr" bIns="64750" lIns="312875" spcFirstLastPara="1" rIns="120900" wrap="square" tIns="64750">
              <a:noAutofit/>
            </a:bodyPr>
            <a:lstStyle/>
            <a:p>
              <a:pPr indent="0" lvl="0" marL="0" marR="0" rtl="0" algn="ctr">
                <a:lnSpc>
                  <a:spcPct val="90000"/>
                </a:lnSpc>
                <a:spcBef>
                  <a:spcPts val="0"/>
                </a:spcBef>
                <a:spcAft>
                  <a:spcPts val="0"/>
                </a:spcAft>
                <a:buNone/>
              </a:pPr>
              <a:r>
                <a:rPr b="1" lang="uz-Cyrl-UZ" sz="1700">
                  <a:solidFill>
                    <a:schemeClr val="dk1"/>
                  </a:solidFill>
                  <a:latin typeface="Times New Roman"/>
                  <a:ea typeface="Times New Roman"/>
                  <a:cs typeface="Times New Roman"/>
                  <a:sym typeface="Times New Roman"/>
                </a:rPr>
                <a:t>1.Ахборотлар таҳлили</a:t>
              </a:r>
              <a:endParaRPr b="1" sz="1700">
                <a:solidFill>
                  <a:schemeClr val="dk1"/>
                </a:solidFill>
                <a:latin typeface="Times New Roman"/>
                <a:ea typeface="Times New Roman"/>
                <a:cs typeface="Times New Roman"/>
                <a:sym typeface="Times New Roman"/>
              </a:endParaRPr>
            </a:p>
          </p:txBody>
        </p:sp>
        <p:sp>
          <p:nvSpPr>
            <p:cNvPr id="490" name="Google Shape;490;p34"/>
            <p:cNvSpPr/>
            <p:nvPr/>
          </p:nvSpPr>
          <p:spPr>
            <a:xfrm>
              <a:off x="1227975" y="3868"/>
              <a:ext cx="709542" cy="709542"/>
            </a:xfrm>
            <a:prstGeom prst="ellipse">
              <a:avLst/>
            </a:prstGeom>
            <a:blipFill rotWithShape="1">
              <a:blip r:embed="rId3">
                <a:alphaModFix/>
              </a:blip>
              <a:stretch>
                <a:fillRect b="0" l="0" r="0" t="0"/>
              </a:stretch>
            </a:blip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34"/>
            <p:cNvSpPr/>
            <p:nvPr/>
          </p:nvSpPr>
          <p:spPr>
            <a:xfrm rot="10800000">
              <a:off x="2382735" y="997432"/>
              <a:ext cx="5579494" cy="544120"/>
            </a:xfrm>
            <a:prstGeom prst="homePlate">
              <a:avLst>
                <a:gd fmla="val 50000" name="adj"/>
              </a:avLst>
            </a:prstGeom>
            <a:solidFill>
              <a:srgbClr val="FFFF99"/>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34"/>
            <p:cNvSpPr txBox="1"/>
            <p:nvPr/>
          </p:nvSpPr>
          <p:spPr>
            <a:xfrm>
              <a:off x="2518765" y="997432"/>
              <a:ext cx="5443464" cy="544120"/>
            </a:xfrm>
            <a:prstGeom prst="rect">
              <a:avLst/>
            </a:prstGeom>
            <a:noFill/>
            <a:ln>
              <a:noFill/>
            </a:ln>
          </p:spPr>
          <p:txBody>
            <a:bodyPr anchorCtr="0" anchor="ctr" bIns="64750" lIns="312875" spcFirstLastPara="1" rIns="120900" wrap="square" tIns="64750">
              <a:noAutofit/>
            </a:bodyPr>
            <a:lstStyle/>
            <a:p>
              <a:pPr indent="0" lvl="0" marL="0" marR="0" rtl="0" algn="ctr">
                <a:lnSpc>
                  <a:spcPct val="90000"/>
                </a:lnSpc>
                <a:spcBef>
                  <a:spcPts val="0"/>
                </a:spcBef>
                <a:spcAft>
                  <a:spcPts val="0"/>
                </a:spcAft>
                <a:buNone/>
              </a:pPr>
              <a:r>
                <a:rPr b="1" lang="uz-Cyrl-UZ" sz="1700">
                  <a:solidFill>
                    <a:schemeClr val="dk1"/>
                  </a:solidFill>
                  <a:latin typeface="Times New Roman"/>
                  <a:ea typeface="Times New Roman"/>
                  <a:cs typeface="Times New Roman"/>
                  <a:sym typeface="Times New Roman"/>
                </a:rPr>
                <a:t>2.Номзодларни қидириш ва жалб этиш </a:t>
              </a:r>
              <a:endParaRPr b="1" sz="1700">
                <a:solidFill>
                  <a:schemeClr val="dk1"/>
                </a:solidFill>
                <a:latin typeface="Times New Roman"/>
                <a:ea typeface="Times New Roman"/>
                <a:cs typeface="Times New Roman"/>
                <a:sym typeface="Times New Roman"/>
              </a:endParaRPr>
            </a:p>
          </p:txBody>
        </p:sp>
        <p:sp>
          <p:nvSpPr>
            <p:cNvPr id="493" name="Google Shape;493;p34"/>
            <p:cNvSpPr/>
            <p:nvPr/>
          </p:nvSpPr>
          <p:spPr>
            <a:xfrm>
              <a:off x="1889099" y="946203"/>
              <a:ext cx="709542" cy="709542"/>
            </a:xfrm>
            <a:prstGeom prst="ellipse">
              <a:avLst/>
            </a:prstGeom>
            <a:blipFill rotWithShape="1">
              <a:blip r:embed="rId4">
                <a:alphaModFix/>
              </a:blip>
              <a:stretch>
                <a:fillRect b="0" l="0" r="0" t="0"/>
              </a:stretch>
            </a:blip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34"/>
            <p:cNvSpPr/>
            <p:nvPr/>
          </p:nvSpPr>
          <p:spPr>
            <a:xfrm rot="10800000">
              <a:off x="2808562" y="1927148"/>
              <a:ext cx="5579494" cy="590346"/>
            </a:xfrm>
            <a:prstGeom prst="homePlate">
              <a:avLst>
                <a:gd fmla="val 50000" name="adj"/>
              </a:avLst>
            </a:prstGeom>
            <a:solidFill>
              <a:srgbClr val="9EDFF5"/>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34"/>
            <p:cNvSpPr txBox="1"/>
            <p:nvPr/>
          </p:nvSpPr>
          <p:spPr>
            <a:xfrm>
              <a:off x="2956148" y="1927148"/>
              <a:ext cx="5431908" cy="590346"/>
            </a:xfrm>
            <a:prstGeom prst="rect">
              <a:avLst/>
            </a:prstGeom>
            <a:noFill/>
            <a:ln>
              <a:noFill/>
            </a:ln>
          </p:spPr>
          <p:txBody>
            <a:bodyPr anchorCtr="0" anchor="ctr" bIns="64750" lIns="312875" spcFirstLastPara="1" rIns="120900" wrap="square" tIns="64750">
              <a:noAutofit/>
            </a:bodyPr>
            <a:lstStyle/>
            <a:p>
              <a:pPr indent="0" lvl="0" marL="0" marR="0" rtl="0" algn="ctr">
                <a:lnSpc>
                  <a:spcPct val="90000"/>
                </a:lnSpc>
                <a:spcBef>
                  <a:spcPts val="0"/>
                </a:spcBef>
                <a:spcAft>
                  <a:spcPts val="0"/>
                </a:spcAft>
                <a:buNone/>
              </a:pPr>
              <a:r>
                <a:rPr b="1" lang="uz-Cyrl-UZ" sz="1700">
                  <a:solidFill>
                    <a:schemeClr val="dk1"/>
                  </a:solidFill>
                  <a:latin typeface="Times New Roman"/>
                  <a:ea typeface="Times New Roman"/>
                  <a:cs typeface="Times New Roman"/>
                  <a:sym typeface="Times New Roman"/>
                </a:rPr>
                <a:t>3.Номзодларни баҳолаш ва танлаш</a:t>
              </a:r>
              <a:endParaRPr b="1" sz="1700">
                <a:solidFill>
                  <a:schemeClr val="dk1"/>
                </a:solidFill>
                <a:latin typeface="Times New Roman"/>
                <a:ea typeface="Times New Roman"/>
                <a:cs typeface="Times New Roman"/>
                <a:sym typeface="Times New Roman"/>
              </a:endParaRPr>
            </a:p>
          </p:txBody>
        </p:sp>
        <p:sp>
          <p:nvSpPr>
            <p:cNvPr id="496" name="Google Shape;496;p34"/>
            <p:cNvSpPr/>
            <p:nvPr/>
          </p:nvSpPr>
          <p:spPr>
            <a:xfrm>
              <a:off x="2413543" y="1846562"/>
              <a:ext cx="709542" cy="709542"/>
            </a:xfrm>
            <a:prstGeom prst="ellipse">
              <a:avLst/>
            </a:prstGeom>
            <a:blipFill rotWithShape="1">
              <a:blip r:embed="rId4">
                <a:alphaModFix/>
              </a:blip>
              <a:stretch>
                <a:fillRect b="0" l="0" r="0" t="0"/>
              </a:stretch>
            </a:blip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34"/>
            <p:cNvSpPr/>
            <p:nvPr/>
          </p:nvSpPr>
          <p:spPr>
            <a:xfrm rot="10800000">
              <a:off x="2221989" y="2930319"/>
              <a:ext cx="5579494" cy="594604"/>
            </a:xfrm>
            <a:prstGeom prst="homePlate">
              <a:avLst>
                <a:gd fmla="val 50000" name="adj"/>
              </a:avLst>
            </a:prstGeom>
            <a:solidFill>
              <a:srgbClr val="A5A5A5"/>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34"/>
            <p:cNvSpPr txBox="1"/>
            <p:nvPr/>
          </p:nvSpPr>
          <p:spPr>
            <a:xfrm>
              <a:off x="2370640" y="2930319"/>
              <a:ext cx="5430843" cy="594604"/>
            </a:xfrm>
            <a:prstGeom prst="rect">
              <a:avLst/>
            </a:prstGeom>
            <a:noFill/>
            <a:ln>
              <a:noFill/>
            </a:ln>
          </p:spPr>
          <p:txBody>
            <a:bodyPr anchorCtr="0" anchor="ctr" bIns="64750" lIns="312875" spcFirstLastPara="1" rIns="120900" wrap="square" tIns="64750">
              <a:noAutofit/>
            </a:bodyPr>
            <a:lstStyle/>
            <a:p>
              <a:pPr indent="0" lvl="0" marL="0" marR="0" rtl="0" algn="ctr">
                <a:lnSpc>
                  <a:spcPct val="90000"/>
                </a:lnSpc>
                <a:spcBef>
                  <a:spcPts val="0"/>
                </a:spcBef>
                <a:spcAft>
                  <a:spcPts val="0"/>
                </a:spcAft>
                <a:buNone/>
              </a:pPr>
              <a:r>
                <a:rPr b="1" lang="uz-Cyrl-UZ" sz="1700">
                  <a:solidFill>
                    <a:schemeClr val="dk1"/>
                  </a:solidFill>
                  <a:latin typeface="Times New Roman"/>
                  <a:ea typeface="Times New Roman"/>
                  <a:cs typeface="Times New Roman"/>
                  <a:sym typeface="Times New Roman"/>
                </a:rPr>
                <a:t>4. Ишга қабул қилиш бўйича қарор қабул қилиш</a:t>
              </a:r>
              <a:endParaRPr b="1" sz="1700">
                <a:solidFill>
                  <a:schemeClr val="dk1"/>
                </a:solidFill>
                <a:latin typeface="Times New Roman"/>
                <a:ea typeface="Times New Roman"/>
                <a:cs typeface="Times New Roman"/>
                <a:sym typeface="Times New Roman"/>
              </a:endParaRPr>
            </a:p>
          </p:txBody>
        </p:sp>
        <p:sp>
          <p:nvSpPr>
            <p:cNvPr id="499" name="Google Shape;499;p34"/>
            <p:cNvSpPr/>
            <p:nvPr/>
          </p:nvSpPr>
          <p:spPr>
            <a:xfrm>
              <a:off x="1742181" y="2799391"/>
              <a:ext cx="709542" cy="709542"/>
            </a:xfrm>
            <a:prstGeom prst="ellipse">
              <a:avLst/>
            </a:prstGeom>
            <a:blipFill rotWithShape="1">
              <a:blip r:embed="rId4">
                <a:alphaModFix/>
              </a:blip>
              <a:stretch>
                <a:fillRect b="0" l="0" r="0" t="0"/>
              </a:stretch>
            </a:blip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34"/>
            <p:cNvSpPr/>
            <p:nvPr/>
          </p:nvSpPr>
          <p:spPr>
            <a:xfrm rot="10800000">
              <a:off x="1012857" y="3679208"/>
              <a:ext cx="5579494" cy="709542"/>
            </a:xfrm>
            <a:prstGeom prst="homePlate">
              <a:avLst>
                <a:gd fmla="val 50000" name="adj"/>
              </a:avLst>
            </a:prstGeom>
            <a:solidFill>
              <a:srgbClr val="FFC000"/>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34"/>
            <p:cNvSpPr txBox="1"/>
            <p:nvPr/>
          </p:nvSpPr>
          <p:spPr>
            <a:xfrm>
              <a:off x="1190242" y="3679208"/>
              <a:ext cx="5402109" cy="709542"/>
            </a:xfrm>
            <a:prstGeom prst="rect">
              <a:avLst/>
            </a:prstGeom>
            <a:noFill/>
            <a:ln>
              <a:noFill/>
            </a:ln>
          </p:spPr>
          <p:txBody>
            <a:bodyPr anchorCtr="0" anchor="ctr" bIns="64750" lIns="312875" spcFirstLastPara="1" rIns="120900" wrap="square" tIns="64750">
              <a:noAutofit/>
            </a:bodyPr>
            <a:lstStyle/>
            <a:p>
              <a:pPr indent="0" lvl="0" marL="0" marR="0" rtl="0" algn="ctr">
                <a:lnSpc>
                  <a:spcPct val="90000"/>
                </a:lnSpc>
                <a:spcBef>
                  <a:spcPts val="0"/>
                </a:spcBef>
                <a:spcAft>
                  <a:spcPts val="0"/>
                </a:spcAft>
                <a:buNone/>
              </a:pPr>
              <a:r>
                <a:rPr b="1" lang="uz-Cyrl-UZ" sz="1700">
                  <a:solidFill>
                    <a:schemeClr val="dk1"/>
                  </a:solidFill>
                  <a:latin typeface="Times New Roman"/>
                  <a:ea typeface="Times New Roman"/>
                  <a:cs typeface="Times New Roman"/>
                  <a:sym typeface="Times New Roman"/>
                </a:rPr>
                <a:t>5.Номзодни иш жараёнига тайёрлаш</a:t>
              </a:r>
              <a:endParaRPr b="1" sz="1700">
                <a:solidFill>
                  <a:schemeClr val="dk1"/>
                </a:solidFill>
                <a:latin typeface="Times New Roman"/>
                <a:ea typeface="Times New Roman"/>
                <a:cs typeface="Times New Roman"/>
                <a:sym typeface="Times New Roman"/>
              </a:endParaRPr>
            </a:p>
          </p:txBody>
        </p:sp>
        <p:sp>
          <p:nvSpPr>
            <p:cNvPr id="502" name="Google Shape;502;p34"/>
            <p:cNvSpPr/>
            <p:nvPr/>
          </p:nvSpPr>
          <p:spPr>
            <a:xfrm>
              <a:off x="632775" y="3693124"/>
              <a:ext cx="709542" cy="709542"/>
            </a:xfrm>
            <a:prstGeom prst="ellipse">
              <a:avLst/>
            </a:prstGeom>
            <a:blipFill rotWithShape="1">
              <a:blip r:embed="rId4">
                <a:alphaModFix/>
              </a:blip>
              <a:stretch>
                <a:fillRect b="0" l="0" r="0" t="0"/>
              </a:stretch>
            </a:blip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03" name="Google Shape;503;p34"/>
          <p:cNvSpPr/>
          <p:nvPr/>
        </p:nvSpPr>
        <p:spPr>
          <a:xfrm>
            <a:off x="374055" y="136478"/>
            <a:ext cx="1465254" cy="1513646"/>
          </a:xfrm>
          <a:prstGeom prst="ellipse">
            <a:avLst/>
          </a:prstGeom>
          <a:blipFill rotWithShape="1">
            <a:blip r:embed="rId3">
              <a:alphaModFix/>
            </a:blip>
            <a:stretch>
              <a:fillRect b="0" l="0" r="0" t="0"/>
            </a:stretch>
          </a:blip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7" name="Shape 507"/>
        <p:cNvGrpSpPr/>
        <p:nvPr/>
      </p:nvGrpSpPr>
      <p:grpSpPr>
        <a:xfrm>
          <a:off x="0" y="0"/>
          <a:ext cx="0" cy="0"/>
          <a:chOff x="0" y="0"/>
          <a:chExt cx="0" cy="0"/>
        </a:xfrm>
      </p:grpSpPr>
      <p:sp>
        <p:nvSpPr>
          <p:cNvPr descr="Картинки по запросу корпоративное управление" id="508" name="Google Shape;508;p35"/>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509" name="Google Shape;509;p35"/>
          <p:cNvSpPr/>
          <p:nvPr/>
        </p:nvSpPr>
        <p:spPr>
          <a:xfrm>
            <a:off x="4600903" y="768660"/>
            <a:ext cx="4953000" cy="1138773"/>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Ташкилот ҳақида маълумот тўплаш.</a:t>
            </a:r>
            <a:endParaRPr/>
          </a:p>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Янги ходимга бўлган эҳтиёж таҳлили. </a:t>
            </a:r>
            <a:endParaRPr/>
          </a:p>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Ваканция тасвирлаш. </a:t>
            </a:r>
            <a:endParaRPr/>
          </a:p>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Бўш иш ўринларини баланслаштириш.</a:t>
            </a:r>
            <a:endParaRPr b="1" sz="1700">
              <a:solidFill>
                <a:schemeClr val="dk1"/>
              </a:solidFill>
              <a:latin typeface="Times New Roman"/>
              <a:ea typeface="Times New Roman"/>
              <a:cs typeface="Times New Roman"/>
              <a:sym typeface="Times New Roman"/>
            </a:endParaRPr>
          </a:p>
        </p:txBody>
      </p:sp>
      <p:grpSp>
        <p:nvGrpSpPr>
          <p:cNvPr id="510" name="Google Shape;510;p35"/>
          <p:cNvGrpSpPr/>
          <p:nvPr/>
        </p:nvGrpSpPr>
        <p:grpSpPr>
          <a:xfrm flipH="1">
            <a:off x="409168" y="918385"/>
            <a:ext cx="3873062" cy="840198"/>
            <a:chOff x="1659206" y="11224"/>
            <a:chExt cx="5836536" cy="710646"/>
          </a:xfrm>
        </p:grpSpPr>
        <p:sp>
          <p:nvSpPr>
            <p:cNvPr id="511" name="Google Shape;511;p35"/>
            <p:cNvSpPr/>
            <p:nvPr/>
          </p:nvSpPr>
          <p:spPr>
            <a:xfrm rot="10800000">
              <a:off x="1659206" y="11224"/>
              <a:ext cx="5836536" cy="710646"/>
            </a:xfrm>
            <a:prstGeom prst="homePlate">
              <a:avLst>
                <a:gd fmla="val 50000" name="adj"/>
              </a:avLst>
            </a:prstGeom>
            <a:solidFill>
              <a:srgbClr val="00B050"/>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35"/>
            <p:cNvSpPr txBox="1"/>
            <p:nvPr/>
          </p:nvSpPr>
          <p:spPr>
            <a:xfrm>
              <a:off x="1836867" y="11224"/>
              <a:ext cx="5658875" cy="710646"/>
            </a:xfrm>
            <a:prstGeom prst="rect">
              <a:avLst/>
            </a:prstGeom>
            <a:noFill/>
            <a:ln>
              <a:noFill/>
            </a:ln>
          </p:spPr>
          <p:txBody>
            <a:bodyPr anchorCtr="0" anchor="ctr" bIns="95250" lIns="313375" spcFirstLastPara="1" rIns="177800" wrap="square" tIns="95250">
              <a:noAutofit/>
            </a:bodyPr>
            <a:lstStyle/>
            <a:p>
              <a:pPr indent="0" lvl="0" marL="0" marR="0" rtl="0" algn="ctr">
                <a:lnSpc>
                  <a:spcPct val="90000"/>
                </a:lnSpc>
                <a:spcBef>
                  <a:spcPts val="0"/>
                </a:spcBef>
                <a:spcAft>
                  <a:spcPts val="0"/>
                </a:spcAft>
                <a:buNone/>
              </a:pPr>
              <a:r>
                <a:rPr b="1" lang="uz-Cyrl-UZ" sz="2000">
                  <a:solidFill>
                    <a:schemeClr val="dk1"/>
                  </a:solidFill>
                  <a:latin typeface="Times New Roman"/>
                  <a:ea typeface="Times New Roman"/>
                  <a:cs typeface="Times New Roman"/>
                  <a:sym typeface="Times New Roman"/>
                </a:rPr>
                <a:t>Ахборотлар таҳлили</a:t>
              </a:r>
              <a:endParaRPr b="1" sz="2000">
                <a:solidFill>
                  <a:schemeClr val="dk1"/>
                </a:solidFill>
                <a:latin typeface="Times New Roman"/>
                <a:ea typeface="Times New Roman"/>
                <a:cs typeface="Times New Roman"/>
                <a:sym typeface="Times New Roman"/>
              </a:endParaRPr>
            </a:p>
          </p:txBody>
        </p:sp>
      </p:grpSp>
      <p:grpSp>
        <p:nvGrpSpPr>
          <p:cNvPr id="513" name="Google Shape;513;p35"/>
          <p:cNvGrpSpPr/>
          <p:nvPr/>
        </p:nvGrpSpPr>
        <p:grpSpPr>
          <a:xfrm flipH="1">
            <a:off x="425946" y="2131507"/>
            <a:ext cx="3790287" cy="871322"/>
            <a:chOff x="2484609" y="995560"/>
            <a:chExt cx="5891120" cy="559429"/>
          </a:xfrm>
        </p:grpSpPr>
        <p:sp>
          <p:nvSpPr>
            <p:cNvPr id="514" name="Google Shape;514;p35"/>
            <p:cNvSpPr/>
            <p:nvPr/>
          </p:nvSpPr>
          <p:spPr>
            <a:xfrm rot="10800000">
              <a:off x="2484609" y="995560"/>
              <a:ext cx="5836536" cy="544966"/>
            </a:xfrm>
            <a:prstGeom prst="homePlate">
              <a:avLst>
                <a:gd fmla="val 50000" name="adj"/>
              </a:avLst>
            </a:prstGeom>
            <a:solidFill>
              <a:srgbClr val="FFFF99"/>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35"/>
            <p:cNvSpPr txBox="1"/>
            <p:nvPr/>
          </p:nvSpPr>
          <p:spPr>
            <a:xfrm>
              <a:off x="2675434" y="999923"/>
              <a:ext cx="5700295" cy="555066"/>
            </a:xfrm>
            <a:prstGeom prst="rect">
              <a:avLst/>
            </a:prstGeom>
            <a:noFill/>
            <a:ln>
              <a:noFill/>
            </a:ln>
          </p:spPr>
          <p:txBody>
            <a:bodyPr anchorCtr="0" anchor="ctr" bIns="95250" lIns="313375" spcFirstLastPara="1" rIns="177800" wrap="square" tIns="95250">
              <a:noAutofit/>
            </a:bodyPr>
            <a:lstStyle/>
            <a:p>
              <a:pPr indent="0" lvl="0" marL="0" marR="0" rtl="0" algn="ctr">
                <a:lnSpc>
                  <a:spcPct val="90000"/>
                </a:lnSpc>
                <a:spcBef>
                  <a:spcPts val="0"/>
                </a:spcBef>
                <a:spcAft>
                  <a:spcPts val="0"/>
                </a:spcAft>
                <a:buNone/>
              </a:pPr>
              <a:r>
                <a:rPr b="1" lang="uz-Cyrl-UZ" sz="2000">
                  <a:solidFill>
                    <a:schemeClr val="dk1"/>
                  </a:solidFill>
                  <a:latin typeface="Times New Roman"/>
                  <a:ea typeface="Times New Roman"/>
                  <a:cs typeface="Times New Roman"/>
                  <a:sym typeface="Times New Roman"/>
                </a:rPr>
                <a:t>Номзодларни қидириш ва жалб этиш </a:t>
              </a:r>
              <a:endParaRPr b="1" sz="2000">
                <a:solidFill>
                  <a:schemeClr val="dk1"/>
                </a:solidFill>
                <a:latin typeface="Times New Roman"/>
                <a:ea typeface="Times New Roman"/>
                <a:cs typeface="Times New Roman"/>
                <a:sym typeface="Times New Roman"/>
              </a:endParaRPr>
            </a:p>
          </p:txBody>
        </p:sp>
      </p:grpSp>
      <p:sp>
        <p:nvSpPr>
          <p:cNvPr id="516" name="Google Shape;516;p35"/>
          <p:cNvSpPr/>
          <p:nvPr/>
        </p:nvSpPr>
        <p:spPr>
          <a:xfrm>
            <a:off x="4600203" y="1950899"/>
            <a:ext cx="5189483" cy="1138773"/>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«Муносиб номзод"портретини шакллантириш.</a:t>
            </a:r>
            <a:endParaRPr/>
          </a:p>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Асосий вакансиялар типини аниқлаш.</a:t>
            </a:r>
            <a:endParaRPr/>
          </a:p>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Қидириш ва жалб қилиш усулларини танлаш.</a:t>
            </a:r>
            <a:endParaRPr/>
          </a:p>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Номзод маълумотларни қабул қилиш.</a:t>
            </a:r>
            <a:endParaRPr b="1" sz="1700">
              <a:solidFill>
                <a:schemeClr val="dk1"/>
              </a:solidFill>
              <a:latin typeface="Times New Roman"/>
              <a:ea typeface="Times New Roman"/>
              <a:cs typeface="Times New Roman"/>
              <a:sym typeface="Times New Roman"/>
            </a:endParaRPr>
          </a:p>
        </p:txBody>
      </p:sp>
      <p:grpSp>
        <p:nvGrpSpPr>
          <p:cNvPr id="517" name="Google Shape;517;p35"/>
          <p:cNvGrpSpPr/>
          <p:nvPr/>
        </p:nvGrpSpPr>
        <p:grpSpPr>
          <a:xfrm flipH="1">
            <a:off x="456833" y="3347935"/>
            <a:ext cx="3825397" cy="987584"/>
            <a:chOff x="2930053" y="1926721"/>
            <a:chExt cx="5836536" cy="591265"/>
          </a:xfrm>
        </p:grpSpPr>
        <p:sp>
          <p:nvSpPr>
            <p:cNvPr id="518" name="Google Shape;518;p35"/>
            <p:cNvSpPr/>
            <p:nvPr/>
          </p:nvSpPr>
          <p:spPr>
            <a:xfrm rot="10800000">
              <a:off x="2930053" y="1926721"/>
              <a:ext cx="5836536" cy="591265"/>
            </a:xfrm>
            <a:prstGeom prst="homePlate">
              <a:avLst>
                <a:gd fmla="val 50000" name="adj"/>
              </a:avLst>
            </a:prstGeom>
            <a:solidFill>
              <a:srgbClr val="9EDFF5"/>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35"/>
            <p:cNvSpPr txBox="1"/>
            <p:nvPr/>
          </p:nvSpPr>
          <p:spPr>
            <a:xfrm>
              <a:off x="3077869" y="1926721"/>
              <a:ext cx="5688720" cy="591265"/>
            </a:xfrm>
            <a:prstGeom prst="rect">
              <a:avLst/>
            </a:prstGeom>
            <a:noFill/>
            <a:ln>
              <a:noFill/>
            </a:ln>
          </p:spPr>
          <p:txBody>
            <a:bodyPr anchorCtr="0" anchor="ctr" bIns="95250" lIns="313375" spcFirstLastPara="1" rIns="177800" wrap="square" tIns="95250">
              <a:noAutofit/>
            </a:bodyPr>
            <a:lstStyle/>
            <a:p>
              <a:pPr indent="0" lvl="0" marL="0" marR="0" rtl="0" algn="ctr">
                <a:lnSpc>
                  <a:spcPct val="90000"/>
                </a:lnSpc>
                <a:spcBef>
                  <a:spcPts val="0"/>
                </a:spcBef>
                <a:spcAft>
                  <a:spcPts val="0"/>
                </a:spcAft>
                <a:buNone/>
              </a:pPr>
              <a:r>
                <a:rPr b="1" lang="uz-Cyrl-UZ" sz="2000">
                  <a:solidFill>
                    <a:schemeClr val="dk1"/>
                  </a:solidFill>
                  <a:latin typeface="Times New Roman"/>
                  <a:ea typeface="Times New Roman"/>
                  <a:cs typeface="Times New Roman"/>
                  <a:sym typeface="Times New Roman"/>
                </a:rPr>
                <a:t>Баҳолаш ва танлаш</a:t>
              </a:r>
              <a:endParaRPr b="1" sz="2000">
                <a:solidFill>
                  <a:schemeClr val="dk1"/>
                </a:solidFill>
                <a:latin typeface="Times New Roman"/>
                <a:ea typeface="Times New Roman"/>
                <a:cs typeface="Times New Roman"/>
                <a:sym typeface="Times New Roman"/>
              </a:endParaRPr>
            </a:p>
          </p:txBody>
        </p:sp>
      </p:grpSp>
      <p:sp>
        <p:nvSpPr>
          <p:cNvPr id="520" name="Google Shape;520;p35"/>
          <p:cNvSpPr/>
          <p:nvPr/>
        </p:nvSpPr>
        <p:spPr>
          <a:xfrm>
            <a:off x="4600203" y="3133868"/>
            <a:ext cx="5189483" cy="1400383"/>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Баҳолаш мезонлари ва усулларини аниқлаш.</a:t>
            </a:r>
            <a:endParaRPr/>
          </a:p>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Номзодни сиртдан баҳолаш.</a:t>
            </a:r>
            <a:endParaRPr/>
          </a:p>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Интервю ўтказиш. </a:t>
            </a:r>
            <a:endParaRPr/>
          </a:p>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Қўшимча бахолаш ишларини олиб бориш.</a:t>
            </a:r>
            <a:endParaRPr/>
          </a:p>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Тавсияларни текшириш.</a:t>
            </a:r>
            <a:endParaRPr/>
          </a:p>
        </p:txBody>
      </p:sp>
      <p:grpSp>
        <p:nvGrpSpPr>
          <p:cNvPr id="521" name="Google Shape;521;p35"/>
          <p:cNvGrpSpPr/>
          <p:nvPr/>
        </p:nvGrpSpPr>
        <p:grpSpPr>
          <a:xfrm flipH="1">
            <a:off x="456831" y="4710469"/>
            <a:ext cx="3825399" cy="915095"/>
            <a:chOff x="2316458" y="2931453"/>
            <a:chExt cx="5836536" cy="595528"/>
          </a:xfrm>
        </p:grpSpPr>
        <p:sp>
          <p:nvSpPr>
            <p:cNvPr id="522" name="Google Shape;522;p35"/>
            <p:cNvSpPr/>
            <p:nvPr/>
          </p:nvSpPr>
          <p:spPr>
            <a:xfrm rot="10800000">
              <a:off x="2316458" y="2931453"/>
              <a:ext cx="5836536" cy="595528"/>
            </a:xfrm>
            <a:prstGeom prst="homePlate">
              <a:avLst>
                <a:gd fmla="val 50000" name="adj"/>
              </a:avLst>
            </a:prstGeom>
            <a:solidFill>
              <a:srgbClr val="A5A5A5"/>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35"/>
            <p:cNvSpPr txBox="1"/>
            <p:nvPr/>
          </p:nvSpPr>
          <p:spPr>
            <a:xfrm>
              <a:off x="2465340" y="2931453"/>
              <a:ext cx="5687654" cy="595528"/>
            </a:xfrm>
            <a:prstGeom prst="rect">
              <a:avLst/>
            </a:prstGeom>
            <a:noFill/>
            <a:ln>
              <a:noFill/>
            </a:ln>
          </p:spPr>
          <p:txBody>
            <a:bodyPr anchorCtr="0" anchor="ctr" bIns="95250" lIns="313375" spcFirstLastPara="1" rIns="177800" wrap="square" tIns="95250">
              <a:noAutofit/>
            </a:bodyPr>
            <a:lstStyle/>
            <a:p>
              <a:pPr indent="0" lvl="0" marL="0" marR="0" rtl="0" algn="ctr">
                <a:lnSpc>
                  <a:spcPct val="90000"/>
                </a:lnSpc>
                <a:spcBef>
                  <a:spcPts val="0"/>
                </a:spcBef>
                <a:spcAft>
                  <a:spcPts val="0"/>
                </a:spcAft>
                <a:buNone/>
              </a:pPr>
              <a:r>
                <a:rPr b="1" lang="uz-Cyrl-UZ" sz="2000">
                  <a:solidFill>
                    <a:schemeClr val="dk1"/>
                  </a:solidFill>
                  <a:latin typeface="Times New Roman"/>
                  <a:ea typeface="Times New Roman"/>
                  <a:cs typeface="Times New Roman"/>
                  <a:sym typeface="Times New Roman"/>
                </a:rPr>
                <a:t>Қарор қабул қилиш</a:t>
              </a:r>
              <a:endParaRPr b="1" sz="2000">
                <a:solidFill>
                  <a:schemeClr val="dk1"/>
                </a:solidFill>
                <a:latin typeface="Times New Roman"/>
                <a:ea typeface="Times New Roman"/>
                <a:cs typeface="Times New Roman"/>
                <a:sym typeface="Times New Roman"/>
              </a:endParaRPr>
            </a:p>
          </p:txBody>
        </p:sp>
      </p:grpSp>
      <p:sp>
        <p:nvSpPr>
          <p:cNvPr id="524" name="Google Shape;524;p35"/>
          <p:cNvSpPr/>
          <p:nvPr/>
        </p:nvSpPr>
        <p:spPr>
          <a:xfrm>
            <a:off x="4600903" y="4634479"/>
            <a:ext cx="4953000" cy="1138773"/>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Номзод билан таништириш.</a:t>
            </a:r>
            <a:endParaRPr/>
          </a:p>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Интервю уюштиш.</a:t>
            </a:r>
            <a:endParaRPr/>
          </a:p>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Қарор қабул қилишни рағбатлантириш.</a:t>
            </a:r>
            <a:endParaRPr/>
          </a:p>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Номзодларга фикр билдириш.</a:t>
            </a:r>
            <a:endParaRPr b="1" sz="1700">
              <a:solidFill>
                <a:schemeClr val="dk1"/>
              </a:solidFill>
              <a:latin typeface="Times New Roman"/>
              <a:ea typeface="Times New Roman"/>
              <a:cs typeface="Times New Roman"/>
              <a:sym typeface="Times New Roman"/>
            </a:endParaRPr>
          </a:p>
        </p:txBody>
      </p:sp>
      <p:grpSp>
        <p:nvGrpSpPr>
          <p:cNvPr id="525" name="Google Shape;525;p35"/>
          <p:cNvGrpSpPr/>
          <p:nvPr/>
        </p:nvGrpSpPr>
        <p:grpSpPr>
          <a:xfrm flipH="1">
            <a:off x="374051" y="5953175"/>
            <a:ext cx="3873063" cy="710646"/>
            <a:chOff x="1051622" y="3681507"/>
            <a:chExt cx="5836536" cy="710646"/>
          </a:xfrm>
        </p:grpSpPr>
        <p:sp>
          <p:nvSpPr>
            <p:cNvPr id="526" name="Google Shape;526;p35"/>
            <p:cNvSpPr/>
            <p:nvPr/>
          </p:nvSpPr>
          <p:spPr>
            <a:xfrm rot="10800000">
              <a:off x="1051622" y="3681507"/>
              <a:ext cx="5836536" cy="710646"/>
            </a:xfrm>
            <a:prstGeom prst="homePlate">
              <a:avLst>
                <a:gd fmla="val 50000" name="adj"/>
              </a:avLst>
            </a:prstGeom>
            <a:solidFill>
              <a:srgbClr val="FFC000"/>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35"/>
            <p:cNvSpPr txBox="1"/>
            <p:nvPr/>
          </p:nvSpPr>
          <p:spPr>
            <a:xfrm>
              <a:off x="1229283" y="3681507"/>
              <a:ext cx="5658875" cy="710646"/>
            </a:xfrm>
            <a:prstGeom prst="rect">
              <a:avLst/>
            </a:prstGeom>
            <a:noFill/>
            <a:ln>
              <a:noFill/>
            </a:ln>
          </p:spPr>
          <p:txBody>
            <a:bodyPr anchorCtr="0" anchor="ctr" bIns="95250" lIns="313375" spcFirstLastPara="1" rIns="177800" wrap="square" tIns="95250">
              <a:noAutofit/>
            </a:bodyPr>
            <a:lstStyle/>
            <a:p>
              <a:pPr indent="0" lvl="0" marL="0" marR="0" rtl="0" algn="ctr">
                <a:lnSpc>
                  <a:spcPct val="90000"/>
                </a:lnSpc>
                <a:spcBef>
                  <a:spcPts val="0"/>
                </a:spcBef>
                <a:spcAft>
                  <a:spcPts val="0"/>
                </a:spcAft>
                <a:buNone/>
              </a:pPr>
              <a:r>
                <a:rPr b="1" lang="uz-Cyrl-UZ" sz="2000">
                  <a:solidFill>
                    <a:schemeClr val="dk1"/>
                  </a:solidFill>
                  <a:latin typeface="Times New Roman"/>
                  <a:ea typeface="Times New Roman"/>
                  <a:cs typeface="Times New Roman"/>
                  <a:sym typeface="Times New Roman"/>
                </a:rPr>
                <a:t>Номзодни иш жараёнига тайёрлаш</a:t>
              </a:r>
              <a:endParaRPr b="1" sz="2000">
                <a:solidFill>
                  <a:schemeClr val="dk1"/>
                </a:solidFill>
                <a:latin typeface="Times New Roman"/>
                <a:ea typeface="Times New Roman"/>
                <a:cs typeface="Times New Roman"/>
                <a:sym typeface="Times New Roman"/>
              </a:endParaRPr>
            </a:p>
          </p:txBody>
        </p:sp>
      </p:grpSp>
      <p:sp>
        <p:nvSpPr>
          <p:cNvPr id="528" name="Google Shape;528;p35"/>
          <p:cNvSpPr/>
          <p:nvPr/>
        </p:nvSpPr>
        <p:spPr>
          <a:xfrm>
            <a:off x="4600903" y="5873480"/>
            <a:ext cx="4953000" cy="877163"/>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Тегишли ҳужжатларни тузиш.</a:t>
            </a:r>
            <a:endParaRPr/>
          </a:p>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Иш жойининг тайёрлигини текшириш.</a:t>
            </a:r>
            <a:endParaRPr/>
          </a:p>
          <a:p>
            <a:pPr indent="-285750" lvl="0" marL="285750" marR="0" rtl="0" algn="l">
              <a:spcBef>
                <a:spcPts val="0"/>
              </a:spcBef>
              <a:spcAft>
                <a:spcPts val="0"/>
              </a:spcAft>
              <a:buClr>
                <a:schemeClr val="dk1"/>
              </a:buClr>
              <a:buSzPts val="1700"/>
              <a:buFont typeface="Noto Sans Symbols"/>
              <a:buChar char="✔"/>
            </a:pPr>
            <a:r>
              <a:rPr b="1" lang="uz-Cyrl-UZ" sz="1700">
                <a:solidFill>
                  <a:schemeClr val="dk1"/>
                </a:solidFill>
                <a:latin typeface="Times New Roman"/>
                <a:ea typeface="Times New Roman"/>
                <a:cs typeface="Times New Roman"/>
                <a:sym typeface="Times New Roman"/>
              </a:rPr>
              <a:t>Устоз белгилаш.</a:t>
            </a:r>
            <a:endParaRPr b="1" sz="1700">
              <a:solidFill>
                <a:schemeClr val="dk1"/>
              </a:solidFill>
              <a:latin typeface="Times New Roman"/>
              <a:ea typeface="Times New Roman"/>
              <a:cs typeface="Times New Roman"/>
              <a:sym typeface="Times New Roman"/>
            </a:endParaRPr>
          </a:p>
        </p:txBody>
      </p:sp>
      <p:sp>
        <p:nvSpPr>
          <p:cNvPr id="529" name="Google Shape;529;p35"/>
          <p:cNvSpPr/>
          <p:nvPr/>
        </p:nvSpPr>
        <p:spPr>
          <a:xfrm>
            <a:off x="456830" y="72418"/>
            <a:ext cx="8828409" cy="662152"/>
          </a:xfrm>
          <a:prstGeom prst="rect">
            <a:avLst/>
          </a:prstGeom>
          <a:solidFill>
            <a:srgbClr val="92D050"/>
          </a:solidFill>
          <a:ln cap="rnd" cmpd="sng" w="19050">
            <a:solidFill>
              <a:srgbClr val="4594A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rgbClr val="22438E"/>
                </a:solidFill>
                <a:latin typeface="Times New Roman"/>
                <a:ea typeface="Times New Roman"/>
                <a:cs typeface="Times New Roman"/>
                <a:sym typeface="Times New Roman"/>
              </a:rPr>
              <a:t>«Мувофаққиятли номзод» </a:t>
            </a:r>
            <a:r>
              <a:rPr b="1" lang="uz-Cyrl-UZ" sz="2400">
                <a:solidFill>
                  <a:schemeClr val="dk1"/>
                </a:solidFill>
                <a:latin typeface="Times New Roman"/>
                <a:ea typeface="Times New Roman"/>
                <a:cs typeface="Times New Roman"/>
                <a:sym typeface="Times New Roman"/>
              </a:rPr>
              <a:t>танлаш ва қарор қабул қилишда HR вазифалари</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3" name="Shape 533"/>
        <p:cNvGrpSpPr/>
        <p:nvPr/>
      </p:nvGrpSpPr>
      <p:grpSpPr>
        <a:xfrm>
          <a:off x="0" y="0"/>
          <a:ext cx="0" cy="0"/>
          <a:chOff x="0" y="0"/>
          <a:chExt cx="0" cy="0"/>
        </a:xfrm>
      </p:grpSpPr>
      <p:sp>
        <p:nvSpPr>
          <p:cNvPr descr="Картинки по запросу корпоративное управление" id="534" name="Google Shape;534;p36"/>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535" name="Google Shape;535;p36"/>
          <p:cNvSpPr/>
          <p:nvPr/>
        </p:nvSpPr>
        <p:spPr>
          <a:xfrm>
            <a:off x="126404" y="440308"/>
            <a:ext cx="5086727" cy="1031140"/>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grpSp>
        <p:nvGrpSpPr>
          <p:cNvPr id="536" name="Google Shape;536;p36"/>
          <p:cNvGrpSpPr/>
          <p:nvPr/>
        </p:nvGrpSpPr>
        <p:grpSpPr>
          <a:xfrm>
            <a:off x="765445" y="652641"/>
            <a:ext cx="4616731" cy="5598034"/>
            <a:chOff x="677428" y="3253"/>
            <a:chExt cx="4616731" cy="5598034"/>
          </a:xfrm>
        </p:grpSpPr>
        <p:sp>
          <p:nvSpPr>
            <p:cNvPr id="537" name="Google Shape;537;p36"/>
            <p:cNvSpPr/>
            <p:nvPr/>
          </p:nvSpPr>
          <p:spPr>
            <a:xfrm>
              <a:off x="3066064" y="730289"/>
              <a:ext cx="2228095" cy="890886"/>
            </a:xfrm>
            <a:prstGeom prst="flowChartAlternateProcess">
              <a:avLst/>
            </a:prstGeom>
            <a:solidFill>
              <a:srgbClr val="EDC0A7">
                <a:alpha val="89803"/>
              </a:srgbClr>
            </a:solidFill>
            <a:ln cap="rnd" cmpd="sng" w="19050">
              <a:solidFill>
                <a:srgbClr val="D1ECF7">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36"/>
            <p:cNvSpPr txBox="1"/>
            <p:nvPr/>
          </p:nvSpPr>
          <p:spPr>
            <a:xfrm>
              <a:off x="3109553" y="773778"/>
              <a:ext cx="2141117" cy="803908"/>
            </a:xfrm>
            <a:prstGeom prst="rect">
              <a:avLst/>
            </a:prstGeom>
            <a:noFill/>
            <a:ln>
              <a:noFill/>
            </a:ln>
          </p:spPr>
          <p:txBody>
            <a:bodyPr anchorCtr="0" anchor="t" bIns="13950" lIns="13950" spcFirstLastPara="1" rIns="13950" wrap="square" tIns="13950">
              <a:noAutofit/>
            </a:bodyPr>
            <a:lstStyle/>
            <a:p>
              <a:pPr indent="-228600" lvl="1" marL="228600" marR="0" rtl="0" algn="ctr">
                <a:lnSpc>
                  <a:spcPct val="90000"/>
                </a:lnSpc>
                <a:spcBef>
                  <a:spcPts val="0"/>
                </a:spcBef>
                <a:spcAft>
                  <a:spcPts val="0"/>
                </a:spcAft>
                <a:buClr>
                  <a:schemeClr val="dk1"/>
                </a:buClr>
                <a:buSzPts val="2200"/>
                <a:buFont typeface="Times New Roman"/>
                <a:buChar char="•"/>
              </a:pPr>
              <a:r>
                <a:rPr b="0" i="0" lang="uz-Cyrl-UZ" sz="2200" u="none" cap="none" strike="noStrike">
                  <a:solidFill>
                    <a:schemeClr val="dk1"/>
                  </a:solidFill>
                  <a:latin typeface="Times New Roman"/>
                  <a:ea typeface="Times New Roman"/>
                  <a:cs typeface="Times New Roman"/>
                  <a:sym typeface="Times New Roman"/>
                </a:rPr>
                <a:t>Актив</a:t>
              </a:r>
              <a:endParaRPr b="0" i="0" sz="2200" u="none" cap="none" strike="noStrike">
                <a:solidFill>
                  <a:schemeClr val="dk1"/>
                </a:solidFill>
                <a:latin typeface="Times New Roman"/>
                <a:ea typeface="Times New Roman"/>
                <a:cs typeface="Times New Roman"/>
                <a:sym typeface="Times New Roman"/>
              </a:endParaRPr>
            </a:p>
            <a:p>
              <a:pPr indent="-228600" lvl="1" marL="228600" marR="0" rtl="0" algn="ctr">
                <a:lnSpc>
                  <a:spcPct val="90000"/>
                </a:lnSpc>
                <a:spcBef>
                  <a:spcPts val="330"/>
                </a:spcBef>
                <a:spcAft>
                  <a:spcPts val="0"/>
                </a:spcAft>
                <a:buClr>
                  <a:schemeClr val="dk1"/>
                </a:buClr>
                <a:buSzPts val="2200"/>
                <a:buFont typeface="Times New Roman"/>
                <a:buChar char="•"/>
              </a:pPr>
              <a:r>
                <a:rPr b="0" i="0" lang="uz-Cyrl-UZ" sz="2200" u="none" cap="none" strike="noStrike">
                  <a:solidFill>
                    <a:schemeClr val="dk1"/>
                  </a:solidFill>
                  <a:latin typeface="Times New Roman"/>
                  <a:ea typeface="Times New Roman"/>
                  <a:cs typeface="Times New Roman"/>
                  <a:sym typeface="Times New Roman"/>
                </a:rPr>
                <a:t>Пассив</a:t>
              </a:r>
              <a:endParaRPr b="0" i="0" sz="2200" u="none" cap="none" strike="noStrike">
                <a:solidFill>
                  <a:schemeClr val="dk1"/>
                </a:solidFill>
                <a:latin typeface="Times New Roman"/>
                <a:ea typeface="Times New Roman"/>
                <a:cs typeface="Times New Roman"/>
                <a:sym typeface="Times New Roman"/>
              </a:endParaRPr>
            </a:p>
          </p:txBody>
        </p:sp>
        <p:sp>
          <p:nvSpPr>
            <p:cNvPr id="539" name="Google Shape;539;p36"/>
            <p:cNvSpPr/>
            <p:nvPr/>
          </p:nvSpPr>
          <p:spPr>
            <a:xfrm>
              <a:off x="677428" y="3253"/>
              <a:ext cx="2388635" cy="2344958"/>
            </a:xfrm>
            <a:prstGeom prst="rightArrow">
              <a:avLst>
                <a:gd fmla="val 50000" name="adj1"/>
                <a:gd fmla="val 50000" name="adj2"/>
              </a:avLst>
            </a:prstGeom>
            <a:solidFill>
              <a:srgbClr val="92D050"/>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36"/>
            <p:cNvSpPr txBox="1"/>
            <p:nvPr/>
          </p:nvSpPr>
          <p:spPr>
            <a:xfrm>
              <a:off x="677428" y="589493"/>
              <a:ext cx="1802396" cy="1172479"/>
            </a:xfrm>
            <a:prstGeom prst="rect">
              <a:avLst/>
            </a:prstGeom>
            <a:noFill/>
            <a:ln>
              <a:noFill/>
            </a:ln>
          </p:spPr>
          <p:txBody>
            <a:bodyPr anchorCtr="0" anchor="ctr" bIns="38100" lIns="76200" spcFirstLastPara="1" rIns="76200" wrap="square" tIns="38100">
              <a:noAutofit/>
            </a:bodyPr>
            <a:lstStyle/>
            <a:p>
              <a:pPr indent="0" lvl="0" marL="0" marR="0" rtl="0" algn="ctr">
                <a:lnSpc>
                  <a:spcPct val="90000"/>
                </a:lnSpc>
                <a:spcBef>
                  <a:spcPts val="0"/>
                </a:spcBef>
                <a:spcAft>
                  <a:spcPts val="0"/>
                </a:spcAft>
                <a:buNone/>
              </a:pPr>
              <a:r>
                <a:rPr b="1" lang="uz-Cyrl-UZ" sz="2000">
                  <a:solidFill>
                    <a:srgbClr val="002060"/>
                  </a:solidFill>
                  <a:latin typeface="Times New Roman"/>
                  <a:ea typeface="Times New Roman"/>
                  <a:cs typeface="Times New Roman"/>
                  <a:sym typeface="Times New Roman"/>
                </a:rPr>
                <a:t>Ишга қабул қилиш усуллари</a:t>
              </a:r>
              <a:endParaRPr b="1" sz="2000">
                <a:solidFill>
                  <a:srgbClr val="002060"/>
                </a:solidFill>
                <a:latin typeface="Times New Roman"/>
                <a:ea typeface="Times New Roman"/>
                <a:cs typeface="Times New Roman"/>
                <a:sym typeface="Times New Roman"/>
              </a:endParaRPr>
            </a:p>
          </p:txBody>
        </p:sp>
        <p:sp>
          <p:nvSpPr>
            <p:cNvPr id="541" name="Google Shape;541;p36"/>
            <p:cNvSpPr/>
            <p:nvPr/>
          </p:nvSpPr>
          <p:spPr>
            <a:xfrm>
              <a:off x="3138010" y="3741576"/>
              <a:ext cx="1997138" cy="726496"/>
            </a:xfrm>
            <a:prstGeom prst="flowChartAlternateProcess">
              <a:avLst/>
            </a:prstGeom>
            <a:solidFill>
              <a:srgbClr val="EDC0A7">
                <a:alpha val="89803"/>
              </a:srgbClr>
            </a:solidFill>
            <a:ln cap="rnd" cmpd="sng" w="19050">
              <a:solidFill>
                <a:srgbClr val="D1ECF7">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36"/>
            <p:cNvSpPr txBox="1"/>
            <p:nvPr/>
          </p:nvSpPr>
          <p:spPr>
            <a:xfrm>
              <a:off x="3173474" y="3777040"/>
              <a:ext cx="1926210" cy="655568"/>
            </a:xfrm>
            <a:prstGeom prst="rect">
              <a:avLst/>
            </a:prstGeom>
            <a:noFill/>
            <a:ln>
              <a:noFill/>
            </a:ln>
          </p:spPr>
          <p:txBody>
            <a:bodyPr anchorCtr="0" anchor="t" bIns="13950" lIns="13950" spcFirstLastPara="1" rIns="13950" wrap="square" tIns="13950">
              <a:noAutofit/>
            </a:bodyPr>
            <a:lstStyle/>
            <a:p>
              <a:pPr indent="-228600" lvl="1" marL="228600" marR="0" rtl="0" algn="ctr">
                <a:lnSpc>
                  <a:spcPct val="90000"/>
                </a:lnSpc>
                <a:spcBef>
                  <a:spcPts val="0"/>
                </a:spcBef>
                <a:spcAft>
                  <a:spcPts val="0"/>
                </a:spcAft>
                <a:buClr>
                  <a:schemeClr val="dk1"/>
                </a:buClr>
                <a:buSzPts val="2200"/>
                <a:buFont typeface="Times New Roman"/>
                <a:buChar char="•"/>
              </a:pPr>
              <a:r>
                <a:rPr b="0" i="0" lang="uz-Cyrl-UZ" sz="2200" u="none" cap="none" strike="noStrike">
                  <a:solidFill>
                    <a:schemeClr val="dk1"/>
                  </a:solidFill>
                  <a:latin typeface="Times New Roman"/>
                  <a:ea typeface="Times New Roman"/>
                  <a:cs typeface="Times New Roman"/>
                  <a:sym typeface="Times New Roman"/>
                </a:rPr>
                <a:t>Ички	</a:t>
              </a:r>
              <a:endParaRPr b="0" i="0" sz="2200" u="none" cap="none" strike="noStrike">
                <a:solidFill>
                  <a:schemeClr val="dk1"/>
                </a:solidFill>
                <a:latin typeface="Times New Roman"/>
                <a:ea typeface="Times New Roman"/>
                <a:cs typeface="Times New Roman"/>
                <a:sym typeface="Times New Roman"/>
              </a:endParaRPr>
            </a:p>
            <a:p>
              <a:pPr indent="-228600" lvl="1" marL="228600" marR="0" rtl="0" algn="ctr">
                <a:lnSpc>
                  <a:spcPct val="90000"/>
                </a:lnSpc>
                <a:spcBef>
                  <a:spcPts val="330"/>
                </a:spcBef>
                <a:spcAft>
                  <a:spcPts val="0"/>
                </a:spcAft>
                <a:buClr>
                  <a:schemeClr val="dk1"/>
                </a:buClr>
                <a:buSzPts val="2200"/>
                <a:buFont typeface="Times New Roman"/>
                <a:buChar char="•"/>
              </a:pPr>
              <a:r>
                <a:rPr b="0" i="0" lang="uz-Cyrl-UZ" sz="2200" u="none" cap="none" strike="noStrike">
                  <a:solidFill>
                    <a:schemeClr val="dk1"/>
                  </a:solidFill>
                  <a:latin typeface="Times New Roman"/>
                  <a:ea typeface="Times New Roman"/>
                  <a:cs typeface="Times New Roman"/>
                  <a:sym typeface="Times New Roman"/>
                </a:rPr>
                <a:t>Ташқи</a:t>
              </a:r>
              <a:endParaRPr b="0" i="0" sz="2200" u="none" cap="none" strike="noStrike">
                <a:solidFill>
                  <a:schemeClr val="dk1"/>
                </a:solidFill>
                <a:latin typeface="Times New Roman"/>
                <a:ea typeface="Times New Roman"/>
                <a:cs typeface="Times New Roman"/>
                <a:sym typeface="Times New Roman"/>
              </a:endParaRPr>
            </a:p>
          </p:txBody>
        </p:sp>
        <p:sp>
          <p:nvSpPr>
            <p:cNvPr id="543" name="Google Shape;543;p36"/>
            <p:cNvSpPr/>
            <p:nvPr/>
          </p:nvSpPr>
          <p:spPr>
            <a:xfrm>
              <a:off x="696597" y="2678025"/>
              <a:ext cx="2282938" cy="2923262"/>
            </a:xfrm>
            <a:prstGeom prst="rightArrow">
              <a:avLst>
                <a:gd fmla="val 50000" name="adj1"/>
                <a:gd fmla="val 50000" name="adj2"/>
              </a:avLst>
            </a:prstGeom>
            <a:solidFill>
              <a:srgbClr val="92D050"/>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36"/>
            <p:cNvSpPr txBox="1"/>
            <p:nvPr/>
          </p:nvSpPr>
          <p:spPr>
            <a:xfrm>
              <a:off x="696597" y="3408841"/>
              <a:ext cx="1712204" cy="1461631"/>
            </a:xfrm>
            <a:prstGeom prst="rect">
              <a:avLst/>
            </a:prstGeom>
            <a:noFill/>
            <a:ln>
              <a:noFill/>
            </a:ln>
          </p:spPr>
          <p:txBody>
            <a:bodyPr anchorCtr="0" anchor="ctr" bIns="38100" lIns="76200" spcFirstLastPara="1" rIns="76200" wrap="square" tIns="38100">
              <a:noAutofit/>
            </a:bodyPr>
            <a:lstStyle/>
            <a:p>
              <a:pPr indent="0" lvl="0" marL="0" marR="0" rtl="0" algn="ctr">
                <a:lnSpc>
                  <a:spcPct val="90000"/>
                </a:lnSpc>
                <a:spcBef>
                  <a:spcPts val="0"/>
                </a:spcBef>
                <a:spcAft>
                  <a:spcPts val="0"/>
                </a:spcAft>
                <a:buNone/>
              </a:pPr>
              <a:r>
                <a:rPr b="1" lang="uz-Cyrl-UZ" sz="2000">
                  <a:solidFill>
                    <a:srgbClr val="002060"/>
                  </a:solidFill>
                  <a:latin typeface="Times New Roman"/>
                  <a:ea typeface="Times New Roman"/>
                  <a:cs typeface="Times New Roman"/>
                  <a:sym typeface="Times New Roman"/>
                </a:rPr>
                <a:t>Кадрларни жалб қилиш манбалари</a:t>
              </a:r>
              <a:endParaRPr b="1" sz="2000">
                <a:solidFill>
                  <a:srgbClr val="002060"/>
                </a:solidFill>
                <a:latin typeface="Times New Roman"/>
                <a:ea typeface="Times New Roman"/>
                <a:cs typeface="Times New Roman"/>
                <a:sym typeface="Times New Roman"/>
              </a:endParaRPr>
            </a:p>
          </p:txBody>
        </p:sp>
      </p:grpSp>
      <p:sp>
        <p:nvSpPr>
          <p:cNvPr id="545" name="Google Shape;545;p36"/>
          <p:cNvSpPr/>
          <p:nvPr/>
        </p:nvSpPr>
        <p:spPr>
          <a:xfrm>
            <a:off x="5506861" y="466017"/>
            <a:ext cx="2658140"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1800">
                <a:solidFill>
                  <a:schemeClr val="dk1"/>
                </a:solidFill>
                <a:latin typeface="Times New Roman"/>
                <a:ea typeface="Times New Roman"/>
                <a:cs typeface="Times New Roman"/>
                <a:sym typeface="Times New Roman"/>
              </a:rPr>
              <a:t>Актив</a:t>
            </a:r>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Ишга қабул қилиш</a:t>
            </a:r>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Шахсий алоқалар</a:t>
            </a:r>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Меҳнат ярмаркалари</a:t>
            </a:r>
            <a:endParaRPr sz="1800">
              <a:solidFill>
                <a:schemeClr val="dk1"/>
              </a:solidFill>
              <a:latin typeface="Times New Roman"/>
              <a:ea typeface="Times New Roman"/>
              <a:cs typeface="Times New Roman"/>
              <a:sym typeface="Times New Roman"/>
            </a:endParaRPr>
          </a:p>
        </p:txBody>
      </p:sp>
      <p:sp>
        <p:nvSpPr>
          <p:cNvPr id="546" name="Google Shape;546;p36"/>
          <p:cNvSpPr/>
          <p:nvPr/>
        </p:nvSpPr>
        <p:spPr>
          <a:xfrm>
            <a:off x="6264300" y="1757572"/>
            <a:ext cx="1143262"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1800">
                <a:solidFill>
                  <a:schemeClr val="dk1"/>
                </a:solidFill>
                <a:latin typeface="Times New Roman"/>
                <a:ea typeface="Times New Roman"/>
                <a:cs typeface="Times New Roman"/>
                <a:sym typeface="Times New Roman"/>
              </a:rPr>
              <a:t>Пассив</a:t>
            </a:r>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Эълонлар</a:t>
            </a:r>
            <a:endParaRPr sz="1800">
              <a:solidFill>
                <a:schemeClr val="dk1"/>
              </a:solidFill>
              <a:latin typeface="Times New Roman"/>
              <a:ea typeface="Times New Roman"/>
              <a:cs typeface="Times New Roman"/>
              <a:sym typeface="Times New Roman"/>
            </a:endParaRPr>
          </a:p>
        </p:txBody>
      </p:sp>
      <p:sp>
        <p:nvSpPr>
          <p:cNvPr id="547" name="Google Shape;547;p36"/>
          <p:cNvSpPr/>
          <p:nvPr/>
        </p:nvSpPr>
        <p:spPr>
          <a:xfrm>
            <a:off x="5500735" y="4341789"/>
            <a:ext cx="2913931" cy="203132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1800">
                <a:solidFill>
                  <a:schemeClr val="dk1"/>
                </a:solidFill>
                <a:latin typeface="Times New Roman"/>
                <a:ea typeface="Times New Roman"/>
                <a:cs typeface="Times New Roman"/>
                <a:sym typeface="Times New Roman"/>
              </a:rPr>
              <a:t>Ташқи</a:t>
            </a:r>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Ижтимоий тармоқлар.</a:t>
            </a:r>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Таълим муассасалари.</a:t>
            </a:r>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Реклама.</a:t>
            </a:r>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Бандликка кўмаклашиш </a:t>
            </a:r>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марказлари.</a:t>
            </a:r>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Ишга ёллаш агентликлари.</a:t>
            </a:r>
            <a:endParaRPr sz="1800">
              <a:solidFill>
                <a:schemeClr val="dk1"/>
              </a:solidFill>
              <a:latin typeface="Times New Roman"/>
              <a:ea typeface="Times New Roman"/>
              <a:cs typeface="Times New Roman"/>
              <a:sym typeface="Times New Roman"/>
            </a:endParaRPr>
          </a:p>
        </p:txBody>
      </p:sp>
      <p:sp>
        <p:nvSpPr>
          <p:cNvPr id="548" name="Google Shape;548;p36"/>
          <p:cNvSpPr/>
          <p:nvPr/>
        </p:nvSpPr>
        <p:spPr>
          <a:xfrm>
            <a:off x="5500735" y="2773235"/>
            <a:ext cx="3113502" cy="147732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1800">
                <a:solidFill>
                  <a:schemeClr val="dk1"/>
                </a:solidFill>
                <a:latin typeface="Times New Roman"/>
                <a:ea typeface="Times New Roman"/>
                <a:cs typeface="Times New Roman"/>
                <a:sym typeface="Times New Roman"/>
              </a:rPr>
              <a:t>Ички</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Кўпкина ташкилотлар бўш ўринларга ички манбалардан фойдаланишни афзал кўради. Бунга сабаб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2" name="Shape 552"/>
        <p:cNvGrpSpPr/>
        <p:nvPr/>
      </p:nvGrpSpPr>
      <p:grpSpPr>
        <a:xfrm>
          <a:off x="0" y="0"/>
          <a:ext cx="0" cy="0"/>
          <a:chOff x="0" y="0"/>
          <a:chExt cx="0" cy="0"/>
        </a:xfrm>
      </p:grpSpPr>
      <p:sp>
        <p:nvSpPr>
          <p:cNvPr id="553" name="Google Shape;553;p37"/>
          <p:cNvSpPr/>
          <p:nvPr/>
        </p:nvSpPr>
        <p:spPr>
          <a:xfrm>
            <a:off x="97526" y="1643854"/>
            <a:ext cx="4714984" cy="170816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uz-Cyrl-UZ" sz="2500">
                <a:solidFill>
                  <a:schemeClr val="dk1"/>
                </a:solidFill>
                <a:latin typeface="Times New Roman"/>
                <a:ea typeface="Times New Roman"/>
                <a:cs typeface="Times New Roman"/>
                <a:sym typeface="Times New Roman"/>
              </a:rPr>
              <a:t>    </a:t>
            </a:r>
            <a:r>
              <a:rPr b="1" lang="uz-Cyrl-UZ" sz="2000">
                <a:solidFill>
                  <a:schemeClr val="dk1"/>
                </a:solidFill>
                <a:latin typeface="Times New Roman"/>
                <a:ea typeface="Times New Roman"/>
                <a:cs typeface="Times New Roman"/>
                <a:sym typeface="Times New Roman"/>
              </a:rPr>
              <a:t>Кадрлар захираси [6] </a:t>
            </a:r>
            <a:r>
              <a:rPr lang="uz-Cyrl-UZ" sz="2000">
                <a:solidFill>
                  <a:schemeClr val="dk1"/>
                </a:solidFill>
                <a:latin typeface="Times New Roman"/>
                <a:ea typeface="Times New Roman"/>
                <a:cs typeface="Times New Roman"/>
                <a:sym typeface="Times New Roman"/>
              </a:rPr>
              <a:t>- бу юқори малакага эга бўлган тегишли лавозим иш щринларини эгаллаш учун мунтазам равишда тайёрлаб бориладиган ходимларнинг бир қисмир.</a:t>
            </a:r>
            <a:endParaRPr sz="2000">
              <a:solidFill>
                <a:schemeClr val="dk1"/>
              </a:solidFill>
              <a:latin typeface="Times New Roman"/>
              <a:ea typeface="Times New Roman"/>
              <a:cs typeface="Times New Roman"/>
              <a:sym typeface="Times New Roman"/>
            </a:endParaRPr>
          </a:p>
        </p:txBody>
      </p:sp>
      <p:sp>
        <p:nvSpPr>
          <p:cNvPr id="554" name="Google Shape;554;p37"/>
          <p:cNvSpPr/>
          <p:nvPr/>
        </p:nvSpPr>
        <p:spPr>
          <a:xfrm>
            <a:off x="347166" y="3745637"/>
            <a:ext cx="7950673" cy="276998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uz-Cyrl-UZ" sz="3000">
                <a:solidFill>
                  <a:schemeClr val="dk1"/>
                </a:solidFill>
                <a:latin typeface="Times New Roman"/>
                <a:ea typeface="Times New Roman"/>
                <a:cs typeface="Times New Roman"/>
                <a:sym typeface="Times New Roman"/>
              </a:rPr>
              <a:t>     </a:t>
            </a:r>
            <a:r>
              <a:rPr lang="uz-Cyrl-UZ" sz="1800">
                <a:solidFill>
                  <a:schemeClr val="dk1"/>
                </a:solidFill>
                <a:latin typeface="Times New Roman"/>
                <a:ea typeface="Times New Roman"/>
                <a:cs typeface="Times New Roman"/>
                <a:sym typeface="Times New Roman"/>
              </a:rPr>
              <a:t>Кадрлар захираси бўш штат бирликларини, касаллик, таътил, хизмат сафарлари ва ходимларни ишдан бўшатиш ҳолатларида бўш лавозимларни алмаштиришни таъминлашга имкон беради.    </a:t>
            </a:r>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Кадрлар захираси - бу тегишли мақсадли тайёргарликдан сўнг раҳбарлик лавозимига тавсия этилиши назарда тутилган ходимларнинг гуруҳидир.</a:t>
            </a:r>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Захира бўлажак раҳбарларни режали тайёрлаш ва уларнинг тайёргарлигини олдиндан текшириш учун аниҳ асос бўлиб хизмат қилади ҳамда раҳбарлик лавозимига номзодларни танлаш жараёнининг доимийлиги ва уларнинг мослашиш даврини қисқартириш имконини бериши мкмин.</a:t>
            </a:r>
            <a:endParaRPr sz="1800">
              <a:solidFill>
                <a:schemeClr val="dk1"/>
              </a:solidFill>
              <a:latin typeface="Times New Roman"/>
              <a:ea typeface="Times New Roman"/>
              <a:cs typeface="Times New Roman"/>
              <a:sym typeface="Times New Roman"/>
            </a:endParaRPr>
          </a:p>
        </p:txBody>
      </p:sp>
      <p:pic>
        <p:nvPicPr>
          <p:cNvPr descr="C:\Documents and Settings\ксения\Рабочий стол\queue line 2.jpg" id="555" name="Google Shape;555;p37"/>
          <p:cNvPicPr preferRelativeResize="0"/>
          <p:nvPr/>
        </p:nvPicPr>
        <p:blipFill rotWithShape="1">
          <a:blip r:embed="rId3">
            <a:alphaModFix/>
          </a:blip>
          <a:srcRect b="0" l="0" r="0" t="0"/>
          <a:stretch/>
        </p:blipFill>
        <p:spPr>
          <a:xfrm>
            <a:off x="5172500" y="1430426"/>
            <a:ext cx="3339287" cy="2096997"/>
          </a:xfrm>
          <a:prstGeom prst="rect">
            <a:avLst/>
          </a:prstGeom>
          <a:noFill/>
          <a:ln>
            <a:noFill/>
          </a:ln>
        </p:spPr>
      </p:pic>
      <p:sp>
        <p:nvSpPr>
          <p:cNvPr id="556" name="Google Shape;556;p37"/>
          <p:cNvSpPr/>
          <p:nvPr/>
        </p:nvSpPr>
        <p:spPr>
          <a:xfrm>
            <a:off x="347166" y="395974"/>
            <a:ext cx="7079174" cy="113877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000">
                <a:solidFill>
                  <a:srgbClr val="002060"/>
                </a:solidFill>
                <a:latin typeface="Times New Roman"/>
                <a:ea typeface="Times New Roman"/>
                <a:cs typeface="Times New Roman"/>
                <a:sym typeface="Times New Roman"/>
              </a:rPr>
              <a:t> </a:t>
            </a:r>
            <a:r>
              <a:rPr b="1" lang="uz-Cyrl-UZ" sz="2400">
                <a:solidFill>
                  <a:srgbClr val="002060"/>
                </a:solidFill>
                <a:latin typeface="Times New Roman"/>
                <a:ea typeface="Times New Roman"/>
                <a:cs typeface="Times New Roman"/>
                <a:sym typeface="Times New Roman"/>
              </a:rPr>
              <a:t>4.КИЧИК БИЗНЕС СУБЪЕКТЛАРИДА КАДРЛАР ЗАҲИРАСИНИ </a:t>
            </a:r>
            <a:r>
              <a:rPr b="1" lang="uz-Cyrl-UZ" sz="2000">
                <a:solidFill>
                  <a:schemeClr val="lt1"/>
                </a:solidFill>
                <a:latin typeface="Times New Roman"/>
                <a:ea typeface="Times New Roman"/>
                <a:cs typeface="Times New Roman"/>
                <a:sym typeface="Times New Roman"/>
              </a:rPr>
              <a:t>ШАКЛЛАНТИРИШ ЙЎЛЛАРИ</a:t>
            </a:r>
            <a:endParaRPr sz="2000">
              <a:solidFill>
                <a:schemeClr val="lt1"/>
              </a:solidFill>
              <a:latin typeface="Trebuchet MS"/>
              <a:ea typeface="Trebuchet MS"/>
              <a:cs typeface="Trebuchet MS"/>
              <a:sym typeface="Trebuchet MS"/>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9F6FC"/>
        </a:solidFill>
      </p:bgPr>
    </p:bg>
    <p:spTree>
      <p:nvGrpSpPr>
        <p:cNvPr id="560" name="Shape 560"/>
        <p:cNvGrpSpPr/>
        <p:nvPr/>
      </p:nvGrpSpPr>
      <p:grpSpPr>
        <a:xfrm>
          <a:off x="0" y="0"/>
          <a:ext cx="0" cy="0"/>
          <a:chOff x="0" y="0"/>
          <a:chExt cx="0" cy="0"/>
        </a:xfrm>
      </p:grpSpPr>
      <p:sp>
        <p:nvSpPr>
          <p:cNvPr id="561" name="Google Shape;561;p38"/>
          <p:cNvSpPr/>
          <p:nvPr/>
        </p:nvSpPr>
        <p:spPr>
          <a:xfrm>
            <a:off x="4953000" y="3046915"/>
            <a:ext cx="2002330" cy="764170"/>
          </a:xfrm>
          <a:custGeom>
            <a:rect b="b" l="l" r="r" t="t"/>
            <a:pathLst>
              <a:path extrusionOk="0" h="120000" w="120000">
                <a:moveTo>
                  <a:pt x="0" y="0"/>
                </a:moveTo>
                <a:lnTo>
                  <a:pt x="0" y="76753"/>
                </a:lnTo>
                <a:lnTo>
                  <a:pt x="120000" y="76753"/>
                </a:lnTo>
                <a:lnTo>
                  <a:pt x="120000" y="120000"/>
                </a:lnTo>
              </a:path>
            </a:pathLst>
          </a:custGeom>
          <a:noFill/>
          <a:ln cap="rnd" cmpd="sng" w="19050">
            <a:solidFill>
              <a:srgbClr val="4BA0BD"/>
            </a:solidFill>
            <a:prstDash val="solid"/>
            <a:round/>
            <a:headEnd len="sm" w="sm" type="none"/>
            <a:tailEnd len="sm" w="sm" type="none"/>
          </a:ln>
        </p:spPr>
      </p:sp>
      <p:sp>
        <p:nvSpPr>
          <p:cNvPr id="562" name="Google Shape;562;p38"/>
          <p:cNvSpPr/>
          <p:nvPr/>
        </p:nvSpPr>
        <p:spPr>
          <a:xfrm>
            <a:off x="3079531" y="3046915"/>
            <a:ext cx="1873469" cy="764170"/>
          </a:xfrm>
          <a:custGeom>
            <a:rect b="b" l="l" r="r" t="t"/>
            <a:pathLst>
              <a:path extrusionOk="0" h="120000" w="120000">
                <a:moveTo>
                  <a:pt x="120000" y="0"/>
                </a:moveTo>
                <a:lnTo>
                  <a:pt x="120000" y="76753"/>
                </a:lnTo>
                <a:lnTo>
                  <a:pt x="0" y="76753"/>
                </a:lnTo>
                <a:lnTo>
                  <a:pt x="0" y="120000"/>
                </a:lnTo>
              </a:path>
            </a:pathLst>
          </a:custGeom>
          <a:noFill/>
          <a:ln cap="rnd" cmpd="sng" w="19050">
            <a:solidFill>
              <a:srgbClr val="4BA0BD"/>
            </a:solidFill>
            <a:prstDash val="solid"/>
            <a:round/>
            <a:headEnd len="sm" w="sm" type="none"/>
            <a:tailEnd len="sm" w="sm" type="none"/>
          </a:ln>
        </p:spPr>
      </p:sp>
      <p:grpSp>
        <p:nvGrpSpPr>
          <p:cNvPr id="563" name="Google Shape;563;p38"/>
          <p:cNvGrpSpPr/>
          <p:nvPr/>
        </p:nvGrpSpPr>
        <p:grpSpPr>
          <a:xfrm>
            <a:off x="1137973" y="1735485"/>
            <a:ext cx="6641252" cy="1311429"/>
            <a:chOff x="5" y="756084"/>
            <a:chExt cx="7630055" cy="1311429"/>
          </a:xfrm>
        </p:grpSpPr>
        <p:sp>
          <p:nvSpPr>
            <p:cNvPr id="564" name="Google Shape;564;p38"/>
            <p:cNvSpPr/>
            <p:nvPr/>
          </p:nvSpPr>
          <p:spPr>
            <a:xfrm>
              <a:off x="5" y="756084"/>
              <a:ext cx="7630055" cy="1311429"/>
            </a:xfrm>
            <a:prstGeom prst="rect">
              <a:avLst/>
            </a:prstGeom>
            <a:solidFill>
              <a:srgbClr val="5ECBEE"/>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38"/>
            <p:cNvSpPr txBox="1"/>
            <p:nvPr/>
          </p:nvSpPr>
          <p:spPr>
            <a:xfrm>
              <a:off x="5" y="756084"/>
              <a:ext cx="7630055" cy="1311429"/>
            </a:xfrm>
            <a:prstGeom prst="rect">
              <a:avLst/>
            </a:prstGeom>
            <a:solidFill>
              <a:srgbClr val="9EDFF5"/>
            </a:solidFill>
            <a:ln>
              <a:noFill/>
            </a:ln>
            <a:effectLst>
              <a:outerShdw blurRad="44450" algn="ctr" dir="5400000" dist="27940">
                <a:srgbClr val="000000">
                  <a:alpha val="31764"/>
                </a:srgbClr>
              </a:outerShdw>
            </a:effectLst>
          </p:spPr>
          <p:txBody>
            <a:bodyPr anchorCtr="0" anchor="ctr" bIns="25400" lIns="25400" spcFirstLastPara="1" rIns="25400" wrap="square" tIns="25400">
              <a:noAutofit/>
            </a:bodyPr>
            <a:lstStyle/>
            <a:p>
              <a:pPr indent="0" lvl="0" marL="0" marR="0" rtl="0" algn="ctr">
                <a:lnSpc>
                  <a:spcPct val="90000"/>
                </a:lnSpc>
                <a:spcBef>
                  <a:spcPts val="0"/>
                </a:spcBef>
                <a:spcAft>
                  <a:spcPts val="0"/>
                </a:spcAft>
                <a:buNone/>
              </a:pPr>
              <a:r>
                <a:rPr b="1" lang="uz-Cyrl-UZ" sz="2000">
                  <a:solidFill>
                    <a:schemeClr val="dk1"/>
                  </a:solidFill>
                  <a:latin typeface="Times New Roman"/>
                  <a:ea typeface="Times New Roman"/>
                  <a:cs typeface="Times New Roman"/>
                  <a:sym typeface="Times New Roman"/>
                </a:rPr>
                <a:t>Кадрлар захирасини шакиллантириш усуллари</a:t>
              </a:r>
              <a:endParaRPr b="1" sz="2000">
                <a:solidFill>
                  <a:schemeClr val="dk1"/>
                </a:solidFill>
                <a:latin typeface="Times New Roman"/>
                <a:ea typeface="Times New Roman"/>
                <a:cs typeface="Times New Roman"/>
                <a:sym typeface="Times New Roman"/>
              </a:endParaRPr>
            </a:p>
          </p:txBody>
        </p:sp>
      </p:grpSp>
      <p:grpSp>
        <p:nvGrpSpPr>
          <p:cNvPr id="566" name="Google Shape;566;p38"/>
          <p:cNvGrpSpPr/>
          <p:nvPr/>
        </p:nvGrpSpPr>
        <p:grpSpPr>
          <a:xfrm>
            <a:off x="1300484" y="3811085"/>
            <a:ext cx="3504587" cy="1311429"/>
            <a:chOff x="162517" y="2831684"/>
            <a:chExt cx="3504587" cy="1311429"/>
          </a:xfrm>
        </p:grpSpPr>
        <p:sp>
          <p:nvSpPr>
            <p:cNvPr id="567" name="Google Shape;567;p38"/>
            <p:cNvSpPr/>
            <p:nvPr/>
          </p:nvSpPr>
          <p:spPr>
            <a:xfrm>
              <a:off x="216024" y="2831684"/>
              <a:ext cx="3451080" cy="1311429"/>
            </a:xfrm>
            <a:prstGeom prst="rect">
              <a:avLst/>
            </a:prstGeom>
            <a:solidFill>
              <a:srgbClr val="5ECBEE"/>
            </a:solidFill>
            <a:ln cap="rnd" cmpd="sng" w="19050">
              <a:solidFill>
                <a:schemeClr val="lt1"/>
              </a:solidFill>
              <a:prstDash val="solid"/>
              <a:round/>
              <a:headEnd len="sm" w="sm" type="none"/>
              <a:tailEnd len="sm" w="sm" type="none"/>
            </a:ln>
            <a:effectLst>
              <a:reflection blurRad="0" dir="5400000" dist="101600" endA="300" endPos="55500" kx="0" rotWithShape="0" algn="bl" stA="50000" stPos="0" sy="-100000" ky="0"/>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38"/>
            <p:cNvSpPr txBox="1"/>
            <p:nvPr/>
          </p:nvSpPr>
          <p:spPr>
            <a:xfrm>
              <a:off x="162517" y="2831684"/>
              <a:ext cx="3451080" cy="1311429"/>
            </a:xfrm>
            <a:prstGeom prst="rect">
              <a:avLst/>
            </a:prstGeom>
            <a:solidFill>
              <a:srgbClr val="EDC0A7"/>
            </a:solidFill>
            <a:ln>
              <a:noFill/>
            </a:ln>
            <a:effectLst>
              <a:outerShdw blurRad="44450" algn="ctr" dir="5400000" dist="27940">
                <a:srgbClr val="000000">
                  <a:alpha val="31764"/>
                </a:srgbClr>
              </a:outerShdw>
              <a:reflection blurRad="0" dir="5400000" dist="101600" endA="300" endPos="55500" kx="0" rotWithShape="0" algn="bl" stA="50000" stPos="0" sy="-100000" ky="0"/>
            </a:effectLst>
          </p:spPr>
          <p:txBody>
            <a:bodyPr anchorCtr="0" anchor="ctr" bIns="25400" lIns="25400" spcFirstLastPara="1" rIns="25400" wrap="square" tIns="25400">
              <a:noAutofit/>
            </a:bodyPr>
            <a:lstStyle/>
            <a:p>
              <a:pPr indent="0" lvl="0" marL="0" marR="0" rtl="0" algn="ctr">
                <a:lnSpc>
                  <a:spcPct val="90000"/>
                </a:lnSpc>
                <a:spcBef>
                  <a:spcPts val="0"/>
                </a:spcBef>
                <a:spcAft>
                  <a:spcPts val="0"/>
                </a:spcAft>
                <a:buNone/>
              </a:pPr>
              <a:r>
                <a:rPr b="1" lang="uz-Cyrl-UZ" sz="2000">
                  <a:solidFill>
                    <a:schemeClr val="dk1"/>
                  </a:solidFill>
                  <a:latin typeface="Times New Roman"/>
                  <a:ea typeface="Times New Roman"/>
                  <a:cs typeface="Times New Roman"/>
                  <a:sym typeface="Times New Roman"/>
                </a:rPr>
                <a:t>Ички манбалар</a:t>
              </a:r>
              <a:endParaRPr b="1" sz="2000">
                <a:solidFill>
                  <a:schemeClr val="dk1"/>
                </a:solidFill>
                <a:latin typeface="Times New Roman"/>
                <a:ea typeface="Times New Roman"/>
                <a:cs typeface="Times New Roman"/>
                <a:sym typeface="Times New Roman"/>
              </a:endParaRPr>
            </a:p>
          </p:txBody>
        </p:sp>
      </p:grpSp>
      <p:grpSp>
        <p:nvGrpSpPr>
          <p:cNvPr id="569" name="Google Shape;569;p38"/>
          <p:cNvGrpSpPr/>
          <p:nvPr/>
        </p:nvGrpSpPr>
        <p:grpSpPr>
          <a:xfrm>
            <a:off x="5227010" y="3811085"/>
            <a:ext cx="3198918" cy="1311429"/>
            <a:chOff x="4217905" y="2831684"/>
            <a:chExt cx="3198918" cy="1311429"/>
          </a:xfrm>
        </p:grpSpPr>
        <p:sp>
          <p:nvSpPr>
            <p:cNvPr id="570" name="Google Shape;570;p38"/>
            <p:cNvSpPr/>
            <p:nvPr/>
          </p:nvSpPr>
          <p:spPr>
            <a:xfrm>
              <a:off x="4217905" y="2831684"/>
              <a:ext cx="3198918" cy="1311429"/>
            </a:xfrm>
            <a:prstGeom prst="rect">
              <a:avLst/>
            </a:prstGeom>
            <a:solidFill>
              <a:srgbClr val="92D050"/>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38"/>
            <p:cNvSpPr txBox="1"/>
            <p:nvPr/>
          </p:nvSpPr>
          <p:spPr>
            <a:xfrm>
              <a:off x="4217905" y="2831684"/>
              <a:ext cx="3198918" cy="1311429"/>
            </a:xfrm>
            <a:prstGeom prst="rect">
              <a:avLst/>
            </a:prstGeom>
            <a:solidFill>
              <a:srgbClr val="92D050"/>
            </a:solidFill>
            <a:ln>
              <a:noFill/>
            </a:ln>
            <a:effectLst>
              <a:outerShdw blurRad="44450" algn="ctr" dir="5400000" dist="27940">
                <a:srgbClr val="000000">
                  <a:alpha val="31764"/>
                </a:srgbClr>
              </a:outerShdw>
              <a:reflection blurRad="0" dir="5400000" dist="101600" endA="295" endPos="92000" kx="0" rotWithShape="0" algn="bl" stA="50000" stPos="0" sy="-100000" ky="0"/>
            </a:effectLst>
          </p:spPr>
          <p:txBody>
            <a:bodyPr anchorCtr="0" anchor="ctr" bIns="25400" lIns="25400" spcFirstLastPara="1" rIns="25400" wrap="square" tIns="25400">
              <a:noAutofit/>
            </a:bodyPr>
            <a:lstStyle/>
            <a:p>
              <a:pPr indent="0" lvl="0" marL="0" marR="0" rtl="0" algn="ctr">
                <a:lnSpc>
                  <a:spcPct val="90000"/>
                </a:lnSpc>
                <a:spcBef>
                  <a:spcPts val="0"/>
                </a:spcBef>
                <a:spcAft>
                  <a:spcPts val="0"/>
                </a:spcAft>
                <a:buNone/>
              </a:pPr>
              <a:r>
                <a:rPr b="1" lang="uz-Cyrl-UZ" sz="2000">
                  <a:solidFill>
                    <a:schemeClr val="dk1"/>
                  </a:solidFill>
                  <a:latin typeface="Times New Roman"/>
                  <a:ea typeface="Times New Roman"/>
                  <a:cs typeface="Times New Roman"/>
                  <a:sym typeface="Times New Roman"/>
                </a:rPr>
                <a:t>Ташқи манбалар</a:t>
              </a:r>
              <a:endParaRPr b="1" sz="20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5" name="Shape 575"/>
        <p:cNvGrpSpPr/>
        <p:nvPr/>
      </p:nvGrpSpPr>
      <p:grpSpPr>
        <a:xfrm>
          <a:off x="0" y="0"/>
          <a:ext cx="0" cy="0"/>
          <a:chOff x="0" y="0"/>
          <a:chExt cx="0" cy="0"/>
        </a:xfrm>
      </p:grpSpPr>
      <p:sp>
        <p:nvSpPr>
          <p:cNvPr id="576" name="Google Shape;576;p39"/>
          <p:cNvSpPr txBox="1"/>
          <p:nvPr/>
        </p:nvSpPr>
        <p:spPr>
          <a:xfrm>
            <a:off x="919531" y="734873"/>
            <a:ext cx="6204600" cy="725438"/>
          </a:xfrm>
          <a:prstGeom prst="rect">
            <a:avLst/>
          </a:prstGeom>
          <a:solidFill>
            <a:srgbClr val="D3E6F4"/>
          </a:solidFill>
          <a:ln>
            <a:noFill/>
          </a:ln>
          <a:effectLst>
            <a:outerShdw blurRad="190500" algn="ctr" dir="2700000" dist="228600">
              <a:srgbClr val="000000">
                <a:alpha val="29803"/>
              </a:srgbClr>
            </a:outerShdw>
          </a:effectLst>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chemeClr val="dk1"/>
              </a:buClr>
              <a:buSzPts val="2400"/>
              <a:buFont typeface="Arial"/>
              <a:buNone/>
            </a:pPr>
            <a:r>
              <a:rPr b="1" i="1" lang="uz-Cyrl-UZ" sz="2400">
                <a:solidFill>
                  <a:schemeClr val="dk1"/>
                </a:solidFill>
                <a:latin typeface="Times New Roman"/>
                <a:ea typeface="Times New Roman"/>
                <a:cs typeface="Times New Roman"/>
                <a:sym typeface="Times New Roman"/>
              </a:rPr>
              <a:t>Кадрлар захирасининг ички манбалари[5]</a:t>
            </a:r>
            <a:endParaRPr b="1" sz="2400">
              <a:solidFill>
                <a:schemeClr val="dk1"/>
              </a:solidFill>
              <a:latin typeface="Times New Roman"/>
              <a:ea typeface="Times New Roman"/>
              <a:cs typeface="Times New Roman"/>
              <a:sym typeface="Times New Roman"/>
            </a:endParaRPr>
          </a:p>
        </p:txBody>
      </p:sp>
      <p:graphicFrame>
        <p:nvGraphicFramePr>
          <p:cNvPr id="577" name="Google Shape;577;p39"/>
          <p:cNvGraphicFramePr/>
          <p:nvPr/>
        </p:nvGraphicFramePr>
        <p:xfrm>
          <a:off x="500172" y="2154058"/>
          <a:ext cx="3000000" cy="3000000"/>
        </p:xfrm>
        <a:graphic>
          <a:graphicData uri="http://schemas.openxmlformats.org/drawingml/2006/table">
            <a:tbl>
              <a:tblPr bandRow="1" firstRow="1">
                <a:noFill/>
                <a:tableStyleId>{B2F94756-BDFB-4F33-9FBB-0EADFD1AFE96}</a:tableStyleId>
              </a:tblPr>
              <a:tblGrid>
                <a:gridCol w="3782825"/>
                <a:gridCol w="3741900"/>
              </a:tblGrid>
              <a:tr h="415275">
                <a:tc>
                  <a:txBody>
                    <a:bodyPr/>
                    <a:lstStyle/>
                    <a:p>
                      <a:pPr indent="-342900" lvl="0" marL="342900" marR="0" rtl="0" algn="ctr">
                        <a:lnSpc>
                          <a:spcPct val="115000"/>
                        </a:lnSpc>
                        <a:spcBef>
                          <a:spcPts val="0"/>
                        </a:spcBef>
                        <a:spcAft>
                          <a:spcPts val="0"/>
                        </a:spcAft>
                        <a:buClr>
                          <a:schemeClr val="dk1"/>
                        </a:buClr>
                        <a:buSzPts val="2000"/>
                        <a:buFont typeface="Times New Roman"/>
                        <a:buChar char=" "/>
                      </a:pPr>
                      <a:r>
                        <a:rPr b="1" lang="uz-Cyrl-UZ" sz="2000" u="none" cap="none" strike="noStrike">
                          <a:solidFill>
                            <a:schemeClr val="dk1"/>
                          </a:solidFill>
                          <a:latin typeface="Times New Roman"/>
                          <a:ea typeface="Times New Roman"/>
                          <a:cs typeface="Times New Roman"/>
                          <a:sym typeface="Times New Roman"/>
                        </a:rPr>
                        <a:t>Қулайликлари</a:t>
                      </a:r>
                      <a:endParaRPr b="1" sz="20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342900" lvl="0" marL="342900" marR="0" rtl="0" algn="ctr">
                        <a:lnSpc>
                          <a:spcPct val="115000"/>
                        </a:lnSpc>
                        <a:spcBef>
                          <a:spcPts val="0"/>
                        </a:spcBef>
                        <a:spcAft>
                          <a:spcPts val="0"/>
                        </a:spcAft>
                        <a:buClr>
                          <a:schemeClr val="dk1"/>
                        </a:buClr>
                        <a:buSzPts val="2000"/>
                        <a:buFont typeface="Times New Roman"/>
                        <a:buChar char=" "/>
                      </a:pPr>
                      <a:r>
                        <a:rPr b="1" lang="uz-Cyrl-UZ" sz="2000" u="none" cap="none" strike="noStrike">
                          <a:solidFill>
                            <a:schemeClr val="dk1"/>
                          </a:solidFill>
                          <a:latin typeface="Times New Roman"/>
                          <a:ea typeface="Times New Roman"/>
                          <a:cs typeface="Times New Roman"/>
                          <a:sym typeface="Times New Roman"/>
                        </a:rPr>
                        <a:t>Камчиликлар</a:t>
                      </a:r>
                      <a:endParaRPr sz="2000" u="none" cap="none" strike="noStrike">
                        <a:solidFill>
                          <a:schemeClr val="dk1"/>
                        </a:solidFill>
                        <a:latin typeface="Times New Roman"/>
                        <a:ea typeface="Times New Roman"/>
                        <a:cs typeface="Times New Roman"/>
                        <a:sym typeface="Times New Roman"/>
                      </a:endParaRPr>
                    </a:p>
                  </a:txBody>
                  <a:tcPr marT="0" marB="0" marR="68575" marL="68575"/>
                </a:tc>
              </a:tr>
              <a:tr h="3162725">
                <a:tc>
                  <a:txBody>
                    <a:bodyPr/>
                    <a:lstStyle/>
                    <a:p>
                      <a:pPr indent="-457200" lvl="1" marL="914400" marR="0" rtl="0" algn="l">
                        <a:lnSpc>
                          <a:spcPct val="115000"/>
                        </a:lnSpc>
                        <a:spcBef>
                          <a:spcPts val="0"/>
                        </a:spcBef>
                        <a:spcAft>
                          <a:spcPts val="0"/>
                        </a:spcAft>
                        <a:buClr>
                          <a:schemeClr val="dk1"/>
                        </a:buClr>
                        <a:buSzPts val="2000"/>
                        <a:buFont typeface="Noto Sans Symbols"/>
                        <a:buChar char="⮚"/>
                      </a:pPr>
                      <a:r>
                        <a:rPr b="0" lang="uz-Cyrl-UZ" sz="2000" u="none" cap="none" strike="noStrike">
                          <a:latin typeface="Times New Roman"/>
                          <a:ea typeface="Times New Roman"/>
                          <a:cs typeface="Times New Roman"/>
                          <a:sym typeface="Times New Roman"/>
                        </a:rPr>
                        <a:t>Тарғибот мафкурасини шакллантириш;</a:t>
                      </a:r>
                      <a:endParaRPr/>
                    </a:p>
                    <a:p>
                      <a:pPr indent="-457200" lvl="1" marL="914400" marR="0" rtl="0" algn="l">
                        <a:lnSpc>
                          <a:spcPct val="115000"/>
                        </a:lnSpc>
                        <a:spcBef>
                          <a:spcPts val="0"/>
                        </a:spcBef>
                        <a:spcAft>
                          <a:spcPts val="0"/>
                        </a:spcAft>
                        <a:buClr>
                          <a:schemeClr val="dk1"/>
                        </a:buClr>
                        <a:buSzPts val="2000"/>
                        <a:buFont typeface="Noto Sans Symbols"/>
                        <a:buChar char="⮚"/>
                      </a:pPr>
                      <a:r>
                        <a:rPr b="0" lang="uz-Cyrl-UZ" sz="2000" u="none" cap="none" strike="noStrike">
                          <a:latin typeface="Times New Roman"/>
                          <a:ea typeface="Times New Roman"/>
                          <a:cs typeface="Times New Roman"/>
                          <a:sym typeface="Times New Roman"/>
                        </a:rPr>
                        <a:t>Баҳолаш имкониятлари;</a:t>
                      </a:r>
                      <a:endParaRPr/>
                    </a:p>
                    <a:p>
                      <a:pPr indent="-457200" lvl="1" marL="914400" marR="0" rtl="0" algn="l">
                        <a:lnSpc>
                          <a:spcPct val="115000"/>
                        </a:lnSpc>
                        <a:spcBef>
                          <a:spcPts val="0"/>
                        </a:spcBef>
                        <a:spcAft>
                          <a:spcPts val="0"/>
                        </a:spcAft>
                        <a:buClr>
                          <a:schemeClr val="dk1"/>
                        </a:buClr>
                        <a:buSzPts val="2000"/>
                        <a:buFont typeface="Noto Sans Symbols"/>
                        <a:buChar char="⮚"/>
                      </a:pPr>
                      <a:r>
                        <a:rPr b="0" lang="uz-Cyrl-UZ" sz="2000" u="none" cap="none" strike="noStrike">
                          <a:latin typeface="Times New Roman"/>
                          <a:ea typeface="Times New Roman"/>
                          <a:cs typeface="Times New Roman"/>
                          <a:sym typeface="Times New Roman"/>
                        </a:rPr>
                        <a:t>Қидирувда кам харажатлари;</a:t>
                      </a:r>
                      <a:endParaRPr/>
                    </a:p>
                    <a:p>
                      <a:pPr indent="-457200" lvl="1" marL="914400" marR="0" rtl="0" algn="l">
                        <a:lnSpc>
                          <a:spcPct val="115000"/>
                        </a:lnSpc>
                        <a:spcBef>
                          <a:spcPts val="0"/>
                        </a:spcBef>
                        <a:spcAft>
                          <a:spcPts val="0"/>
                        </a:spcAft>
                        <a:buClr>
                          <a:schemeClr val="dk1"/>
                        </a:buClr>
                        <a:buSzPts val="2000"/>
                        <a:buFont typeface="Noto Sans Symbols"/>
                        <a:buChar char="⮚"/>
                      </a:pPr>
                      <a:r>
                        <a:rPr b="0" lang="uz-Cyrl-UZ" sz="2000" u="none" cap="none" strike="noStrike">
                          <a:latin typeface="Times New Roman"/>
                          <a:ea typeface="Times New Roman"/>
                          <a:cs typeface="Times New Roman"/>
                          <a:sym typeface="Times New Roman"/>
                        </a:rPr>
                        <a:t>Ходимларнинг мотивацияси;</a:t>
                      </a:r>
                      <a:endParaRPr/>
                    </a:p>
                    <a:p>
                      <a:pPr indent="-457200" lvl="1" marL="914400" marR="0" rtl="0" algn="l">
                        <a:lnSpc>
                          <a:spcPct val="115000"/>
                        </a:lnSpc>
                        <a:spcBef>
                          <a:spcPts val="0"/>
                        </a:spcBef>
                        <a:spcAft>
                          <a:spcPts val="0"/>
                        </a:spcAft>
                        <a:buClr>
                          <a:schemeClr val="dk1"/>
                        </a:buClr>
                        <a:buSzPts val="2000"/>
                        <a:buFont typeface="Noto Sans Symbols"/>
                        <a:buChar char="⮚"/>
                      </a:pPr>
                      <a:r>
                        <a:rPr b="0" lang="uz-Cyrl-UZ" sz="2000" u="none" cap="none" strike="noStrike">
                          <a:latin typeface="Times New Roman"/>
                          <a:ea typeface="Times New Roman"/>
                          <a:cs typeface="Times New Roman"/>
                          <a:sym typeface="Times New Roman"/>
                        </a:rPr>
                        <a:t>Қуйи лавозимдан ишга қабул қилиш.</a:t>
                      </a:r>
                      <a:endParaRPr b="0" sz="2000" u="none" cap="none" strike="noStrike">
                        <a:latin typeface="Times New Roman"/>
                        <a:ea typeface="Times New Roman"/>
                        <a:cs typeface="Times New Roman"/>
                        <a:sym typeface="Times New Roman"/>
                      </a:endParaRPr>
                    </a:p>
                  </a:txBody>
                  <a:tcPr marT="136800" marB="136800" marR="136800" marL="36000"/>
                </a:tc>
                <a:tc>
                  <a:txBody>
                    <a:bodyPr/>
                    <a:lstStyle/>
                    <a:p>
                      <a:pPr indent="-342900" lvl="1" marL="800100" marR="0" rtl="0" algn="l">
                        <a:lnSpc>
                          <a:spcPct val="115000"/>
                        </a:lnSpc>
                        <a:spcBef>
                          <a:spcPts val="0"/>
                        </a:spcBef>
                        <a:spcAft>
                          <a:spcPts val="0"/>
                        </a:spcAft>
                        <a:buClr>
                          <a:schemeClr val="dk1"/>
                        </a:buClr>
                        <a:buSzPts val="2000"/>
                        <a:buFont typeface="Noto Sans Symbols"/>
                        <a:buChar char="⮚"/>
                      </a:pPr>
                      <a:r>
                        <a:rPr b="0" lang="uz-Cyrl-UZ" sz="2000" u="none" cap="none" strike="noStrike">
                          <a:solidFill>
                            <a:schemeClr val="dk1"/>
                          </a:solidFill>
                          <a:latin typeface="Times New Roman"/>
                          <a:ea typeface="Times New Roman"/>
                          <a:cs typeface="Times New Roman"/>
                          <a:sym typeface="Times New Roman"/>
                        </a:rPr>
                        <a:t>Дегенерация эҳтимоли; Бошқа ходимлар билан боғлиқ муаммолар;</a:t>
                      </a:r>
                      <a:endParaRPr/>
                    </a:p>
                    <a:p>
                      <a:pPr indent="-342900" lvl="1" marL="800100" marR="0" rtl="0" algn="l">
                        <a:lnSpc>
                          <a:spcPct val="115000"/>
                        </a:lnSpc>
                        <a:spcBef>
                          <a:spcPts val="0"/>
                        </a:spcBef>
                        <a:spcAft>
                          <a:spcPts val="0"/>
                        </a:spcAft>
                        <a:buClr>
                          <a:schemeClr val="dk1"/>
                        </a:buClr>
                        <a:buSzPts val="2000"/>
                        <a:buFont typeface="Noto Sans Symbols"/>
                        <a:buChar char="⮚"/>
                      </a:pPr>
                      <a:r>
                        <a:rPr b="0" lang="uz-Cyrl-UZ" sz="2000" u="none" cap="none" strike="noStrike">
                          <a:solidFill>
                            <a:schemeClr val="dk1"/>
                          </a:solidFill>
                          <a:latin typeface="Times New Roman"/>
                          <a:ea typeface="Times New Roman"/>
                          <a:cs typeface="Times New Roman"/>
                          <a:sym typeface="Times New Roman"/>
                        </a:rPr>
                        <a:t>Ташкилот ичидаги кирувчи уланишлар;</a:t>
                      </a:r>
                      <a:endParaRPr/>
                    </a:p>
                    <a:p>
                      <a:pPr indent="-342900" lvl="1" marL="800100" marR="0" rtl="0" algn="l">
                        <a:lnSpc>
                          <a:spcPct val="115000"/>
                        </a:lnSpc>
                        <a:spcBef>
                          <a:spcPts val="0"/>
                        </a:spcBef>
                        <a:spcAft>
                          <a:spcPts val="0"/>
                        </a:spcAft>
                        <a:buClr>
                          <a:schemeClr val="dk1"/>
                        </a:buClr>
                        <a:buSzPts val="2000"/>
                        <a:buFont typeface="Noto Sans Symbols"/>
                        <a:buChar char="⮚"/>
                      </a:pPr>
                      <a:r>
                        <a:rPr b="0" lang="uz-Cyrl-UZ" sz="2000" u="none" cap="none" strike="noStrike">
                          <a:solidFill>
                            <a:schemeClr val="dk1"/>
                          </a:solidFill>
                          <a:latin typeface="Times New Roman"/>
                          <a:ea typeface="Times New Roman"/>
                          <a:cs typeface="Times New Roman"/>
                          <a:sym typeface="Times New Roman"/>
                        </a:rPr>
                        <a:t>Кадрларни ривожлантиришнинг комплекс дастурига эҳтиёж туғилиши.</a:t>
                      </a:r>
                      <a:endParaRPr b="0" sz="2000" u="none" cap="none" strike="noStrike">
                        <a:solidFill>
                          <a:schemeClr val="dk1"/>
                        </a:solidFill>
                        <a:latin typeface="Times New Roman"/>
                        <a:ea typeface="Times New Roman"/>
                        <a:cs typeface="Times New Roman"/>
                        <a:sym typeface="Times New Roman"/>
                      </a:endParaRPr>
                    </a:p>
                  </a:txBody>
                  <a:tcPr marT="0" marB="0" marR="68400" marL="18000"/>
                </a:tc>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1" name="Shape 581"/>
        <p:cNvGrpSpPr/>
        <p:nvPr/>
      </p:nvGrpSpPr>
      <p:grpSpPr>
        <a:xfrm>
          <a:off x="0" y="0"/>
          <a:ext cx="0" cy="0"/>
          <a:chOff x="0" y="0"/>
          <a:chExt cx="0" cy="0"/>
        </a:xfrm>
      </p:grpSpPr>
      <p:sp>
        <p:nvSpPr>
          <p:cNvPr id="582" name="Google Shape;582;p40"/>
          <p:cNvSpPr txBox="1"/>
          <p:nvPr/>
        </p:nvSpPr>
        <p:spPr>
          <a:xfrm>
            <a:off x="893929" y="793254"/>
            <a:ext cx="7049069" cy="612465"/>
          </a:xfrm>
          <a:prstGeom prst="rect">
            <a:avLst/>
          </a:prstGeom>
          <a:noFill/>
          <a:ln>
            <a:noFill/>
          </a:ln>
        </p:spPr>
        <p:txBody>
          <a:bodyPr anchorCtr="0" anchor="t" bIns="45700" lIns="91425" spcFirstLastPara="1" rIns="91425" wrap="square" tIns="45700">
            <a:normAutofit fontScale="30000" lnSpcReduction="20000"/>
          </a:bodyPr>
          <a:lstStyle/>
          <a:p>
            <a:pPr indent="0" lvl="1" marL="0" marR="0" rtl="0" algn="ctr">
              <a:spcBef>
                <a:spcPts val="0"/>
              </a:spcBef>
              <a:spcAft>
                <a:spcPts val="0"/>
              </a:spcAft>
              <a:buNone/>
            </a:pPr>
            <a:r>
              <a:rPr b="1" i="1" lang="uz-Cyrl-UZ" sz="8000" u="none" cap="none" strike="noStrike">
                <a:solidFill>
                  <a:schemeClr val="dk1"/>
                </a:solidFill>
                <a:latin typeface="Times New Roman"/>
                <a:ea typeface="Times New Roman"/>
                <a:cs typeface="Times New Roman"/>
                <a:sym typeface="Times New Roman"/>
              </a:rPr>
              <a:t>Кадрлар захирасининг ташқи манбалари[5]</a:t>
            </a:r>
            <a:endParaRPr b="1" i="0" sz="8000" u="none" cap="none" strike="noStrike">
              <a:solidFill>
                <a:schemeClr val="dk1"/>
              </a:solidFill>
              <a:latin typeface="Times New Roman"/>
              <a:ea typeface="Times New Roman"/>
              <a:cs typeface="Times New Roman"/>
              <a:sym typeface="Times New Roman"/>
            </a:endParaRPr>
          </a:p>
          <a:p>
            <a:pPr indent="0" lvl="1" marL="0" marR="0" rtl="0" algn="l">
              <a:spcBef>
                <a:spcPts val="0"/>
              </a:spcBef>
              <a:spcAft>
                <a:spcPts val="0"/>
              </a:spcAft>
              <a:buNone/>
            </a:pPr>
            <a:br>
              <a:rPr b="1" i="0" lang="uz-Cyrl-UZ" sz="3600" u="none" cap="none" strike="noStrike">
                <a:solidFill>
                  <a:schemeClr val="dk1"/>
                </a:solidFill>
                <a:latin typeface="Times New Roman"/>
                <a:ea typeface="Times New Roman"/>
                <a:cs typeface="Times New Roman"/>
                <a:sym typeface="Times New Roman"/>
              </a:rPr>
            </a:br>
            <a:endParaRPr b="1" i="0" sz="1800" u="none" cap="none" strike="noStrike">
              <a:solidFill>
                <a:schemeClr val="dk1"/>
              </a:solidFill>
              <a:latin typeface="Times New Roman"/>
              <a:ea typeface="Times New Roman"/>
              <a:cs typeface="Times New Roman"/>
              <a:sym typeface="Times New Roman"/>
            </a:endParaRPr>
          </a:p>
        </p:txBody>
      </p:sp>
      <p:grpSp>
        <p:nvGrpSpPr>
          <p:cNvPr id="583" name="Google Shape;583;p40"/>
          <p:cNvGrpSpPr/>
          <p:nvPr/>
        </p:nvGrpSpPr>
        <p:grpSpPr>
          <a:xfrm>
            <a:off x="902270" y="1656815"/>
            <a:ext cx="6603999" cy="4035687"/>
            <a:chOff x="1" y="183490"/>
            <a:chExt cx="6603999" cy="4035687"/>
          </a:xfrm>
        </p:grpSpPr>
        <p:sp>
          <p:nvSpPr>
            <p:cNvPr id="584" name="Google Shape;584;p40"/>
            <p:cNvSpPr/>
            <p:nvPr/>
          </p:nvSpPr>
          <p:spPr>
            <a:xfrm>
              <a:off x="825499" y="505595"/>
              <a:ext cx="4953000" cy="3391476"/>
            </a:xfrm>
            <a:prstGeom prst="round2DiagRect">
              <a:avLst>
                <a:gd fmla="val 0" name="adj1"/>
                <a:gd fmla="val 16670" name="adj2"/>
              </a:avLst>
            </a:prstGeom>
            <a:solidFill>
              <a:srgbClr val="BEEAF8"/>
            </a:solidFill>
            <a:ln>
              <a:noFill/>
            </a:ln>
            <a:effectLst>
              <a:outerShdw blurRad="44450" rotWithShape="0" algn="ctr" dir="5400000" dist="27940">
                <a:srgbClr val="000000">
                  <a:alpha val="31764"/>
                </a:srgbClr>
              </a:outerShdw>
              <a:reflection blurRad="0" dir="5400000" dist="101600" endA="300" endPos="55500" kx="0" rotWithShape="0" algn="bl" stA="50000" stPos="0" sy="-100000" ky="0"/>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585" name="Google Shape;585;p40"/>
            <p:cNvCxnSpPr/>
            <p:nvPr/>
          </p:nvCxnSpPr>
          <p:spPr>
            <a:xfrm>
              <a:off x="3301999" y="1152054"/>
              <a:ext cx="660" cy="2098557"/>
            </a:xfrm>
            <a:prstGeom prst="straightConnector1">
              <a:avLst/>
            </a:prstGeom>
            <a:solidFill>
              <a:srgbClr val="5ECBEE"/>
            </a:solidFill>
            <a:ln cap="rnd" cmpd="sng" w="19050">
              <a:solidFill>
                <a:srgbClr val="C3E7F7"/>
              </a:solidFill>
              <a:prstDash val="solid"/>
              <a:round/>
              <a:headEnd len="sm" w="sm" type="none"/>
              <a:tailEnd len="sm" w="sm" type="none"/>
            </a:ln>
          </p:spPr>
        </p:cxnSp>
        <p:sp>
          <p:nvSpPr>
            <p:cNvPr id="586" name="Google Shape;586;p40"/>
            <p:cNvSpPr/>
            <p:nvPr/>
          </p:nvSpPr>
          <p:spPr>
            <a:xfrm>
              <a:off x="990600" y="1071340"/>
              <a:ext cx="2146300" cy="225998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40"/>
            <p:cNvSpPr txBox="1"/>
            <p:nvPr/>
          </p:nvSpPr>
          <p:spPr>
            <a:xfrm>
              <a:off x="990600" y="1071340"/>
              <a:ext cx="2146300" cy="2259985"/>
            </a:xfrm>
            <a:prstGeom prst="rect">
              <a:avLst/>
            </a:prstGeom>
            <a:noFill/>
            <a:ln>
              <a:noFill/>
            </a:ln>
          </p:spPr>
          <p:txBody>
            <a:bodyPr anchorCtr="0" anchor="t" bIns="68575" lIns="68575" spcFirstLastPara="1" rIns="68575" wrap="square" tIns="68575">
              <a:noAutofit/>
            </a:bodyPr>
            <a:lstStyle/>
            <a:p>
              <a:pPr indent="0" lvl="0" marL="0" marR="0" rtl="0" algn="l">
                <a:lnSpc>
                  <a:spcPct val="90000"/>
                </a:lnSpc>
                <a:spcBef>
                  <a:spcPts val="0"/>
                </a:spcBef>
                <a:spcAft>
                  <a:spcPts val="0"/>
                </a:spcAft>
                <a:buNone/>
              </a:pPr>
              <a:r>
                <a:rPr b="0" lang="uz-Cyrl-UZ" sz="1800">
                  <a:solidFill>
                    <a:schemeClr val="dk1"/>
                  </a:solidFill>
                  <a:latin typeface="Times New Roman"/>
                  <a:ea typeface="Times New Roman"/>
                  <a:cs typeface="Times New Roman"/>
                  <a:sym typeface="Times New Roman"/>
                </a:rPr>
                <a:t>1. "Янги қонунлар";</a:t>
              </a:r>
              <a:endParaRPr b="0" sz="1800">
                <a:solidFill>
                  <a:schemeClr val="dk1"/>
                </a:solidFill>
                <a:latin typeface="Trebuchet MS"/>
                <a:ea typeface="Trebuchet MS"/>
                <a:cs typeface="Trebuchet MS"/>
                <a:sym typeface="Trebuchet MS"/>
              </a:endParaRPr>
            </a:p>
            <a:p>
              <a:pPr indent="0" lvl="0" marL="0" marR="0" rtl="0" algn="l">
                <a:lnSpc>
                  <a:spcPct val="90000"/>
                </a:lnSpc>
                <a:spcBef>
                  <a:spcPts val="630"/>
                </a:spcBef>
                <a:spcAft>
                  <a:spcPts val="0"/>
                </a:spcAft>
                <a:buNone/>
              </a:pPr>
              <a:r>
                <a:rPr b="0" lang="uz-Cyrl-UZ" sz="1800">
                  <a:solidFill>
                    <a:schemeClr val="dk1"/>
                  </a:solidFill>
                  <a:latin typeface="Times New Roman"/>
                  <a:ea typeface="Times New Roman"/>
                  <a:cs typeface="Times New Roman"/>
                  <a:sym typeface="Times New Roman"/>
                </a:rPr>
                <a:t>2. Таълим харажатларини камайтириш;</a:t>
              </a:r>
              <a:endParaRPr/>
            </a:p>
            <a:p>
              <a:pPr indent="0" lvl="0" marL="0" marR="0" rtl="0" algn="l">
                <a:lnSpc>
                  <a:spcPct val="90000"/>
                </a:lnSpc>
                <a:spcBef>
                  <a:spcPts val="630"/>
                </a:spcBef>
                <a:spcAft>
                  <a:spcPts val="0"/>
                </a:spcAft>
                <a:buNone/>
              </a:pPr>
              <a:r>
                <a:rPr b="0" lang="uz-Cyrl-UZ" sz="1800">
                  <a:solidFill>
                    <a:schemeClr val="dk1"/>
                  </a:solidFill>
                  <a:latin typeface="Times New Roman"/>
                  <a:ea typeface="Times New Roman"/>
                  <a:cs typeface="Times New Roman"/>
                  <a:sym typeface="Times New Roman"/>
                </a:rPr>
                <a:t>3. Кирувчи уланишлар йўқ;</a:t>
              </a:r>
              <a:endParaRPr/>
            </a:p>
            <a:p>
              <a:pPr indent="0" lvl="0" marL="0" marR="0" rtl="0" algn="l">
                <a:lnSpc>
                  <a:spcPct val="90000"/>
                </a:lnSpc>
                <a:spcBef>
                  <a:spcPts val="630"/>
                </a:spcBef>
                <a:spcAft>
                  <a:spcPts val="0"/>
                </a:spcAft>
                <a:buNone/>
              </a:pPr>
              <a:r>
                <a:rPr b="0" lang="uz-Cyrl-UZ" sz="1800">
                  <a:solidFill>
                    <a:schemeClr val="dk1"/>
                  </a:solidFill>
                  <a:latin typeface="Times New Roman"/>
                  <a:ea typeface="Times New Roman"/>
                  <a:cs typeface="Times New Roman"/>
                  <a:sym typeface="Times New Roman"/>
                </a:rPr>
                <a:t>4. Олдинги тажрибадан олиш.</a:t>
              </a:r>
              <a:endParaRPr b="0" sz="1800">
                <a:solidFill>
                  <a:schemeClr val="dk1"/>
                </a:solidFill>
                <a:latin typeface="Times New Roman"/>
                <a:ea typeface="Times New Roman"/>
                <a:cs typeface="Times New Roman"/>
                <a:sym typeface="Times New Roman"/>
              </a:endParaRPr>
            </a:p>
          </p:txBody>
        </p:sp>
        <p:sp>
          <p:nvSpPr>
            <p:cNvPr id="588" name="Google Shape;588;p40"/>
            <p:cNvSpPr/>
            <p:nvPr/>
          </p:nvSpPr>
          <p:spPr>
            <a:xfrm>
              <a:off x="3467099" y="1071340"/>
              <a:ext cx="2146300" cy="225998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40"/>
            <p:cNvSpPr txBox="1"/>
            <p:nvPr/>
          </p:nvSpPr>
          <p:spPr>
            <a:xfrm>
              <a:off x="3467099" y="1071340"/>
              <a:ext cx="2146300" cy="2259985"/>
            </a:xfrm>
            <a:prstGeom prst="rect">
              <a:avLst/>
            </a:prstGeom>
            <a:noFill/>
            <a:ln>
              <a:noFill/>
            </a:ln>
          </p:spPr>
          <p:txBody>
            <a:bodyPr anchorCtr="0" anchor="t" bIns="68575" lIns="68575" spcFirstLastPara="1" rIns="68575" wrap="square" tIns="68575">
              <a:noAutofit/>
            </a:bodyPr>
            <a:lstStyle/>
            <a:p>
              <a:pPr indent="0" lvl="0" marL="0" marR="0" rtl="0" algn="l">
                <a:lnSpc>
                  <a:spcPct val="90000"/>
                </a:lnSpc>
                <a:spcBef>
                  <a:spcPts val="0"/>
                </a:spcBef>
                <a:spcAft>
                  <a:spcPts val="0"/>
                </a:spcAft>
                <a:buNone/>
              </a:pPr>
              <a:r>
                <a:rPr b="0" lang="uz-Cyrl-UZ" sz="1800">
                  <a:solidFill>
                    <a:schemeClr val="dk1"/>
                  </a:solidFill>
                  <a:latin typeface="Times New Roman"/>
                  <a:ea typeface="Times New Roman"/>
                  <a:cs typeface="Times New Roman"/>
                  <a:sym typeface="Times New Roman"/>
                </a:rPr>
                <a:t>1. Хар томонлама мос келмаслик эҳтимоли юқори;</a:t>
              </a:r>
              <a:endParaRPr b="0" sz="1800">
                <a:solidFill>
                  <a:schemeClr val="dk1"/>
                </a:solidFill>
                <a:latin typeface="Trebuchet MS"/>
                <a:ea typeface="Trebuchet MS"/>
                <a:cs typeface="Trebuchet MS"/>
                <a:sym typeface="Trebuchet MS"/>
              </a:endParaRPr>
            </a:p>
            <a:p>
              <a:pPr indent="0" lvl="0" marL="0" marR="0" rtl="0" algn="l">
                <a:lnSpc>
                  <a:spcPct val="90000"/>
                </a:lnSpc>
                <a:spcBef>
                  <a:spcPts val="630"/>
                </a:spcBef>
                <a:spcAft>
                  <a:spcPts val="0"/>
                </a:spcAft>
                <a:buNone/>
              </a:pPr>
              <a:r>
                <a:rPr b="0" lang="uz-Cyrl-UZ" sz="1800">
                  <a:solidFill>
                    <a:schemeClr val="dk1"/>
                  </a:solidFill>
                  <a:latin typeface="Times New Roman"/>
                  <a:ea typeface="Times New Roman"/>
                  <a:cs typeface="Times New Roman"/>
                  <a:sym typeface="Times New Roman"/>
                </a:rPr>
                <a:t>2. Мавжуд ходимлар билан муносабатлар; </a:t>
              </a:r>
              <a:endParaRPr/>
            </a:p>
            <a:p>
              <a:pPr indent="0" lvl="0" marL="0" marR="0" rtl="0" algn="l">
                <a:lnSpc>
                  <a:spcPct val="90000"/>
                </a:lnSpc>
                <a:spcBef>
                  <a:spcPts val="630"/>
                </a:spcBef>
                <a:spcAft>
                  <a:spcPts val="0"/>
                </a:spcAft>
                <a:buNone/>
              </a:pPr>
              <a:r>
                <a:rPr b="0" lang="uz-Cyrl-UZ" sz="1800">
                  <a:solidFill>
                    <a:schemeClr val="dk1"/>
                  </a:solidFill>
                  <a:latin typeface="Times New Roman"/>
                  <a:ea typeface="Times New Roman"/>
                  <a:cs typeface="Times New Roman"/>
                  <a:sym typeface="Times New Roman"/>
                </a:rPr>
                <a:t>3. Мослашувнинг узоқ</a:t>
              </a:r>
              <a:r>
                <a:rPr b="1" lang="uz-Cyrl-UZ" sz="1800">
                  <a:solidFill>
                    <a:schemeClr val="dk1"/>
                  </a:solidFill>
                  <a:latin typeface="Times New Roman"/>
                  <a:ea typeface="Times New Roman"/>
                  <a:cs typeface="Times New Roman"/>
                  <a:sym typeface="Times New Roman"/>
                </a:rPr>
                <a:t> </a:t>
              </a:r>
              <a:r>
                <a:rPr b="0" lang="uz-Cyrl-UZ" sz="1800">
                  <a:solidFill>
                    <a:schemeClr val="dk1"/>
                  </a:solidFill>
                  <a:latin typeface="Times New Roman"/>
                  <a:ea typeface="Times New Roman"/>
                  <a:cs typeface="Times New Roman"/>
                  <a:sym typeface="Times New Roman"/>
                </a:rPr>
                <a:t>давр давом этиши.</a:t>
              </a:r>
              <a:endParaRPr b="0" sz="1800">
                <a:solidFill>
                  <a:schemeClr val="dk1"/>
                </a:solidFill>
                <a:latin typeface="Times New Roman"/>
                <a:ea typeface="Times New Roman"/>
                <a:cs typeface="Times New Roman"/>
                <a:sym typeface="Times New Roman"/>
              </a:endParaRPr>
            </a:p>
          </p:txBody>
        </p:sp>
        <p:sp>
          <p:nvSpPr>
            <p:cNvPr id="590" name="Google Shape;590;p40"/>
            <p:cNvSpPr/>
            <p:nvPr/>
          </p:nvSpPr>
          <p:spPr>
            <a:xfrm rot="-5400000">
              <a:off x="-1040097" y="1223587"/>
              <a:ext cx="2905695" cy="825500"/>
            </a:xfrm>
            <a:prstGeom prst="rightArrow">
              <a:avLst>
                <a:gd fmla="val 49830" name="adj1"/>
                <a:gd fmla="val 60660" name="adj2"/>
              </a:avLst>
            </a:prstGeom>
            <a:solidFill>
              <a:srgbClr val="15A3D5"/>
            </a:solidFill>
            <a:ln>
              <a:noFill/>
            </a:ln>
            <a:effectLst>
              <a:outerShdw blurRad="44450" rotWithShape="0" algn="ctr" dir="5400000" dist="27940">
                <a:srgbClr val="000000">
                  <a:alpha val="31764"/>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40"/>
            <p:cNvSpPr txBox="1"/>
            <p:nvPr/>
          </p:nvSpPr>
          <p:spPr>
            <a:xfrm rot="-5400000">
              <a:off x="-915336" y="1555426"/>
              <a:ext cx="2656172" cy="411346"/>
            </a:xfrm>
            <a:prstGeom prst="rect">
              <a:avLst/>
            </a:prstGeom>
            <a:noFill/>
            <a:ln>
              <a:noFill/>
            </a:ln>
          </p:spPr>
          <p:txBody>
            <a:bodyPr anchorCtr="0" anchor="ctr" bIns="76200" lIns="76200" spcFirstLastPara="1" rIns="76200" wrap="square" tIns="76200">
              <a:noAutofit/>
            </a:bodyPr>
            <a:lstStyle/>
            <a:p>
              <a:pPr indent="0" lvl="0" marL="0" marR="0" rtl="0" algn="r">
                <a:lnSpc>
                  <a:spcPct val="90000"/>
                </a:lnSpc>
                <a:spcBef>
                  <a:spcPts val="0"/>
                </a:spcBef>
                <a:spcAft>
                  <a:spcPts val="0"/>
                </a:spcAft>
                <a:buNone/>
              </a:pPr>
              <a:r>
                <a:rPr b="1" lang="uz-Cyrl-UZ" sz="2000">
                  <a:solidFill>
                    <a:schemeClr val="dk1"/>
                  </a:solidFill>
                  <a:latin typeface="Times New Roman"/>
                  <a:ea typeface="Times New Roman"/>
                  <a:cs typeface="Times New Roman"/>
                  <a:sym typeface="Times New Roman"/>
                </a:rPr>
                <a:t>Қулайликлари</a:t>
              </a:r>
              <a:endParaRPr sz="2000">
                <a:solidFill>
                  <a:schemeClr val="dk1"/>
                </a:solidFill>
                <a:latin typeface="Trebuchet MS"/>
                <a:ea typeface="Trebuchet MS"/>
                <a:cs typeface="Trebuchet MS"/>
                <a:sym typeface="Trebuchet MS"/>
              </a:endParaRPr>
            </a:p>
          </p:txBody>
        </p:sp>
        <p:sp>
          <p:nvSpPr>
            <p:cNvPr id="592" name="Google Shape;592;p40"/>
            <p:cNvSpPr/>
            <p:nvPr/>
          </p:nvSpPr>
          <p:spPr>
            <a:xfrm rot="5400000">
              <a:off x="4738402" y="2353579"/>
              <a:ext cx="2905695" cy="825500"/>
            </a:xfrm>
            <a:prstGeom prst="rightArrow">
              <a:avLst>
                <a:gd fmla="val 49830" name="adj1"/>
                <a:gd fmla="val 60660" name="adj2"/>
              </a:avLst>
            </a:prstGeom>
            <a:solidFill>
              <a:srgbClr val="15A3D5"/>
            </a:solidFill>
            <a:ln>
              <a:noFill/>
            </a:ln>
            <a:effectLst>
              <a:outerShdw blurRad="44450" rotWithShape="0" algn="ctr" dir="5400000" dist="27940">
                <a:srgbClr val="000000">
                  <a:alpha val="31764"/>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40"/>
            <p:cNvSpPr txBox="1"/>
            <p:nvPr/>
          </p:nvSpPr>
          <p:spPr>
            <a:xfrm rot="5400000">
              <a:off x="4863164" y="2435895"/>
              <a:ext cx="2656172" cy="411346"/>
            </a:xfrm>
            <a:prstGeom prst="rect">
              <a:avLst/>
            </a:prstGeom>
            <a:noFill/>
            <a:ln>
              <a:noFill/>
            </a:ln>
          </p:spPr>
          <p:txBody>
            <a:bodyPr anchorCtr="0" anchor="ctr" bIns="76200" lIns="76200" spcFirstLastPara="1" rIns="76200" wrap="square" tIns="76200">
              <a:noAutofit/>
            </a:bodyPr>
            <a:lstStyle/>
            <a:p>
              <a:pPr indent="0" lvl="0" marL="0" marR="0" rtl="0" algn="r">
                <a:lnSpc>
                  <a:spcPct val="90000"/>
                </a:lnSpc>
                <a:spcBef>
                  <a:spcPts val="0"/>
                </a:spcBef>
                <a:spcAft>
                  <a:spcPts val="0"/>
                </a:spcAft>
                <a:buNone/>
              </a:pPr>
              <a:r>
                <a:rPr b="1" lang="uz-Cyrl-UZ" sz="2000">
                  <a:solidFill>
                    <a:schemeClr val="dk1"/>
                  </a:solidFill>
                  <a:latin typeface="Times New Roman"/>
                  <a:ea typeface="Times New Roman"/>
                  <a:cs typeface="Times New Roman"/>
                  <a:sym typeface="Times New Roman"/>
                </a:rPr>
                <a:t>Камчиликлари</a:t>
              </a:r>
              <a:endParaRPr sz="2000">
                <a:solidFill>
                  <a:schemeClr val="dk1"/>
                </a:solidFill>
                <a:latin typeface="Trebuchet MS"/>
                <a:ea typeface="Trebuchet MS"/>
                <a:cs typeface="Trebuchet MS"/>
                <a:sym typeface="Trebuchet MS"/>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7" name="Shape 597"/>
        <p:cNvGrpSpPr/>
        <p:nvPr/>
      </p:nvGrpSpPr>
      <p:grpSpPr>
        <a:xfrm>
          <a:off x="0" y="0"/>
          <a:ext cx="0" cy="0"/>
          <a:chOff x="0" y="0"/>
          <a:chExt cx="0" cy="0"/>
        </a:xfrm>
      </p:grpSpPr>
      <p:sp>
        <p:nvSpPr>
          <p:cNvPr id="598" name="Google Shape;598;p41"/>
          <p:cNvSpPr txBox="1"/>
          <p:nvPr/>
        </p:nvSpPr>
        <p:spPr>
          <a:xfrm>
            <a:off x="0" y="465707"/>
            <a:ext cx="8229600" cy="708001"/>
          </a:xfrm>
          <a:prstGeom prst="rect">
            <a:avLst/>
          </a:prstGeom>
          <a:noFill/>
          <a:ln>
            <a:noFill/>
          </a:ln>
        </p:spPr>
        <p:txBody>
          <a:bodyPr anchorCtr="0" anchor="t" bIns="45700" lIns="91425" spcFirstLastPara="1" rIns="91425" wrap="square" tIns="45700">
            <a:normAutofit fontScale="97500"/>
          </a:bodyPr>
          <a:lstStyle/>
          <a:p>
            <a:pPr indent="0" lvl="0" marL="0" marR="0" rtl="0" algn="ctr">
              <a:lnSpc>
                <a:spcPct val="90000"/>
              </a:lnSpc>
              <a:spcBef>
                <a:spcPts val="0"/>
              </a:spcBef>
              <a:spcAft>
                <a:spcPts val="0"/>
              </a:spcAft>
              <a:buClr>
                <a:srgbClr val="002060"/>
              </a:buClr>
              <a:buSzPct val="100000"/>
              <a:buFont typeface="Times New Roman"/>
              <a:buNone/>
            </a:pPr>
            <a:r>
              <a:rPr b="1" lang="uz-Cyrl-UZ" sz="3100">
                <a:solidFill>
                  <a:srgbClr val="002060"/>
                </a:solidFill>
                <a:latin typeface="Times New Roman"/>
                <a:ea typeface="Times New Roman"/>
                <a:cs typeface="Times New Roman"/>
                <a:sym typeface="Times New Roman"/>
              </a:rPr>
              <a:t> </a:t>
            </a:r>
            <a:r>
              <a:rPr b="1" lang="uz-Cyrl-UZ" sz="2500">
                <a:solidFill>
                  <a:srgbClr val="002060"/>
                </a:solidFill>
                <a:latin typeface="Times New Roman"/>
                <a:ea typeface="Times New Roman"/>
                <a:cs typeface="Times New Roman"/>
                <a:sym typeface="Times New Roman"/>
              </a:rPr>
              <a:t>Кадрлар захираси учун ходимларни танлаш[3]</a:t>
            </a:r>
            <a:endParaRPr b="1" sz="2500">
              <a:solidFill>
                <a:srgbClr val="002060"/>
              </a:solidFill>
              <a:latin typeface="Times New Roman"/>
              <a:ea typeface="Times New Roman"/>
              <a:cs typeface="Times New Roman"/>
              <a:sym typeface="Times New Roman"/>
            </a:endParaRPr>
          </a:p>
        </p:txBody>
      </p:sp>
      <p:grpSp>
        <p:nvGrpSpPr>
          <p:cNvPr id="599" name="Google Shape;599;p41"/>
          <p:cNvGrpSpPr/>
          <p:nvPr/>
        </p:nvGrpSpPr>
        <p:grpSpPr>
          <a:xfrm>
            <a:off x="457758" y="1562764"/>
            <a:ext cx="7348202" cy="3285060"/>
            <a:chOff x="558" y="437225"/>
            <a:chExt cx="7348202" cy="3285060"/>
          </a:xfrm>
        </p:grpSpPr>
        <p:sp>
          <p:nvSpPr>
            <p:cNvPr id="600" name="Google Shape;600;p41"/>
            <p:cNvSpPr/>
            <p:nvPr/>
          </p:nvSpPr>
          <p:spPr>
            <a:xfrm>
              <a:off x="3721077" y="1388758"/>
              <a:ext cx="2789373" cy="1235660"/>
            </a:xfrm>
            <a:custGeom>
              <a:rect b="b" l="l" r="r" t="t"/>
              <a:pathLst>
                <a:path extrusionOk="0" h="120000" w="120000">
                  <a:moveTo>
                    <a:pt x="0" y="0"/>
                  </a:moveTo>
                  <a:lnTo>
                    <a:pt x="0" y="97610"/>
                  </a:lnTo>
                  <a:lnTo>
                    <a:pt x="120000" y="97610"/>
                  </a:lnTo>
                  <a:lnTo>
                    <a:pt x="120000" y="120000"/>
                  </a:lnTo>
                </a:path>
              </a:pathLst>
            </a:custGeom>
            <a:noFill/>
            <a:ln cap="rnd" cmpd="sng" w="19050">
              <a:solidFill>
                <a:srgbClr val="95D13E"/>
              </a:solidFill>
              <a:prstDash val="solid"/>
              <a:round/>
              <a:headEnd len="sm" w="sm" type="none"/>
              <a:tailEnd len="sm" w="sm" type="none"/>
            </a:ln>
          </p:spPr>
        </p:sp>
        <p:sp>
          <p:nvSpPr>
            <p:cNvPr id="601" name="Google Shape;601;p41"/>
            <p:cNvSpPr/>
            <p:nvPr/>
          </p:nvSpPr>
          <p:spPr>
            <a:xfrm>
              <a:off x="3721077" y="1388758"/>
              <a:ext cx="392092" cy="1235660"/>
            </a:xfrm>
            <a:custGeom>
              <a:rect b="b" l="l" r="r" t="t"/>
              <a:pathLst>
                <a:path extrusionOk="0" h="120000" w="120000">
                  <a:moveTo>
                    <a:pt x="0" y="0"/>
                  </a:moveTo>
                  <a:lnTo>
                    <a:pt x="0" y="97610"/>
                  </a:lnTo>
                  <a:lnTo>
                    <a:pt x="120000" y="97610"/>
                  </a:lnTo>
                  <a:lnTo>
                    <a:pt x="120000" y="120000"/>
                  </a:lnTo>
                </a:path>
              </a:pathLst>
            </a:custGeom>
            <a:noFill/>
            <a:ln cap="rnd" cmpd="sng" w="19050">
              <a:solidFill>
                <a:srgbClr val="95D13E"/>
              </a:solidFill>
              <a:prstDash val="solid"/>
              <a:round/>
              <a:headEnd len="sm" w="sm" type="none"/>
              <a:tailEnd len="sm" w="sm" type="none"/>
            </a:ln>
          </p:spPr>
        </p:sp>
        <p:sp>
          <p:nvSpPr>
            <p:cNvPr id="602" name="Google Shape;602;p41"/>
            <p:cNvSpPr/>
            <p:nvPr/>
          </p:nvSpPr>
          <p:spPr>
            <a:xfrm>
              <a:off x="1277378" y="1388758"/>
              <a:ext cx="2443698" cy="1235660"/>
            </a:xfrm>
            <a:custGeom>
              <a:rect b="b" l="l" r="r" t="t"/>
              <a:pathLst>
                <a:path extrusionOk="0" h="120000" w="120000">
                  <a:moveTo>
                    <a:pt x="120000" y="0"/>
                  </a:moveTo>
                  <a:lnTo>
                    <a:pt x="120000" y="97610"/>
                  </a:lnTo>
                  <a:lnTo>
                    <a:pt x="0" y="97610"/>
                  </a:lnTo>
                  <a:lnTo>
                    <a:pt x="0" y="120000"/>
                  </a:lnTo>
                </a:path>
              </a:pathLst>
            </a:custGeom>
            <a:noFill/>
            <a:ln cap="rnd" cmpd="sng" w="19050">
              <a:solidFill>
                <a:srgbClr val="95D13E"/>
              </a:solidFill>
              <a:prstDash val="solid"/>
              <a:round/>
              <a:headEnd len="sm" w="sm" type="none"/>
              <a:tailEnd len="sm" w="sm" type="none"/>
            </a:ln>
          </p:spPr>
        </p:sp>
        <p:sp>
          <p:nvSpPr>
            <p:cNvPr id="603" name="Google Shape;603;p41"/>
            <p:cNvSpPr/>
            <p:nvPr/>
          </p:nvSpPr>
          <p:spPr>
            <a:xfrm>
              <a:off x="1177483" y="437225"/>
              <a:ext cx="5087187" cy="951532"/>
            </a:xfrm>
            <a:prstGeom prst="rect">
              <a:avLst/>
            </a:prstGeom>
            <a:solidFill>
              <a:srgbClr val="2B946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41"/>
            <p:cNvSpPr txBox="1"/>
            <p:nvPr/>
          </p:nvSpPr>
          <p:spPr>
            <a:xfrm>
              <a:off x="1177483" y="437225"/>
              <a:ext cx="5087187" cy="951532"/>
            </a:xfrm>
            <a:prstGeom prst="rect">
              <a:avLst/>
            </a:prstGeom>
            <a:noFill/>
            <a:ln>
              <a:noFill/>
            </a:ln>
          </p:spPr>
          <p:txBody>
            <a:bodyPr anchorCtr="0" anchor="ctr" bIns="15225" lIns="15225" spcFirstLastPara="1" rIns="15225" wrap="square" tIns="15225">
              <a:noAutofit/>
            </a:bodyPr>
            <a:lstStyle/>
            <a:p>
              <a:pPr indent="0" lvl="0" marL="0" marR="0" rtl="0" algn="ctr">
                <a:lnSpc>
                  <a:spcPct val="90000"/>
                </a:lnSpc>
                <a:spcBef>
                  <a:spcPts val="0"/>
                </a:spcBef>
                <a:spcAft>
                  <a:spcPts val="0"/>
                </a:spcAft>
                <a:buNone/>
              </a:pPr>
              <a:r>
                <a:rPr b="1" lang="uz-Cyrl-UZ" sz="2400">
                  <a:solidFill>
                    <a:srgbClr val="002060"/>
                  </a:solidFill>
                  <a:latin typeface="Times New Roman"/>
                  <a:ea typeface="Times New Roman"/>
                  <a:cs typeface="Times New Roman"/>
                  <a:sym typeface="Times New Roman"/>
                </a:rPr>
                <a:t>Захирага номзодларни танлаш усуллари</a:t>
              </a:r>
              <a:endParaRPr b="1" sz="2400">
                <a:solidFill>
                  <a:srgbClr val="002060"/>
                </a:solidFill>
                <a:latin typeface="Times New Roman"/>
                <a:ea typeface="Times New Roman"/>
                <a:cs typeface="Times New Roman"/>
                <a:sym typeface="Times New Roman"/>
              </a:endParaRPr>
            </a:p>
          </p:txBody>
        </p:sp>
        <p:sp>
          <p:nvSpPr>
            <p:cNvPr id="605" name="Google Shape;605;p41"/>
            <p:cNvSpPr/>
            <p:nvPr/>
          </p:nvSpPr>
          <p:spPr>
            <a:xfrm>
              <a:off x="558" y="2624418"/>
              <a:ext cx="2553639" cy="1097867"/>
            </a:xfrm>
            <a:prstGeom prst="rect">
              <a:avLst/>
            </a:prstGeom>
            <a:solidFill>
              <a:srgbClr val="95D13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41"/>
            <p:cNvSpPr txBox="1"/>
            <p:nvPr/>
          </p:nvSpPr>
          <p:spPr>
            <a:xfrm>
              <a:off x="558" y="2624418"/>
              <a:ext cx="2553639" cy="1097867"/>
            </a:xfrm>
            <a:prstGeom prst="rect">
              <a:avLst/>
            </a:prstGeom>
            <a:noFill/>
            <a:ln>
              <a:noFill/>
            </a:ln>
          </p:spPr>
          <p:txBody>
            <a:bodyPr anchorCtr="0" anchor="ctr" bIns="15225" lIns="15225" spcFirstLastPara="1" rIns="15225" wrap="square" tIns="15225">
              <a:noAutofit/>
            </a:bodyPr>
            <a:lstStyle/>
            <a:p>
              <a:pPr indent="0" lvl="0" marL="0" marR="0" rtl="0" algn="ctr">
                <a:lnSpc>
                  <a:spcPct val="90000"/>
                </a:lnSpc>
                <a:spcBef>
                  <a:spcPts val="0"/>
                </a:spcBef>
                <a:spcAft>
                  <a:spcPts val="0"/>
                </a:spcAft>
                <a:buNone/>
              </a:pPr>
              <a:r>
                <a:rPr b="1" lang="uz-Cyrl-UZ" sz="2400">
                  <a:solidFill>
                    <a:srgbClr val="002060"/>
                  </a:solidFill>
                  <a:latin typeface="Times New Roman"/>
                  <a:ea typeface="Times New Roman"/>
                  <a:cs typeface="Times New Roman"/>
                  <a:sym typeface="Times New Roman"/>
                </a:rPr>
                <a:t>Ижтимоий-психологик</a:t>
              </a:r>
              <a:endParaRPr b="1" sz="2400">
                <a:solidFill>
                  <a:srgbClr val="002060"/>
                </a:solidFill>
                <a:latin typeface="Times New Roman"/>
                <a:ea typeface="Times New Roman"/>
                <a:cs typeface="Times New Roman"/>
                <a:sym typeface="Times New Roman"/>
              </a:endParaRPr>
            </a:p>
          </p:txBody>
        </p:sp>
        <p:sp>
          <p:nvSpPr>
            <p:cNvPr id="607" name="Google Shape;607;p41"/>
            <p:cNvSpPr/>
            <p:nvPr/>
          </p:nvSpPr>
          <p:spPr>
            <a:xfrm>
              <a:off x="3015302" y="2624418"/>
              <a:ext cx="2195734" cy="1097867"/>
            </a:xfrm>
            <a:prstGeom prst="rect">
              <a:avLst/>
            </a:prstGeom>
            <a:solidFill>
              <a:srgbClr val="95D13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41"/>
            <p:cNvSpPr txBox="1"/>
            <p:nvPr/>
          </p:nvSpPr>
          <p:spPr>
            <a:xfrm>
              <a:off x="3015302" y="2624418"/>
              <a:ext cx="2195734" cy="1097867"/>
            </a:xfrm>
            <a:prstGeom prst="rect">
              <a:avLst/>
            </a:prstGeom>
            <a:noFill/>
            <a:ln>
              <a:noFill/>
            </a:ln>
          </p:spPr>
          <p:txBody>
            <a:bodyPr anchorCtr="0" anchor="ctr" bIns="15225" lIns="15225" spcFirstLastPara="1" rIns="15225" wrap="square" tIns="15225">
              <a:noAutofit/>
            </a:bodyPr>
            <a:lstStyle/>
            <a:p>
              <a:pPr indent="0" lvl="0" marL="0" marR="0" rtl="0" algn="ctr">
                <a:lnSpc>
                  <a:spcPct val="90000"/>
                </a:lnSpc>
                <a:spcBef>
                  <a:spcPts val="0"/>
                </a:spcBef>
                <a:spcAft>
                  <a:spcPts val="0"/>
                </a:spcAft>
                <a:buNone/>
              </a:pPr>
              <a:r>
                <a:rPr b="1" lang="uz-Cyrl-UZ" sz="2400">
                  <a:solidFill>
                    <a:srgbClr val="002060"/>
                  </a:solidFill>
                  <a:latin typeface="Times New Roman"/>
                  <a:ea typeface="Times New Roman"/>
                  <a:cs typeface="Times New Roman"/>
                  <a:sym typeface="Times New Roman"/>
                </a:rPr>
                <a:t>Амалий</a:t>
              </a:r>
              <a:endParaRPr b="1" sz="2400">
                <a:solidFill>
                  <a:srgbClr val="002060"/>
                </a:solidFill>
                <a:latin typeface="Times New Roman"/>
                <a:ea typeface="Times New Roman"/>
                <a:cs typeface="Times New Roman"/>
                <a:sym typeface="Times New Roman"/>
              </a:endParaRPr>
            </a:p>
          </p:txBody>
        </p:sp>
        <p:sp>
          <p:nvSpPr>
            <p:cNvPr id="609" name="Google Shape;609;p41"/>
            <p:cNvSpPr/>
            <p:nvPr/>
          </p:nvSpPr>
          <p:spPr>
            <a:xfrm>
              <a:off x="5672141" y="2624418"/>
              <a:ext cx="1676619" cy="1097867"/>
            </a:xfrm>
            <a:prstGeom prst="rect">
              <a:avLst/>
            </a:prstGeom>
            <a:solidFill>
              <a:srgbClr val="95D13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41"/>
            <p:cNvSpPr txBox="1"/>
            <p:nvPr/>
          </p:nvSpPr>
          <p:spPr>
            <a:xfrm>
              <a:off x="5672141" y="2624418"/>
              <a:ext cx="1676619" cy="1097867"/>
            </a:xfrm>
            <a:prstGeom prst="rect">
              <a:avLst/>
            </a:prstGeom>
            <a:noFill/>
            <a:ln>
              <a:noFill/>
            </a:ln>
          </p:spPr>
          <p:txBody>
            <a:bodyPr anchorCtr="0" anchor="ctr" bIns="15225" lIns="15225" spcFirstLastPara="1" rIns="15225" wrap="square" tIns="15225">
              <a:noAutofit/>
            </a:bodyPr>
            <a:lstStyle/>
            <a:p>
              <a:pPr indent="0" lvl="0" marL="0" marR="0" rtl="0" algn="ctr">
                <a:lnSpc>
                  <a:spcPct val="90000"/>
                </a:lnSpc>
                <a:spcBef>
                  <a:spcPts val="0"/>
                </a:spcBef>
                <a:spcAft>
                  <a:spcPts val="0"/>
                </a:spcAft>
                <a:buNone/>
              </a:pPr>
              <a:r>
                <a:rPr b="1" lang="uz-Cyrl-UZ" sz="2400">
                  <a:solidFill>
                    <a:srgbClr val="002060"/>
                  </a:solidFill>
                  <a:latin typeface="Times New Roman"/>
                  <a:ea typeface="Times New Roman"/>
                  <a:cs typeface="Times New Roman"/>
                  <a:sym typeface="Times New Roman"/>
                </a:rPr>
                <a:t>Ўқув -услубий </a:t>
              </a:r>
              <a:endParaRPr b="1" sz="2400">
                <a:solidFill>
                  <a:srgbClr val="002060"/>
                </a:solidFill>
                <a:latin typeface="Times New Roman"/>
                <a:ea typeface="Times New Roman"/>
                <a:cs typeface="Times New Roman"/>
                <a:sym typeface="Times New Roman"/>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4" name="Shape 614"/>
        <p:cNvGrpSpPr/>
        <p:nvPr/>
      </p:nvGrpSpPr>
      <p:grpSpPr>
        <a:xfrm>
          <a:off x="0" y="0"/>
          <a:ext cx="0" cy="0"/>
          <a:chOff x="0" y="0"/>
          <a:chExt cx="0" cy="0"/>
        </a:xfrm>
      </p:grpSpPr>
      <p:graphicFrame>
        <p:nvGraphicFramePr>
          <p:cNvPr id="615" name="Google Shape;615;p42"/>
          <p:cNvGraphicFramePr/>
          <p:nvPr/>
        </p:nvGraphicFramePr>
        <p:xfrm>
          <a:off x="267162" y="873163"/>
          <a:ext cx="3000000" cy="3000000"/>
        </p:xfrm>
        <a:graphic>
          <a:graphicData uri="http://schemas.openxmlformats.org/drawingml/2006/table">
            <a:tbl>
              <a:tblPr bandRow="1" firstRow="1">
                <a:noFill/>
                <a:tableStyleId>{B2F94756-BDFB-4F33-9FBB-0EADFD1AFE96}</a:tableStyleId>
              </a:tblPr>
              <a:tblGrid>
                <a:gridCol w="1730550"/>
                <a:gridCol w="2932125"/>
                <a:gridCol w="4776050"/>
              </a:tblGrid>
              <a:tr h="370850">
                <a:tc>
                  <a:txBody>
                    <a:bodyPr/>
                    <a:lstStyle/>
                    <a:p>
                      <a:pPr indent="0" lvl="0" marL="0" marR="0" rtl="0" algn="ctr">
                        <a:spcBef>
                          <a:spcPts val="0"/>
                        </a:spcBef>
                        <a:spcAft>
                          <a:spcPts val="0"/>
                        </a:spcAft>
                        <a:buNone/>
                      </a:pPr>
                      <a:r>
                        <a:rPr b="1" lang="uz-Cyrl-UZ" sz="1800" u="none" cap="none" strike="noStrike">
                          <a:solidFill>
                            <a:schemeClr val="dk1"/>
                          </a:solidFill>
                          <a:latin typeface="Times New Roman"/>
                          <a:ea typeface="Times New Roman"/>
                          <a:cs typeface="Times New Roman"/>
                          <a:sym typeface="Times New Roman"/>
                        </a:rPr>
                        <a:t>Захира тури</a:t>
                      </a:r>
                      <a:endParaRPr b="1" sz="1800" u="none" cap="none" strike="noStrike">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800"/>
                        <a:buFont typeface="Times New Roman"/>
                        <a:buNone/>
                      </a:pPr>
                      <a:r>
                        <a:rPr b="1" lang="uz-Cyrl-UZ" sz="1800" u="none" cap="none" strike="noStrike">
                          <a:solidFill>
                            <a:schemeClr val="dk1"/>
                          </a:solidFill>
                          <a:latin typeface="Times New Roman"/>
                          <a:ea typeface="Times New Roman"/>
                          <a:cs typeface="Times New Roman"/>
                          <a:sym typeface="Times New Roman"/>
                        </a:rPr>
                        <a:t>Мезонлар</a:t>
                      </a:r>
                      <a:endParaRPr/>
                    </a:p>
                    <a:p>
                      <a:pPr indent="0" lvl="0" marL="0" marR="0" rtl="0" algn="ctr">
                        <a:spcBef>
                          <a:spcPts val="0"/>
                        </a:spcBef>
                        <a:spcAft>
                          <a:spcPts val="0"/>
                        </a:spcAft>
                        <a:buNone/>
                      </a:pPr>
                      <a:r>
                        <a:t/>
                      </a:r>
                      <a:endParaRPr b="1" sz="1600" u="none" cap="none" strike="noStrike">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uz-Cyrl-UZ" sz="1800" u="none" cap="none" strike="noStrike">
                          <a:solidFill>
                            <a:schemeClr val="dk1"/>
                          </a:solidFill>
                          <a:latin typeface="Times New Roman"/>
                          <a:ea typeface="Times New Roman"/>
                          <a:cs typeface="Times New Roman"/>
                          <a:sym typeface="Times New Roman"/>
                        </a:rPr>
                        <a:t>Захирани шакллантириш мезонлари кўрсаткичлари </a:t>
                      </a:r>
                      <a:endParaRPr b="1" sz="1800" u="none" cap="none" strike="noStrike">
                        <a:solidFill>
                          <a:schemeClr val="dk1"/>
                        </a:solidFill>
                        <a:latin typeface="Times New Roman"/>
                        <a:ea typeface="Times New Roman"/>
                        <a:cs typeface="Times New Roman"/>
                        <a:sym typeface="Times New Roman"/>
                      </a:endParaRPr>
                    </a:p>
                  </a:txBody>
                  <a:tcPr marT="45725" marB="45725" marR="91450" marL="91450"/>
                </a:tc>
              </a:tr>
              <a:tr h="370850">
                <a:tc>
                  <a:txBody>
                    <a:bodyPr/>
                    <a:lstStyle/>
                    <a:p>
                      <a:pPr indent="0" lvl="0" marL="0" marR="0" rtl="0" algn="ctr">
                        <a:spcBef>
                          <a:spcPts val="0"/>
                        </a:spcBef>
                        <a:spcAft>
                          <a:spcPts val="0"/>
                        </a:spcAft>
                        <a:buNone/>
                      </a:pPr>
                      <a:r>
                        <a:rPr b="1" lang="uz-Cyrl-UZ" sz="2000" u="none" cap="none" strike="noStrike">
                          <a:latin typeface="Times New Roman"/>
                          <a:ea typeface="Times New Roman"/>
                          <a:cs typeface="Times New Roman"/>
                          <a:sym typeface="Times New Roman"/>
                        </a:rPr>
                        <a:t> </a:t>
                      </a:r>
                      <a:r>
                        <a:rPr b="0" i="0" lang="uz-Cyrl-UZ" sz="2000" u="none" cap="none" strike="noStrike">
                          <a:latin typeface="Times New Roman"/>
                          <a:ea typeface="Times New Roman"/>
                          <a:cs typeface="Times New Roman"/>
                          <a:sym typeface="Times New Roman"/>
                        </a:rPr>
                        <a:t>Кадрларнинг салоҳияти бўйича</a:t>
                      </a:r>
                      <a:endParaRPr b="0" i="0" sz="20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b="1" sz="2000">
                        <a:latin typeface="Times New Roman"/>
                        <a:ea typeface="Times New Roman"/>
                        <a:cs typeface="Times New Roman"/>
                        <a:sym typeface="Times New Roman"/>
                      </a:endParaRPr>
                    </a:p>
                    <a:p>
                      <a:pPr indent="0" lvl="0" marL="0" marR="0" rtl="0" algn="ctr">
                        <a:spcBef>
                          <a:spcPts val="0"/>
                        </a:spcBef>
                        <a:spcAft>
                          <a:spcPts val="0"/>
                        </a:spcAft>
                        <a:buNone/>
                      </a:pPr>
                      <a:r>
                        <a:rPr b="0" lang="uz-Cyrl-UZ" sz="2000" u="sng">
                          <a:latin typeface="Times New Roman"/>
                          <a:ea typeface="Times New Roman"/>
                          <a:cs typeface="Times New Roman"/>
                          <a:sym typeface="Times New Roman"/>
                        </a:rPr>
                        <a:t>Ижтимоий демографик талаблар </a:t>
                      </a:r>
                      <a:endParaRPr b="0" sz="2000" u="sng">
                        <a:latin typeface="Times New Roman"/>
                        <a:ea typeface="Times New Roman"/>
                        <a:cs typeface="Times New Roman"/>
                        <a:sym typeface="Times New Roman"/>
                      </a:endParaRPr>
                    </a:p>
                  </a:txBody>
                  <a:tcPr marT="45725" marB="45725" marR="91450" marL="91450"/>
                </a:tc>
                <a:tc>
                  <a:txBody>
                    <a:bodyPr/>
                    <a:lstStyle/>
                    <a:p>
                      <a:pPr indent="0" lvl="0" marL="0" marR="0" rtl="0" algn="just">
                        <a:lnSpc>
                          <a:spcPct val="100000"/>
                        </a:lnSpc>
                        <a:spcBef>
                          <a:spcPts val="0"/>
                        </a:spcBef>
                        <a:spcAft>
                          <a:spcPts val="0"/>
                        </a:spcAft>
                        <a:buClr>
                          <a:schemeClr val="dk1"/>
                        </a:buClr>
                        <a:buSzPts val="2000"/>
                        <a:buFont typeface="Times New Roman"/>
                        <a:buNone/>
                      </a:pPr>
                      <a:r>
                        <a:rPr b="0" lang="uz-Cyrl-UZ" sz="2000">
                          <a:latin typeface="Times New Roman"/>
                          <a:ea typeface="Times New Roman"/>
                          <a:cs typeface="Times New Roman"/>
                          <a:sym typeface="Times New Roman"/>
                        </a:rPr>
                        <a:t>Таълим даражаси, амалий иш тажрибаси ва инсонлар билан ишлаш тажрибаси, ёши (шахсий ҳужжат бўйича)</a:t>
                      </a:r>
                      <a:endParaRPr/>
                    </a:p>
                    <a:p>
                      <a:pPr indent="0" lvl="0" marL="0" marR="0" rtl="0" algn="l">
                        <a:spcBef>
                          <a:spcPts val="0"/>
                        </a:spcBef>
                        <a:spcAft>
                          <a:spcPts val="0"/>
                        </a:spcAft>
                        <a:buNone/>
                      </a:pPr>
                      <a:r>
                        <a:t/>
                      </a:r>
                      <a:endParaRPr b="1" sz="2000">
                        <a:latin typeface="Times New Roman"/>
                        <a:ea typeface="Times New Roman"/>
                        <a:cs typeface="Times New Roman"/>
                        <a:sym typeface="Times New Roman"/>
                      </a:endParaRPr>
                    </a:p>
                  </a:txBody>
                  <a:tcPr marT="45725" marB="45725" marR="91450" marL="91450"/>
                </a:tc>
              </a:tr>
              <a:tr h="370850">
                <a:tc>
                  <a:txBody>
                    <a:bodyPr/>
                    <a:lstStyle/>
                    <a:p>
                      <a:pPr indent="0" lvl="0" marL="0" marR="0" rtl="0" algn="ctr">
                        <a:spcBef>
                          <a:spcPts val="0"/>
                        </a:spcBef>
                        <a:spcAft>
                          <a:spcPts val="0"/>
                        </a:spcAft>
                        <a:buNone/>
                      </a:pPr>
                      <a:r>
                        <a:rPr b="0" lang="uz-Cyrl-UZ" sz="2000">
                          <a:latin typeface="Times New Roman"/>
                          <a:ea typeface="Times New Roman"/>
                          <a:cs typeface="Times New Roman"/>
                          <a:sym typeface="Times New Roman"/>
                        </a:rPr>
                        <a:t>Кадрларнинг дастлабки кўтарилиш бўйича </a:t>
                      </a:r>
                      <a:endParaRPr b="0" sz="20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b="1" sz="2000">
                        <a:latin typeface="Times New Roman"/>
                        <a:ea typeface="Times New Roman"/>
                        <a:cs typeface="Times New Roman"/>
                        <a:sym typeface="Times New Roman"/>
                      </a:endParaRPr>
                    </a:p>
                    <a:p>
                      <a:pPr indent="0" lvl="0" marL="0" marR="0" rtl="0" algn="ctr">
                        <a:spcBef>
                          <a:spcPts val="0"/>
                        </a:spcBef>
                        <a:spcAft>
                          <a:spcPts val="0"/>
                        </a:spcAft>
                        <a:buNone/>
                      </a:pPr>
                      <a:r>
                        <a:rPr b="0" lang="uz-Cyrl-UZ" sz="2000" u="sng">
                          <a:latin typeface="Times New Roman"/>
                          <a:ea typeface="Times New Roman"/>
                          <a:cs typeface="Times New Roman"/>
                          <a:sym typeface="Times New Roman"/>
                        </a:rPr>
                        <a:t>Бошқарув сифати </a:t>
                      </a:r>
                      <a:endParaRPr b="0" sz="2000" u="sng">
                        <a:latin typeface="Times New Roman"/>
                        <a:ea typeface="Times New Roman"/>
                        <a:cs typeface="Times New Roman"/>
                        <a:sym typeface="Times New Roman"/>
                      </a:endParaRPr>
                    </a:p>
                  </a:txBody>
                  <a:tcPr marT="45725" marB="45725" marR="91450" marL="91450"/>
                </a:tc>
                <a:tc>
                  <a:txBody>
                    <a:bodyPr/>
                    <a:lstStyle/>
                    <a:p>
                      <a:pPr indent="0" lvl="0" marL="0" marR="0" rtl="0" algn="just">
                        <a:lnSpc>
                          <a:spcPct val="100000"/>
                        </a:lnSpc>
                        <a:spcBef>
                          <a:spcPts val="0"/>
                        </a:spcBef>
                        <a:spcAft>
                          <a:spcPts val="0"/>
                        </a:spcAft>
                        <a:buClr>
                          <a:schemeClr val="dk1"/>
                        </a:buClr>
                        <a:buSzPts val="2000"/>
                        <a:buFont typeface="Times New Roman"/>
                        <a:buNone/>
                      </a:pPr>
                      <a:r>
                        <a:rPr b="0" lang="uz-Cyrl-UZ" sz="2000">
                          <a:latin typeface="Times New Roman"/>
                          <a:ea typeface="Times New Roman"/>
                          <a:cs typeface="Times New Roman"/>
                          <a:sym typeface="Times New Roman"/>
                        </a:rPr>
                        <a:t>Номзодни захирага киритишда профессионал ва шахсий сифатларининг эксперт баҳоси (сўров ва тест ўтказилиш натижалари)</a:t>
                      </a:r>
                      <a:endParaRPr/>
                    </a:p>
                    <a:p>
                      <a:pPr indent="0" lvl="0" marL="0" marR="0" rtl="0" algn="l">
                        <a:spcBef>
                          <a:spcPts val="0"/>
                        </a:spcBef>
                        <a:spcAft>
                          <a:spcPts val="0"/>
                        </a:spcAft>
                        <a:buNone/>
                      </a:pPr>
                      <a:r>
                        <a:t/>
                      </a:r>
                      <a:endParaRPr b="1" sz="2000">
                        <a:latin typeface="Times New Roman"/>
                        <a:ea typeface="Times New Roman"/>
                        <a:cs typeface="Times New Roman"/>
                        <a:sym typeface="Times New Roman"/>
                      </a:endParaRPr>
                    </a:p>
                  </a:txBody>
                  <a:tcPr marT="45725" marB="45725" marR="91450" marL="91450"/>
                </a:tc>
              </a:tr>
              <a:tr h="370850">
                <a:tc>
                  <a:txBody>
                    <a:bodyPr/>
                    <a:lstStyle/>
                    <a:p>
                      <a:pPr indent="0" lvl="0" marL="0" marR="0" rtl="0" algn="ctr">
                        <a:spcBef>
                          <a:spcPts val="0"/>
                        </a:spcBef>
                        <a:spcAft>
                          <a:spcPts val="0"/>
                        </a:spcAft>
                        <a:buNone/>
                      </a:pPr>
                      <a:r>
                        <a:rPr b="0" lang="uz-Cyrl-UZ" sz="2000">
                          <a:latin typeface="Times New Roman"/>
                          <a:ea typeface="Times New Roman"/>
                          <a:cs typeface="Times New Roman"/>
                          <a:sym typeface="Times New Roman"/>
                        </a:rPr>
                        <a:t>Яна тажрибалари бўйича куний иш  </a:t>
                      </a:r>
                      <a:endParaRPr b="0" sz="2000">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0" lang="uz-Cyrl-UZ" sz="2000" u="sng">
                          <a:latin typeface="Times New Roman"/>
                          <a:ea typeface="Times New Roman"/>
                          <a:cs typeface="Times New Roman"/>
                          <a:sym typeface="Times New Roman"/>
                        </a:rPr>
                        <a:t>Бажарилган иш натижаси ва сифати</a:t>
                      </a:r>
                      <a:endParaRPr b="0" sz="2000" u="sng">
                        <a:latin typeface="Times New Roman"/>
                        <a:ea typeface="Times New Roman"/>
                        <a:cs typeface="Times New Roman"/>
                        <a:sym typeface="Times New Roman"/>
                      </a:endParaRPr>
                    </a:p>
                  </a:txBody>
                  <a:tcPr marT="45725" marB="45725" marR="91450" marL="91450"/>
                </a:tc>
                <a:tc>
                  <a:txBody>
                    <a:bodyPr/>
                    <a:lstStyle/>
                    <a:p>
                      <a:pPr indent="0" lvl="0" marL="0" marR="0" rtl="0" algn="just">
                        <a:lnSpc>
                          <a:spcPct val="100000"/>
                        </a:lnSpc>
                        <a:spcBef>
                          <a:spcPts val="0"/>
                        </a:spcBef>
                        <a:spcAft>
                          <a:spcPts val="0"/>
                        </a:spcAft>
                        <a:buClr>
                          <a:schemeClr val="dk1"/>
                        </a:buClr>
                        <a:buSzPts val="2000"/>
                        <a:buFont typeface="Times New Roman"/>
                        <a:buNone/>
                      </a:pPr>
                      <a:r>
                        <a:rPr b="0" lang="uz-Cyrl-UZ" sz="2000">
                          <a:latin typeface="Times New Roman"/>
                          <a:ea typeface="Times New Roman"/>
                          <a:cs typeface="Times New Roman"/>
                          <a:sym typeface="Times New Roman"/>
                        </a:rPr>
                        <a:t>Ишлаб чиқариш фаолиятида якуний натижалари (белгиланган вазифаларни бажарилиш натижаси бўйича), номзодни маълум раҳбар лавозимни эгаллаши учун розилиги</a:t>
                      </a:r>
                      <a:endParaRPr/>
                    </a:p>
                    <a:p>
                      <a:pPr indent="0" lvl="0" marL="0" marR="0" rtl="0" algn="l">
                        <a:spcBef>
                          <a:spcPts val="0"/>
                        </a:spcBef>
                        <a:spcAft>
                          <a:spcPts val="0"/>
                        </a:spcAft>
                        <a:buNone/>
                      </a:pPr>
                      <a:r>
                        <a:t/>
                      </a:r>
                      <a:endParaRPr b="1" sz="2000">
                        <a:latin typeface="Times New Roman"/>
                        <a:ea typeface="Times New Roman"/>
                        <a:cs typeface="Times New Roman"/>
                        <a:sym typeface="Times New Roman"/>
                      </a:endParaRPr>
                    </a:p>
                  </a:txBody>
                  <a:tcPr marT="45725" marB="45725" marR="91450" marL="91450"/>
                </a:tc>
              </a:tr>
            </a:tbl>
          </a:graphicData>
        </a:graphic>
      </p:graphicFrame>
      <p:sp>
        <p:nvSpPr>
          <p:cNvPr id="616" name="Google Shape;616;p42"/>
          <p:cNvSpPr/>
          <p:nvPr/>
        </p:nvSpPr>
        <p:spPr>
          <a:xfrm>
            <a:off x="1624760" y="78872"/>
            <a:ext cx="8728364"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2800">
                <a:solidFill>
                  <a:schemeClr val="dk1"/>
                </a:solidFill>
                <a:latin typeface="Times New Roman"/>
                <a:ea typeface="Times New Roman"/>
                <a:cs typeface="Times New Roman"/>
                <a:sym typeface="Times New Roman"/>
              </a:rPr>
              <a:t>Захирага киритиш мезонлари[8] </a:t>
            </a:r>
            <a:endParaRPr b="1" sz="2800">
              <a:solidFill>
                <a:schemeClr val="dk1"/>
              </a:solidFill>
              <a:latin typeface="Times New Roman"/>
              <a:ea typeface="Times New Roman"/>
              <a:cs typeface="Times New Roman"/>
              <a:sym typeface="Times New Roman"/>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0" name="Shape 620"/>
        <p:cNvGrpSpPr/>
        <p:nvPr/>
      </p:nvGrpSpPr>
      <p:grpSpPr>
        <a:xfrm>
          <a:off x="0" y="0"/>
          <a:ext cx="0" cy="0"/>
          <a:chOff x="0" y="0"/>
          <a:chExt cx="0" cy="0"/>
        </a:xfrm>
      </p:grpSpPr>
      <p:sp>
        <p:nvSpPr>
          <p:cNvPr id="621" name="Google Shape;621;p43"/>
          <p:cNvSpPr txBox="1"/>
          <p:nvPr>
            <p:ph type="title"/>
          </p:nvPr>
        </p:nvSpPr>
        <p:spPr>
          <a:xfrm>
            <a:off x="249382" y="150126"/>
            <a:ext cx="8543925" cy="90716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002060"/>
              </a:buClr>
              <a:buSzPts val="2400"/>
              <a:buFont typeface="Times New Roman"/>
              <a:buNone/>
            </a:pPr>
            <a:r>
              <a:rPr b="1" lang="uz-Cyrl-UZ" sz="2400">
                <a:solidFill>
                  <a:srgbClr val="002060"/>
                </a:solidFill>
                <a:latin typeface="Times New Roman"/>
                <a:ea typeface="Times New Roman"/>
                <a:cs typeface="Times New Roman"/>
                <a:sym typeface="Times New Roman"/>
              </a:rPr>
              <a:t>Корхоналарда кадрлар захирасини шакллантиришнинг  асосини қуйидагилар ташкил этади [3]</a:t>
            </a:r>
            <a:endParaRPr b="1" sz="2400">
              <a:solidFill>
                <a:srgbClr val="002060"/>
              </a:solidFill>
              <a:latin typeface="Times New Roman"/>
              <a:ea typeface="Times New Roman"/>
              <a:cs typeface="Times New Roman"/>
              <a:sym typeface="Times New Roman"/>
            </a:endParaRPr>
          </a:p>
        </p:txBody>
      </p:sp>
      <p:sp>
        <p:nvSpPr>
          <p:cNvPr id="622" name="Google Shape;622;p43"/>
          <p:cNvSpPr txBox="1"/>
          <p:nvPr>
            <p:ph idx="1" type="body"/>
          </p:nvPr>
        </p:nvSpPr>
        <p:spPr>
          <a:xfrm>
            <a:off x="249382" y="1304095"/>
            <a:ext cx="8048457" cy="5255006"/>
          </a:xfrm>
          <a:prstGeom prst="rect">
            <a:avLst/>
          </a:prstGeom>
          <a:noFill/>
          <a:ln>
            <a:noFill/>
          </a:ln>
        </p:spPr>
        <p:txBody>
          <a:bodyPr anchorCtr="0" anchor="t" bIns="45700" lIns="91425" spcFirstLastPara="1" rIns="91425" wrap="square" tIns="45700">
            <a:normAutofit lnSpcReduction="10000"/>
          </a:bodyPr>
          <a:lstStyle/>
          <a:p>
            <a:pPr indent="-342900" lvl="0" marL="342900" rtl="0" algn="just">
              <a:spcBef>
                <a:spcPts val="0"/>
              </a:spcBef>
              <a:spcAft>
                <a:spcPts val="0"/>
              </a:spcAft>
              <a:buSzPts val="1440"/>
              <a:buFont typeface="Noto Sans Symbols"/>
              <a:buChar char="❖"/>
            </a:pPr>
            <a:r>
              <a:rPr lang="uz-Cyrl-UZ">
                <a:solidFill>
                  <a:srgbClr val="002060"/>
                </a:solidFill>
                <a:latin typeface="Times New Roman"/>
                <a:ea typeface="Times New Roman"/>
                <a:cs typeface="Times New Roman"/>
                <a:sym typeface="Times New Roman"/>
              </a:rPr>
              <a:t>     </a:t>
            </a:r>
            <a:r>
              <a:rPr lang="uz-Cyrl-UZ">
                <a:solidFill>
                  <a:schemeClr val="dk1"/>
                </a:solidFill>
                <a:latin typeface="Times New Roman"/>
                <a:ea typeface="Times New Roman"/>
                <a:cs typeface="Times New Roman"/>
                <a:sym typeface="Times New Roman"/>
              </a:rPr>
              <a:t>Кадрлар захираси катта ва кўп қиррали масалаларни хисобга олиши ва бунинг учун катта хажмдаги ахборотни йиғиш; </a:t>
            </a:r>
            <a:endParaRPr/>
          </a:p>
          <a:p>
            <a:pPr indent="-342900" lvl="0" marL="342900" rtl="0" algn="just">
              <a:spcBef>
                <a:spcPts val="1000"/>
              </a:spcBef>
              <a:spcAft>
                <a:spcPts val="0"/>
              </a:spcAft>
              <a:buSzPts val="1440"/>
              <a:buFont typeface="Noto Sans Symbols"/>
              <a:buChar char="❖"/>
            </a:pPr>
            <a:r>
              <a:rPr lang="uz-Cyrl-UZ">
                <a:solidFill>
                  <a:schemeClr val="dk1"/>
                </a:solidFill>
                <a:latin typeface="Times New Roman"/>
                <a:ea typeface="Times New Roman"/>
                <a:cs typeface="Times New Roman"/>
                <a:sym typeface="Times New Roman"/>
              </a:rPr>
              <a:t>     Кадрлар захирасини яратиш мураккаб жарён бўлганлигидан кўзланган мақсад ўзгарувчан хусусият касб этади, буни ҳисобга олиш лозим; </a:t>
            </a:r>
            <a:endParaRPr/>
          </a:p>
          <a:p>
            <a:pPr indent="-342900" lvl="0" marL="342900" rtl="0" algn="just">
              <a:spcBef>
                <a:spcPts val="1000"/>
              </a:spcBef>
              <a:spcAft>
                <a:spcPts val="0"/>
              </a:spcAft>
              <a:buSzPts val="1440"/>
              <a:buFont typeface="Noto Sans Symbols"/>
              <a:buChar char="❖"/>
            </a:pPr>
            <a:r>
              <a:rPr lang="uz-Cyrl-UZ">
                <a:solidFill>
                  <a:schemeClr val="dk1"/>
                </a:solidFill>
                <a:latin typeface="Times New Roman"/>
                <a:ea typeface="Times New Roman"/>
                <a:cs typeface="Times New Roman"/>
                <a:sym typeface="Times New Roman"/>
              </a:rPr>
              <a:t>     Кадрлар захирасини яратишда профессионал кишилар, яъни ишбилармон, маълум тажрибага эга бўлган ва махсус тайёргарлик кўрган мутахассисларга таяниш;</a:t>
            </a:r>
            <a:endParaRPr/>
          </a:p>
          <a:p>
            <a:pPr indent="-342900" lvl="0" marL="342900" rtl="0" algn="just">
              <a:spcBef>
                <a:spcPts val="1000"/>
              </a:spcBef>
              <a:spcAft>
                <a:spcPts val="0"/>
              </a:spcAft>
              <a:buSzPts val="1440"/>
              <a:buFont typeface="Noto Sans Symbols"/>
              <a:buChar char="❖"/>
            </a:pPr>
            <a:r>
              <a:rPr lang="uz-Cyrl-UZ">
                <a:solidFill>
                  <a:schemeClr val="dk1"/>
                </a:solidFill>
                <a:latin typeface="Times New Roman"/>
                <a:ea typeface="Times New Roman"/>
                <a:cs typeface="Times New Roman"/>
                <a:sym typeface="Times New Roman"/>
              </a:rPr>
              <a:t>     Кадрлар захирасини шакллантириш технологияси инсонларни ўз-ўзини кўрсата олишига, интелектли ва профессионал эканлигини амалга оширишига лаёқатини такомиллаштиришга каратилган бўлиши лозим;</a:t>
            </a:r>
            <a:endParaRPr/>
          </a:p>
          <a:p>
            <a:pPr indent="-342900" lvl="0" marL="342900" rtl="0" algn="just">
              <a:spcBef>
                <a:spcPts val="1000"/>
              </a:spcBef>
              <a:spcAft>
                <a:spcPts val="0"/>
              </a:spcAft>
              <a:buSzPts val="1440"/>
              <a:buFont typeface="Noto Sans Symbols"/>
              <a:buChar char="❖"/>
            </a:pPr>
            <a:r>
              <a:rPr lang="uz-Cyrl-UZ">
                <a:solidFill>
                  <a:schemeClr val="dk1"/>
                </a:solidFill>
                <a:latin typeface="Times New Roman"/>
                <a:ea typeface="Times New Roman"/>
                <a:cs typeface="Times New Roman"/>
                <a:sym typeface="Times New Roman"/>
              </a:rPr>
              <a:t>     Кадрлар захирасини шакллантиришда касбий малака ва куникмаларни муттасил ривожлантириб боришга каратилган кенг куламли ишларни шу ишга масъул бўлган шахслар (корхона рахбарияти, кадрлар бўлими бошлиқлари ва масъул ходимлар) томонидан тизимли ишлаб чиқилган бўлиши керак; </a:t>
            </a:r>
            <a:endParaRPr/>
          </a:p>
          <a:p>
            <a:pPr indent="-342900" lvl="0" marL="342900" rtl="0" algn="just">
              <a:spcBef>
                <a:spcPts val="1000"/>
              </a:spcBef>
              <a:spcAft>
                <a:spcPts val="0"/>
              </a:spcAft>
              <a:buSzPts val="1440"/>
              <a:buFont typeface="Noto Sans Symbols"/>
              <a:buChar char="❖"/>
            </a:pPr>
            <a:r>
              <a:rPr lang="uz-Cyrl-UZ">
                <a:solidFill>
                  <a:schemeClr val="dk1"/>
                </a:solidFill>
                <a:latin typeface="Times New Roman"/>
                <a:ea typeface="Times New Roman"/>
                <a:cs typeface="Times New Roman"/>
                <a:sym typeface="Times New Roman"/>
              </a:rPr>
              <a:t>     Корхонада ҳодимлар саолиҳияти ва фаолият самарадорлигини мунтазам баҳолаб бориш.</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6" name="Shape 626"/>
        <p:cNvGrpSpPr/>
        <p:nvPr/>
      </p:nvGrpSpPr>
      <p:grpSpPr>
        <a:xfrm>
          <a:off x="0" y="0"/>
          <a:ext cx="0" cy="0"/>
          <a:chOff x="0" y="0"/>
          <a:chExt cx="0" cy="0"/>
        </a:xfrm>
      </p:grpSpPr>
      <p:sp>
        <p:nvSpPr>
          <p:cNvPr id="627" name="Google Shape;627;p44"/>
          <p:cNvSpPr/>
          <p:nvPr/>
        </p:nvSpPr>
        <p:spPr>
          <a:xfrm>
            <a:off x="1068637" y="1470948"/>
            <a:ext cx="7174612" cy="1257552"/>
          </a:xfrm>
          <a:prstGeom prst="rect">
            <a:avLst/>
          </a:prstGeom>
          <a:solidFill>
            <a:srgbClr val="9EDFF5"/>
          </a:solidFill>
          <a:ln cap="rnd" cmpd="sng" w="19050">
            <a:solidFill>
              <a:srgbClr val="4594A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000">
                <a:solidFill>
                  <a:schemeClr val="dk1"/>
                </a:solidFill>
                <a:latin typeface="Times New Roman"/>
                <a:ea typeface="Times New Roman"/>
                <a:cs typeface="Times New Roman"/>
                <a:sym typeface="Times New Roman"/>
              </a:rPr>
              <a:t>Ходимларни ривожлантиришнинг айрим масалаларига етарлича эътибор берилмаслиги сабабли ташкилотингизда юзага келиши мумкин бўлган оқибатлар ва йўқотишларни санаб ўтинг.</a:t>
            </a:r>
            <a:endParaRPr b="1" sz="2000">
              <a:solidFill>
                <a:schemeClr val="dk1"/>
              </a:solidFill>
              <a:latin typeface="Trebuchet MS"/>
              <a:ea typeface="Trebuchet MS"/>
              <a:cs typeface="Trebuchet MS"/>
              <a:sym typeface="Trebuchet MS"/>
            </a:endParaRPr>
          </a:p>
        </p:txBody>
      </p:sp>
      <p:graphicFrame>
        <p:nvGraphicFramePr>
          <p:cNvPr id="628" name="Google Shape;628;p44"/>
          <p:cNvGraphicFramePr/>
          <p:nvPr/>
        </p:nvGraphicFramePr>
        <p:xfrm>
          <a:off x="400050" y="2875286"/>
          <a:ext cx="3000000" cy="3000000"/>
        </p:xfrm>
        <a:graphic>
          <a:graphicData uri="http://schemas.openxmlformats.org/drawingml/2006/table">
            <a:tbl>
              <a:tblPr>
                <a:noFill/>
                <a:tableStyleId>{F0333DA5-AFAD-41BB-94EF-205728653A26}</a:tableStyleId>
              </a:tblPr>
              <a:tblGrid>
                <a:gridCol w="406700"/>
                <a:gridCol w="2581600"/>
                <a:gridCol w="2298700"/>
                <a:gridCol w="2829150"/>
              </a:tblGrid>
              <a:tr h="1158475">
                <a:tc>
                  <a:txBody>
                    <a:bodyPr/>
                    <a:lstStyle/>
                    <a:p>
                      <a:pPr indent="0" lvl="0" marL="0" marR="0" rtl="0" algn="ctr">
                        <a:spcBef>
                          <a:spcPts val="0"/>
                        </a:spcBef>
                        <a:spcAft>
                          <a:spcPts val="0"/>
                        </a:spcAft>
                        <a:buNone/>
                      </a:pPr>
                      <a:r>
                        <a:rPr b="1" i="0" lang="uz-Cyrl-UZ" sz="1800" u="none" strike="noStrike">
                          <a:solidFill>
                            <a:srgbClr val="000000"/>
                          </a:solidFill>
                          <a:latin typeface="Times New Roman"/>
                          <a:ea typeface="Times New Roman"/>
                          <a:cs typeface="Times New Roman"/>
                          <a:sym typeface="Times New Roman"/>
                        </a:rPr>
                        <a:t>Т/Р</a:t>
                      </a:r>
                      <a:endParaRPr b="1" i="0" sz="1800" u="none" strike="noStrike">
                        <a:solidFill>
                          <a:srgbClr val="000000"/>
                        </a:solidFill>
                        <a:latin typeface="Times New Roman"/>
                        <a:ea typeface="Times New Roman"/>
                        <a:cs typeface="Times New Roman"/>
                        <a:sym typeface="Times New Roman"/>
                      </a:endParaRPr>
                    </a:p>
                  </a:txBody>
                  <a:tcPr marT="9525" marB="0" marR="9525" marL="9525"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i="0" lang="uz-Cyrl-UZ" sz="1800" u="none" strike="noStrike">
                          <a:solidFill>
                            <a:srgbClr val="000000"/>
                          </a:solidFill>
                          <a:latin typeface="Times New Roman"/>
                          <a:ea typeface="Times New Roman"/>
                          <a:cs typeface="Times New Roman"/>
                          <a:sym typeface="Times New Roman"/>
                        </a:rPr>
                        <a:t>Ҳозирда етарлича эътиборга олинмаётган масала</a:t>
                      </a:r>
                      <a:endParaRPr b="1" i="0" sz="1800" u="none" strike="noStrike">
                        <a:solidFill>
                          <a:srgbClr val="000000"/>
                        </a:solidFill>
                        <a:latin typeface="Times New Roman"/>
                        <a:ea typeface="Times New Roman"/>
                        <a:cs typeface="Times New Roman"/>
                        <a:sym typeface="Times New Roman"/>
                      </a:endParaRPr>
                    </a:p>
                  </a:txBody>
                  <a:tcPr marT="9525" marB="0" marR="9525" marL="9525"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i="0" lang="uz-Cyrl-UZ" sz="1800" u="none" strike="noStrike">
                          <a:solidFill>
                            <a:srgbClr val="000000"/>
                          </a:solidFill>
                          <a:latin typeface="Times New Roman"/>
                          <a:ea typeface="Times New Roman"/>
                          <a:cs typeface="Times New Roman"/>
                          <a:sym typeface="Times New Roman"/>
                        </a:rPr>
                        <a:t>Юзага келиши мумкин оқибатлар</a:t>
                      </a:r>
                      <a:endParaRPr b="1" i="0" sz="1800" u="none" strike="noStrike">
                        <a:solidFill>
                          <a:srgbClr val="000000"/>
                        </a:solidFill>
                        <a:latin typeface="Times New Roman"/>
                        <a:ea typeface="Times New Roman"/>
                        <a:cs typeface="Times New Roman"/>
                        <a:sym typeface="Times New Roman"/>
                      </a:endParaRPr>
                    </a:p>
                  </a:txBody>
                  <a:tcPr marT="9525" marB="0" marR="9525" marL="9525"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i="0" lang="uz-Cyrl-UZ" sz="1800" u="none" strike="noStrike">
                          <a:solidFill>
                            <a:srgbClr val="000000"/>
                          </a:solidFill>
                          <a:latin typeface="Times New Roman"/>
                          <a:ea typeface="Times New Roman"/>
                          <a:cs typeface="Times New Roman"/>
                          <a:sym typeface="Times New Roman"/>
                        </a:rPr>
                        <a:t>Ташкилотнинг мумкин бўлган йўқотишлари (молиявий, репутация...)</a:t>
                      </a:r>
                      <a:endParaRPr b="1" i="0" sz="1800" u="none" strike="noStrike">
                        <a:solidFill>
                          <a:srgbClr val="000000"/>
                        </a:solidFill>
                        <a:latin typeface="Times New Roman"/>
                        <a:ea typeface="Times New Roman"/>
                        <a:cs typeface="Times New Roman"/>
                        <a:sym typeface="Times New Roman"/>
                      </a:endParaRPr>
                    </a:p>
                  </a:txBody>
                  <a:tcPr marT="9525" marB="0" marR="9525" marL="9525" anchor="ctr">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r>
              <a:tr h="431975">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r>
              <a:tr h="431975">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r>
              <a:tr h="431975">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r>
              <a:tr h="431975">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r>
              <a:tr h="431975">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r>
              <a:tr h="431975">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i="0" lang="uz-Cyrl-UZ" sz="1100" u="none" strike="noStrike">
                          <a:solidFill>
                            <a:srgbClr val="000000"/>
                          </a:solidFill>
                          <a:latin typeface="Times New Roman"/>
                          <a:ea typeface="Times New Roman"/>
                          <a:cs typeface="Times New Roman"/>
                          <a:sym typeface="Times New Roman"/>
                        </a:rPr>
                        <a:t> </a:t>
                      </a:r>
                      <a:endParaRPr/>
                    </a:p>
                  </a:txBody>
                  <a:tcPr marT="9525" marB="0" marR="9525" marL="9525" anchor="b">
                    <a:lnL cap="flat" cmpd="sng" w="25400">
                      <a:solidFill>
                        <a:srgbClr val="000000"/>
                      </a:solidFill>
                      <a:prstDash val="solid"/>
                      <a:round/>
                      <a:headEnd len="sm" w="sm" type="none"/>
                      <a:tailEnd len="sm" w="sm" type="none"/>
                    </a:lnL>
                    <a:lnR cap="flat" cmpd="sng" w="25400">
                      <a:solidFill>
                        <a:srgbClr val="000000"/>
                      </a:solidFill>
                      <a:prstDash val="solid"/>
                      <a:round/>
                      <a:headEnd len="sm" w="sm" type="none"/>
                      <a:tailEnd len="sm" w="sm" type="none"/>
                    </a:lnR>
                    <a:lnT cap="flat" cmpd="sng" w="25400">
                      <a:solidFill>
                        <a:srgbClr val="000000"/>
                      </a:solidFill>
                      <a:prstDash val="solid"/>
                      <a:round/>
                      <a:headEnd len="sm" w="sm" type="none"/>
                      <a:tailEnd len="sm" w="sm" type="none"/>
                    </a:lnT>
                    <a:lnB cap="flat" cmpd="sng" w="25400">
                      <a:solidFill>
                        <a:srgbClr val="000000"/>
                      </a:solidFill>
                      <a:prstDash val="solid"/>
                      <a:round/>
                      <a:headEnd len="sm" w="sm" type="none"/>
                      <a:tailEnd len="sm" w="sm" type="none"/>
                    </a:lnB>
                  </a:tcPr>
                </a:tc>
              </a:tr>
            </a:tbl>
          </a:graphicData>
        </a:graphic>
      </p:graphicFrame>
      <p:sp>
        <p:nvSpPr>
          <p:cNvPr id="629" name="Google Shape;629;p44"/>
          <p:cNvSpPr/>
          <p:nvPr/>
        </p:nvSpPr>
        <p:spPr>
          <a:xfrm>
            <a:off x="682388" y="263464"/>
            <a:ext cx="2388358" cy="893307"/>
          </a:xfrm>
          <a:prstGeom prst="rightArrow">
            <a:avLst>
              <a:gd fmla="val 50000" name="adj1"/>
              <a:gd fmla="val 50000" name="adj2"/>
            </a:avLst>
          </a:prstGeom>
          <a:solidFill>
            <a:schemeClr val="accent1"/>
          </a:solidFill>
          <a:ln cap="rnd" cmpd="sng" w="19050">
            <a:solidFill>
              <a:srgbClr val="4594A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400">
                <a:solidFill>
                  <a:schemeClr val="dk1"/>
                </a:solidFill>
                <a:latin typeface="Times New Roman"/>
                <a:ea typeface="Times New Roman"/>
                <a:cs typeface="Times New Roman"/>
                <a:sym typeface="Times New Roman"/>
              </a:rPr>
              <a:t>Вазифа</a:t>
            </a:r>
            <a:endParaRPr sz="2400">
              <a:solidFill>
                <a:schemeClr val="dk1"/>
              </a:solidFill>
              <a:latin typeface="Trebuchet MS"/>
              <a:ea typeface="Trebuchet MS"/>
              <a:cs typeface="Trebuchet MS"/>
              <a:sym typeface="Trebuchet MS"/>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3" name="Shape 633"/>
        <p:cNvGrpSpPr/>
        <p:nvPr/>
      </p:nvGrpSpPr>
      <p:grpSpPr>
        <a:xfrm>
          <a:off x="0" y="0"/>
          <a:ext cx="0" cy="0"/>
          <a:chOff x="0" y="0"/>
          <a:chExt cx="0" cy="0"/>
        </a:xfrm>
      </p:grpSpPr>
      <p:sp>
        <p:nvSpPr>
          <p:cNvPr id="634" name="Google Shape;634;p45"/>
          <p:cNvSpPr/>
          <p:nvPr/>
        </p:nvSpPr>
        <p:spPr>
          <a:xfrm>
            <a:off x="264993" y="1296537"/>
            <a:ext cx="9411269" cy="5363570"/>
          </a:xfrm>
          <a:prstGeom prst="roundRect">
            <a:avLst>
              <a:gd fmla="val 3219" name="adj"/>
            </a:avLst>
          </a:prstGeom>
          <a:solidFill>
            <a:srgbClr val="CCDCE0"/>
          </a:solidFill>
          <a:ln cap="rnd" cmpd="sng" w="1905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uz-Cyrl-UZ" sz="1800">
                <a:solidFill>
                  <a:srgbClr val="002060"/>
                </a:solidFill>
                <a:latin typeface="Times"/>
                <a:ea typeface="Times"/>
                <a:cs typeface="Times"/>
                <a:sym typeface="Times"/>
              </a:rPr>
              <a:t>           </a:t>
            </a:r>
            <a:endParaRPr/>
          </a:p>
          <a:p>
            <a:pPr indent="0" lvl="0" marL="0" marR="0" rtl="0" algn="just">
              <a:spcBef>
                <a:spcPts val="0"/>
              </a:spcBef>
              <a:spcAft>
                <a:spcPts val="0"/>
              </a:spcAft>
              <a:buNone/>
            </a:pPr>
            <a:r>
              <a:t/>
            </a:r>
            <a:endParaRPr b="1" sz="1800">
              <a:solidFill>
                <a:srgbClr val="002060"/>
              </a:solidFill>
              <a:latin typeface="Times"/>
              <a:ea typeface="Times"/>
              <a:cs typeface="Times"/>
              <a:sym typeface="Times"/>
            </a:endParaRPr>
          </a:p>
          <a:p>
            <a:pPr indent="0" lvl="0" marL="0" marR="0" rtl="0" algn="just">
              <a:spcBef>
                <a:spcPts val="0"/>
              </a:spcBef>
              <a:spcAft>
                <a:spcPts val="0"/>
              </a:spcAft>
              <a:buNone/>
            </a:pPr>
            <a:r>
              <a:t/>
            </a:r>
            <a:endParaRPr b="1" sz="1800">
              <a:solidFill>
                <a:srgbClr val="002060"/>
              </a:solidFill>
              <a:latin typeface="Times"/>
              <a:ea typeface="Times"/>
              <a:cs typeface="Times"/>
              <a:sym typeface="Times"/>
            </a:endParaRPr>
          </a:p>
          <a:p>
            <a:pPr indent="0" lvl="0" marL="0" marR="0" rtl="0" algn="just">
              <a:spcBef>
                <a:spcPts val="0"/>
              </a:spcBef>
              <a:spcAft>
                <a:spcPts val="0"/>
              </a:spcAft>
              <a:buNone/>
            </a:pPr>
            <a:r>
              <a:t/>
            </a:r>
            <a:endParaRPr b="1" sz="1800">
              <a:solidFill>
                <a:srgbClr val="002060"/>
              </a:solidFill>
              <a:latin typeface="Times"/>
              <a:ea typeface="Times"/>
              <a:cs typeface="Times"/>
              <a:sym typeface="Times"/>
            </a:endParaRPr>
          </a:p>
          <a:p>
            <a:pPr indent="-342900" lvl="0" marL="342900" marR="0" rtl="0" algn="just">
              <a:spcBef>
                <a:spcPts val="0"/>
              </a:spcBef>
              <a:spcAft>
                <a:spcPts val="0"/>
              </a:spcAft>
              <a:buClr>
                <a:schemeClr val="dk1"/>
              </a:buClr>
              <a:buSzPts val="1800"/>
              <a:buFont typeface="Trebuchet MS"/>
              <a:buAutoNum type="arabicPeriod"/>
            </a:pPr>
            <a:r>
              <a:rPr lang="uz-Cyrl-UZ" sz="1800">
                <a:solidFill>
                  <a:schemeClr val="dk1"/>
                </a:solidFill>
                <a:latin typeface="Times New Roman"/>
                <a:ea typeface="Times New Roman"/>
                <a:cs typeface="Times New Roman"/>
                <a:sym typeface="Times New Roman"/>
              </a:rPr>
              <a:t> Ўзбекистон Республикаси Президентининг 2022 йил 28 январдаги «2022–2026 йилларга мўлжалланган Янги Ўзбекистоннинг тараққиёт стратегияси тўғрисида»ги  ПФ-60 сонли Фармони.</a:t>
            </a:r>
            <a:endParaRPr/>
          </a:p>
          <a:p>
            <a:pPr indent="-342900" lvl="0" marL="342900" marR="0" rtl="0" algn="l">
              <a:spcBef>
                <a:spcPts val="0"/>
              </a:spcBef>
              <a:spcAft>
                <a:spcPts val="0"/>
              </a:spcAft>
              <a:buClr>
                <a:schemeClr val="dk1"/>
              </a:buClr>
              <a:buSzPts val="1800"/>
              <a:buFont typeface="Trebuchet MS"/>
              <a:buAutoNum type="arabicPeriod"/>
            </a:pPr>
            <a:r>
              <a:rPr lang="uz-Cyrl-UZ" sz="1800">
                <a:solidFill>
                  <a:schemeClr val="dk1"/>
                </a:solidFill>
                <a:latin typeface="Times New Roman"/>
                <a:ea typeface="Times New Roman"/>
                <a:cs typeface="Times New Roman"/>
                <a:sym typeface="Times New Roman"/>
              </a:rPr>
              <a:t> Бобрешова, И.П. Применение компетентного подхода в управлении персоналом / И.П. Бобрешова // Университетский комплекс как региональный центр образования, науки и культуры материалы Всероссийской научно-методической конференции. – 2020. </a:t>
            </a:r>
            <a:endParaRPr sz="18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1800"/>
              <a:buFont typeface="Trebuchet MS"/>
              <a:buAutoNum type="arabicPeriod"/>
            </a:pPr>
            <a:r>
              <a:rPr lang="uz-Cyrl-UZ" sz="1800">
                <a:solidFill>
                  <a:schemeClr val="dk1"/>
                </a:solidFill>
                <a:latin typeface="Times New Roman"/>
                <a:ea typeface="Times New Roman"/>
                <a:cs typeface="Times New Roman"/>
                <a:sym typeface="Times New Roman"/>
              </a:rPr>
              <a:t> Верна, В.В. Управление персоналом организации как основополагающий фактор ее устойчивого развития / В.В. Верна // Успехи современной науки. – 2019. </a:t>
            </a:r>
            <a:endParaRPr sz="18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1800"/>
              <a:buFont typeface="Trebuchet MS"/>
              <a:buAutoNum type="arabicPeriod"/>
            </a:pPr>
            <a:r>
              <a:rPr lang="uz-Cyrl-UZ" sz="1800">
                <a:solidFill>
                  <a:schemeClr val="dk1"/>
                </a:solidFill>
                <a:latin typeface="Times New Roman"/>
                <a:ea typeface="Times New Roman"/>
                <a:cs typeface="Times New Roman"/>
                <a:sym typeface="Times New Roman"/>
              </a:rPr>
              <a:t>Виханский, О. С. Менеджмент: человек, стратегия, организация, процесс: учебное пособие / О. С. Виханский. - М.: МГУ, 2016.</a:t>
            </a:r>
            <a:endParaRPr sz="18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1800"/>
              <a:buFont typeface="Trebuchet MS"/>
              <a:buAutoNum type="arabicPeriod"/>
            </a:pPr>
            <a:r>
              <a:rPr lang="uz-Cyrl-UZ" sz="1800">
                <a:solidFill>
                  <a:schemeClr val="dk1"/>
                </a:solidFill>
                <a:latin typeface="Times New Roman"/>
                <a:ea typeface="Times New Roman"/>
                <a:cs typeface="Times New Roman"/>
                <a:sym typeface="Times New Roman"/>
              </a:rPr>
              <a:t>Гутгарц, Р.Д. Эволюция подходов к проблеме управления кадрами предприятия / Р.Д. Гутгарц // Менеджмент в России и за рубежом. – 2016.</a:t>
            </a:r>
            <a:endParaRPr sz="18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1800"/>
              <a:buFont typeface="Trebuchet MS"/>
              <a:buAutoNum type="arabicPeriod"/>
            </a:pPr>
            <a:r>
              <a:rPr lang="uz-Cyrl-UZ" sz="1800">
                <a:solidFill>
                  <a:schemeClr val="dk1"/>
                </a:solidFill>
                <a:latin typeface="Times New Roman"/>
                <a:ea typeface="Times New Roman"/>
                <a:cs typeface="Times New Roman"/>
                <a:sym typeface="Times New Roman"/>
              </a:rPr>
              <a:t>Дегтяренко, Е.А. Управление персоналом как ключевая роль в развитии бизнеса предприятия / Е.А. Дегтяренко, Д.О. Труфанова, В.И. Рой // Новая наука: Стратегии и векторы развития. – 2019.</a:t>
            </a:r>
            <a:endParaRPr sz="18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1800"/>
              <a:buFont typeface="Trebuchet MS"/>
              <a:buAutoNum type="arabicPeriod"/>
            </a:pPr>
            <a:r>
              <a:rPr lang="uz-Cyrl-UZ" sz="1800">
                <a:solidFill>
                  <a:schemeClr val="dk1"/>
                </a:solidFill>
                <a:latin typeface="Times New Roman"/>
                <a:ea typeface="Times New Roman"/>
                <a:cs typeface="Times New Roman"/>
                <a:sym typeface="Times New Roman"/>
              </a:rPr>
              <a:t> Дейнеки А.В. Управление персоналом: Учебник / А.В. Дейнеки. – М. : Дашков и К, 2017</a:t>
            </a:r>
            <a:endParaRPr/>
          </a:p>
          <a:p>
            <a:pPr indent="-342900" lvl="0" marL="342900" marR="0" rtl="0" algn="l">
              <a:spcBef>
                <a:spcPts val="0"/>
              </a:spcBef>
              <a:spcAft>
                <a:spcPts val="0"/>
              </a:spcAft>
              <a:buClr>
                <a:schemeClr val="dk1"/>
              </a:buClr>
              <a:buSzPts val="1800"/>
              <a:buFont typeface="Trebuchet MS"/>
              <a:buAutoNum type="arabicPeriod"/>
            </a:pPr>
            <a:r>
              <a:rPr lang="uz-Cyrl-UZ" sz="1800">
                <a:solidFill>
                  <a:schemeClr val="dk1"/>
                </a:solidFill>
                <a:latin typeface="Times New Roman"/>
                <a:ea typeface="Times New Roman"/>
                <a:cs typeface="Times New Roman"/>
                <a:sym typeface="Times New Roman"/>
              </a:rPr>
              <a:t>  Дергачев В.Д. Современные тенденции управления персоналом / В.Д. Дергачев // Современные проблемы и тенденции развития экономики и управления. – 2017.</a:t>
            </a:r>
            <a:endParaRPr/>
          </a:p>
          <a:p>
            <a:pPr indent="-342900" lvl="0" marL="342900" marR="0" rtl="0" algn="l">
              <a:spcBef>
                <a:spcPts val="0"/>
              </a:spcBef>
              <a:spcAft>
                <a:spcPts val="0"/>
              </a:spcAft>
              <a:buClr>
                <a:schemeClr val="dk1"/>
              </a:buClr>
              <a:buSzPts val="1800"/>
              <a:buFont typeface="Trebuchet MS"/>
              <a:buAutoNum type="arabicPeriod"/>
            </a:pPr>
            <a:r>
              <a:rPr lang="uz-Cyrl-UZ" sz="1800">
                <a:solidFill>
                  <a:schemeClr val="dk1"/>
                </a:solidFill>
                <a:latin typeface="Times New Roman"/>
                <a:ea typeface="Times New Roman"/>
                <a:cs typeface="Times New Roman"/>
                <a:sym typeface="Times New Roman"/>
              </a:rPr>
              <a:t>   8. 4,7.8,9, 14 слайдлардаги расмлар “Управления человеческими ресурсами картинки https://www.google.com/search»  манбадан олинган.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uz-Cyrl-UZ" sz="2000">
                <a:solidFill>
                  <a:schemeClr val="dk1"/>
                </a:solidFill>
                <a:latin typeface="Times New Roman"/>
                <a:ea typeface="Times New Roman"/>
                <a:cs typeface="Times New Roman"/>
                <a:sym typeface="Times New Roman"/>
              </a:rPr>
              <a:t> </a:t>
            </a:r>
            <a:endParaRPr b="1" sz="2000">
              <a:solidFill>
                <a:schemeClr val="dk1"/>
              </a:solidFill>
              <a:latin typeface="Times New Roman"/>
              <a:ea typeface="Times New Roman"/>
              <a:cs typeface="Times New Roman"/>
              <a:sym typeface="Times New Roman"/>
            </a:endParaRPr>
          </a:p>
        </p:txBody>
      </p:sp>
      <p:sp>
        <p:nvSpPr>
          <p:cNvPr id="635" name="Google Shape;635;p45"/>
          <p:cNvSpPr/>
          <p:nvPr/>
        </p:nvSpPr>
        <p:spPr>
          <a:xfrm>
            <a:off x="3819145" y="2481657"/>
            <a:ext cx="3744418"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uz-Cyrl-UZ" sz="1800">
                <a:solidFill>
                  <a:srgbClr val="000000"/>
                </a:solidFill>
                <a:latin typeface="Calibri"/>
                <a:ea typeface="Calibri"/>
                <a:cs typeface="Calibri"/>
                <a:sym typeface="Calibri"/>
              </a:rPr>
              <a:t>    </a:t>
            </a:r>
            <a:endParaRPr/>
          </a:p>
          <a:p>
            <a:pPr indent="0" lvl="0" marL="0" marR="0" rtl="0" algn="just">
              <a:spcBef>
                <a:spcPts val="0"/>
              </a:spcBef>
              <a:spcAft>
                <a:spcPts val="0"/>
              </a:spcAft>
              <a:buNone/>
            </a:pPr>
            <a:r>
              <a:rPr lang="uz-Cyrl-UZ" sz="1800">
                <a:solidFill>
                  <a:srgbClr val="000000"/>
                </a:solidFill>
                <a:latin typeface="Calibri"/>
                <a:ea typeface="Calibri"/>
                <a:cs typeface="Calibri"/>
                <a:sym typeface="Calibri"/>
              </a:rPr>
              <a:t>               </a:t>
            </a:r>
            <a:endParaRPr sz="1800">
              <a:solidFill>
                <a:schemeClr val="dk1"/>
              </a:solidFill>
              <a:latin typeface="Trebuchet MS"/>
              <a:ea typeface="Trebuchet MS"/>
              <a:cs typeface="Trebuchet MS"/>
              <a:sym typeface="Trebuchet MS"/>
            </a:endParaRPr>
          </a:p>
        </p:txBody>
      </p:sp>
      <p:sp>
        <p:nvSpPr>
          <p:cNvPr id="636" name="Google Shape;636;p45"/>
          <p:cNvSpPr/>
          <p:nvPr/>
        </p:nvSpPr>
        <p:spPr>
          <a:xfrm>
            <a:off x="264994" y="274277"/>
            <a:ext cx="8617648" cy="461665"/>
          </a:xfrm>
          <a:prstGeom prst="rect">
            <a:avLst/>
          </a:prstGeom>
          <a:solidFill>
            <a:srgbClr val="BEEAF8"/>
          </a:solidFill>
          <a:ln>
            <a:noFill/>
          </a:ln>
          <a:effectLst>
            <a:outerShdw blurRad="44450" algn="ctr" dir="5400000" dist="27940">
              <a:srgbClr val="000000">
                <a:alpha val="31764"/>
              </a:srgb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Фойдаланилган ва таклиф этилаётган адабиётлар рўйхати: </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0" name="Shape 640"/>
        <p:cNvGrpSpPr/>
        <p:nvPr/>
      </p:nvGrpSpPr>
      <p:grpSpPr>
        <a:xfrm>
          <a:off x="0" y="0"/>
          <a:ext cx="0" cy="0"/>
          <a:chOff x="0" y="0"/>
          <a:chExt cx="0" cy="0"/>
        </a:xfrm>
      </p:grpSpPr>
      <p:sp>
        <p:nvSpPr>
          <p:cNvPr id="641" name="Google Shape;641;p46"/>
          <p:cNvSpPr/>
          <p:nvPr/>
        </p:nvSpPr>
        <p:spPr>
          <a:xfrm>
            <a:off x="555121" y="2462368"/>
            <a:ext cx="7840415"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lang="uz-Cyrl-UZ" sz="3600" cap="none">
                <a:solidFill>
                  <a:srgbClr val="226292"/>
                </a:solidFill>
                <a:latin typeface="Times New Roman"/>
                <a:ea typeface="Times New Roman"/>
                <a:cs typeface="Times New Roman"/>
                <a:sym typeface="Times New Roman"/>
              </a:rPr>
              <a:t>ЭЪТИБОРИНГИЗ   УЧУН   РАҲМАТ</a:t>
            </a:r>
            <a:r>
              <a:rPr b="0" lang="uz-Cyrl-UZ" sz="5400" cap="none">
                <a:solidFill>
                  <a:srgbClr val="226292"/>
                </a:solidFill>
                <a:latin typeface="Times New Roman"/>
                <a:ea typeface="Times New Roman"/>
                <a:cs typeface="Times New Roman"/>
                <a:sym typeface="Times New Roman"/>
              </a:rPr>
              <a:t>!</a:t>
            </a:r>
            <a:endParaRPr b="0" sz="5400" cap="none">
              <a:solidFill>
                <a:srgbClr val="226292"/>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Аспект">
  <a:themeElements>
    <a:clrScheme name="Аспект">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2017-07-03T07:04:34Z</dcterms:created>
  <dc:creator>user_2</dc:creator>
</cp:coreProperties>
</file>