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64" r:id="rId2"/>
    <p:sldId id="256" r:id="rId3"/>
    <p:sldId id="507" r:id="rId4"/>
    <p:sldId id="563" r:id="rId5"/>
    <p:sldId id="583" r:id="rId6"/>
    <p:sldId id="588" r:id="rId7"/>
    <p:sldId id="584" r:id="rId8"/>
    <p:sldId id="585" r:id="rId9"/>
    <p:sldId id="587" r:id="rId10"/>
    <p:sldId id="531" r:id="rId11"/>
    <p:sldId id="578" r:id="rId12"/>
    <p:sldId id="579" r:id="rId13"/>
    <p:sldId id="580" r:id="rId14"/>
    <p:sldId id="581" r:id="rId15"/>
    <p:sldId id="577" r:id="rId16"/>
    <p:sldId id="564" r:id="rId17"/>
    <p:sldId id="565" r:id="rId18"/>
    <p:sldId id="566" r:id="rId19"/>
    <p:sldId id="568" r:id="rId20"/>
    <p:sldId id="567" r:id="rId21"/>
    <p:sldId id="569" r:id="rId22"/>
    <p:sldId id="570" r:id="rId23"/>
    <p:sldId id="571" r:id="rId24"/>
    <p:sldId id="572" r:id="rId25"/>
    <p:sldId id="574" r:id="rId26"/>
    <p:sldId id="573" r:id="rId27"/>
    <p:sldId id="575" r:id="rId28"/>
    <p:sldId id="576" r:id="rId29"/>
    <p:sldId id="589" r:id="rId30"/>
    <p:sldId id="590" r:id="rId31"/>
    <p:sldId id="591" r:id="rId32"/>
    <p:sldId id="592" r:id="rId33"/>
    <p:sldId id="593" r:id="rId34"/>
    <p:sldId id="582" r:id="rId35"/>
    <p:sldId id="561" r:id="rId36"/>
    <p:sldId id="508" r:id="rId37"/>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945A"/>
    <a:srgbClr val="2D508F"/>
    <a:srgbClr val="B97717"/>
    <a:srgbClr val="EDC0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75" autoAdjust="0"/>
    <p:restoredTop sz="94660"/>
  </p:normalViewPr>
  <p:slideViewPr>
    <p:cSldViewPr snapToGrid="0">
      <p:cViewPr varScale="1">
        <p:scale>
          <a:sx n="91" d="100"/>
          <a:sy n="91" d="100"/>
        </p:scale>
        <p:origin x="942"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16.05.2023</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81038"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14913"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a:t>Образец заголовка</a:t>
            </a:r>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16.05.2023</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www.sba.gov/"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687613" y="1750753"/>
            <a:ext cx="4912010" cy="2714643"/>
          </a:xfrm>
          <a:prstGeom prst="roundRect">
            <a:avLst>
              <a:gd name="adj" fmla="val 6141"/>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en-US" sz="2800" b="1" dirty="0">
                <a:solidFill>
                  <a:schemeClr val="tx1"/>
                </a:solidFill>
                <a:latin typeface="Times New Roman" pitchFamily="18" charset="0"/>
                <a:cs typeface="Times New Roman" pitchFamily="18" charset="0"/>
              </a:rPr>
              <a:t>Week</a:t>
            </a:r>
            <a:r>
              <a:rPr lang="uz-Cyrl-UZ" sz="2800" b="1" dirty="0">
                <a:solidFill>
                  <a:schemeClr val="tx1"/>
                </a:solidFill>
                <a:latin typeface="Times New Roman" pitchFamily="18" charset="0"/>
                <a:cs typeface="Times New Roman" pitchFamily="18" charset="0"/>
              </a:rPr>
              <a:t>:</a:t>
            </a:r>
            <a:r>
              <a:rPr lang="en-US" sz="2800" b="1" dirty="0">
                <a:solidFill>
                  <a:schemeClr val="tx1"/>
                </a:solidFill>
                <a:latin typeface="Times New Roman" pitchFamily="18" charset="0"/>
                <a:cs typeface="Times New Roman" pitchFamily="18" charset="0"/>
              </a:rPr>
              <a:t> </a:t>
            </a:r>
            <a:r>
              <a:rPr lang="ru-RU" sz="2800" b="1" dirty="0">
                <a:solidFill>
                  <a:schemeClr val="tx1"/>
                </a:solidFill>
                <a:latin typeface="Times New Roman" pitchFamily="18" charset="0"/>
                <a:cs typeface="Times New Roman" pitchFamily="18" charset="0"/>
              </a:rPr>
              <a:t>7</a:t>
            </a:r>
            <a:r>
              <a:rPr lang="en-US" sz="2800" b="1" dirty="0">
                <a:solidFill>
                  <a:schemeClr val="tx1"/>
                </a:solidFill>
                <a:latin typeface="Times New Roman" pitchFamily="18" charset="0"/>
                <a:cs typeface="Times New Roman" pitchFamily="18" charset="0"/>
              </a:rPr>
              <a:t>.</a:t>
            </a:r>
            <a:endParaRPr lang="uz-Cyrl-UZ" sz="2800" b="1" dirty="0">
              <a:solidFill>
                <a:schemeClr val="tx1"/>
              </a:solidFill>
              <a:latin typeface="Times New Roman" pitchFamily="18" charset="0"/>
              <a:cs typeface="Times New Roman" pitchFamily="18" charset="0"/>
            </a:endParaRPr>
          </a:p>
          <a:p>
            <a:pPr algn="ctr" fontAlgn="t"/>
            <a:r>
              <a:rPr lang="en-US" sz="2800" b="1" dirty="0">
                <a:solidFill>
                  <a:schemeClr val="tx1"/>
                </a:solidFill>
                <a:latin typeface="Times New Roman" pitchFamily="18" charset="0"/>
                <a:cs typeface="Times New Roman" pitchFamily="18" charset="0"/>
              </a:rPr>
              <a:t>Analysis of risks and their management harmlessness in small business entities</a:t>
            </a:r>
            <a:r>
              <a:rPr lang="uz-Cyrl-UZ" sz="2800" b="1" dirty="0">
                <a:solidFill>
                  <a:schemeClr val="tx1"/>
                </a:solidFill>
                <a:latin typeface="Times New Roman" pitchFamily="18" charset="0"/>
                <a:cs typeface="Times New Roman" pitchFamily="18" charset="0"/>
              </a:rPr>
              <a:t>.</a:t>
            </a: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1" y="1750753"/>
            <a:ext cx="4370726"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06681" y="281603"/>
            <a:ext cx="9692640" cy="954107"/>
          </a:xfrm>
          <a:prstGeom prst="rect">
            <a:avLst/>
          </a:prstGeom>
        </p:spPr>
        <p:txBody>
          <a:bodyPr wrap="square">
            <a:spAutoFit/>
          </a:bodyPr>
          <a:lstStyle/>
          <a:p>
            <a:pPr algn="ctr" fontAlgn="t"/>
            <a:r>
              <a:rPr lang="ru-RU" sz="3200" b="1" dirty="0">
                <a:latin typeface="Times New Roman" pitchFamily="18" charset="0"/>
                <a:cs typeface="Times New Roman" pitchFamily="18" charset="0"/>
              </a:rPr>
              <a:t>«</a:t>
            </a:r>
            <a:r>
              <a:rPr lang="en-US" sz="3200" b="1" dirty="0">
                <a:latin typeface="Times New Roman" pitchFamily="18" charset="0"/>
                <a:cs typeface="Times New Roman" pitchFamily="18" charset="0"/>
              </a:rPr>
              <a:t>Graduate School of Business and Entrepreneurship</a:t>
            </a:r>
            <a:r>
              <a:rPr lang="ru-RU" sz="3200" b="1" dirty="0">
                <a:solidFill>
                  <a:prstClr val="black"/>
                </a:solidFill>
                <a:latin typeface="Times New Roman" pitchFamily="18" charset="0"/>
                <a:cs typeface="Times New Roman" pitchFamily="18" charset="0"/>
              </a:rPr>
              <a:t>»</a:t>
            </a:r>
            <a:r>
              <a:rPr lang="ru-RU" sz="3600" b="1" dirty="0">
                <a:solidFill>
                  <a:prstClr val="black"/>
                </a:solidFill>
                <a:latin typeface="Times New Roman" pitchFamily="18" charset="0"/>
                <a:cs typeface="Times New Roman" pitchFamily="18" charset="0"/>
              </a:rPr>
              <a:t/>
            </a:r>
            <a:br>
              <a:rPr lang="ru-RU" sz="3600" b="1" dirty="0">
                <a:solidFill>
                  <a:prstClr val="black"/>
                </a:solidFill>
                <a:latin typeface="Times New Roman" pitchFamily="18" charset="0"/>
                <a:cs typeface="Times New Roman" pitchFamily="18" charset="0"/>
              </a:rPr>
            </a:br>
            <a:r>
              <a:rPr lang="en-US" sz="2400" b="1" i="1" dirty="0">
                <a:solidFill>
                  <a:prstClr val="black"/>
                </a:solidFill>
                <a:latin typeface="Times New Roman" panose="02020603050405020304" pitchFamily="18" charset="0"/>
                <a:cs typeface="Times New Roman" panose="02020603050405020304" pitchFamily="18" charset="0"/>
              </a:rPr>
              <a:t>Course</a:t>
            </a:r>
            <a:r>
              <a:rPr lang="ru-RU" sz="2400" b="1" i="1" dirty="0">
                <a:solidFill>
                  <a:prstClr val="black"/>
                </a:solidFill>
                <a:latin typeface="Times New Roman" panose="02020603050405020304" pitchFamily="18" charset="0"/>
                <a:cs typeface="Times New Roman" panose="02020603050405020304" pitchFamily="18" charset="0"/>
              </a:rPr>
              <a:t>: </a:t>
            </a:r>
            <a:r>
              <a:rPr lang="en-US" sz="2400" b="1" i="1" dirty="0">
                <a:solidFill>
                  <a:prstClr val="black"/>
                </a:solidFill>
                <a:latin typeface="Times New Roman" panose="02020603050405020304" pitchFamily="18" charset="0"/>
                <a:cs typeface="Times New Roman" panose="02020603050405020304" pitchFamily="18" charset="0"/>
              </a:rPr>
              <a:t>Management of Small Business Entities</a:t>
            </a:r>
            <a:r>
              <a:rPr lang="uz-Cyrl-UZ" sz="2400" b="1" i="1" dirty="0">
                <a:latin typeface="Times New Roman" panose="02020603050405020304" pitchFamily="18" charset="0"/>
                <a:cs typeface="Times New Roman" panose="02020603050405020304" pitchFamily="18" charset="0"/>
              </a:rPr>
              <a:t>.</a:t>
            </a:r>
          </a:p>
        </p:txBody>
      </p:sp>
      <p:sp>
        <p:nvSpPr>
          <p:cNvPr id="8" name="Прямоугольник 7"/>
          <p:cNvSpPr/>
          <p:nvPr/>
        </p:nvSpPr>
        <p:spPr>
          <a:xfrm>
            <a:off x="4329065" y="5453163"/>
            <a:ext cx="2329542" cy="830997"/>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Katarov Vohid Raimkulovich</a:t>
            </a:r>
          </a:p>
        </p:txBody>
      </p:sp>
      <p:sp>
        <p:nvSpPr>
          <p:cNvPr id="9" name="Прямоугольник 8"/>
          <p:cNvSpPr/>
          <p:nvPr/>
        </p:nvSpPr>
        <p:spPr>
          <a:xfrm>
            <a:off x="6754518" y="5360830"/>
            <a:ext cx="2845105" cy="923330"/>
          </a:xfrm>
          <a:prstGeom prst="rect">
            <a:avLst/>
          </a:prstGeom>
        </p:spPr>
        <p:txBody>
          <a:bodyPr wrap="square">
            <a:spAutoFit/>
          </a:bodyPr>
          <a:lstStyle/>
          <a:p>
            <a:pPr algn="ctr"/>
            <a:r>
              <a:rPr lang="en-US" b="1" dirty="0">
                <a:solidFill>
                  <a:srgbClr val="333399"/>
                </a:solidFill>
                <a:latin typeface="Times New Roman" panose="02020603050405020304" pitchFamily="18" charset="0"/>
                <a:cs typeface="Times New Roman" panose="02020603050405020304" pitchFamily="18" charset="0"/>
              </a:rPr>
              <a:t>Lecturer</a:t>
            </a:r>
            <a:r>
              <a:rPr lang="uz-Cyrl-UZ" b="1" dirty="0">
                <a:solidFill>
                  <a:srgbClr val="333399"/>
                </a:solidFill>
                <a:latin typeface="Times New Roman" panose="02020603050405020304" pitchFamily="18" charset="0"/>
                <a:cs typeface="Times New Roman" panose="02020603050405020304" pitchFamily="18" charset="0"/>
              </a:rPr>
              <a:t> </a:t>
            </a:r>
            <a:r>
              <a:rPr lang="en-US" b="1" dirty="0">
                <a:solidFill>
                  <a:srgbClr val="333399"/>
                </a:solidFill>
                <a:latin typeface="Times New Roman" panose="02020603050405020304" pitchFamily="18" charset="0"/>
                <a:cs typeface="Times New Roman" panose="02020603050405020304" pitchFamily="18" charset="0"/>
              </a:rPr>
              <a:t>of</a:t>
            </a:r>
            <a:r>
              <a:rPr lang="uz-Cyrl-UZ" b="1" dirty="0">
                <a:solidFill>
                  <a:srgbClr val="333399"/>
                </a:solidFill>
                <a:latin typeface="Times New Roman" panose="02020603050405020304" pitchFamily="18" charset="0"/>
                <a:cs typeface="Times New Roman" panose="02020603050405020304" pitchFamily="18" charset="0"/>
              </a:rPr>
              <a:t>:</a:t>
            </a:r>
            <a:endParaRPr lang="ru-RU" b="1" dirty="0">
              <a:solidFill>
                <a:srgbClr val="333399"/>
              </a:solidFill>
              <a:latin typeface="Times New Roman" panose="02020603050405020304" pitchFamily="18" charset="0"/>
              <a:cs typeface="Times New Roman" panose="02020603050405020304" pitchFamily="18" charset="0"/>
            </a:endParaRPr>
          </a:p>
          <a:p>
            <a:pPr algn="ctr"/>
            <a:r>
              <a:rPr lang="en-US" b="1" dirty="0">
                <a:solidFill>
                  <a:srgbClr val="333399"/>
                </a:solidFill>
                <a:latin typeface="Times New Roman" panose="02020603050405020304" pitchFamily="18" charset="0"/>
                <a:cs typeface="Times New Roman" panose="02020603050405020304" pitchFamily="18" charset="0"/>
              </a:rPr>
              <a:t>Management of small business entities</a:t>
            </a:r>
            <a:endParaRPr lang="ru-RU" b="1" dirty="0">
              <a:solidFill>
                <a:srgbClr val="333399"/>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754518" y="5268498"/>
            <a:ext cx="0" cy="120032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20463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566671" y="1429292"/>
            <a:ext cx="5249991" cy="2750757"/>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ru-RU" sz="3000" b="1" dirty="0" err="1">
                <a:solidFill>
                  <a:schemeClr val="tx1"/>
                </a:solidFill>
                <a:latin typeface="Times New Roman" pitchFamily="18" charset="0"/>
                <a:cs typeface="Times New Roman" pitchFamily="18" charset="0"/>
              </a:rPr>
              <a:t>Мавзу</a:t>
            </a:r>
            <a:r>
              <a:rPr lang="ru-RU" sz="3000" b="1" dirty="0">
                <a:solidFill>
                  <a:schemeClr val="tx1"/>
                </a:solidFill>
                <a:latin typeface="Times New Roman" pitchFamily="18" charset="0"/>
                <a:cs typeface="Times New Roman" pitchFamily="18" charset="0"/>
              </a:rPr>
              <a:t>: 7</a:t>
            </a:r>
            <a:r>
              <a:rPr lang="uz-Cyrl-UZ" sz="3000" b="1" dirty="0">
                <a:solidFill>
                  <a:schemeClr val="tx1"/>
                </a:solidFill>
                <a:latin typeface="Times New Roman" pitchFamily="18" charset="0"/>
                <a:cs typeface="Times New Roman" pitchFamily="18" charset="0"/>
              </a:rPr>
              <a:t>.</a:t>
            </a:r>
            <a:endParaRPr lang="ru-RU" sz="3000" b="1" dirty="0">
              <a:solidFill>
                <a:schemeClr val="tx1"/>
              </a:solidFill>
              <a:latin typeface="Times New Roman" pitchFamily="18" charset="0"/>
              <a:cs typeface="Times New Roman" pitchFamily="18" charset="0"/>
            </a:endParaRPr>
          </a:p>
          <a:p>
            <a:pPr algn="ctr" fontAlgn="t"/>
            <a:r>
              <a:rPr lang="ru-RU" sz="2800" b="1" dirty="0" err="1">
                <a:solidFill>
                  <a:schemeClr val="tx1"/>
                </a:solidFill>
                <a:latin typeface="Times New Roman" pitchFamily="18" charset="0"/>
                <a:cs typeface="Times New Roman" pitchFamily="18" charset="0"/>
              </a:rPr>
              <a:t>Кичик</a:t>
            </a:r>
            <a:r>
              <a:rPr lang="ru-RU" sz="2800" b="1" dirty="0">
                <a:solidFill>
                  <a:schemeClr val="tx1"/>
                </a:solidFill>
                <a:latin typeface="Times New Roman" pitchFamily="18" charset="0"/>
                <a:cs typeface="Times New Roman" pitchFamily="18" charset="0"/>
              </a:rPr>
              <a:t> бизнес </a:t>
            </a:r>
            <a:r>
              <a:rPr lang="ru-RU" sz="2800" b="1" dirty="0" err="1">
                <a:solidFill>
                  <a:schemeClr val="tx1"/>
                </a:solidFill>
                <a:latin typeface="Times New Roman" pitchFamily="18" charset="0"/>
                <a:cs typeface="Times New Roman" pitchFamily="18" charset="0"/>
              </a:rPr>
              <a:t>субъектларида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хавфлар</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ва</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уларни</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бошқариш</a:t>
            </a:r>
            <a:r>
              <a:rPr lang="ru-RU" sz="2800" b="1" dirty="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зарарсизликни</a:t>
            </a:r>
            <a:r>
              <a:rPr lang="ru-RU" sz="2800" b="1" dirty="0" smtClean="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таҳлил</a:t>
            </a:r>
            <a:r>
              <a:rPr lang="ru-RU" sz="2800" b="1" dirty="0">
                <a:solidFill>
                  <a:schemeClr val="tx1"/>
                </a:solidFill>
                <a:latin typeface="Times New Roman" pitchFamily="18" charset="0"/>
                <a:cs typeface="Times New Roman" pitchFamily="18" charset="0"/>
              </a:rPr>
              <a:t> </a:t>
            </a:r>
            <a:r>
              <a:rPr lang="ru-RU" sz="2800" b="1" dirty="0" err="1">
                <a:solidFill>
                  <a:schemeClr val="tx1"/>
                </a:solidFill>
                <a:latin typeface="Times New Roman" pitchFamily="18" charset="0"/>
                <a:cs typeface="Times New Roman" pitchFamily="18" charset="0"/>
              </a:rPr>
              <a:t>қилиш</a:t>
            </a:r>
            <a:r>
              <a:rPr lang="ru-RU" sz="2800" b="1" dirty="0">
                <a:solidFill>
                  <a:schemeClr val="tx1"/>
                </a:solidFill>
                <a:latin typeface="Times New Roman" pitchFamily="18" charset="0"/>
                <a:cs typeface="Times New Roman" pitchFamily="18" charset="0"/>
              </a:rPr>
              <a:t>.</a:t>
            </a:r>
            <a:endParaRPr lang="en-US" sz="2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06680" y="1429292"/>
            <a:ext cx="4269378" cy="26592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Прямоугольник 7"/>
          <p:cNvSpPr/>
          <p:nvPr/>
        </p:nvSpPr>
        <p:spPr>
          <a:xfrm>
            <a:off x="4211137" y="5268497"/>
            <a:ext cx="2329542" cy="1200329"/>
          </a:xfrm>
          <a:prstGeom prst="rect">
            <a:avLst/>
          </a:prstGeom>
        </p:spPr>
        <p:txBody>
          <a:bodyPr wrap="square">
            <a:spAutoFit/>
          </a:bodyPr>
          <a:lstStyle/>
          <a:p>
            <a:pPr algn="ctr"/>
            <a:r>
              <a:rPr lang="uz-Cyrl-UZ" sz="2400" b="1" dirty="0">
                <a:ln>
                  <a:prstDash val="solid"/>
                </a:ln>
                <a:solidFill>
                  <a:schemeClr val="tx2">
                    <a:lumMod val="75000"/>
                  </a:schemeClr>
                </a:solidFill>
                <a:latin typeface="Times New Roman" panose="02020603050405020304" pitchFamily="18" charset="0"/>
                <a:cs typeface="Times New Roman" panose="02020603050405020304" pitchFamily="18" charset="0"/>
              </a:rPr>
              <a:t>Кайтаров Вохид Раимкулович</a:t>
            </a:r>
            <a:endParaRPr lang="ru-RU" sz="2400" b="1" dirty="0">
              <a:ln>
                <a:prstDash val="solid"/>
              </a:ln>
              <a:solidFill>
                <a:schemeClr val="tx2">
                  <a:lumMod val="75000"/>
                </a:schemeClr>
              </a:solidFill>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968358" y="5268497"/>
            <a:ext cx="2764221" cy="1200329"/>
          </a:xfrm>
          <a:prstGeom prst="rect">
            <a:avLst/>
          </a:prstGeom>
        </p:spPr>
        <p:txBody>
          <a:bodyPr wrap="square">
            <a:spAutoFit/>
          </a:bodyPr>
          <a:lstStyle/>
          <a:p>
            <a:pPr algn="ctr"/>
            <a:r>
              <a:rPr lang="uz-Cyrl-UZ" b="1" dirty="0">
                <a:solidFill>
                  <a:schemeClr val="accent1"/>
                </a:solidFill>
                <a:latin typeface="Times New Roman" panose="02020603050405020304" pitchFamily="18" charset="0"/>
                <a:cs typeface="Times New Roman" panose="02020603050405020304" pitchFamily="18" charset="0"/>
              </a:rPr>
              <a:t>“Кичик бизнес субъектларини бошқариш” курс ўқитувчиси</a:t>
            </a:r>
            <a:endParaRPr lang="ru-RU" dirty="0">
              <a:solidFill>
                <a:schemeClr val="accent1"/>
              </a:solidFill>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6968358" y="5352581"/>
            <a:ext cx="0" cy="1200329"/>
          </a:xfrm>
          <a:prstGeom prst="line">
            <a:avLst/>
          </a:prstGeom>
        </p:spPr>
        <p:style>
          <a:lnRef idx="1">
            <a:schemeClr val="accent1"/>
          </a:lnRef>
          <a:fillRef idx="0">
            <a:schemeClr val="accent1"/>
          </a:fillRef>
          <a:effectRef idx="0">
            <a:schemeClr val="accent1"/>
          </a:effectRef>
          <a:fontRef idx="minor">
            <a:schemeClr val="tx1"/>
          </a:fontRef>
        </p:style>
      </p:cxnSp>
      <p:sp>
        <p:nvSpPr>
          <p:cNvPr id="2" name="Прямоугольник 1"/>
          <p:cNvSpPr/>
          <p:nvPr/>
        </p:nvSpPr>
        <p:spPr>
          <a:xfrm>
            <a:off x="0" y="44297"/>
            <a:ext cx="9905999" cy="1384995"/>
          </a:xfrm>
          <a:prstGeom prst="rect">
            <a:avLst/>
          </a:prstGeom>
        </p:spPr>
        <p:txBody>
          <a:bodyPr wrap="square">
            <a:spAutoFit/>
          </a:bodyPr>
          <a:lstStyle/>
          <a:p>
            <a:pPr lvl="0" algn="ctr" fontAlgn="t"/>
            <a:r>
              <a:rPr lang="uz-Cyrl-UZ" sz="3600" b="1" dirty="0">
                <a:solidFill>
                  <a:prstClr val="black"/>
                </a:solidFill>
                <a:latin typeface="Times New Roman" pitchFamily="18" charset="0"/>
                <a:cs typeface="Times New Roman" pitchFamily="18" charset="0"/>
              </a:rPr>
              <a:t>Бизнес ва тадбиркорлик олий мактаби</a:t>
            </a:r>
            <a:br>
              <a:rPr lang="uz-Cyrl-UZ" sz="3600" b="1" dirty="0">
                <a:solidFill>
                  <a:prstClr val="black"/>
                </a:solidFill>
                <a:latin typeface="Times New Roman" pitchFamily="18" charset="0"/>
                <a:cs typeface="Times New Roman" pitchFamily="18" charset="0"/>
              </a:rPr>
            </a:br>
            <a:r>
              <a:rPr lang="uz-Cyrl-UZ" sz="2400" b="1" i="1" dirty="0">
                <a:solidFill>
                  <a:prstClr val="black"/>
                </a:solidFill>
                <a:latin typeface="Arial" panose="020B0604020202020204" pitchFamily="34" charset="0"/>
                <a:cs typeface="Arial" panose="020B0604020202020204" pitchFamily="34" charset="0"/>
              </a:rPr>
              <a:t>Фаннинг номи: Кичик бизнес субъектларини бошқариш</a:t>
            </a:r>
          </a:p>
          <a:p>
            <a:pPr lvl="0" algn="ctr"/>
            <a:endParaRPr lang="ru-RU" sz="2400" b="1"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23252498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422923"/>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346341"/>
            <a:ext cx="9208484" cy="796204"/>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3200" b="1" dirty="0">
                <a:solidFill>
                  <a:schemeClr val="bg1"/>
                </a:solidFill>
                <a:latin typeface="Times New Roman" panose="02020603050405020304" pitchFamily="18" charset="0"/>
                <a:cs typeface="Times New Roman" panose="02020603050405020304" pitchFamily="18" charset="0"/>
              </a:rPr>
              <a:t>Режа:</a:t>
            </a:r>
            <a:endParaRPr lang="ru-RU" sz="3200" dirty="0">
              <a:solidFill>
                <a:schemeClr val="bg1"/>
              </a:solidFill>
              <a:latin typeface="Times New Roman" panose="02020603050405020304" pitchFamily="18" charset="0"/>
              <a:cs typeface="Times New Roman" panose="02020603050405020304" pitchFamily="18" charset="0"/>
            </a:endParaRPr>
          </a:p>
        </p:txBody>
      </p:sp>
      <p:sp>
        <p:nvSpPr>
          <p:cNvPr id="7" name="Объект 2">
            <a:extLst>
              <a:ext uri="{FF2B5EF4-FFF2-40B4-BE49-F238E27FC236}">
                <a16:creationId xmlns:a16="http://schemas.microsoft.com/office/drawing/2014/main" id="{10E2907E-CAEB-413A-855D-9046F36F8122}"/>
              </a:ext>
            </a:extLst>
          </p:cNvPr>
          <p:cNvSpPr>
            <a:spLocks noGrp="1"/>
          </p:cNvSpPr>
          <p:nvPr>
            <p:ph idx="1"/>
          </p:nvPr>
        </p:nvSpPr>
        <p:spPr>
          <a:xfrm>
            <a:off x="1147666" y="1599140"/>
            <a:ext cx="8425542" cy="2524987"/>
          </a:xfrm>
        </p:spPr>
        <p:txBody>
          <a:bodyPr>
            <a:noAutofit/>
          </a:bodyPr>
          <a:lstStyle/>
          <a:p>
            <a:pPr marL="354013" indent="-354013">
              <a:lnSpc>
                <a:spcPct val="100000"/>
              </a:lnSpc>
              <a:spcBef>
                <a:spcPts val="1200"/>
              </a:spcBef>
              <a:spcAft>
                <a:spcPts val="1200"/>
              </a:spcAft>
              <a:buFont typeface="Wingdings" panose="05000000000000000000" pitchFamily="2" charset="2"/>
              <a:buChar char="§"/>
            </a:pPr>
            <a:r>
              <a:rPr lang="ru-RU" sz="2600" b="1" dirty="0" err="1" smtClean="0">
                <a:solidFill>
                  <a:schemeClr val="accent5">
                    <a:lumMod val="75000"/>
                  </a:schemeClr>
                </a:solidFill>
                <a:latin typeface="Times New Roman" panose="02020603050405020304" pitchFamily="18" charset="0"/>
                <a:cs typeface="Times New Roman" panose="02020603050405020304" pitchFamily="18" charset="0"/>
              </a:rPr>
              <a:t>Таваккалчилик</a:t>
            </a:r>
            <a:r>
              <a:rPr lang="ru-RU" sz="26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ва</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хавф</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smtClean="0">
                <a:solidFill>
                  <a:schemeClr val="accent5">
                    <a:lumMod val="75000"/>
                  </a:schemeClr>
                </a:solidFill>
                <a:latin typeface="Times New Roman" panose="02020603050405020304" pitchFamily="18" charset="0"/>
                <a:cs typeface="Times New Roman" panose="02020603050405020304" pitchFamily="18" charset="0"/>
              </a:rPr>
              <a:t>турлари</a:t>
            </a:r>
            <a:endParaRPr lang="ru-RU" sz="2600" b="1" dirty="0">
              <a:solidFill>
                <a:schemeClr val="accent5">
                  <a:lumMod val="75000"/>
                </a:schemeClr>
              </a:solidFill>
              <a:latin typeface="Times New Roman" panose="02020603050405020304" pitchFamily="18" charset="0"/>
              <a:cs typeface="Times New Roman" panose="02020603050405020304" pitchFamily="18" charset="0"/>
            </a:endParaRPr>
          </a:p>
          <a:p>
            <a:pPr marL="354013" indent="-354013">
              <a:lnSpc>
                <a:spcPct val="100000"/>
              </a:lnSpc>
              <a:spcBef>
                <a:spcPts val="1200"/>
              </a:spcBef>
              <a:spcAft>
                <a:spcPts val="1200"/>
              </a:spcAft>
              <a:buFont typeface="Wingdings" panose="05000000000000000000" pitchFamily="2" charset="2"/>
              <a:buChar char="§"/>
            </a:pPr>
            <a:r>
              <a:rPr lang="ru-RU" sz="2600" b="1" dirty="0" err="1">
                <a:solidFill>
                  <a:schemeClr val="accent5">
                    <a:lumMod val="75000"/>
                  </a:schemeClr>
                </a:solidFill>
                <a:latin typeface="Times New Roman" panose="02020603050405020304" pitchFamily="18" charset="0"/>
                <a:cs typeface="Times New Roman" panose="02020603050405020304" pitchFamily="18" charset="0"/>
              </a:rPr>
              <a:t>Кичик</a:t>
            </a:r>
            <a:r>
              <a:rPr lang="ru-RU" sz="2600" b="1" dirty="0">
                <a:solidFill>
                  <a:schemeClr val="accent5">
                    <a:lumMod val="75000"/>
                  </a:schemeClr>
                </a:solidFill>
                <a:latin typeface="Times New Roman" panose="02020603050405020304" pitchFamily="18" charset="0"/>
                <a:cs typeface="Times New Roman" panose="02020603050405020304" pitchFamily="18" charset="0"/>
              </a:rPr>
              <a:t> бизнес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субъектларида</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хавфлар</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тушунчаси</a:t>
            </a:r>
            <a:endParaRPr lang="ru-RU" sz="2600" b="1" dirty="0">
              <a:solidFill>
                <a:schemeClr val="accent5">
                  <a:lumMod val="75000"/>
                </a:schemeClr>
              </a:solidFill>
              <a:latin typeface="Times New Roman" panose="02020603050405020304" pitchFamily="18" charset="0"/>
              <a:cs typeface="Times New Roman" panose="02020603050405020304" pitchFamily="18" charset="0"/>
            </a:endParaRPr>
          </a:p>
          <a:p>
            <a:pPr marL="354013" indent="-354013">
              <a:lnSpc>
                <a:spcPct val="100000"/>
              </a:lnSpc>
              <a:spcBef>
                <a:spcPts val="1200"/>
              </a:spcBef>
              <a:spcAft>
                <a:spcPts val="1200"/>
              </a:spcAft>
              <a:buFont typeface="Wingdings" panose="05000000000000000000" pitchFamily="2" charset="2"/>
              <a:buChar char="§"/>
            </a:pPr>
            <a:r>
              <a:rPr lang="ru-RU" sz="2600" b="1" dirty="0" err="1">
                <a:solidFill>
                  <a:schemeClr val="accent5">
                    <a:lumMod val="75000"/>
                  </a:schemeClr>
                </a:solidFill>
                <a:latin typeface="Times New Roman" panose="02020603050405020304" pitchFamily="18" charset="0"/>
                <a:cs typeface="Times New Roman" panose="02020603050405020304" pitchFamily="18" charset="0"/>
              </a:rPr>
              <a:t>Кичик</a:t>
            </a:r>
            <a:r>
              <a:rPr lang="ru-RU" sz="2600" b="1" dirty="0">
                <a:solidFill>
                  <a:schemeClr val="accent5">
                    <a:lumMod val="75000"/>
                  </a:schemeClr>
                </a:solidFill>
                <a:latin typeface="Times New Roman" panose="02020603050405020304" pitchFamily="18" charset="0"/>
                <a:cs typeface="Times New Roman" panose="02020603050405020304" pitchFamily="18" charset="0"/>
              </a:rPr>
              <a:t> бизнес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субъектларида</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хавфларни</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бошқариш</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smtClean="0">
                <a:solidFill>
                  <a:schemeClr val="accent5">
                    <a:lumMod val="75000"/>
                  </a:schemeClr>
                </a:solidFill>
                <a:latin typeface="Times New Roman" panose="02020603050405020304" pitchFamily="18" charset="0"/>
                <a:cs typeface="Times New Roman" panose="02020603050405020304" pitchFamily="18" charset="0"/>
              </a:rPr>
              <a:t>зарарсизликни</a:t>
            </a:r>
            <a:r>
              <a:rPr lang="ru-RU" sz="26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таҳлил</a:t>
            </a:r>
            <a:r>
              <a:rPr lang="ru-RU" sz="2600" b="1" dirty="0">
                <a:solidFill>
                  <a:schemeClr val="accent5">
                    <a:lumMod val="75000"/>
                  </a:schemeClr>
                </a:solidFill>
                <a:latin typeface="Times New Roman" panose="02020603050405020304" pitchFamily="18" charset="0"/>
                <a:cs typeface="Times New Roman" panose="02020603050405020304" pitchFamily="18" charset="0"/>
              </a:rPr>
              <a:t> </a:t>
            </a:r>
            <a:r>
              <a:rPr lang="ru-RU" sz="2600" b="1" dirty="0" err="1">
                <a:solidFill>
                  <a:schemeClr val="accent5">
                    <a:lumMod val="75000"/>
                  </a:schemeClr>
                </a:solidFill>
                <a:latin typeface="Times New Roman" panose="02020603050405020304" pitchFamily="18" charset="0"/>
                <a:cs typeface="Times New Roman" panose="02020603050405020304" pitchFamily="18" charset="0"/>
              </a:rPr>
              <a:t>қилиш</a:t>
            </a:r>
            <a:endParaRPr lang="ru-RU" sz="26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8" name="Объект 2">
            <a:extLst>
              <a:ext uri="{FF2B5EF4-FFF2-40B4-BE49-F238E27FC236}">
                <a16:creationId xmlns:a16="http://schemas.microsoft.com/office/drawing/2014/main" id="{1F86FC9F-1427-4DA1-BB53-8EF81A4A6C5F}"/>
              </a:ext>
            </a:extLst>
          </p:cNvPr>
          <p:cNvSpPr txBox="1">
            <a:spLocks/>
          </p:cNvSpPr>
          <p:nvPr/>
        </p:nvSpPr>
        <p:spPr>
          <a:xfrm>
            <a:off x="384038" y="4683968"/>
            <a:ext cx="9137923" cy="188803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uz-Cyrl-UZ" sz="2200" b="1" i="1" dirty="0">
                <a:solidFill>
                  <a:schemeClr val="accent5">
                    <a:lumMod val="75000"/>
                  </a:schemeClr>
                </a:solidFill>
                <a:latin typeface="Times New Roman" panose="02020603050405020304" pitchFamily="18" charset="0"/>
                <a:cs typeface="Times New Roman" panose="02020603050405020304" pitchFamily="18" charset="0"/>
              </a:rPr>
              <a:t>Калит тушунчалар: </a:t>
            </a:r>
            <a:r>
              <a:rPr lang="uz-Cyrl-UZ" sz="2200" i="1" dirty="0" smtClean="0">
                <a:solidFill>
                  <a:schemeClr val="accent5">
                    <a:lumMod val="75000"/>
                  </a:schemeClr>
                </a:solidFill>
                <a:latin typeface="Times New Roman" panose="02020603050405020304" pitchFamily="18" charset="0"/>
                <a:cs typeface="Times New Roman" panose="02020603050405020304" pitchFamily="18" charset="0"/>
              </a:rPr>
              <a:t>Хавф</a:t>
            </a:r>
            <a:r>
              <a:rPr lang="uz-Cyrl-UZ" sz="2200" i="1" dirty="0">
                <a:solidFill>
                  <a:schemeClr val="accent5">
                    <a:lumMod val="75000"/>
                  </a:schemeClr>
                </a:solidFill>
                <a:latin typeface="Times New Roman" panose="02020603050405020304" pitchFamily="18" charset="0"/>
                <a:cs typeface="Times New Roman" panose="02020603050405020304" pitchFamily="18" charset="0"/>
              </a:rPr>
              <a:t>. Хатар. Тижорат хавфлари. Сиёсат хавфлари. Иктисодиёт хавфлари. Таваккалчиликни бошкариш максади. Жиддий ва фожиали хавф зонаси. Таваккалчилик самарадорлигини бохолаш.</a:t>
            </a:r>
            <a:endParaRPr lang="ru-RU" sz="2200" i="1" dirty="0">
              <a:solidFill>
                <a:schemeClr val="accent5">
                  <a:lumMod val="75000"/>
                </a:schemeClr>
              </a:solidFill>
              <a:latin typeface="Times New Roman" panose="02020603050405020304" pitchFamily="18" charset="0"/>
              <a:cs typeface="Times New Roman" panose="02020603050405020304" pitchFamily="18" charset="0"/>
            </a:endParaRPr>
          </a:p>
          <a:p>
            <a:r>
              <a:rPr lang="uz-Cyrl-UZ" dirty="0"/>
              <a:t> </a:t>
            </a:r>
            <a:endParaRPr lang="ru-RU" dirty="0"/>
          </a:p>
        </p:txBody>
      </p:sp>
      <p:pic>
        <p:nvPicPr>
          <p:cNvPr id="2" name="Рисунок 1">
            <a:extLst>
              <a:ext uri="{FF2B5EF4-FFF2-40B4-BE49-F238E27FC236}">
                <a16:creationId xmlns:a16="http://schemas.microsoft.com/office/drawing/2014/main" id="{B88BA2C7-CD57-41F2-8636-039A0BE2DCF5}"/>
              </a:ext>
            </a:extLst>
          </p:cNvPr>
          <p:cNvPicPr>
            <a:picLocks noChangeAspect="1"/>
          </p:cNvPicPr>
          <p:nvPr/>
        </p:nvPicPr>
        <p:blipFill>
          <a:blip r:embed="rId2"/>
          <a:stretch>
            <a:fillRect/>
          </a:stretch>
        </p:blipFill>
        <p:spPr>
          <a:xfrm>
            <a:off x="538066" y="2255143"/>
            <a:ext cx="609600" cy="609600"/>
          </a:xfrm>
          <a:prstGeom prst="rect">
            <a:avLst/>
          </a:prstGeom>
        </p:spPr>
      </p:pic>
      <p:pic>
        <p:nvPicPr>
          <p:cNvPr id="3" name="Рисунок 2">
            <a:extLst>
              <a:ext uri="{FF2B5EF4-FFF2-40B4-BE49-F238E27FC236}">
                <a16:creationId xmlns:a16="http://schemas.microsoft.com/office/drawing/2014/main" id="{67765CB4-6C0E-4EA0-BE7C-EA2CD7FECC80}"/>
              </a:ext>
            </a:extLst>
          </p:cNvPr>
          <p:cNvPicPr>
            <a:picLocks noChangeAspect="1"/>
          </p:cNvPicPr>
          <p:nvPr/>
        </p:nvPicPr>
        <p:blipFill>
          <a:blip r:embed="rId3"/>
          <a:stretch>
            <a:fillRect/>
          </a:stretch>
        </p:blipFill>
        <p:spPr>
          <a:xfrm>
            <a:off x="445129" y="1599140"/>
            <a:ext cx="609600" cy="609600"/>
          </a:xfrm>
          <a:prstGeom prst="rect">
            <a:avLst/>
          </a:prstGeom>
        </p:spPr>
      </p:pic>
      <p:pic>
        <p:nvPicPr>
          <p:cNvPr id="4" name="Рисунок 3">
            <a:extLst>
              <a:ext uri="{FF2B5EF4-FFF2-40B4-BE49-F238E27FC236}">
                <a16:creationId xmlns:a16="http://schemas.microsoft.com/office/drawing/2014/main" id="{26D26519-990D-4A26-AB99-4A0E74A46E83}"/>
              </a:ext>
            </a:extLst>
          </p:cNvPr>
          <p:cNvPicPr>
            <a:picLocks noChangeAspect="1"/>
          </p:cNvPicPr>
          <p:nvPr/>
        </p:nvPicPr>
        <p:blipFill>
          <a:blip r:embed="rId4"/>
          <a:stretch>
            <a:fillRect/>
          </a:stretch>
        </p:blipFill>
        <p:spPr>
          <a:xfrm>
            <a:off x="491598" y="3063193"/>
            <a:ext cx="609599" cy="609599"/>
          </a:xfrm>
          <a:prstGeom prst="rect">
            <a:avLst/>
          </a:prstGeom>
        </p:spPr>
      </p:pic>
    </p:spTree>
    <p:extLst>
      <p:ext uri="{BB962C8B-B14F-4D97-AF65-F5344CB8AC3E}">
        <p14:creationId xmlns:p14="http://schemas.microsoft.com/office/powerpoint/2010/main" val="39911456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Кириш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26405" y="726559"/>
            <a:ext cx="9512116" cy="3938748"/>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100" dirty="0">
                <a:latin typeface="Times New Roman" panose="02020603050405020304" pitchFamily="18" charset="0"/>
                <a:ea typeface="Times New Roman" panose="02020603050405020304" pitchFamily="18" charset="0"/>
              </a:rPr>
              <a:t>Замонавий жамиятда хавф мавжудлиги шубҳасиздир. Хавф жамиятнинг барча соҳаларида мавжуд. Кундалик ҳаётда биз сиёсий, иқтисодий, экологик, психологик, ҳуқуқий, тиббий ва бошқа кўплаб хавф-хатарларга дуч келамиз. Улардан энг хавфлиларидан баъзилари жисмоний шахслар, оилалар ёки корпорациялар ва умуман жамият сифатида ҳаётимиз хавфсизлиги билан боғлиқ.</a:t>
            </a:r>
          </a:p>
          <a:p>
            <a:pPr marL="354013" indent="-354013" algn="just">
              <a:lnSpc>
                <a:spcPct val="114000"/>
              </a:lnSpc>
              <a:spcBef>
                <a:spcPts val="6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Хавфнинг табиати ҳақида аниқ тушунча йўқ. </a:t>
            </a:r>
            <a:r>
              <a:rPr lang="uz-Cyrl-UZ" sz="2100" dirty="0">
                <a:latin typeface="Times New Roman" panose="02020603050405020304" pitchFamily="18" charset="0"/>
                <a:ea typeface="Times New Roman" panose="02020603050405020304" pitchFamily="18" charset="0"/>
              </a:rPr>
              <a:t>Бунинг сабаби шундаки, бу ҳодиса бир нечта мос келмайдиган ёки ҳатто қарама-қарши ҳақиқий асосларга эга, шунингдек, хавф ҳар доим субъект ва у қабул қиладиган қарорлар билан боғлиқ. </a:t>
            </a:r>
          </a:p>
        </p:txBody>
      </p:sp>
      <p:sp>
        <p:nvSpPr>
          <p:cNvPr id="6" name="Объект 2">
            <a:extLst>
              <a:ext uri="{FF2B5EF4-FFF2-40B4-BE49-F238E27FC236}">
                <a16:creationId xmlns:a16="http://schemas.microsoft.com/office/drawing/2014/main" id="{7FA4A7C9-C1F1-4996-9DE3-1C94D90FB1A9}"/>
              </a:ext>
            </a:extLst>
          </p:cNvPr>
          <p:cNvSpPr txBox="1">
            <a:spLocks/>
          </p:cNvSpPr>
          <p:nvPr/>
        </p:nvSpPr>
        <p:spPr>
          <a:xfrm>
            <a:off x="126405" y="4506710"/>
            <a:ext cx="4393043" cy="195942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600"/>
              </a:spcBef>
              <a:spcAft>
                <a:spcPts val="600"/>
              </a:spcAft>
              <a:buFont typeface="Wingdings" panose="05000000000000000000" pitchFamily="2" charset="2"/>
              <a:buChar char="Ø"/>
            </a:pPr>
            <a:r>
              <a:rPr lang="ru-RU" sz="2000" dirty="0">
                <a:latin typeface="Times New Roman" panose="02020603050405020304" pitchFamily="18" charset="0"/>
                <a:ea typeface="Times New Roman" panose="02020603050405020304" pitchFamily="18" charset="0"/>
              </a:rPr>
              <a:t>Х</a:t>
            </a:r>
            <a:r>
              <a:rPr lang="uz-Cyrl-UZ" sz="2000" b="1" dirty="0">
                <a:latin typeface="Times New Roman" panose="02020603050405020304" pitchFamily="18" charset="0"/>
                <a:ea typeface="Times New Roman" panose="02020603050405020304" pitchFamily="18" charset="0"/>
              </a:rPr>
              <a:t>авф</a:t>
            </a:r>
            <a:r>
              <a:rPr lang="uz-Cyrl-UZ" sz="2000" dirty="0">
                <a:latin typeface="Times New Roman" panose="02020603050405020304" pitchFamily="18" charset="0"/>
                <a:ea typeface="Times New Roman" panose="02020603050405020304" pitchFamily="18" charset="0"/>
              </a:rPr>
              <a:t> </a:t>
            </a:r>
            <a:r>
              <a:rPr lang="uz-Cyrl-UZ" sz="2000" dirty="0" smtClean="0">
                <a:latin typeface="Times New Roman" panose="02020603050405020304" pitchFamily="18" charset="0"/>
                <a:ea typeface="Times New Roman" panose="02020603050405020304" pitchFamily="18" charset="0"/>
              </a:rPr>
              <a:t>тадбиркорлик </a:t>
            </a:r>
            <a:r>
              <a:rPr lang="uz-Cyrl-UZ" sz="2000" dirty="0">
                <a:latin typeface="Times New Roman" panose="02020603050405020304" pitchFamily="18" charset="0"/>
                <a:ea typeface="Times New Roman" panose="02020603050405020304" pitchFamily="18" charset="0"/>
              </a:rPr>
              <a:t>ва банк соҳасида кузатилди. Дунёда ушбу ҳодисани ўрганиш чўққиси </a:t>
            </a:r>
            <a:r>
              <a:rPr lang="uz-Cyrl-UZ" sz="2000" b="1" dirty="0">
                <a:latin typeface="Times New Roman" panose="02020603050405020304" pitchFamily="18" charset="0"/>
                <a:ea typeface="Times New Roman" panose="02020603050405020304" pitchFamily="18" charset="0"/>
              </a:rPr>
              <a:t>Х</a:t>
            </a:r>
            <a:r>
              <a:rPr lang="en-US" sz="2000" b="1" dirty="0">
                <a:latin typeface="Times New Roman" panose="02020603050405020304" pitchFamily="18" charset="0"/>
                <a:ea typeface="Times New Roman" panose="02020603050405020304" pitchFamily="18" charset="0"/>
              </a:rPr>
              <a:t>I</a:t>
            </a:r>
            <a:r>
              <a:rPr lang="uz-Cyrl-UZ" sz="2000" b="1" dirty="0">
                <a:latin typeface="Times New Roman" panose="02020603050405020304" pitchFamily="18" charset="0"/>
                <a:ea typeface="Times New Roman" panose="02020603050405020304" pitchFamily="18" charset="0"/>
              </a:rPr>
              <a:t>Х аср охири – ХХ аср бошлари</a:t>
            </a:r>
            <a:r>
              <a:rPr lang="uz-Cyrl-UZ" sz="2000" dirty="0">
                <a:latin typeface="Times New Roman" panose="02020603050405020304" pitchFamily="18" charset="0"/>
                <a:ea typeface="Times New Roman" panose="02020603050405020304" pitchFamily="18" charset="0"/>
              </a:rPr>
              <a:t>га тўғри келади.</a:t>
            </a:r>
          </a:p>
        </p:txBody>
      </p:sp>
      <p:pic>
        <p:nvPicPr>
          <p:cNvPr id="3" name="Рисунок 2">
            <a:extLst>
              <a:ext uri="{FF2B5EF4-FFF2-40B4-BE49-F238E27FC236}">
                <a16:creationId xmlns:a16="http://schemas.microsoft.com/office/drawing/2014/main" id="{D32CED20-BE30-43AC-BF93-7632ED9683B0}"/>
              </a:ext>
            </a:extLst>
          </p:cNvPr>
          <p:cNvPicPr>
            <a:picLocks noChangeAspect="1"/>
          </p:cNvPicPr>
          <p:nvPr/>
        </p:nvPicPr>
        <p:blipFill rotWithShape="1">
          <a:blip r:embed="rId2"/>
          <a:srcRect t="11371" b="20966"/>
          <a:stretch/>
        </p:blipFill>
        <p:spPr>
          <a:xfrm>
            <a:off x="5163720" y="4328600"/>
            <a:ext cx="2897716" cy="1737233"/>
          </a:xfrm>
          <a:prstGeom prst="rect">
            <a:avLst/>
          </a:prstGeom>
        </p:spPr>
      </p:pic>
      <p:sp>
        <p:nvSpPr>
          <p:cNvPr id="7" name="Прямоугольник 6">
            <a:extLst>
              <a:ext uri="{FF2B5EF4-FFF2-40B4-BE49-F238E27FC236}">
                <a16:creationId xmlns:a16="http://schemas.microsoft.com/office/drawing/2014/main" id="{F817D8A2-F244-4197-9510-A3A289AA98C6}"/>
              </a:ext>
            </a:extLst>
          </p:cNvPr>
          <p:cNvSpPr/>
          <p:nvPr/>
        </p:nvSpPr>
        <p:spPr>
          <a:xfrm>
            <a:off x="250230" y="6327638"/>
            <a:ext cx="8455292" cy="276999"/>
          </a:xfrm>
          <a:prstGeom prst="rect">
            <a:avLst/>
          </a:prstGeom>
        </p:spPr>
        <p:txBody>
          <a:bodyPr wrap="square">
            <a:spAutoFit/>
          </a:bodyPr>
          <a:lstStyle/>
          <a:p>
            <a:r>
              <a:rPr lang="en-US" sz="1200" dirty="0"/>
              <a:t>https://www.gamesver.com/wp-content/uploads/2020/06/Risk-board-game-box-vintage-from-the-1960s-or-1970s.jpg.webp</a:t>
            </a:r>
            <a:endParaRPr lang="ru-RU" sz="1200" dirty="0"/>
          </a:p>
        </p:txBody>
      </p:sp>
    </p:spTree>
    <p:extLst>
      <p:ext uri="{BB962C8B-B14F-4D97-AF65-F5344CB8AC3E}">
        <p14:creationId xmlns:p14="http://schemas.microsoft.com/office/powerpoint/2010/main" val="35283964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lnSpc>
                <a:spcPct val="100000"/>
              </a:lnSpc>
              <a:spcBef>
                <a:spcPts val="1200"/>
              </a:spcBef>
              <a:spcAft>
                <a:spcPts val="1200"/>
              </a:spcAft>
            </a:pPr>
            <a:r>
              <a:rPr lang="uz-Cyrl-UZ" sz="2800" b="1" dirty="0" smtClean="0">
                <a:solidFill>
                  <a:schemeClr val="bg1"/>
                </a:solidFill>
                <a:latin typeface="Times New Roman" panose="02020603050405020304" pitchFamily="18" charset="0"/>
                <a:cs typeface="Times New Roman" panose="02020603050405020304" pitchFamily="18" charset="0"/>
              </a:rPr>
              <a:t>Таваккалчилик ва хавф турлари</a:t>
            </a:r>
            <a:endParaRPr lang="uz-Cyrl-UZ" sz="2800" b="1" dirty="0">
              <a:solidFill>
                <a:schemeClr val="bg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528816" y="1027663"/>
            <a:ext cx="9053723" cy="5047536"/>
          </a:xfrm>
          <a:prstGeom prst="rect">
            <a:avLst/>
          </a:prstGeom>
        </p:spPr>
        <p:txBody>
          <a:bodyPr wrap="square">
            <a:spAutoFit/>
          </a:bodyPr>
          <a:lstStyle/>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Ўзбек тилининг изоҳли луғатида </a:t>
            </a:r>
            <a:r>
              <a:rPr lang="uz-Cyrl-UZ"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«таваккал» </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тушунчаси: «узоқ мулоҳаза қилиб ўтирмай, нима бўлса бўлар ё остидан ё устидан» зайлида қилинган ҳаракат маъносида талқин қилинади. Таваккалчи тушунчаси эса таваккалига, таваккал билан иш қилувчи маъносини беради.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Америкача таърифга кўра,</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таваккалчилик - бу бирон иш билан шуғулланиш оқибатида зарар кўриб қолишдан қутулиб қолиш имконияти. Албатта, баъзи хавфларни суғурта компаниялари билан шартнома тузиш орқали олдини олиш мумкин. Бироқ, хавфнинг асосий оғирлиги, яъни: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-менежернинг хатоси;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-нарх ўзгариши;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-талабнинг сусайиши;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-нотўғри танланган лойиҳа;</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-ишчиларнинг норозиликлари ва бошқалар ишбилармоннинг </a:t>
            </a:r>
            <a:endPar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эткасига </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тушади.</a:t>
            </a:r>
            <a:endParaRPr lang="uz-Cyrl-UZ"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12437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Х</a:t>
            </a:r>
            <a:r>
              <a:rPr lang="ru-RU" sz="2800" b="1" dirty="0" err="1">
                <a:solidFill>
                  <a:schemeClr val="bg1"/>
                </a:solidFill>
                <a:latin typeface="Times New Roman" panose="02020603050405020304" pitchFamily="18" charset="0"/>
                <a:cs typeface="Times New Roman" panose="02020603050405020304" pitchFamily="18" charset="0"/>
              </a:rPr>
              <a:t>авф</a:t>
            </a:r>
            <a:r>
              <a:rPr lang="ru-RU" sz="2800" b="1" dirty="0">
                <a:solidFill>
                  <a:schemeClr val="bg1"/>
                </a:solidFill>
                <a:latin typeface="Times New Roman" panose="02020603050405020304" pitchFamily="18" charset="0"/>
                <a:cs typeface="Times New Roman" panose="02020603050405020304" pitchFamily="18" charset="0"/>
              </a:rPr>
              <a:t> (риск) </a:t>
            </a:r>
            <a:r>
              <a:rPr lang="ru-RU" sz="2800" b="1" dirty="0" err="1">
                <a:solidFill>
                  <a:schemeClr val="bg1"/>
                </a:solidFill>
                <a:latin typeface="Times New Roman" panose="02020603050405020304" pitchFamily="18" charset="0"/>
                <a:cs typeface="Times New Roman" panose="02020603050405020304" pitchFamily="18" charset="0"/>
              </a:rPr>
              <a:t>тушунчаси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374056" y="765107"/>
            <a:ext cx="9208484" cy="2663893"/>
          </a:xfrm>
        </p:spPr>
        <p:txBody>
          <a:bodyPr>
            <a:normAutofit/>
          </a:bodyPr>
          <a:lstStyle/>
          <a:p>
            <a:pPr marL="354013" indent="-354013" algn="just">
              <a:lnSpc>
                <a:spcPct val="114000"/>
              </a:lnSpc>
              <a:spcBef>
                <a:spcPts val="600"/>
              </a:spcBef>
              <a:spcAft>
                <a:spcPts val="600"/>
              </a:spcAft>
              <a:buFont typeface="Wingdings" panose="05000000000000000000" pitchFamily="2" charset="2"/>
              <a:buChar char="Ø"/>
            </a:pPr>
            <a:r>
              <a:rPr lang="ru-RU" sz="2200" b="1" dirty="0" err="1">
                <a:latin typeface="Times New Roman" panose="02020603050405020304" pitchFamily="18" charset="0"/>
                <a:cs typeface="Times New Roman" panose="02020603050405020304" pitchFamily="18" charset="0"/>
              </a:rPr>
              <a:t>Хавф</a:t>
            </a:r>
            <a:r>
              <a:rPr lang="ru-RU" sz="2200" b="1" dirty="0">
                <a:latin typeface="Times New Roman" panose="02020603050405020304" pitchFamily="18" charset="0"/>
                <a:cs typeface="Times New Roman" panose="02020603050405020304" pitchFamily="18" charset="0"/>
              </a:rPr>
              <a:t> </a:t>
            </a:r>
            <a:r>
              <a:rPr lang="ru-RU" sz="2200" b="1" i="1" dirty="0">
                <a:latin typeface="Times New Roman" panose="02020603050405020304" pitchFamily="18" charset="0"/>
                <a:cs typeface="Times New Roman" panose="02020603050405020304" pitchFamily="18" charset="0"/>
              </a:rPr>
              <a:t>(риск)</a:t>
            </a:r>
            <a:r>
              <a:rPr lang="ru-RU" sz="2200" dirty="0">
                <a:latin typeface="Times New Roman" panose="02020603050405020304" pitchFamily="18" charset="0"/>
                <a:cs typeface="Times New Roman" panose="02020603050405020304" pitchFamily="18" charset="0"/>
              </a:rPr>
              <a:t> – </a:t>
            </a:r>
            <a:r>
              <a:rPr lang="ru-RU" sz="2200" dirty="0" err="1">
                <a:latin typeface="Times New Roman" panose="02020603050405020304" pitchFamily="18" charset="0"/>
                <a:cs typeface="Times New Roman" panose="02020603050405020304" pitchFamily="18" charset="0"/>
              </a:rPr>
              <a:t>бу</a:t>
            </a:r>
            <a:r>
              <a:rPr lang="ru-RU" sz="2200"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ёмон</a:t>
            </a:r>
            <a:r>
              <a:rPr lang="ru-RU" sz="2200" b="1" i="1"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шароитларда</a:t>
            </a:r>
            <a:r>
              <a:rPr lang="ru-RU" sz="2200" b="1" i="1"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бирон</a:t>
            </a:r>
            <a:r>
              <a:rPr lang="ru-RU" sz="2200" b="1" i="1"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бир</a:t>
            </a:r>
            <a:r>
              <a:rPr lang="ru-RU" sz="2200" b="1" i="1"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нарсанинг</a:t>
            </a:r>
            <a:r>
              <a:rPr lang="ru-RU" sz="2200" b="1" i="1"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исталмаган</a:t>
            </a:r>
            <a:r>
              <a:rPr lang="ru-RU" sz="2200" b="1" i="1"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йўқолиши</a:t>
            </a:r>
            <a:r>
              <a:rPr lang="ru-RU" sz="2200" b="1" i="1" dirty="0">
                <a:latin typeface="Times New Roman" panose="02020603050405020304" pitchFamily="18" charset="0"/>
                <a:cs typeface="Times New Roman" panose="02020603050405020304" pitchFamily="18" charset="0"/>
              </a:rPr>
              <a:t> </a:t>
            </a:r>
            <a:r>
              <a:rPr lang="ru-RU" sz="2200" b="1" i="1" dirty="0" err="1">
                <a:latin typeface="Times New Roman" panose="02020603050405020304" pitchFamily="18" charset="0"/>
                <a:cs typeface="Times New Roman" panose="02020603050405020304" pitchFamily="18" charset="0"/>
              </a:rPr>
              <a:t>эҳтимоли</a:t>
            </a:r>
            <a:r>
              <a:rPr lang="ru-RU" sz="2200" dirty="0">
                <a:latin typeface="Times New Roman" panose="02020603050405020304" pitchFamily="18" charset="0"/>
                <a:cs typeface="Times New Roman" panose="02020603050405020304" pitchFamily="18" charset="0"/>
              </a:rPr>
              <a:t>. </a:t>
            </a:r>
            <a:r>
              <a:rPr lang="ru-RU" sz="2200" dirty="0" err="1">
                <a:latin typeface="Times New Roman" panose="02020603050405020304" pitchFamily="18" charset="0"/>
                <a:cs typeface="Times New Roman" panose="02020603050405020304" pitchFamily="18" charset="0"/>
              </a:rPr>
              <a:t>Хавф</a:t>
            </a:r>
            <a:r>
              <a:rPr lang="ru-RU" sz="2200" dirty="0">
                <a:latin typeface="Times New Roman" panose="02020603050405020304" pitchFamily="18" charset="0"/>
                <a:cs typeface="Times New Roman" panose="02020603050405020304" pitchFamily="18" charset="0"/>
              </a:rPr>
              <a:t> – </a:t>
            </a:r>
            <a:r>
              <a:rPr lang="ru-RU" sz="2200" b="1" dirty="0" err="1">
                <a:latin typeface="Times New Roman" panose="02020603050405020304" pitchFamily="18" charset="0"/>
                <a:cs typeface="Times New Roman" panose="02020603050405020304" pitchFamily="18" charset="0"/>
              </a:rPr>
              <a:t>бу</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эҳтимоллик</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йўқотиш</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маҳсулидир</a:t>
            </a:r>
            <a:r>
              <a:rPr lang="ru-RU" sz="2200" b="1" dirty="0">
                <a:latin typeface="Times New Roman" panose="02020603050405020304" pitchFamily="18" charset="0"/>
                <a:cs typeface="Times New Roman" panose="02020603050405020304" pitchFamily="18" charset="0"/>
              </a:rPr>
              <a:t>.</a:t>
            </a:r>
          </a:p>
          <a:p>
            <a:pPr marL="354013" indent="-354013" algn="just">
              <a:lnSpc>
                <a:spcPct val="114000"/>
              </a:lnSpc>
              <a:spcBef>
                <a:spcPts val="600"/>
              </a:spcBef>
              <a:spcAft>
                <a:spcPts val="600"/>
              </a:spcAft>
              <a:buFont typeface="Wingdings" panose="05000000000000000000" pitchFamily="2" charset="2"/>
              <a:buChar char="Ø"/>
            </a:pPr>
            <a:r>
              <a:rPr lang="uz-Cyrl-UZ" sz="2200" b="1" dirty="0">
                <a:latin typeface="Times New Roman" panose="02020603050405020304" pitchFamily="18" charset="0"/>
                <a:ea typeface="Times New Roman" panose="02020603050405020304" pitchFamily="18" charset="0"/>
                <a:cs typeface="Times New Roman" panose="02020603050405020304" pitchFamily="18" charset="0"/>
              </a:rPr>
              <a:t>Хавф</a:t>
            </a:r>
            <a:r>
              <a:rPr lang="uz-Cyrl-UZ" sz="2200" dirty="0">
                <a:latin typeface="Times New Roman" panose="02020603050405020304" pitchFamily="18" charset="0"/>
                <a:ea typeface="Times New Roman" panose="02020603050405020304" pitchFamily="18" charset="0"/>
                <a:cs typeface="Times New Roman" panose="02020603050405020304" pitchFamily="18" charset="0"/>
              </a:rPr>
              <a:t> – бу </a:t>
            </a:r>
            <a:r>
              <a:rPr lang="uz-Cyrl-UZ" sz="2200" b="1" i="1" dirty="0">
                <a:latin typeface="Times New Roman" panose="02020603050405020304" pitchFamily="18" charset="0"/>
                <a:ea typeface="Times New Roman" panose="02020603050405020304" pitchFamily="18" charset="0"/>
                <a:cs typeface="Times New Roman" panose="02020603050405020304" pitchFamily="18" charset="0"/>
              </a:rPr>
              <a:t>ноаниқ оқибатларга олиб келадиган, салбий оқибатларнинг мажбурий мавжудлиги билан боғлиқ вазиятнинг ўзига хос хусусияти.</a:t>
            </a:r>
          </a:p>
        </p:txBody>
      </p:sp>
      <p:pic>
        <p:nvPicPr>
          <p:cNvPr id="3" name="Рисунок 2">
            <a:extLst>
              <a:ext uri="{FF2B5EF4-FFF2-40B4-BE49-F238E27FC236}">
                <a16:creationId xmlns:a16="http://schemas.microsoft.com/office/drawing/2014/main" id="{3AC91611-FEA1-40A7-A236-C4F7905C2A70}"/>
              </a:ext>
            </a:extLst>
          </p:cNvPr>
          <p:cNvPicPr>
            <a:picLocks noChangeAspect="1"/>
          </p:cNvPicPr>
          <p:nvPr/>
        </p:nvPicPr>
        <p:blipFill>
          <a:blip r:embed="rId2"/>
          <a:stretch>
            <a:fillRect/>
          </a:stretch>
        </p:blipFill>
        <p:spPr>
          <a:xfrm>
            <a:off x="353152" y="3467549"/>
            <a:ext cx="3770979" cy="2509415"/>
          </a:xfrm>
          <a:prstGeom prst="rect">
            <a:avLst/>
          </a:prstGeom>
        </p:spPr>
      </p:pic>
      <p:sp>
        <p:nvSpPr>
          <p:cNvPr id="13" name="Объект 2">
            <a:extLst>
              <a:ext uri="{FF2B5EF4-FFF2-40B4-BE49-F238E27FC236}">
                <a16:creationId xmlns:a16="http://schemas.microsoft.com/office/drawing/2014/main" id="{6159D553-FA50-4836-9403-2A57E37B06A7}"/>
              </a:ext>
            </a:extLst>
          </p:cNvPr>
          <p:cNvSpPr txBox="1">
            <a:spLocks/>
          </p:cNvSpPr>
          <p:nvPr/>
        </p:nvSpPr>
        <p:spPr>
          <a:xfrm>
            <a:off x="4124131" y="3022589"/>
            <a:ext cx="5458408" cy="280767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600"/>
              </a:spcBef>
              <a:spcAft>
                <a:spcPts val="600"/>
              </a:spcAft>
              <a:buFont typeface="Wingdings" panose="05000000000000000000" pitchFamily="2" charset="2"/>
              <a:buChar char="Ø"/>
            </a:pP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Хавфнинг</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субъектив</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тушунчаси</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жуда</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кенг</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cs typeface="Times New Roman" panose="02020603050405020304" pitchFamily="18" charset="0"/>
              </a:rPr>
              <a:t>тарқалган</a:t>
            </a:r>
            <a:r>
              <a:rPr lang="ru-RU" sz="22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ea typeface="Times New Roman" panose="02020603050405020304" pitchFamily="18" charset="0"/>
                <a:cs typeface="Times New Roman" panose="02020603050405020304" pitchFamily="18" charset="0"/>
              </a:rPr>
              <a:t>Ушбу ҳолатдан келиб </a:t>
            </a:r>
            <a:r>
              <a:rPr lang="uz-Cyrl-UZ" sz="2200" b="1" dirty="0">
                <a:latin typeface="Times New Roman" panose="02020603050405020304" pitchFamily="18" charset="0"/>
                <a:ea typeface="Times New Roman" panose="02020603050405020304" pitchFamily="18" charset="0"/>
                <a:cs typeface="Times New Roman" panose="02020603050405020304" pitchFamily="18" charset="0"/>
              </a:rPr>
              <a:t>чиқиб хавф ҳар доим субъективдир. Хавф</a:t>
            </a:r>
            <a:r>
              <a:rPr lang="uz-Cyrl-UZ" sz="2200" dirty="0">
                <a:latin typeface="Times New Roman" panose="02020603050405020304" pitchFamily="18" charset="0"/>
                <a:ea typeface="Times New Roman" panose="02020603050405020304" pitchFamily="18" charset="0"/>
                <a:cs typeface="Times New Roman" panose="02020603050405020304" pitchFamily="18" charset="0"/>
              </a:rPr>
              <a:t> – бу ноаниқ ҳодиса ёки ҳолат, агар у юзага келса, компаниянинг обрўсига ижобий ёки салбий таъсир кўрсатадиган, пул кўринишида сотиб олиш ёки йўқотишларга олиб келади.</a:t>
            </a:r>
          </a:p>
        </p:txBody>
      </p:sp>
      <p:sp>
        <p:nvSpPr>
          <p:cNvPr id="8" name="Прямоугольник 7">
            <a:extLst>
              <a:ext uri="{FF2B5EF4-FFF2-40B4-BE49-F238E27FC236}">
                <a16:creationId xmlns:a16="http://schemas.microsoft.com/office/drawing/2014/main" id="{E4C6FCCD-3D57-43A9-A457-952EB4DF7857}"/>
              </a:ext>
            </a:extLst>
          </p:cNvPr>
          <p:cNvSpPr/>
          <p:nvPr/>
        </p:nvSpPr>
        <p:spPr>
          <a:xfrm>
            <a:off x="323461" y="6108507"/>
            <a:ext cx="4953000" cy="276999"/>
          </a:xfrm>
          <a:prstGeom prst="rect">
            <a:avLst/>
          </a:prstGeom>
        </p:spPr>
        <p:txBody>
          <a:bodyPr>
            <a:spAutoFit/>
          </a:bodyPr>
          <a:lstStyle/>
          <a:p>
            <a:r>
              <a:rPr lang="en-US" sz="1200" dirty="0"/>
              <a:t>https://effecsion.ru/img/solutions/risk_mitigation_960.jpg</a:t>
            </a:r>
            <a:endParaRPr lang="ru-RU" sz="1200" dirty="0"/>
          </a:p>
        </p:txBody>
      </p:sp>
    </p:spTree>
    <p:extLst>
      <p:ext uri="{BB962C8B-B14F-4D97-AF65-F5344CB8AC3E}">
        <p14:creationId xmlns:p14="http://schemas.microsoft.com/office/powerpoint/2010/main" val="15663699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lnSpc>
                <a:spcPct val="100000"/>
              </a:lnSpc>
              <a:spcBef>
                <a:spcPts val="1200"/>
              </a:spcBef>
              <a:spcAft>
                <a:spcPts val="1200"/>
              </a:spcAft>
            </a:pPr>
            <a:r>
              <a:rPr lang="uz-Cyrl-UZ" sz="2800" b="1" dirty="0" smtClean="0">
                <a:solidFill>
                  <a:schemeClr val="bg1"/>
                </a:solidFill>
                <a:latin typeface="Times New Roman" panose="02020603050405020304" pitchFamily="18" charset="0"/>
                <a:cs typeface="Times New Roman" panose="02020603050405020304" pitchFamily="18" charset="0"/>
              </a:rPr>
              <a:t>Таваккалчилик ва хавф турлари</a:t>
            </a:r>
            <a:endParaRPr lang="uz-Cyrl-UZ"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546538" y="994514"/>
            <a:ext cx="8208579" cy="5019131"/>
          </a:xfrm>
          <a:prstGeom prst="rect">
            <a:avLst/>
          </a:prstGeom>
        </p:spPr>
        <p:txBody>
          <a:bodyPr wrap="square">
            <a:spAutoFit/>
          </a:bodyPr>
          <a:lstStyle/>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Таваккалчилик фойдадан маҳрум бўлиш ва бошқа сабабларга кўра зарар кўриш сингари ёмон оқибатлар рўй бериш эҳтимоли билан ифодаланади.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Хавф </a:t>
            </a:r>
            <a:r>
              <a:rPr lang="uz-Cyrl-UZ"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бирор кўнгилсиз ҳодиса ёки фалокат юз бериш эҳтимоллиги; хатар; қўрқинч.</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Хатар </a:t>
            </a:r>
            <a:r>
              <a:rPr lang="uz-Cyrl-UZ"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бирор бахтсизликка, фалокатга олиб келиши мумкин бўлган шароит; хавф; таҳлика.</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Хавф-хатар </a:t>
            </a:r>
            <a:r>
              <a:rPr lang="uz-Cyrl-UZ"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хавф ва хатар, бирор нарсадан қўрқиш.</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Бошқаришда, хусусан, таваккалчиликда хавф тушунчасини қўллаш маъқулроқдир. Чунки айнан бу тушунча эҳтимоллик, ноаниқлик тушунчалари билан ўзаро ҳамоҳангдир. Масалан, янглишиш хавфи, режанинг бажарилмаслик хавфи ёки эҳтимоллиги, компьютернинг ишламаслик хавфи, қарор қабул қилишда йўл қўйилиши мумкин бўлган хавф, таваккалчиликда хавф ва ҳк.</a:t>
            </a:r>
            <a:endParaRPr lang="uz-Cyrl-UZ"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59642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lnSpc>
                <a:spcPct val="100000"/>
              </a:lnSpc>
              <a:spcBef>
                <a:spcPts val="1200"/>
              </a:spcBef>
              <a:spcAft>
                <a:spcPts val="1200"/>
              </a:spcAft>
            </a:pPr>
            <a:r>
              <a:rPr lang="uz-Cyrl-UZ" sz="2800" b="1" dirty="0" smtClean="0">
                <a:solidFill>
                  <a:schemeClr val="bg1"/>
                </a:solidFill>
                <a:latin typeface="Times New Roman" panose="02020603050405020304" pitchFamily="18" charset="0"/>
                <a:cs typeface="Times New Roman" panose="02020603050405020304" pitchFamily="18" charset="0"/>
              </a:rPr>
              <a:t>Таваккалчилик ва хавф турлари</a:t>
            </a:r>
            <a:endParaRPr lang="uz-Cyrl-UZ" sz="2800" b="1" dirty="0">
              <a:solidFill>
                <a:schemeClr val="bg1"/>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74055" y="993718"/>
            <a:ext cx="8696373" cy="5757795"/>
          </a:xfrm>
          <a:prstGeom prst="rect">
            <a:avLst/>
          </a:prstGeom>
        </p:spPr>
        <p:txBody>
          <a:bodyPr wrap="square">
            <a:spAutoFit/>
          </a:bodyPr>
          <a:lstStyle/>
          <a:p>
            <a:pPr indent="449580" algn="just">
              <a:lnSpc>
                <a:spcPct val="115000"/>
              </a:lnSpc>
              <a:spcAft>
                <a:spcPts val="0"/>
              </a:spcAft>
            </a:pP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Қуйидаги ҳолларда хавф даражаси ортиши мумкин:</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тўсатдан ва кутилмаганда ўртага муаммо кўндаланг бўлиб қолганида;</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кичик бизнес субъектининг аввал орттиргани тажрибасига тўғри келмайдиган янги вазифалар ўртага қўйилганда;</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зарур ва шошилинч чоралар кўра олмайдиган ва бу нарса молиявий зарар етказа оладиган вақтда;</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15000"/>
              </a:lnSpc>
              <a:spcAft>
                <a:spcPts val="0"/>
              </a:spcAft>
              <a:buFontTx/>
              <a:buChar char="-"/>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кичик бизнес субъекти фаолиятининг мавжуд тартиби ёки қонунларнинг номукаммаллиги аниқ вазиятга тўғри келадиган чора-тадбирларни кўришга халал берадиган маҳалларда.</a:t>
            </a:r>
          </a:p>
          <a:p>
            <a:pPr algn="just"/>
            <a:r>
              <a:rPr lang="uz-Cyrl-UZ" sz="2000" b="1" i="1" dirty="0" smtClean="0">
                <a:latin typeface="Times New Roman" panose="02020603050405020304" pitchFamily="18" charset="0"/>
                <a:cs typeface="Times New Roman" panose="02020603050405020304" pitchFamily="18" charset="0"/>
              </a:rPr>
              <a:t>	Булардан ташқари тижоратга доир хавфлар, яъни:</a:t>
            </a:r>
            <a:endParaRPr lang="uz-Cyrl-UZ" sz="2000" dirty="0" smtClean="0">
              <a:latin typeface="Times New Roman" panose="02020603050405020304" pitchFamily="18" charset="0"/>
              <a:cs typeface="Times New Roman" panose="02020603050405020304" pitchFamily="18" charset="0"/>
            </a:endParaRPr>
          </a:p>
          <a:p>
            <a:pPr algn="just"/>
            <a:r>
              <a:rPr lang="uz-Cyrl-UZ" sz="2000" dirty="0" smtClean="0">
                <a:latin typeface="Times New Roman" panose="02020603050405020304" pitchFamily="18" charset="0"/>
                <a:cs typeface="Times New Roman" panose="02020603050405020304" pitchFamily="18" charset="0"/>
              </a:rPr>
              <a:t>	-товарларни бозорда сотишга алоқадор хавф;</a:t>
            </a:r>
          </a:p>
          <a:p>
            <a:pPr algn="just"/>
            <a:r>
              <a:rPr lang="uz-Cyrl-UZ" sz="2000" dirty="0" smtClean="0">
                <a:latin typeface="Times New Roman" panose="02020603050405020304" pitchFamily="18" charset="0"/>
                <a:cs typeface="Times New Roman" panose="02020603050405020304" pitchFamily="18" charset="0"/>
              </a:rPr>
              <a:t>	-юкларни ташиш маҳалидаги хавф ёки транспортга алоқадор хавф;</a:t>
            </a:r>
          </a:p>
          <a:p>
            <a:pPr algn="just"/>
            <a:r>
              <a:rPr lang="uz-Cyrl-UZ" sz="2000" dirty="0" smtClean="0">
                <a:latin typeface="Times New Roman" panose="02020603050405020304" pitchFamily="18" charset="0"/>
                <a:cs typeface="Times New Roman" panose="02020603050405020304" pitchFamily="18" charset="0"/>
              </a:rPr>
              <a:t>	-товарни харидор томонидан қабул қилинишга алоқадор хавф;</a:t>
            </a:r>
          </a:p>
          <a:p>
            <a:pPr algn="just"/>
            <a:r>
              <a:rPr lang="uz-Cyrl-UZ" sz="2000" dirty="0" smtClean="0">
                <a:latin typeface="Times New Roman" panose="02020603050405020304" pitchFamily="18" charset="0"/>
                <a:cs typeface="Times New Roman" panose="02020603050405020304" pitchFamily="18" charset="0"/>
              </a:rPr>
              <a:t>	-харидорнинг ҳақ тўлашга қодир ёки қодир эмаслигига </a:t>
            </a:r>
            <a:endParaRPr lang="uz-Cyrl-UZ" sz="2000" dirty="0" smtClean="0">
              <a:latin typeface="Times New Roman" panose="02020603050405020304" pitchFamily="18" charset="0"/>
              <a:cs typeface="Times New Roman" panose="02020603050405020304" pitchFamily="18" charset="0"/>
            </a:endParaRPr>
          </a:p>
          <a:p>
            <a:pPr algn="just"/>
            <a:r>
              <a:rPr lang="uz-Cyrl-UZ" sz="2000" dirty="0" smtClean="0">
                <a:latin typeface="Times New Roman" panose="02020603050405020304" pitchFamily="18" charset="0"/>
                <a:cs typeface="Times New Roman" panose="02020603050405020304" pitchFamily="18" charset="0"/>
              </a:rPr>
              <a:t>алоқадор </a:t>
            </a:r>
            <a:r>
              <a:rPr lang="uz-Cyrl-UZ" sz="2000" dirty="0" smtClean="0">
                <a:latin typeface="Times New Roman" panose="02020603050405020304" pitchFamily="18" charset="0"/>
                <a:cs typeface="Times New Roman" panose="02020603050405020304" pitchFamily="18" charset="0"/>
              </a:rPr>
              <a:t>хавф;</a:t>
            </a:r>
          </a:p>
          <a:p>
            <a:pPr algn="just"/>
            <a:r>
              <a:rPr lang="uz-Cyrl-UZ" sz="2000" dirty="0" smtClean="0">
                <a:latin typeface="Times New Roman" panose="02020603050405020304" pitchFamily="18" charset="0"/>
                <a:cs typeface="Times New Roman" panose="02020603050405020304" pitchFamily="18" charset="0"/>
              </a:rPr>
              <a:t>	-харидорнинг ҳақ тўлашни истамаслигига алоқадор хавф.</a:t>
            </a:r>
          </a:p>
          <a:p>
            <a:pPr marL="285750" indent="-285750" algn="just">
              <a:lnSpc>
                <a:spcPct val="115000"/>
              </a:lnSpc>
              <a:spcAft>
                <a:spcPts val="0"/>
              </a:spcAft>
              <a:buFontTx/>
              <a:buChar char="-"/>
            </a:pPr>
            <a:endParaRPr lang="uz-Cyrl-UZ"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13126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lnSpc>
                <a:spcPct val="100000"/>
              </a:lnSpc>
              <a:spcBef>
                <a:spcPts val="1200"/>
              </a:spcBef>
              <a:spcAft>
                <a:spcPts val="1200"/>
              </a:spcAft>
            </a:pPr>
            <a:r>
              <a:rPr lang="uz-Cyrl-UZ" sz="2800" b="1" dirty="0" smtClean="0">
                <a:solidFill>
                  <a:schemeClr val="bg1"/>
                </a:solidFill>
                <a:latin typeface="Times New Roman" panose="02020603050405020304" pitchFamily="18" charset="0"/>
                <a:cs typeface="Times New Roman" panose="02020603050405020304" pitchFamily="18" charset="0"/>
              </a:rPr>
              <a:t>Таваккалчилик ва хавф турлари</a:t>
            </a:r>
            <a:endParaRPr lang="uz-Cyrl-UZ" sz="2800" b="1" dirty="0">
              <a:solidFill>
                <a:schemeClr val="bg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21705" y="1011500"/>
            <a:ext cx="8960834" cy="4233467"/>
          </a:xfrm>
          <a:prstGeom prst="rect">
            <a:avLst/>
          </a:prstGeom>
        </p:spPr>
        <p:txBody>
          <a:bodyPr wrap="square">
            <a:spAutoFit/>
          </a:bodyPr>
          <a:lstStyle/>
          <a:p>
            <a:pPr algn="just">
              <a:lnSpc>
                <a:spcPct val="115000"/>
              </a:lnSpc>
              <a:spcAft>
                <a:spcPts val="0"/>
              </a:spcAft>
            </a:pPr>
            <a:r>
              <a:rPr lang="uz-Cyrl-UZ"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Сиёсатга доир хавфлар.</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-харидор мамлакатда импортнинг тақиқланишига алоқадор хавф;</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-юкларни харидорга ташиб етказиб бериш маҳалидаги иш ташлашлар (уруш, ғараёнлар)га алоқадор хавф;</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-валюталарнинг алмашинишига ёки пул ўтказишнинг тақиқлаб қўйилишига алоқадор хавф.</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uz-Cyrl-UZ"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Иқтисодиётга доир хавфлар.</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-пулнинг қадрсизланиши;</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-ишсизлик даражаси;</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-солиқ сиёсати;</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-технологик ўзгаришлар;</a:t>
            </a:r>
            <a:endParaRPr lang="uz-Cyrl-UZ" sz="1400" dirty="0" smtClean="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-хомашё базаси билан боғлиқ хавфлар ҳам хавф даражасининг ортишига олиб келиши мумкин.</a:t>
            </a:r>
            <a:endParaRPr lang="uz-Cyrl-UZ"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27923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nSpc>
                <a:spcPct val="100000"/>
              </a:lnSpc>
              <a:spcBef>
                <a:spcPts val="1200"/>
              </a:spcBef>
              <a:spcAft>
                <a:spcPts val="1200"/>
              </a:spcAft>
            </a:pP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бизнес </a:t>
            </a:r>
            <a:r>
              <a:rPr lang="ru-RU" sz="2800" b="1" dirty="0" err="1">
                <a:solidFill>
                  <a:schemeClr val="bg1"/>
                </a:solidFill>
                <a:latin typeface="Times New Roman" panose="02020603050405020304" pitchFamily="18" charset="0"/>
                <a:cs typeface="Times New Roman" panose="02020603050405020304" pitchFamily="18" charset="0"/>
              </a:rPr>
              <a:t>субъектларида</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хавфлар</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тушунчаси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374055" y="849085"/>
            <a:ext cx="9264466" cy="5928043"/>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Субектив (оқибатларини объектив баҳолаб бўлмайдиган хавф).</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Объектив (аниқ ўлчанадиган оқибатларга олиб келадиган хавф).</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Молиявий (бевосита оқибатлари пул йўқотишлари бўлган хавф).</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Молиявий бўлмаган (оқибатлари пул йўқотишлари бўлмаган хавф, масалан, соғлиғини йўқотиш).</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Динамик (эҳтимоллиги ва оқибатлари вазиятга қараб ўзгарадиган хавф, масалан, иқтисодий инқироз хавфи).</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Статик (ўзгармайдиган хавф).</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Фундаментал (тизимсиз, бўлинмаган, умумий оқибатларга олиб келадиган хавф).</a:t>
            </a:r>
          </a:p>
          <a:p>
            <a:pPr marL="354013" indent="-354013" algn="just">
              <a:lnSpc>
                <a:spcPct val="114000"/>
              </a:lnSpc>
              <a:spcBef>
                <a:spcPts val="600"/>
              </a:spcBef>
              <a:spcAft>
                <a:spcPts val="600"/>
              </a:spcAft>
              <a:buFont typeface="Wingdings" panose="05000000000000000000" pitchFamily="2" charset="2"/>
              <a:buChar char="Ø"/>
            </a:pPr>
            <a:r>
              <a:rPr lang="uz-Cyrl-UZ" sz="2200" dirty="0" smtClean="0">
                <a:latin typeface="Times New Roman" panose="02020603050405020304" pitchFamily="18" charset="0"/>
                <a:ea typeface="Times New Roman" panose="02020603050405020304" pitchFamily="18" charset="0"/>
              </a:rPr>
              <a:t>Хусусий (тизимли, диверсификацияланган, маҳаллий </a:t>
            </a:r>
          </a:p>
          <a:p>
            <a:pPr marL="0" indent="0" algn="just">
              <a:lnSpc>
                <a:spcPct val="114000"/>
              </a:lnSpc>
              <a:spcBef>
                <a:spcPts val="600"/>
              </a:spcBef>
              <a:spcAft>
                <a:spcPts val="600"/>
              </a:spcAft>
              <a:buNone/>
            </a:pPr>
            <a:r>
              <a:rPr lang="uz-Cyrl-UZ" sz="2200" dirty="0" smtClean="0">
                <a:latin typeface="Times New Roman" panose="02020603050405020304" pitchFamily="18" charset="0"/>
                <a:ea typeface="Times New Roman" panose="02020603050405020304" pitchFamily="18" charset="0"/>
              </a:rPr>
              <a:t>оқибатларга олиб келадиган хавф).</a:t>
            </a:r>
            <a:endParaRPr lang="uz-Cyrl-UZ" sz="2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455807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Ички хавфлар</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26405" y="773213"/>
            <a:ext cx="9442578" cy="6084787"/>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000" b="1" dirty="0" smtClean="0">
                <a:latin typeface="Times New Roman" panose="02020603050405020304" pitchFamily="18" charset="0"/>
                <a:ea typeface="Times New Roman" panose="02020603050405020304" pitchFamily="18" charset="0"/>
              </a:rPr>
              <a:t>Инсон хавфлари. </a:t>
            </a:r>
            <a:r>
              <a:rPr lang="uz-Cyrl-UZ" sz="2000" dirty="0" smtClean="0">
                <a:latin typeface="Times New Roman" panose="02020603050405020304" pitchFamily="18" charset="0"/>
                <a:ea typeface="Times New Roman" panose="02020603050405020304" pitchFamily="18" charset="0"/>
              </a:rPr>
              <a:t>Сизнинг бизнесингизнинг инсоний таркибий қисми хавф манбаи ҳисобланади. Сизнинг бизнесингиз учун мумкин бўлган инсоний хавфлар ҳақида ўйлаб кўринг:</a:t>
            </a:r>
          </a:p>
          <a:p>
            <a:pPr marL="541338" algn="just">
              <a:lnSpc>
                <a:spcPct val="114000"/>
              </a:lnSpc>
              <a:spcBef>
                <a:spcPts val="600"/>
              </a:spcBef>
            </a:pPr>
            <a:r>
              <a:rPr lang="uz-Cyrl-UZ" sz="2000" b="1" i="1" dirty="0" smtClean="0">
                <a:latin typeface="Times New Roman" panose="02020603050405020304" pitchFamily="18" charset="0"/>
                <a:ea typeface="Times New Roman" panose="02020603050405020304" pitchFamily="18" charset="0"/>
              </a:rPr>
              <a:t>Касаллик ва ўлим.</a:t>
            </a:r>
            <a:r>
              <a:rPr lang="uz-Cyrl-UZ" sz="2000" dirty="0" smtClean="0">
                <a:latin typeface="Times New Roman" panose="02020603050405020304" pitchFamily="18" charset="0"/>
                <a:ea typeface="Times New Roman" panose="02020603050405020304" pitchFamily="18" charset="0"/>
              </a:rPr>
              <a:t> Бизнес эгаси ёки ходими бир кун касал бўлиши ёки бир неча ой ишлай олмаслиги мумкин. Бизнес билан шуғулланадиган одамнинг ўлими операцияларни давом эттириш учун хавф туғдиради.</a:t>
            </a:r>
          </a:p>
          <a:p>
            <a:pPr marL="541338" algn="just">
              <a:lnSpc>
                <a:spcPct val="114000"/>
              </a:lnSpc>
              <a:spcBef>
                <a:spcPts val="600"/>
              </a:spcBef>
            </a:pPr>
            <a:r>
              <a:rPr lang="uz-Cyrl-UZ" sz="2000" b="1" i="1" dirty="0" smtClean="0">
                <a:latin typeface="Times New Roman" panose="02020603050405020304" pitchFamily="18" charset="0"/>
                <a:ea typeface="Times New Roman" panose="02020603050405020304" pitchFamily="18" charset="0"/>
              </a:rPr>
              <a:t>Ўғирлик ва фирибгарлик. </a:t>
            </a:r>
            <a:r>
              <a:rPr lang="uz-Cyrl-UZ" sz="2000" dirty="0" smtClean="0">
                <a:latin typeface="Times New Roman" panose="02020603050405020304" pitchFamily="18" charset="0"/>
                <a:ea typeface="Times New Roman" panose="02020603050405020304" pitchFamily="18" charset="0"/>
              </a:rPr>
              <a:t>Аксарият корхоналар ҳалол иш муҳитига эга бўлишни хоҳлашади, аммо ходимлар томонидан ўғирлик ва ходимларнинг фирибгарлиги корхоналар дуч келадиган асосий хавфлардир. Тимеcард фирибгарлиги хавф ҳисобланади. Маблағларни хаёлий ҳисобварақларга йўналтириш бухгалтерия хатаридир.</a:t>
            </a:r>
          </a:p>
          <a:p>
            <a:pPr marL="541338" algn="just">
              <a:lnSpc>
                <a:spcPct val="114000"/>
              </a:lnSpc>
              <a:spcBef>
                <a:spcPts val="600"/>
              </a:spcBef>
            </a:pPr>
            <a:r>
              <a:rPr lang="uz-Cyrl-UZ" sz="2000" b="1" i="1" dirty="0" smtClean="0">
                <a:latin typeface="Times New Roman" panose="02020603050405020304" pitchFamily="18" charset="0"/>
                <a:ea typeface="Times New Roman" panose="02020603050405020304" pitchFamily="18" charset="0"/>
              </a:rPr>
              <a:t>Ходимларнинг паст маънавияти. </a:t>
            </a:r>
            <a:r>
              <a:rPr lang="uz-Cyrl-UZ" sz="2000" dirty="0" smtClean="0">
                <a:latin typeface="Times New Roman" panose="02020603050405020304" pitchFamily="18" charset="0"/>
                <a:ea typeface="Times New Roman" panose="02020603050405020304" pitchFamily="18" charset="0"/>
              </a:rPr>
              <a:t>Бахциз ходимлар бепарволик ёки қасддан қилинган ҳаракатлар туфайли пул сарфлашлари мумкин. </a:t>
            </a:r>
          </a:p>
          <a:p>
            <a:pPr marL="312738" indent="0" algn="just">
              <a:lnSpc>
                <a:spcPct val="100000"/>
              </a:lnSpc>
              <a:spcBef>
                <a:spcPts val="600"/>
              </a:spcBef>
              <a:buNone/>
            </a:pPr>
            <a:r>
              <a:rPr lang="uz-Cyrl-UZ" sz="2000" dirty="0" smtClean="0">
                <a:latin typeface="Times New Roman" panose="02020603050405020304" pitchFamily="18" charset="0"/>
                <a:ea typeface="Times New Roman" panose="02020603050405020304" pitchFamily="18" charset="0"/>
              </a:rPr>
              <a:t>Мисол учун, инвентарни қайта буюртма қилишни унутган ходим</a:t>
            </a:r>
          </a:p>
          <a:p>
            <a:pPr marL="312738" indent="0" algn="just">
              <a:lnSpc>
                <a:spcPct val="100000"/>
              </a:lnSpc>
              <a:spcBef>
                <a:spcPts val="600"/>
              </a:spcBef>
              <a:buNone/>
            </a:pPr>
            <a:r>
              <a:rPr lang="uz-Cyrl-UZ" sz="2000" dirty="0" smtClean="0">
                <a:latin typeface="Times New Roman" panose="02020603050405020304" pitchFamily="18" charset="0"/>
                <a:ea typeface="Times New Roman" panose="02020603050405020304" pitchFamily="18" charset="0"/>
              </a:rPr>
              <a:t>сотиш учун хавф туғдиради, чунки орқага буюртма бекор </a:t>
            </a:r>
          </a:p>
          <a:p>
            <a:pPr marL="312738" indent="0" algn="just">
              <a:lnSpc>
                <a:spcPct val="100000"/>
              </a:lnSpc>
              <a:spcBef>
                <a:spcPts val="600"/>
              </a:spcBef>
              <a:buNone/>
            </a:pPr>
            <a:r>
              <a:rPr lang="uz-Cyrl-UZ" sz="2000" dirty="0" smtClean="0">
                <a:latin typeface="Times New Roman" panose="02020603050405020304" pitchFamily="18" charset="0"/>
                <a:ea typeface="Times New Roman" panose="02020603050405020304" pitchFamily="18" charset="0"/>
              </a:rPr>
              <a:t>қилинишига олиб келади.</a:t>
            </a:r>
            <a:endParaRPr lang="uz-Cyrl-UZ"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583905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Ички хавфлар</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793101"/>
            <a:ext cx="9514114" cy="3536302"/>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100" b="1" dirty="0" smtClean="0">
                <a:latin typeface="Times New Roman" panose="02020603050405020304" pitchFamily="18" charset="0"/>
                <a:ea typeface="Times New Roman" panose="02020603050405020304" pitchFamily="18" charset="0"/>
              </a:rPr>
              <a:t>Ускуналар ва ахборот технологиялари хавфлари. </a:t>
            </a:r>
            <a:r>
              <a:rPr lang="uz-Cyrl-UZ" sz="2100" dirty="0" smtClean="0">
                <a:latin typeface="Times New Roman" panose="02020603050405020304" pitchFamily="18" charset="0"/>
                <a:ea typeface="Times New Roman" panose="02020603050405020304" pitchFamily="18" charset="0"/>
              </a:rPr>
              <a:t>Эски ускуналар секинроқ ишлаши ёки янги ускуналарга қараганда кўпроқ техник хизмат кўрсатишни талаб қилиши мумкин. Янги ускуналар эски ускуналар билан ишлаш учун созлашни талаб қилиши мумкин.</a:t>
            </a:r>
          </a:p>
          <a:p>
            <a:pPr marL="354013" indent="-354013" algn="just">
              <a:lnSpc>
                <a:spcPct val="114000"/>
              </a:lnSpc>
              <a:spcBef>
                <a:spcPts val="600"/>
              </a:spcBef>
              <a:buFont typeface="Wingdings" panose="05000000000000000000" pitchFamily="2" charset="2"/>
              <a:buChar char="Ø"/>
            </a:pPr>
            <a:r>
              <a:rPr lang="uz-Cyrl-UZ" sz="2100" dirty="0" smtClean="0">
                <a:latin typeface="Times New Roman" panose="02020603050405020304" pitchFamily="18" charset="0"/>
                <a:ea typeface="Times New Roman" panose="02020603050405020304" pitchFamily="18" charset="0"/>
              </a:rPr>
              <a:t>Эскирган қисмлар зарар етказиши ёки компания транспорт воситаларининг бузилишига олиб келиши мумкин. Ишламайдиган етказиб бериш ванаси бир кунлик бизнесга қанча туради?</a:t>
            </a:r>
          </a:p>
          <a:p>
            <a:pPr marL="354013" indent="-354013" algn="just">
              <a:lnSpc>
                <a:spcPct val="114000"/>
              </a:lnSpc>
              <a:spcBef>
                <a:spcPts val="600"/>
              </a:spcBef>
              <a:buFont typeface="Wingdings" panose="05000000000000000000" pitchFamily="2" charset="2"/>
              <a:buChar char="Ø"/>
            </a:pPr>
            <a:r>
              <a:rPr lang="uz-Cyrl-UZ" sz="2100" dirty="0" smtClean="0">
                <a:latin typeface="Times New Roman" panose="02020603050405020304" pitchFamily="18" charset="0"/>
                <a:ea typeface="Times New Roman" panose="02020603050405020304" pitchFamily="18" charset="0"/>
              </a:rPr>
              <a:t>Жисмоний шикастланиш ёки эскирган тизимлардан ишламай қолиш бизнес фойдасини секинлаштириши мумкин. Аксарият корхоналар кредит карталарини қайта ишлаш учун компютер тизимига таянади. </a:t>
            </a:r>
          </a:p>
          <a:p>
            <a:pPr marL="354013" indent="-354013" algn="just">
              <a:lnSpc>
                <a:spcPct val="114000"/>
              </a:lnSpc>
              <a:spcBef>
                <a:spcPts val="600"/>
              </a:spcBef>
              <a:buFont typeface="Wingdings" panose="05000000000000000000" pitchFamily="2" charset="2"/>
              <a:buChar char="Ø"/>
            </a:pPr>
            <a:endParaRPr lang="ru-RU" sz="2100" dirty="0">
              <a:latin typeface="Times New Roman" panose="02020603050405020304" pitchFamily="18" charset="0"/>
              <a:ea typeface="Times New Roman" panose="02020603050405020304" pitchFamily="18" charset="0"/>
            </a:endParaRPr>
          </a:p>
        </p:txBody>
      </p:sp>
      <p:pic>
        <p:nvPicPr>
          <p:cNvPr id="2" name="Рисунок 1">
            <a:extLst>
              <a:ext uri="{FF2B5EF4-FFF2-40B4-BE49-F238E27FC236}">
                <a16:creationId xmlns:a16="http://schemas.microsoft.com/office/drawing/2014/main" id="{90AF7D90-D2D7-4ADD-BC3C-5008F494250D}"/>
              </a:ext>
            </a:extLst>
          </p:cNvPr>
          <p:cNvPicPr>
            <a:picLocks noChangeAspect="1"/>
          </p:cNvPicPr>
          <p:nvPr/>
        </p:nvPicPr>
        <p:blipFill>
          <a:blip r:embed="rId2"/>
          <a:stretch>
            <a:fillRect/>
          </a:stretch>
        </p:blipFill>
        <p:spPr>
          <a:xfrm>
            <a:off x="6647285" y="4715894"/>
            <a:ext cx="2444163" cy="1543050"/>
          </a:xfrm>
          <a:prstGeom prst="rect">
            <a:avLst/>
          </a:prstGeom>
        </p:spPr>
      </p:pic>
      <p:sp>
        <p:nvSpPr>
          <p:cNvPr id="3" name="Прямоугольник 2">
            <a:extLst>
              <a:ext uri="{FF2B5EF4-FFF2-40B4-BE49-F238E27FC236}">
                <a16:creationId xmlns:a16="http://schemas.microsoft.com/office/drawing/2014/main" id="{7C5533E4-4E1D-43FC-A2D3-2735F657003B}"/>
              </a:ext>
            </a:extLst>
          </p:cNvPr>
          <p:cNvSpPr/>
          <p:nvPr/>
        </p:nvSpPr>
        <p:spPr>
          <a:xfrm>
            <a:off x="1818289" y="6581001"/>
            <a:ext cx="7969738" cy="276999"/>
          </a:xfrm>
          <a:prstGeom prst="rect">
            <a:avLst/>
          </a:prstGeom>
        </p:spPr>
        <p:txBody>
          <a:bodyPr wrap="square">
            <a:spAutoFit/>
          </a:bodyPr>
          <a:lstStyle/>
          <a:p>
            <a:r>
              <a:rPr lang="en-US" sz="1200" dirty="0"/>
              <a:t>https://www.apogeeitservices.com/hs-fs/hubfs/virus-alert-2.jpg?width=1155&amp;name=virus-alert-2.jpg</a:t>
            </a:r>
            <a:endParaRPr lang="ru-RU" sz="1200" dirty="0"/>
          </a:p>
        </p:txBody>
      </p:sp>
      <p:sp>
        <p:nvSpPr>
          <p:cNvPr id="7" name="Объект 2">
            <a:extLst>
              <a:ext uri="{FF2B5EF4-FFF2-40B4-BE49-F238E27FC236}">
                <a16:creationId xmlns:a16="http://schemas.microsoft.com/office/drawing/2014/main" id="{6C8A447A-DC74-499B-B413-F2843252064F}"/>
              </a:ext>
            </a:extLst>
          </p:cNvPr>
          <p:cNvSpPr txBox="1">
            <a:spLocks/>
          </p:cNvSpPr>
          <p:nvPr/>
        </p:nvSpPr>
        <p:spPr>
          <a:xfrm>
            <a:off x="195943" y="4631916"/>
            <a:ext cx="6299450" cy="18677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600"/>
              </a:spcBef>
              <a:buFont typeface="Wingdings" panose="05000000000000000000" pitchFamily="2" charset="2"/>
              <a:buChar char="Ø"/>
            </a:pPr>
            <a:r>
              <a:rPr lang="uz-Cyrl-UZ" sz="2100" dirty="0" smtClean="0">
                <a:latin typeface="Times New Roman" panose="02020603050405020304" pitchFamily="18" charset="0"/>
                <a:ea typeface="Times New Roman" panose="02020603050405020304" pitchFamily="18" charset="0"/>
              </a:rPr>
              <a:t>Ушбу тизимлар ишламай қолганда, айниқса захира режаси мавжуд бўлмаса, бизнесни давом эттириш учун хавф туғдиради. Маъмурий назоратнинг йўқлиги фирибгарлик ва ўғирликдан ташқари, ишламай қолишига олиб келиши мумкин.</a:t>
            </a: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230887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Ташқи хавфлар</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39961" y="870107"/>
            <a:ext cx="9442578" cy="5701004"/>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100" b="1" dirty="0" smtClean="0">
                <a:latin typeface="Times New Roman" panose="02020603050405020304" pitchFamily="18" charset="0"/>
                <a:ea typeface="Times New Roman" panose="02020603050405020304" pitchFamily="18" charset="0"/>
              </a:rPr>
              <a:t>Рақобат ва бозор хатарлари. </a:t>
            </a:r>
            <a:r>
              <a:rPr lang="uz-Cyrl-UZ" sz="2100" dirty="0" smtClean="0">
                <a:latin typeface="Times New Roman" panose="02020603050405020304" pitchFamily="18" charset="0"/>
                <a:ea typeface="Times New Roman" panose="02020603050405020304" pitchFamily="18" charset="0"/>
              </a:rPr>
              <a:t>Рақобат қийин бўлиши мумкин ва агар сиз тайёр бўлмасангиз, бозордаги ўзгаришлар сизнинг бизнесингиз ҳаётини янада кучайтириши мумкин. Ушбу хавфларни кўриб чиқинг:</a:t>
            </a:r>
          </a:p>
          <a:p>
            <a:pPr marL="541338" algn="just">
              <a:lnSpc>
                <a:spcPct val="114000"/>
              </a:lnSpc>
              <a:spcBef>
                <a:spcPts val="600"/>
              </a:spcBef>
            </a:pPr>
            <a:r>
              <a:rPr lang="uz-Cyrl-UZ" sz="2100" b="1" i="1" dirty="0" smtClean="0">
                <a:latin typeface="Times New Roman" panose="02020603050405020304" pitchFamily="18" charset="0"/>
                <a:ea typeface="Times New Roman" panose="02020603050405020304" pitchFamily="18" charset="0"/>
              </a:rPr>
              <a:t>Бозордаги ўзгаришлар</a:t>
            </a:r>
            <a:r>
              <a:rPr lang="uz-Cyrl-UZ" sz="2100" b="1" dirty="0" smtClean="0">
                <a:latin typeface="Times New Roman" panose="02020603050405020304" pitchFamily="18" charset="0"/>
                <a:ea typeface="Times New Roman" panose="02020603050405020304" pitchFamily="18" charset="0"/>
              </a:rPr>
              <a:t> </a:t>
            </a:r>
            <a:r>
              <a:rPr lang="uz-Cyrl-UZ" sz="2100" dirty="0" smtClean="0">
                <a:latin typeface="Times New Roman" panose="02020603050405020304" pitchFamily="18" charset="0"/>
                <a:ea typeface="Times New Roman" panose="02020603050405020304" pitchFamily="18" charset="0"/>
              </a:rPr>
              <a:t>бизнеснинг ўзгаришига олиб келади. Рақобатчилар савдони реклама қиладилар, улгуржи харажатлар юқорига ва пастга тушади, нефт ва бензин нархи сизнинг ва сотувчингизнинг харажатларига таъсир қилади.</a:t>
            </a:r>
          </a:p>
          <a:p>
            <a:pPr marL="541338" algn="just">
              <a:lnSpc>
                <a:spcPct val="114000"/>
              </a:lnSpc>
              <a:spcBef>
                <a:spcPts val="600"/>
              </a:spcBef>
            </a:pPr>
            <a:r>
              <a:rPr lang="uz-Cyrl-UZ" sz="2100" b="1" i="1" dirty="0" smtClean="0">
                <a:latin typeface="Times New Roman" panose="02020603050405020304" pitchFamily="18" charset="0"/>
                <a:ea typeface="Times New Roman" panose="02020603050405020304" pitchFamily="18" charset="0"/>
              </a:rPr>
              <a:t>Ходимлар</a:t>
            </a:r>
            <a:r>
              <a:rPr lang="uz-Cyrl-UZ" sz="2100" dirty="0" smtClean="0">
                <a:latin typeface="Times New Roman" panose="02020603050405020304" pitchFamily="18" charset="0"/>
                <a:ea typeface="Times New Roman" panose="02020603050405020304" pitchFamily="18" charset="0"/>
              </a:rPr>
              <a:t> ўзлари билан содиқ мижозларни олиб, рақобатчилар дўконига бориш учун </a:t>
            </a:r>
            <a:r>
              <a:rPr lang="uz-Cyrl-UZ" sz="2100" b="1" i="1" dirty="0" smtClean="0">
                <a:latin typeface="Times New Roman" panose="02020603050405020304" pitchFamily="18" charset="0"/>
                <a:ea typeface="Times New Roman" panose="02020603050405020304" pitchFamily="18" charset="0"/>
              </a:rPr>
              <a:t>кетишлари</a:t>
            </a:r>
            <a:r>
              <a:rPr lang="uz-Cyrl-UZ" sz="2100" b="1" dirty="0" smtClean="0">
                <a:latin typeface="Times New Roman" panose="02020603050405020304" pitchFamily="18" charset="0"/>
                <a:ea typeface="Times New Roman" panose="02020603050405020304" pitchFamily="18" charset="0"/>
              </a:rPr>
              <a:t> </a:t>
            </a:r>
            <a:r>
              <a:rPr lang="uz-Cyrl-UZ" sz="2100" b="1" i="1" dirty="0" smtClean="0">
                <a:latin typeface="Times New Roman" panose="02020603050405020304" pitchFamily="18" charset="0"/>
                <a:ea typeface="Times New Roman" panose="02020603050405020304" pitchFamily="18" charset="0"/>
              </a:rPr>
              <a:t>мумкин</a:t>
            </a:r>
            <a:r>
              <a:rPr lang="uz-Cyrl-UZ" sz="2100" dirty="0" smtClean="0">
                <a:latin typeface="Times New Roman" panose="02020603050405020304" pitchFamily="18" charset="0"/>
                <a:ea typeface="Times New Roman" panose="02020603050405020304" pitchFamily="18" charset="0"/>
              </a:rPr>
              <a:t>.</a:t>
            </a:r>
          </a:p>
          <a:p>
            <a:pPr marL="541338" algn="just">
              <a:lnSpc>
                <a:spcPct val="114000"/>
              </a:lnSpc>
              <a:spcBef>
                <a:spcPts val="600"/>
              </a:spcBef>
            </a:pPr>
            <a:r>
              <a:rPr lang="uz-Cyrl-UZ" sz="2100" b="1" i="1" dirty="0" smtClean="0">
                <a:latin typeface="Times New Roman" panose="02020603050405020304" pitchFamily="18" charset="0"/>
                <a:ea typeface="Times New Roman" panose="02020603050405020304" pitchFamily="18" charset="0"/>
              </a:rPr>
              <a:t>Ижара</a:t>
            </a:r>
            <a:r>
              <a:rPr lang="uz-Cyrl-UZ" sz="2100" b="1" dirty="0" smtClean="0">
                <a:latin typeface="Times New Roman" panose="02020603050405020304" pitchFamily="18" charset="0"/>
                <a:ea typeface="Times New Roman" panose="02020603050405020304" pitchFamily="18" charset="0"/>
              </a:rPr>
              <a:t> </a:t>
            </a:r>
            <a:r>
              <a:rPr lang="uz-Cyrl-UZ" sz="2100" b="1" i="1" dirty="0" smtClean="0">
                <a:latin typeface="Times New Roman" panose="02020603050405020304" pitchFamily="18" charset="0"/>
                <a:ea typeface="Times New Roman" panose="02020603050405020304" pitchFamily="18" charset="0"/>
              </a:rPr>
              <a:t>нархининг</a:t>
            </a:r>
            <a:r>
              <a:rPr lang="uz-Cyrl-UZ" sz="2100" b="1" dirty="0" smtClean="0">
                <a:latin typeface="Times New Roman" panose="02020603050405020304" pitchFamily="18" charset="0"/>
                <a:ea typeface="Times New Roman" panose="02020603050405020304" pitchFamily="18" charset="0"/>
              </a:rPr>
              <a:t> </a:t>
            </a:r>
            <a:r>
              <a:rPr lang="uz-Cyrl-UZ" sz="2100" b="1" i="1" dirty="0" smtClean="0">
                <a:latin typeface="Times New Roman" panose="02020603050405020304" pitchFamily="18" charset="0"/>
                <a:ea typeface="Times New Roman" panose="02020603050405020304" pitchFamily="18" charset="0"/>
              </a:rPr>
              <a:t>ошиши</a:t>
            </a:r>
            <a:r>
              <a:rPr lang="uz-Cyrl-UZ" sz="2100" b="1" dirty="0" smtClean="0">
                <a:latin typeface="Times New Roman" panose="02020603050405020304" pitchFamily="18" charset="0"/>
                <a:ea typeface="Times New Roman" panose="02020603050405020304" pitchFamily="18" charset="0"/>
              </a:rPr>
              <a:t> </a:t>
            </a:r>
            <a:r>
              <a:rPr lang="uz-Cyrl-UZ" sz="2100" dirty="0" smtClean="0">
                <a:latin typeface="Times New Roman" panose="02020603050405020304" pitchFamily="18" charset="0"/>
                <a:ea typeface="Times New Roman" panose="02020603050405020304" pitchFamily="18" charset="0"/>
              </a:rPr>
              <a:t>майдонга бўлган талабнинг ортиши билан боғлиқ бўлиши мумкин. Масалан, сиз қурилаётган бинода/ҳудудда жойни арзонроқ ижарага олишингиз мумкин, лекин ижара муддати узайтирилса, яқин атрофдаги бўш жойга бўлган талабнинг ортиши сизнинг </a:t>
            </a:r>
          </a:p>
          <a:p>
            <a:pPr marL="541338" algn="just">
              <a:lnSpc>
                <a:spcPct val="114000"/>
              </a:lnSpc>
              <a:spcBef>
                <a:spcPts val="600"/>
              </a:spcBef>
            </a:pPr>
            <a:r>
              <a:rPr lang="uz-Cyrl-UZ" sz="2100" dirty="0" smtClean="0">
                <a:latin typeface="Times New Roman" panose="02020603050405020304" pitchFamily="18" charset="0"/>
                <a:ea typeface="Times New Roman" panose="02020603050405020304" pitchFamily="18" charset="0"/>
              </a:rPr>
              <a:t>ижара ҳақингиз ошишига олиб келиши мумкин.</a:t>
            </a: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318147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Ташқи хавфлар</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849086"/>
            <a:ext cx="9386596" cy="4794969"/>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100" b="1" dirty="0" smtClean="0">
                <a:latin typeface="Times New Roman" panose="02020603050405020304" pitchFamily="18" charset="0"/>
                <a:ea typeface="Times New Roman" panose="02020603050405020304" pitchFamily="18" charset="0"/>
              </a:rPr>
              <a:t>Бизнес муҳити хавфлари. </a:t>
            </a:r>
            <a:r>
              <a:rPr lang="uz-Cyrl-UZ" sz="2100" dirty="0" smtClean="0">
                <a:latin typeface="Times New Roman" panose="02020603050405020304" pitchFamily="18" charset="0"/>
                <a:ea typeface="Times New Roman" panose="02020603050405020304" pitchFamily="18" charset="0"/>
              </a:rPr>
              <a:t>Сизнинг муҳитингиз сиз ижарага олган ёки сотиб олган жойдан кўпроқдир. Сизнинг бизнесингиз атрофида содир бўлаётган нарсалар унга таъсир қилади. Атроф-муҳит ўзгаришларига баъзи мисоллар:</a:t>
            </a:r>
          </a:p>
          <a:p>
            <a:pPr marL="541338" algn="just">
              <a:lnSpc>
                <a:spcPct val="114000"/>
              </a:lnSpc>
              <a:spcBef>
                <a:spcPts val="600"/>
              </a:spcBef>
            </a:pPr>
            <a:r>
              <a:rPr lang="uz-Cyrl-UZ" sz="2100" b="1" i="1" dirty="0" smtClean="0">
                <a:latin typeface="Times New Roman" panose="02020603050405020304" pitchFamily="18" charset="0"/>
                <a:ea typeface="Times New Roman" panose="02020603050405020304" pitchFamily="18" charset="0"/>
              </a:rPr>
              <a:t>Федерал, штат, округ ва шаҳар қонунлари ва қарорлари</a:t>
            </a:r>
            <a:r>
              <a:rPr lang="uz-Cyrl-UZ" sz="2100" b="1" dirty="0" smtClean="0">
                <a:latin typeface="Times New Roman" panose="02020603050405020304" pitchFamily="18" charset="0"/>
                <a:ea typeface="Times New Roman" panose="02020603050405020304" pitchFamily="18" charset="0"/>
              </a:rPr>
              <a:t> </a:t>
            </a:r>
            <a:r>
              <a:rPr lang="uz-Cyrl-UZ" sz="2100" dirty="0" smtClean="0">
                <a:latin typeface="Times New Roman" panose="02020603050405020304" pitchFamily="18" charset="0"/>
                <a:ea typeface="Times New Roman" panose="02020603050405020304" pitchFamily="18" charset="0"/>
              </a:rPr>
              <a:t>ўзгариши мумкин ва ўзгаради.</a:t>
            </a:r>
          </a:p>
          <a:p>
            <a:pPr marL="541338" algn="just">
              <a:lnSpc>
                <a:spcPct val="114000"/>
              </a:lnSpc>
              <a:spcBef>
                <a:spcPts val="600"/>
              </a:spcBef>
            </a:pPr>
            <a:r>
              <a:rPr lang="uz-Cyrl-UZ" sz="2100" b="1" i="1" dirty="0" smtClean="0">
                <a:latin typeface="Times New Roman" panose="02020603050405020304" pitchFamily="18" charset="0"/>
                <a:ea typeface="Times New Roman" panose="02020603050405020304" pitchFamily="18" charset="0"/>
              </a:rPr>
              <a:t>Об-ҳаво ва табиий офатлар </a:t>
            </a:r>
            <a:r>
              <a:rPr lang="uz-Cyrl-UZ" sz="2100" dirty="0" smtClean="0">
                <a:latin typeface="Times New Roman" panose="02020603050405020304" pitchFamily="18" charset="0"/>
                <a:ea typeface="Times New Roman" panose="02020603050405020304" pitchFamily="18" charset="0"/>
              </a:rPr>
              <a:t>корхонани қисқа муддатга ёпиши ёки ёпиши мумкин.</a:t>
            </a:r>
          </a:p>
          <a:p>
            <a:pPr marL="541338" algn="just">
              <a:lnSpc>
                <a:spcPct val="114000"/>
              </a:lnSpc>
              <a:spcBef>
                <a:spcPts val="600"/>
              </a:spcBef>
            </a:pPr>
            <a:r>
              <a:rPr lang="uz-Cyrl-UZ" sz="2100" b="1" i="1" dirty="0" smtClean="0">
                <a:latin typeface="Times New Roman" panose="02020603050405020304" pitchFamily="18" charset="0"/>
                <a:ea typeface="Times New Roman" panose="02020603050405020304" pitchFamily="18" charset="0"/>
              </a:rPr>
              <a:t>Жамиятдаги таркибий ўзгаришлар </a:t>
            </a:r>
            <a:r>
              <a:rPr lang="uz-Cyrl-UZ" sz="2100" dirty="0" smtClean="0">
                <a:latin typeface="Times New Roman" panose="02020603050405020304" pitchFamily="18" charset="0"/>
                <a:ea typeface="Times New Roman" panose="02020603050405020304" pitchFamily="18" charset="0"/>
              </a:rPr>
              <a:t>тараққиёт натижаси бўлиши мумкин ёки бозор пасайган бозордаги бўш дўконлар ва офислар туфайли бўлиши мумкин.</a:t>
            </a:r>
          </a:p>
          <a:p>
            <a:pPr marL="541338" algn="just">
              <a:lnSpc>
                <a:spcPct val="114000"/>
              </a:lnSpc>
              <a:spcBef>
                <a:spcPts val="600"/>
              </a:spcBef>
            </a:pPr>
            <a:r>
              <a:rPr lang="uz-Cyrl-UZ" sz="2100" b="1" i="1" dirty="0" smtClean="0">
                <a:latin typeface="Times New Roman" panose="02020603050405020304" pitchFamily="18" charset="0"/>
                <a:ea typeface="Times New Roman" panose="02020603050405020304" pitchFamily="18" charset="0"/>
              </a:rPr>
              <a:t>Сизнинг ҳамжамиятингиз </a:t>
            </a:r>
            <a:r>
              <a:rPr lang="uz-Cyrl-UZ" sz="2100" dirty="0" smtClean="0">
                <a:latin typeface="Times New Roman" panose="02020603050405020304" pitchFamily="18" charset="0"/>
                <a:ea typeface="Times New Roman" panose="02020603050405020304" pitchFamily="18" charset="0"/>
              </a:rPr>
              <a:t>аҳолининг эҳтиёжлари, ёш гуруҳлари, харажатлар одатлари ва даромадлари ўзгариши билан ўзгариши мумкин.</a:t>
            </a:r>
            <a:endParaRPr lang="uz-Cyrl-UZ" sz="21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904641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бизнесда хавфларни бошқариш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39961" y="773213"/>
            <a:ext cx="9442578" cy="5793453"/>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000" dirty="0">
                <a:latin typeface="Times New Roman" panose="02020603050405020304" pitchFamily="18" charset="0"/>
                <a:ea typeface="Times New Roman" panose="02020603050405020304" pitchFamily="18" charset="0"/>
              </a:rPr>
              <a:t>Замонавий иқтисодиётда </a:t>
            </a:r>
            <a:r>
              <a:rPr lang="uz-Cyrl-UZ" sz="2000" b="1" dirty="0">
                <a:latin typeface="Times New Roman" panose="02020603050405020304" pitchFamily="18" charset="0"/>
                <a:ea typeface="Times New Roman" panose="02020603050405020304" pitchFamily="18" charset="0"/>
              </a:rPr>
              <a:t>кичик ва ўрта тадбиркорлик </a:t>
            </a:r>
            <a:r>
              <a:rPr lang="uz-Cyrl-UZ" sz="2000" dirty="0">
                <a:latin typeface="Times New Roman" panose="02020603050405020304" pitchFamily="18" charset="0"/>
                <a:ea typeface="Times New Roman" panose="02020603050405020304" pitchFamily="18" charset="0"/>
              </a:rPr>
              <a:t>миллий иқтисодий тизимнинг ажралмас қисми ҳисобланади. Иқтисодиётнинг ушбу сектори рақобатни яратишга ёрдам беради, бу ташқи муҳитда содир бўлаётган барча ўзгаришларга тезда жавоб бера оладиган, истеъмол соҳасини шакллантирадиган ва ишсизлик муаммоларини ҳал қилиш учун қўшимча иш ўринларини ташкил этишга ҳисса қўшадиган кичик ва ўрта корхоналардир. </a:t>
            </a:r>
          </a:p>
          <a:p>
            <a:pPr marL="354013" indent="-354013" algn="just">
              <a:lnSpc>
                <a:spcPct val="114000"/>
              </a:lnSpc>
              <a:spcBef>
                <a:spcPts val="600"/>
              </a:spcBef>
              <a:buFont typeface="Wingdings" panose="05000000000000000000" pitchFamily="2" charset="2"/>
              <a:buChar char="Ø"/>
            </a:pPr>
            <a:r>
              <a:rPr lang="uz-Cyrl-UZ" sz="2000" dirty="0">
                <a:latin typeface="Times New Roman" panose="02020603050405020304" pitchFamily="18" charset="0"/>
                <a:ea typeface="Times New Roman" panose="02020603050405020304" pitchFamily="18" charset="0"/>
              </a:rPr>
              <a:t>Ҳозирги вақтда </a:t>
            </a:r>
            <a:r>
              <a:rPr lang="uz-Cyrl-UZ" sz="2000" b="1" dirty="0">
                <a:latin typeface="Times New Roman" panose="02020603050405020304" pitchFamily="18" charset="0"/>
                <a:ea typeface="Times New Roman" panose="02020603050405020304" pitchFamily="18" charset="0"/>
              </a:rPr>
              <a:t>кичик ва ўрта корхоналарни шакллантириш жараёни </a:t>
            </a:r>
            <a:r>
              <a:rPr lang="uz-Cyrl-UZ" sz="2000" dirty="0">
                <a:latin typeface="Times New Roman" panose="02020603050405020304" pitchFamily="18" charset="0"/>
                <a:ea typeface="Times New Roman" panose="02020603050405020304" pitchFamily="18" charset="0"/>
              </a:rPr>
              <a:t>долзарблашаётган бир пайтда, уни миқдорий ва сифат жиҳатидан янада ривожлантириш миллий иқтисодиётнинг изчил ривожланишининг энг муҳим омили ҳисобланади.</a:t>
            </a:r>
          </a:p>
          <a:p>
            <a:pPr marL="354013" indent="-354013" algn="just">
              <a:lnSpc>
                <a:spcPct val="114000"/>
              </a:lnSpc>
              <a:spcBef>
                <a:spcPts val="600"/>
              </a:spcBef>
              <a:buFont typeface="Wingdings" panose="05000000000000000000" pitchFamily="2" charset="2"/>
              <a:buChar char="Ø"/>
            </a:pPr>
            <a:r>
              <a:rPr lang="uz-Cyrl-UZ" sz="2000" b="1" dirty="0">
                <a:latin typeface="Times New Roman" panose="02020603050405020304" pitchFamily="18" charset="0"/>
                <a:ea typeface="Times New Roman" panose="02020603050405020304" pitchFamily="18" charset="0"/>
              </a:rPr>
              <a:t>Кичик бизнесда рискларни бошқариш </a:t>
            </a:r>
            <a:r>
              <a:rPr lang="uz-Cyrl-UZ" sz="2000" dirty="0">
                <a:latin typeface="Times New Roman" panose="02020603050405020304" pitchFamily="18" charset="0"/>
                <a:ea typeface="Times New Roman" panose="02020603050405020304" pitchFamily="18" charset="0"/>
              </a:rPr>
              <a:t>– бу </a:t>
            </a:r>
            <a:r>
              <a:rPr lang="uz-Cyrl-UZ" sz="2000" i="1" dirty="0">
                <a:latin typeface="Times New Roman" panose="02020603050405020304" pitchFamily="18" charset="0"/>
                <a:ea typeface="Times New Roman" panose="02020603050405020304" pitchFamily="18" charset="0"/>
              </a:rPr>
              <a:t>хавфлар эҳтимолини камайтириш ёки уларнинг оқибатларини маҳаллийлаштириш</a:t>
            </a:r>
            <a:r>
              <a:rPr lang="uz-Cyrl-UZ" sz="2000" dirty="0">
                <a:latin typeface="Times New Roman" panose="02020603050405020304" pitchFamily="18" charset="0"/>
                <a:ea typeface="Times New Roman" panose="02020603050405020304" pitchFamily="18" charset="0"/>
              </a:rPr>
              <a:t>га қаратилган тизимли фаолият.</a:t>
            </a:r>
          </a:p>
          <a:p>
            <a:pPr marL="354013" indent="-354013" algn="just">
              <a:lnSpc>
                <a:spcPct val="114000"/>
              </a:lnSpc>
              <a:spcBef>
                <a:spcPts val="600"/>
              </a:spcBef>
              <a:buFont typeface="Wingdings" panose="05000000000000000000" pitchFamily="2" charset="2"/>
              <a:buChar char="Ø"/>
            </a:pPr>
            <a:r>
              <a:rPr lang="uz-Cyrl-UZ" sz="2000" b="1" dirty="0">
                <a:latin typeface="Times New Roman" panose="02020603050405020304" pitchFamily="18" charset="0"/>
                <a:ea typeface="Times New Roman" panose="02020603050405020304" pitchFamily="18" charset="0"/>
              </a:rPr>
              <a:t>Кичик ва ўрта ишлаб чиқариш корхоналарининг рискларини бошқариш </a:t>
            </a:r>
            <a:r>
              <a:rPr lang="uz-Cyrl-UZ" sz="2000" dirty="0">
                <a:latin typeface="Times New Roman" panose="02020603050405020304" pitchFamily="18" charset="0"/>
                <a:ea typeface="Times New Roman" panose="02020603050405020304" pitchFamily="18" charset="0"/>
              </a:rPr>
              <a:t>ишлаб чиқаришнинг кичик кўлами, ишлаб чиқариш технологиясининг </a:t>
            </a:r>
            <a:endParaRPr lang="uz-Cyrl-UZ" sz="2000" dirty="0" smtClean="0">
              <a:latin typeface="Times New Roman" panose="02020603050405020304" pitchFamily="18" charset="0"/>
              <a:ea typeface="Times New Roman" panose="02020603050405020304" pitchFamily="18" charset="0"/>
            </a:endParaRPr>
          </a:p>
          <a:p>
            <a:pPr marL="0" indent="0" algn="just">
              <a:lnSpc>
                <a:spcPct val="114000"/>
              </a:lnSpc>
              <a:spcBef>
                <a:spcPts val="600"/>
              </a:spcBef>
              <a:buNone/>
            </a:pPr>
            <a:r>
              <a:rPr lang="uz-Cyrl-UZ" sz="2000" dirty="0" smtClean="0">
                <a:latin typeface="Times New Roman" panose="02020603050405020304" pitchFamily="18" charset="0"/>
                <a:ea typeface="Times New Roman" panose="02020603050405020304" pitchFamily="18" charset="0"/>
              </a:rPr>
              <a:t>ўзига </a:t>
            </a:r>
            <a:r>
              <a:rPr lang="uz-Cyrl-UZ" sz="2000" dirty="0">
                <a:latin typeface="Times New Roman" panose="02020603050405020304" pitchFamily="18" charset="0"/>
                <a:ea typeface="Times New Roman" panose="02020603050405020304" pitchFamily="18" charset="0"/>
              </a:rPr>
              <a:t>хос хусусиятлари, хавфларнинг юқори даражаси ва </a:t>
            </a:r>
            <a:r>
              <a:rPr lang="uz-Cyrl-UZ" sz="2000" dirty="0" smtClean="0">
                <a:latin typeface="Times New Roman" panose="02020603050405020304" pitchFamily="18" charset="0"/>
                <a:ea typeface="Times New Roman" panose="02020603050405020304" pitchFamily="18" charset="0"/>
              </a:rPr>
              <a:t>хавфларни </a:t>
            </a:r>
          </a:p>
          <a:p>
            <a:pPr marL="0" indent="0" algn="just">
              <a:lnSpc>
                <a:spcPct val="114000"/>
              </a:lnSpc>
              <a:spcBef>
                <a:spcPts val="600"/>
              </a:spcBef>
              <a:buNone/>
            </a:pPr>
            <a:r>
              <a:rPr lang="uz-Cyrl-UZ" sz="2000" dirty="0" smtClean="0">
                <a:latin typeface="Times New Roman" panose="02020603050405020304" pitchFamily="18" charset="0"/>
                <a:ea typeface="Times New Roman" panose="02020603050405020304" pitchFamily="18" charset="0"/>
              </a:rPr>
              <a:t>амалга </a:t>
            </a:r>
            <a:r>
              <a:rPr lang="uz-Cyrl-UZ" sz="2000" dirty="0">
                <a:latin typeface="Times New Roman" panose="02020603050405020304" pitchFamily="18" charset="0"/>
                <a:ea typeface="Times New Roman" panose="02020603050405020304" pitchFamily="18" charset="0"/>
              </a:rPr>
              <a:t>ошириш оқибатларининг жиддийлиги билан белгиланади.</a:t>
            </a:r>
          </a:p>
        </p:txBody>
      </p:sp>
    </p:spTree>
    <p:extLst>
      <p:ext uri="{BB962C8B-B14F-4D97-AF65-F5344CB8AC3E}">
        <p14:creationId xmlns:p14="http://schemas.microsoft.com/office/powerpoint/2010/main" val="29631190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бизнесда хавфларни бошқариш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39961" y="1280010"/>
            <a:ext cx="9287818" cy="3704254"/>
          </a:xfrm>
        </p:spPr>
        <p:txBody>
          <a:bodyPr>
            <a:noAutofit/>
          </a:bodyPr>
          <a:lstStyle/>
          <a:p>
            <a:pPr marL="354013" indent="-354013" algn="just">
              <a:lnSpc>
                <a:spcPct val="114000"/>
              </a:lnSpc>
              <a:spcBef>
                <a:spcPts val="600"/>
              </a:spcBef>
              <a:buFont typeface="Wingdings" panose="05000000000000000000" pitchFamily="2" charset="2"/>
              <a:buChar char="Ø"/>
            </a:pPr>
            <a:r>
              <a:rPr lang="uz-Cyrl-UZ" sz="2000" b="1" dirty="0" smtClean="0">
                <a:latin typeface="Times New Roman" panose="02020603050405020304" pitchFamily="18" charset="0"/>
                <a:ea typeface="Times New Roman" panose="02020603050405020304" pitchFamily="18" charset="0"/>
              </a:rPr>
              <a:t>Хавфларни бошқариш </a:t>
            </a:r>
            <a:r>
              <a:rPr lang="uz-Cyrl-UZ" sz="2000" dirty="0" smtClean="0">
                <a:latin typeface="Times New Roman" panose="02020603050405020304" pitchFamily="18" charset="0"/>
                <a:ea typeface="Times New Roman" panose="02020603050405020304" pitchFamily="18" charset="0"/>
              </a:rPr>
              <a:t>бизнеснинг кўп жиҳатларига тааллуқлидир. Сизнинг бизнесингиз ички хавфларга (заиф томонлар) ва ташқи хавфларга (таҳдидларга) дуч келади. Умуман олганда, сиз уларни аниқлаганингиздан сўнг, сиз ички хавфларни назорат қилишингиз мумкин. Бироқ, ташқи хавфлар сизнинг назоратингиздан ташқарида бўлиши мумкин.</a:t>
            </a:r>
          </a:p>
          <a:p>
            <a:pPr marL="354013" indent="-354013" algn="just">
              <a:lnSpc>
                <a:spcPct val="114000"/>
              </a:lnSpc>
              <a:spcBef>
                <a:spcPts val="600"/>
              </a:spcBef>
              <a:buFont typeface="Wingdings" panose="05000000000000000000" pitchFamily="2" charset="2"/>
              <a:buChar char="Ø"/>
            </a:pPr>
            <a:r>
              <a:rPr lang="uz-Cyrl-UZ" sz="2000" dirty="0" smtClean="0">
                <a:latin typeface="Times New Roman" panose="02020603050405020304" pitchFamily="18" charset="0"/>
                <a:ea typeface="Times New Roman" panose="02020603050405020304" pitchFamily="18" charset="0"/>
              </a:rPr>
              <a:t>Барча хавфлар салбий манбалардан келиб чиқмайди. Хатарлар ижобий манбалардан ёки имкониятлардан келиб чиқиши мумкин. Кенгайиш ва ўсиш - бу имкониятлар, лекин улар қўшимча хавф ҳам келтиради.</a:t>
            </a:r>
          </a:p>
          <a:p>
            <a:pPr marL="354013" indent="-354013" algn="just">
              <a:lnSpc>
                <a:spcPct val="114000"/>
              </a:lnSpc>
              <a:spcBef>
                <a:spcPts val="600"/>
              </a:spcBef>
              <a:buFont typeface="Wingdings" panose="05000000000000000000" pitchFamily="2" charset="2"/>
              <a:buChar char="Ø"/>
            </a:pPr>
            <a:r>
              <a:rPr lang="uz-Cyrl-UZ" sz="2000" dirty="0" smtClean="0">
                <a:latin typeface="Times New Roman" panose="02020603050405020304" pitchFamily="18" charset="0"/>
                <a:ea typeface="Times New Roman" panose="02020603050405020304" pitchFamily="18" charset="0"/>
              </a:rPr>
              <a:t>Якуний мақсад - хавфларнинг бизнесингизга таъсирини минималлаштириш.</a:t>
            </a:r>
            <a:endParaRPr lang="uz-Cyrl-UZ"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216854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4568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бизнесда хавфларни бошқариш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849085"/>
            <a:ext cx="9442578" cy="3900197"/>
          </a:xfrm>
        </p:spPr>
        <p:txBody>
          <a:bodyPr>
            <a:noAutofit/>
          </a:bodyPr>
          <a:lstStyle/>
          <a:p>
            <a:pPr marL="354013" indent="-354013" algn="just">
              <a:lnSpc>
                <a:spcPct val="114000"/>
              </a:lnSpc>
              <a:spcBef>
                <a:spcPts val="6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Кичик ва ўрта бизнеснинг ишлаб чиқариш хатарларини </a:t>
            </a:r>
            <a:r>
              <a:rPr lang="uz-Cyrl-UZ" sz="2100" dirty="0">
                <a:latin typeface="Times New Roman" panose="02020603050405020304" pitchFamily="18" charset="0"/>
                <a:ea typeface="Times New Roman" panose="02020603050405020304" pitchFamily="18" charset="0"/>
              </a:rPr>
              <a:t>самарали бошқариш узоқ муддатли истиқболда рақобатдош устунликларга эришиш ва ишлаб чиқариш самарадорлигини оширишнинг энг муҳим вазифасидир. </a:t>
            </a:r>
          </a:p>
          <a:p>
            <a:pPr marL="354013" indent="-354013" algn="just">
              <a:lnSpc>
                <a:spcPct val="114000"/>
              </a:lnSpc>
              <a:spcBef>
                <a:spcPts val="600"/>
              </a:spcBef>
              <a:spcAft>
                <a:spcPts val="600"/>
              </a:spcAft>
              <a:buFont typeface="Wingdings" panose="05000000000000000000" pitchFamily="2" charset="2"/>
              <a:buChar char="Ø"/>
            </a:pPr>
            <a:r>
              <a:rPr lang="uz-Cyrl-UZ" sz="2100" b="1" i="1" dirty="0">
                <a:latin typeface="Times New Roman" panose="02020603050405020304" pitchFamily="18" charset="0"/>
                <a:ea typeface="Times New Roman" panose="02020603050405020304" pitchFamily="18" charset="0"/>
              </a:rPr>
              <a:t>Ишлаб чиқариш хавфи ички сабабларга кўра юзага келади.</a:t>
            </a:r>
            <a:r>
              <a:rPr lang="uz-Cyrl-UZ" sz="2100" dirty="0">
                <a:latin typeface="Times New Roman" panose="02020603050405020304" pitchFamily="18" charset="0"/>
                <a:ea typeface="Times New Roman" panose="02020603050405020304" pitchFamily="18" charset="0"/>
              </a:rPr>
              <a:t> Ишлаб чиқариш хавфларига алоҳида эътибор ҳодисалар ва бахциз ҳодисалар натижасида юзага келиши мумкин бўлган зарар даражасига боғлиқ.</a:t>
            </a:r>
          </a:p>
          <a:p>
            <a:pPr marL="354013" indent="-354013" algn="just">
              <a:lnSpc>
                <a:spcPct val="114000"/>
              </a:lnSpc>
              <a:spcBef>
                <a:spcPts val="6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Ишлаб чиқариш хатарлари</a:t>
            </a:r>
            <a:r>
              <a:rPr lang="uz-Cyrl-UZ" sz="2100" dirty="0">
                <a:latin typeface="Times New Roman" panose="02020603050405020304" pitchFamily="18" charset="0"/>
                <a:ea typeface="Times New Roman" panose="02020603050405020304" pitchFamily="18" charset="0"/>
              </a:rPr>
              <a:t> деганда </a:t>
            </a:r>
            <a:r>
              <a:rPr lang="uz-Cyrl-UZ" sz="2100" b="1" i="1" dirty="0">
                <a:latin typeface="Times New Roman" panose="02020603050405020304" pitchFamily="18" charset="0"/>
                <a:ea typeface="Times New Roman" panose="02020603050405020304" pitchFamily="18" charset="0"/>
              </a:rPr>
              <a:t>ишлаб чиқариш жараёни билан боғлиқ мулкий ва молиявий йўқотишларга олиб келиши мумкин бўлган ҳодисалар </a:t>
            </a:r>
            <a:r>
              <a:rPr lang="uz-Cyrl-UZ" sz="2100" dirty="0">
                <a:latin typeface="Times New Roman" panose="02020603050405020304" pitchFamily="18" charset="0"/>
                <a:ea typeface="Times New Roman" panose="02020603050405020304" pitchFamily="18" charset="0"/>
              </a:rPr>
              <a:t>тушунилади.</a:t>
            </a:r>
          </a:p>
        </p:txBody>
      </p:sp>
      <p:sp>
        <p:nvSpPr>
          <p:cNvPr id="3" name="Прямоугольник 2">
            <a:extLst>
              <a:ext uri="{FF2B5EF4-FFF2-40B4-BE49-F238E27FC236}">
                <a16:creationId xmlns:a16="http://schemas.microsoft.com/office/drawing/2014/main" id="{0199DAEE-B9C5-4601-B33A-2BEF76A59F9A}"/>
              </a:ext>
            </a:extLst>
          </p:cNvPr>
          <p:cNvSpPr/>
          <p:nvPr/>
        </p:nvSpPr>
        <p:spPr>
          <a:xfrm>
            <a:off x="4087164" y="6430466"/>
            <a:ext cx="3984779" cy="276999"/>
          </a:xfrm>
          <a:prstGeom prst="rect">
            <a:avLst/>
          </a:prstGeom>
        </p:spPr>
        <p:txBody>
          <a:bodyPr wrap="square">
            <a:spAutoFit/>
          </a:bodyPr>
          <a:lstStyle/>
          <a:p>
            <a:pPr algn="ctr"/>
            <a:r>
              <a:rPr lang="en-US" sz="1200" dirty="0"/>
              <a:t>https://center-yf.ru/img/proizvodstvenniy-risk.jpg</a:t>
            </a:r>
            <a:endParaRPr lang="ru-RU" sz="1200" dirty="0"/>
          </a:p>
        </p:txBody>
      </p:sp>
      <p:pic>
        <p:nvPicPr>
          <p:cNvPr id="4" name="Рисунок 3">
            <a:extLst>
              <a:ext uri="{FF2B5EF4-FFF2-40B4-BE49-F238E27FC236}">
                <a16:creationId xmlns:a16="http://schemas.microsoft.com/office/drawing/2014/main" id="{85D83649-94CA-46F2-9B0D-05F5E41499B6}"/>
              </a:ext>
            </a:extLst>
          </p:cNvPr>
          <p:cNvPicPr>
            <a:picLocks noChangeAspect="1"/>
          </p:cNvPicPr>
          <p:nvPr/>
        </p:nvPicPr>
        <p:blipFill>
          <a:blip r:embed="rId2"/>
          <a:stretch>
            <a:fillRect/>
          </a:stretch>
        </p:blipFill>
        <p:spPr>
          <a:xfrm>
            <a:off x="4569683" y="4794016"/>
            <a:ext cx="3019740" cy="1329901"/>
          </a:xfrm>
          <a:prstGeom prst="rect">
            <a:avLst/>
          </a:prstGeom>
        </p:spPr>
      </p:pic>
      <p:pic>
        <p:nvPicPr>
          <p:cNvPr id="9" name="Рисунок 8">
            <a:extLst>
              <a:ext uri="{FF2B5EF4-FFF2-40B4-BE49-F238E27FC236}">
                <a16:creationId xmlns:a16="http://schemas.microsoft.com/office/drawing/2014/main" id="{3633D7F2-A6A1-4A1C-9EDD-46865DD30472}"/>
              </a:ext>
            </a:extLst>
          </p:cNvPr>
          <p:cNvPicPr>
            <a:picLocks noChangeAspect="1"/>
          </p:cNvPicPr>
          <p:nvPr/>
        </p:nvPicPr>
        <p:blipFill>
          <a:blip r:embed="rId3"/>
          <a:stretch>
            <a:fillRect/>
          </a:stretch>
        </p:blipFill>
        <p:spPr>
          <a:xfrm>
            <a:off x="483476" y="4476750"/>
            <a:ext cx="3808606" cy="2092216"/>
          </a:xfrm>
          <a:prstGeom prst="rect">
            <a:avLst/>
          </a:prstGeom>
        </p:spPr>
      </p:pic>
    </p:spTree>
    <p:extLst>
      <p:ext uri="{BB962C8B-B14F-4D97-AF65-F5344CB8AC3E}">
        <p14:creationId xmlns:p14="http://schemas.microsoft.com/office/powerpoint/2010/main" val="13373669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3"/>
            <a:ext cx="9208484" cy="861519"/>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бизнесдаги </a:t>
            </a:r>
            <a:r>
              <a:rPr lang="uz-Cyrl-UZ" sz="2800" b="1" dirty="0">
                <a:latin typeface="Times New Roman" panose="02020603050405020304" pitchFamily="18" charset="0"/>
                <a:ea typeface="Times New Roman" panose="02020603050405020304" pitchFamily="18" charset="0"/>
              </a:rPr>
              <a:t>хатарларни бошқаришнинг асосий мақсади </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1054359"/>
            <a:ext cx="9442578" cy="5868955"/>
          </a:xfrm>
        </p:spPr>
        <p:txBody>
          <a:bodyPr>
            <a:noAutofit/>
          </a:bodyPr>
          <a:lstStyle/>
          <a:p>
            <a:pPr marL="354013" indent="-354013" algn="just">
              <a:lnSpc>
                <a:spcPct val="114000"/>
              </a:lnSpc>
              <a:spcBef>
                <a:spcPts val="300"/>
              </a:spcBef>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Бизнес рискларини бошқаришнинг мақсади </a:t>
            </a:r>
            <a:r>
              <a:rPr lang="uz-Cyrl-UZ" sz="2100" dirty="0">
                <a:latin typeface="Times New Roman" panose="02020603050405020304" pitchFamily="18" charset="0"/>
                <a:ea typeface="Times New Roman" panose="02020603050405020304" pitchFamily="18" charset="0"/>
              </a:rPr>
              <a:t>– хатарнинг тадбиркорлик фаолиятига салбий таъсирини камайтиришдир. Шунинг учун кичик бизнесда хатарларни бошқариш жараёни биринчи навбатда тадбиркорликнинг ташқи ва ички муҳитини яратадиган барча омилларни таҳлил қилиш, хўжалик юритувчи субъект учун мақбул хавф зонасини аниқлаш, хавф оқибатларини минималлаштириш усулларини танлаш билан боғлиқ.</a:t>
            </a:r>
            <a:endParaRPr lang="uz-Cyrl-UZ" sz="2100" b="1" dirty="0">
              <a:latin typeface="Times New Roman" panose="02020603050405020304" pitchFamily="18" charset="0"/>
              <a:ea typeface="Times New Roman" panose="02020603050405020304" pitchFamily="18" charset="0"/>
            </a:endParaRPr>
          </a:p>
          <a:p>
            <a:pPr marL="354013" indent="-354013" algn="just">
              <a:lnSpc>
                <a:spcPct val="114000"/>
              </a:lnSpc>
              <a:spcBef>
                <a:spcPts val="300"/>
              </a:spcBef>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Кичик ва ўрта бизнеснинг ишлаб чиқариш хатарларини бошқаришнинг асосий мақсади – </a:t>
            </a:r>
            <a:r>
              <a:rPr lang="uz-Cyrl-UZ" sz="2100" b="1" i="1" dirty="0">
                <a:latin typeface="Times New Roman" panose="02020603050405020304" pitchFamily="18" charset="0"/>
                <a:ea typeface="Times New Roman" panose="02020603050405020304" pitchFamily="18" charset="0"/>
              </a:rPr>
              <a:t>уларнинг узоқ муддатли истиқболда барқарор ривожланиши ва рақобатбардошлигини таъминлашдир.</a:t>
            </a:r>
          </a:p>
          <a:p>
            <a:pPr marL="354013" indent="-354013" algn="just">
              <a:lnSpc>
                <a:spcPct val="114000"/>
              </a:lnSpc>
              <a:spcBef>
                <a:spcPts val="300"/>
              </a:spcBef>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Саноат рискларини бошқариш тизими</a:t>
            </a:r>
            <a:r>
              <a:rPr lang="uz-Cyrl-UZ" sz="2100" dirty="0">
                <a:latin typeface="Times New Roman" panose="02020603050405020304" pitchFamily="18" charset="0"/>
                <a:ea typeface="Times New Roman" panose="02020603050405020304" pitchFamily="18" charset="0"/>
              </a:rPr>
              <a:t>ни шакллантириш ва ривожлантириш заруриятини келтириб чиқарган омилларга қуйидагилар киради: </a:t>
            </a:r>
          </a:p>
          <a:p>
            <a:pPr marL="541338" algn="just">
              <a:lnSpc>
                <a:spcPct val="114000"/>
              </a:lnSpc>
              <a:spcBef>
                <a:spcPts val="300"/>
              </a:spcBef>
              <a:buFontTx/>
              <a:buChar char="-"/>
            </a:pPr>
            <a:r>
              <a:rPr lang="uz-Cyrl-UZ" sz="2100" dirty="0">
                <a:latin typeface="Times New Roman" panose="02020603050405020304" pitchFamily="18" charset="0"/>
                <a:ea typeface="Times New Roman" panose="02020603050405020304" pitchFamily="18" charset="0"/>
              </a:rPr>
              <a:t>ташқи бозор муҳитининг объектив талаблари; </a:t>
            </a:r>
          </a:p>
          <a:p>
            <a:pPr marL="541338" algn="just">
              <a:lnSpc>
                <a:spcPct val="114000"/>
              </a:lnSpc>
              <a:spcBef>
                <a:spcPts val="300"/>
              </a:spcBef>
              <a:buFontTx/>
              <a:buChar char="-"/>
            </a:pPr>
            <a:r>
              <a:rPr lang="uz-Cyrl-UZ" sz="2100" dirty="0">
                <a:latin typeface="Times New Roman" panose="02020603050405020304" pitchFamily="18" charset="0"/>
                <a:ea typeface="Times New Roman" panose="02020603050405020304" pitchFamily="18" charset="0"/>
              </a:rPr>
              <a:t>бозор механизми регуляторларининг талаблари;</a:t>
            </a:r>
          </a:p>
          <a:p>
            <a:pPr marL="541338" algn="just">
              <a:lnSpc>
                <a:spcPct val="114000"/>
              </a:lnSpc>
              <a:spcBef>
                <a:spcPts val="300"/>
              </a:spcBef>
              <a:buFontTx/>
              <a:buChar char="-"/>
            </a:pPr>
            <a:r>
              <a:rPr lang="uz-Cyrl-UZ" sz="2100" dirty="0">
                <a:latin typeface="Times New Roman" panose="02020603050405020304" pitchFamily="18" charset="0"/>
                <a:ea typeface="Times New Roman" panose="02020603050405020304" pitchFamily="18" charset="0"/>
              </a:rPr>
              <a:t>хатарларни бошқаришда кўкдан ички эҳтиёжлар.</a:t>
            </a:r>
          </a:p>
        </p:txBody>
      </p:sp>
    </p:spTree>
    <p:extLst>
      <p:ext uri="{BB962C8B-B14F-4D97-AF65-F5344CB8AC3E}">
        <p14:creationId xmlns:p14="http://schemas.microsoft.com/office/powerpoint/2010/main" val="9847657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бизнес </a:t>
            </a:r>
            <a:r>
              <a:rPr lang="ru-RU" sz="2800" b="1" dirty="0" err="1">
                <a:solidFill>
                  <a:schemeClr val="bg1"/>
                </a:solidFill>
                <a:latin typeface="Times New Roman" panose="02020603050405020304" pitchFamily="18" charset="0"/>
                <a:cs typeface="Times New Roman" panose="02020603050405020304" pitchFamily="18" charset="0"/>
              </a:rPr>
              <a:t>хатарларни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бошқариш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усуллари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886409"/>
            <a:ext cx="9442578" cy="5747656"/>
          </a:xfrm>
        </p:spPr>
        <p:txBody>
          <a:bodyPr>
            <a:no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200" b="1" dirty="0">
                <a:latin typeface="Times New Roman" panose="02020603050405020304" pitchFamily="18" charset="0"/>
                <a:ea typeface="Times New Roman" panose="02020603050405020304" pitchFamily="18" charset="0"/>
              </a:rPr>
              <a:t>Кичик корхоналарда хатарларни бошқариш усуллари </a:t>
            </a:r>
            <a:r>
              <a:rPr lang="uz-Cyrl-UZ" sz="2200" dirty="0">
                <a:latin typeface="Times New Roman" panose="02020603050405020304" pitchFamily="18" charset="0"/>
                <a:ea typeface="Times New Roman" panose="02020603050405020304" pitchFamily="18" charset="0"/>
              </a:rPr>
              <a:t>деганда кичик бизнес субъектининг ўз фаолияти давомида хавфли вазиятни камайтириш, бартараф этишга қаратилган таъсирининг усуллари ва усуллари тушунилади.</a:t>
            </a:r>
          </a:p>
          <a:p>
            <a:pPr marL="354013" indent="-354013" algn="just">
              <a:lnSpc>
                <a:spcPct val="114000"/>
              </a:lnSpc>
              <a:spcBef>
                <a:spcPts val="3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Бошқарув тизимига хос бўлган объектив қонунларга асосланган бошқарув усулларига ташкилий (ташкилий, маъмурий), иқтисодий, ижтимоий-психологик киради.</a:t>
            </a:r>
          </a:p>
          <a:p>
            <a:pPr marL="354013" indent="-354013" algn="just">
              <a:lnSpc>
                <a:spcPct val="114000"/>
              </a:lnSpc>
              <a:spcBef>
                <a:spcPts val="3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Шу билан бирга, </a:t>
            </a:r>
            <a:r>
              <a:rPr lang="uz-Cyrl-UZ" sz="2200" b="1" dirty="0">
                <a:latin typeface="Times New Roman" panose="02020603050405020304" pitchFamily="18" charset="0"/>
                <a:ea typeface="Times New Roman" panose="02020603050405020304" pitchFamily="18" charset="0"/>
              </a:rPr>
              <a:t>бизнес рискларини бошқариш </a:t>
            </a:r>
            <a:r>
              <a:rPr lang="uz-Cyrl-UZ" sz="2200" dirty="0">
                <a:latin typeface="Times New Roman" panose="02020603050405020304" pitchFamily="18" charset="0"/>
                <a:ea typeface="Times New Roman" panose="02020603050405020304" pitchFamily="18" charset="0"/>
              </a:rPr>
              <a:t>бўйича бир қатор тадқиқотларда рискларни бошқариш усулларининг қуйидаги асосий гуруҳлари ажратилган: </a:t>
            </a:r>
            <a:r>
              <a:rPr lang="uz-Cyrl-UZ" sz="2200" b="1" i="1" dirty="0">
                <a:latin typeface="Times New Roman" panose="02020603050405020304" pitchFamily="18" charset="0"/>
                <a:ea typeface="Times New Roman" panose="02020603050405020304" pitchFamily="18" charset="0"/>
              </a:rPr>
              <a:t>рисклардан қочиш, рискларни узатиш, хавфларни локализация қилиш, тарқалиш, хавфларни қоплаш.</a:t>
            </a:r>
          </a:p>
          <a:p>
            <a:pPr marL="354013" indent="-354013" algn="just">
              <a:lnSpc>
                <a:spcPct val="114000"/>
              </a:lnSpc>
              <a:spcBef>
                <a:spcPts val="3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Келинг, ушбу хатарларни бошқариш усулларини бошқарувнинг </a:t>
            </a:r>
            <a:endParaRPr lang="uz-Cyrl-UZ" sz="2200" dirty="0" smtClean="0">
              <a:latin typeface="Times New Roman" panose="02020603050405020304" pitchFamily="18" charset="0"/>
              <a:ea typeface="Times New Roman" panose="02020603050405020304" pitchFamily="18" charset="0"/>
            </a:endParaRPr>
          </a:p>
          <a:p>
            <a:pPr marL="0" indent="0" algn="just">
              <a:lnSpc>
                <a:spcPct val="114000"/>
              </a:lnSpc>
              <a:spcBef>
                <a:spcPts val="300"/>
              </a:spcBef>
              <a:spcAft>
                <a:spcPts val="600"/>
              </a:spcAft>
              <a:buNone/>
            </a:pPr>
            <a:r>
              <a:rPr lang="uz-Cyrl-UZ" sz="2200" dirty="0" smtClean="0">
                <a:latin typeface="Times New Roman" panose="02020603050405020304" pitchFamily="18" charset="0"/>
                <a:ea typeface="Times New Roman" panose="02020603050405020304" pitchFamily="18" charset="0"/>
              </a:rPr>
              <a:t>асосий </a:t>
            </a:r>
            <a:r>
              <a:rPr lang="uz-Cyrl-UZ" sz="2200" dirty="0">
                <a:latin typeface="Times New Roman" panose="02020603050405020304" pitchFamily="18" charset="0"/>
                <a:ea typeface="Times New Roman" panose="02020603050405020304" pitchFamily="18" charset="0"/>
              </a:rPr>
              <a:t>усуллари ва уларни кичик бизнес фаолиятида қўллаш билан </a:t>
            </a:r>
            <a:endParaRPr lang="uz-Cyrl-UZ" sz="2200" dirty="0" smtClean="0">
              <a:latin typeface="Times New Roman" panose="02020603050405020304" pitchFamily="18" charset="0"/>
              <a:ea typeface="Times New Roman" panose="02020603050405020304" pitchFamily="18" charset="0"/>
            </a:endParaRPr>
          </a:p>
          <a:p>
            <a:pPr marL="0" indent="0" algn="just">
              <a:lnSpc>
                <a:spcPct val="114000"/>
              </a:lnSpc>
              <a:spcBef>
                <a:spcPts val="300"/>
              </a:spcBef>
              <a:spcAft>
                <a:spcPts val="600"/>
              </a:spcAft>
              <a:buNone/>
            </a:pPr>
            <a:r>
              <a:rPr lang="uz-Cyrl-UZ" sz="2200" dirty="0" smtClean="0">
                <a:latin typeface="Times New Roman" panose="02020603050405020304" pitchFamily="18" charset="0"/>
                <a:ea typeface="Times New Roman" panose="02020603050405020304" pitchFamily="18" charset="0"/>
              </a:rPr>
              <a:t>боғлиқлик </a:t>
            </a:r>
            <a:r>
              <a:rPr lang="uz-Cyrl-UZ" sz="2200" dirty="0">
                <a:latin typeface="Times New Roman" panose="02020603050405020304" pitchFamily="18" charset="0"/>
                <a:ea typeface="Times New Roman" panose="02020603050405020304" pitchFamily="18" charset="0"/>
              </a:rPr>
              <a:t>нуқтаи назаридан батафсил кўриб чиқайлик.</a:t>
            </a:r>
          </a:p>
        </p:txBody>
      </p:sp>
    </p:spTree>
    <p:extLst>
      <p:ext uri="{BB962C8B-B14F-4D97-AF65-F5344CB8AC3E}">
        <p14:creationId xmlns:p14="http://schemas.microsoft.com/office/powerpoint/2010/main" val="29456681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800" b="1" dirty="0" err="1">
                <a:solidFill>
                  <a:schemeClr val="bg1"/>
                </a:solidFill>
                <a:latin typeface="Times New Roman" panose="02020603050405020304" pitchFamily="18" charset="0"/>
                <a:cs typeface="Times New Roman" panose="02020603050405020304" pitchFamily="18" charset="0"/>
              </a:rPr>
              <a:t>Кичик</a:t>
            </a:r>
            <a:r>
              <a:rPr lang="ru-RU" sz="2800" b="1" dirty="0">
                <a:solidFill>
                  <a:schemeClr val="bg1"/>
                </a:solidFill>
                <a:latin typeface="Times New Roman" panose="02020603050405020304" pitchFamily="18" charset="0"/>
                <a:cs typeface="Times New Roman" panose="02020603050405020304" pitchFamily="18" charset="0"/>
              </a:rPr>
              <a:t> бизнес </a:t>
            </a:r>
            <a:r>
              <a:rPr lang="ru-RU" sz="2800" b="1" dirty="0" err="1">
                <a:solidFill>
                  <a:schemeClr val="bg1"/>
                </a:solidFill>
                <a:latin typeface="Times New Roman" panose="02020603050405020304" pitchFamily="18" charset="0"/>
                <a:cs typeface="Times New Roman" panose="02020603050405020304" pitchFamily="18" charset="0"/>
              </a:rPr>
              <a:t>хатарларни</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бошқариш</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усуллари</a:t>
            </a:r>
            <a:endParaRPr lang="ru-RU" sz="2800" dirty="0">
              <a:solidFill>
                <a:schemeClr val="bg1"/>
              </a:solidFill>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4D60B448-E97D-4BBF-9CE6-5E9628458C3E}"/>
              </a:ext>
            </a:extLst>
          </p:cNvPr>
          <p:cNvPicPr>
            <a:picLocks noChangeAspect="1"/>
          </p:cNvPicPr>
          <p:nvPr/>
        </p:nvPicPr>
        <p:blipFill>
          <a:blip r:embed="rId2"/>
          <a:stretch>
            <a:fillRect/>
          </a:stretch>
        </p:blipFill>
        <p:spPr>
          <a:xfrm>
            <a:off x="166060" y="1810139"/>
            <a:ext cx="9573880" cy="3971466"/>
          </a:xfrm>
          <a:prstGeom prst="rect">
            <a:avLst/>
          </a:prstGeom>
        </p:spPr>
      </p:pic>
    </p:spTree>
    <p:extLst>
      <p:ext uri="{BB962C8B-B14F-4D97-AF65-F5344CB8AC3E}">
        <p14:creationId xmlns:p14="http://schemas.microsoft.com/office/powerpoint/2010/main" val="39264853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ea typeface="Times New Roman" panose="02020603050405020304" pitchFamily="18" charset="0"/>
              </a:rPr>
              <a:t>1. Хавфдан қочиш усули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839755"/>
            <a:ext cx="9442578" cy="5834314"/>
          </a:xfrm>
        </p:spPr>
        <p:txBody>
          <a:bodyPr>
            <a:no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200" b="1" dirty="0">
                <a:latin typeface="Times New Roman" panose="02020603050405020304" pitchFamily="18" charset="0"/>
                <a:ea typeface="Times New Roman" panose="02020603050405020304" pitchFamily="18" charset="0"/>
              </a:rPr>
              <a:t>Хавфдан қочиш –</a:t>
            </a:r>
            <a:r>
              <a:rPr lang="uz-Cyrl-UZ" sz="2200" dirty="0">
                <a:latin typeface="Times New Roman" panose="02020603050405020304" pitchFamily="18" charset="0"/>
                <a:ea typeface="Times New Roman" panose="02020603050405020304" pitchFamily="18" charset="0"/>
              </a:rPr>
              <a:t> энг оддий усул бўлиб, </a:t>
            </a:r>
            <a:r>
              <a:rPr lang="uz-Cyrl-UZ" sz="2200" b="1" i="1" dirty="0">
                <a:latin typeface="Times New Roman" panose="02020603050405020304" pitchFamily="18" charset="0"/>
                <a:ea typeface="Times New Roman" panose="02020603050405020304" pitchFamily="18" charset="0"/>
              </a:rPr>
              <a:t>хавфни бутунлай йўқ қиладиган чора-тадбирларни ишлаб чиқиш</a:t>
            </a:r>
            <a:r>
              <a:rPr lang="uz-Cyrl-UZ" sz="2200" dirty="0">
                <a:latin typeface="Times New Roman" panose="02020603050405020304" pitchFamily="18" charset="0"/>
                <a:ea typeface="Times New Roman" panose="02020603050405020304" pitchFamily="18" charset="0"/>
              </a:rPr>
              <a:t>дан иборат. Амалда, у кичик бизнеснинг инвестиция ва инновацион лойиҳаларини амалга оширишдан, контрагент билан ўзаро муносабатлардан, маълум маҳсулотлар ишлаб чиқаришдан, юқори хавф билан боғлиқ молиявий ва бошқа битимлардан воз кечиш шаклида амалга оширилади.</a:t>
            </a:r>
          </a:p>
          <a:p>
            <a:pPr marL="354013" indent="-354013" algn="just">
              <a:lnSpc>
                <a:spcPct val="114000"/>
              </a:lnSpc>
              <a:spcBef>
                <a:spcPts val="3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Тадбиркорлик таваккалчилигига муносабатнинг бундай усули</a:t>
            </a:r>
            <a:r>
              <a:rPr lang="uz-Cyrl-UZ" sz="2200" b="1" i="1" dirty="0">
                <a:latin typeface="Times New Roman" panose="02020603050405020304" pitchFamily="18" charset="0"/>
                <a:ea typeface="Times New Roman" panose="02020603050405020304" pitchFamily="18" charset="0"/>
              </a:rPr>
              <a:t> потенциал йўқотишлардан бутунлай қочиш имконини беради</a:t>
            </a:r>
            <a:r>
              <a:rPr lang="uz-Cyrl-UZ" sz="2200" dirty="0">
                <a:latin typeface="Times New Roman" panose="02020603050405020304" pitchFamily="18" charset="0"/>
                <a:ea typeface="Times New Roman" panose="02020603050405020304" pitchFamily="18" charset="0"/>
              </a:rPr>
              <a:t>, аммо, бошқа томондан, хавфли фаолият билан боғлиқ фойда олишга имкон бермайди. Бундан ташқари, </a:t>
            </a:r>
            <a:r>
              <a:rPr lang="uz-Cyrl-UZ" sz="2200" b="1" dirty="0">
                <a:latin typeface="Times New Roman" panose="02020603050405020304" pitchFamily="18" charset="0"/>
                <a:ea typeface="Times New Roman" panose="02020603050405020304" pitchFamily="18" charset="0"/>
              </a:rPr>
              <a:t>тадбиркорлик хавфидан қочиш </a:t>
            </a:r>
            <a:r>
              <a:rPr lang="uz-Cyrl-UZ" sz="2200" dirty="0">
                <a:latin typeface="Times New Roman" panose="02020603050405020304" pitchFamily="18" charset="0"/>
                <a:ea typeface="Times New Roman" panose="02020603050405020304" pitchFamily="18" charset="0"/>
              </a:rPr>
              <a:t>шунчаки имконсиз бўлиши мумкин ва хавфнинг бир туридан қочиш бошқаларнинг </a:t>
            </a:r>
            <a:endParaRPr lang="uz-Cyrl-UZ" sz="2200" dirty="0" smtClean="0">
              <a:latin typeface="Times New Roman" panose="02020603050405020304" pitchFamily="18" charset="0"/>
              <a:ea typeface="Times New Roman" panose="02020603050405020304" pitchFamily="18" charset="0"/>
            </a:endParaRPr>
          </a:p>
          <a:p>
            <a:pPr marL="0" indent="0" algn="just">
              <a:lnSpc>
                <a:spcPct val="114000"/>
              </a:lnSpc>
              <a:spcBef>
                <a:spcPts val="300"/>
              </a:spcBef>
              <a:spcAft>
                <a:spcPts val="600"/>
              </a:spcAft>
              <a:buNone/>
            </a:pPr>
            <a:r>
              <a:rPr lang="uz-Cyrl-UZ" sz="2200" dirty="0" smtClean="0">
                <a:latin typeface="Times New Roman" panose="02020603050405020304" pitchFamily="18" charset="0"/>
                <a:ea typeface="Times New Roman" panose="02020603050405020304" pitchFamily="18" charset="0"/>
              </a:rPr>
              <a:t>пайдо </a:t>
            </a:r>
            <a:r>
              <a:rPr lang="uz-Cyrl-UZ" sz="2200" dirty="0">
                <a:latin typeface="Times New Roman" panose="02020603050405020304" pitchFamily="18" charset="0"/>
                <a:ea typeface="Times New Roman" panose="02020603050405020304" pitchFamily="18" charset="0"/>
              </a:rPr>
              <a:t>бўлишига олиб келиши мумкин. Шунинг учун, қоида </a:t>
            </a:r>
            <a:endParaRPr lang="uz-Cyrl-UZ" sz="2200" dirty="0" smtClean="0">
              <a:latin typeface="Times New Roman" panose="02020603050405020304" pitchFamily="18" charset="0"/>
              <a:ea typeface="Times New Roman" panose="02020603050405020304" pitchFamily="18" charset="0"/>
            </a:endParaRPr>
          </a:p>
          <a:p>
            <a:pPr marL="0" indent="0" algn="just">
              <a:lnSpc>
                <a:spcPct val="114000"/>
              </a:lnSpc>
              <a:spcBef>
                <a:spcPts val="300"/>
              </a:spcBef>
              <a:spcAft>
                <a:spcPts val="600"/>
              </a:spcAft>
              <a:buNone/>
            </a:pPr>
            <a:r>
              <a:rPr lang="uz-Cyrl-UZ" sz="2200" dirty="0" smtClean="0">
                <a:latin typeface="Times New Roman" panose="02020603050405020304" pitchFamily="18" charset="0"/>
                <a:ea typeface="Times New Roman" panose="02020603050405020304" pitchFamily="18" charset="0"/>
              </a:rPr>
              <a:t>тариқасида</a:t>
            </a:r>
            <a:r>
              <a:rPr lang="uz-Cyrl-UZ" sz="2200" dirty="0">
                <a:latin typeface="Times New Roman" panose="02020603050405020304" pitchFamily="18" charset="0"/>
                <a:ea typeface="Times New Roman" panose="02020603050405020304" pitchFamily="18" charset="0"/>
              </a:rPr>
              <a:t>, бу усул фақат жуда жиддий ва катта хавфларга </a:t>
            </a:r>
            <a:endParaRPr lang="uz-Cyrl-UZ" sz="2200" dirty="0" smtClean="0">
              <a:latin typeface="Times New Roman" panose="02020603050405020304" pitchFamily="18" charset="0"/>
              <a:ea typeface="Times New Roman" panose="02020603050405020304" pitchFamily="18" charset="0"/>
            </a:endParaRPr>
          </a:p>
          <a:p>
            <a:pPr marL="0" indent="0" algn="just">
              <a:lnSpc>
                <a:spcPct val="114000"/>
              </a:lnSpc>
              <a:spcBef>
                <a:spcPts val="300"/>
              </a:spcBef>
              <a:spcAft>
                <a:spcPts val="600"/>
              </a:spcAft>
              <a:buNone/>
            </a:pPr>
            <a:r>
              <a:rPr lang="uz-Cyrl-UZ" sz="2200" dirty="0" smtClean="0">
                <a:latin typeface="Times New Roman" panose="02020603050405020304" pitchFamily="18" charset="0"/>
                <a:ea typeface="Times New Roman" panose="02020603050405020304" pitchFamily="18" charset="0"/>
              </a:rPr>
              <a:t>нисбатан </a:t>
            </a:r>
            <a:r>
              <a:rPr lang="uz-Cyrl-UZ" sz="2200" dirty="0">
                <a:latin typeface="Times New Roman" panose="02020603050405020304" pitchFamily="18" charset="0"/>
                <a:ea typeface="Times New Roman" panose="02020603050405020304" pitchFamily="18" charset="0"/>
              </a:rPr>
              <a:t>қўлланилади.</a:t>
            </a:r>
          </a:p>
        </p:txBody>
      </p:sp>
    </p:spTree>
    <p:extLst>
      <p:ext uri="{BB962C8B-B14F-4D97-AF65-F5344CB8AC3E}">
        <p14:creationId xmlns:p14="http://schemas.microsoft.com/office/powerpoint/2010/main" val="21813689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ea typeface="Times New Roman" panose="02020603050405020304" pitchFamily="18" charset="0"/>
              </a:rPr>
              <a:t>2. Хавфни ўтказиш (Трансферт)</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839755"/>
            <a:ext cx="9442578" cy="3984493"/>
          </a:xfrm>
        </p:spPr>
        <p:txBody>
          <a:bodyPr>
            <a:no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200" b="1" dirty="0">
                <a:latin typeface="Times New Roman" panose="02020603050405020304" pitchFamily="18" charset="0"/>
                <a:ea typeface="Times New Roman" panose="02020603050405020304" pitchFamily="18" charset="0"/>
              </a:rPr>
              <a:t>Хатарларни ўтказиш – </a:t>
            </a:r>
            <a:r>
              <a:rPr lang="uz-Cyrl-UZ" sz="2200" dirty="0">
                <a:latin typeface="Times New Roman" panose="02020603050405020304" pitchFamily="18" charset="0"/>
                <a:ea typeface="Times New Roman" panose="02020603050405020304" pitchFamily="18" charset="0"/>
              </a:rPr>
              <a:t>кичик корхона таваккалчилик учун жавобгарликни бошқа хўжалик юритувчи субъектга топширишини англатади. </a:t>
            </a:r>
            <a:r>
              <a:rPr lang="uz-Cyrl-UZ" sz="2200" b="1" dirty="0">
                <a:latin typeface="Times New Roman" panose="02020603050405020304" pitchFamily="18" charset="0"/>
                <a:ea typeface="Times New Roman" panose="02020603050405020304" pitchFamily="18" charset="0"/>
              </a:rPr>
              <a:t>Хатарларни ўтказиш </a:t>
            </a:r>
            <a:r>
              <a:rPr lang="uz-Cyrl-UZ" sz="2200" dirty="0">
                <a:latin typeface="Times New Roman" panose="02020603050405020304" pitchFamily="18" charset="0"/>
                <a:ea typeface="Times New Roman" panose="02020603050405020304" pitchFamily="18" charset="0"/>
              </a:rPr>
              <a:t>кўпинча суғурта орқали ва шартномаларнинг умумий ва махсус шартлари орқали амалга оширилади. </a:t>
            </a:r>
          </a:p>
          <a:p>
            <a:pPr marL="354013" indent="-354013" algn="just">
              <a:lnSpc>
                <a:spcPct val="114000"/>
              </a:lnSpc>
              <a:spcBef>
                <a:spcPts val="300"/>
              </a:spcBef>
              <a:spcAft>
                <a:spcPts val="600"/>
              </a:spcAft>
              <a:buFont typeface="Wingdings" panose="05000000000000000000" pitchFamily="2" charset="2"/>
              <a:buChar char="Ø"/>
            </a:pPr>
            <a:r>
              <a:rPr lang="uz-Cyrl-UZ" sz="2200" b="1" dirty="0">
                <a:latin typeface="Times New Roman" panose="02020603050405020304" pitchFamily="18" charset="0"/>
                <a:ea typeface="Times New Roman" panose="02020603050405020304" pitchFamily="18" charset="0"/>
              </a:rPr>
              <a:t>Суғурта рисклар</a:t>
            </a:r>
            <a:r>
              <a:rPr lang="uz-Cyrl-UZ" sz="2200" dirty="0">
                <a:latin typeface="Times New Roman" panose="02020603050405020304" pitchFamily="18" charset="0"/>
                <a:ea typeface="Times New Roman" panose="02020603050405020304" pitchFamily="18" charset="0"/>
              </a:rPr>
              <a:t>ни минималлаштириш усули сифатида икки томонлама шартнома тузиш орқали рискларни ўтказиш битимидир. </a:t>
            </a:r>
            <a:r>
              <a:rPr lang="uz-Cyrl-UZ" sz="2200" b="1" dirty="0">
                <a:latin typeface="Times New Roman" panose="02020603050405020304" pitchFamily="18" charset="0"/>
                <a:ea typeface="Times New Roman" panose="02020603050405020304" pitchFamily="18" charset="0"/>
              </a:rPr>
              <a:t>Хатарларни суғурталаш – </a:t>
            </a:r>
            <a:r>
              <a:rPr lang="uz-Cyrl-UZ" sz="2200" dirty="0">
                <a:latin typeface="Times New Roman" panose="02020603050405020304" pitchFamily="18" charset="0"/>
                <a:ea typeface="Times New Roman" panose="02020603050405020304" pitchFamily="18" charset="0"/>
              </a:rPr>
              <a:t>бу муайян ҳодисалар (суғурта ҳодисалари) содир бўлганда тадбиркорнинг мулкий манфаатларини улар томонидан тўланган суғурта мукофотлари (суғурта мукофотлари) ҳисобидан шакллантирилган пул маблағлари ҳисобидан ҳимоя қилиш муносабатлари ҳисобланади</a:t>
            </a:r>
            <a:r>
              <a:rPr lang="uz-Cyrl-UZ" sz="2200" dirty="0" smtClean="0">
                <a:latin typeface="Times New Roman" panose="02020603050405020304" pitchFamily="18" charset="0"/>
                <a:ea typeface="Times New Roman" panose="02020603050405020304" pitchFamily="18" charset="0"/>
              </a:rPr>
              <a:t>.</a:t>
            </a:r>
            <a:endParaRPr lang="uz-Cyrl-UZ" sz="2200" dirty="0">
              <a:latin typeface="Times New Roman" panose="02020603050405020304" pitchFamily="18" charset="0"/>
              <a:ea typeface="Times New Roman" panose="02020603050405020304" pitchFamily="18" charset="0"/>
            </a:endParaRPr>
          </a:p>
        </p:txBody>
      </p:sp>
      <p:sp>
        <p:nvSpPr>
          <p:cNvPr id="2" name="Прямоугольник 1"/>
          <p:cNvSpPr/>
          <p:nvPr/>
        </p:nvSpPr>
        <p:spPr>
          <a:xfrm>
            <a:off x="126406" y="4824248"/>
            <a:ext cx="7882478" cy="1250150"/>
          </a:xfrm>
          <a:prstGeom prst="rect">
            <a:avLst/>
          </a:prstGeom>
        </p:spPr>
        <p:txBody>
          <a:bodyPr wrap="square">
            <a:sp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200" b="1" dirty="0">
                <a:latin typeface="Times New Roman" panose="02020603050405020304" pitchFamily="18" charset="0"/>
                <a:ea typeface="Times New Roman" panose="02020603050405020304" pitchFamily="18" charset="0"/>
              </a:rPr>
              <a:t>Кичик бизнесни суғурталаш – </a:t>
            </a:r>
            <a:r>
              <a:rPr lang="uz-Cyrl-UZ" sz="2200" b="1" i="1" dirty="0">
                <a:latin typeface="Times New Roman" panose="02020603050405020304" pitchFamily="18" charset="0"/>
                <a:ea typeface="Times New Roman" panose="02020603050405020304" pitchFamily="18" charset="0"/>
              </a:rPr>
              <a:t>суғурта бозорининг сегменти бўлиб</a:t>
            </a:r>
            <a:r>
              <a:rPr lang="uz-Cyrl-UZ" sz="2200" dirty="0">
                <a:latin typeface="Times New Roman" panose="02020603050405020304" pitchFamily="18" charset="0"/>
                <a:ea typeface="Times New Roman" panose="02020603050405020304" pitchFamily="18" charset="0"/>
              </a:rPr>
              <a:t>, у ерда фақат сўнгги йилларда кичик бизнес учун мўлжалланган суғурта маҳсулотлари пайдо бўлди.</a:t>
            </a:r>
            <a:endParaRPr lang="uz-Cyrl-UZ" sz="2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3868366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ea typeface="Times New Roman" panose="02020603050405020304" pitchFamily="18" charset="0"/>
              </a:rPr>
              <a:t>Суғурта хавфлари</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195943" y="839756"/>
            <a:ext cx="9442578" cy="2985796"/>
          </a:xfrm>
        </p:spPr>
        <p:txBody>
          <a:bodyPr>
            <a:no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100" dirty="0">
                <a:latin typeface="Times New Roman" panose="02020603050405020304" pitchFamily="18" charset="0"/>
                <a:ea typeface="Times New Roman" panose="02020603050405020304" pitchFamily="18" charset="0"/>
              </a:rPr>
              <a:t>Суғурталанган таваккалчиликларга қуйидаги хавф турлари киради: </a:t>
            </a:r>
            <a:r>
              <a:rPr lang="uz-Cyrl-UZ" sz="2100" b="1" i="1" dirty="0">
                <a:latin typeface="Times New Roman" panose="02020603050405020304" pitchFamily="18" charset="0"/>
                <a:ea typeface="Times New Roman" panose="02020603050405020304" pitchFamily="18" charset="0"/>
              </a:rPr>
              <a:t>табиий, экологик, инновацион, транспорт</a:t>
            </a:r>
            <a:r>
              <a:rPr lang="en-US" sz="2100" b="1" i="1" dirty="0">
                <a:latin typeface="Times New Roman" panose="02020603050405020304" pitchFamily="18" charset="0"/>
                <a:ea typeface="Times New Roman" panose="02020603050405020304" pitchFamily="18" charset="0"/>
              </a:rPr>
              <a:t>, </a:t>
            </a:r>
            <a:r>
              <a:rPr lang="uz-Cyrl-UZ" sz="2100" b="1" i="1" dirty="0">
                <a:latin typeface="Times New Roman" panose="02020603050405020304" pitchFamily="18" charset="0"/>
                <a:ea typeface="Times New Roman" panose="02020603050405020304" pitchFamily="18" charset="0"/>
              </a:rPr>
              <a:t>мулк, ишлаб чиқариш, савдо, кредит, ходимлар.</a:t>
            </a:r>
            <a:r>
              <a:rPr lang="uz-Cyrl-UZ" sz="2100" dirty="0">
                <a:latin typeface="Times New Roman" panose="02020603050405020304" pitchFamily="18" charset="0"/>
                <a:ea typeface="Times New Roman" panose="02020603050405020304" pitchFamily="18" charset="0"/>
              </a:rPr>
              <a:t> </a:t>
            </a:r>
          </a:p>
          <a:p>
            <a:pPr marL="354013" indent="-354013" algn="just">
              <a:lnSpc>
                <a:spcPct val="114000"/>
              </a:lnSpc>
              <a:spcBef>
                <a:spcPts val="3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Суғурта қилинмайдиган хатарлар</a:t>
            </a:r>
            <a:r>
              <a:rPr lang="uz-Cyrl-UZ" sz="2100" dirty="0">
                <a:latin typeface="Times New Roman" panose="02020603050405020304" pitchFamily="18" charset="0"/>
                <a:ea typeface="Times New Roman" panose="02020603050405020304" pitchFamily="18" charset="0"/>
              </a:rPr>
              <a:t>га </a:t>
            </a:r>
            <a:r>
              <a:rPr lang="uz-Cyrl-UZ" sz="2100" b="1" i="1" dirty="0">
                <a:latin typeface="Times New Roman" panose="02020603050405020304" pitchFamily="18" charset="0"/>
                <a:ea typeface="Times New Roman" panose="02020603050405020304" pitchFamily="18" charset="0"/>
              </a:rPr>
              <a:t>сиёсий хатарлар, рентабелликнинг пасайиши хавфи, йўқотилган фойда хавфи, фоизлар, фонд биржаси, банкротлик хавфи, валюта, инфляция ва дефляцион хатарлар</a:t>
            </a:r>
            <a:r>
              <a:rPr lang="uz-Cyrl-UZ" sz="2100" dirty="0">
                <a:latin typeface="Times New Roman" panose="02020603050405020304" pitchFamily="18" charset="0"/>
                <a:ea typeface="Times New Roman" panose="02020603050405020304" pitchFamily="18" charset="0"/>
              </a:rPr>
              <a:t> киради.</a:t>
            </a:r>
          </a:p>
        </p:txBody>
      </p:sp>
      <p:sp>
        <p:nvSpPr>
          <p:cNvPr id="6" name="Объект 2">
            <a:extLst>
              <a:ext uri="{FF2B5EF4-FFF2-40B4-BE49-F238E27FC236}">
                <a16:creationId xmlns:a16="http://schemas.microsoft.com/office/drawing/2014/main" id="{BAF2037E-D4E9-4256-A7F7-8A4FB1281BCF}"/>
              </a:ext>
            </a:extLst>
          </p:cNvPr>
          <p:cNvSpPr txBox="1">
            <a:spLocks/>
          </p:cNvSpPr>
          <p:nvPr/>
        </p:nvSpPr>
        <p:spPr>
          <a:xfrm>
            <a:off x="195944" y="3303037"/>
            <a:ext cx="5542384" cy="332169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100" dirty="0">
                <a:latin typeface="Times New Roman" panose="02020603050405020304" pitchFamily="18" charset="0"/>
                <a:ea typeface="Times New Roman" panose="02020603050405020304" pitchFamily="18" charset="0"/>
              </a:rPr>
              <a:t>Кредит муассасаси қарз олувчи томонидан мажбуриятларни бажармаслик эҳтимоли бўлган тақдирда суғурта компанияси хизматларига мурожаат қилади. У берилган кредит бўйича тўловни тўламаслик хавфини суғурталайди ёки потенциал қарз олувчига кредитни тўламаслик учун жавобгарликни мажбурий суғурта қилиш шартини қўяди.</a:t>
            </a:r>
          </a:p>
        </p:txBody>
      </p:sp>
      <p:pic>
        <p:nvPicPr>
          <p:cNvPr id="2" name="Рисунок 1">
            <a:extLst>
              <a:ext uri="{FF2B5EF4-FFF2-40B4-BE49-F238E27FC236}">
                <a16:creationId xmlns:a16="http://schemas.microsoft.com/office/drawing/2014/main" id="{D7F4B353-A450-4B10-AFDA-0A9BEE7307C0}"/>
              </a:ext>
            </a:extLst>
          </p:cNvPr>
          <p:cNvPicPr>
            <a:picLocks noChangeAspect="1"/>
          </p:cNvPicPr>
          <p:nvPr/>
        </p:nvPicPr>
        <p:blipFill>
          <a:blip r:embed="rId2"/>
          <a:stretch>
            <a:fillRect/>
          </a:stretch>
        </p:blipFill>
        <p:spPr>
          <a:xfrm>
            <a:off x="5942035" y="3303037"/>
            <a:ext cx="2539813" cy="2509184"/>
          </a:xfrm>
          <a:prstGeom prst="rect">
            <a:avLst/>
          </a:prstGeom>
        </p:spPr>
      </p:pic>
      <p:sp>
        <p:nvSpPr>
          <p:cNvPr id="4" name="Прямоугольник 3">
            <a:extLst>
              <a:ext uri="{FF2B5EF4-FFF2-40B4-BE49-F238E27FC236}">
                <a16:creationId xmlns:a16="http://schemas.microsoft.com/office/drawing/2014/main" id="{5ABB1962-646E-42F0-A330-A3E8CE953F1B}"/>
              </a:ext>
            </a:extLst>
          </p:cNvPr>
          <p:cNvSpPr/>
          <p:nvPr/>
        </p:nvSpPr>
        <p:spPr>
          <a:xfrm>
            <a:off x="3142852" y="6396335"/>
            <a:ext cx="5864514" cy="276999"/>
          </a:xfrm>
          <a:prstGeom prst="rect">
            <a:avLst/>
          </a:prstGeom>
        </p:spPr>
        <p:txBody>
          <a:bodyPr wrap="square">
            <a:spAutoFit/>
          </a:bodyPr>
          <a:lstStyle/>
          <a:p>
            <a:r>
              <a:rPr lang="en-US" sz="1200" dirty="0"/>
              <a:t>https://pro-brokers.ru/upload/Images/vidy-strahovyh-riskov/4.jpg</a:t>
            </a:r>
            <a:endParaRPr lang="ru-RU" sz="1200" dirty="0"/>
          </a:p>
        </p:txBody>
      </p:sp>
    </p:spTree>
    <p:extLst>
      <p:ext uri="{BB962C8B-B14F-4D97-AF65-F5344CB8AC3E}">
        <p14:creationId xmlns:p14="http://schemas.microsoft.com/office/powerpoint/2010/main" val="831596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ea typeface="Times New Roman" panose="02020603050405020304" pitchFamily="18" charset="0"/>
              </a:rPr>
              <a:t>Муайян шартномалар тузиш орқали хавфни ўтказиш</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Объект 2">
            <a:extLst>
              <a:ext uri="{FF2B5EF4-FFF2-40B4-BE49-F238E27FC236}">
                <a16:creationId xmlns:a16="http://schemas.microsoft.com/office/drawing/2014/main" id="{3677632C-EB99-4141-9B7F-A2A01037543C}"/>
              </a:ext>
            </a:extLst>
          </p:cNvPr>
          <p:cNvSpPr>
            <a:spLocks noGrp="1"/>
          </p:cNvSpPr>
          <p:nvPr>
            <p:ph idx="1"/>
          </p:nvPr>
        </p:nvSpPr>
        <p:spPr>
          <a:xfrm>
            <a:off x="2795892" y="3305276"/>
            <a:ext cx="6529194" cy="1603056"/>
          </a:xfrm>
        </p:spPr>
        <p:txBody>
          <a:bodyPr>
            <a:no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Шунга кўра, рискларни ўтказиш усуллари ташкилий бошқарув усуллари билан боғлиқ, чунки улар қарор қабул қилиш, тадбиркорлик фаолияти жараёнида хавфли </a:t>
            </a:r>
            <a:r>
              <a:rPr lang="uz-Cyrl-UZ" sz="2200" dirty="0" smtClean="0">
                <a:latin typeface="Times New Roman" panose="02020603050405020304" pitchFamily="18" charset="0"/>
                <a:ea typeface="Times New Roman" panose="02020603050405020304" pitchFamily="18" charset="0"/>
              </a:rPr>
              <a:t>ҳодисага</a:t>
            </a:r>
            <a:endParaRPr lang="uz-Cyrl-UZ" sz="2200" dirty="0">
              <a:latin typeface="Times New Roman" panose="02020603050405020304" pitchFamily="18" charset="0"/>
              <a:ea typeface="Times New Roman" panose="02020603050405020304" pitchFamily="18" charset="0"/>
            </a:endParaRPr>
          </a:p>
        </p:txBody>
      </p:sp>
      <p:pic>
        <p:nvPicPr>
          <p:cNvPr id="2" name="Рисунок 1">
            <a:extLst>
              <a:ext uri="{FF2B5EF4-FFF2-40B4-BE49-F238E27FC236}">
                <a16:creationId xmlns:a16="http://schemas.microsoft.com/office/drawing/2014/main" id="{BE41F398-22B8-4590-8099-A23CE827F516}"/>
              </a:ext>
            </a:extLst>
          </p:cNvPr>
          <p:cNvPicPr>
            <a:picLocks noChangeAspect="1"/>
          </p:cNvPicPr>
          <p:nvPr/>
        </p:nvPicPr>
        <p:blipFill>
          <a:blip r:embed="rId2"/>
          <a:stretch>
            <a:fillRect/>
          </a:stretch>
        </p:blipFill>
        <p:spPr>
          <a:xfrm>
            <a:off x="613805" y="3720581"/>
            <a:ext cx="2423686" cy="1905777"/>
          </a:xfrm>
          <a:prstGeom prst="rect">
            <a:avLst/>
          </a:prstGeom>
        </p:spPr>
      </p:pic>
      <p:sp>
        <p:nvSpPr>
          <p:cNvPr id="6" name="Объект 2">
            <a:extLst>
              <a:ext uri="{FF2B5EF4-FFF2-40B4-BE49-F238E27FC236}">
                <a16:creationId xmlns:a16="http://schemas.microsoft.com/office/drawing/2014/main" id="{8C28BBD8-02D7-4DEA-BE51-0DFE19E0D0FA}"/>
              </a:ext>
            </a:extLst>
          </p:cNvPr>
          <p:cNvSpPr txBox="1">
            <a:spLocks/>
          </p:cNvSpPr>
          <p:nvPr/>
        </p:nvSpPr>
        <p:spPr>
          <a:xfrm>
            <a:off x="250230" y="886408"/>
            <a:ext cx="9442578" cy="269654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Қурилиш шартномалари, юк ташиш шартномалари, ижара шартномалари, вақтинча сақлаш шартномалари ва бошқалар каби муайян шартномаларни тузиш орқали хавфни ўтказиш.</a:t>
            </a:r>
          </a:p>
          <a:p>
            <a:pPr marL="354013" indent="-354013" algn="just">
              <a:lnSpc>
                <a:spcPct val="114000"/>
              </a:lnSpc>
              <a:spcBef>
                <a:spcPts val="300"/>
              </a:spcBef>
              <a:spcAft>
                <a:spcPts val="600"/>
              </a:spcAft>
              <a:buFont typeface="Wingdings" panose="05000000000000000000" pitchFamily="2" charset="2"/>
              <a:buChar char="Ø"/>
            </a:pPr>
            <a:r>
              <a:rPr lang="uz-Cyrl-UZ" sz="2200" dirty="0">
                <a:latin typeface="Times New Roman" panose="02020603050405020304" pitchFamily="18" charset="0"/>
                <a:ea typeface="Times New Roman" panose="02020603050405020304" pitchFamily="18" charset="0"/>
              </a:rPr>
              <a:t>Умуман олганда, таваккалчиликни ўтказиш, агар томонлар томонидан тузилган шартномада муайян хавфларни бошқа хўжалик юритувчи субъектга ўтказиш тўғрисида аниқ қоида мавжуд бўлса, содир бўлади.</a:t>
            </a:r>
          </a:p>
        </p:txBody>
      </p:sp>
      <p:sp>
        <p:nvSpPr>
          <p:cNvPr id="3" name="Прямоугольник 2">
            <a:extLst>
              <a:ext uri="{FF2B5EF4-FFF2-40B4-BE49-F238E27FC236}">
                <a16:creationId xmlns:a16="http://schemas.microsoft.com/office/drawing/2014/main" id="{EE529127-BACE-4A0F-AD48-64AC3BECEF15}"/>
              </a:ext>
            </a:extLst>
          </p:cNvPr>
          <p:cNvSpPr/>
          <p:nvPr/>
        </p:nvSpPr>
        <p:spPr>
          <a:xfrm>
            <a:off x="250230" y="6427866"/>
            <a:ext cx="5091324" cy="276999"/>
          </a:xfrm>
          <a:prstGeom prst="rect">
            <a:avLst/>
          </a:prstGeom>
        </p:spPr>
        <p:txBody>
          <a:bodyPr wrap="square">
            <a:spAutoFit/>
          </a:bodyPr>
          <a:lstStyle/>
          <a:p>
            <a:r>
              <a:rPr lang="en-US" sz="1200" dirty="0"/>
              <a:t>http://www.norma.uz/img/61/9a/232afbdaa30329dde88b49bddcb9.jpg</a:t>
            </a:r>
            <a:endParaRPr lang="ru-RU" sz="1200" dirty="0"/>
          </a:p>
        </p:txBody>
      </p:sp>
      <p:sp>
        <p:nvSpPr>
          <p:cNvPr id="4" name="Прямоугольник 3"/>
          <p:cNvSpPr/>
          <p:nvPr/>
        </p:nvSpPr>
        <p:spPr>
          <a:xfrm>
            <a:off x="3169714" y="4776962"/>
            <a:ext cx="5301623" cy="1250150"/>
          </a:xfrm>
          <a:prstGeom prst="rect">
            <a:avLst/>
          </a:prstGeom>
        </p:spPr>
        <p:txBody>
          <a:bodyPr wrap="square">
            <a:spAutoFit/>
          </a:bodyPr>
          <a:lstStyle/>
          <a:p>
            <a:pPr algn="just">
              <a:lnSpc>
                <a:spcPct val="114000"/>
              </a:lnSpc>
              <a:spcBef>
                <a:spcPts val="300"/>
              </a:spcBef>
              <a:spcAft>
                <a:spcPts val="600"/>
              </a:spcAft>
            </a:pPr>
            <a:r>
              <a:rPr lang="uz-Cyrl-UZ" sz="2200" dirty="0">
                <a:latin typeface="Times New Roman" panose="02020603050405020304" pitchFamily="18" charset="0"/>
                <a:ea typeface="Times New Roman" panose="02020603050405020304" pitchFamily="18" charset="0"/>
              </a:rPr>
              <a:t>мослашувчан жавоб бериш билан боғлиқ ва уларнинг ифода шакли кичик корхона раҳбарининг буйруқлари ҳисобланади.</a:t>
            </a:r>
            <a:endParaRPr lang="uz-Cyrl-UZ" sz="2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555878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3. Тарқатиш усули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6" name="Объект 2">
            <a:extLst>
              <a:ext uri="{FF2B5EF4-FFF2-40B4-BE49-F238E27FC236}">
                <a16:creationId xmlns:a16="http://schemas.microsoft.com/office/drawing/2014/main" id="{8C28BBD8-02D7-4DEA-BE51-0DFE19E0D0FA}"/>
              </a:ext>
            </a:extLst>
          </p:cNvPr>
          <p:cNvSpPr txBox="1">
            <a:spLocks/>
          </p:cNvSpPr>
          <p:nvPr/>
        </p:nvSpPr>
        <p:spPr>
          <a:xfrm>
            <a:off x="250230" y="773213"/>
            <a:ext cx="9442578" cy="3248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000" b="1" dirty="0">
                <a:latin typeface="Times New Roman" panose="02020603050405020304" pitchFamily="18" charset="0"/>
                <a:ea typeface="Times New Roman" panose="02020603050405020304" pitchFamily="18" charset="0"/>
              </a:rPr>
              <a:t>Кичик бизнес учун хавфларни диссипация </a:t>
            </a:r>
            <a:r>
              <a:rPr lang="uz-Cyrl-UZ" sz="2000" dirty="0">
                <a:latin typeface="Times New Roman" panose="02020603050405020304" pitchFamily="18" charset="0"/>
                <a:ea typeface="Times New Roman" panose="02020603050405020304" pitchFamily="18" charset="0"/>
              </a:rPr>
              <a:t>(лотинча </a:t>
            </a:r>
            <a:r>
              <a:rPr lang="en-US" sz="2000" dirty="0" err="1">
                <a:latin typeface="Times New Roman" panose="02020603050405020304" pitchFamily="18" charset="0"/>
                <a:ea typeface="Times New Roman" panose="02020603050405020304" pitchFamily="18" charset="0"/>
              </a:rPr>
              <a:t>dissipatio</a:t>
            </a:r>
            <a:r>
              <a:rPr lang="ru-RU" sz="2000" dirty="0">
                <a:latin typeface="Times New Roman" panose="02020603050405020304" pitchFamily="18" charset="0"/>
                <a:ea typeface="Times New Roman" panose="02020603050405020304" pitchFamily="18" charset="0"/>
              </a:rPr>
              <a:t> – дисперсия, </a:t>
            </a:r>
            <a:r>
              <a:rPr lang="ru-RU" sz="2000" dirty="0" err="1">
                <a:latin typeface="Times New Roman" panose="02020603050405020304" pitchFamily="18" charset="0"/>
                <a:ea typeface="Times New Roman" panose="02020603050405020304" pitchFamily="18" charset="0"/>
              </a:rPr>
              <a:t>тарқатиш</a:t>
            </a:r>
            <a:r>
              <a:rPr lang="uz-Cyrl-UZ" sz="2000" dirty="0">
                <a:latin typeface="Times New Roman" panose="02020603050405020304" pitchFamily="18" charset="0"/>
                <a:ea typeface="Times New Roman" panose="02020603050405020304" pitchFamily="18" charset="0"/>
              </a:rPr>
              <a:t>) </a:t>
            </a:r>
            <a:r>
              <a:rPr lang="uz-Cyrl-UZ" sz="2000" b="1" dirty="0">
                <a:latin typeface="Times New Roman" panose="02020603050405020304" pitchFamily="18" charset="0"/>
                <a:ea typeface="Times New Roman" panose="02020603050405020304" pitchFamily="18" charset="0"/>
              </a:rPr>
              <a:t>усуллари</a:t>
            </a:r>
            <a:r>
              <a:rPr lang="uz-Cyrl-UZ" sz="2000" dirty="0">
                <a:latin typeface="Times New Roman" panose="02020603050405020304" pitchFamily="18" charset="0"/>
                <a:ea typeface="Times New Roman" panose="02020603050405020304" pitchFamily="18" charset="0"/>
              </a:rPr>
              <a:t>га қуйидагилар киради: сотиш ва етказиб беришни диверсификация қилиш, фаолиятни диверсификация қилиш, бизнес иштирокчилари ўртасида жавобгарликни тақсимлаш.</a:t>
            </a:r>
          </a:p>
          <a:p>
            <a:pPr marL="354013" indent="-354013" algn="just">
              <a:lnSpc>
                <a:spcPct val="114000"/>
              </a:lnSpc>
              <a:spcBef>
                <a:spcPts val="300"/>
              </a:spcBef>
              <a:spcAft>
                <a:spcPts val="600"/>
              </a:spcAft>
              <a:buFont typeface="Wingdings" panose="05000000000000000000" pitchFamily="2" charset="2"/>
              <a:buChar char="Ø"/>
            </a:pPr>
            <a:r>
              <a:rPr lang="uz-Cyrl-UZ" sz="2000" b="1" dirty="0">
                <a:latin typeface="Times New Roman" panose="02020603050405020304" pitchFamily="18" charset="0"/>
                <a:ea typeface="Times New Roman" panose="02020603050405020304" pitchFamily="18" charset="0"/>
              </a:rPr>
              <a:t>Кичик корхона фаолиятини диверсификация қилиш </a:t>
            </a:r>
            <a:r>
              <a:rPr lang="uz-Cyrl-UZ" sz="2000" dirty="0">
                <a:latin typeface="Times New Roman" panose="02020603050405020304" pitchFamily="18" charset="0"/>
                <a:ea typeface="Times New Roman" panose="02020603050405020304" pitchFamily="18" charset="0"/>
              </a:rPr>
              <a:t>– бу корхонанинг рискни камайтириш бўйича фаолиятини бир нечта хавфли товарлар ўртасида тақсимлаш йўли билан ташкил этиш шакли бўлиб, уни сотиш (ёки сотиб олиш) хавфини ошириш бошқасини сотиш (ёки сотиб олиш) хавфини камайтиришни англатади.</a:t>
            </a:r>
          </a:p>
        </p:txBody>
      </p:sp>
      <p:pic>
        <p:nvPicPr>
          <p:cNvPr id="2" name="Рисунок 1">
            <a:extLst>
              <a:ext uri="{FF2B5EF4-FFF2-40B4-BE49-F238E27FC236}">
                <a16:creationId xmlns:a16="http://schemas.microsoft.com/office/drawing/2014/main" id="{2058724B-95EE-48DE-B2DF-71A51645DF3B}"/>
              </a:ext>
            </a:extLst>
          </p:cNvPr>
          <p:cNvPicPr>
            <a:picLocks noChangeAspect="1"/>
          </p:cNvPicPr>
          <p:nvPr/>
        </p:nvPicPr>
        <p:blipFill>
          <a:blip r:embed="rId2"/>
          <a:stretch>
            <a:fillRect/>
          </a:stretch>
        </p:blipFill>
        <p:spPr>
          <a:xfrm>
            <a:off x="5627771" y="3746080"/>
            <a:ext cx="2767117" cy="2284948"/>
          </a:xfrm>
          <a:prstGeom prst="rect">
            <a:avLst/>
          </a:prstGeom>
        </p:spPr>
      </p:pic>
      <p:sp>
        <p:nvSpPr>
          <p:cNvPr id="7" name="Объект 2">
            <a:extLst>
              <a:ext uri="{FF2B5EF4-FFF2-40B4-BE49-F238E27FC236}">
                <a16:creationId xmlns:a16="http://schemas.microsoft.com/office/drawing/2014/main" id="{29456C5C-2205-4ACD-92A7-4D8EF0382566}"/>
              </a:ext>
            </a:extLst>
          </p:cNvPr>
          <p:cNvSpPr txBox="1">
            <a:spLocks/>
          </p:cNvSpPr>
          <p:nvPr/>
        </p:nvSpPr>
        <p:spPr>
          <a:xfrm>
            <a:off x="213192" y="3872204"/>
            <a:ext cx="5377541" cy="26312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000" b="1" dirty="0">
                <a:latin typeface="Times New Roman" panose="02020603050405020304" pitchFamily="18" charset="0"/>
                <a:ea typeface="Times New Roman" panose="02020603050405020304" pitchFamily="18" charset="0"/>
              </a:rPr>
              <a:t>Хом ашё ва материалларни сотиш ва сотиб олиш бозорини диверсификация қилиш</a:t>
            </a:r>
            <a:r>
              <a:rPr lang="uz-Cyrl-UZ" sz="2000" dirty="0">
                <a:latin typeface="Times New Roman" panose="02020603050405020304" pitchFamily="18" charset="0"/>
                <a:ea typeface="Times New Roman" panose="02020603050405020304" pitchFamily="18" charset="0"/>
              </a:rPr>
              <a:t> – кичик корхонанинг бир нечта товар бозорларидаги ишини ўз ичига олади, бунда улардан биридаги муваффақияцизлик бошқаларидаги муваффақият билан қопланиши мумкин.</a:t>
            </a:r>
          </a:p>
        </p:txBody>
      </p:sp>
      <p:sp>
        <p:nvSpPr>
          <p:cNvPr id="3" name="Прямоугольник 2">
            <a:extLst>
              <a:ext uri="{FF2B5EF4-FFF2-40B4-BE49-F238E27FC236}">
                <a16:creationId xmlns:a16="http://schemas.microsoft.com/office/drawing/2014/main" id="{D0BB3A0B-83DA-4034-835D-DBC43DCCB7D3}"/>
              </a:ext>
            </a:extLst>
          </p:cNvPr>
          <p:cNvSpPr/>
          <p:nvPr/>
        </p:nvSpPr>
        <p:spPr>
          <a:xfrm>
            <a:off x="3699642" y="6364937"/>
            <a:ext cx="5209859" cy="276999"/>
          </a:xfrm>
          <a:prstGeom prst="rect">
            <a:avLst/>
          </a:prstGeom>
        </p:spPr>
        <p:txBody>
          <a:bodyPr wrap="square">
            <a:spAutoFit/>
          </a:bodyPr>
          <a:lstStyle/>
          <a:p>
            <a:r>
              <a:rPr lang="en-US" sz="1200" dirty="0"/>
              <a:t>https://e</a:t>
            </a:r>
            <a:r>
              <a:rPr lang="uz-Cyrl-UZ" sz="1200" dirty="0"/>
              <a:t>-</a:t>
            </a:r>
            <a:r>
              <a:rPr lang="en-US" sz="1200" dirty="0"/>
              <a:t>cis.info/upload/iblock/592/1al08xpt6yv4216suon2jf3olenrcp8c.png</a:t>
            </a:r>
            <a:endParaRPr lang="ru-RU" sz="1200" dirty="0"/>
          </a:p>
        </p:txBody>
      </p:sp>
    </p:spTree>
    <p:extLst>
      <p:ext uri="{BB962C8B-B14F-4D97-AF65-F5344CB8AC3E}">
        <p14:creationId xmlns:p14="http://schemas.microsoft.com/office/powerpoint/2010/main" val="23585141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smtClean="0">
                <a:solidFill>
                  <a:schemeClr val="bg1"/>
                </a:solidFill>
                <a:latin typeface="Times New Roman" panose="02020603050405020304" pitchFamily="18" charset="0"/>
                <a:cs typeface="Times New Roman" panose="02020603050405020304" pitchFamily="18" charset="0"/>
              </a:rPr>
              <a:t>4. Хавфни </a:t>
            </a:r>
            <a:r>
              <a:rPr lang="uz-Cyrl-UZ" sz="2800" b="1" dirty="0">
                <a:solidFill>
                  <a:schemeClr val="bg1"/>
                </a:solidFill>
                <a:latin typeface="Times New Roman" panose="02020603050405020304" pitchFamily="18" charset="0"/>
                <a:cs typeface="Times New Roman" panose="02020603050405020304" pitchFamily="18" charset="0"/>
              </a:rPr>
              <a:t>локализация қилиш усули</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6" name="Объект 2">
            <a:extLst>
              <a:ext uri="{FF2B5EF4-FFF2-40B4-BE49-F238E27FC236}">
                <a16:creationId xmlns:a16="http://schemas.microsoft.com/office/drawing/2014/main" id="{8C28BBD8-02D7-4DEA-BE51-0DFE19E0D0FA}"/>
              </a:ext>
            </a:extLst>
          </p:cNvPr>
          <p:cNvSpPr txBox="1">
            <a:spLocks/>
          </p:cNvSpPr>
          <p:nvPr/>
        </p:nvSpPr>
        <p:spPr>
          <a:xfrm>
            <a:off x="250230" y="886408"/>
            <a:ext cx="9442578" cy="28271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Хавфни локализация қилиш </a:t>
            </a:r>
            <a:r>
              <a:rPr lang="uz-Cyrl-UZ" sz="2100" dirty="0">
                <a:latin typeface="Times New Roman" panose="02020603050405020304" pitchFamily="18" charset="0"/>
                <a:ea typeface="Times New Roman" panose="02020603050405020304" pitchFamily="18" charset="0"/>
              </a:rPr>
              <a:t>ҳуқуқлар, ваколатлар ва мажбуриятлар тизимини хавфли вазиятларнинг оқибатлари бошқарув қарорининг бажарилишига таъсир қилмайдиган тарзда белгилашни ўз ичига олади.</a:t>
            </a:r>
          </a:p>
          <a:p>
            <a:pPr marL="354013" indent="-354013" algn="just">
              <a:lnSpc>
                <a:spcPct val="114000"/>
              </a:lnSpc>
              <a:spcBef>
                <a:spcPts val="3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Хавфни локализация қилиш</a:t>
            </a:r>
            <a:r>
              <a:rPr lang="uz-Cyrl-UZ" sz="2100" dirty="0">
                <a:latin typeface="Times New Roman" panose="02020603050405020304" pitchFamily="18" charset="0"/>
                <a:ea typeface="Times New Roman" panose="02020603050405020304" pitchFamily="18" charset="0"/>
              </a:rPr>
              <a:t> камдан-кам ҳолларда хавф манбасини аниқ аниқлаш мумкин бўлганда қўлланилади. Енг хавфли босқични, тадбиркорлик фаолияти соҳасини аниқлаб, уни назорат қилиш ва шунга мос равишда хавф даражасини пасайтириш мумкин бўлади.</a:t>
            </a:r>
          </a:p>
        </p:txBody>
      </p:sp>
      <p:pic>
        <p:nvPicPr>
          <p:cNvPr id="8" name="Рисунок 7">
            <a:extLst>
              <a:ext uri="{FF2B5EF4-FFF2-40B4-BE49-F238E27FC236}">
                <a16:creationId xmlns:a16="http://schemas.microsoft.com/office/drawing/2014/main" id="{F265EFA3-C537-4806-9FEC-A8548F506D1F}"/>
              </a:ext>
            </a:extLst>
          </p:cNvPr>
          <p:cNvPicPr>
            <a:picLocks noChangeAspect="1"/>
          </p:cNvPicPr>
          <p:nvPr/>
        </p:nvPicPr>
        <p:blipFill>
          <a:blip r:embed="rId2"/>
          <a:stretch>
            <a:fillRect/>
          </a:stretch>
        </p:blipFill>
        <p:spPr>
          <a:xfrm>
            <a:off x="250230" y="3824445"/>
            <a:ext cx="2829301" cy="2263009"/>
          </a:xfrm>
          <a:prstGeom prst="rect">
            <a:avLst/>
          </a:prstGeom>
        </p:spPr>
      </p:pic>
      <p:sp>
        <p:nvSpPr>
          <p:cNvPr id="12" name="Объект 2">
            <a:extLst>
              <a:ext uri="{FF2B5EF4-FFF2-40B4-BE49-F238E27FC236}">
                <a16:creationId xmlns:a16="http://schemas.microsoft.com/office/drawing/2014/main" id="{C28A14AC-7EEF-423A-BE7E-514177C51B49}"/>
              </a:ext>
            </a:extLst>
          </p:cNvPr>
          <p:cNvSpPr txBox="1">
            <a:spLocks/>
          </p:cNvSpPr>
          <p:nvPr/>
        </p:nvSpPr>
        <p:spPr>
          <a:xfrm>
            <a:off x="3079531" y="3579533"/>
            <a:ext cx="5354072" cy="167018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Хатарларни бошқаришнинг бундай усуллари </a:t>
            </a:r>
            <a:r>
              <a:rPr lang="uz-Cyrl-UZ" sz="2100" dirty="0">
                <a:latin typeface="Times New Roman" panose="02020603050405020304" pitchFamily="18" charset="0"/>
                <a:ea typeface="Times New Roman" panose="02020603050405020304" pitchFamily="18" charset="0"/>
              </a:rPr>
              <a:t>ўз фаолиятида йирик фирмалар томонидан тез-тез қўлланилади, чунки хавфларни локализация қилиш корхона ичида махсус хавф бўлинмаларини ажратиш, венчур корхоналарни ташкил этишни ўз ичига олади.</a:t>
            </a:r>
          </a:p>
        </p:txBody>
      </p:sp>
      <p:sp>
        <p:nvSpPr>
          <p:cNvPr id="9" name="Прямоугольник 8">
            <a:extLst>
              <a:ext uri="{FF2B5EF4-FFF2-40B4-BE49-F238E27FC236}">
                <a16:creationId xmlns:a16="http://schemas.microsoft.com/office/drawing/2014/main" id="{4D994917-20E8-4962-8F64-D4026E060808}"/>
              </a:ext>
            </a:extLst>
          </p:cNvPr>
          <p:cNvSpPr/>
          <p:nvPr/>
        </p:nvSpPr>
        <p:spPr>
          <a:xfrm>
            <a:off x="126405" y="6519903"/>
            <a:ext cx="6707618" cy="276999"/>
          </a:xfrm>
          <a:prstGeom prst="rect">
            <a:avLst/>
          </a:prstGeom>
        </p:spPr>
        <p:txBody>
          <a:bodyPr wrap="square">
            <a:spAutoFit/>
          </a:bodyPr>
          <a:lstStyle/>
          <a:p>
            <a:r>
              <a:rPr lang="en-US" sz="1200" dirty="0"/>
              <a:t>https://localizejs.com/articles/wp-content/uploads/2021/02/internationalization_vs_localization.png</a:t>
            </a:r>
            <a:endParaRPr lang="ru-RU" sz="1200" dirty="0"/>
          </a:p>
        </p:txBody>
      </p:sp>
    </p:spTree>
    <p:extLst>
      <p:ext uri="{BB962C8B-B14F-4D97-AF65-F5344CB8AC3E}">
        <p14:creationId xmlns:p14="http://schemas.microsoft.com/office/powerpoint/2010/main" val="33110353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673680"/>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5. Ўз-ўзини суғурталаш</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6" name="Объект 2">
            <a:extLst>
              <a:ext uri="{FF2B5EF4-FFF2-40B4-BE49-F238E27FC236}">
                <a16:creationId xmlns:a16="http://schemas.microsoft.com/office/drawing/2014/main" id="{8C28BBD8-02D7-4DEA-BE51-0DFE19E0D0FA}"/>
              </a:ext>
            </a:extLst>
          </p:cNvPr>
          <p:cNvSpPr txBox="1">
            <a:spLocks/>
          </p:cNvSpPr>
          <p:nvPr/>
        </p:nvSpPr>
        <p:spPr>
          <a:xfrm>
            <a:off x="250230" y="886408"/>
            <a:ext cx="9442578" cy="33702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Ўз-ўзини суғурталаш </a:t>
            </a:r>
            <a:r>
              <a:rPr lang="uz-Cyrl-UZ" sz="2100" dirty="0">
                <a:latin typeface="Times New Roman" panose="02020603050405020304" pitchFamily="18" charset="0"/>
                <a:ea typeface="Times New Roman" panose="02020603050405020304" pitchFamily="18" charset="0"/>
              </a:rPr>
              <a:t>тадбиркор томонидан хавфли ҳодисалар юз берганда кутилмаган харажатларни қоплаш учун фойда миқдоридан ажратмалар ҳисобига махсус захира фондини яратишни ўз ичига олади. Кутилмаган харажатларни қоплаш учун захира яратишда асосий муаммо хавфнинг мумкин бўлган оқибатларини баҳолашдир.</a:t>
            </a:r>
          </a:p>
          <a:p>
            <a:pPr marL="354013" indent="-354013" algn="just">
              <a:lnSpc>
                <a:spcPct val="114000"/>
              </a:lnSpc>
              <a:spcBef>
                <a:spcPts val="300"/>
              </a:spcBef>
              <a:spcAft>
                <a:spcPts val="600"/>
              </a:spcAft>
              <a:buFont typeface="Wingdings" panose="05000000000000000000" pitchFamily="2" charset="2"/>
              <a:buChar char="Ø"/>
            </a:pPr>
            <a:r>
              <a:rPr lang="uz-Cyrl-UZ" sz="2100" b="1" dirty="0">
                <a:latin typeface="Times New Roman" panose="02020603050405020304" pitchFamily="18" charset="0"/>
                <a:ea typeface="Times New Roman" panose="02020603050405020304" pitchFamily="18" charset="0"/>
              </a:rPr>
              <a:t>Ўз-ўзини суғурталаш жараёни</a:t>
            </a:r>
            <a:r>
              <a:rPr lang="uz-Cyrl-UZ" sz="2100" dirty="0">
                <a:latin typeface="Times New Roman" panose="02020603050405020304" pitchFamily="18" charset="0"/>
                <a:ea typeface="Times New Roman" panose="02020603050405020304" pitchFamily="18" charset="0"/>
              </a:rPr>
              <a:t>да захира ва суғурта фондлари яратилади. Бундай маблағлар, тайинлаш мақсадига қараб, натурал</a:t>
            </a:r>
            <a:r>
              <a:rPr lang="en-US" sz="2100" dirty="0">
                <a:latin typeface="Times New Roman" panose="02020603050405020304" pitchFamily="18" charset="0"/>
                <a:ea typeface="Times New Roman" panose="02020603050405020304" pitchFamily="18" charset="0"/>
              </a:rPr>
              <a:t> </a:t>
            </a:r>
            <a:r>
              <a:rPr lang="uz-Cyrl-UZ" sz="2100" dirty="0">
                <a:latin typeface="Times New Roman" panose="02020603050405020304" pitchFamily="18" charset="0"/>
                <a:ea typeface="Times New Roman" panose="02020603050405020304" pitchFamily="18" charset="0"/>
              </a:rPr>
              <a:t>шаклида ва нақд пулда яратилиши мумкин. Масалан, қишлоқ хўжалиги субъектлари табиий захира фондларини яратадилар: ем-хашак, уруғ ва бошқалар. </a:t>
            </a:r>
          </a:p>
        </p:txBody>
      </p:sp>
      <p:sp>
        <p:nvSpPr>
          <p:cNvPr id="2" name="Прямоугольник 1"/>
          <p:cNvSpPr/>
          <p:nvPr/>
        </p:nvSpPr>
        <p:spPr>
          <a:xfrm>
            <a:off x="250230" y="4369884"/>
            <a:ext cx="7682781" cy="1636089"/>
          </a:xfrm>
          <a:prstGeom prst="rect">
            <a:avLst/>
          </a:prstGeom>
        </p:spPr>
        <p:txBody>
          <a:bodyPr wrap="square">
            <a:sp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200" b="1" dirty="0">
                <a:latin typeface="Times New Roman" panose="02020603050405020304" pitchFamily="18" charset="0"/>
                <a:ea typeface="Times New Roman" panose="02020603050405020304" pitchFamily="18" charset="0"/>
              </a:rPr>
              <a:t>Ўз-ўзини суғурта қилиш кўпчилик кичик тадбиркорлар учун жуда қиммат. </a:t>
            </a:r>
            <a:r>
              <a:rPr lang="uz-Cyrl-UZ" sz="2200" dirty="0">
                <a:latin typeface="Times New Roman" panose="02020603050405020304" pitchFamily="18" charset="0"/>
                <a:ea typeface="Times New Roman" panose="02020603050405020304" pitchFamily="18" charset="0"/>
              </a:rPr>
              <a:t>Амалий амалиётга кичик корхоналарнинг чекланган молиявий имкониятлари тўсқинлик қилмоқда.</a:t>
            </a:r>
            <a:endParaRPr lang="uz-Cyrl-UZ" sz="2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021704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96415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 субъектларида хавфларни бошқариш зарарсизлигини таҳлил қилиш</a:t>
            </a:r>
          </a:p>
        </p:txBody>
      </p:sp>
      <p:sp>
        <p:nvSpPr>
          <p:cNvPr id="6" name="Объект 2">
            <a:extLst>
              <a:ext uri="{FF2B5EF4-FFF2-40B4-BE49-F238E27FC236}">
                <a16:creationId xmlns:a16="http://schemas.microsoft.com/office/drawing/2014/main" id="{8C28BBD8-02D7-4DEA-BE51-0DFE19E0D0FA}"/>
              </a:ext>
            </a:extLst>
          </p:cNvPr>
          <p:cNvSpPr txBox="1">
            <a:spLocks/>
          </p:cNvSpPr>
          <p:nvPr/>
        </p:nvSpPr>
        <p:spPr>
          <a:xfrm>
            <a:off x="250230" y="1199240"/>
            <a:ext cx="9442578" cy="40769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uz-Cyrl-UZ" sz="2000" dirty="0" smtClean="0">
                <a:latin typeface="Times New Roman" panose="02020603050405020304" pitchFamily="18" charset="0"/>
                <a:ea typeface="Times New Roman" panose="02020603050405020304" pitchFamily="18" charset="0"/>
              </a:rPr>
              <a:t>Хатарлар аниқлангандан сўнг, ҳар бир хавфнинг бизнес операциялари ва узлуксизлигига таъсирини кўриб чиқинг. Шунингдек, потенциал кенгайиш ёки келажакдаги ўсиш билан боғлиқ хавфларни баҳоланг. Ҳар куни операцион менежерларингиз билан маслаҳатлашинг, чунки улар юзага келиши мумкин бўлган хавфларга кўпроқ еътибор беришлари мумкин. Дарҳақиқат, барча асосий одамларингиз билан маслаҳатлашиб, уларнинг маълумотларини киритинг ва уларга ўзингиз кўрган хавф-хатарлар ҳақида хабар беринг.</a:t>
            </a:r>
          </a:p>
          <a:p>
            <a:pPr marL="354013" indent="-354013" algn="just">
              <a:lnSpc>
                <a:spcPct val="114000"/>
              </a:lnSpc>
              <a:spcBef>
                <a:spcPts val="300"/>
              </a:spcBef>
              <a:spcAft>
                <a:spcPts val="600"/>
              </a:spcAft>
              <a:buFont typeface="Wingdings" panose="05000000000000000000" pitchFamily="2" charset="2"/>
              <a:buChar char="Ø"/>
            </a:pPr>
            <a:r>
              <a:rPr lang="uz-Cyrl-UZ" sz="2000" b="1" dirty="0" smtClean="0">
                <a:latin typeface="Times New Roman" panose="02020603050405020304" pitchFamily="18" charset="0"/>
                <a:ea typeface="Times New Roman" panose="02020603050405020304" pitchFamily="18" charset="0"/>
              </a:rPr>
              <a:t>Кучли томонлар, заиф томонлар, имкониятлар, таҳдидлар</a:t>
            </a:r>
            <a:r>
              <a:rPr lang="uz-Cyrl-UZ" sz="2000" dirty="0" smtClean="0">
                <a:latin typeface="Times New Roman" panose="02020603050405020304" pitchFamily="18" charset="0"/>
                <a:ea typeface="Times New Roman" panose="02020603050405020304" pitchFamily="18" charset="0"/>
              </a:rPr>
              <a:t> (SWОТ) таҳлили.</a:t>
            </a:r>
          </a:p>
          <a:p>
            <a:pPr marL="354013" indent="-354013" algn="just">
              <a:lnSpc>
                <a:spcPct val="114000"/>
              </a:lnSpc>
              <a:spcBef>
                <a:spcPts val="300"/>
              </a:spcBef>
              <a:spcAft>
                <a:spcPts val="600"/>
              </a:spcAft>
              <a:buFont typeface="Wingdings" panose="05000000000000000000" pitchFamily="2" charset="2"/>
              <a:buChar char="Ø"/>
            </a:pPr>
            <a:r>
              <a:rPr lang="uz-Cyrl-UZ" sz="2000" dirty="0" smtClean="0">
                <a:latin typeface="Times New Roman" panose="02020603050405020304" pitchFamily="18" charset="0"/>
                <a:ea typeface="Times New Roman" panose="02020603050405020304" pitchFamily="18" charset="0"/>
              </a:rPr>
              <a:t>Бизнесингизнинг </a:t>
            </a:r>
            <a:r>
              <a:rPr lang="uz-Cyrl-UZ" sz="2000" b="1" dirty="0" smtClean="0">
                <a:latin typeface="Times New Roman" panose="02020603050405020304" pitchFamily="18" charset="0"/>
                <a:ea typeface="Times New Roman" panose="02020603050405020304" pitchFamily="18" charset="0"/>
              </a:rPr>
              <a:t>ички кучли ва заиф томонларини </a:t>
            </a:r>
            <a:r>
              <a:rPr lang="uz-Cyrl-UZ" sz="2000" dirty="0" smtClean="0">
                <a:latin typeface="Times New Roman" panose="02020603050405020304" pitchFamily="18" charset="0"/>
                <a:ea typeface="Times New Roman" panose="02020603050405020304" pitchFamily="18" charset="0"/>
              </a:rPr>
              <a:t>ҳамда бизнесингизнинг </a:t>
            </a:r>
            <a:r>
              <a:rPr lang="uz-Cyrl-UZ" sz="2000" b="1" dirty="0" smtClean="0">
                <a:latin typeface="Times New Roman" panose="02020603050405020304" pitchFamily="18" charset="0"/>
                <a:ea typeface="Times New Roman" panose="02020603050405020304" pitchFamily="18" charset="0"/>
              </a:rPr>
              <a:t>ташқи имкониятлари ва таҳдидларини </a:t>
            </a:r>
            <a:r>
              <a:rPr lang="uz-Cyrl-UZ" sz="2000" dirty="0" smtClean="0">
                <a:latin typeface="Times New Roman" panose="02020603050405020304" pitchFamily="18" charset="0"/>
                <a:ea typeface="Times New Roman" panose="02020603050405020304" pitchFamily="18" charset="0"/>
              </a:rPr>
              <a:t>таҳлил қилиш эътибордан четда қолган хавфларни аниқлаши мумкин. </a:t>
            </a:r>
            <a:endParaRPr lang="uz-Cyrl-UZ" sz="2000" dirty="0">
              <a:latin typeface="Times New Roman" panose="02020603050405020304" pitchFamily="18" charset="0"/>
              <a:ea typeface="Times New Roman" panose="02020603050405020304" pitchFamily="18" charset="0"/>
            </a:endParaRPr>
          </a:p>
        </p:txBody>
      </p:sp>
      <p:sp>
        <p:nvSpPr>
          <p:cNvPr id="2" name="Прямоугольник 1"/>
          <p:cNvSpPr/>
          <p:nvPr/>
        </p:nvSpPr>
        <p:spPr>
          <a:xfrm>
            <a:off x="250230" y="5201537"/>
            <a:ext cx="8347232" cy="1495794"/>
          </a:xfrm>
          <a:prstGeom prst="rect">
            <a:avLst/>
          </a:prstGeom>
        </p:spPr>
        <p:txBody>
          <a:bodyPr wrap="square">
            <a:spAutoFit/>
          </a:bodyPr>
          <a:lstStyle/>
          <a:p>
            <a:pPr marL="354013" indent="-354013" algn="just">
              <a:lnSpc>
                <a:spcPct val="114000"/>
              </a:lnSpc>
              <a:spcBef>
                <a:spcPts val="300"/>
              </a:spcBef>
              <a:spcAft>
                <a:spcPts val="600"/>
              </a:spcAft>
              <a:buFont typeface="Wingdings" panose="05000000000000000000" pitchFamily="2" charset="2"/>
              <a:buChar char="Ø"/>
            </a:pPr>
            <a:r>
              <a:rPr lang="uz-Cyrl-UZ" sz="2000" dirty="0">
                <a:latin typeface="Times New Roman" panose="02020603050405020304" pitchFamily="18" charset="0"/>
                <a:ea typeface="Times New Roman" panose="02020603050405020304" pitchFamily="18" charset="0"/>
              </a:rPr>
              <a:t>Самарали бўлиш учун </a:t>
            </a:r>
            <a:r>
              <a:rPr lang="uz-Cyrl-UZ" sz="2000" b="1" dirty="0">
                <a:latin typeface="Times New Roman" panose="02020603050405020304" pitchFamily="18" charset="0"/>
                <a:ea typeface="Times New Roman" panose="02020603050405020304" pitchFamily="18" charset="0"/>
              </a:rPr>
              <a:t>кучли томонлар, заиф томонлар, имкониятлар, таҳдидлар (</a:t>
            </a:r>
            <a:r>
              <a:rPr lang="en-US" sz="2000" b="1" dirty="0">
                <a:latin typeface="Times New Roman" panose="02020603050405020304" pitchFamily="18" charset="0"/>
                <a:ea typeface="Times New Roman" panose="02020603050405020304" pitchFamily="18" charset="0"/>
              </a:rPr>
              <a:t>SW</a:t>
            </a:r>
            <a:r>
              <a:rPr lang="uz-Cyrl-UZ" sz="2000" b="1" dirty="0">
                <a:latin typeface="Times New Roman" panose="02020603050405020304" pitchFamily="18" charset="0"/>
                <a:ea typeface="Times New Roman" panose="02020603050405020304" pitchFamily="18" charset="0"/>
              </a:rPr>
              <a:t>ОТ) таҳлили</a:t>
            </a:r>
            <a:r>
              <a:rPr lang="uz-Cyrl-UZ" sz="2000" dirty="0">
                <a:latin typeface="Times New Roman" panose="02020603050405020304" pitchFamily="18" charset="0"/>
                <a:ea typeface="Times New Roman" panose="02020603050405020304" pitchFamily="18" charset="0"/>
              </a:rPr>
              <a:t> бизнесни жуда самимий ва ҳалол баҳолаши керак. Есингизда бўлсин, баъзи хавфлар ҳам имкониятлар бўлиши мумкин.</a:t>
            </a:r>
            <a:endParaRPr lang="uz-Cyrl-UZ"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891156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96415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 субъектларида хавфларни бошқариш зарарсизлигини таҳлил қилиш</a:t>
            </a:r>
          </a:p>
        </p:txBody>
      </p:sp>
      <p:sp>
        <p:nvSpPr>
          <p:cNvPr id="2" name="Прямоугольник 1"/>
          <p:cNvSpPr/>
          <p:nvPr/>
        </p:nvSpPr>
        <p:spPr>
          <a:xfrm>
            <a:off x="374055" y="1210813"/>
            <a:ext cx="9404970" cy="5311519"/>
          </a:xfrm>
          <a:prstGeom prst="rect">
            <a:avLst/>
          </a:prstGeom>
        </p:spPr>
        <p:txBody>
          <a:bodyPr wrap="square">
            <a:spAutoFit/>
          </a:bodyPr>
          <a:lstStyle/>
          <a:p>
            <a:r>
              <a:rPr lang="uz-Cyrl-UZ" dirty="0" smtClean="0">
                <a:latin typeface="Times New Roman" panose="02020603050405020304" pitchFamily="18" charset="0"/>
                <a:cs typeface="Times New Roman" panose="02020603050405020304" pitchFamily="18" charset="0"/>
              </a:rPr>
              <a:t>Кичик бизнесда зарар кўриш хавфини камйтириш мақсадида таваккалчиликнинг ўзи қуйидаги муҳим белгилар бўйича гуруҳланади:</a:t>
            </a:r>
          </a:p>
          <a:p>
            <a:r>
              <a:rPr lang="uz-Cyrl-UZ" b="1" dirty="0" smtClean="0">
                <a:latin typeface="Times New Roman" panose="02020603050405020304" pitchFamily="18" charset="0"/>
                <a:cs typeface="Times New Roman" panose="02020603050405020304" pitchFamily="18" charset="0"/>
              </a:rPr>
              <a:t>1.</a:t>
            </a:r>
            <a:r>
              <a:rPr lang="uz-Cyrl-UZ" b="1" i="1" dirty="0" smtClean="0">
                <a:latin typeface="Times New Roman" panose="02020603050405020304" pitchFamily="18" charset="0"/>
                <a:cs typeface="Times New Roman" panose="02020603050405020304" pitchFamily="18" charset="0"/>
              </a:rPr>
              <a:t>Объектга қараб</a:t>
            </a:r>
            <a:r>
              <a:rPr lang="uz-Cyrl-UZ" b="1" dirty="0" smtClean="0">
                <a:latin typeface="Times New Roman" panose="02020603050405020304" pitchFamily="18" charset="0"/>
                <a:cs typeface="Times New Roman" panose="02020603050405020304" pitchFamily="18" charset="0"/>
              </a:rPr>
              <a:t>:</a:t>
            </a:r>
          </a:p>
          <a:p>
            <a:r>
              <a:rPr lang="uz-Cyrl-UZ" dirty="0" smtClean="0">
                <a:latin typeface="Times New Roman" panose="02020603050405020304" pitchFamily="18" charset="0"/>
                <a:cs typeface="Times New Roman" panose="02020603050405020304" pitchFamily="18" charset="0"/>
              </a:rPr>
              <a:t>-умумий таваккалчилик (бу корхонанинг умумий фаолиятига хавф туғдиради);</a:t>
            </a:r>
          </a:p>
          <a:p>
            <a:r>
              <a:rPr lang="uz-Cyrl-UZ" dirty="0" smtClean="0">
                <a:latin typeface="Times New Roman" panose="02020603050405020304" pitchFamily="18" charset="0"/>
                <a:cs typeface="Times New Roman" panose="02020603050405020304" pitchFamily="18" charset="0"/>
              </a:rPr>
              <a:t>-махсус таваккалчилик.</a:t>
            </a:r>
          </a:p>
          <a:p>
            <a:r>
              <a:rPr lang="uz-Cyrl-UZ" b="1" dirty="0" smtClean="0">
                <a:latin typeface="Times New Roman" panose="02020603050405020304" pitchFamily="18" charset="0"/>
                <a:cs typeface="Times New Roman" panose="02020603050405020304" pitchFamily="18" charset="0"/>
              </a:rPr>
              <a:t>2.</a:t>
            </a:r>
            <a:r>
              <a:rPr lang="uz-Cyrl-UZ" b="1" i="1" dirty="0" smtClean="0">
                <a:latin typeface="Times New Roman" panose="02020603050405020304" pitchFamily="18" charset="0"/>
                <a:cs typeface="Times New Roman" panose="02020603050405020304" pitchFamily="18" charset="0"/>
              </a:rPr>
              <a:t>Ишлаб чиқариш омилиги қараб</a:t>
            </a:r>
            <a:r>
              <a:rPr lang="uz-Cyrl-UZ" b="1" dirty="0" smtClean="0">
                <a:latin typeface="Times New Roman" panose="02020603050405020304" pitchFamily="18" charset="0"/>
                <a:cs typeface="Times New Roman" panose="02020603050405020304" pitchFamily="18" charset="0"/>
              </a:rPr>
              <a:t>:</a:t>
            </a:r>
          </a:p>
          <a:p>
            <a:r>
              <a:rPr lang="uz-Cyrl-UZ" dirty="0" smtClean="0">
                <a:latin typeface="Times New Roman" panose="02020603050405020304" pitchFamily="18" charset="0"/>
                <a:cs typeface="Times New Roman" panose="02020603050405020304" pitchFamily="18" charset="0"/>
              </a:rPr>
              <a:t>-хомашё таваккалчилиги (миқдорий, сифат, муддати бўйича);</a:t>
            </a:r>
          </a:p>
          <a:p>
            <a:r>
              <a:rPr lang="uz-Cyrl-UZ" dirty="0" smtClean="0">
                <a:latin typeface="Times New Roman" panose="02020603050405020304" pitchFamily="18" charset="0"/>
                <a:cs typeface="Times New Roman" panose="02020603050405020304" pitchFamily="18" charset="0"/>
              </a:rPr>
              <a:t>-ускуналар, энергия, ходимлар, капитал таваккалчилиги.</a:t>
            </a:r>
          </a:p>
          <a:p>
            <a:r>
              <a:rPr lang="uz-Cyrl-UZ" b="1" dirty="0" smtClean="0">
                <a:latin typeface="Times New Roman" panose="02020603050405020304" pitchFamily="18" charset="0"/>
                <a:cs typeface="Times New Roman" panose="02020603050405020304" pitchFamily="18" charset="0"/>
              </a:rPr>
              <a:t>3.</a:t>
            </a:r>
            <a:r>
              <a:rPr lang="uz-Cyrl-UZ" b="1" i="1" dirty="0" smtClean="0">
                <a:latin typeface="Times New Roman" panose="02020603050405020304" pitchFamily="18" charset="0"/>
                <a:cs typeface="Times New Roman" panose="02020603050405020304" pitchFamily="18" charset="0"/>
              </a:rPr>
              <a:t>Маҳсулотни ишлаб чиқариш, уни сақлаш жараёнига қараб</a:t>
            </a:r>
            <a:r>
              <a:rPr lang="uz-Cyrl-UZ" b="1" dirty="0" smtClean="0">
                <a:latin typeface="Times New Roman" panose="02020603050405020304" pitchFamily="18" charset="0"/>
                <a:cs typeface="Times New Roman" panose="02020603050405020304" pitchFamily="18" charset="0"/>
              </a:rPr>
              <a:t>:</a:t>
            </a:r>
          </a:p>
          <a:p>
            <a:r>
              <a:rPr lang="uz-Cyrl-UZ" dirty="0" smtClean="0">
                <a:latin typeface="Times New Roman" panose="02020603050405020304" pitchFamily="18" charset="0"/>
                <a:cs typeface="Times New Roman" panose="02020603050405020304" pitchFamily="18" charset="0"/>
              </a:rPr>
              <a:t>-ишлаб чиқаришдаги таваккалчилик (ишлаб чиқариш усули, яроқсиз маҳсулотни ишлаб чиқариш хавфи ва б.);</a:t>
            </a:r>
          </a:p>
          <a:p>
            <a:r>
              <a:rPr lang="uz-Cyrl-UZ" dirty="0" smtClean="0">
                <a:latin typeface="Times New Roman" panose="02020603050405020304" pitchFamily="18" charset="0"/>
                <a:cs typeface="Times New Roman" panose="02020603050405020304" pitchFamily="18" charset="0"/>
              </a:rPr>
              <a:t>-тадқиқот ва ишланмалар таваккалчилиги;</a:t>
            </a:r>
          </a:p>
          <a:p>
            <a:r>
              <a:rPr lang="uz-Cyrl-UZ" dirty="0" smtClean="0">
                <a:latin typeface="Times New Roman" panose="02020603050405020304" pitchFamily="18" charset="0"/>
                <a:cs typeface="Times New Roman" panose="02020603050405020304" pitchFamily="18" charset="0"/>
              </a:rPr>
              <a:t>-сақлашдаги таваккалчилик.  </a:t>
            </a:r>
            <a:r>
              <a:rPr lang="uz-Cyrl-UZ" i="1"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  </a:t>
            </a:r>
          </a:p>
          <a:p>
            <a:r>
              <a:rPr lang="uz-Cyrl-UZ" b="1" dirty="0" smtClean="0">
                <a:latin typeface="Times New Roman" panose="02020603050405020304" pitchFamily="18" charset="0"/>
                <a:cs typeface="Times New Roman" panose="02020603050405020304" pitchFamily="18" charset="0"/>
              </a:rPr>
              <a:t>4.</a:t>
            </a:r>
            <a:r>
              <a:rPr lang="uz-Cyrl-UZ" b="1" i="1" dirty="0" smtClean="0">
                <a:latin typeface="Times New Roman" panose="02020603050405020304" pitchFamily="18" charset="0"/>
                <a:cs typeface="Times New Roman" panose="02020603050405020304" pitchFamily="18" charset="0"/>
              </a:rPr>
              <a:t>Маҳсулотни баҳолашга қараб</a:t>
            </a:r>
            <a:r>
              <a:rPr lang="uz-Cyrl-UZ" b="1" dirty="0" smtClean="0">
                <a:latin typeface="Times New Roman" panose="02020603050405020304" pitchFamily="18" charset="0"/>
                <a:cs typeface="Times New Roman" panose="02020603050405020304" pitchFamily="18" charset="0"/>
              </a:rPr>
              <a:t>:</a:t>
            </a:r>
          </a:p>
          <a:p>
            <a:r>
              <a:rPr lang="uz-Cyrl-UZ" dirty="0" smtClean="0">
                <a:latin typeface="Times New Roman" panose="02020603050405020304" pitchFamily="18" charset="0"/>
                <a:cs typeface="Times New Roman" panose="02020603050405020304" pitchFamily="18" charset="0"/>
              </a:rPr>
              <a:t>-сотишдаги таваккалчилик;</a:t>
            </a:r>
          </a:p>
          <a:p>
            <a:r>
              <a:rPr lang="uz-Cyrl-UZ" dirty="0" smtClean="0">
                <a:latin typeface="Times New Roman" panose="02020603050405020304" pitchFamily="18" charset="0"/>
                <a:cs typeface="Times New Roman" panose="02020603050405020304" pitchFamily="18" charset="0"/>
              </a:rPr>
              <a:t>-баҳолашдаги таваккалчилик;</a:t>
            </a:r>
          </a:p>
          <a:p>
            <a:r>
              <a:rPr lang="uz-Cyrl-UZ" dirty="0" smtClean="0">
                <a:latin typeface="Times New Roman" panose="02020603050405020304" pitchFamily="18" charset="0"/>
                <a:cs typeface="Times New Roman" panose="02020603050405020304" pitchFamily="18" charset="0"/>
              </a:rPr>
              <a:t>-тўлашдаги таваккалчилик;</a:t>
            </a:r>
          </a:p>
          <a:p>
            <a:r>
              <a:rPr lang="uz-Cyrl-UZ" dirty="0" smtClean="0">
                <a:latin typeface="Times New Roman" panose="02020603050405020304" pitchFamily="18" charset="0"/>
                <a:cs typeface="Times New Roman" panose="02020603050405020304" pitchFamily="18" charset="0"/>
              </a:rPr>
              <a:t>-кафолат бўйича таваккалчилик.</a:t>
            </a:r>
          </a:p>
          <a:p>
            <a:pPr algn="just">
              <a:lnSpc>
                <a:spcPct val="115000"/>
              </a:lnSpc>
              <a:spcAft>
                <a:spcPts val="0"/>
              </a:spcAft>
            </a:pPr>
            <a:endParaRPr lang="uz-Cyrl-UZ"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124580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96415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 субъектларида хавфларни бошқариш зарарсизлигини таҳлил қилиш</a:t>
            </a:r>
          </a:p>
        </p:txBody>
      </p:sp>
      <p:sp>
        <p:nvSpPr>
          <p:cNvPr id="3" name="Прямоугольник 2"/>
          <p:cNvSpPr/>
          <p:nvPr/>
        </p:nvSpPr>
        <p:spPr>
          <a:xfrm>
            <a:off x="374055" y="1199241"/>
            <a:ext cx="8643821" cy="5401479"/>
          </a:xfrm>
          <a:prstGeom prst="rect">
            <a:avLst/>
          </a:prstGeom>
        </p:spPr>
        <p:txBody>
          <a:bodyPr wrap="square">
            <a:spAutoFit/>
          </a:bodyPr>
          <a:lstStyle/>
          <a:p>
            <a:pPr indent="449580" algn="just">
              <a:lnSpc>
                <a:spcPct val="115000"/>
              </a:lnSpc>
              <a:spcAft>
                <a:spcPts val="0"/>
              </a:spcAft>
            </a:pPr>
            <a:r>
              <a:rPr lang="uz-Cyrl-UZ"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5.</a:t>
            </a: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Суғурталанишига қараб</a:t>
            </a:r>
            <a:r>
              <a:rPr lang="uz-Cyrl-UZ" sz="20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uz-Cyrl-UZ" sz="2000" b="1"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-суғурталанадиган таваккалчилик (буни суғурта фондидан қоплаш мумкин);</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-суғурта қилинмайдиган таваккалчилик (буни суғурта фондидан қоплаш мумкин эмас).</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Бундай гуруҳлаш хавф олдини олиш ва уни камайтириш бўйича чора-тадбирларни ишлаб чиқиш учун жуда қўл келади.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Зарар кутилмайдиган, яъни хўжалик фаолиятининг натижаси ижобий бўлган зона хавфсиз зона деб аталади.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uz-Cyrl-UZ" sz="2000"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Йўл қўйилиши мумкин бўлган хавф зонаси</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деганда эҳтимол (таваккал) қилинаётган зарар кутиладиган фойдадан кўп бўлмаган зона тушунилади. Шунда тадбиркорлик фаолияти иқтисодий нуқтаи назардан мақсадга мувофиқ деб топилади. Йўл қўйилиши мумкин бўлган хавф зонасининг чегараси қуйидагича кўринишда бўлади:</a:t>
            </a:r>
          </a:p>
          <a:p>
            <a:pPr algn="just">
              <a:lnSpc>
                <a:spcPct val="115000"/>
              </a:lnSpc>
            </a:pPr>
            <a:r>
              <a:rPr lang="uz-Cyrl-UZ" sz="2000" dirty="0" smtClean="0">
                <a:latin typeface="Times New Roman" panose="02020603050405020304" pitchFamily="18" charset="0"/>
                <a:cs typeface="Times New Roman" panose="02020603050405020304" pitchFamily="18" charset="0"/>
              </a:rPr>
              <a:t>	</a:t>
            </a:r>
          </a:p>
          <a:p>
            <a:pPr algn="just">
              <a:lnSpc>
                <a:spcPct val="115000"/>
              </a:lnSpc>
            </a:pPr>
            <a:r>
              <a:rPr lang="uz-Cyrl-UZ" sz="2000"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Зарар даражаси кўлами  =  Ҳисобланган фойда даражаси, кўлами</a:t>
            </a:r>
            <a:endParaRPr lang="uz-Cyrl-UZ"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788276" y="6106510"/>
            <a:ext cx="6957848" cy="49421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9080477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96415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 субъектларида хавфларни бошқариш зарарсизлигини таҳлил қилиш</a:t>
            </a:r>
          </a:p>
        </p:txBody>
      </p:sp>
      <p:sp>
        <p:nvSpPr>
          <p:cNvPr id="2" name="Прямоугольник 1"/>
          <p:cNvSpPr/>
          <p:nvPr/>
        </p:nvSpPr>
        <p:spPr>
          <a:xfrm>
            <a:off x="421539" y="1130331"/>
            <a:ext cx="9113515" cy="5666936"/>
          </a:xfrm>
          <a:prstGeom prst="rect">
            <a:avLst/>
          </a:prstGeom>
        </p:spPr>
        <p:txBody>
          <a:bodyPr wrap="square">
            <a:spAutoFit/>
          </a:bodyPr>
          <a:lstStyle/>
          <a:p>
            <a:pPr lvl="0" indent="449580" algn="just">
              <a:lnSpc>
                <a:spcPct val="115000"/>
              </a:lnSpc>
            </a:pP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Жиддий (кескин) хавф зонаси</a:t>
            </a:r>
            <a:r>
              <a:rPr lang="uz-Cyrl-UZ" sz="2000"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деганда эҳтимол (таваккал) қилинаётган зарар нафақат кўтиладиган фойда, шунингдек ҳисобланган нақд пул даромаддан ҳам кўп бўлган зона тушунилади, яъни жиддий хавф зонасининг чегараси қуйидагича бўлади:</a:t>
            </a:r>
          </a:p>
          <a:p>
            <a:pPr lvl="0" indent="449580" algn="just">
              <a:lnSpc>
                <a:spcPct val="115000"/>
              </a:lnSpc>
            </a:pPr>
            <a:r>
              <a:rPr lang="uz-Cyrl-UZ" altLang="ru-RU"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Бу ерда тадбиркор нафақатт ҳеч қандай фойда олишни, шунингдек барча ишлаб чиқариш харажатлари миқдорида тўғридан-тўғри зарар кўришгача таваккал қилади.</a:t>
            </a:r>
          </a:p>
          <a:p>
            <a:pPr lvl="0" indent="449580" algn="just">
              <a:lnSpc>
                <a:spcPct val="115000"/>
              </a:lnSpc>
            </a:pPr>
            <a:endParaRPr lang="uz-Cyrl-UZ" altLang="ru-RU" sz="1000" dirty="0" smtClean="0">
              <a:latin typeface="Times New Roman" panose="02020603050405020304" pitchFamily="18" charset="0"/>
              <a:cs typeface="Times New Roman" panose="02020603050405020304" pitchFamily="18" charset="0"/>
            </a:endParaRPr>
          </a:p>
          <a:p>
            <a:pPr indent="449580" algn="ctr">
              <a:lnSpc>
                <a:spcPct val="115000"/>
              </a:lnSpc>
            </a:pPr>
            <a:r>
              <a:rPr lang="uz-Cyrl-UZ" sz="2000" b="1" dirty="0">
                <a:latin typeface="Times New Roman" panose="02020603050405020304" pitchFamily="18" charset="0"/>
                <a:cs typeface="Times New Roman" panose="02020603050405020304" pitchFamily="18" charset="0"/>
              </a:rPr>
              <a:t>Зарар даражаси, кўлами  &gt;  жами харажат  +  фойда</a:t>
            </a:r>
            <a:endParaRPr lang="uz-Cyrl-UZ" sz="20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endParaRPr lang="uz-Cyrl-UZ" sz="5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pPr>
            <a:r>
              <a:rPr lang="uz-Cyrl-UZ" sz="2000" b="1"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Фожиали хавф зонаси</a:t>
            </a:r>
            <a:r>
              <a:rPr lang="uz-Cyrl-UZ" sz="2000"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деганда эҳтимол (таваккал) қилинаётган зарарнинг жиддий хавф зонасини ўз домига тортиб, ундан ошиб корхонанги хусусий капиталига тенг бўлган зона тушунилади, яъни бундай хавф зонасининг чегараси қуйидаги кўринишда бўлади:</a:t>
            </a:r>
          </a:p>
          <a:p>
            <a:pPr indent="449580" algn="ctr">
              <a:lnSpc>
                <a:spcPct val="115000"/>
              </a:lnSpc>
            </a:pPr>
            <a:endParaRPr lang="uz-Cyrl-UZ" sz="2000" b="1" dirty="0">
              <a:latin typeface="Times New Roman" panose="02020603050405020304" pitchFamily="18" charset="0"/>
              <a:cs typeface="Times New Roman" panose="02020603050405020304" pitchFamily="18" charset="0"/>
            </a:endParaRPr>
          </a:p>
          <a:p>
            <a:pPr indent="449580">
              <a:lnSpc>
                <a:spcPct val="115000"/>
              </a:lnSpc>
            </a:pPr>
            <a:r>
              <a:rPr lang="uz-Cyrl-UZ" sz="2000" b="1" dirty="0" smtClean="0">
                <a:latin typeface="Times New Roman" panose="02020603050405020304" pitchFamily="18" charset="0"/>
                <a:cs typeface="Times New Roman" panose="02020603050405020304" pitchFamily="18" charset="0"/>
              </a:rPr>
              <a:t>Зарар </a:t>
            </a:r>
            <a:r>
              <a:rPr lang="uz-Cyrl-UZ" sz="2000" b="1" dirty="0" smtClean="0">
                <a:latin typeface="Times New Roman" panose="02020603050405020304" pitchFamily="18" charset="0"/>
                <a:cs typeface="Times New Roman" panose="02020603050405020304" pitchFamily="18" charset="0"/>
              </a:rPr>
              <a:t>даражаси, кўлами  =  хусусий капитал</a:t>
            </a:r>
            <a:endParaRPr lang="uz-Cyrl-UZ" sz="2000" b="1"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endParaRPr lang="uz-Cyrl-UZ"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2"/>
          <p:cNvSpPr>
            <a:spLocks noChangeArrowheads="1"/>
          </p:cNvSpPr>
          <p:nvPr/>
        </p:nvSpPr>
        <p:spPr bwMode="auto">
          <a:xfrm>
            <a:off x="870388" y="2618160"/>
            <a:ext cx="671523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altLang="ru-RU" sz="1400" b="0" i="0" u="none" strike="noStrike" cap="none" normalizeH="0" baseline="0" dirty="0" smtClean="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ru-RU" altLang="ru-RU" sz="700" b="0" i="0" u="none" strike="noStrike" cap="none" normalizeH="0" baseline="0" dirty="0" smtClean="0">
              <a:ln>
                <a:noFill/>
              </a:ln>
              <a:solidFill>
                <a:schemeClr val="tx1"/>
              </a:solidFill>
              <a:effectLst/>
            </a:endParaRPr>
          </a:p>
        </p:txBody>
      </p:sp>
      <p:sp>
        <p:nvSpPr>
          <p:cNvPr id="12" name="Прямоугольник 11"/>
          <p:cNvSpPr/>
          <p:nvPr/>
        </p:nvSpPr>
        <p:spPr>
          <a:xfrm>
            <a:off x="870388" y="3716694"/>
            <a:ext cx="7683062" cy="49421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870388" y="6029081"/>
            <a:ext cx="5456840" cy="49421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1396751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96415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500" b="1" dirty="0" smtClean="0">
                <a:latin typeface="Times New Roman" panose="02020603050405020304" pitchFamily="18" charset="0"/>
                <a:cs typeface="Times New Roman" panose="02020603050405020304" pitchFamily="18" charset="0"/>
              </a:rPr>
              <a:t>ТАВАККАЛЧИЛИКНИ БОШҚАРИШДА АСОСАН ИККИ УСУЛ ҚЎЛЛАНИЛАДИ:</a:t>
            </a:r>
            <a:endParaRPr lang="ru-RU" sz="25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557049" y="1519235"/>
            <a:ext cx="8471338" cy="3957302"/>
          </a:xfrm>
          <a:prstGeom prst="rect">
            <a:avLst/>
          </a:prstGeom>
        </p:spPr>
        <p:txBody>
          <a:bodyPr wrap="square">
            <a:spAutoFit/>
          </a:bodyPr>
          <a:lstStyle/>
          <a:p>
            <a:pPr indent="449580" algn="just">
              <a:lnSpc>
                <a:spcPct val="115000"/>
              </a:lnSpc>
              <a:spcAft>
                <a:spcPts val="0"/>
              </a:spcAft>
            </a:pPr>
            <a:r>
              <a:rPr lang="uz-Cyrl-UZ" sz="2000" b="1" dirty="0" smtClean="0">
                <a:latin typeface="Times New Roman" panose="02020603050405020304" pitchFamily="18" charset="0"/>
                <a:cs typeface="Times New Roman" panose="02020603050405020304" pitchFamily="18" charset="0"/>
              </a:rPr>
              <a:t>Таваккалчиликни бошқаришнинг биринчи усули </a:t>
            </a:r>
            <a:endPar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-Таваккалчиликни огоҳлантириш ва уни чегаралаш усули.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-Зарарни қоплаш усули.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Таваккалчиликни пасайтириш усуллари қуйидагилардан иборат:</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-Қарор қабул қилиш муқобилларини ва таваккалчилик даражасини обдон экспертизадан ўтказиш.</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-Тавакаалчиликни муайян даражасини белгилаш (лимитлаш), яъни муайян қарорни қабул қилиш билан боғлиқ бўлган харажатлар суммасини ўрнатиш.</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-Қарздорларнинг мажбуриятларини бажарилишини таъминлаш учун турли-туман кафолат ва қарз операцияларидан фойдаланиш.</a:t>
            </a:r>
            <a:endParaRPr lang="uz-Cyrl-UZ"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96288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96415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2500" b="1" dirty="0" smtClean="0">
                <a:latin typeface="Times New Roman" panose="02020603050405020304" pitchFamily="18" charset="0"/>
                <a:cs typeface="Times New Roman" panose="02020603050405020304" pitchFamily="18" charset="0"/>
              </a:rPr>
              <a:t>ТАВАККАЛЧИЛИКНИ БОШҚАРИШДА АСОСАН ИККИ УСУЛ ҚЎЛЛАНИЛАДИ:</a:t>
            </a:r>
            <a:endParaRPr lang="ru-RU" sz="2500"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62456" y="1203925"/>
            <a:ext cx="8786648" cy="5216813"/>
          </a:xfrm>
          <a:prstGeom prst="rect">
            <a:avLst/>
          </a:prstGeom>
        </p:spPr>
        <p:txBody>
          <a:bodyPr wrap="square">
            <a:spAutoFit/>
          </a:bodyPr>
          <a:lstStyle/>
          <a:p>
            <a:pPr indent="449580" algn="just">
              <a:lnSpc>
                <a:spcPct val="115000"/>
              </a:lnSpc>
              <a:spcAft>
                <a:spcPts val="0"/>
              </a:spcAft>
            </a:pPr>
            <a:r>
              <a:rPr lang="uz-Cyrl-UZ" sz="2000" b="1" dirty="0" smtClean="0">
                <a:latin typeface="Times New Roman" panose="02020603050405020304" pitchFamily="18" charset="0"/>
                <a:cs typeface="Times New Roman" panose="02020603050405020304" pitchFamily="18" charset="0"/>
              </a:rPr>
              <a:t>Таваккалчиликни бошқаришнинг биринчи усули </a:t>
            </a:r>
            <a:endPar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-Таваккалчиликни огоҳлантириш ва уни чегаралаш усули.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-Зарарни қоплаш усули.</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Таваккалчиликни пасайтириш усуллари қуйидагилардан иборат:</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-Қарор қабул қилиш муқобилларини ва таваккалчилик даражасини обдон экспертизадан ўтказиш.</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-Тавакаалчиликни муайян даражасини белгилаш (лимитлаш), яъни муайян қарорни қабул қилиш билан боғлиқ бўлган харажатлар суммасини ўрнатиш.</a:t>
            </a:r>
            <a:endParaRPr lang="uz-Cyrl-UZ" sz="2000" dirty="0" smtClean="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uz-Cyrl-UZ" sz="20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-Қарздорларнинг мажбуриятларини бажарилишини таъминлаш учун турли-туман кафолат ва қарз операцияларидан фойдаланиш.</a:t>
            </a:r>
          </a:p>
          <a:p>
            <a:r>
              <a:rPr lang="uz-Cyrl-UZ" sz="2000" b="1" dirty="0" smtClean="0">
                <a:latin typeface="Times New Roman" panose="02020603050405020304" pitchFamily="18" charset="0"/>
                <a:cs typeface="Times New Roman" panose="02020603050405020304" pitchFamily="18" charset="0"/>
              </a:rPr>
              <a:t>	Иккинчи усул, </a:t>
            </a:r>
            <a:r>
              <a:rPr lang="uz-Cyrl-UZ" sz="2000" dirty="0" smtClean="0">
                <a:latin typeface="Times New Roman" panose="02020603050405020304" pitchFamily="18" charset="0"/>
                <a:cs typeface="Times New Roman" panose="02020603050405020304" pitchFamily="18" charset="0"/>
              </a:rPr>
              <a:t>яъни зарарни қоплаш учун қуйидаги тадбирлар амалга оширилади:</a:t>
            </a:r>
          </a:p>
          <a:p>
            <a:r>
              <a:rPr lang="uz-Cyrl-UZ" sz="2000" dirty="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         -махсус захира ва суғурта фондларини ташкил қилиш;</a:t>
            </a:r>
          </a:p>
          <a:p>
            <a:r>
              <a:rPr lang="uz-Cyrl-UZ" sz="2000" dirty="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         -таваккалчиликни суғурта ташкилотларида суғурта қилдириш.</a:t>
            </a:r>
          </a:p>
          <a:p>
            <a:pPr indent="449580" algn="just">
              <a:lnSpc>
                <a:spcPct val="115000"/>
              </a:lnSpc>
              <a:spcAft>
                <a:spcPts val="0"/>
              </a:spcAft>
            </a:pPr>
            <a:endParaRPr lang="uz-Cyrl-UZ"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41088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99534"/>
            <a:ext cx="9208484" cy="964156"/>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solidFill>
                  <a:schemeClr val="bg1"/>
                </a:solidFill>
                <a:latin typeface="Times New Roman" panose="02020603050405020304" pitchFamily="18" charset="0"/>
                <a:cs typeface="Times New Roman" panose="02020603050405020304" pitchFamily="18" charset="0"/>
              </a:rPr>
              <a:t>Кичик бизнес субъектларида хавфларни бошқаришнинг аҳамияти</a:t>
            </a:r>
          </a:p>
        </p:txBody>
      </p:sp>
      <p:sp>
        <p:nvSpPr>
          <p:cNvPr id="6" name="Объект 2">
            <a:extLst>
              <a:ext uri="{FF2B5EF4-FFF2-40B4-BE49-F238E27FC236}">
                <a16:creationId xmlns:a16="http://schemas.microsoft.com/office/drawing/2014/main" id="{8C28BBD8-02D7-4DEA-BE51-0DFE19E0D0FA}"/>
              </a:ext>
            </a:extLst>
          </p:cNvPr>
          <p:cNvSpPr txBox="1">
            <a:spLocks/>
          </p:cNvSpPr>
          <p:nvPr/>
        </p:nvSpPr>
        <p:spPr>
          <a:xfrm>
            <a:off x="250230" y="1063691"/>
            <a:ext cx="9442578" cy="35456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4013" indent="-354013" algn="just">
              <a:lnSpc>
                <a:spcPct val="114000"/>
              </a:lnSpc>
              <a:spcBef>
                <a:spcPts val="300"/>
              </a:spcBef>
              <a:spcAft>
                <a:spcPts val="600"/>
              </a:spcAft>
              <a:buFont typeface="Wingdings" panose="05000000000000000000" pitchFamily="2" charset="2"/>
              <a:buChar char="Ø"/>
            </a:pPr>
            <a:r>
              <a:rPr lang="ru-RU" sz="2000" dirty="0" err="1">
                <a:latin typeface="Times New Roman" panose="02020603050405020304" pitchFamily="18" charset="0"/>
                <a:ea typeface="Times New Roman" panose="02020603050405020304" pitchFamily="18" charset="0"/>
              </a:rPr>
              <a:t>Хатарларнинг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таъсирини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минималлаштириш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назорат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қилиш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бизнеснинг</a:t>
            </a:r>
            <a:r>
              <a:rPr lang="ru-RU" sz="2000" dirty="0">
                <a:latin typeface="Times New Roman" panose="02020603050405020304" pitchFamily="18" charset="0"/>
                <a:ea typeface="Times New Roman" panose="02020603050405020304" pitchFamily="18" charset="0"/>
              </a:rPr>
              <a:t> пул </a:t>
            </a:r>
            <a:r>
              <a:rPr lang="ru-RU" sz="2000" dirty="0" err="1">
                <a:latin typeface="Times New Roman" panose="02020603050405020304" pitchFamily="18" charset="0"/>
                <a:ea typeface="Times New Roman" panose="02020603050405020304" pitchFamily="18" charset="0"/>
              </a:rPr>
              <a:t>оқимини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яхшилаш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сақлашга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ёрдам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беради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Нақд</a:t>
            </a:r>
            <a:r>
              <a:rPr lang="ru-RU" sz="2000" dirty="0">
                <a:latin typeface="Times New Roman" panose="02020603050405020304" pitchFamily="18" charset="0"/>
                <a:ea typeface="Times New Roman" panose="02020603050405020304" pitchFamily="18" charset="0"/>
              </a:rPr>
              <a:t> пул </a:t>
            </a:r>
            <a:r>
              <a:rPr lang="ru-RU" sz="2000" dirty="0" err="1">
                <a:latin typeface="Times New Roman" panose="02020603050405020304" pitchFamily="18" charset="0"/>
                <a:ea typeface="Times New Roman" panose="02020603050405020304" pitchFamily="18" charset="0"/>
              </a:rPr>
              <a:t>оқимининг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давом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этиши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ташкилотингиз</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барқарорликни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яратади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кредит </a:t>
            </a:r>
            <a:r>
              <a:rPr lang="ru-RU" sz="2000" dirty="0" err="1">
                <a:latin typeface="Times New Roman" panose="02020603050405020304" pitchFamily="18" charset="0"/>
                <a:ea typeface="Times New Roman" panose="02020603050405020304" pitchFamily="18" charset="0"/>
              </a:rPr>
              <a:t>муносабатларини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сақлаб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қолишга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ёрдам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беради</a:t>
            </a:r>
            <a:r>
              <a:rPr lang="ru-RU" sz="2000" dirty="0">
                <a:latin typeface="Times New Roman" panose="02020603050405020304" pitchFamily="18" charset="0"/>
                <a:ea typeface="Times New Roman" panose="02020603050405020304" pitchFamily="18" charset="0"/>
              </a:rPr>
              <a:t>, шу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бирга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қўшимча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кредитлар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яратишга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ёрдам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беради</a:t>
            </a:r>
            <a:r>
              <a:rPr lang="ru-RU" sz="2000" dirty="0">
                <a:latin typeface="Times New Roman" panose="02020603050405020304" pitchFamily="18" charset="0"/>
                <a:ea typeface="Times New Roman" panose="02020603050405020304" pitchFamily="18" charset="0"/>
              </a:rPr>
              <a:t>.</a:t>
            </a:r>
          </a:p>
          <a:p>
            <a:pPr marL="354013" indent="-354013" algn="just">
              <a:lnSpc>
                <a:spcPct val="114000"/>
              </a:lnSpc>
              <a:spcBef>
                <a:spcPts val="300"/>
              </a:spcBef>
              <a:spcAft>
                <a:spcPts val="600"/>
              </a:spcAft>
              <a:buFont typeface="Wingdings" panose="05000000000000000000" pitchFamily="2" charset="2"/>
              <a:buChar char="Ø"/>
            </a:pPr>
            <a:r>
              <a:rPr lang="uz-Cyrl-UZ" sz="2000" dirty="0">
                <a:latin typeface="Times New Roman" panose="02020603050405020304" pitchFamily="18" charset="0"/>
                <a:ea typeface="Times New Roman" panose="02020603050405020304" pitchFamily="18" charset="0"/>
              </a:rPr>
              <a:t>Нима учун рискларни бошқариш муҳим? Хатарларни яхши бошқариш сизнинг бизнесингизни давом эттиришга ёрдам беради. Хавфнинг камайиши яхши пул оқими ва барқарорликка олиб келади. Кредиторлар бу барқарорликни ва яхши пул оқимини компаниянгизнинг молиявий ҳисоботларида кўришади. </a:t>
            </a:r>
          </a:p>
        </p:txBody>
      </p:sp>
      <p:pic>
        <p:nvPicPr>
          <p:cNvPr id="2" name="Рисунок 1">
            <a:extLst>
              <a:ext uri="{FF2B5EF4-FFF2-40B4-BE49-F238E27FC236}">
                <a16:creationId xmlns:a16="http://schemas.microsoft.com/office/drawing/2014/main" id="{77F19510-C670-4322-B0A7-8BB83A295506}"/>
              </a:ext>
            </a:extLst>
          </p:cNvPr>
          <p:cNvPicPr>
            <a:picLocks noChangeAspect="1"/>
          </p:cNvPicPr>
          <p:nvPr/>
        </p:nvPicPr>
        <p:blipFill>
          <a:blip r:embed="rId2"/>
          <a:stretch>
            <a:fillRect/>
          </a:stretch>
        </p:blipFill>
        <p:spPr>
          <a:xfrm>
            <a:off x="1949161" y="4400917"/>
            <a:ext cx="6007678" cy="2183861"/>
          </a:xfrm>
          <a:prstGeom prst="rect">
            <a:avLst/>
          </a:prstGeom>
        </p:spPr>
      </p:pic>
    </p:spTree>
    <p:extLst>
      <p:ext uri="{BB962C8B-B14F-4D97-AF65-F5344CB8AC3E}">
        <p14:creationId xmlns:p14="http://schemas.microsoft.com/office/powerpoint/2010/main" val="11748018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11" name="Title 1"/>
          <p:cNvSpPr txBox="1">
            <a:spLocks/>
          </p:cNvSpPr>
          <p:nvPr/>
        </p:nvSpPr>
        <p:spPr>
          <a:xfrm>
            <a:off x="374055" y="80872"/>
            <a:ext cx="9208484" cy="692341"/>
          </a:xfrm>
          <a:prstGeom prst="rect">
            <a:avLst/>
          </a:prstGeom>
          <a:solidFill>
            <a:srgbClr val="0070C0"/>
          </a:solidFill>
          <a:scene3d>
            <a:camera prst="orthographicFront"/>
            <a:lightRig rig="threePt" dir="t"/>
          </a:scene3d>
          <a:sp3d>
            <a:bevelT/>
          </a:sp3d>
        </p:spPr>
        <p:style>
          <a:lnRef idx="3">
            <a:schemeClr val="lt1"/>
          </a:lnRef>
          <a:fillRef idx="1">
            <a:schemeClr val="accent5"/>
          </a:fillRef>
          <a:effectRef idx="1">
            <a:schemeClr val="accent5"/>
          </a:effectRef>
          <a:fontRef idx="minor">
            <a:schemeClr val="lt1"/>
          </a:fontRef>
        </p:style>
        <p:txBody>
          <a:bodyPr anchor="ctr">
            <a:noAutofit/>
          </a:bodyPr>
          <a:lstStyle>
            <a:lvl1pPr algn="l" defTabSz="1828343" rtl="0" eaLnBrk="1" latinLnBrk="0" hangingPunct="1">
              <a:lnSpc>
                <a:spcPct val="90000"/>
              </a:lnSpc>
              <a:spcBef>
                <a:spcPct val="0"/>
              </a:spcBef>
              <a:buNone/>
              <a:defRPr sz="8798"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uz-Cyrl-UZ" sz="2800" b="1" dirty="0">
                <a:latin typeface="Times New Roman" panose="02020603050405020304" pitchFamily="18" charset="0"/>
                <a:cs typeface="Times New Roman" panose="02020603050405020304" pitchFamily="18" charset="0"/>
              </a:rPr>
              <a:t>Фойдаланилган адабиётлар рўхати</a:t>
            </a:r>
            <a:endParaRPr lang="en-US" sz="2800" b="1" dirty="0">
              <a:latin typeface="Times New Roman" pitchFamily="18" charset="0"/>
              <a:cs typeface="Times New Roman" pitchFamily="18" charset="0"/>
            </a:endParaRPr>
          </a:p>
        </p:txBody>
      </p:sp>
      <p:sp>
        <p:nvSpPr>
          <p:cNvPr id="3" name="Прямоугольник 2"/>
          <p:cNvSpPr/>
          <p:nvPr/>
        </p:nvSpPr>
        <p:spPr>
          <a:xfrm>
            <a:off x="374055" y="1071629"/>
            <a:ext cx="9001173" cy="4890121"/>
          </a:xfrm>
          <a:prstGeom prst="rect">
            <a:avLst/>
          </a:prstGeom>
        </p:spPr>
        <p:txBody>
          <a:bodyPr wrap="square">
            <a:spAutoFit/>
          </a:bodyPr>
          <a:lstStyle/>
          <a:p>
            <a:pPr marL="342900" lvl="0" indent="-342900" algn="just">
              <a:lnSpc>
                <a:spcPct val="114000"/>
              </a:lnSpc>
              <a:spcBef>
                <a:spcPts val="600"/>
              </a:spcBef>
              <a:spcAft>
                <a:spcPts val="0"/>
              </a:spcAft>
              <a:buSzPct val="100000"/>
              <a:buFont typeface="+mj-lt"/>
              <a:buAutoNum type="arabicPeriod"/>
            </a:pPr>
            <a:r>
              <a:rPr lang="ru-RU" dirty="0">
                <a:latin typeface="Times New Roman" panose="02020603050405020304" pitchFamily="18" charset="0"/>
                <a:cs typeface="Times New Roman" panose="02020603050405020304" pitchFamily="18" charset="0"/>
              </a:rPr>
              <a:t>Веретнов В. Философия риска: от </a:t>
            </a:r>
            <a:r>
              <a:rPr lang="ru-RU" dirty="0" err="1">
                <a:latin typeface="Times New Roman" panose="02020603050405020304" pitchFamily="18" charset="0"/>
                <a:cs typeface="Times New Roman" panose="02020603050405020304" pitchFamily="18" charset="0"/>
              </a:rPr>
              <a:t>рискофобии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рискофилии</a:t>
            </a:r>
            <a:r>
              <a:rPr lang="ru-RU" dirty="0">
                <a:latin typeface="Times New Roman" panose="02020603050405020304" pitchFamily="18" charset="0"/>
                <a:cs typeface="Times New Roman" panose="02020603050405020304" pitchFamily="18" charset="0"/>
              </a:rPr>
              <a:t> к </a:t>
            </a:r>
            <a:r>
              <a:rPr lang="ru-RU" dirty="0" err="1">
                <a:latin typeface="Times New Roman" panose="02020603050405020304" pitchFamily="18" charset="0"/>
                <a:cs typeface="Times New Roman" panose="02020603050405020304" pitchFamily="18" charset="0"/>
              </a:rPr>
              <a:t>рискософии</a:t>
            </a:r>
            <a:r>
              <a:rPr lang="ru-RU"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342900" lvl="0" indent="-342900" algn="just">
              <a:lnSpc>
                <a:spcPct val="114000"/>
              </a:lnSpc>
              <a:spcBef>
                <a:spcPts val="600"/>
              </a:spcBef>
              <a:spcAft>
                <a:spcPts val="0"/>
              </a:spcAft>
              <a:buSzPct val="100000"/>
              <a:buFont typeface="+mj-lt"/>
              <a:buAutoNum type="arabicPeriod"/>
            </a:pPr>
            <a:r>
              <a:rPr lang="ru-RU" dirty="0">
                <a:latin typeface="Times New Roman" panose="02020603050405020304" pitchFamily="18" charset="0"/>
                <a:cs typeface="Times New Roman" panose="02020603050405020304" pitchFamily="18" charset="0"/>
              </a:rPr>
              <a:t>Диев В.С. Философская парадигма риска // ЭКО. 2008. № 11. С. 27–39.</a:t>
            </a:r>
          </a:p>
          <a:p>
            <a:pPr marL="342900" lvl="0" indent="-342900" algn="just">
              <a:lnSpc>
                <a:spcPct val="114000"/>
              </a:lnSpc>
              <a:spcBef>
                <a:spcPts val="600"/>
              </a:spcBef>
              <a:spcAft>
                <a:spcPts val="0"/>
              </a:spcAft>
              <a:buSzPct val="100000"/>
              <a:buFont typeface="+mj-lt"/>
              <a:buAutoNum type="arabicPeriod"/>
            </a:pPr>
            <a:r>
              <a:rPr lang="ru-RU" dirty="0" err="1">
                <a:latin typeface="Times New Roman" panose="02020603050405020304" pitchFamily="18" charset="0"/>
                <a:cs typeface="Times New Roman" panose="02020603050405020304" pitchFamily="18" charset="0"/>
              </a:rPr>
              <a:t>Багиев</a:t>
            </a:r>
            <a:r>
              <a:rPr lang="ru-RU" dirty="0">
                <a:latin typeface="Times New Roman" panose="02020603050405020304" pitchFamily="18" charset="0"/>
                <a:cs typeface="Times New Roman" panose="02020603050405020304" pitchFamily="18" charset="0"/>
              </a:rPr>
              <a:t> Г. Л., </a:t>
            </a:r>
            <a:r>
              <a:rPr lang="ru-RU" dirty="0" err="1">
                <a:latin typeface="Times New Roman" panose="02020603050405020304" pitchFamily="18" charset="0"/>
                <a:cs typeface="Times New Roman" panose="02020603050405020304" pitchFamily="18" charset="0"/>
              </a:rPr>
              <a:t>Аренков</a:t>
            </a:r>
            <a:r>
              <a:rPr lang="ru-RU" dirty="0">
                <a:latin typeface="Times New Roman" panose="02020603050405020304" pitchFamily="18" charset="0"/>
                <a:cs typeface="Times New Roman" panose="02020603050405020304" pitchFamily="18" charset="0"/>
              </a:rPr>
              <a:t> И. А. Основы маркетинговых исследований: Учеб. пособие. СПб.: Изд-во </a:t>
            </a:r>
            <a:r>
              <a:rPr lang="ru-RU" dirty="0" err="1">
                <a:latin typeface="Times New Roman" panose="02020603050405020304" pitchFamily="18" charset="0"/>
                <a:cs typeface="Times New Roman" panose="02020603050405020304" pitchFamily="18" charset="0"/>
              </a:rPr>
              <a:t>СПбУЭФ</a:t>
            </a:r>
            <a:r>
              <a:rPr lang="ru-RU" dirty="0">
                <a:latin typeface="Times New Roman" panose="02020603050405020304" pitchFamily="18" charset="0"/>
                <a:cs typeface="Times New Roman" panose="02020603050405020304" pitchFamily="18" charset="0"/>
              </a:rPr>
              <a:t>, 2013. 56 с.</a:t>
            </a:r>
          </a:p>
          <a:p>
            <a:pPr marL="342900" lvl="0" indent="-342900" algn="just">
              <a:lnSpc>
                <a:spcPct val="114000"/>
              </a:lnSpc>
              <a:spcBef>
                <a:spcPts val="600"/>
              </a:spcBef>
              <a:spcAft>
                <a:spcPts val="0"/>
              </a:spcAft>
              <a:buSzPct val="100000"/>
              <a:buFont typeface="+mj-lt"/>
              <a:buAutoNum type="arabicPeriod"/>
            </a:pPr>
            <a:r>
              <a:rPr lang="ru-RU" dirty="0" err="1">
                <a:latin typeface="Times New Roman" panose="02020603050405020304" pitchFamily="18" charset="0"/>
                <a:cs typeface="Times New Roman" panose="02020603050405020304" pitchFamily="18" charset="0"/>
              </a:rPr>
              <a:t>Муракаев</a:t>
            </a:r>
            <a:r>
              <a:rPr lang="ru-RU" dirty="0">
                <a:latin typeface="Times New Roman" panose="02020603050405020304" pitchFamily="18" charset="0"/>
                <a:cs typeface="Times New Roman" panose="02020603050405020304" pitchFamily="18" charset="0"/>
              </a:rPr>
              <a:t> И., </a:t>
            </a:r>
            <a:r>
              <a:rPr lang="ru-RU" dirty="0" err="1">
                <a:latin typeface="Times New Roman" panose="02020603050405020304" pitchFamily="18" charset="0"/>
                <a:cs typeface="Times New Roman" panose="02020603050405020304" pitchFamily="18" charset="0"/>
              </a:rPr>
              <a:t>Саифназаров</a:t>
            </a:r>
            <a:r>
              <a:rPr lang="ru-RU" dirty="0">
                <a:latin typeface="Times New Roman" panose="02020603050405020304" pitchFamily="18" charset="0"/>
                <a:cs typeface="Times New Roman" panose="02020603050405020304" pitchFamily="18" charset="0"/>
              </a:rPr>
              <a:t> И. </a:t>
            </a:r>
            <a:r>
              <a:rPr lang="ru-RU" dirty="0" err="1">
                <a:latin typeface="Times New Roman" panose="02020603050405020304" pitchFamily="18" charset="0"/>
                <a:cs typeface="Times New Roman" panose="02020603050405020304" pitchFamily="18" charset="0"/>
              </a:rPr>
              <a:t>Менежмент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асослари</a:t>
            </a:r>
            <a:r>
              <a:rPr lang="ru-RU" dirty="0">
                <a:latin typeface="Times New Roman" panose="02020603050405020304" pitchFamily="18" charset="0"/>
                <a:cs typeface="Times New Roman" panose="02020603050405020304" pitchFamily="18" charset="0"/>
              </a:rPr>
              <a:t>. Т.: ТДИУ, 1998,</a:t>
            </a:r>
          </a:p>
          <a:p>
            <a:pPr marL="342900" lvl="0" indent="-342900" algn="just">
              <a:lnSpc>
                <a:spcPct val="114000"/>
              </a:lnSpc>
              <a:spcBef>
                <a:spcPts val="600"/>
              </a:spcBef>
              <a:spcAft>
                <a:spcPts val="0"/>
              </a:spcAft>
              <a:buSzPct val="100000"/>
              <a:buFont typeface="+mj-lt"/>
              <a:buAutoNum type="arabicPeriod"/>
            </a:pPr>
            <a:r>
              <a:rPr lang="ru-RU" dirty="0" err="1">
                <a:latin typeface="Times New Roman" panose="02020603050405020304" pitchFamily="18" charset="0"/>
                <a:cs typeface="Times New Roman" panose="02020603050405020304" pitchFamily="18" charset="0"/>
              </a:rPr>
              <a:t>Гулямов</a:t>
            </a:r>
            <a:r>
              <a:rPr lang="ru-RU" dirty="0">
                <a:latin typeface="Times New Roman" panose="02020603050405020304" pitchFamily="18" charset="0"/>
                <a:cs typeface="Times New Roman" panose="02020603050405020304" pitchFamily="18" charset="0"/>
              </a:rPr>
              <a:t> С., Семенов Б. Основы современного менеджмента. Т.: </a:t>
            </a:r>
            <a:r>
              <a:rPr lang="ru-RU" dirty="0" err="1">
                <a:latin typeface="Times New Roman" panose="02020603050405020304" pitchFamily="18" charset="0"/>
                <a:cs typeface="Times New Roman" panose="02020603050405020304" pitchFamily="18" charset="0"/>
              </a:rPr>
              <a:t>ТашГАУ</a:t>
            </a:r>
            <a:r>
              <a:rPr lang="ru-RU" dirty="0">
                <a:latin typeface="Times New Roman" panose="02020603050405020304" pitchFamily="18" charset="0"/>
                <a:cs typeface="Times New Roman" panose="02020603050405020304" pitchFamily="18" charset="0"/>
              </a:rPr>
              <a:t>, 2007.</a:t>
            </a:r>
          </a:p>
          <a:p>
            <a:pPr marL="342900" lvl="0" indent="-342900" algn="just">
              <a:lnSpc>
                <a:spcPct val="114000"/>
              </a:lnSpc>
              <a:spcBef>
                <a:spcPts val="600"/>
              </a:spcBef>
              <a:spcAft>
                <a:spcPts val="0"/>
              </a:spcAft>
              <a:buSzPct val="100000"/>
              <a:buFont typeface="+mj-lt"/>
              <a:buAutoNum type="arabicPeriod"/>
            </a:pPr>
            <a:r>
              <a:rPr lang="ru-RU" dirty="0">
                <a:latin typeface="Times New Roman" panose="02020603050405020304" pitchFamily="18" charset="0"/>
                <a:cs typeface="Times New Roman" panose="02020603050405020304" pitchFamily="18" charset="0"/>
              </a:rPr>
              <a:t>Абдуллаев Ё., Юлдашев Ш. Малый бизнес и предпринимательство. -Т.: </a:t>
            </a:r>
            <a:r>
              <a:rPr lang="ru-RU" dirty="0" err="1">
                <a:latin typeface="Times New Roman" panose="02020603050405020304" pitchFamily="18" charset="0"/>
                <a:cs typeface="Times New Roman" panose="02020603050405020304" pitchFamily="18" charset="0"/>
              </a:rPr>
              <a:t>Иқтисод-молия</a:t>
            </a:r>
            <a:r>
              <a:rPr lang="ru-RU" dirty="0">
                <a:latin typeface="Times New Roman" panose="02020603050405020304" pitchFamily="18" charset="0"/>
                <a:cs typeface="Times New Roman" panose="02020603050405020304" pitchFamily="18" charset="0"/>
              </a:rPr>
              <a:t>, 2008.-340 с.</a:t>
            </a:r>
          </a:p>
          <a:p>
            <a:pPr marL="342900" lvl="0" indent="-342900" algn="just">
              <a:lnSpc>
                <a:spcPct val="114000"/>
              </a:lnSpc>
              <a:spcBef>
                <a:spcPts val="600"/>
              </a:spcBef>
              <a:spcAft>
                <a:spcPts val="0"/>
              </a:spcAft>
              <a:buSzPct val="100000"/>
              <a:buFont typeface="+mj-lt"/>
              <a:buAutoNum type="arabicPeriod"/>
            </a:pPr>
            <a:r>
              <a:rPr lang="ru-RU" dirty="0" err="1">
                <a:latin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cs typeface="Times New Roman" panose="02020603050405020304" pitchFamily="18" charset="0"/>
              </a:rPr>
              <a:t> бизнес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хусусий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тадбиркорлик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Н.Жумаевнинг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таҳрири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остида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Ўқув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қўлланма</a:t>
            </a:r>
            <a:r>
              <a:rPr lang="ru-RU" dirty="0">
                <a:latin typeface="Times New Roman" panose="02020603050405020304" pitchFamily="18" charset="0"/>
                <a:cs typeface="Times New Roman" panose="02020603050405020304" pitchFamily="18" charset="0"/>
              </a:rPr>
              <a:t>. -Т.: </a:t>
            </a:r>
            <a:r>
              <a:rPr lang="ru-RU" dirty="0" err="1">
                <a:latin typeface="Times New Roman" panose="02020603050405020304" pitchFamily="18" charset="0"/>
                <a:cs typeface="Times New Roman" panose="02020603050405020304" pitchFamily="18" charset="0"/>
              </a:rPr>
              <a:t>Адиб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нашриѐти</a:t>
            </a:r>
            <a:r>
              <a:rPr lang="ru-RU" dirty="0">
                <a:latin typeface="Times New Roman" panose="02020603050405020304" pitchFamily="18" charset="0"/>
                <a:cs typeface="Times New Roman" panose="02020603050405020304" pitchFamily="18" charset="0"/>
              </a:rPr>
              <a:t>, 2011.-280 б.</a:t>
            </a:r>
          </a:p>
          <a:p>
            <a:pPr marL="342900" lvl="0" indent="-342900" algn="just">
              <a:lnSpc>
                <a:spcPct val="114000"/>
              </a:lnSpc>
              <a:spcBef>
                <a:spcPts val="600"/>
              </a:spcBef>
              <a:spcAft>
                <a:spcPts val="0"/>
              </a:spcAft>
              <a:buSzPct val="100000"/>
              <a:buFont typeface="+mj-lt"/>
              <a:buAutoNum type="arabicPeriod"/>
            </a:pPr>
            <a:endParaRPr lang="ru-RU" dirty="0">
              <a:latin typeface="Times New Roman" panose="02020603050405020304" pitchFamily="18" charset="0"/>
              <a:cs typeface="Times New Roman" panose="02020603050405020304" pitchFamily="18" charset="0"/>
            </a:endParaRPr>
          </a:p>
          <a:p>
            <a:pPr lvl="0" algn="just">
              <a:lnSpc>
                <a:spcPct val="114000"/>
              </a:lnSpc>
              <a:spcBef>
                <a:spcPts val="600"/>
              </a:spcBef>
              <a:spcAft>
                <a:spcPts val="0"/>
              </a:spcAft>
              <a:buSzPct val="100000"/>
            </a:pPr>
            <a:r>
              <a:rPr lang="ru-RU" dirty="0">
                <a:latin typeface="Times New Roman" panose="02020603050405020304" pitchFamily="18" charset="0"/>
                <a:cs typeface="Times New Roman" panose="02020603050405020304" pitchFamily="18" charset="0"/>
              </a:rPr>
              <a:t>Интернет </a:t>
            </a:r>
            <a:r>
              <a:rPr lang="ru-RU" dirty="0" err="1">
                <a:latin typeface="Times New Roman" panose="02020603050405020304" pitchFamily="18" charset="0"/>
                <a:cs typeface="Times New Roman" panose="02020603050405020304" pitchFamily="18" charset="0"/>
              </a:rPr>
              <a:t>ресурслар</a:t>
            </a:r>
            <a:r>
              <a:rPr lang="ru-RU" dirty="0">
                <a:latin typeface="Times New Roman" panose="02020603050405020304" pitchFamily="18" charset="0"/>
                <a:cs typeface="Times New Roman" panose="02020603050405020304" pitchFamily="18" charset="0"/>
              </a:rPr>
              <a:t>:</a:t>
            </a:r>
          </a:p>
          <a:p>
            <a:pPr lvl="0" algn="just">
              <a:lnSpc>
                <a:spcPct val="114000"/>
              </a:lnSpc>
              <a:spcBef>
                <a:spcPts val="600"/>
              </a:spcBef>
              <a:spcAft>
                <a:spcPts val="0"/>
              </a:spcAft>
              <a:buSzPct val="100000"/>
            </a:pPr>
            <a:r>
              <a:rPr lang="en-US" dirty="0">
                <a:solidFill>
                  <a:srgbClr val="000000"/>
                </a:solidFill>
                <a:latin typeface="Times New Roman" panose="02020603050405020304" pitchFamily="18" charset="0"/>
                <a:ea typeface="Calibri" panose="020F0502020204030204" pitchFamily="34" charset="0"/>
                <a:cs typeface="Times New Roman" panose="02020603050405020304" pitchFamily="18" charset="0"/>
                <a:hlinkClick r:id="rId2"/>
              </a:rPr>
              <a:t>http://www.sba.gov/</a:t>
            </a:r>
            <a:endParaRPr lang="uz-Cyrl-UZ"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6196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6" name="AutoShape 2" descr="Картинки по запросу корпоративное управление"/>
          <p:cNvSpPr>
            <a:spLocks noChangeAspect="1" noChangeArrowheads="1"/>
          </p:cNvSpPr>
          <p:nvPr/>
        </p:nvSpPr>
        <p:spPr bwMode="auto">
          <a:xfrm>
            <a:off x="126405" y="525562"/>
            <a:ext cx="247650" cy="247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endParaRPr lang="ru-RU" altLang="ru-RU" sz="1463"/>
          </a:p>
        </p:txBody>
      </p:sp>
      <p:sp>
        <p:nvSpPr>
          <p:cNvPr id="5" name="Заголовок 1">
            <a:extLst>
              <a:ext uri="{FF2B5EF4-FFF2-40B4-BE49-F238E27FC236}">
                <a16:creationId xmlns:a16="http://schemas.microsoft.com/office/drawing/2014/main" id="{75FAFCBA-9BBE-4B52-B322-35C2337029FE}"/>
              </a:ext>
            </a:extLst>
          </p:cNvPr>
          <p:cNvSpPr>
            <a:spLocks noGrp="1"/>
          </p:cNvSpPr>
          <p:nvPr>
            <p:ph type="title"/>
          </p:nvPr>
        </p:nvSpPr>
        <p:spPr>
          <a:xfrm>
            <a:off x="681037" y="2183979"/>
            <a:ext cx="8543925" cy="2490042"/>
          </a:xfrm>
        </p:spPr>
        <p:txBody>
          <a:bodyPr>
            <a:normAutofit/>
          </a:bodyPr>
          <a:lstStyle/>
          <a:p>
            <a:pPr algn="ctr"/>
            <a:r>
              <a:rPr lang="uz-Cyrl-UZ" sz="5400" b="1" dirty="0">
                <a:solidFill>
                  <a:srgbClr val="2D508F"/>
                </a:solidFill>
                <a:latin typeface="Times New Roman" panose="02020603050405020304" pitchFamily="18" charset="0"/>
                <a:cs typeface="Times New Roman" panose="02020603050405020304" pitchFamily="18" charset="0"/>
              </a:rPr>
              <a:t>Эътиборингиз учун раҳмат!</a:t>
            </a:r>
            <a:endParaRPr lang="ru-RU" sz="5400" dirty="0">
              <a:solidFill>
                <a:srgbClr val="2D508F"/>
              </a:solidFill>
            </a:endParaRPr>
          </a:p>
        </p:txBody>
      </p:sp>
    </p:spTree>
    <p:extLst>
      <p:ext uri="{BB962C8B-B14F-4D97-AF65-F5344CB8AC3E}">
        <p14:creationId xmlns:p14="http://schemas.microsoft.com/office/powerpoint/2010/main" val="278675320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6187</TotalTime>
  <Words>3062</Words>
  <Application>Microsoft Office PowerPoint</Application>
  <PresentationFormat>Лист A4 (210x297 мм)</PresentationFormat>
  <Paragraphs>243</Paragraphs>
  <Slides>36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36</vt:i4>
      </vt:variant>
    </vt:vector>
  </HeadingPairs>
  <TitlesOfParts>
    <vt:vector size="43" baseType="lpstr">
      <vt:lpstr>Arial</vt:lpstr>
      <vt:lpstr>Calibri</vt:lpstr>
      <vt:lpstr>Calibri Light</vt:lpstr>
      <vt:lpstr>Century Gothic</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Эътиборингиз учун раҳмат!</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Qaytarov Vohid Raimqulovich</cp:lastModifiedBy>
  <cp:revision>670</cp:revision>
  <cp:lastPrinted>2019-05-13T12:26:53Z</cp:lastPrinted>
  <dcterms:created xsi:type="dcterms:W3CDTF">2017-07-03T07:04:34Z</dcterms:created>
  <dcterms:modified xsi:type="dcterms:W3CDTF">2023-05-16T03:43:54Z</dcterms:modified>
</cp:coreProperties>
</file>