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64" r:id="rId2"/>
    <p:sldId id="256" r:id="rId3"/>
    <p:sldId id="507" r:id="rId4"/>
    <p:sldId id="583" r:id="rId5"/>
    <p:sldId id="582" r:id="rId6"/>
    <p:sldId id="581" r:id="rId7"/>
    <p:sldId id="584" r:id="rId8"/>
    <p:sldId id="585" r:id="rId9"/>
    <p:sldId id="563" r:id="rId10"/>
    <p:sldId id="564" r:id="rId11"/>
    <p:sldId id="566" r:id="rId12"/>
    <p:sldId id="565" r:id="rId13"/>
    <p:sldId id="567" r:id="rId14"/>
    <p:sldId id="568" r:id="rId15"/>
    <p:sldId id="586" r:id="rId16"/>
    <p:sldId id="587" r:id="rId17"/>
    <p:sldId id="588" r:id="rId18"/>
    <p:sldId id="596" r:id="rId19"/>
    <p:sldId id="597" r:id="rId20"/>
    <p:sldId id="599" r:id="rId21"/>
    <p:sldId id="600" r:id="rId22"/>
    <p:sldId id="601" r:id="rId23"/>
    <p:sldId id="602" r:id="rId24"/>
    <p:sldId id="589" r:id="rId25"/>
    <p:sldId id="590" r:id="rId26"/>
    <p:sldId id="591" r:id="rId27"/>
    <p:sldId id="592" r:id="rId28"/>
    <p:sldId id="593" r:id="rId29"/>
    <p:sldId id="594" r:id="rId30"/>
    <p:sldId id="595" r:id="rId31"/>
    <p:sldId id="580" r:id="rId32"/>
    <p:sldId id="569" r:id="rId33"/>
    <p:sldId id="570" r:id="rId34"/>
    <p:sldId id="571" r:id="rId35"/>
    <p:sldId id="572" r:id="rId36"/>
    <p:sldId id="573" r:id="rId37"/>
    <p:sldId id="574" r:id="rId38"/>
    <p:sldId id="575" r:id="rId39"/>
    <p:sldId id="576" r:id="rId40"/>
    <p:sldId id="578" r:id="rId41"/>
    <p:sldId id="577" r:id="rId42"/>
    <p:sldId id="579" r:id="rId43"/>
    <p:sldId id="561" r:id="rId44"/>
    <p:sldId id="508" r:id="rId45"/>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945A"/>
    <a:srgbClr val="2D508F"/>
    <a:srgbClr val="B97717"/>
    <a:srgbClr val="EDC0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75" autoAdjust="0"/>
    <p:restoredTop sz="94660"/>
  </p:normalViewPr>
  <p:slideViewPr>
    <p:cSldViewPr snapToGrid="0">
      <p:cViewPr varScale="1">
        <p:scale>
          <a:sx n="91" d="100"/>
          <a:sy n="91" d="100"/>
        </p:scale>
        <p:origin x="942"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16.05.2023</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Latn-UZ" dirty="0" smtClean="0"/>
              <a:t>https://www.google.com/search?q=%D0%A2%D0%B0%D0%B9%D0%BC-%D0%BC%D0%B5%D0%BD%D0%B5%D0%B4%D0%B6%D0%BC%D0%B5%D0%BD%D1%82+%D0%A2%D0%B0%D0%B9%D0%BC-%D0%BC%D0%B5%D0%BD%D0%B5%D0%B4%D0%B6%D0%BC%D0%B5%D0%BD%D1%82&amp;tbm=isch&amp;ved=2ahUKEwjm5Zn5w-76AhXnkIsKHZlbAKcQ2-cCegQIABAA&amp;oq=%D0%A2%D0%B0%D0%B9%D0%BC-%D0%BC%D0%B5%D0%BD%D0%B5%D0%B4%D0%B6%D0%BC%D0%B5%D0%BD%D1%82+%D0%A2%D0%B0%D0%B9%D0%BC-%D0%BC%D0%B5%D0%BD%D0%B5%D0%B4%D0%B6%D0%BC%D0%B5%D0%BD%D1%82&amp;gs_lcp=CgNpbWcQA1CwCVjfEWC-I2gBcAB4AIABeogB9AGSAQMwLjKYAQCgAQGqAQtnd3Mtd2l6LWltZ8ABAQ&amp;sclient=img&amp;ei=vxlRY6aKL-ehrgSZt4G4Cg&amp;bih=1052&amp;biw=2133&amp;rlz=1C1GCEU_ruUZ991UZ991#imgrc=biJJ0HYpmbbJbM&amp;imgdii=XFLB4T2YtHUVXM</a:t>
            </a:r>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5</a:t>
            </a:fld>
            <a:endParaRPr lang="ru-RU"/>
          </a:p>
        </p:txBody>
      </p:sp>
    </p:spTree>
    <p:extLst>
      <p:ext uri="{BB962C8B-B14F-4D97-AF65-F5344CB8AC3E}">
        <p14:creationId xmlns:p14="http://schemas.microsoft.com/office/powerpoint/2010/main" val="2883256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6</a:t>
            </a:fld>
            <a:endParaRPr lang="ru-RU"/>
          </a:p>
        </p:txBody>
      </p:sp>
    </p:spTree>
    <p:extLst>
      <p:ext uri="{BB962C8B-B14F-4D97-AF65-F5344CB8AC3E}">
        <p14:creationId xmlns:p14="http://schemas.microsoft.com/office/powerpoint/2010/main" val="3505019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7</a:t>
            </a:fld>
            <a:endParaRPr lang="ru-RU"/>
          </a:p>
        </p:txBody>
      </p:sp>
    </p:spTree>
    <p:extLst>
      <p:ext uri="{BB962C8B-B14F-4D97-AF65-F5344CB8AC3E}">
        <p14:creationId xmlns:p14="http://schemas.microsoft.com/office/powerpoint/2010/main" val="1055651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24</a:t>
            </a:fld>
            <a:endParaRPr lang="ru-RU"/>
          </a:p>
        </p:txBody>
      </p:sp>
    </p:spTree>
    <p:extLst>
      <p:ext uri="{BB962C8B-B14F-4D97-AF65-F5344CB8AC3E}">
        <p14:creationId xmlns:p14="http://schemas.microsoft.com/office/powerpoint/2010/main" val="3227228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81038"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14913"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a:t>Образец заголовка</a:t>
            </a:r>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5/16/2023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37174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s0.rbk.ru/v6_top_pics/resized/590xH/media/img/5/10/756171147220105.p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trends.rbc.ru/trends/education/606335659a7947a191c4b092" TargetMode="External"/><Relationship Id="rId2" Type="http://schemas.openxmlformats.org/officeDocument/2006/relationships/hyperlink" Target="https://www.teatr-benefis.ru/staty/metody-effektivnogo-planirovaniya-vr/" TargetMode="External"/><Relationship Id="rId1" Type="http://schemas.openxmlformats.org/officeDocument/2006/relationships/slideLayout" Target="../slideLayouts/slideLayout2.xml"/><Relationship Id="rId4" Type="http://schemas.openxmlformats.org/officeDocument/2006/relationships/hyperlink" Target="http://www.sberbank.ru/ru/s_m_business/pro_business/chto-takoe-tajm-menedzhment-kak-vse-uspevat/"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687613" y="1750753"/>
            <a:ext cx="4912010" cy="2714643"/>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US" sz="2800" b="1" dirty="0">
                <a:solidFill>
                  <a:schemeClr val="tx1"/>
                </a:solidFill>
                <a:latin typeface="Times New Roman" pitchFamily="18" charset="0"/>
                <a:cs typeface="Times New Roman" pitchFamily="18" charset="0"/>
              </a:rPr>
              <a:t>Week</a:t>
            </a:r>
            <a:r>
              <a:rPr lang="uz-Cyrl-UZ" sz="2800" b="1" dirty="0">
                <a:solidFill>
                  <a:schemeClr val="tx1"/>
                </a:solidFill>
                <a:latin typeface="Times New Roman" pitchFamily="18" charset="0"/>
                <a:cs typeface="Times New Roman" pitchFamily="18" charset="0"/>
              </a:rPr>
              <a:t>:</a:t>
            </a:r>
            <a:r>
              <a:rPr lang="en-US" sz="2800" b="1" dirty="0">
                <a:solidFill>
                  <a:schemeClr val="tx1"/>
                </a:solidFill>
                <a:latin typeface="Times New Roman" pitchFamily="18" charset="0"/>
                <a:cs typeface="Times New Roman" pitchFamily="18" charset="0"/>
              </a:rPr>
              <a:t> </a:t>
            </a:r>
            <a:r>
              <a:rPr lang="ru-RU" sz="2800" b="1" dirty="0">
                <a:solidFill>
                  <a:schemeClr val="tx1"/>
                </a:solidFill>
                <a:latin typeface="Times New Roman" pitchFamily="18" charset="0"/>
                <a:cs typeface="Times New Roman" pitchFamily="18" charset="0"/>
              </a:rPr>
              <a:t>8</a:t>
            </a:r>
            <a:r>
              <a:rPr lang="en-US" sz="2800" b="1" dirty="0">
                <a:solidFill>
                  <a:schemeClr val="tx1"/>
                </a:solidFill>
                <a:latin typeface="Times New Roman" pitchFamily="18" charset="0"/>
                <a:cs typeface="Times New Roman" pitchFamily="18" charset="0"/>
              </a:rPr>
              <a:t>.</a:t>
            </a:r>
            <a:r>
              <a:rPr lang="uz-Cyrl-UZ" sz="2800" b="1" dirty="0">
                <a:solidFill>
                  <a:schemeClr val="tx1"/>
                </a:solidFill>
                <a:latin typeface="Times New Roman" pitchFamily="18" charset="0"/>
                <a:cs typeface="Times New Roman" pitchFamily="18" charset="0"/>
              </a:rPr>
              <a:t> </a:t>
            </a:r>
          </a:p>
          <a:p>
            <a:pPr algn="ctr" fontAlgn="t"/>
            <a:r>
              <a:rPr lang="en-US" sz="2800" b="1" dirty="0">
                <a:solidFill>
                  <a:schemeClr val="tx1"/>
                </a:solidFill>
                <a:latin typeface="Times New Roman" pitchFamily="18" charset="0"/>
                <a:cs typeface="Times New Roman" pitchFamily="18" charset="0"/>
              </a:rPr>
              <a:t>Time planning in entrepreneurship, appearance of a modern entrepreneur</a:t>
            </a:r>
            <a:endParaRPr lang="uz-Cyrl-UZ" sz="28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1" y="1750753"/>
            <a:ext cx="4370726"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281603"/>
            <a:ext cx="9692640" cy="954107"/>
          </a:xfrm>
          <a:prstGeom prst="rect">
            <a:avLst/>
          </a:prstGeom>
        </p:spPr>
        <p:txBody>
          <a:bodyPr wrap="square">
            <a:spAutoFit/>
          </a:bodyPr>
          <a:lstStyle/>
          <a:p>
            <a:pPr algn="ctr" fontAlgn="t"/>
            <a:r>
              <a:rPr lang="ru-RU" sz="3200" b="1" dirty="0">
                <a:latin typeface="Times New Roman" pitchFamily="18" charset="0"/>
                <a:cs typeface="Times New Roman" pitchFamily="18" charset="0"/>
              </a:rPr>
              <a:t>«</a:t>
            </a:r>
            <a:r>
              <a:rPr lang="en-US" sz="3200" b="1" dirty="0">
                <a:latin typeface="Times New Roman" pitchFamily="18" charset="0"/>
                <a:cs typeface="Times New Roman" pitchFamily="18" charset="0"/>
              </a:rPr>
              <a:t>Graduate School of Business and Entrepreneurship</a:t>
            </a:r>
            <a:r>
              <a:rPr lang="ru-RU" sz="3200" b="1" dirty="0">
                <a:solidFill>
                  <a:prstClr val="black"/>
                </a:solidFill>
                <a:latin typeface="Times New Roman" pitchFamily="18" charset="0"/>
                <a:cs typeface="Times New Roman" pitchFamily="18" charset="0"/>
              </a:rPr>
              <a:t>»</a:t>
            </a:r>
            <a:r>
              <a:rPr lang="ru-RU" sz="3600" b="1" dirty="0">
                <a:solidFill>
                  <a:prstClr val="black"/>
                </a:solidFill>
                <a:latin typeface="Times New Roman" pitchFamily="18" charset="0"/>
                <a:cs typeface="Times New Roman" pitchFamily="18" charset="0"/>
              </a:rPr>
              <a:t/>
            </a:r>
            <a:br>
              <a:rPr lang="ru-RU" sz="3600" b="1" dirty="0">
                <a:solidFill>
                  <a:prstClr val="black"/>
                </a:solidFill>
                <a:latin typeface="Times New Roman" pitchFamily="18" charset="0"/>
                <a:cs typeface="Times New Roman" pitchFamily="18" charset="0"/>
              </a:rPr>
            </a:br>
            <a:r>
              <a:rPr lang="en-US" sz="2400" b="1" i="1" dirty="0">
                <a:solidFill>
                  <a:prstClr val="black"/>
                </a:solidFill>
                <a:latin typeface="Times New Roman" panose="02020603050405020304" pitchFamily="18" charset="0"/>
                <a:cs typeface="Times New Roman" panose="02020603050405020304" pitchFamily="18" charset="0"/>
              </a:rPr>
              <a:t>Course</a:t>
            </a:r>
            <a:r>
              <a:rPr lang="ru-RU" sz="2400" b="1" i="1" dirty="0">
                <a:solidFill>
                  <a:prstClr val="black"/>
                </a:solidFill>
                <a:latin typeface="Times New Roman" panose="02020603050405020304" pitchFamily="18" charset="0"/>
                <a:cs typeface="Times New Roman" panose="02020603050405020304" pitchFamily="18" charset="0"/>
              </a:rPr>
              <a:t>: </a:t>
            </a:r>
            <a:r>
              <a:rPr lang="en-US" sz="2400" b="1" i="1" dirty="0">
                <a:solidFill>
                  <a:prstClr val="black"/>
                </a:solidFill>
                <a:latin typeface="Times New Roman" panose="02020603050405020304" pitchFamily="18" charset="0"/>
                <a:cs typeface="Times New Roman" panose="02020603050405020304" pitchFamily="18" charset="0"/>
              </a:rPr>
              <a:t>Management of Small Business Entities</a:t>
            </a:r>
            <a:r>
              <a:rPr lang="uz-Cyrl-UZ" sz="2400" b="1" i="1" dirty="0">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4329065" y="5453163"/>
            <a:ext cx="2329542" cy="830997"/>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Katarov Vohid Raimkulovich</a:t>
            </a:r>
          </a:p>
        </p:txBody>
      </p:sp>
      <p:sp>
        <p:nvSpPr>
          <p:cNvPr id="9" name="Прямоугольник 8"/>
          <p:cNvSpPr/>
          <p:nvPr/>
        </p:nvSpPr>
        <p:spPr>
          <a:xfrm>
            <a:off x="6754518" y="5360830"/>
            <a:ext cx="2845105" cy="923330"/>
          </a:xfrm>
          <a:prstGeom prst="rect">
            <a:avLst/>
          </a:prstGeom>
        </p:spPr>
        <p:txBody>
          <a:bodyPr wrap="square">
            <a:spAutoFit/>
          </a:bodyPr>
          <a:lstStyle/>
          <a:p>
            <a:pPr algn="ctr"/>
            <a:r>
              <a:rPr lang="en-US" b="1" dirty="0">
                <a:solidFill>
                  <a:srgbClr val="333399"/>
                </a:solidFill>
                <a:latin typeface="Times New Roman" panose="02020603050405020304" pitchFamily="18" charset="0"/>
                <a:cs typeface="Times New Roman" panose="02020603050405020304" pitchFamily="18" charset="0"/>
              </a:rPr>
              <a:t>Lecturer</a:t>
            </a:r>
            <a:r>
              <a:rPr lang="uz-Cyrl-UZ" b="1" dirty="0">
                <a:solidFill>
                  <a:srgbClr val="333399"/>
                </a:solidFill>
                <a:latin typeface="Times New Roman" panose="02020603050405020304" pitchFamily="18" charset="0"/>
                <a:cs typeface="Times New Roman" panose="02020603050405020304" pitchFamily="18" charset="0"/>
              </a:rPr>
              <a:t> </a:t>
            </a:r>
            <a:r>
              <a:rPr lang="en-US" b="1" dirty="0">
                <a:solidFill>
                  <a:srgbClr val="333399"/>
                </a:solidFill>
                <a:latin typeface="Times New Roman" panose="02020603050405020304" pitchFamily="18" charset="0"/>
                <a:cs typeface="Times New Roman" panose="02020603050405020304" pitchFamily="18" charset="0"/>
              </a:rPr>
              <a:t>of</a:t>
            </a:r>
            <a:r>
              <a:rPr lang="uz-Cyrl-UZ" b="1" dirty="0">
                <a:solidFill>
                  <a:srgbClr val="333399"/>
                </a:solidFill>
                <a:latin typeface="Times New Roman" panose="02020603050405020304" pitchFamily="18" charset="0"/>
                <a:cs typeface="Times New Roman" panose="02020603050405020304" pitchFamily="18" charset="0"/>
              </a:rPr>
              <a:t>:</a:t>
            </a:r>
            <a:endParaRPr lang="ru-RU" b="1" dirty="0">
              <a:solidFill>
                <a:srgbClr val="333399"/>
              </a:solidFill>
              <a:latin typeface="Times New Roman" panose="02020603050405020304" pitchFamily="18" charset="0"/>
              <a:cs typeface="Times New Roman" panose="02020603050405020304" pitchFamily="18" charset="0"/>
            </a:endParaRPr>
          </a:p>
          <a:p>
            <a:pPr algn="ctr"/>
            <a:r>
              <a:rPr lang="en-US" b="1" dirty="0">
                <a:solidFill>
                  <a:srgbClr val="333399"/>
                </a:solidFill>
                <a:latin typeface="Times New Roman" panose="02020603050405020304" pitchFamily="18" charset="0"/>
                <a:cs typeface="Times New Roman" panose="02020603050405020304" pitchFamily="18" charset="0"/>
              </a:rPr>
              <a:t>Management of small business entities</a:t>
            </a:r>
            <a:endParaRPr lang="ru-RU" b="1" dirty="0">
              <a:solidFill>
                <a:srgbClr val="333399"/>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4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566671" y="1429292"/>
            <a:ext cx="5249991" cy="275075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err="1">
                <a:solidFill>
                  <a:schemeClr val="tx1"/>
                </a:solidFill>
                <a:latin typeface="Times New Roman" pitchFamily="18" charset="0"/>
                <a:cs typeface="Times New Roman" pitchFamily="18" charset="0"/>
              </a:rPr>
              <a:t>Мавзу</a:t>
            </a:r>
            <a:r>
              <a:rPr lang="ru-RU" sz="3000" b="1" dirty="0">
                <a:solidFill>
                  <a:schemeClr val="tx1"/>
                </a:solidFill>
                <a:latin typeface="Times New Roman" pitchFamily="18" charset="0"/>
                <a:cs typeface="Times New Roman" pitchFamily="18" charset="0"/>
              </a:rPr>
              <a:t>: 8</a:t>
            </a:r>
            <a:r>
              <a:rPr lang="uz-Cyrl-UZ" sz="3000" b="1" dirty="0">
                <a:solidFill>
                  <a:schemeClr val="tx1"/>
                </a:solidFill>
                <a:latin typeface="Times New Roman" pitchFamily="18" charset="0"/>
                <a:cs typeface="Times New Roman" pitchFamily="18" charset="0"/>
              </a:rPr>
              <a:t>.</a:t>
            </a:r>
            <a:endParaRPr lang="ru-RU" sz="3000" b="1" dirty="0">
              <a:solidFill>
                <a:schemeClr val="tx1"/>
              </a:solidFill>
              <a:latin typeface="Times New Roman" pitchFamily="18" charset="0"/>
              <a:cs typeface="Times New Roman" pitchFamily="18" charset="0"/>
            </a:endParaRPr>
          </a:p>
          <a:p>
            <a:pPr algn="ctr" fontAlgn="t"/>
            <a:r>
              <a:rPr lang="ru-RU" sz="2800" b="1" dirty="0" err="1">
                <a:solidFill>
                  <a:schemeClr val="tx1"/>
                </a:solidFill>
                <a:latin typeface="Times New Roman" pitchFamily="18" charset="0"/>
                <a:cs typeface="Times New Roman" pitchFamily="18" charset="0"/>
              </a:rPr>
              <a:t>Тадбиркорликда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вақтни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режалаштириш</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замонавий</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тадбиркорнинг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кўриниши</a:t>
            </a:r>
            <a:endParaRPr lang="en-US" sz="2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29292"/>
            <a:ext cx="4269378" cy="265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a:off x="4211137" y="5268497"/>
            <a:ext cx="2329542" cy="1200329"/>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Кайтаров Вохид Раимкулович</a:t>
            </a:r>
            <a:endParaRPr lang="ru-RU" sz="2400"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968358" y="5268497"/>
            <a:ext cx="2764221" cy="1200329"/>
          </a:xfrm>
          <a:prstGeom prst="rect">
            <a:avLst/>
          </a:prstGeom>
        </p:spPr>
        <p:txBody>
          <a:bodyPr wrap="square">
            <a:spAutoFit/>
          </a:bodyPr>
          <a:lstStyle/>
          <a:p>
            <a:pPr algn="ctr"/>
            <a:r>
              <a:rPr lang="uz-Cyrl-UZ" b="1" dirty="0">
                <a:solidFill>
                  <a:schemeClr val="accent1"/>
                </a:solidFill>
                <a:latin typeface="Times New Roman" panose="02020603050405020304" pitchFamily="18" charset="0"/>
                <a:cs typeface="Times New Roman" panose="02020603050405020304" pitchFamily="18" charset="0"/>
              </a:rPr>
              <a:t>“Кичик бизнес субъектларини бошқариш” курс ўқитувчиси</a:t>
            </a:r>
            <a:endParaRPr lang="ru-RU" dirty="0">
              <a:solidFill>
                <a:schemeClr val="accent1"/>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968358" y="5352581"/>
            <a:ext cx="0" cy="1200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0" y="44297"/>
            <a:ext cx="9905999" cy="1384995"/>
          </a:xfrm>
          <a:prstGeom prst="rect">
            <a:avLst/>
          </a:prstGeom>
        </p:spPr>
        <p:txBody>
          <a:bodyPr wrap="square">
            <a:spAutoFit/>
          </a:bodyPr>
          <a:lstStyle/>
          <a:p>
            <a:pPr lvl="0" algn="ctr" fontAlgn="t"/>
            <a:r>
              <a:rPr lang="uz-Cyrl-UZ" sz="3600" b="1" dirty="0">
                <a:solidFill>
                  <a:prstClr val="black"/>
                </a:solidFill>
                <a:latin typeface="Times New Roman" pitchFamily="18" charset="0"/>
                <a:cs typeface="Times New Roman" pitchFamily="18" charset="0"/>
              </a:rPr>
              <a:t>Бизнес ва тадбиркорлик олий мактаби</a:t>
            </a:r>
            <a:br>
              <a:rPr lang="uz-Cyrl-UZ" sz="3600" b="1" dirty="0">
                <a:solidFill>
                  <a:prstClr val="black"/>
                </a:solidFill>
                <a:latin typeface="Times New Roman" pitchFamily="18" charset="0"/>
                <a:cs typeface="Times New Roman" pitchFamily="18" charset="0"/>
              </a:rPr>
            </a:br>
            <a:r>
              <a:rPr lang="uz-Cyrl-UZ" sz="2400" b="1" i="1" dirty="0">
                <a:solidFill>
                  <a:prstClr val="black"/>
                </a:solidFill>
                <a:latin typeface="Arial" panose="020B0604020202020204" pitchFamily="34" charset="0"/>
                <a:cs typeface="Arial" panose="020B0604020202020204" pitchFamily="34" charset="0"/>
              </a:rPr>
              <a:t>Фаннинг номи: Кичик бизнес субъектларини бошқариш</a:t>
            </a:r>
          </a:p>
          <a:p>
            <a:pPr lvl="0" algn="ctr"/>
            <a:endParaRPr lang="ru-RU" sz="24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5249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422923"/>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346341"/>
            <a:ext cx="9208484" cy="79620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3200" b="1" dirty="0">
                <a:solidFill>
                  <a:schemeClr val="bg1"/>
                </a:solidFill>
                <a:latin typeface="Times New Roman" panose="02020603050405020304" pitchFamily="18" charset="0"/>
                <a:cs typeface="Times New Roman" panose="02020603050405020304" pitchFamily="18" charset="0"/>
              </a:rPr>
              <a:t>Режа: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7" name="Объект 2">
            <a:extLst>
              <a:ext uri="{FF2B5EF4-FFF2-40B4-BE49-F238E27FC236}">
                <a16:creationId xmlns:a16="http://schemas.microsoft.com/office/drawing/2014/main" id="{10E2907E-CAEB-413A-855D-9046F36F8122}"/>
              </a:ext>
            </a:extLst>
          </p:cNvPr>
          <p:cNvSpPr>
            <a:spLocks noGrp="1"/>
          </p:cNvSpPr>
          <p:nvPr>
            <p:ph idx="1"/>
          </p:nvPr>
        </p:nvSpPr>
        <p:spPr>
          <a:xfrm>
            <a:off x="1250732" y="1455576"/>
            <a:ext cx="8322476" cy="2864687"/>
          </a:xfrm>
        </p:spPr>
        <p:txBody>
          <a:bodyPr>
            <a:noAutofit/>
          </a:bodyPr>
          <a:lstStyle/>
          <a:p>
            <a:pPr marL="354013" indent="-354013">
              <a:lnSpc>
                <a:spcPct val="100000"/>
              </a:lnSpc>
              <a:spcBef>
                <a:spcPts val="1200"/>
              </a:spcBef>
              <a:spcAft>
                <a:spcPts val="1200"/>
              </a:spcAft>
              <a:buFont typeface="Wingdings" panose="05000000000000000000" pitchFamily="2" charset="2"/>
              <a:buChar char="§"/>
            </a:pPr>
            <a:r>
              <a:rPr lang="uz-Cyrl-UZ" sz="2600" b="1" dirty="0">
                <a:solidFill>
                  <a:schemeClr val="accent5">
                    <a:lumMod val="75000"/>
                  </a:schemeClr>
                </a:solidFill>
                <a:latin typeface="Times New Roman" panose="02020603050405020304" pitchFamily="18" charset="0"/>
                <a:cs typeface="Times New Roman" panose="02020603050405020304" pitchFamily="18" charset="0"/>
              </a:rPr>
              <a:t>Вақтни режалаштириш</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uz-Cyrl-UZ" sz="2600" b="1" dirty="0">
                <a:solidFill>
                  <a:schemeClr val="accent5">
                    <a:lumMod val="75000"/>
                  </a:schemeClr>
                </a:solidFill>
                <a:latin typeface="Times New Roman" panose="02020603050405020304" pitchFamily="18" charset="0"/>
                <a:cs typeface="Times New Roman" panose="02020603050405020304" pitchFamily="18" charset="0"/>
              </a:rPr>
              <a:t>ўзи нима?</a:t>
            </a:r>
            <a:endParaRPr lang="ru-RU" sz="2600" b="1" dirty="0">
              <a:solidFill>
                <a:schemeClr val="accent5">
                  <a:lumMod val="75000"/>
                </a:schemeClr>
              </a:solidFill>
              <a:latin typeface="Times New Roman" panose="02020603050405020304" pitchFamily="18" charset="0"/>
              <a:cs typeface="Times New Roman" panose="02020603050405020304" pitchFamily="18" charset="0"/>
            </a:endParaRPr>
          </a:p>
          <a:p>
            <a:pPr marL="354013" indent="-354013">
              <a:lnSpc>
                <a:spcPct val="100000"/>
              </a:lnSpc>
              <a:spcBef>
                <a:spcPts val="1200"/>
              </a:spcBef>
              <a:spcAft>
                <a:spcPts val="1200"/>
              </a:spcAft>
              <a:buFont typeface="Wingdings" panose="05000000000000000000" pitchFamily="2" charset="2"/>
              <a:buChar char="§"/>
            </a:pP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Тадбиркорликда</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вақтни</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режалаштириш</a:t>
            </a:r>
            <a:r>
              <a:rPr lang="ru-RU" sz="2600" b="1" dirty="0">
                <a:solidFill>
                  <a:schemeClr val="accent5">
                    <a:lumMod val="75000"/>
                  </a:schemeClr>
                </a:solidFill>
                <a:latin typeface="Times New Roman" panose="02020603050405020304" pitchFamily="18" charset="0"/>
                <a:cs typeface="Times New Roman" panose="02020603050405020304" pitchFamily="18" charset="0"/>
              </a:rPr>
              <a:t>.</a:t>
            </a:r>
          </a:p>
          <a:p>
            <a:pPr marL="354013" indent="-354013">
              <a:lnSpc>
                <a:spcPct val="100000"/>
              </a:lnSpc>
              <a:spcBef>
                <a:spcPts val="1200"/>
              </a:spcBef>
              <a:spcAft>
                <a:spcPts val="1200"/>
              </a:spcAft>
              <a:buFont typeface="Wingdings" panose="05000000000000000000" pitchFamily="2" charset="2"/>
              <a:buChar char="§"/>
            </a:pPr>
            <a:r>
              <a:rPr lang="uz-Cyrl-UZ" sz="2600" b="1" dirty="0">
                <a:solidFill>
                  <a:schemeClr val="accent5">
                    <a:lumMod val="75000"/>
                  </a:schemeClr>
                </a:solidFill>
                <a:latin typeface="Times New Roman" panose="02020603050405020304" pitchFamily="18" charset="0"/>
                <a:cs typeface="Times New Roman" panose="02020603050405020304" pitchFamily="18" charset="0"/>
              </a:rPr>
              <a:t>Кичик бизнесда вақтни бошқаришнинг асосий тамойиллари</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p>
          <a:p>
            <a:pPr marL="354013" indent="-354013">
              <a:lnSpc>
                <a:spcPct val="100000"/>
              </a:lnSpc>
              <a:spcBef>
                <a:spcPts val="1200"/>
              </a:spcBef>
              <a:spcAft>
                <a:spcPts val="1200"/>
              </a:spcAft>
              <a:buFont typeface="Wingdings" panose="05000000000000000000" pitchFamily="2" charset="2"/>
              <a:buChar char="§"/>
            </a:pP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Замонавий</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тадбиркорнинг</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кўриниши</a:t>
            </a:r>
            <a:endParaRPr lang="ru-RU" sz="26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8" name="Объект 2">
            <a:extLst>
              <a:ext uri="{FF2B5EF4-FFF2-40B4-BE49-F238E27FC236}">
                <a16:creationId xmlns:a16="http://schemas.microsoft.com/office/drawing/2014/main" id="{1F86FC9F-1427-4DA1-BB53-8EF81A4A6C5F}"/>
              </a:ext>
            </a:extLst>
          </p:cNvPr>
          <p:cNvSpPr txBox="1">
            <a:spLocks/>
          </p:cNvSpPr>
          <p:nvPr/>
        </p:nvSpPr>
        <p:spPr>
          <a:xfrm>
            <a:off x="250230" y="5472840"/>
            <a:ext cx="9137923" cy="18880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4000"/>
              </a:lnSpc>
              <a:spcBef>
                <a:spcPts val="600"/>
              </a:spcBef>
              <a:spcAft>
                <a:spcPts val="600"/>
              </a:spcAft>
              <a:buNone/>
            </a:pPr>
            <a:r>
              <a:rPr lang="uz-Cyrl-UZ" sz="2200" b="1" i="1" dirty="0">
                <a:solidFill>
                  <a:schemeClr val="accent5">
                    <a:lumMod val="75000"/>
                  </a:schemeClr>
                </a:solidFill>
                <a:latin typeface="Times New Roman" panose="02020603050405020304" pitchFamily="18" charset="0"/>
                <a:cs typeface="Times New Roman" panose="02020603050405020304" pitchFamily="18" charset="0"/>
              </a:rPr>
              <a:t>Калит тушунчалар: </a:t>
            </a:r>
            <a:r>
              <a:rPr lang="uz-Cyrl-UZ" sz="2200" i="1" dirty="0">
                <a:solidFill>
                  <a:schemeClr val="accent5">
                    <a:lumMod val="75000"/>
                  </a:schemeClr>
                </a:solidFill>
                <a:latin typeface="Times New Roman" panose="02020603050405020304" pitchFamily="18" charset="0"/>
                <a:cs typeface="Times New Roman" panose="02020603050405020304" pitchFamily="18" charset="0"/>
              </a:rPr>
              <a:t>вақтни режалаштириш, тайм менеджмент, кун тартиби, кундалик жадвал, </a:t>
            </a:r>
            <a:r>
              <a:rPr lang="en-US" sz="2200" i="1" dirty="0">
                <a:solidFill>
                  <a:schemeClr val="accent5">
                    <a:lumMod val="75000"/>
                  </a:schemeClr>
                </a:solidFill>
                <a:latin typeface="Times New Roman" panose="02020603050405020304" pitchFamily="18" charset="0"/>
                <a:cs typeface="Times New Roman" panose="02020603050405020304" pitchFamily="18" charset="0"/>
              </a:rPr>
              <a:t>Pomodoro </a:t>
            </a:r>
            <a:r>
              <a:rPr lang="uz-Cyrl-UZ" sz="2200" i="1" dirty="0">
                <a:solidFill>
                  <a:schemeClr val="accent5">
                    <a:lumMod val="75000"/>
                  </a:schemeClr>
                </a:solidFill>
                <a:latin typeface="Times New Roman" panose="02020603050405020304" pitchFamily="18" charset="0"/>
                <a:cs typeface="Times New Roman" panose="02020603050405020304" pitchFamily="18" charset="0"/>
              </a:rPr>
              <a:t>усули</a:t>
            </a:r>
            <a:r>
              <a:rPr lang="ru-RU" sz="2200" i="1" dirty="0">
                <a:solidFill>
                  <a:schemeClr val="accent5">
                    <a:lumMod val="75000"/>
                  </a:schemeClr>
                </a:solidFill>
                <a:latin typeface="Times New Roman" panose="02020603050405020304" pitchFamily="18" charset="0"/>
                <a:cs typeface="Times New Roman" panose="02020603050405020304" pitchFamily="18" charset="0"/>
              </a:rPr>
              <a:t>, </a:t>
            </a:r>
            <a:r>
              <a:rPr lang="en-US" sz="2200" i="1" dirty="0">
                <a:solidFill>
                  <a:schemeClr val="accent5">
                    <a:lumMod val="75000"/>
                  </a:schemeClr>
                </a:solidFill>
                <a:latin typeface="Times New Roman" panose="02020603050405020304" pitchFamily="18" charset="0"/>
                <a:cs typeface="Times New Roman" panose="02020603050405020304" pitchFamily="18" charset="0"/>
              </a:rPr>
              <a:t>SMART </a:t>
            </a:r>
            <a:r>
              <a:rPr lang="uz-Cyrl-UZ" sz="2200" i="1" dirty="0">
                <a:solidFill>
                  <a:schemeClr val="accent5">
                    <a:lumMod val="75000"/>
                  </a:schemeClr>
                </a:solidFill>
                <a:latin typeface="Times New Roman" panose="02020603050405020304" pitchFamily="18" charset="0"/>
                <a:cs typeface="Times New Roman" panose="02020603050405020304" pitchFamily="18" charset="0"/>
              </a:rPr>
              <a:t>усули, устуворликни қўйиш усули, имидж.</a:t>
            </a:r>
            <a:endParaRPr lang="ru-RU" sz="2200" b="1" i="1"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D603AECC-EDF0-4B9F-AC7B-165A4E89BBCF}"/>
              </a:ext>
            </a:extLst>
          </p:cNvPr>
          <p:cNvPicPr>
            <a:picLocks noChangeAspect="1"/>
          </p:cNvPicPr>
          <p:nvPr/>
        </p:nvPicPr>
        <p:blipFill>
          <a:blip r:embed="rId2"/>
          <a:stretch>
            <a:fillRect/>
          </a:stretch>
        </p:blipFill>
        <p:spPr>
          <a:xfrm>
            <a:off x="538066" y="1455576"/>
            <a:ext cx="609600" cy="609600"/>
          </a:xfrm>
          <a:prstGeom prst="rect">
            <a:avLst/>
          </a:prstGeom>
        </p:spPr>
      </p:pic>
      <p:pic>
        <p:nvPicPr>
          <p:cNvPr id="3" name="Рисунок 2">
            <a:extLst>
              <a:ext uri="{FF2B5EF4-FFF2-40B4-BE49-F238E27FC236}">
                <a16:creationId xmlns:a16="http://schemas.microsoft.com/office/drawing/2014/main" id="{B87E1E39-DA93-4628-A0FF-1A45C8035986}"/>
              </a:ext>
            </a:extLst>
          </p:cNvPr>
          <p:cNvPicPr>
            <a:picLocks noChangeAspect="1"/>
          </p:cNvPicPr>
          <p:nvPr/>
        </p:nvPicPr>
        <p:blipFill>
          <a:blip r:embed="rId3"/>
          <a:stretch>
            <a:fillRect/>
          </a:stretch>
        </p:blipFill>
        <p:spPr>
          <a:xfrm>
            <a:off x="538066" y="2485051"/>
            <a:ext cx="609600" cy="609600"/>
          </a:xfrm>
          <a:prstGeom prst="rect">
            <a:avLst/>
          </a:prstGeom>
        </p:spPr>
      </p:pic>
      <p:pic>
        <p:nvPicPr>
          <p:cNvPr id="4" name="Рисунок 3">
            <a:extLst>
              <a:ext uri="{FF2B5EF4-FFF2-40B4-BE49-F238E27FC236}">
                <a16:creationId xmlns:a16="http://schemas.microsoft.com/office/drawing/2014/main" id="{40F5D7CF-2BEF-4D79-BBB6-A592DADFE7F2}"/>
              </a:ext>
            </a:extLst>
          </p:cNvPr>
          <p:cNvPicPr>
            <a:picLocks noChangeAspect="1"/>
          </p:cNvPicPr>
          <p:nvPr/>
        </p:nvPicPr>
        <p:blipFill>
          <a:blip r:embed="rId4"/>
          <a:stretch>
            <a:fillRect/>
          </a:stretch>
        </p:blipFill>
        <p:spPr>
          <a:xfrm>
            <a:off x="538066" y="3710663"/>
            <a:ext cx="609600" cy="609600"/>
          </a:xfrm>
          <a:prstGeom prst="rect">
            <a:avLst/>
          </a:prstGeom>
        </p:spPr>
      </p:pic>
    </p:spTree>
    <p:extLst>
      <p:ext uri="{BB962C8B-B14F-4D97-AF65-F5344CB8AC3E}">
        <p14:creationId xmlns:p14="http://schemas.microsoft.com/office/powerpoint/2010/main" val="3991145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5234380" y="3790807"/>
            <a:ext cx="3816906" cy="610584"/>
          </a:xfrm>
          <a:prstGeom prst="rect">
            <a:avLst/>
          </a:prstGeom>
        </p:spPr>
        <p:txBody>
          <a:bodyPr vert="horz" wrap="square" lIns="0" tIns="10319" rIns="0" bIns="0" rtlCol="0">
            <a:spAutoFit/>
          </a:bodyPr>
          <a:lstStyle/>
          <a:p>
            <a:pPr marL="10319" marR="4128" indent="2227818">
              <a:spcBef>
                <a:spcPts val="81"/>
              </a:spcBef>
            </a:pPr>
            <a:r>
              <a:rPr sz="1950" b="1" i="1" spc="-4" dirty="0">
                <a:solidFill>
                  <a:srgbClr val="17375E"/>
                </a:solidFill>
                <a:latin typeface="Times New Roman"/>
                <a:cs typeface="Times New Roman"/>
              </a:rPr>
              <a:t>Питер</a:t>
            </a:r>
            <a:r>
              <a:rPr sz="1950" b="1" i="1" spc="-77" dirty="0">
                <a:solidFill>
                  <a:srgbClr val="17375E"/>
                </a:solidFill>
                <a:latin typeface="Times New Roman"/>
                <a:cs typeface="Times New Roman"/>
              </a:rPr>
              <a:t> </a:t>
            </a:r>
            <a:r>
              <a:rPr sz="1950" b="1" i="1" spc="-16" dirty="0">
                <a:solidFill>
                  <a:srgbClr val="17375E"/>
                </a:solidFill>
                <a:latin typeface="Times New Roman"/>
                <a:cs typeface="Times New Roman"/>
              </a:rPr>
              <a:t>Друкер </a:t>
            </a:r>
            <a:r>
              <a:rPr sz="1950" b="1" i="1" spc="-475" dirty="0">
                <a:solidFill>
                  <a:srgbClr val="17375E"/>
                </a:solidFill>
                <a:latin typeface="Times New Roman"/>
                <a:cs typeface="Times New Roman"/>
              </a:rPr>
              <a:t> </a:t>
            </a:r>
            <a:r>
              <a:rPr sz="1950" b="1" i="1" spc="-4" dirty="0">
                <a:solidFill>
                  <a:srgbClr val="17375E"/>
                </a:solidFill>
                <a:latin typeface="Times New Roman"/>
                <a:cs typeface="Times New Roman"/>
              </a:rPr>
              <a:t>(замонавий</a:t>
            </a:r>
            <a:r>
              <a:rPr sz="1950" b="1" i="1" spc="4" dirty="0">
                <a:solidFill>
                  <a:srgbClr val="17375E"/>
                </a:solidFill>
                <a:latin typeface="Times New Roman"/>
                <a:cs typeface="Times New Roman"/>
              </a:rPr>
              <a:t> </a:t>
            </a:r>
            <a:r>
              <a:rPr sz="1950" b="1" i="1" spc="-8" dirty="0">
                <a:solidFill>
                  <a:srgbClr val="17375E"/>
                </a:solidFill>
                <a:latin typeface="Times New Roman"/>
                <a:cs typeface="Times New Roman"/>
              </a:rPr>
              <a:t>менежмент</a:t>
            </a:r>
            <a:r>
              <a:rPr sz="1950" b="1" i="1" spc="4" dirty="0">
                <a:solidFill>
                  <a:srgbClr val="17375E"/>
                </a:solidFill>
                <a:latin typeface="Times New Roman"/>
                <a:cs typeface="Times New Roman"/>
              </a:rPr>
              <a:t> </a:t>
            </a:r>
            <a:r>
              <a:rPr sz="1950" b="1" i="1" spc="-12" dirty="0">
                <a:solidFill>
                  <a:srgbClr val="17375E"/>
                </a:solidFill>
                <a:latin typeface="Times New Roman"/>
                <a:cs typeface="Times New Roman"/>
              </a:rPr>
              <a:t>асосчиси)</a:t>
            </a:r>
            <a:endParaRPr sz="1950" dirty="0">
              <a:latin typeface="Times New Roman"/>
              <a:cs typeface="Times New Roman"/>
            </a:endParaRPr>
          </a:p>
        </p:txBody>
      </p:sp>
      <p:grpSp>
        <p:nvGrpSpPr>
          <p:cNvPr id="6" name="object 6"/>
          <p:cNvGrpSpPr/>
          <p:nvPr/>
        </p:nvGrpSpPr>
        <p:grpSpPr>
          <a:xfrm>
            <a:off x="2254098" y="1030550"/>
            <a:ext cx="5534826" cy="2893020"/>
            <a:chOff x="2747772" y="517739"/>
            <a:chExt cx="6912864" cy="3560485"/>
          </a:xfrm>
        </p:grpSpPr>
        <p:pic>
          <p:nvPicPr>
            <p:cNvPr id="8" name="object 8"/>
            <p:cNvPicPr/>
            <p:nvPr/>
          </p:nvPicPr>
          <p:blipFill>
            <a:blip r:embed="rId2" cstate="print"/>
            <a:stretch>
              <a:fillRect/>
            </a:stretch>
          </p:blipFill>
          <p:spPr>
            <a:xfrm>
              <a:off x="2920075" y="517739"/>
              <a:ext cx="6397534" cy="662270"/>
            </a:xfrm>
            <a:prstGeom prst="rect">
              <a:avLst/>
            </a:prstGeom>
          </p:spPr>
        </p:pic>
        <p:pic>
          <p:nvPicPr>
            <p:cNvPr id="9" name="object 9"/>
            <p:cNvPicPr/>
            <p:nvPr/>
          </p:nvPicPr>
          <p:blipFill>
            <a:blip r:embed="rId3" cstate="print"/>
            <a:stretch>
              <a:fillRect/>
            </a:stretch>
          </p:blipFill>
          <p:spPr>
            <a:xfrm>
              <a:off x="3014472" y="925068"/>
              <a:ext cx="6377939" cy="1507236"/>
            </a:xfrm>
            <a:prstGeom prst="rect">
              <a:avLst/>
            </a:prstGeom>
          </p:spPr>
        </p:pic>
        <p:pic>
          <p:nvPicPr>
            <p:cNvPr id="10" name="object 10"/>
            <p:cNvPicPr/>
            <p:nvPr/>
          </p:nvPicPr>
          <p:blipFill>
            <a:blip r:embed="rId4" cstate="print"/>
            <a:stretch>
              <a:fillRect/>
            </a:stretch>
          </p:blipFill>
          <p:spPr>
            <a:xfrm>
              <a:off x="2747772" y="1748027"/>
              <a:ext cx="6912864" cy="1507236"/>
            </a:xfrm>
            <a:prstGeom prst="rect">
              <a:avLst/>
            </a:prstGeom>
          </p:spPr>
        </p:pic>
        <p:pic>
          <p:nvPicPr>
            <p:cNvPr id="11" name="object 11"/>
            <p:cNvPicPr/>
            <p:nvPr/>
          </p:nvPicPr>
          <p:blipFill>
            <a:blip r:embed="rId5" cstate="print"/>
            <a:stretch>
              <a:fillRect/>
            </a:stretch>
          </p:blipFill>
          <p:spPr>
            <a:xfrm>
              <a:off x="3909060" y="2570988"/>
              <a:ext cx="4418076" cy="1507236"/>
            </a:xfrm>
            <a:prstGeom prst="rect">
              <a:avLst/>
            </a:prstGeom>
          </p:spPr>
        </p:pic>
      </p:grpSp>
      <p:sp>
        <p:nvSpPr>
          <p:cNvPr id="12" name="object 12"/>
          <p:cNvSpPr txBox="1"/>
          <p:nvPr/>
        </p:nvSpPr>
        <p:spPr>
          <a:xfrm>
            <a:off x="2341582" y="886049"/>
            <a:ext cx="5222835" cy="2711416"/>
          </a:xfrm>
          <a:prstGeom prst="rect">
            <a:avLst/>
          </a:prstGeom>
        </p:spPr>
        <p:txBody>
          <a:bodyPr vert="horz" wrap="square" lIns="0" tIns="10319" rIns="0" bIns="0" rtlCol="0">
            <a:spAutoFit/>
          </a:bodyPr>
          <a:lstStyle/>
          <a:p>
            <a:pPr marL="9803" marR="4128" algn="ctr">
              <a:spcBef>
                <a:spcPts val="81"/>
              </a:spcBef>
              <a:tabLst>
                <a:tab pos="1743353" algn="l"/>
                <a:tab pos="2231946" algn="l"/>
                <a:tab pos="3501668" algn="l"/>
              </a:tabLst>
            </a:pPr>
            <a:r>
              <a:rPr sz="4388" b="1" dirty="0">
                <a:solidFill>
                  <a:srgbClr val="17375E"/>
                </a:solidFill>
                <a:latin typeface="Times New Roman"/>
                <a:cs typeface="Times New Roman"/>
              </a:rPr>
              <a:t>“</a:t>
            </a:r>
            <a:r>
              <a:rPr sz="4400" b="1" dirty="0">
                <a:solidFill>
                  <a:srgbClr val="17375E"/>
                </a:solidFill>
                <a:latin typeface="Times New Roman"/>
                <a:cs typeface="Times New Roman"/>
              </a:rPr>
              <a:t>Вақтни</a:t>
            </a:r>
            <a:r>
              <a:rPr sz="4400" b="1" spc="-65" dirty="0">
                <a:solidFill>
                  <a:srgbClr val="17375E"/>
                </a:solidFill>
                <a:latin typeface="Times New Roman"/>
                <a:cs typeface="Times New Roman"/>
              </a:rPr>
              <a:t> </a:t>
            </a:r>
            <a:r>
              <a:rPr sz="4400" b="1" spc="-20" dirty="0">
                <a:solidFill>
                  <a:srgbClr val="17375E"/>
                </a:solidFill>
                <a:latin typeface="Times New Roman"/>
                <a:cs typeface="Times New Roman"/>
              </a:rPr>
              <a:t>бошқармай </a:t>
            </a:r>
            <a:r>
              <a:rPr sz="4400" b="1" spc="-1085" dirty="0">
                <a:solidFill>
                  <a:srgbClr val="17375E"/>
                </a:solidFill>
                <a:latin typeface="Times New Roman"/>
                <a:cs typeface="Times New Roman"/>
              </a:rPr>
              <a:t> </a:t>
            </a:r>
            <a:r>
              <a:rPr sz="4400" b="1" spc="-12" dirty="0">
                <a:solidFill>
                  <a:srgbClr val="17375E"/>
                </a:solidFill>
                <a:latin typeface="Times New Roman"/>
                <a:cs typeface="Times New Roman"/>
              </a:rPr>
              <a:t>туриб,	</a:t>
            </a:r>
            <a:r>
              <a:rPr sz="4400" b="1" spc="-16" dirty="0">
                <a:solidFill>
                  <a:srgbClr val="17375E"/>
                </a:solidFill>
                <a:latin typeface="Times New Roman"/>
                <a:cs typeface="Times New Roman"/>
              </a:rPr>
              <a:t>бошқа	</a:t>
            </a:r>
            <a:r>
              <a:rPr sz="4400" b="1" spc="-37" dirty="0">
                <a:solidFill>
                  <a:srgbClr val="17375E"/>
                </a:solidFill>
                <a:latin typeface="Times New Roman"/>
                <a:cs typeface="Times New Roman"/>
              </a:rPr>
              <a:t>ҳеч </a:t>
            </a:r>
            <a:r>
              <a:rPr sz="4400" b="1" spc="-33" dirty="0">
                <a:solidFill>
                  <a:srgbClr val="17375E"/>
                </a:solidFill>
                <a:latin typeface="Times New Roman"/>
                <a:cs typeface="Times New Roman"/>
              </a:rPr>
              <a:t> </a:t>
            </a:r>
            <a:r>
              <a:rPr sz="4400" b="1" spc="4" dirty="0">
                <a:solidFill>
                  <a:srgbClr val="17375E"/>
                </a:solidFill>
                <a:latin typeface="Times New Roman"/>
                <a:cs typeface="Times New Roman"/>
              </a:rPr>
              <a:t>нарсани	</a:t>
            </a:r>
            <a:r>
              <a:rPr sz="4400" b="1" spc="-8" dirty="0">
                <a:solidFill>
                  <a:srgbClr val="17375E"/>
                </a:solidFill>
                <a:latin typeface="Times New Roman"/>
                <a:cs typeface="Times New Roman"/>
              </a:rPr>
              <a:t>бошқариб </a:t>
            </a:r>
            <a:r>
              <a:rPr sz="4400" b="1" spc="-4" dirty="0">
                <a:solidFill>
                  <a:srgbClr val="17375E"/>
                </a:solidFill>
                <a:latin typeface="Times New Roman"/>
                <a:cs typeface="Times New Roman"/>
              </a:rPr>
              <a:t> бўлмайди”.</a:t>
            </a:r>
            <a:endParaRPr sz="4400" dirty="0">
              <a:latin typeface="Times New Roman"/>
              <a:cs typeface="Times New Roman"/>
            </a:endParaRPr>
          </a:p>
        </p:txBody>
      </p:sp>
    </p:spTree>
    <p:extLst>
      <p:ext uri="{BB962C8B-B14F-4D97-AF65-F5344CB8AC3E}">
        <p14:creationId xmlns:p14="http://schemas.microsoft.com/office/powerpoint/2010/main" val="3018245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txBox="1">
            <a:spLocks noChangeArrowheads="1"/>
          </p:cNvSpPr>
          <p:nvPr/>
        </p:nvSpPr>
        <p:spPr>
          <a:xfrm>
            <a:off x="108848" y="1823719"/>
            <a:ext cx="9354640" cy="38862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itchFamily="2" charset="2"/>
              <a:buNone/>
              <a:defRPr/>
            </a:pPr>
            <a:r>
              <a:rPr lang="uz-Cyrl-UZ" sz="3000" b="1" dirty="0" smtClean="0">
                <a:latin typeface="Times New Roman" panose="02020603050405020304" pitchFamily="18" charset="0"/>
                <a:cs typeface="Times New Roman" panose="02020603050405020304" pitchFamily="18" charset="0"/>
              </a:rPr>
              <a:t>		Тайм-менежмент: </a:t>
            </a:r>
            <a:r>
              <a:rPr lang="uz-Cyrl-UZ" sz="3000" dirty="0" smtClean="0">
                <a:latin typeface="Times New Roman" panose="02020603050405020304" pitchFamily="18" charset="0"/>
                <a:cs typeface="Times New Roman" panose="02020603050405020304" pitchFamily="18" charset="0"/>
              </a:rPr>
              <a:t>(ингл. </a:t>
            </a:r>
            <a:r>
              <a:rPr lang="uz-Cyrl-UZ" sz="3000" i="1" dirty="0" smtClean="0">
                <a:latin typeface="Times New Roman" panose="02020603050405020304" pitchFamily="18" charset="0"/>
                <a:cs typeface="Times New Roman" panose="02020603050405020304" pitchFamily="18" charset="0"/>
              </a:rPr>
              <a:t>«time-management» </a:t>
            </a:r>
            <a:r>
              <a:rPr lang="uz-Cyrl-UZ" sz="3000" dirty="0" smtClean="0">
                <a:latin typeface="Times New Roman" panose="02020603050405020304" pitchFamily="18" charset="0"/>
                <a:cs typeface="Times New Roman" panose="02020603050405020304" pitchFamily="18" charset="0"/>
              </a:rPr>
              <a:t>– </a:t>
            </a:r>
            <a:r>
              <a:rPr lang="uz-Cyrl-UZ" sz="3000" b="1" dirty="0" smtClean="0">
                <a:latin typeface="Times New Roman" panose="02020603050405020304" pitchFamily="18" charset="0"/>
                <a:cs typeface="Times New Roman" panose="02020603050405020304" pitchFamily="18" charset="0"/>
              </a:rPr>
              <a:t>вақтни бошқариш </a:t>
            </a:r>
            <a:r>
              <a:rPr lang="en-US" sz="3000" b="1" dirty="0" smtClean="0">
                <a:latin typeface="Times New Roman" panose="02020603050405020304" pitchFamily="18" charset="0"/>
                <a:cs typeface="Times New Roman" panose="02020603050405020304" pitchFamily="18" charset="0"/>
              </a:rPr>
              <a:t>[1]</a:t>
            </a:r>
            <a:r>
              <a:rPr lang="uz-Cyrl-UZ" sz="3000" dirty="0" smtClean="0">
                <a:latin typeface="Times New Roman" panose="02020603050405020304" pitchFamily="18" charset="0"/>
                <a:cs typeface="Times New Roman" panose="02020603050405020304" pitchFamily="18" charset="0"/>
              </a:rPr>
              <a:t>)</a:t>
            </a:r>
          </a:p>
          <a:p>
            <a:pPr algn="just">
              <a:buFont typeface="Wingdings" pitchFamily="2" charset="2"/>
              <a:buNone/>
              <a:defRPr/>
            </a:pPr>
            <a:r>
              <a:rPr lang="uz-Cyrl-UZ" sz="3000" dirty="0" smtClean="0">
                <a:latin typeface="Times New Roman" panose="02020603050405020304" pitchFamily="18" charset="0"/>
                <a:cs typeface="Times New Roman" panose="02020603050405020304" pitchFamily="18" charset="0"/>
              </a:rPr>
              <a:t>  		-</a:t>
            </a:r>
            <a:r>
              <a:rPr lang="uz-Cyrl-UZ" sz="3000" b="1" dirty="0" smtClean="0">
                <a:latin typeface="Times New Roman" panose="02020603050405020304" pitchFamily="18" charset="0"/>
                <a:cs typeface="Times New Roman" panose="02020603050405020304" pitchFamily="18" charset="0"/>
              </a:rPr>
              <a:t>шахсий ва профессионал соҳаларда мақсадларга эришишга ҳисса қўшадиган иш ва шахсий вақтни самарали ташкил этишга имкон берадиган технология сифатида қараш керак бўлади.</a:t>
            </a:r>
          </a:p>
          <a:p>
            <a:pPr algn="just">
              <a:buFont typeface="Wingdings" pitchFamily="2" charset="2"/>
              <a:buNone/>
              <a:defRPr/>
            </a:pPr>
            <a:endParaRPr lang="en-US" sz="30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18641" y="453006"/>
            <a:ext cx="9044847" cy="523220"/>
          </a:xfrm>
          <a:prstGeom prst="rect">
            <a:avLst/>
          </a:prstGeom>
        </p:spPr>
        <p:txBody>
          <a:bodyPr wrap="square">
            <a:spAutoFit/>
          </a:bodyPr>
          <a:lstStyle/>
          <a:p>
            <a:pPr algn="just">
              <a:buFont typeface="Wingdings" pitchFamily="2" charset="2"/>
              <a:buNone/>
              <a:defRPr/>
            </a:pPr>
            <a:r>
              <a:rPr lang="uz-Cyrl-UZ" sz="2800" b="1" dirty="0" smtClean="0">
                <a:latin typeface="Times New Roman" panose="02020603050405020304" pitchFamily="18" charset="0"/>
                <a:cs typeface="Times New Roman" panose="02020603050405020304" pitchFamily="18" charset="0"/>
              </a:rPr>
              <a:t>1.Тайм </a:t>
            </a:r>
            <a:r>
              <a:rPr lang="uz-Cyrl-UZ" sz="2800" b="1" dirty="0">
                <a:latin typeface="Times New Roman" panose="02020603050405020304" pitchFamily="18" charset="0"/>
                <a:cs typeface="Times New Roman" panose="02020603050405020304" pitchFamily="18" charset="0"/>
              </a:rPr>
              <a:t>менежментининг мазмуни ва унинг зарурлиги</a:t>
            </a:r>
          </a:p>
        </p:txBody>
      </p:sp>
    </p:spTree>
    <p:extLst>
      <p:ext uri="{BB962C8B-B14F-4D97-AF65-F5344CB8AC3E}">
        <p14:creationId xmlns:p14="http://schemas.microsoft.com/office/powerpoint/2010/main" val="23847649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121187" y="610357"/>
            <a:ext cx="9430438" cy="750277"/>
          </a:xfrm>
        </p:spPr>
        <p:txBody>
          <a:bodyPr>
            <a:noAutofit/>
          </a:bodyPr>
          <a:lstStyle/>
          <a:p>
            <a:pPr algn="ctr"/>
            <a:r>
              <a:rPr lang="uz-Cyrl-UZ" sz="2800" b="1" i="1" u="sng" dirty="0" smtClean="0">
                <a:latin typeface="Times New Roman" panose="02020603050405020304" pitchFamily="18" charset="0"/>
                <a:cs typeface="Times New Roman" panose="02020603050405020304" pitchFamily="18" charset="0"/>
              </a:rPr>
              <a:t>Тайм-менеджмент</a:t>
            </a:r>
            <a:r>
              <a:rPr lang="uz-Cyrl-UZ" sz="2800" b="1" dirty="0" smtClean="0">
                <a:latin typeface="Times New Roman" panose="02020603050405020304" pitchFamily="18" charset="0"/>
                <a:cs typeface="Times New Roman" panose="02020603050405020304" pitchFamily="18" charset="0"/>
              </a:rPr>
              <a:t/>
            </a:r>
            <a:br>
              <a:rPr lang="uz-Cyrl-UZ" sz="2800" b="1" dirty="0" smtClean="0">
                <a:latin typeface="Times New Roman" panose="02020603050405020304" pitchFamily="18" charset="0"/>
                <a:cs typeface="Times New Roman" panose="02020603050405020304" pitchFamily="18" charset="0"/>
              </a:rPr>
            </a:br>
            <a:r>
              <a:rPr lang="uz-Cyrl-UZ" sz="2800" b="1" dirty="0" smtClean="0">
                <a:latin typeface="Times New Roman" panose="02020603050405020304" pitchFamily="18" charset="0"/>
                <a:cs typeface="Times New Roman" panose="02020603050405020304" pitchFamily="18" charset="0"/>
              </a:rPr>
              <a:t>Вақтингизни бошқариб - ҳаётингизни бошқаринг</a:t>
            </a:r>
            <a:r>
              <a:rPr lang="en-US" sz="2800" b="1" dirty="0" smtClean="0">
                <a:latin typeface="Times New Roman" panose="02020603050405020304" pitchFamily="18" charset="0"/>
                <a:cs typeface="Times New Roman" panose="02020603050405020304" pitchFamily="18" charset="0"/>
              </a:rPr>
              <a:t>[2]</a:t>
            </a:r>
            <a:r>
              <a:rPr lang="uz-Cyrl-UZ" sz="2800" b="1" dirty="0" smtClean="0">
                <a:latin typeface="Times New Roman" panose="02020603050405020304" pitchFamily="18" charset="0"/>
                <a:cs typeface="Times New Roman" panose="02020603050405020304" pitchFamily="18" charset="0"/>
              </a:rPr>
              <a:t>!</a:t>
            </a:r>
            <a:endParaRPr lang="uz-Cyrl-UZ"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67631" y="1543661"/>
            <a:ext cx="9559414" cy="3158813"/>
          </a:xfrm>
          <a:prstGeom prst="rect">
            <a:avLst/>
          </a:prstGeom>
          <a:noFill/>
        </p:spPr>
        <p:txBody>
          <a:bodyPr wrap="square" rtlCol="0">
            <a:spAutoFit/>
          </a:bodyPr>
          <a:lstStyle/>
          <a:p>
            <a:pPr algn="just">
              <a:lnSpc>
                <a:spcPct val="107000"/>
              </a:lnSpc>
              <a:spcAft>
                <a:spcPts val="800"/>
              </a:spcAft>
            </a:pP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effectLst/>
                <a:latin typeface="Times New Roman" panose="02020603050405020304" pitchFamily="18" charset="0"/>
                <a:ea typeface="Calibri" panose="020F0502020204030204" pitchFamily="34" charset="0"/>
                <a:cs typeface="Times New Roman" panose="02020603050405020304" pitchFamily="18" charset="0"/>
              </a:rPr>
              <a:t>Тайм-менежмент (ТМ) </a:t>
            </a:r>
            <a:r>
              <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rPr>
              <a:t>- вақт ва фаолиятни бошқаришнинг кенг қамровли тизимидир; </a:t>
            </a:r>
            <a:br>
              <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rPr>
            </a:br>
            <a:r>
              <a:rPr lang="uz-Cyrl-UZ" sz="2000" dirty="0">
                <a:latin typeface="Times New Roman" panose="02020603050405020304" pitchFamily="18" charset="0"/>
                <a:ea typeface="Calibri" panose="020F0502020204030204" pitchFamily="34" charset="0"/>
                <a:cs typeface="Times New Roman" panose="02020603050405020304" pitchFamily="18" charset="0"/>
              </a:rPr>
              <a:t> </a:t>
            </a:r>
            <a:r>
              <a:rPr lang="uz-Cyrl-UZ"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effectLst/>
                <a:latin typeface="Times New Roman" panose="02020603050405020304" pitchFamily="18" charset="0"/>
                <a:ea typeface="Calibri" panose="020F0502020204030204" pitchFamily="34" charset="0"/>
                <a:cs typeface="Times New Roman" panose="02020603050405020304" pitchFamily="18" charset="0"/>
              </a:rPr>
              <a:t>Тайм-менежер</a:t>
            </a:r>
            <a:r>
              <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rPr>
              <a:t> - бу онгли ва масъулият билан ўз ҳаётини қурадиган, ўз олдига мазмунли мақсадлар қўйган ва уларга эришадиган шахс.</a:t>
            </a:r>
          </a:p>
          <a:p>
            <a:pPr algn="just">
              <a:lnSpc>
                <a:spcPct val="107000"/>
              </a:lnSpc>
              <a:spcAft>
                <a:spcPts val="800"/>
              </a:spcAft>
            </a:pPr>
            <a:r>
              <a:rPr lang="uz-Cyrl-UZ" sz="2000" b="1" dirty="0" smtClean="0">
                <a:effectLst/>
                <a:latin typeface="Times New Roman" panose="02020603050405020304" pitchFamily="18" charset="0"/>
                <a:ea typeface="Calibri" panose="020F0502020204030204" pitchFamily="34" charset="0"/>
                <a:cs typeface="Times New Roman" panose="02020603050405020304" pitchFamily="18" charset="0"/>
              </a:rPr>
              <a:t>           Муваффақиятнинг асосий воситаси </a:t>
            </a:r>
            <a:r>
              <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rPr>
              <a:t>- бу бизнинг шахсиятимиздир, муваффақиятга эришиш учун биз биринчи навбатда ушбу “восита" нинг хусусиятларини билишимиз ва унинг доимий равишда ривожланишига интилишимиз керак, агарда бирор киши эрталабки машқларнинг фойдали жиҳатлари ҳақида билса, бу ҳар куни унинг бажаришини англатмайди.</a:t>
            </a:r>
          </a:p>
        </p:txBody>
      </p:sp>
      <p:sp>
        <p:nvSpPr>
          <p:cNvPr id="12" name="Прямоугольник 11"/>
          <p:cNvSpPr/>
          <p:nvPr/>
        </p:nvSpPr>
        <p:spPr>
          <a:xfrm>
            <a:off x="267631" y="5983386"/>
            <a:ext cx="9559414" cy="769441"/>
          </a:xfrm>
          <a:prstGeom prst="rect">
            <a:avLst/>
          </a:prstGeom>
        </p:spPr>
        <p:txBody>
          <a:bodyPr wrap="square">
            <a:spAutoFit/>
          </a:bodyPr>
          <a:lstStyle/>
          <a:p>
            <a:pPr algn="ctr"/>
            <a:r>
              <a:rPr lang="uz-Cyrl-UZ" sz="2200" b="1" dirty="0" smtClean="0">
                <a:solidFill>
                  <a:srgbClr val="002060"/>
                </a:solidFill>
                <a:latin typeface="Times New Roman" panose="02020603050405020304" pitchFamily="18" charset="0"/>
                <a:cs typeface="Times New Roman" panose="02020603050405020304" pitchFamily="18" charset="0"/>
              </a:rPr>
              <a:t>«Агар сиз ўз вақтингизнинг қадрини билмасангиз, бошқалардан буни қадрлашини кутманг»  Дан Кеннеди</a:t>
            </a:r>
            <a:r>
              <a:rPr lang="uz-Cyrl-UZ" sz="2200" dirty="0" smtClean="0">
                <a:solidFill>
                  <a:srgbClr val="002060"/>
                </a:solidFill>
                <a:latin typeface="Times New Roman" panose="02020603050405020304" pitchFamily="18" charset="0"/>
                <a:cs typeface="Times New Roman" panose="02020603050405020304" pitchFamily="18" charset="0"/>
              </a:rPr>
              <a:t> </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39964" y="4556181"/>
            <a:ext cx="9592883" cy="1277850"/>
          </a:xfrm>
          <a:prstGeom prst="rect">
            <a:avLst/>
          </a:prstGeom>
        </p:spPr>
        <p:txBody>
          <a:bodyPr wrap="square">
            <a:spAutoFit/>
          </a:bodyPr>
          <a:lstStyle/>
          <a:p>
            <a:pPr algn="just">
              <a:lnSpc>
                <a:spcPct val="107000"/>
              </a:lnSpc>
              <a:spcAft>
                <a:spcPts val="800"/>
              </a:spcAft>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Фикримизча: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Тайм-менежмент</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 -энг </a:t>
            </a:r>
            <a:r>
              <a:rPr lang="uz-Cyrl-UZ" sz="2400" dirty="0">
                <a:latin typeface="Times New Roman" panose="02020603050405020304" pitchFamily="18" charset="0"/>
                <a:ea typeface="Calibri" panose="020F0502020204030204" pitchFamily="34" charset="0"/>
                <a:cs typeface="Times New Roman" panose="02020603050405020304" pitchFamily="18" charset="0"/>
              </a:rPr>
              <a:t>аввало, инсоннинг жисмоний, ақлий ва руҳий ривожланишига қаратилган меҳнат ва </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машқлар йиғиндисидир.</a:t>
            </a:r>
            <a:endParaRPr lang="uz-Cyrl-UZ"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Блок-схема: типовой процесс 9"/>
          <p:cNvSpPr/>
          <p:nvPr/>
        </p:nvSpPr>
        <p:spPr>
          <a:xfrm>
            <a:off x="0" y="0"/>
            <a:ext cx="9906000" cy="567559"/>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500" b="1" i="1" dirty="0" smtClean="0">
                <a:solidFill>
                  <a:srgbClr val="FFFF00"/>
                </a:solidFill>
                <a:latin typeface="Times New Roman" panose="02020603050405020304" pitchFamily="18" charset="0"/>
                <a:cs typeface="Times New Roman" panose="02020603050405020304" pitchFamily="18" charset="0"/>
              </a:rPr>
              <a:t>Тайм-менежмент</a:t>
            </a:r>
            <a:endParaRPr lang="ru-RU" sz="3500" b="1" i="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7280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7089" y="190665"/>
            <a:ext cx="8140204" cy="833437"/>
          </a:xfrm>
        </p:spPr>
        <p:txBody>
          <a:bodyPr/>
          <a:lstStyle/>
          <a:p>
            <a:pPr algn="ctr"/>
            <a:r>
              <a:rPr lang="uz-Cyrl-UZ" b="1" dirty="0" smtClean="0">
                <a:latin typeface="Times New Roman" panose="02020603050405020304" pitchFamily="18" charset="0"/>
                <a:cs typeface="Times New Roman" panose="02020603050405020304" pitchFamily="18" charset="0"/>
              </a:rPr>
              <a:t>Вақт - бу пулми</a:t>
            </a:r>
            <a:r>
              <a:rPr lang="en-US" b="1" dirty="0" smtClean="0">
                <a:latin typeface="Times New Roman" panose="02020603050405020304" pitchFamily="18" charset="0"/>
                <a:cs typeface="Times New Roman" panose="02020603050405020304" pitchFamily="18" charset="0"/>
              </a:rPr>
              <a:t>[5]</a:t>
            </a:r>
            <a:r>
              <a:rPr lang="uz-Cyrl-UZ" b="1" dirty="0" smtClean="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33794" y="1240867"/>
            <a:ext cx="9378911" cy="2901475"/>
          </a:xfrm>
        </p:spPr>
        <p:txBody>
          <a:bodyPr>
            <a:normAutofit fontScale="25000" lnSpcReduction="20000"/>
          </a:bodyPr>
          <a:lstStyle/>
          <a:p>
            <a:pPr>
              <a:lnSpc>
                <a:spcPct val="107000"/>
              </a:lnSpc>
              <a:spcAft>
                <a:spcPts val="800"/>
              </a:spcAft>
            </a:pPr>
            <a:r>
              <a:rPr lang="uz-Cyrl-UZ" sz="9600" b="1" dirty="0" smtClean="0">
                <a:effectLst/>
                <a:latin typeface="Times New Roman" panose="02020603050405020304" pitchFamily="18" charset="0"/>
                <a:ea typeface="Calibri" panose="020F0502020204030204" pitchFamily="34" charset="0"/>
                <a:cs typeface="Times New Roman" panose="02020603050405020304" pitchFamily="18" charset="0"/>
              </a:rPr>
              <a:t>Вақт бу - бошқа барча манбалардан фарқли ўлароқ:</a:t>
            </a:r>
          </a:p>
          <a:p>
            <a:pPr>
              <a:lnSpc>
                <a:spcPct val="107000"/>
              </a:lnSpc>
              <a:spcAft>
                <a:spcPts val="800"/>
              </a:spcAft>
            </a:pPr>
            <a:r>
              <a:rPr lang="uz-Cyrl-UZ" sz="9600" b="1" dirty="0" smtClean="0">
                <a:latin typeface="Times New Roman" panose="02020603050405020304" pitchFamily="18" charset="0"/>
                <a:ea typeface="Calibri" panose="020F0502020204030204" pitchFamily="34" charset="0"/>
                <a:cs typeface="Times New Roman" panose="02020603050405020304" pitchFamily="18" charset="0"/>
              </a:rPr>
              <a:t>Қ</a:t>
            </a:r>
            <a:r>
              <a:rPr lang="uz-Cyrl-UZ" sz="9600" b="1" dirty="0" smtClean="0">
                <a:effectLst/>
                <a:latin typeface="Times New Roman" panose="02020603050405020304" pitchFamily="18" charset="0"/>
                <a:ea typeface="Calibri" panose="020F0502020204030204" pitchFamily="34" charset="0"/>
                <a:cs typeface="Times New Roman" panose="02020603050405020304" pitchFamily="18" charset="0"/>
              </a:rPr>
              <a:t>айтариб бўлмайдиган</a:t>
            </a:r>
            <a:r>
              <a:rPr lang="uz-Cyrl-UZ" sz="9600" b="1" dirty="0">
                <a:latin typeface="Times New Roman" panose="02020603050405020304" pitchFamily="18" charset="0"/>
                <a:ea typeface="Calibri" panose="020F0502020204030204" pitchFamily="34" charset="0"/>
                <a:cs typeface="Times New Roman" panose="02020603050405020304" pitchFamily="18" charset="0"/>
              </a:rPr>
              <a:t>,</a:t>
            </a:r>
            <a:r>
              <a:rPr lang="uz-Cyrl-UZ" sz="9600" b="1" dirty="0" smtClean="0">
                <a:effectLst/>
                <a:latin typeface="Times New Roman" panose="02020603050405020304" pitchFamily="18" charset="0"/>
                <a:ea typeface="Calibri" panose="020F0502020204030204" pitchFamily="34" charset="0"/>
                <a:cs typeface="Times New Roman" panose="02020603050405020304" pitchFamily="18" charset="0"/>
              </a:rPr>
              <a:t> йиғиб бўлмайдиган, ўтказиш ёки қарз олиш мумкин бўлмаган;</a:t>
            </a:r>
          </a:p>
          <a:p>
            <a:pPr>
              <a:lnSpc>
                <a:spcPct val="107000"/>
              </a:lnSpc>
              <a:spcAft>
                <a:spcPts val="800"/>
              </a:spcAft>
            </a:pPr>
            <a:r>
              <a:rPr lang="uz-Cyrl-UZ" sz="9600" b="1" dirty="0">
                <a:latin typeface="Times New Roman" panose="02020603050405020304" pitchFamily="18" charset="0"/>
                <a:ea typeface="Calibri" panose="020F0502020204030204" pitchFamily="34" charset="0"/>
                <a:cs typeface="Times New Roman" panose="02020603050405020304" pitchFamily="18" charset="0"/>
              </a:rPr>
              <a:t>Қ</a:t>
            </a:r>
            <a:r>
              <a:rPr lang="uz-Cyrl-UZ" sz="9600" b="1" dirty="0" smtClean="0">
                <a:effectLst/>
                <a:latin typeface="Times New Roman" panose="02020603050405020304" pitchFamily="18" charset="0"/>
                <a:ea typeface="Calibri" panose="020F0502020204030204" pitchFamily="34" charset="0"/>
                <a:cs typeface="Times New Roman" panose="02020603050405020304" pitchFamily="18" charset="0"/>
              </a:rPr>
              <a:t>айтариб бўлмайдиган тарзда ўтадиган, жуда керакли нарсадир.</a:t>
            </a:r>
          </a:p>
          <a:p>
            <a:pPr>
              <a:lnSpc>
                <a:spcPct val="107000"/>
              </a:lnSpc>
              <a:spcAft>
                <a:spcPts val="800"/>
              </a:spcAft>
            </a:pPr>
            <a:r>
              <a:rPr lang="uz-Cyrl-UZ" sz="9600" b="1" dirty="0" smtClean="0">
                <a:effectLst/>
                <a:latin typeface="Times New Roman" panose="02020603050405020304" pitchFamily="18" charset="0"/>
                <a:ea typeface="Calibri" panose="020F0502020204030204" pitchFamily="34" charset="0"/>
                <a:cs typeface="Times New Roman" panose="02020603050405020304" pitchFamily="18" charset="0"/>
              </a:rPr>
              <a:t>Демак, вақт пулдан ҳам қимматроқ - бу ҳаётнинг ўзи</a:t>
            </a:r>
            <a:r>
              <a:rPr lang="uz-Cyrl-UZ" sz="9600" b="1" dirty="0" smtClean="0">
                <a:latin typeface="Times New Roman" panose="02020603050405020304" pitchFamily="18" charset="0"/>
                <a:cs typeface="Times New Roman" panose="02020603050405020304" pitchFamily="18" charset="0"/>
              </a:rPr>
              <a:t>!!!</a:t>
            </a:r>
          </a:p>
          <a:p>
            <a:endParaRPr lang="uz-Cyrl-UZ" dirty="0">
              <a:latin typeface="Times New Roman" panose="02020603050405020304" pitchFamily="18" charset="0"/>
              <a:cs typeface="Times New Roman" panose="02020603050405020304" pitchFamily="18" charset="0"/>
            </a:endParaRPr>
          </a:p>
        </p:txBody>
      </p:sp>
      <p:sp>
        <p:nvSpPr>
          <p:cNvPr id="7" name="AutoShape 2" descr="Картинки по запросу время деньги"/>
          <p:cNvSpPr>
            <a:spLocks noChangeAspect="1" noChangeArrowheads="1"/>
          </p:cNvSpPr>
          <p:nvPr/>
        </p:nvSpPr>
        <p:spPr bwMode="auto">
          <a:xfrm>
            <a:off x="4829175" y="3305175"/>
            <a:ext cx="247650" cy="247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ru-RU" sz="1463"/>
          </a:p>
        </p:txBody>
      </p:sp>
      <p:sp>
        <p:nvSpPr>
          <p:cNvPr id="8" name="AutoShape 4" descr="Картинки по запросу время деньги"/>
          <p:cNvSpPr>
            <a:spLocks noChangeAspect="1" noChangeArrowheads="1"/>
          </p:cNvSpPr>
          <p:nvPr/>
        </p:nvSpPr>
        <p:spPr bwMode="auto">
          <a:xfrm>
            <a:off x="4953000" y="3429000"/>
            <a:ext cx="247650" cy="247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ru-RU" sz="1463"/>
          </a:p>
        </p:txBody>
      </p:sp>
      <p:sp>
        <p:nvSpPr>
          <p:cNvPr id="11" name="TextBox 10"/>
          <p:cNvSpPr txBox="1"/>
          <p:nvPr/>
        </p:nvSpPr>
        <p:spPr>
          <a:xfrm>
            <a:off x="1110582" y="4972231"/>
            <a:ext cx="7684836" cy="892552"/>
          </a:xfrm>
          <a:prstGeom prst="rect">
            <a:avLst/>
          </a:prstGeom>
          <a:noFill/>
        </p:spPr>
        <p:txBody>
          <a:bodyPr wrap="square" rtlCol="0">
            <a:spAutoFit/>
          </a:bodyPr>
          <a:lstStyle/>
          <a:p>
            <a:r>
              <a:rPr lang="uz-Cyrl-UZ" sz="2800" b="1" dirty="0" smtClean="0">
                <a:solidFill>
                  <a:schemeClr val="accent1">
                    <a:lumMod val="50000"/>
                  </a:schemeClr>
                </a:solidFill>
                <a:latin typeface="Times New Roman" panose="02020603050405020304" pitchFamily="18" charset="0"/>
                <a:cs typeface="Times New Roman" panose="02020603050405020304" pitchFamily="18" charset="0"/>
              </a:rPr>
              <a:t>«Вақт бу ҳаётдан ташкил топган ходисадир»</a:t>
            </a:r>
          </a:p>
          <a:p>
            <a:r>
              <a:rPr lang="uz-Cyrl-UZ" sz="2400" b="1" i="1" dirty="0" smtClean="0">
                <a:solidFill>
                  <a:schemeClr val="accent1">
                    <a:lumMod val="50000"/>
                  </a:schemeClr>
                </a:solidFill>
                <a:latin typeface="Times New Roman" panose="02020603050405020304" pitchFamily="18" charset="0"/>
                <a:cs typeface="Times New Roman" panose="02020603050405020304" pitchFamily="18" charset="0"/>
              </a:rPr>
              <a:t>                                                Бенджамин Франклин</a:t>
            </a:r>
            <a:endParaRPr lang="uz-Cyrl-UZ" sz="2400" b="1" i="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AutoShape 2" descr="Картинки по запросу Бенджамин Франклин фото"/>
          <p:cNvSpPr>
            <a:spLocks noChangeAspect="1" noChangeArrowheads="1"/>
          </p:cNvSpPr>
          <p:nvPr/>
        </p:nvSpPr>
        <p:spPr bwMode="auto">
          <a:xfrm>
            <a:off x="-37719" y="-15240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7460811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20"/>
          <p:cNvSpPr>
            <a:spLocks noChangeArrowheads="1"/>
          </p:cNvSpPr>
          <p:nvPr/>
        </p:nvSpPr>
        <p:spPr bwMode="blackWhite">
          <a:xfrm>
            <a:off x="546410" y="860719"/>
            <a:ext cx="9181484" cy="2500312"/>
          </a:xfrm>
          <a:prstGeom prst="roundRect">
            <a:avLst>
              <a:gd name="adj" fmla="val 12807"/>
            </a:avLst>
          </a:prstGeom>
          <a:noFill/>
          <a:ln w="38100">
            <a:solidFill>
              <a:schemeClr val="tx1"/>
            </a:solidFill>
            <a:round/>
            <a:headEnd/>
            <a:tailEnd/>
          </a:ln>
          <a:effectLst/>
        </p:spPr>
        <p:txBody>
          <a:bodyPr wrap="none" anchor="ctr"/>
          <a:lstStyle/>
          <a:p>
            <a:pPr eaLnBrk="0" hangingPunct="0">
              <a:defRPr/>
            </a:pPr>
            <a:endParaRPr lang="ru-RU" sz="2400" i="1" dirty="0">
              <a:solidFill>
                <a:schemeClr val="bg2">
                  <a:lumMod val="20000"/>
                  <a:lumOff val="8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80224" y="990188"/>
            <a:ext cx="9047670" cy="1384995"/>
          </a:xfrm>
          <a:prstGeom prst="rect">
            <a:avLst/>
          </a:prstGeom>
        </p:spPr>
        <p:txBody>
          <a:bodyPr wrap="square">
            <a:spAutoFit/>
          </a:bodyPr>
          <a:lstStyle/>
          <a:p>
            <a:pPr algn="just" eaLnBrk="0" hangingPunct="0">
              <a:defRPr/>
            </a:pPr>
            <a:r>
              <a:rPr lang="uz-Cyrl-UZ" sz="2800" b="1" i="1" dirty="0" smtClean="0">
                <a:latin typeface="Times New Roman" panose="02020603050405020304" pitchFamily="18" charset="0"/>
                <a:cs typeface="Times New Roman" panose="02020603050405020304" pitchFamily="18" charset="0"/>
              </a:rPr>
              <a:t>Шошилинч масалалар камдан-кам ҳолларда муҳимдир ва шу билан бирга муҳим масалалар камдан-кам ҳолларда долзарбдир.</a:t>
            </a:r>
            <a:endParaRPr lang="uz-Cyrl-UZ" sz="2800" b="1" i="1" dirty="0">
              <a:latin typeface="Times New Roman" panose="02020603050405020304" pitchFamily="18" charset="0"/>
              <a:cs typeface="Times New Roman" panose="02020603050405020304" pitchFamily="18" charset="0"/>
            </a:endParaRPr>
          </a:p>
        </p:txBody>
      </p:sp>
      <p:sp>
        <p:nvSpPr>
          <p:cNvPr id="13" name="Прямоугольник 11"/>
          <p:cNvSpPr>
            <a:spLocks noChangeArrowheads="1"/>
          </p:cNvSpPr>
          <p:nvPr/>
        </p:nvSpPr>
        <p:spPr bwMode="auto">
          <a:xfrm>
            <a:off x="5387985" y="2094100"/>
            <a:ext cx="4214813" cy="1138773"/>
          </a:xfrm>
          <a:prstGeom prst="rect">
            <a:avLst/>
          </a:prstGeom>
          <a:noFill/>
          <a:ln w="9525">
            <a:noFill/>
            <a:miter lim="800000"/>
            <a:headEnd/>
            <a:tailEnd/>
          </a:ln>
        </p:spPr>
        <p:txBody>
          <a:bodyPr>
            <a:spAutoFit/>
          </a:bodyPr>
          <a:lstStyle/>
          <a:p>
            <a:pPr eaLnBrk="0" hangingPunct="0"/>
            <a:endParaRPr lang="ru-RU" sz="800" b="1" dirty="0">
              <a:latin typeface="Cambria" pitchFamily="18" charset="0"/>
            </a:endParaRPr>
          </a:p>
          <a:p>
            <a:pPr eaLnBrk="0" hangingPunct="0"/>
            <a:r>
              <a:rPr lang="ru-RU" sz="2000" b="1" dirty="0" smtClean="0">
                <a:solidFill>
                  <a:srgbClr val="000000"/>
                </a:solidFill>
                <a:latin typeface="Times New Roman" panose="02020603050405020304" pitchFamily="18" charset="0"/>
                <a:cs typeface="Times New Roman" panose="02020603050405020304" pitchFamily="18" charset="0"/>
              </a:rPr>
              <a:t>Эйзенхауэр</a:t>
            </a:r>
            <a:r>
              <a:rPr lang="ru-RU" sz="2000" b="1" dirty="0">
                <a:solidFill>
                  <a:srgbClr val="000000"/>
                </a:solidFill>
                <a:latin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cs typeface="Times New Roman" panose="02020603050405020304" pitchFamily="18" charset="0"/>
              </a:rPr>
              <a:t>Дуайт</a:t>
            </a:r>
            <a:r>
              <a:rPr lang="ru-RU" sz="2000" b="1" dirty="0">
                <a:solidFill>
                  <a:srgbClr val="000000"/>
                </a:solidFill>
                <a:latin typeface="Times New Roman" panose="02020603050405020304" pitchFamily="18" charset="0"/>
                <a:cs typeface="Times New Roman" panose="02020603050405020304" pitchFamily="18" charset="0"/>
              </a:rPr>
              <a:t> </a:t>
            </a:r>
            <a:r>
              <a:rPr lang="ru-RU" sz="2000" b="1" dirty="0" smtClean="0">
                <a:solidFill>
                  <a:srgbClr val="000000"/>
                </a:solidFill>
                <a:latin typeface="Times New Roman" panose="02020603050405020304" pitchFamily="18" charset="0"/>
                <a:cs typeface="Times New Roman" panose="02020603050405020304" pitchFamily="18" charset="0"/>
              </a:rPr>
              <a:t>Дэвид</a:t>
            </a:r>
          </a:p>
          <a:p>
            <a:pPr eaLnBrk="0" hangingPunct="0"/>
            <a:r>
              <a:rPr lang="ru-RU" sz="2000" b="1" dirty="0" smtClean="0">
                <a:latin typeface="Cambria" pitchFamily="18" charset="0"/>
              </a:rPr>
              <a:t>(</a:t>
            </a:r>
            <a:r>
              <a:rPr lang="ru-RU" sz="2000" b="1" dirty="0">
                <a:latin typeface="Cambria" pitchFamily="18" charset="0"/>
              </a:rPr>
              <a:t>АҚШ </a:t>
            </a:r>
            <a:r>
              <a:rPr lang="ru-RU" sz="2000" b="1" dirty="0" err="1">
                <a:latin typeface="Cambria" pitchFamily="18" charset="0"/>
              </a:rPr>
              <a:t>нинг</a:t>
            </a:r>
            <a:r>
              <a:rPr lang="ru-RU" sz="2000" b="1" dirty="0">
                <a:latin typeface="Cambria" pitchFamily="18" charset="0"/>
              </a:rPr>
              <a:t> З4-президенти)</a:t>
            </a:r>
            <a:r>
              <a:rPr lang="ru-RU" sz="2000" dirty="0">
                <a:solidFill>
                  <a:srgbClr val="000000"/>
                </a:solidFill>
                <a:latin typeface="Linux Libertine"/>
              </a:rPr>
              <a:t> </a:t>
            </a:r>
          </a:p>
          <a:p>
            <a:pPr eaLnBrk="0" hangingPunct="0"/>
            <a:endParaRPr lang="ru-RU" sz="2000" b="1" dirty="0">
              <a:latin typeface="Cambria" pitchFamily="18" charset="0"/>
            </a:endParaRPr>
          </a:p>
        </p:txBody>
      </p:sp>
      <p:pic>
        <p:nvPicPr>
          <p:cNvPr id="9" name="Picture 2" descr="D:\ТАНЯ\Презентации\Иконки\0da65f8f2b9e.png"/>
          <p:cNvPicPr>
            <a:picLocks noChangeAspect="1" noChangeArrowheads="1"/>
          </p:cNvPicPr>
          <p:nvPr/>
        </p:nvPicPr>
        <p:blipFill>
          <a:blip r:embed="rId2"/>
          <a:srcRect/>
          <a:stretch>
            <a:fillRect/>
          </a:stretch>
        </p:blipFill>
        <p:spPr bwMode="auto">
          <a:xfrm>
            <a:off x="4205955" y="3361031"/>
            <a:ext cx="5700045" cy="3497131"/>
          </a:xfrm>
          <a:prstGeom prst="rect">
            <a:avLst/>
          </a:prstGeom>
          <a:noFill/>
          <a:ln w="9525">
            <a:noFill/>
            <a:miter lim="800000"/>
            <a:headEnd/>
            <a:tailEnd/>
          </a:ln>
        </p:spPr>
      </p:pic>
      <p:sp>
        <p:nvSpPr>
          <p:cNvPr id="11" name="Rectangle 3"/>
          <p:cNvSpPr txBox="1">
            <a:spLocks noChangeArrowheads="1"/>
          </p:cNvSpPr>
          <p:nvPr/>
        </p:nvSpPr>
        <p:spPr bwMode="black">
          <a:xfrm>
            <a:off x="5278623" y="4071612"/>
            <a:ext cx="2035348" cy="1305685"/>
          </a:xfrm>
          <a:prstGeom prst="rect">
            <a:avLst/>
          </a:prstGeom>
          <a:noFill/>
          <a:ln w="9525" algn="ctr">
            <a:noFill/>
            <a:miter lim="800000"/>
            <a:headEnd/>
            <a:tailEnd/>
          </a:ln>
          <a:effectLst/>
        </p:spPr>
        <p:txBody>
          <a:bodyPr/>
          <a:lstStyle/>
          <a:p>
            <a:pPr>
              <a:spcBef>
                <a:spcPct val="20000"/>
              </a:spcBef>
              <a:buClr>
                <a:schemeClr val="tx2"/>
              </a:buClr>
              <a:buSzPct val="90000"/>
              <a:defRPr/>
            </a:pPr>
            <a:r>
              <a:rPr lang="uz-Cyrl-UZ" sz="1600" b="1" i="1" u="sng" kern="0" dirty="0" smtClean="0">
                <a:latin typeface="Times New Roman" panose="02020603050405020304" pitchFamily="18" charset="0"/>
                <a:cs typeface="Times New Roman" panose="02020603050405020304" pitchFamily="18" charset="0"/>
              </a:rPr>
              <a:t>Вақтни қарзга олиш, кечиктириш ёки тўхтатишни иложи йўқ</a:t>
            </a:r>
            <a:r>
              <a:rPr lang="uz-Cyrl-UZ" sz="1600" u="sng" kern="0" dirty="0" smtClean="0">
                <a:latin typeface="Times New Roman" panose="02020603050405020304" pitchFamily="18" charset="0"/>
                <a:cs typeface="Times New Roman" panose="02020603050405020304" pitchFamily="18" charset="0"/>
              </a:rPr>
              <a:t>                       </a:t>
            </a:r>
            <a:endParaRPr lang="uz-Cyrl-UZ" sz="1600" u="sng" kern="0" dirty="0">
              <a:latin typeface="Times New Roman" panose="02020603050405020304" pitchFamily="18" charset="0"/>
              <a:cs typeface="Times New Roman" panose="02020603050405020304" pitchFamily="18" charset="0"/>
            </a:endParaRPr>
          </a:p>
        </p:txBody>
      </p:sp>
      <p:sp>
        <p:nvSpPr>
          <p:cNvPr id="14" name="Rectangle 3"/>
          <p:cNvSpPr txBox="1">
            <a:spLocks noChangeArrowheads="1"/>
          </p:cNvSpPr>
          <p:nvPr/>
        </p:nvSpPr>
        <p:spPr bwMode="black">
          <a:xfrm rot="20672978">
            <a:off x="7435432" y="3813681"/>
            <a:ext cx="1850798" cy="1162919"/>
          </a:xfrm>
          <a:prstGeom prst="rect">
            <a:avLst/>
          </a:prstGeom>
          <a:noFill/>
          <a:ln w="9525" algn="ctr">
            <a:noFill/>
            <a:miter lim="800000"/>
            <a:headEnd/>
            <a:tailEnd/>
          </a:ln>
          <a:effectLst/>
        </p:spPr>
        <p:txBody>
          <a:bodyPr/>
          <a:lstStyle/>
          <a:p>
            <a:pPr algn="just">
              <a:spcBef>
                <a:spcPct val="20000"/>
              </a:spcBef>
              <a:buClr>
                <a:schemeClr val="tx2"/>
              </a:buClr>
              <a:buSzPct val="90000"/>
              <a:defRPr/>
            </a:pPr>
            <a:r>
              <a:rPr lang="uz-Cyrl-UZ" sz="1600" b="1" i="1" u="sng" kern="0" dirty="0" smtClean="0">
                <a:latin typeface="Times New Roman" panose="02020603050405020304" pitchFamily="18" charset="0"/>
                <a:cs typeface="Times New Roman" panose="02020603050405020304" pitchFamily="18" charset="0"/>
              </a:rPr>
              <a:t>Вақтни фақат “шу ерда ва ҳозир” дан тўғри фойдаланишни ўрганиш мумкин.</a:t>
            </a:r>
          </a:p>
          <a:p>
            <a:pPr>
              <a:spcBef>
                <a:spcPct val="20000"/>
              </a:spcBef>
              <a:buClr>
                <a:schemeClr val="tx2"/>
              </a:buClr>
              <a:buSzPct val="90000"/>
              <a:defRPr/>
            </a:pPr>
            <a:r>
              <a:rPr lang="uz-Cyrl-UZ" sz="2000" i="1" u="sng" kern="0" dirty="0" smtClean="0">
                <a:latin typeface="Times New Roman" panose="02020603050405020304" pitchFamily="18" charset="0"/>
                <a:cs typeface="Times New Roman" panose="02020603050405020304" pitchFamily="18" charset="0"/>
              </a:rPr>
              <a:t>         </a:t>
            </a:r>
            <a:endParaRPr lang="uz-Cyrl-UZ" u="sng"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233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4"/>
                                        </p:tgtEl>
                                        <p:attrNameLst>
                                          <p:attrName>style.visibility</p:attrName>
                                        </p:attrNameLst>
                                      </p:cBhvr>
                                      <p:to>
                                        <p:strVal val="visible"/>
                                      </p:to>
                                    </p:set>
                                    <p:anim calcmode="discrete" valueType="clr">
                                      <p:cBhvr override="childStyle">
                                        <p:cTn id="19" dur="80"/>
                                        <p:tgtEl>
                                          <p:spTgt spid="14"/>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4"/>
                                        </p:tgtEl>
                                        <p:attrNameLst>
                                          <p:attrName>fillcolor</p:attrName>
                                        </p:attrNameLst>
                                      </p:cBhvr>
                                      <p:tavLst>
                                        <p:tav tm="0">
                                          <p:val>
                                            <p:clrVal>
                                              <a:schemeClr val="accent2"/>
                                            </p:clrVal>
                                          </p:val>
                                        </p:tav>
                                        <p:tav tm="50000">
                                          <p:val>
                                            <p:clrVal>
                                              <a:schemeClr val="hlink"/>
                                            </p:clrVal>
                                          </p:val>
                                        </p:tav>
                                      </p:tavLst>
                                    </p:anim>
                                    <p:set>
                                      <p:cBhvr>
                                        <p:cTn id="21" dur="80"/>
                                        <p:tgtEl>
                                          <p:spTgt spid="1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EE18DB0-16B6-4B63-9F17-B1A60DC29861}"/>
              </a:ext>
            </a:extLst>
          </p:cNvPr>
          <p:cNvPicPr>
            <a:picLocks noChangeAspect="1"/>
          </p:cNvPicPr>
          <p:nvPr/>
        </p:nvPicPr>
        <p:blipFill>
          <a:blip r:embed="rId2"/>
          <a:stretch>
            <a:fillRect/>
          </a:stretch>
        </p:blipFill>
        <p:spPr>
          <a:xfrm>
            <a:off x="7259118" y="4594461"/>
            <a:ext cx="2143125" cy="2143125"/>
          </a:xfrm>
          <a:prstGeom prst="rect">
            <a:avLst/>
          </a:prstGeom>
        </p:spPr>
      </p:pic>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Вақтингизни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режалаштириш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нима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учун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муҳим</a:t>
            </a:r>
            <a:r>
              <a:rPr lang="ru-RU" sz="2800" b="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26405" y="815223"/>
            <a:ext cx="9512116" cy="3850083"/>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Аввало, асосий нарсани тушуниш керак: </a:t>
            </a:r>
            <a:r>
              <a:rPr lang="uz-Cyrl-UZ" sz="2200" b="1" i="1" dirty="0">
                <a:latin typeface="Times New Roman" panose="02020603050405020304" pitchFamily="18" charset="0"/>
                <a:ea typeface="Times New Roman" panose="02020603050405020304" pitchFamily="18" charset="0"/>
              </a:rPr>
              <a:t>ҳеч қачон бундан кўпроқ вақт бўлмайди</a:t>
            </a:r>
            <a:r>
              <a:rPr lang="uz-Cyrl-UZ" sz="2200" dirty="0">
                <a:latin typeface="Times New Roman" panose="02020603050405020304" pitchFamily="18" charset="0"/>
                <a:ea typeface="Times New Roman" panose="02020603050405020304" pitchFamily="18" charset="0"/>
              </a:rPr>
              <a:t>, ҳар доим кунига </a:t>
            </a:r>
            <a:r>
              <a:rPr lang="uz-Cyrl-UZ" sz="2200" b="1" dirty="0">
                <a:latin typeface="Times New Roman" panose="02020603050405020304" pitchFamily="18" charset="0"/>
                <a:ea typeface="Times New Roman" panose="02020603050405020304" pitchFamily="18" charset="0"/>
              </a:rPr>
              <a:t>24 соат</a:t>
            </a:r>
            <a:r>
              <a:rPr lang="uz-Cyrl-UZ" sz="2200" dirty="0">
                <a:latin typeface="Times New Roman" panose="02020603050405020304" pitchFamily="18" charset="0"/>
                <a:ea typeface="Times New Roman" panose="02020603050405020304" pitchFamily="18" charset="0"/>
              </a:rPr>
              <a:t>, ҳафтада эса </a:t>
            </a:r>
            <a:r>
              <a:rPr lang="uz-Cyrl-UZ" sz="2200" b="1" dirty="0">
                <a:latin typeface="Times New Roman" panose="02020603050405020304" pitchFamily="18" charset="0"/>
                <a:ea typeface="Times New Roman" panose="02020603050405020304" pitchFamily="18" charset="0"/>
              </a:rPr>
              <a:t>7 кун </a:t>
            </a:r>
            <a:r>
              <a:rPr lang="uz-Cyrl-UZ" sz="2200" dirty="0">
                <a:latin typeface="Times New Roman" panose="02020603050405020304" pitchFamily="18" charset="0"/>
                <a:ea typeface="Times New Roman" panose="02020603050405020304" pitchFamily="18" charset="0"/>
              </a:rPr>
              <a:t>бўлади. Агар сиз ҳозир жуда банд эканингизни ҳис қилсангиз ва чексиз ишлар рўйхатининг охирига етиб бориш учун бўш кунларни кутишингизга тўғри келса, ўзингизни бундай алдаманг. Бир ой ва бир йилдан кейин сиз худди шу тарзда, фақат бошқа нарсалар билан банд бўласиз, чунки ҳаёт сизга бундай имконият бермайди, ҳар доим сизни банд қиладиган нарсага эга бўлади. </a:t>
            </a:r>
            <a:r>
              <a:rPr lang="uz-Cyrl-UZ" sz="2200" b="1" i="1" dirty="0">
                <a:latin typeface="Times New Roman" panose="02020603050405020304" pitchFamily="18" charset="0"/>
                <a:ea typeface="Times New Roman" panose="02020603050405020304" pitchFamily="18" charset="0"/>
              </a:rPr>
              <a:t>Кутиш тактикасидан дарҳол воз кечинг,</a:t>
            </a:r>
            <a:r>
              <a:rPr lang="uz-Cyrl-UZ" sz="2200" dirty="0">
                <a:latin typeface="Times New Roman" panose="02020603050405020304" pitchFamily="18" charset="0"/>
                <a:ea typeface="Times New Roman" panose="02020603050405020304" pitchFamily="18" charset="0"/>
              </a:rPr>
              <a:t> сизнинг ягона йўлингиз –  бу </a:t>
            </a:r>
            <a:r>
              <a:rPr lang="uz-Cyrl-UZ" sz="2200" b="1" i="1" dirty="0">
                <a:latin typeface="Times New Roman" panose="02020603050405020304" pitchFamily="18" charset="0"/>
                <a:ea typeface="Times New Roman" panose="02020603050405020304" pitchFamily="18" charset="0"/>
              </a:rPr>
              <a:t>ҳаракат</a:t>
            </a:r>
            <a:r>
              <a:rPr lang="uz-Cyrl-UZ" sz="2200" dirty="0">
                <a:latin typeface="Times New Roman" panose="02020603050405020304" pitchFamily="18" charset="0"/>
                <a:ea typeface="Times New Roman" panose="02020603050405020304" pitchFamily="18" charset="0"/>
              </a:rPr>
              <a:t>. Агар сиз иш, мактаб ва спорт билан шуғулланишингизга ишонмасангиз, буни қиладиган одамларга қаранг.</a:t>
            </a:r>
          </a:p>
        </p:txBody>
      </p:sp>
      <p:sp>
        <p:nvSpPr>
          <p:cNvPr id="6" name="Объект 2">
            <a:extLst>
              <a:ext uri="{FF2B5EF4-FFF2-40B4-BE49-F238E27FC236}">
                <a16:creationId xmlns:a16="http://schemas.microsoft.com/office/drawing/2014/main" id="{7FA4A7C9-C1F1-4996-9DE3-1C94D90FB1A9}"/>
              </a:ext>
            </a:extLst>
          </p:cNvPr>
          <p:cNvSpPr txBox="1">
            <a:spLocks/>
          </p:cNvSpPr>
          <p:nvPr/>
        </p:nvSpPr>
        <p:spPr>
          <a:xfrm>
            <a:off x="126405" y="4707315"/>
            <a:ext cx="7132713" cy="19174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600"/>
              </a:spcBef>
              <a:spcAft>
                <a:spcPts val="600"/>
              </a:spcAft>
              <a:buFont typeface="Wingdings" panose="05000000000000000000" pitchFamily="2" charset="2"/>
              <a:buChar char="Ø"/>
            </a:pPr>
            <a:r>
              <a:rPr lang="ru-RU" sz="2200" dirty="0" err="1">
                <a:latin typeface="Times New Roman" panose="02020603050405020304" pitchFamily="18" charset="0"/>
                <a:ea typeface="Times New Roman" panose="02020603050405020304" pitchFamily="18" charset="0"/>
              </a:rPr>
              <a:t>Муваффақиятли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одамлар</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ва</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муваффақияциз</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одамлар</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ўртасидаги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асосий</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фарқ</a:t>
            </a:r>
            <a:r>
              <a:rPr lang="ru-RU" sz="2200" dirty="0">
                <a:latin typeface="Times New Roman" panose="02020603050405020304" pitchFamily="18" charset="0"/>
                <a:ea typeface="Times New Roman" panose="02020603050405020304" pitchFamily="18" charset="0"/>
              </a:rPr>
              <a:t> - </a:t>
            </a:r>
            <a:r>
              <a:rPr lang="ru-RU" sz="2200" dirty="0" err="1">
                <a:latin typeface="Times New Roman" panose="02020603050405020304" pitchFamily="18" charset="0"/>
                <a:ea typeface="Times New Roman" panose="02020603050405020304" pitchFamily="18" charset="0"/>
              </a:rPr>
              <a:t>бу</a:t>
            </a:r>
            <a:r>
              <a:rPr lang="ru-RU" sz="2200"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вақтдан</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максимал</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даражада</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фойдаланиш</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учун</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кунни</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тўғри</a:t>
            </a:r>
            <a:r>
              <a:rPr lang="ru-RU" sz="2200" b="1" i="1" dirty="0">
                <a:latin typeface="Times New Roman" panose="02020603050405020304" pitchFamily="18" charset="0"/>
                <a:ea typeface="Times New Roman" panose="02020603050405020304" pitchFamily="18" charset="0"/>
              </a:rPr>
              <a:t> </a:t>
            </a:r>
            <a:r>
              <a:rPr lang="ru-RU" sz="2200" b="1" i="1" dirty="0" err="1">
                <a:latin typeface="Times New Roman" panose="02020603050405020304" pitchFamily="18" charset="0"/>
                <a:ea typeface="Times New Roman" panose="02020603050405020304" pitchFamily="18" charset="0"/>
              </a:rPr>
              <a:t>режалаштириш</a:t>
            </a:r>
            <a:r>
              <a:rPr lang="ru-RU" sz="2200" b="1" i="1" dirty="0">
                <a:latin typeface="Times New Roman" panose="02020603050405020304" pitchFamily="18" charset="0"/>
                <a:ea typeface="Times New Roman" panose="02020603050405020304" pitchFamily="18" charset="0"/>
              </a:rPr>
              <a:t>. </a:t>
            </a:r>
            <a:endParaRPr lang="uz-Cyrl-UZ" sz="2200" b="1" i="1" dirty="0">
              <a:latin typeface="Times New Roman" panose="02020603050405020304" pitchFamily="18" charset="0"/>
              <a:ea typeface="Times New Roman" panose="02020603050405020304" pitchFamily="18" charset="0"/>
            </a:endParaRPr>
          </a:p>
        </p:txBody>
      </p:sp>
      <p:sp>
        <p:nvSpPr>
          <p:cNvPr id="7" name="Прямоугольник 6">
            <a:extLst>
              <a:ext uri="{FF2B5EF4-FFF2-40B4-BE49-F238E27FC236}">
                <a16:creationId xmlns:a16="http://schemas.microsoft.com/office/drawing/2014/main" id="{F817D8A2-F244-4197-9510-A3A289AA98C6}"/>
              </a:ext>
            </a:extLst>
          </p:cNvPr>
          <p:cNvSpPr/>
          <p:nvPr/>
        </p:nvSpPr>
        <p:spPr>
          <a:xfrm>
            <a:off x="3832722" y="6528243"/>
            <a:ext cx="5944713" cy="276999"/>
          </a:xfrm>
          <a:prstGeom prst="rect">
            <a:avLst/>
          </a:prstGeom>
        </p:spPr>
        <p:txBody>
          <a:bodyPr wrap="square">
            <a:spAutoFit/>
          </a:bodyPr>
          <a:lstStyle/>
          <a:p>
            <a:r>
              <a:rPr lang="en-US" sz="1200" dirty="0"/>
              <a:t>https://www.istockphoto.com/ru</a:t>
            </a:r>
            <a:r>
              <a:rPr lang="ru-RU" sz="1200" dirty="0"/>
              <a:t>/векторная/начать-действие-</a:t>
            </a:r>
            <a:r>
              <a:rPr lang="en-US" sz="1200" dirty="0"/>
              <a:t>gm1208514494-349339857</a:t>
            </a:r>
            <a:endParaRPr lang="ru-RU" sz="1200" dirty="0"/>
          </a:p>
        </p:txBody>
      </p:sp>
    </p:spTree>
    <p:extLst>
      <p:ext uri="{BB962C8B-B14F-4D97-AF65-F5344CB8AC3E}">
        <p14:creationId xmlns:p14="http://schemas.microsoft.com/office/powerpoint/2010/main" val="3528396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Вақтингизни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режалаштириш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нима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учун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муҳим</a:t>
            </a:r>
            <a:r>
              <a:rPr lang="ru-RU" sz="2800" b="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33265" y="815223"/>
            <a:ext cx="9405256" cy="4587201"/>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Ҳамма нарсани қиладиган одамлар супермен </a:t>
            </a:r>
            <a:r>
              <a:rPr lang="ru-RU" sz="2200" dirty="0">
                <a:latin typeface="Times New Roman" panose="02020603050405020304" pitchFamily="18" charset="0"/>
                <a:ea typeface="Times New Roman" panose="02020603050405020304" pitchFamily="18" charset="0"/>
              </a:rPr>
              <a:t>э</a:t>
            </a:r>
            <a:r>
              <a:rPr lang="uz-Cyrl-UZ" sz="2200" dirty="0">
                <a:latin typeface="Times New Roman" panose="02020603050405020304" pitchFamily="18" charset="0"/>
                <a:ea typeface="Times New Roman" panose="02020603050405020304" pitchFamily="18" charset="0"/>
              </a:rPr>
              <a:t>мас. Улар, шунингдек, </a:t>
            </a:r>
            <a:r>
              <a:rPr lang="uz-Cyrl-UZ" sz="2200" dirty="0" smtClean="0">
                <a:latin typeface="Times New Roman" panose="02020603050405020304" pitchFamily="18" charset="0"/>
                <a:ea typeface="Times New Roman" panose="02020603050405020304" pitchFamily="18" charset="0"/>
              </a:rPr>
              <a:t>вақтлари чекланган ва кунига </a:t>
            </a:r>
            <a:r>
              <a:rPr lang="uz-Cyrl-UZ" sz="2200" b="1" dirty="0" smtClean="0">
                <a:latin typeface="Times New Roman" panose="02020603050405020304" pitchFamily="18" charset="0"/>
                <a:ea typeface="Times New Roman" panose="02020603050405020304" pitchFamily="18" charset="0"/>
              </a:rPr>
              <a:t>6-8 соат </a:t>
            </a:r>
            <a:r>
              <a:rPr lang="uz-Cyrl-UZ" sz="2200" dirty="0" smtClean="0">
                <a:latin typeface="Times New Roman" panose="02020603050405020304" pitchFamily="18" charset="0"/>
                <a:ea typeface="Times New Roman" panose="02020603050405020304" pitchFamily="18" charset="0"/>
              </a:rPr>
              <a:t>ухлашлари керак, улар ҳам чарчашади, уларнинг оилалари, дўстлари, севимли машғулотлари ва бошқалар бор.</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Уларни сиздан ажратиб турадиган нарса шундаки, </a:t>
            </a:r>
            <a:r>
              <a:rPr lang="uz-Cyrl-UZ" sz="2200" b="1" i="1" dirty="0" smtClean="0">
                <a:latin typeface="Times New Roman" panose="02020603050405020304" pitchFamily="18" charset="0"/>
                <a:ea typeface="Times New Roman" panose="02020603050405020304" pitchFamily="18" charset="0"/>
              </a:rPr>
              <a:t>улар қачон ва нима қилишларини ва бу уларга қанча вақт кетишини аниқ билишади</a:t>
            </a:r>
            <a:r>
              <a:rPr lang="uz-Cyrl-UZ" sz="2200" dirty="0" smtClean="0">
                <a:latin typeface="Times New Roman" panose="02020603050405020304" pitchFamily="18" charset="0"/>
                <a:ea typeface="Times New Roman" panose="02020603050405020304" pitchFamily="18" charset="0"/>
              </a:rPr>
              <a:t>.</a:t>
            </a:r>
          </a:p>
          <a:p>
            <a:pPr marL="354013" indent="-354013" algn="just">
              <a:lnSpc>
                <a:spcPct val="114000"/>
              </a:lnSpc>
              <a:spcBef>
                <a:spcPts val="600"/>
              </a:spcBef>
              <a:spcAft>
                <a:spcPts val="600"/>
              </a:spcAft>
              <a:buFont typeface="Wingdings" panose="05000000000000000000" pitchFamily="2" charset="2"/>
              <a:buChar char="Ø"/>
            </a:pPr>
            <a:r>
              <a:rPr lang="uz-Cyrl-UZ" sz="2200" b="1" dirty="0" smtClean="0">
                <a:latin typeface="Times New Roman" panose="02020603050405020304" pitchFamily="18" charset="0"/>
                <a:ea typeface="Times New Roman" panose="02020603050405020304" pitchFamily="18" charset="0"/>
              </a:rPr>
              <a:t>Интизомли одам </a:t>
            </a:r>
            <a:r>
              <a:rPr lang="uz-Cyrl-UZ" sz="2200" dirty="0" smtClean="0">
                <a:latin typeface="Times New Roman" panose="02020603050405020304" pitchFamily="18" charset="0"/>
                <a:ea typeface="Times New Roman" panose="02020603050405020304" pitchFamily="18" charset="0"/>
              </a:rPr>
              <a:t>доимо қуйидагиларга эга:</a:t>
            </a:r>
          </a:p>
          <a:p>
            <a:pPr marL="719138" indent="-374650" algn="just">
              <a:lnSpc>
                <a:spcPct val="114000"/>
              </a:lnSpc>
              <a:spcBef>
                <a:spcPts val="600"/>
              </a:spcBef>
              <a:buFont typeface="+mj-lt"/>
              <a:buAutoNum type="arabicPeriod"/>
            </a:pPr>
            <a:r>
              <a:rPr lang="uz-Cyrl-UZ" sz="2200" dirty="0" smtClean="0">
                <a:latin typeface="Times New Roman" panose="02020603050405020304" pitchFamily="18" charset="0"/>
                <a:ea typeface="Times New Roman" panose="02020603050405020304" pitchFamily="18" charset="0"/>
              </a:rPr>
              <a:t>Кун тартиби.</a:t>
            </a:r>
          </a:p>
          <a:p>
            <a:pPr marL="719138" indent="-374650" algn="just">
              <a:lnSpc>
                <a:spcPct val="114000"/>
              </a:lnSpc>
              <a:spcBef>
                <a:spcPts val="600"/>
              </a:spcBef>
              <a:buFont typeface="+mj-lt"/>
              <a:buAutoNum type="arabicPeriod"/>
            </a:pPr>
            <a:r>
              <a:rPr lang="uz-Cyrl-UZ" sz="2200" dirty="0" smtClean="0">
                <a:latin typeface="Times New Roman" panose="02020603050405020304" pitchFamily="18" charset="0"/>
                <a:ea typeface="Times New Roman" panose="02020603050405020304" pitchFamily="18" charset="0"/>
              </a:rPr>
              <a:t>Кундалик жадвал.</a:t>
            </a:r>
          </a:p>
          <a:p>
            <a:pPr marL="719138" indent="-374650" algn="just">
              <a:lnSpc>
                <a:spcPct val="114000"/>
              </a:lnSpc>
              <a:spcBef>
                <a:spcPts val="600"/>
              </a:spcBef>
              <a:buFont typeface="+mj-lt"/>
              <a:buAutoNum type="arabicPeriod"/>
            </a:pPr>
            <a:r>
              <a:rPr lang="uz-Cyrl-UZ" sz="2200" dirty="0" smtClean="0">
                <a:latin typeface="Times New Roman" panose="02020603050405020304" pitchFamily="18" charset="0"/>
                <a:ea typeface="Times New Roman" panose="02020603050405020304" pitchFamily="18" charset="0"/>
              </a:rPr>
              <a:t>Тартибланган ишлар рўйхати.</a:t>
            </a:r>
            <a:endParaRPr lang="uz-Cyrl-UZ" sz="2200" dirty="0">
              <a:latin typeface="Times New Roman" panose="02020603050405020304" pitchFamily="18" charset="0"/>
              <a:ea typeface="Times New Roman" panose="02020603050405020304" pitchFamily="18" charset="0"/>
            </a:endParaRPr>
          </a:p>
        </p:txBody>
      </p:sp>
      <p:pic>
        <p:nvPicPr>
          <p:cNvPr id="3" name="Рисунок 2">
            <a:extLst>
              <a:ext uri="{FF2B5EF4-FFF2-40B4-BE49-F238E27FC236}">
                <a16:creationId xmlns:a16="http://schemas.microsoft.com/office/drawing/2014/main" id="{D4C81F85-2A44-4FCB-A47D-8FA78E16BDDD}"/>
              </a:ext>
            </a:extLst>
          </p:cNvPr>
          <p:cNvPicPr>
            <a:picLocks noChangeAspect="1"/>
          </p:cNvPicPr>
          <p:nvPr/>
        </p:nvPicPr>
        <p:blipFill>
          <a:blip r:embed="rId2"/>
          <a:stretch>
            <a:fillRect/>
          </a:stretch>
        </p:blipFill>
        <p:spPr>
          <a:xfrm>
            <a:off x="5789353" y="4086808"/>
            <a:ext cx="3447952" cy="2294455"/>
          </a:xfrm>
          <a:prstGeom prst="rect">
            <a:avLst/>
          </a:prstGeom>
        </p:spPr>
      </p:pic>
      <p:sp>
        <p:nvSpPr>
          <p:cNvPr id="4" name="Прямоугольник 3">
            <a:extLst>
              <a:ext uri="{FF2B5EF4-FFF2-40B4-BE49-F238E27FC236}">
                <a16:creationId xmlns:a16="http://schemas.microsoft.com/office/drawing/2014/main" id="{D9C04D8E-62F6-4B55-8ABA-BA7A07978C69}"/>
              </a:ext>
            </a:extLst>
          </p:cNvPr>
          <p:cNvSpPr/>
          <p:nvPr/>
        </p:nvSpPr>
        <p:spPr>
          <a:xfrm>
            <a:off x="668695" y="6150430"/>
            <a:ext cx="4953000" cy="461665"/>
          </a:xfrm>
          <a:prstGeom prst="rect">
            <a:avLst/>
          </a:prstGeom>
        </p:spPr>
        <p:txBody>
          <a:bodyPr>
            <a:spAutoFit/>
          </a:bodyPr>
          <a:lstStyle/>
          <a:p>
            <a:r>
              <a:rPr lang="en-US" sz="1200" dirty="0"/>
              <a:t>https://thumbs.dreamstime.com/z/%D0%B8%D1%81%D1%86%D0%B8%D0%BF-%D0%B8%D0%BD%D0%B0-57361773.jpg</a:t>
            </a:r>
            <a:endParaRPr lang="ru-RU" sz="1200" dirty="0"/>
          </a:p>
        </p:txBody>
      </p:sp>
    </p:spTree>
    <p:extLst>
      <p:ext uri="{BB962C8B-B14F-4D97-AF65-F5344CB8AC3E}">
        <p14:creationId xmlns:p14="http://schemas.microsoft.com/office/powerpoint/2010/main" val="1592487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Вақт</a:t>
            </a:r>
            <a:r>
              <a:rPr lang="uz-Cyrl-UZ" sz="2800" b="1" dirty="0">
                <a:solidFill>
                  <a:schemeClr val="bg1"/>
                </a:solidFill>
                <a:latin typeface="Times New Roman" panose="02020603050405020304" pitchFamily="18" charset="0"/>
                <a:cs typeface="Times New Roman" panose="02020603050405020304" pitchFamily="18" charset="0"/>
              </a:rPr>
              <a:t>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режалаштириш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нима</a:t>
            </a:r>
            <a:r>
              <a:rPr lang="ru-RU" sz="2800" b="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2" y="773213"/>
            <a:ext cx="9526555" cy="6003916"/>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Режалаштириш</a:t>
            </a:r>
            <a:r>
              <a:rPr lang="uz-Cyrl-UZ" sz="2100" dirty="0" smtClean="0">
                <a:latin typeface="Times New Roman" panose="02020603050405020304" pitchFamily="18" charset="0"/>
                <a:ea typeface="Times New Roman" panose="02020603050405020304" pitchFamily="18" charset="0"/>
              </a:rPr>
              <a:t> –  </a:t>
            </a:r>
            <a:r>
              <a:rPr lang="uz-Cyrl-UZ" sz="2100" b="1" i="1" dirty="0" smtClean="0">
                <a:latin typeface="Times New Roman" panose="02020603050405020304" pitchFamily="18" charset="0"/>
                <a:ea typeface="Times New Roman" panose="02020603050405020304" pitchFamily="18" charset="0"/>
              </a:rPr>
              <a:t>вақтни бошқаришнинг асосий воситасидир. </a:t>
            </a:r>
            <a:r>
              <a:rPr lang="uz-Cyrl-UZ" sz="2100" dirty="0" smtClean="0">
                <a:latin typeface="Times New Roman" panose="02020603050405020304" pitchFamily="18" charset="0"/>
                <a:ea typeface="Times New Roman" panose="02020603050405020304" pitchFamily="18" charset="0"/>
              </a:rPr>
              <a:t>Режалаштиришдан фойдаланиш туфайли биз ўз вақтида </a:t>
            </a:r>
            <a:r>
              <a:rPr lang="uz-Cyrl-UZ" sz="2100" b="1" i="1" dirty="0" smtClean="0">
                <a:latin typeface="Times New Roman" panose="02020603050405020304" pitchFamily="18" charset="0"/>
                <a:ea typeface="Times New Roman" panose="02020603050405020304" pitchFamily="18" charset="0"/>
              </a:rPr>
              <a:t>фойда</a:t>
            </a:r>
            <a:r>
              <a:rPr lang="uz-Cyrl-UZ" sz="2100" dirty="0" smtClean="0">
                <a:latin typeface="Times New Roman" panose="02020603050405020304" pitchFamily="18" charset="0"/>
                <a:ea typeface="Times New Roman" panose="02020603050405020304" pitchFamily="18" charset="0"/>
              </a:rPr>
              <a:t> оламиз. Бошқарув фаолияти амалиётида, одатда, </a:t>
            </a:r>
            <a:r>
              <a:rPr lang="uz-Cyrl-UZ" sz="2100" i="1" dirty="0" smtClean="0">
                <a:latin typeface="Times New Roman" panose="02020603050405020304" pitchFamily="18" charset="0"/>
                <a:ea typeface="Times New Roman" panose="02020603050405020304" pitchFamily="18" charset="0"/>
              </a:rPr>
              <a:t>иш кунини режалаштиришга сарфланган 10 дақиқа ҳар куни икки соатгача бўлган иш вақтини тежаш имконини беради.</a:t>
            </a:r>
          </a:p>
          <a:p>
            <a:pPr marL="354013" indent="-354013" algn="just">
              <a:lnSpc>
                <a:spcPct val="114000"/>
              </a:lnSpc>
              <a:spcBef>
                <a:spcPts val="600"/>
              </a:spcBef>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Вақтни режалаштириш </a:t>
            </a:r>
            <a:r>
              <a:rPr lang="uz-Cyrl-UZ" sz="2100" b="1" i="1" dirty="0" smtClean="0">
                <a:latin typeface="Times New Roman" panose="02020603050405020304" pitchFamily="18" charset="0"/>
                <a:ea typeface="Times New Roman" panose="02020603050405020304" pitchFamily="18" charset="0"/>
              </a:rPr>
              <a:t>(time management) </a:t>
            </a:r>
            <a:r>
              <a:rPr lang="uz-Cyrl-UZ" sz="2100" dirty="0" smtClean="0">
                <a:latin typeface="Times New Roman" panose="02020603050405020304" pitchFamily="18" charset="0"/>
                <a:ea typeface="Times New Roman" panose="02020603050405020304" pitchFamily="18" charset="0"/>
              </a:rPr>
              <a:t>– бу </a:t>
            </a:r>
            <a:r>
              <a:rPr lang="uz-Cyrl-UZ" sz="2100" b="1" i="1" dirty="0" smtClean="0">
                <a:latin typeface="Times New Roman" panose="02020603050405020304" pitchFamily="18" charset="0"/>
                <a:ea typeface="Times New Roman" panose="02020603050405020304" pitchFamily="18" charset="0"/>
              </a:rPr>
              <a:t>вақтни ташкил қилиш ва оптималлаштириш технологияси.</a:t>
            </a:r>
            <a:r>
              <a:rPr lang="uz-Cyrl-UZ" sz="2100" dirty="0" smtClean="0">
                <a:latin typeface="Times New Roman" panose="02020603050405020304" pitchFamily="18" charset="0"/>
                <a:ea typeface="Times New Roman" panose="02020603050405020304" pitchFamily="18" charset="0"/>
              </a:rPr>
              <a:t> Агар сиз доимо кечиксангиз, барча режаларингизни бажаришга вақтингиз бўлмаса ёки доимо муҳим нарсаларни кечиктирсангиз, улар ёрдам беради.</a:t>
            </a:r>
          </a:p>
          <a:p>
            <a:pPr marL="354013" indent="-354013" algn="just">
              <a:lnSpc>
                <a:spcPct val="114000"/>
              </a:lnSpc>
              <a:spcBef>
                <a:spcPts val="600"/>
              </a:spcBef>
              <a:buFont typeface="Wingdings" panose="05000000000000000000" pitchFamily="2" charset="2"/>
              <a:buChar char="Ø"/>
            </a:pPr>
            <a:r>
              <a:rPr lang="uz-Cyrl-UZ" sz="2100" dirty="0" smtClean="0">
                <a:latin typeface="Times New Roman" panose="02020603050405020304" pitchFamily="18" charset="0"/>
                <a:ea typeface="Times New Roman" panose="02020603050405020304" pitchFamily="18" charset="0"/>
              </a:rPr>
              <a:t>Вақтни бошқаришнинг кўплаб тизимлари мавжуд: ҳар бир дақиқани қатъий режалаштиришдан тортиб, кунни ҳеч қандай сегментларга бўлишни ўз ичига олмайдиган юмшоқ, мослашувчан усулларгача. Бир вақтнинг ўзида барча ишларни ташкил қилишнинг универсал усули йўқ, шунинг учун сиз бир нечта техникани синаб кўришингиз, уларни бирлаштиришингиз ва ишингизнинг табиати ва ўзига хос хусусиятларига мос тизимни топишингиз керак бўлади.</a:t>
            </a: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45990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Вақт</a:t>
            </a:r>
            <a:r>
              <a:rPr lang="uz-Cyrl-UZ" sz="2800" b="1" dirty="0">
                <a:solidFill>
                  <a:schemeClr val="bg1"/>
                </a:solidFill>
                <a:latin typeface="Times New Roman" panose="02020603050405020304" pitchFamily="18" charset="0"/>
                <a:cs typeface="Times New Roman" panose="02020603050405020304" pitchFamily="18" charset="0"/>
              </a:rPr>
              <a:t>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режалаштириш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нима</a:t>
            </a:r>
            <a:r>
              <a:rPr lang="ru-RU" sz="2800" b="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51927" y="815222"/>
            <a:ext cx="9386594" cy="6042777"/>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Вақтни режалаштириш</a:t>
            </a:r>
            <a:r>
              <a:rPr lang="uz-Cyrl-UZ" sz="2100" dirty="0" smtClean="0">
                <a:latin typeface="Times New Roman" panose="02020603050405020304" pitchFamily="18" charset="0"/>
                <a:ea typeface="Times New Roman" panose="02020603050405020304" pitchFamily="18" charset="0"/>
              </a:rPr>
              <a:t> – бу келгуси давр учун меҳнат жараёнларининг лойиҳаси. Режалаштириш қуйидагилардан иборат ёпиқ тизим сифатида ифодаланиши мумкин:</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ҳаёт режалари ва узоқ муддатли режалар,</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йиллик режалар,</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ойлик режалар ва ҳафталик режалар,</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кун режалари.</a:t>
            </a:r>
          </a:p>
          <a:p>
            <a:pPr marL="354013" indent="-354013" algn="just">
              <a:lnSpc>
                <a:spcPct val="114000"/>
              </a:lnSpc>
              <a:spcBef>
                <a:spcPts val="0"/>
              </a:spcBef>
              <a:spcAft>
                <a:spcPts val="600"/>
              </a:spcAft>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Вақт кундалиги </a:t>
            </a:r>
            <a:r>
              <a:rPr lang="uz-Cyrl-UZ" sz="2100" dirty="0" smtClean="0">
                <a:latin typeface="Times New Roman" panose="02020603050405020304" pitchFamily="18" charset="0"/>
                <a:ea typeface="Times New Roman" panose="02020603050405020304" pitchFamily="18" charset="0"/>
              </a:rPr>
              <a:t>– бу шахсий иш картаси файли бўлиб, у бир вақтнинг ўзида иш столи тақвими, шахсий кундалик, дафтар, режалаштириш воситаси, манзиллар рўйхати, каталог, ғоялар карта файли ва бошқариш воситасидир.</a:t>
            </a:r>
          </a:p>
          <a:p>
            <a:pPr marL="354013" indent="-354013" algn="just">
              <a:lnSpc>
                <a:spcPct val="114000"/>
              </a:lnSpc>
              <a:spcBef>
                <a:spcPts val="0"/>
              </a:spcBef>
              <a:spcAft>
                <a:spcPts val="600"/>
              </a:spcAft>
              <a:buFont typeface="Wingdings" panose="05000000000000000000" pitchFamily="2" charset="2"/>
              <a:buChar char="Ø"/>
            </a:pPr>
            <a:r>
              <a:rPr lang="uz-Cyrl-UZ" sz="2100" dirty="0" smtClean="0">
                <a:latin typeface="Times New Roman" panose="02020603050405020304" pitchFamily="18" charset="0"/>
                <a:ea typeface="Times New Roman" panose="02020603050405020304" pitchFamily="18" charset="0"/>
              </a:rPr>
              <a:t>Вақт кундалигининг тузилиши:</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тақвим қисми; </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саналар бўлими;</a:t>
            </a:r>
          </a:p>
          <a:p>
            <a:pPr marL="625475" algn="just">
              <a:lnSpc>
                <a:spcPct val="114000"/>
              </a:lnSpc>
              <a:spcBef>
                <a:spcPts val="0"/>
              </a:spcBef>
              <a:spcAft>
                <a:spcPts val="600"/>
              </a:spcAft>
            </a:pPr>
            <a:r>
              <a:rPr lang="uz-Cyrl-UZ" sz="2100" dirty="0" smtClean="0">
                <a:latin typeface="Times New Roman" panose="02020603050405020304" pitchFamily="18" charset="0"/>
                <a:ea typeface="Times New Roman" panose="02020603050405020304" pitchFamily="18" charset="0"/>
              </a:rPr>
              <a:t>манзиллар ва телефон рақамлари бўлими.</a:t>
            </a: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18246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Тадбиркорликда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вақт</a:t>
            </a:r>
            <a:r>
              <a:rPr lang="uz-Cyrl-UZ" sz="2800" b="1" dirty="0">
                <a:solidFill>
                  <a:schemeClr val="bg1"/>
                </a:solidFill>
                <a:latin typeface="Times New Roman" panose="02020603050405020304" pitchFamily="18" charset="0"/>
                <a:cs typeface="Times New Roman" panose="02020603050405020304" pitchFamily="18" charset="0"/>
              </a:rPr>
              <a:t>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режалаштириш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учун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усуллар</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374055" y="895740"/>
            <a:ext cx="9264466" cy="3023117"/>
          </a:xfrm>
        </p:spPr>
        <p:txBody>
          <a:bodyPr>
            <a:noAutofit/>
          </a:bodyPr>
          <a:lstStyle/>
          <a:p>
            <a:pPr marL="457200" indent="-457200" algn="just">
              <a:lnSpc>
                <a:spcPct val="114000"/>
              </a:lnSpc>
              <a:spcBef>
                <a:spcPts val="600"/>
              </a:spcBef>
              <a:spcAft>
                <a:spcPts val="600"/>
              </a:spcAft>
              <a:buFont typeface="+mj-lt"/>
              <a:buAutoNum type="arabicPeriod"/>
            </a:pPr>
            <a:r>
              <a:rPr lang="uz-Cyrl-UZ" sz="2100" dirty="0" smtClean="0">
                <a:latin typeface="Times New Roman" panose="02020603050405020304" pitchFamily="18" charset="0"/>
                <a:ea typeface="Times New Roman" panose="02020603050405020304" pitchFamily="18" charset="0"/>
              </a:rPr>
              <a:t>Барча ишларни саватчага тўплаш.</a:t>
            </a:r>
          </a:p>
          <a:p>
            <a:pPr marL="457200" indent="-457200" algn="just">
              <a:lnSpc>
                <a:spcPct val="114000"/>
              </a:lnSpc>
              <a:spcBef>
                <a:spcPts val="600"/>
              </a:spcBef>
              <a:spcAft>
                <a:spcPts val="600"/>
              </a:spcAft>
              <a:buFont typeface="+mj-lt"/>
              <a:buAutoNum type="arabicPeriod"/>
            </a:pPr>
            <a:r>
              <a:rPr lang="uz-Cyrl-UZ" sz="2100" dirty="0" smtClean="0">
                <a:latin typeface="Times New Roman" panose="02020603050405020304" pitchFamily="18" charset="0"/>
                <a:ea typeface="Times New Roman" panose="02020603050405020304" pitchFamily="18" charset="0"/>
              </a:rPr>
              <a:t>Устуворликни қўйиш.</a:t>
            </a:r>
          </a:p>
          <a:p>
            <a:pPr marL="457200" indent="-457200" algn="just">
              <a:lnSpc>
                <a:spcPct val="114000"/>
              </a:lnSpc>
              <a:spcBef>
                <a:spcPts val="600"/>
              </a:spcBef>
              <a:spcAft>
                <a:spcPts val="600"/>
              </a:spcAft>
              <a:buFont typeface="+mj-lt"/>
              <a:buAutoNum type="arabicPeriod"/>
            </a:pPr>
            <a:r>
              <a:rPr lang="uz-Cyrl-UZ" sz="2100" dirty="0" smtClean="0">
                <a:latin typeface="Times New Roman" panose="02020603050405020304" pitchFamily="18" charset="0"/>
                <a:ea typeface="Times New Roman" panose="02020603050405020304" pitchFamily="18" charset="0"/>
              </a:rPr>
              <a:t>Иложи борича кўпроқ вакил тайинлаш</a:t>
            </a:r>
          </a:p>
          <a:p>
            <a:pPr marL="457200" indent="-457200" algn="just">
              <a:lnSpc>
                <a:spcPct val="114000"/>
              </a:lnSpc>
              <a:spcBef>
                <a:spcPts val="600"/>
              </a:spcBef>
              <a:spcAft>
                <a:spcPts val="600"/>
              </a:spcAft>
              <a:buFont typeface="+mj-lt"/>
              <a:buAutoNum type="arabicPeriod"/>
            </a:pPr>
            <a:r>
              <a:rPr lang="uz-Cyrl-UZ" sz="2100" dirty="0" smtClean="0">
                <a:latin typeface="Times New Roman" panose="02020603050405020304" pitchFamily="18" charset="0"/>
                <a:ea typeface="Times New Roman" panose="02020603050405020304" pitchFamily="18" charset="0"/>
              </a:rPr>
              <a:t>Мослашувчан амалиётларни амалга ошириш.</a:t>
            </a:r>
          </a:p>
          <a:p>
            <a:pPr marL="457200" indent="-457200" algn="just">
              <a:lnSpc>
                <a:spcPct val="114000"/>
              </a:lnSpc>
              <a:spcBef>
                <a:spcPts val="600"/>
              </a:spcBef>
              <a:spcAft>
                <a:spcPts val="600"/>
              </a:spcAft>
              <a:buFont typeface="+mj-lt"/>
              <a:buAutoNum type="arabicPeriod"/>
            </a:pPr>
            <a:r>
              <a:rPr lang="uz-Cyrl-UZ" sz="2100" dirty="0" smtClean="0">
                <a:latin typeface="Times New Roman" panose="02020603050405020304" pitchFamily="18" charset="0"/>
                <a:ea typeface="Times New Roman" panose="02020603050405020304" pitchFamily="18" charset="0"/>
              </a:rPr>
              <a:t>Шахсий самарадорлик учун вақтни бошқаришдан фойдаланиш(pomodoro усули).</a:t>
            </a:r>
            <a:endParaRPr lang="uz-Cyrl-UZ" sz="2100" dirty="0">
              <a:latin typeface="Times New Roman" panose="02020603050405020304" pitchFamily="18" charset="0"/>
              <a:ea typeface="Times New Roman" panose="02020603050405020304" pitchFamily="18" charset="0"/>
            </a:endParaRPr>
          </a:p>
        </p:txBody>
      </p:sp>
      <p:pic>
        <p:nvPicPr>
          <p:cNvPr id="2" name="Рисунок 1">
            <a:extLst>
              <a:ext uri="{FF2B5EF4-FFF2-40B4-BE49-F238E27FC236}">
                <a16:creationId xmlns:a16="http://schemas.microsoft.com/office/drawing/2014/main" id="{7EB7CC7C-73A8-4BB8-966A-E210BC37D8BE}"/>
              </a:ext>
            </a:extLst>
          </p:cNvPr>
          <p:cNvPicPr>
            <a:picLocks noChangeAspect="1"/>
          </p:cNvPicPr>
          <p:nvPr/>
        </p:nvPicPr>
        <p:blipFill>
          <a:blip r:embed="rId2"/>
          <a:stretch>
            <a:fillRect/>
          </a:stretch>
        </p:blipFill>
        <p:spPr>
          <a:xfrm>
            <a:off x="1408821" y="3834882"/>
            <a:ext cx="2482041" cy="2482041"/>
          </a:xfrm>
          <a:prstGeom prst="rect">
            <a:avLst/>
          </a:prstGeom>
        </p:spPr>
      </p:pic>
      <p:sp>
        <p:nvSpPr>
          <p:cNvPr id="3" name="Прямоугольник 2">
            <a:extLst>
              <a:ext uri="{FF2B5EF4-FFF2-40B4-BE49-F238E27FC236}">
                <a16:creationId xmlns:a16="http://schemas.microsoft.com/office/drawing/2014/main" id="{BCEEAC82-B717-4DE6-BF10-37C307649ED2}"/>
              </a:ext>
            </a:extLst>
          </p:cNvPr>
          <p:cNvSpPr/>
          <p:nvPr/>
        </p:nvSpPr>
        <p:spPr>
          <a:xfrm>
            <a:off x="878969" y="6326254"/>
            <a:ext cx="3579067" cy="461665"/>
          </a:xfrm>
          <a:prstGeom prst="rect">
            <a:avLst/>
          </a:prstGeom>
        </p:spPr>
        <p:txBody>
          <a:bodyPr wrap="square">
            <a:spAutoFit/>
          </a:bodyPr>
          <a:lstStyle/>
          <a:p>
            <a:r>
              <a:rPr lang="en-US" sz="1200" dirty="0"/>
              <a:t>https://synergy.ru/assets/academy/uploads/tz_142._texnika_pomodoro_montazhnaya_oblast_1.jpg</a:t>
            </a:r>
            <a:endParaRPr lang="ru-RU" sz="1200" dirty="0"/>
          </a:p>
        </p:txBody>
      </p:sp>
      <p:pic>
        <p:nvPicPr>
          <p:cNvPr id="4" name="Рисунок 3">
            <a:extLst>
              <a:ext uri="{FF2B5EF4-FFF2-40B4-BE49-F238E27FC236}">
                <a16:creationId xmlns:a16="http://schemas.microsoft.com/office/drawing/2014/main" id="{78840701-633F-45B9-8CEC-8C464AC21949}"/>
              </a:ext>
            </a:extLst>
          </p:cNvPr>
          <p:cNvPicPr>
            <a:picLocks noChangeAspect="1"/>
          </p:cNvPicPr>
          <p:nvPr/>
        </p:nvPicPr>
        <p:blipFill>
          <a:blip r:embed="rId3"/>
          <a:stretch>
            <a:fillRect/>
          </a:stretch>
        </p:blipFill>
        <p:spPr>
          <a:xfrm>
            <a:off x="4893903" y="4029561"/>
            <a:ext cx="4083281" cy="2092682"/>
          </a:xfrm>
          <a:prstGeom prst="rect">
            <a:avLst/>
          </a:prstGeom>
        </p:spPr>
      </p:pic>
      <p:sp>
        <p:nvSpPr>
          <p:cNvPr id="6" name="Прямоугольник 5">
            <a:extLst>
              <a:ext uri="{FF2B5EF4-FFF2-40B4-BE49-F238E27FC236}">
                <a16:creationId xmlns:a16="http://schemas.microsoft.com/office/drawing/2014/main" id="{E20A4EB9-0B42-48DB-B793-728B03E1A0BD}"/>
              </a:ext>
            </a:extLst>
          </p:cNvPr>
          <p:cNvSpPr/>
          <p:nvPr/>
        </p:nvSpPr>
        <p:spPr>
          <a:xfrm>
            <a:off x="4661055" y="6418586"/>
            <a:ext cx="4953000" cy="276999"/>
          </a:xfrm>
          <a:prstGeom prst="rect">
            <a:avLst/>
          </a:prstGeom>
        </p:spPr>
        <p:txBody>
          <a:bodyPr>
            <a:spAutoFit/>
          </a:bodyPr>
          <a:lstStyle/>
          <a:p>
            <a:r>
              <a:rPr lang="en-US" sz="1200" dirty="0"/>
              <a:t>https://www.passionned.com/wp/wp-content/uploads/smart-goals.png</a:t>
            </a:r>
            <a:endParaRPr lang="ru-RU" sz="1200" dirty="0"/>
          </a:p>
        </p:txBody>
      </p:sp>
    </p:spTree>
    <p:extLst>
      <p:ext uri="{BB962C8B-B14F-4D97-AF65-F5344CB8AC3E}">
        <p14:creationId xmlns:p14="http://schemas.microsoft.com/office/powerpoint/2010/main" val="8252260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Кечқурун тайёргарлик кўриш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374055" y="895740"/>
            <a:ext cx="9208484" cy="3032448"/>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Кечқурун тайёргарлик </a:t>
            </a:r>
            <a:r>
              <a:rPr lang="uz-Cyrl-UZ" sz="2100" dirty="0" smtClean="0">
                <a:latin typeface="Times New Roman" panose="02020603050405020304" pitchFamily="18" charset="0"/>
                <a:ea typeface="Times New Roman" panose="02020603050405020304" pitchFamily="18" charset="0"/>
              </a:rPr>
              <a:t>эрталаб </a:t>
            </a:r>
            <a:r>
              <a:rPr lang="uz-Cyrl-UZ" sz="2100" dirty="0">
                <a:latin typeface="Times New Roman" panose="02020603050405020304" pitchFamily="18" charset="0"/>
                <a:ea typeface="Times New Roman" panose="02020603050405020304" pitchFamily="18" charset="0"/>
              </a:rPr>
              <a:t>э</a:t>
            </a:r>
            <a:r>
              <a:rPr lang="uz-Cyrl-UZ" sz="2100" dirty="0" smtClean="0">
                <a:latin typeface="Times New Roman" panose="02020603050405020304" pitchFamily="18" charset="0"/>
                <a:ea typeface="Times New Roman" panose="02020603050405020304" pitchFamily="18" charset="0"/>
              </a:rPr>
              <a:t>рта </a:t>
            </a:r>
            <a:r>
              <a:rPr lang="uz-Cyrl-UZ" sz="2100" dirty="0">
                <a:latin typeface="Times New Roman" panose="02020603050405020304" pitchFamily="18" charset="0"/>
                <a:ea typeface="Times New Roman" panose="02020603050405020304" pitchFamily="18" charset="0"/>
              </a:rPr>
              <a:t>туриш қийин бўлганлар учун мос келади - психолог Ник Вигналнинг маслаҳати. Иш кунининг охирида </a:t>
            </a:r>
            <a:r>
              <a:rPr lang="uz-Cyrl-UZ" sz="2100" dirty="0" smtClean="0">
                <a:latin typeface="Times New Roman" panose="02020603050405020304" pitchFamily="18" charset="0"/>
                <a:ea typeface="Times New Roman" panose="02020603050405020304" pitchFamily="18" charset="0"/>
              </a:rPr>
              <a:t>эртанги </a:t>
            </a:r>
            <a:r>
              <a:rPr lang="uz-Cyrl-UZ" sz="2100" dirty="0">
                <a:latin typeface="Times New Roman" panose="02020603050405020304" pitchFamily="18" charset="0"/>
                <a:ea typeface="Times New Roman" panose="02020603050405020304" pitchFamily="18" charset="0"/>
              </a:rPr>
              <a:t>кун учун иш ва шахсий вазифаларни ёзинг. Шундай қилиб, сиз ўзингизнинг иш юкингизни олдиндан тушунасиз ва ерталаб шошилмасдан вазифаларни тақсимлайсиз. Кечқурун вазифа режасини, иш кийимларини ёки уйдан ташқарида ишласангиз, бориш учун тушлик қилишингиз мумкин.</a:t>
            </a:r>
          </a:p>
        </p:txBody>
      </p:sp>
      <p:sp>
        <p:nvSpPr>
          <p:cNvPr id="3" name="Прямоугольник 2">
            <a:extLst>
              <a:ext uri="{FF2B5EF4-FFF2-40B4-BE49-F238E27FC236}">
                <a16:creationId xmlns:a16="http://schemas.microsoft.com/office/drawing/2014/main" id="{930FF7DC-3E16-47A1-B4B4-9AF916B31A77}"/>
              </a:ext>
            </a:extLst>
          </p:cNvPr>
          <p:cNvSpPr/>
          <p:nvPr/>
        </p:nvSpPr>
        <p:spPr>
          <a:xfrm>
            <a:off x="824980" y="6064898"/>
            <a:ext cx="8738897" cy="369332"/>
          </a:xfrm>
          <a:prstGeom prst="rect">
            <a:avLst/>
          </a:prstGeom>
        </p:spPr>
        <p:txBody>
          <a:bodyPr wrap="square">
            <a:spAutoFit/>
          </a:bodyPr>
          <a:lstStyle/>
          <a:p>
            <a:pPr fontAlgn="base"/>
            <a:r>
              <a:rPr lang="ru-RU" u="sng" dirty="0">
                <a:hlinkClick r:id="rId2"/>
              </a:rPr>
              <a:t>https://s0.rbk.ru/v6_top_pics/resized/590xH/media/img/5/10/756171147220105.png</a:t>
            </a:r>
            <a:endParaRPr lang="ru-RU" dirty="0"/>
          </a:p>
        </p:txBody>
      </p:sp>
      <p:pic>
        <p:nvPicPr>
          <p:cNvPr id="8" name="Рисунок 7" descr="План задач на завтра можно составлять в блокноте на бумаге или в приложении">
            <a:extLst>
              <a:ext uri="{FF2B5EF4-FFF2-40B4-BE49-F238E27FC236}">
                <a16:creationId xmlns:a16="http://schemas.microsoft.com/office/drawing/2014/main" id="{3FF5D7A0-9142-48C0-9E1A-72420941C1A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133288" y="3772139"/>
            <a:ext cx="6404221" cy="2143942"/>
          </a:xfrm>
          <a:prstGeom prst="rect">
            <a:avLst/>
          </a:prstGeom>
          <a:noFill/>
          <a:ln>
            <a:noFill/>
          </a:ln>
        </p:spPr>
      </p:pic>
    </p:spTree>
    <p:extLst>
      <p:ext uri="{BB962C8B-B14F-4D97-AF65-F5344CB8AC3E}">
        <p14:creationId xmlns:p14="http://schemas.microsoft.com/office/powerpoint/2010/main" val="3957310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1691" y="2436574"/>
            <a:ext cx="9600377" cy="4226986"/>
          </a:xfrm>
        </p:spPr>
        <p:txBody>
          <a:bodyPr/>
          <a:lstStyle/>
          <a:p>
            <a:pPr algn="just"/>
            <a:r>
              <a:rPr lang="uz-Cyrl-UZ" b="1" dirty="0" smtClean="0">
                <a:latin typeface="Times New Roman" panose="02020603050405020304" pitchFamily="18" charset="0"/>
                <a:cs typeface="Times New Roman" panose="02020603050405020304" pitchFamily="18" charset="0"/>
              </a:rPr>
              <a:t>1.Вазифани </a:t>
            </a:r>
            <a:r>
              <a:rPr lang="uz-Cyrl-UZ" b="1" dirty="0">
                <a:latin typeface="Times New Roman" panose="02020603050405020304" pitchFamily="18" charset="0"/>
                <a:cs typeface="Times New Roman" panose="02020603050405020304" pitchFamily="18" charset="0"/>
              </a:rPr>
              <a:t>бажариш учун зарур бўлган вақт ҳисобидаги </a:t>
            </a:r>
            <a:r>
              <a:rPr lang="uz-Cyrl-UZ" b="1" dirty="0" smtClean="0">
                <a:latin typeface="Times New Roman" panose="02020603050405020304" pitchFamily="18" charset="0"/>
                <a:cs typeface="Times New Roman" panose="02020603050405020304" pitchFamily="18" charset="0"/>
              </a:rPr>
              <a:t>хатолар.</a:t>
            </a:r>
            <a:endParaRPr lang="ru-RU" b="1" dirty="0">
              <a:latin typeface="Times New Roman" panose="02020603050405020304" pitchFamily="18" charset="0"/>
              <a:cs typeface="Times New Roman" panose="02020603050405020304" pitchFamily="18" charset="0"/>
            </a:endParaRPr>
          </a:p>
          <a:p>
            <a:pPr algn="just"/>
            <a:r>
              <a:rPr lang="uz-Cyrl-UZ" b="1" dirty="0" smtClean="0">
                <a:latin typeface="Times New Roman" panose="02020603050405020304" pitchFamily="18" charset="0"/>
                <a:cs typeface="Times New Roman" panose="02020603050405020304" pitchFamily="18" charset="0"/>
              </a:rPr>
              <a:t>2.Топшириқларни </a:t>
            </a:r>
            <a:r>
              <a:rPr lang="uz-Cyrl-UZ" b="1" dirty="0">
                <a:latin typeface="Times New Roman" panose="02020603050405020304" pitchFamily="18" charset="0"/>
                <a:cs typeface="Times New Roman" panose="02020603050405020304" pitchFamily="18" charset="0"/>
              </a:rPr>
              <a:t>бажариш учун аниқ вақт ва жойни </a:t>
            </a:r>
            <a:r>
              <a:rPr lang="uz-Cyrl-UZ" b="1" dirty="0" smtClean="0">
                <a:latin typeface="Times New Roman" panose="02020603050405020304" pitchFamily="18" charset="0"/>
                <a:cs typeface="Times New Roman" panose="02020603050405020304" pitchFamily="18" charset="0"/>
              </a:rPr>
              <a:t>режалаштирмаслик.</a:t>
            </a:r>
            <a:endParaRPr lang="ru-RU" b="1" dirty="0">
              <a:latin typeface="Times New Roman" panose="02020603050405020304" pitchFamily="18" charset="0"/>
              <a:cs typeface="Times New Roman" panose="02020603050405020304" pitchFamily="18" charset="0"/>
            </a:endParaRPr>
          </a:p>
          <a:p>
            <a:pPr algn="just"/>
            <a:r>
              <a:rPr lang="uz-Cyrl-UZ" b="1" dirty="0" smtClean="0">
                <a:latin typeface="Times New Roman" panose="02020603050405020304" pitchFamily="18" charset="0"/>
                <a:cs typeface="Times New Roman" panose="02020603050405020304" pitchFamily="18" charset="0"/>
              </a:rPr>
              <a:t>3.Вазифани </a:t>
            </a:r>
            <a:r>
              <a:rPr lang="uz-Cyrl-UZ" b="1" dirty="0">
                <a:latin typeface="Times New Roman" panose="02020603050405020304" pitchFamily="18" charset="0"/>
                <a:cs typeface="Times New Roman" panose="02020603050405020304" pitchFamily="18" charset="0"/>
              </a:rPr>
              <a:t>бажариш учун берилган вақтни нотўғри танлаш.</a:t>
            </a:r>
            <a:endParaRPr lang="ru-RU" b="1" dirty="0">
              <a:latin typeface="Times New Roman" panose="02020603050405020304" pitchFamily="18" charset="0"/>
              <a:cs typeface="Times New Roman" panose="02020603050405020304" pitchFamily="18" charset="0"/>
            </a:endParaRPr>
          </a:p>
          <a:p>
            <a:pPr algn="just"/>
            <a:r>
              <a:rPr lang="uz-Cyrl-UZ" b="1" dirty="0" smtClean="0">
                <a:latin typeface="Times New Roman" panose="02020603050405020304" pitchFamily="18" charset="0"/>
                <a:cs typeface="Times New Roman" panose="02020603050405020304" pitchFamily="18" charset="0"/>
              </a:rPr>
              <a:t>4.Иш </a:t>
            </a:r>
            <a:r>
              <a:rPr lang="uz-Cyrl-UZ" b="1" dirty="0">
                <a:latin typeface="Times New Roman" panose="02020603050405020304" pitchFamily="18" charset="0"/>
                <a:cs typeface="Times New Roman" panose="02020603050405020304" pitchFamily="18" charset="0"/>
              </a:rPr>
              <a:t>жойининг тўғри ташкил этилмаганлиги.</a:t>
            </a:r>
            <a:endParaRPr lang="ru-RU" b="1" dirty="0">
              <a:latin typeface="Times New Roman" panose="02020603050405020304" pitchFamily="18" charset="0"/>
              <a:cs typeface="Times New Roman" panose="02020603050405020304" pitchFamily="18" charset="0"/>
            </a:endParaRPr>
          </a:p>
          <a:p>
            <a:pPr algn="just"/>
            <a:r>
              <a:rPr lang="uz-Cyrl-UZ" b="1" dirty="0" smtClean="0">
                <a:latin typeface="Times New Roman" panose="02020603050405020304" pitchFamily="18" charset="0"/>
                <a:cs typeface="Times New Roman" panose="02020603050405020304" pitchFamily="18" charset="0"/>
              </a:rPr>
              <a:t>5.Вазифа </a:t>
            </a:r>
            <a:r>
              <a:rPr lang="uz-Cyrl-UZ" b="1" dirty="0">
                <a:latin typeface="Times New Roman" panose="02020603050405020304" pitchFamily="18" charset="0"/>
                <a:cs typeface="Times New Roman" panose="02020603050405020304" pitchFamily="18" charset="0"/>
              </a:rPr>
              <a:t>жуда мураккаб ва машаққатли бўлиб, бир ўтиришда ҳал </a:t>
            </a:r>
            <a:r>
              <a:rPr lang="uz-Cyrl-UZ" b="1" dirty="0" smtClean="0">
                <a:latin typeface="Times New Roman" panose="02020603050405020304" pitchFamily="18" charset="0"/>
                <a:cs typeface="Times New Roman" panose="02020603050405020304" pitchFamily="18" charset="0"/>
              </a:rPr>
              <a:t>қилишнинг </a:t>
            </a:r>
            <a:r>
              <a:rPr lang="uz-Cyrl-UZ" b="1" dirty="0">
                <a:latin typeface="Times New Roman" panose="02020603050405020304" pitchFamily="18" charset="0"/>
                <a:cs typeface="Times New Roman" panose="02020603050405020304" pitchFamily="18" charset="0"/>
              </a:rPr>
              <a:t>иложи йўқлиги</a:t>
            </a:r>
            <a:r>
              <a:rPr lang="ru-RU" b="1" dirty="0">
                <a:latin typeface="Times New Roman" panose="02020603050405020304" pitchFamily="18" charset="0"/>
                <a:cs typeface="Times New Roman" panose="02020603050405020304" pitchFamily="18" charset="0"/>
              </a:rPr>
              <a:t>.</a:t>
            </a:r>
          </a:p>
          <a:p>
            <a:pPr marL="0" indent="0">
              <a:buNone/>
              <a:defRPr/>
            </a:pPr>
            <a:endParaRPr lang="ru-RU" b="1"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0" y="0"/>
            <a:ext cx="9489606" cy="2246769"/>
          </a:xfrm>
          <a:prstGeom prst="rect">
            <a:avLst/>
          </a:prstGeom>
        </p:spPr>
        <p:txBody>
          <a:bodyPr wrap="square">
            <a:spAutoFit/>
          </a:bodyPr>
          <a:lstStyle/>
          <a:p>
            <a:pPr algn="ctr"/>
            <a:r>
              <a:rPr lang="uz-Cyrl-UZ" sz="2800" b="1" dirty="0" smtClean="0">
                <a:latin typeface="Times New Roman" panose="02020603050405020304" pitchFamily="18" charset="0"/>
                <a:cs typeface="Times New Roman" panose="02020603050405020304" pitchFamily="18" charset="0"/>
              </a:rPr>
              <a:t>Кичик бизнесда “Вақт” ресурсининг самарасиз ишлашининг 3 даражали асосий  сабаблари</a:t>
            </a:r>
            <a:r>
              <a:rPr lang="en-US" sz="2800" b="1" dirty="0" smtClean="0">
                <a:latin typeface="Times New Roman" panose="02020603050405020304" pitchFamily="18" charset="0"/>
                <a:cs typeface="Times New Roman" panose="02020603050405020304" pitchFamily="18" charset="0"/>
              </a:rPr>
              <a:t>[4]</a:t>
            </a:r>
            <a:r>
              <a:rPr lang="uz-Cyrl-UZ" sz="2800" b="1" dirty="0" smtClean="0">
                <a:latin typeface="Times New Roman" panose="02020603050405020304" pitchFamily="18" charset="0"/>
                <a:cs typeface="Times New Roman" panose="02020603050405020304" pitchFamily="18" charset="0"/>
              </a:rPr>
              <a:t>: </a:t>
            </a:r>
          </a:p>
          <a:p>
            <a:pPr algn="ctr"/>
            <a:r>
              <a:rPr lang="uz-Cyrl-UZ" sz="2800" b="1" dirty="0" smtClean="0">
                <a:latin typeface="Times New Roman" panose="02020603050405020304" pitchFamily="18" charset="0"/>
                <a:cs typeface="Times New Roman" panose="02020603050405020304" pitchFamily="18" charset="0"/>
              </a:rPr>
              <a:t/>
            </a:r>
            <a:br>
              <a:rPr lang="uz-Cyrl-UZ" sz="2800" b="1" dirty="0" smtClean="0">
                <a:latin typeface="Times New Roman" panose="02020603050405020304" pitchFamily="18" charset="0"/>
                <a:cs typeface="Times New Roman" panose="02020603050405020304" pitchFamily="18" charset="0"/>
              </a:rPr>
            </a:br>
            <a:r>
              <a:rPr lang="uz-Cyrl-UZ" sz="2800" b="1" dirty="0" smtClean="0">
                <a:latin typeface="Times New Roman" panose="02020603050405020304" pitchFamily="18" charset="0"/>
                <a:cs typeface="Times New Roman" panose="02020603050405020304" pitchFamily="18" charset="0"/>
              </a:rPr>
              <a:t>     </a:t>
            </a:r>
            <a:r>
              <a:rPr lang="uz-Cyrl-UZ" sz="2600" b="1" u="sng" dirty="0" smtClean="0">
                <a:latin typeface="Times New Roman" panose="02020603050405020304" pitchFamily="18" charset="0"/>
                <a:cs typeface="Times New Roman" panose="02020603050405020304" pitchFamily="18" charset="0"/>
              </a:rPr>
              <a:t>Биринчи даражали сабаблар- бу корхонадаги техник хатолар:</a:t>
            </a:r>
            <a:endParaRPr lang="uz-Cyrl-UZ" sz="2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46794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125509" y="221147"/>
            <a:ext cx="9758573" cy="1527175"/>
          </a:xfrm>
        </p:spPr>
        <p:txBody>
          <a:bodyPr>
            <a:normAutofit/>
          </a:bodyPr>
          <a:lstStyle/>
          <a:p>
            <a:pPr algn="ctr" eaLnBrk="1" hangingPunct="1"/>
            <a:r>
              <a:rPr lang="uz-Cyrl-UZ" altLang="ru-RU" sz="3400" b="1" u="sng" dirty="0" smtClean="0">
                <a:latin typeface="Times New Roman" panose="02020603050405020304" pitchFamily="18" charset="0"/>
                <a:cs typeface="Times New Roman" panose="02020603050405020304" pitchFamily="18" charset="0"/>
              </a:rPr>
              <a:t>Иккинчи даражали сабаблар – корхонадаги объектив омиллар</a:t>
            </a:r>
            <a:r>
              <a:rPr lang="en-US" altLang="ru-RU" sz="3400" b="1" u="sng" dirty="0" smtClean="0">
                <a:latin typeface="Times New Roman" panose="02020603050405020304" pitchFamily="18" charset="0"/>
                <a:cs typeface="Times New Roman" panose="02020603050405020304" pitchFamily="18" charset="0"/>
              </a:rPr>
              <a:t>[4]</a:t>
            </a:r>
            <a:r>
              <a:rPr lang="uz-Cyrl-UZ" altLang="ru-RU" sz="3400" b="1" u="sng" dirty="0" smtClean="0">
                <a:latin typeface="Times New Roman" panose="02020603050405020304" pitchFamily="18" charset="0"/>
                <a:cs typeface="Times New Roman" panose="02020603050405020304" pitchFamily="18" charset="0"/>
              </a:rPr>
              <a:t>:</a:t>
            </a:r>
            <a:endParaRPr lang="uz-Cyrl-UZ" altLang="ru-RU" sz="3400" u="sng" dirty="0">
              <a:latin typeface="Times New Roman" panose="02020603050405020304" pitchFamily="18" charset="0"/>
              <a:cs typeface="Times New Roman" panose="02020603050405020304" pitchFamily="18" charset="0"/>
            </a:endParaRPr>
          </a:p>
        </p:txBody>
      </p:sp>
      <p:sp>
        <p:nvSpPr>
          <p:cNvPr id="17411" name="Объект 2"/>
          <p:cNvSpPr>
            <a:spLocks noGrp="1"/>
          </p:cNvSpPr>
          <p:nvPr>
            <p:ph idx="1"/>
          </p:nvPr>
        </p:nvSpPr>
        <p:spPr>
          <a:xfrm>
            <a:off x="132202" y="2309812"/>
            <a:ext cx="9243152" cy="4355393"/>
          </a:xfrm>
        </p:spPr>
        <p:txBody>
          <a:bodyPr>
            <a:normAutofit/>
          </a:bodyPr>
          <a:lstStyle/>
          <a:p>
            <a:pPr algn="just"/>
            <a:r>
              <a:rPr lang="uz-Cyrl-UZ" sz="3200" b="1" dirty="0" smtClean="0">
                <a:latin typeface="Times New Roman" panose="02020603050405020304" pitchFamily="18" charset="0"/>
                <a:cs typeface="Times New Roman" panose="02020603050405020304" pitchFamily="18" charset="0"/>
              </a:rPr>
              <a:t>1.Ақл бовар қилмайдиган иш юкламаси.</a:t>
            </a:r>
          </a:p>
          <a:p>
            <a:pPr algn="just"/>
            <a:r>
              <a:rPr lang="uz-Cyrl-UZ" sz="3200" b="1" dirty="0" smtClean="0">
                <a:latin typeface="Times New Roman" panose="02020603050405020304" pitchFamily="18" charset="0"/>
                <a:cs typeface="Times New Roman" panose="02020603050405020304" pitchFamily="18" charset="0"/>
              </a:rPr>
              <a:t>2.Концентрациянинг етишмаслиги.</a:t>
            </a:r>
          </a:p>
          <a:p>
            <a:pPr algn="just"/>
            <a:r>
              <a:rPr lang="uz-Cyrl-UZ" sz="3200" b="1" dirty="0" smtClean="0">
                <a:latin typeface="Times New Roman" panose="02020603050405020304" pitchFamily="18" charset="0"/>
                <a:cs typeface="Times New Roman" panose="02020603050405020304" pitchFamily="18" charset="0"/>
              </a:rPr>
              <a:t>3.Соғлик муаммолари кучни чеклаши.</a:t>
            </a:r>
          </a:p>
          <a:p>
            <a:pPr algn="just"/>
            <a:r>
              <a:rPr lang="uz-Cyrl-UZ" sz="3200" b="1" dirty="0" smtClean="0">
                <a:latin typeface="Times New Roman" panose="02020603050405020304" pitchFamily="18" charset="0"/>
                <a:cs typeface="Times New Roman" panose="02020603050405020304" pitchFamily="18" charset="0"/>
              </a:rPr>
              <a:t>4.Ўзгаришлар босқичи.</a:t>
            </a:r>
          </a:p>
          <a:p>
            <a:pPr algn="just"/>
            <a:r>
              <a:rPr lang="uz-Cyrl-UZ" sz="3200" b="1" dirty="0" smtClean="0">
                <a:latin typeface="Times New Roman" panose="02020603050405020304" pitchFamily="18" charset="0"/>
                <a:cs typeface="Times New Roman" panose="02020603050405020304" pitchFamily="18" charset="0"/>
              </a:rPr>
              <a:t>5.Юқори шовқин муҳити.</a:t>
            </a:r>
          </a:p>
          <a:p>
            <a:pPr algn="just"/>
            <a:r>
              <a:rPr lang="uz-Cyrl-UZ" sz="3200" b="1" dirty="0" smtClean="0">
                <a:latin typeface="Times New Roman" panose="02020603050405020304" pitchFamily="18" charset="0"/>
                <a:cs typeface="Times New Roman" panose="02020603050405020304" pitchFamily="18" charset="0"/>
              </a:rPr>
              <a:t>6.Бошқаларнинг тартибсизлиги орқали етказиладиган ноқулайликлар</a:t>
            </a:r>
            <a:r>
              <a:rPr lang="uz-Cyrl-UZ" altLang="ru-RU" sz="3200" b="1" dirty="0" smtClean="0">
                <a:latin typeface="Times New Roman" panose="02020603050405020304" pitchFamily="18" charset="0"/>
                <a:cs typeface="Times New Roman" panose="02020603050405020304" pitchFamily="18" charset="0"/>
              </a:rPr>
              <a:t>.</a:t>
            </a:r>
            <a:endParaRPr lang="uz-Cyrl-UZ" alt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5802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4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277259" y="93013"/>
            <a:ext cx="9628741" cy="1527175"/>
          </a:xfrm>
        </p:spPr>
        <p:txBody>
          <a:bodyPr>
            <a:normAutofit/>
          </a:bodyPr>
          <a:lstStyle/>
          <a:p>
            <a:pPr algn="ctr" eaLnBrk="1" hangingPunct="1"/>
            <a:r>
              <a:rPr lang="uz-Cyrl-UZ" altLang="ru-RU" sz="3600" b="1" u="sng" dirty="0" smtClean="0">
                <a:latin typeface="Times New Roman" panose="02020603050405020304" pitchFamily="18" charset="0"/>
                <a:cs typeface="Times New Roman" panose="02020603050405020304" pitchFamily="18" charset="0"/>
              </a:rPr>
              <a:t>Учинчи даражали сабаблар- бу корхонадаги психологик тўсиқлар</a:t>
            </a:r>
            <a:r>
              <a:rPr lang="en-US" altLang="ru-RU" sz="3600" b="1" u="sng" dirty="0" smtClean="0">
                <a:latin typeface="Times New Roman" panose="02020603050405020304" pitchFamily="18" charset="0"/>
                <a:cs typeface="Times New Roman" panose="02020603050405020304" pitchFamily="18" charset="0"/>
              </a:rPr>
              <a:t>[4]</a:t>
            </a:r>
            <a:r>
              <a:rPr lang="uz-Cyrl-UZ" altLang="ru-RU" sz="3600" b="1" u="sng" dirty="0" smtClean="0">
                <a:latin typeface="Times New Roman" panose="02020603050405020304" pitchFamily="18" charset="0"/>
                <a:cs typeface="Times New Roman" panose="02020603050405020304" pitchFamily="18" charset="0"/>
              </a:rPr>
              <a:t>:</a:t>
            </a:r>
            <a:endParaRPr lang="uz-Cyrl-UZ" altLang="ru-RU" sz="3600" u="sng" dirty="0">
              <a:latin typeface="Times New Roman" panose="02020603050405020304" pitchFamily="18" charset="0"/>
              <a:cs typeface="Times New Roman" panose="02020603050405020304" pitchFamily="18" charset="0"/>
            </a:endParaRPr>
          </a:p>
        </p:txBody>
      </p:sp>
      <p:sp>
        <p:nvSpPr>
          <p:cNvPr id="18435" name="Объект 2"/>
          <p:cNvSpPr>
            <a:spLocks noGrp="1"/>
          </p:cNvSpPr>
          <p:nvPr>
            <p:ph idx="1"/>
          </p:nvPr>
        </p:nvSpPr>
        <p:spPr>
          <a:xfrm>
            <a:off x="165254" y="2093913"/>
            <a:ext cx="9628741" cy="4764087"/>
          </a:xfrm>
        </p:spPr>
        <p:txBody>
          <a:bodyPr>
            <a:normAutofit/>
          </a:bodyPr>
          <a:lstStyle/>
          <a:p>
            <a:r>
              <a:rPr lang="uz-Cyrl-UZ" b="1" dirty="0">
                <a:latin typeface="Times New Roman" panose="02020603050405020304" pitchFamily="18" charset="0"/>
                <a:cs typeface="Times New Roman" panose="02020603050405020304" pitchFamily="18" charset="0"/>
              </a:rPr>
              <a:t>Ҳаётда мақсад ва устуворликларда аниқлик </a:t>
            </a:r>
            <a:r>
              <a:rPr lang="uz-Cyrl-UZ" b="1" dirty="0" smtClean="0">
                <a:latin typeface="Times New Roman" panose="02020603050405020304" pitchFamily="18" charset="0"/>
                <a:cs typeface="Times New Roman" panose="02020603050405020304" pitchFamily="18" charset="0"/>
              </a:rPr>
              <a:t>йўқлиги.</a:t>
            </a:r>
            <a:endParaRPr lang="ru-RU" b="1"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Рад этишни билмаслик ва бошқаларнинг бундан фойдаланиши.</a:t>
            </a:r>
            <a:endParaRPr lang="ru-RU" b="1"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Мумкин бўлган муваффақиятсизликдан қўрқиш.</a:t>
            </a:r>
            <a:endParaRPr lang="ru-RU" b="1"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Муваффақиятдан қўрқиш.</a:t>
            </a:r>
            <a:endParaRPr lang="ru-RU" b="1" dirty="0">
              <a:latin typeface="Times New Roman" panose="02020603050405020304" pitchFamily="18" charset="0"/>
              <a:cs typeface="Times New Roman" panose="02020603050405020304" pitchFamily="18" charset="0"/>
            </a:endParaRPr>
          </a:p>
          <a:p>
            <a:r>
              <a:rPr lang="uz-Cyrl-UZ" b="1" dirty="0" smtClean="0">
                <a:latin typeface="Times New Roman" panose="02020603050405020304" pitchFamily="18" charset="0"/>
                <a:cs typeface="Times New Roman" panose="02020603050405020304" pitchFamily="18" charset="0"/>
              </a:rPr>
              <a:t>Ўзгаришлардан қўрқув.</a:t>
            </a:r>
            <a:endParaRPr lang="ru-RU" b="1" dirty="0">
              <a:latin typeface="Times New Roman" panose="02020603050405020304" pitchFamily="18" charset="0"/>
              <a:cs typeface="Times New Roman" panose="02020603050405020304" pitchFamily="18" charset="0"/>
            </a:endParaRPr>
          </a:p>
          <a:p>
            <a:r>
              <a:rPr lang="uz-Cyrl-UZ" b="1" dirty="0" smtClean="0">
                <a:latin typeface="Times New Roman" panose="02020603050405020304" pitchFamily="18" charset="0"/>
                <a:cs typeface="Times New Roman" panose="02020603050405020304" pitchFamily="18" charset="0"/>
              </a:rPr>
              <a:t>Тугатишлардан қўрқув.</a:t>
            </a:r>
            <a:endParaRPr lang="ru-RU" b="1"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Перфекционизм.</a:t>
            </a:r>
            <a:endParaRPr lang="ru-RU" b="1"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Ўз-ўзини мотивациясининг </a:t>
            </a:r>
            <a:r>
              <a:rPr lang="uz-Cyrl-UZ" b="1" dirty="0" smtClean="0">
                <a:latin typeface="Times New Roman" panose="02020603050405020304" pitchFamily="18" charset="0"/>
                <a:cs typeface="Times New Roman" panose="02020603050405020304" pitchFamily="18" charset="0"/>
              </a:rPr>
              <a:t>пастлиги.</a:t>
            </a:r>
            <a:endParaRPr lang="ru-RU" b="1" dirty="0">
              <a:latin typeface="Times New Roman" panose="02020603050405020304" pitchFamily="18" charset="0"/>
              <a:cs typeface="Times New Roman" panose="02020603050405020304" pitchFamily="18" charset="0"/>
            </a:endParaRPr>
          </a:p>
          <a:p>
            <a:pPr marL="0" indent="0">
              <a:buNone/>
            </a:pPr>
            <a:endParaRPr lang="ru-RU" alt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824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43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843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7"/>
          <p:cNvSpPr>
            <a:spLocks noGrp="1" noChangeArrowheads="1"/>
          </p:cNvSpPr>
          <p:nvPr>
            <p:ph type="body" sz="half" idx="2"/>
          </p:nvPr>
        </p:nvSpPr>
        <p:spPr>
          <a:xfrm>
            <a:off x="4953000" y="2205038"/>
            <a:ext cx="4572000" cy="3206750"/>
          </a:xfrm>
        </p:spPr>
        <p:txBody>
          <a:bodyPr/>
          <a:lstStyle/>
          <a:p>
            <a:pPr algn="ctr" eaLnBrk="1" hangingPunct="1">
              <a:buFont typeface="Wingdings" panose="05000000000000000000" pitchFamily="2" charset="2"/>
              <a:buNone/>
            </a:pPr>
            <a:r>
              <a:rPr lang="ru-RU" altLang="ru-RU" sz="7200" dirty="0"/>
              <a:t>    </a:t>
            </a:r>
            <a:endParaRPr lang="ru-RU" altLang="ru-RU" sz="2600" dirty="0">
              <a:latin typeface="Bookman Old Style" panose="02050604050505020204" pitchFamily="18" charset="0"/>
            </a:endParaRPr>
          </a:p>
        </p:txBody>
      </p:sp>
      <p:sp>
        <p:nvSpPr>
          <p:cNvPr id="4" name="Прямоугольник 3"/>
          <p:cNvSpPr/>
          <p:nvPr/>
        </p:nvSpPr>
        <p:spPr>
          <a:xfrm>
            <a:off x="528810" y="1147243"/>
            <a:ext cx="9254168" cy="4955203"/>
          </a:xfrm>
          <a:prstGeom prst="rect">
            <a:avLst/>
          </a:prstGeom>
        </p:spPr>
        <p:txBody>
          <a:bodyPr wrap="square">
            <a:spAutoFit/>
          </a:bodyPr>
          <a:lstStyle/>
          <a:p>
            <a:pPr>
              <a:spcAft>
                <a:spcPts val="0"/>
              </a:spcAft>
            </a:pPr>
            <a:r>
              <a:rPr lang="uz-Latn-UZ"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1) </a:t>
            </a:r>
            <a:r>
              <a:rPr lang="uz-Cyrl-UZ" b="1" dirty="0" smtClean="0">
                <a:latin typeface="Times New Roman" panose="02020603050405020304" pitchFamily="18" charset="0"/>
                <a:ea typeface="Calibri" panose="020F0502020204030204" pitchFamily="34" charset="0"/>
                <a:cs typeface="Times New Roman" panose="02020603050405020304" pitchFamily="18" charset="0"/>
              </a:rPr>
              <a:t>ҲАРАКАТЛАРНИ </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РЕЖАЛАШТИРИ</a:t>
            </a:r>
            <a:r>
              <a:rPr lang="uz-Cyrl-UZ" b="1" dirty="0" smtClean="0">
                <a:latin typeface="Times New Roman" panose="02020603050405020304" pitchFamily="18" charset="0"/>
                <a:ea typeface="Calibri" panose="020F0502020204030204" pitchFamily="34" charset="0"/>
                <a:cs typeface="Times New Roman" panose="02020603050405020304" pitchFamily="18" charset="0"/>
              </a:rPr>
              <a:t>Ш:</a:t>
            </a:r>
            <a:endParaRPr lang="ru-RU" b="1" dirty="0" smtClean="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uz-Latn-UZ"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spcAft>
                <a:spcPts val="0"/>
              </a:spcAft>
              <a:buFont typeface="Wingdings" panose="05000000000000000000" pitchFamily="2" charset="2"/>
              <a:buChar char="ü"/>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Мақсадларни ёзма равишда </a:t>
            </a: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белгиланг</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spcAft>
                <a:spcPts val="0"/>
              </a:spcAft>
              <a:buFont typeface="Wingdings" panose="05000000000000000000" pitchFamily="2" charset="2"/>
              <a:buChar char="ü"/>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Катта вазифаларни ажратиб </a:t>
            </a: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олинг</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Бир кун</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лик</a:t>
            </a: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Latn-UZ" sz="2000" b="1" dirty="0">
                <a:latin typeface="Times New Roman" panose="02020603050405020304" pitchFamily="18" charset="0"/>
                <a:ea typeface="Calibri" panose="020F0502020204030204" pitchFamily="34" charset="0"/>
                <a:cs typeface="Times New Roman" panose="02020603050405020304" pitchFamily="18" charset="0"/>
              </a:rPr>
              <a:t>бир </a:t>
            </a: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ҳафта</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лик</a:t>
            </a: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  ой</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лик, чораклик</a:t>
            </a:r>
            <a:r>
              <a:rPr lang="uz-Latn-UZ"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Latn-UZ" sz="2000" b="1" dirty="0">
                <a:latin typeface="Times New Roman" panose="02020603050405020304" pitchFamily="18" charset="0"/>
                <a:ea typeface="Calibri" panose="020F0502020204030204" pitchFamily="34" charset="0"/>
                <a:cs typeface="Times New Roman" panose="02020603050405020304" pitchFamily="18" charset="0"/>
              </a:rPr>
              <a:t>режалаштиринг</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uz-Latn-UZ" sz="2000" b="1" dirty="0">
                <a:latin typeface="Times New Roman" panose="02020603050405020304" pitchFamily="18" charset="0"/>
                <a:ea typeface="Calibri" panose="020F0502020204030204" pitchFamily="34" charset="0"/>
                <a:cs typeface="Times New Roman" panose="02020603050405020304" pitchFamily="18" charset="0"/>
              </a:rPr>
              <a:t> </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2) НАТИЖАНИ АНИҚ </a:t>
            </a:r>
            <a:r>
              <a:rPr lang="uz-Cyrl-UZ" b="1" dirty="0" smtClean="0">
                <a:latin typeface="Times New Roman" panose="02020603050405020304" pitchFamily="18" charset="0"/>
                <a:ea typeface="Calibri" panose="020F0502020204030204" pitchFamily="34" charset="0"/>
                <a:cs typeface="Times New Roman" panose="02020603050405020304" pitchFamily="18" charset="0"/>
              </a:rPr>
              <a:t>БЕЛГИЛАШ:</a:t>
            </a:r>
            <a:endParaRPr lang="ru-RU" b="1" dirty="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uz-Latn-UZ"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Мақсад </a:t>
            </a:r>
            <a:r>
              <a:rPr lang="uz-Latn-UZ" b="1" dirty="0">
                <a:latin typeface="Times New Roman" panose="02020603050405020304" pitchFamily="18" charset="0"/>
                <a:ea typeface="Calibri" panose="020F0502020204030204" pitchFamily="34" charset="0"/>
                <a:cs typeface="Times New Roman" panose="02020603050405020304" pitchFamily="18" charset="0"/>
              </a:rPr>
              <a:t>қуйидагича бўлиши керак:</a:t>
            </a:r>
            <a:endParaRPr lang="ru-RU" b="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 typeface="Wingdings" panose="05000000000000000000" pitchFamily="2" charset="2"/>
              <a:buChar char="ü"/>
            </a:pPr>
            <a:r>
              <a:rPr lang="uz-Cyrl-UZ" b="1" dirty="0" smtClean="0">
                <a:latin typeface="Times New Roman" panose="02020603050405020304" pitchFamily="18" charset="0"/>
                <a:ea typeface="Calibri" panose="020F0502020204030204" pitchFamily="34" charset="0"/>
                <a:cs typeface="Times New Roman" panose="02020603050405020304" pitchFamily="18" charset="0"/>
              </a:rPr>
              <a:t>М</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ахсус;</a:t>
            </a:r>
            <a:endParaRPr lang="ru-RU" b="1"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 typeface="Wingdings" panose="05000000000000000000" pitchFamily="2" charset="2"/>
              <a:buChar char="ü"/>
            </a:pPr>
            <a:r>
              <a:rPr lang="uz-Cyrl-UZ" b="1" dirty="0" smtClean="0">
                <a:latin typeface="Times New Roman" panose="02020603050405020304" pitchFamily="18" charset="0"/>
                <a:ea typeface="Calibri" panose="020F0502020204030204" pitchFamily="34" charset="0"/>
                <a:cs typeface="Times New Roman" panose="02020603050405020304" pitchFamily="18" charset="0"/>
              </a:rPr>
              <a:t>Ў</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лчанадиган;</a:t>
            </a:r>
            <a:endParaRPr lang="ru-RU" b="1"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 typeface="Wingdings" panose="05000000000000000000" pitchFamily="2" charset="2"/>
              <a:buChar char="ü"/>
            </a:pPr>
            <a:r>
              <a:rPr lang="uz-Cyrl-UZ" b="1" dirty="0" smtClean="0">
                <a:latin typeface="Times New Roman" panose="02020603050405020304" pitchFamily="18" charset="0"/>
                <a:ea typeface="Calibri" panose="020F0502020204030204" pitchFamily="34" charset="0"/>
                <a:cs typeface="Times New Roman" panose="02020603050405020304" pitchFamily="18" charset="0"/>
              </a:rPr>
              <a:t>М</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аълум </a:t>
            </a:r>
            <a:r>
              <a:rPr lang="uz-Latn-UZ" b="1" dirty="0">
                <a:latin typeface="Times New Roman" panose="02020603050405020304" pitchFamily="18" charset="0"/>
                <a:ea typeface="Calibri" panose="020F0502020204030204" pitchFamily="34" charset="0"/>
                <a:cs typeface="Times New Roman" panose="02020603050405020304" pitchFamily="18" charset="0"/>
              </a:rPr>
              <a:t>бир муддатга </a:t>
            </a:r>
            <a:r>
              <a:rPr lang="uz-Cyrl-UZ" b="1" dirty="0">
                <a:latin typeface="Times New Roman" panose="02020603050405020304" pitchFamily="18" charset="0"/>
                <a:ea typeface="Calibri" panose="020F0502020204030204" pitchFamily="34" charset="0"/>
                <a:cs typeface="Times New Roman" panose="02020603050405020304" pitchFamily="18" charset="0"/>
              </a:rPr>
              <a:t>э</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ришиш мумкин</a:t>
            </a:r>
            <a:r>
              <a:rPr lang="uz-Cyrl-UZ" b="1" dirty="0" smtClean="0">
                <a:latin typeface="Times New Roman" panose="02020603050405020304" pitchFamily="18" charset="0"/>
                <a:ea typeface="Calibri" panose="020F0502020204030204" pitchFamily="34" charset="0"/>
                <a:cs typeface="Times New Roman" panose="02020603050405020304" pitchFamily="18" charset="0"/>
              </a:rPr>
              <a:t> бўлган</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b="1"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 typeface="Wingdings" panose="05000000000000000000" pitchFamily="2" charset="2"/>
              <a:buChar char="ü"/>
            </a:pPr>
            <a:r>
              <a:rPr lang="uz-Cyrl-UZ" b="1" dirty="0" smtClean="0">
                <a:latin typeface="Times New Roman" panose="02020603050405020304" pitchFamily="18" charset="0"/>
                <a:ea typeface="Calibri" panose="020F0502020204030204" pitchFamily="34" charset="0"/>
                <a:cs typeface="Times New Roman" panose="02020603050405020304" pitchFamily="18" charset="0"/>
              </a:rPr>
              <a:t>Т</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егишли </a:t>
            </a:r>
            <a:r>
              <a:rPr lang="uz-Latn-UZ" b="1" dirty="0">
                <a:latin typeface="Times New Roman" panose="02020603050405020304" pitchFamily="18" charset="0"/>
                <a:ea typeface="Calibri" panose="020F0502020204030204" pitchFamily="34" charset="0"/>
                <a:cs typeface="Times New Roman" panose="02020603050405020304" pitchFamily="18" charset="0"/>
              </a:rPr>
              <a:t>ёки тўғри - бу вазифа ҳақиқатан ҳам мақсадга </a:t>
            </a:r>
            <a:r>
              <a:rPr lang="uz-Cyrl-UZ" b="1" dirty="0" smtClean="0">
                <a:latin typeface="Times New Roman" panose="02020603050405020304" pitchFamily="18" charset="0"/>
                <a:ea typeface="Calibri" panose="020F0502020204030204" pitchFamily="34" charset="0"/>
                <a:cs typeface="Times New Roman" panose="02020603050405020304" pitchFamily="18" charset="0"/>
              </a:rPr>
              <a:t>э</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ришишда </a:t>
            </a:r>
            <a:r>
              <a:rPr lang="uz-Latn-UZ" b="1" dirty="0">
                <a:latin typeface="Times New Roman" panose="02020603050405020304" pitchFamily="18" charset="0"/>
                <a:ea typeface="Calibri" panose="020F0502020204030204" pitchFamily="34" charset="0"/>
                <a:cs typeface="Times New Roman" panose="02020603050405020304" pitchFamily="18" charset="0"/>
              </a:rPr>
              <a:t>ёрдам берадими ёки йўқлигини олдиндан тушуниш </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керак;</a:t>
            </a:r>
            <a:endParaRPr lang="ru-RU" b="1"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 typeface="Wingdings" panose="05000000000000000000" pitchFamily="2" charset="2"/>
              <a:buChar char="ü"/>
            </a:pPr>
            <a:r>
              <a:rPr lang="uz-Cyrl-UZ" b="1" dirty="0">
                <a:latin typeface="Times New Roman" panose="02020603050405020304" pitchFamily="18" charset="0"/>
                <a:ea typeface="Calibri" panose="020F0502020204030204" pitchFamily="34" charset="0"/>
                <a:cs typeface="Times New Roman" panose="02020603050405020304" pitchFamily="18" charset="0"/>
              </a:rPr>
              <a:t>В</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ақт </a:t>
            </a:r>
            <a:r>
              <a:rPr lang="uz-Latn-UZ" b="1" dirty="0">
                <a:latin typeface="Times New Roman" panose="02020603050405020304" pitchFamily="18" charset="0"/>
                <a:ea typeface="Calibri" panose="020F0502020204030204" pitchFamily="34" charset="0"/>
                <a:cs typeface="Times New Roman" panose="02020603050405020304" pitchFamily="18" charset="0"/>
              </a:rPr>
              <a:t>билан </a:t>
            </a:r>
            <a:r>
              <a:rPr lang="uz-Latn-UZ" b="1" dirty="0" smtClean="0">
                <a:latin typeface="Times New Roman" panose="02020603050405020304" pitchFamily="18" charset="0"/>
                <a:ea typeface="Calibri" panose="020F0502020204030204" pitchFamily="34" charset="0"/>
                <a:cs typeface="Times New Roman" panose="02020603050405020304" pitchFamily="18" charset="0"/>
              </a:rPr>
              <a:t>чекланган.</a:t>
            </a:r>
            <a:endParaRPr lang="ru-RU"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352540" y="193136"/>
            <a:ext cx="9430438" cy="954107"/>
          </a:xfrm>
          <a:prstGeom prst="rect">
            <a:avLst/>
          </a:prstGeom>
        </p:spPr>
        <p:txBody>
          <a:bodyPr wrap="square">
            <a:spAutoFit/>
          </a:bodyPr>
          <a:lstStyle/>
          <a:p>
            <a:pPr algn="ctr"/>
            <a:r>
              <a:rPr lang="uz-Cyrl-UZ" sz="2800" b="1" dirty="0" smtClean="0">
                <a:latin typeface="Times New Roman" panose="02020603050405020304" pitchFamily="18" charset="0"/>
                <a:cs typeface="Times New Roman" panose="02020603050405020304" pitchFamily="18" charset="0"/>
              </a:rPr>
              <a:t>    3</a:t>
            </a:r>
            <a:r>
              <a:rPr lang="uz-Cyrl-UZ" sz="2800" b="1" dirty="0">
                <a:latin typeface="Times New Roman" panose="02020603050405020304" pitchFamily="18" charset="0"/>
                <a:cs typeface="Times New Roman" panose="02020603050405020304" pitchFamily="18" charset="0"/>
              </a:rPr>
              <a:t>. Кичик </a:t>
            </a:r>
            <a:r>
              <a:rPr lang="uz-Cyrl-UZ" sz="2800" b="1" dirty="0" smtClean="0">
                <a:latin typeface="Times New Roman" panose="02020603050405020304" pitchFamily="18" charset="0"/>
                <a:cs typeface="Times New Roman" panose="02020603050405020304" pitchFamily="18" charset="0"/>
              </a:rPr>
              <a:t>бизнесда вақтни </a:t>
            </a:r>
            <a:r>
              <a:rPr lang="uz-Cyrl-UZ" sz="2800" b="1" dirty="0">
                <a:latin typeface="Times New Roman" panose="02020603050405020304" pitchFamily="18" charset="0"/>
                <a:cs typeface="Times New Roman" panose="02020603050405020304" pitchFamily="18" charset="0"/>
              </a:rPr>
              <a:t>бошқаришнинг асосий </a:t>
            </a:r>
            <a:r>
              <a:rPr lang="uz-Cyrl-UZ" sz="2800" b="1" dirty="0" smtClean="0">
                <a:latin typeface="Times New Roman" panose="02020603050405020304" pitchFamily="18" charset="0"/>
                <a:cs typeface="Times New Roman" panose="02020603050405020304" pitchFamily="18" charset="0"/>
              </a:rPr>
              <a:t>тамойиллари</a:t>
            </a:r>
            <a:r>
              <a:rPr lang="en-US" sz="2800" b="1" dirty="0" smtClean="0">
                <a:latin typeface="Times New Roman" panose="02020603050405020304" pitchFamily="18" charset="0"/>
                <a:cs typeface="Times New Roman" panose="02020603050405020304" pitchFamily="18" charset="0"/>
              </a:rPr>
              <a:t> [7]</a:t>
            </a:r>
            <a:r>
              <a:rPr lang="uz-Cyrl-UZ" sz="2800" b="1" dirty="0" smtClean="0">
                <a:latin typeface="Times New Roman" panose="02020603050405020304" pitchFamily="18" charset="0"/>
                <a:cs typeface="Times New Roman" panose="02020603050405020304" pitchFamily="18" charset="0"/>
              </a:rPr>
              <a:t>:</a:t>
            </a:r>
            <a:endParaRPr lang="uz-Cyrl-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28740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7"/>
          <p:cNvSpPr>
            <a:spLocks noGrp="1" noChangeArrowheads="1"/>
          </p:cNvSpPr>
          <p:nvPr>
            <p:ph type="body" sz="half" idx="2"/>
          </p:nvPr>
        </p:nvSpPr>
        <p:spPr>
          <a:xfrm>
            <a:off x="4953000" y="2205038"/>
            <a:ext cx="4572000" cy="3206750"/>
          </a:xfrm>
        </p:spPr>
        <p:txBody>
          <a:bodyPr/>
          <a:lstStyle/>
          <a:p>
            <a:pPr algn="ctr" eaLnBrk="1" hangingPunct="1">
              <a:buFont typeface="Wingdings" panose="05000000000000000000" pitchFamily="2" charset="2"/>
              <a:buNone/>
            </a:pPr>
            <a:r>
              <a:rPr lang="ru-RU" altLang="ru-RU" sz="7200" dirty="0"/>
              <a:t>    </a:t>
            </a:r>
            <a:endParaRPr lang="ru-RU" altLang="ru-RU" sz="2600" dirty="0">
              <a:latin typeface="Bookman Old Style" panose="02050604050505020204" pitchFamily="18" charset="0"/>
            </a:endParaRPr>
          </a:p>
        </p:txBody>
      </p:sp>
      <p:sp>
        <p:nvSpPr>
          <p:cNvPr id="4" name="Прямоугольник 3"/>
          <p:cNvSpPr/>
          <p:nvPr/>
        </p:nvSpPr>
        <p:spPr>
          <a:xfrm>
            <a:off x="292865" y="1077218"/>
            <a:ext cx="9468080" cy="5447645"/>
          </a:xfrm>
          <a:prstGeom prst="rect">
            <a:avLst/>
          </a:prstGeom>
        </p:spPr>
        <p:txBody>
          <a:bodyPr wrap="square">
            <a:spAutoFit/>
          </a:bodyPr>
          <a:lstStyle/>
          <a:p>
            <a:pPr algn="just"/>
            <a:r>
              <a:rPr lang="uz-Cyrl-UZ" sz="2000" b="1" dirty="0" smtClean="0">
                <a:latin typeface="Times New Roman" panose="02020603050405020304" pitchFamily="18" charset="0"/>
                <a:cs typeface="Times New Roman" panose="02020603050405020304" pitchFamily="18" charset="0"/>
              </a:rPr>
              <a:t>3. </a:t>
            </a:r>
            <a:r>
              <a:rPr lang="uz-Latn-UZ" sz="2000" b="1" dirty="0" smtClean="0">
                <a:latin typeface="Times New Roman" panose="02020603050405020304" pitchFamily="18" charset="0"/>
                <a:cs typeface="Times New Roman" panose="02020603050405020304" pitchFamily="18" charset="0"/>
              </a:rPr>
              <a:t>АБCД </a:t>
            </a:r>
            <a:r>
              <a:rPr lang="uz-Cyrl-UZ" sz="2000" b="1" dirty="0" smtClean="0">
                <a:latin typeface="Times New Roman" panose="02020603050405020304" pitchFamily="18" charset="0"/>
                <a:cs typeface="Times New Roman" panose="02020603050405020304" pitchFamily="18" charset="0"/>
              </a:rPr>
              <a:t>тамойили:</a:t>
            </a:r>
            <a:r>
              <a:rPr lang="uz-Latn-UZ" sz="2000" b="1" dirty="0" smtClean="0">
                <a:latin typeface="Times New Roman" panose="02020603050405020304" pitchFamily="18" charset="0"/>
                <a:cs typeface="Times New Roman" panose="02020603050405020304" pitchFamily="18" charset="0"/>
              </a:rPr>
              <a:t> </a:t>
            </a:r>
            <a:endParaRPr lang="uz-Cyrl-UZ" sz="2000" b="1" dirty="0" smtClean="0">
              <a:latin typeface="Times New Roman" panose="02020603050405020304" pitchFamily="18" charset="0"/>
              <a:cs typeface="Times New Roman" panose="02020603050405020304" pitchFamily="18" charset="0"/>
            </a:endParaRPr>
          </a:p>
          <a:p>
            <a:pPr algn="just"/>
            <a:endParaRPr lang="uz-Cyrl-UZ"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uz-Latn-UZ" sz="2000" b="1" dirty="0" smtClean="0">
                <a:latin typeface="Times New Roman" panose="02020603050405020304" pitchFamily="18" charset="0"/>
                <a:cs typeface="Times New Roman" panose="02020603050405020304" pitchFamily="18" charset="0"/>
              </a:rPr>
              <a:t>"А"</a:t>
            </a:r>
            <a:r>
              <a:rPr lang="uz-Latn-UZ" sz="2000" dirty="0" smtClean="0">
                <a:latin typeface="Times New Roman" panose="02020603050405020304" pitchFamily="18" charset="0"/>
                <a:cs typeface="Times New Roman" panose="02020603050405020304" pitchFamily="18" charset="0"/>
              </a:rPr>
              <a:t> - </a:t>
            </a:r>
            <a:r>
              <a:rPr lang="uz-Latn-UZ" sz="2000" b="1" dirty="0" smtClean="0">
                <a:latin typeface="Times New Roman" panose="02020603050405020304" pitchFamily="18" charset="0"/>
                <a:cs typeface="Times New Roman" panose="02020603050405020304" pitchFamily="18" charset="0"/>
              </a:rPr>
              <a:t>куннинг энг муҳим вазифаси, </a:t>
            </a:r>
            <a:endParaRPr lang="uz-Cyrl-UZ"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uz-Latn-UZ" sz="2000" b="1" dirty="0" smtClean="0">
                <a:latin typeface="Times New Roman" panose="02020603050405020304" pitchFamily="18" charset="0"/>
                <a:cs typeface="Times New Roman" panose="02020603050405020304" pitchFamily="18" charset="0"/>
              </a:rPr>
              <a:t>"Б" - унчалик муҳим эмас,</a:t>
            </a:r>
            <a:endParaRPr lang="uz-Cyrl-UZ"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uz-Latn-UZ" sz="2000" b="1" dirty="0" smtClean="0">
                <a:latin typeface="Times New Roman" panose="02020603050405020304" pitchFamily="18" charset="0"/>
                <a:cs typeface="Times New Roman" panose="02020603050405020304" pitchFamily="18" charset="0"/>
              </a:rPr>
              <a:t>"C" - ўрта аҳамиятга эга вазифа ва бошқалар.</a:t>
            </a:r>
            <a:endParaRPr lang="uz-Cyrl-UZ" sz="2000" b="1" dirty="0" smtClean="0">
              <a:latin typeface="Times New Roman" panose="02020603050405020304" pitchFamily="18" charset="0"/>
              <a:cs typeface="Times New Roman" panose="02020603050405020304" pitchFamily="18" charset="0"/>
            </a:endParaRPr>
          </a:p>
          <a:p>
            <a:pPr algn="just"/>
            <a:r>
              <a:rPr lang="uz-Cyrl-UZ" sz="2000" b="1" dirty="0" smtClean="0">
                <a:latin typeface="Times New Roman" panose="02020603050405020304" pitchFamily="18" charset="0"/>
                <a:cs typeface="Times New Roman" panose="02020603050405020304" pitchFamily="18" charset="0"/>
              </a:rPr>
              <a:t>     “</a:t>
            </a:r>
            <a:r>
              <a:rPr lang="uz-Latn-UZ" sz="2000" b="1" dirty="0" smtClean="0">
                <a:latin typeface="Times New Roman" panose="02020603050405020304" pitchFamily="18" charset="0"/>
                <a:cs typeface="Times New Roman" panose="02020603050405020304" pitchFamily="18" charset="0"/>
              </a:rPr>
              <a:t>Д</a:t>
            </a:r>
            <a:r>
              <a:rPr lang="uz-Cyrl-UZ" sz="2000" b="1" dirty="0" smtClean="0">
                <a:latin typeface="Times New Roman" panose="02020603050405020304" pitchFamily="18" charset="0"/>
                <a:cs typeface="Times New Roman" panose="02020603050405020304" pitchFamily="18" charset="0"/>
              </a:rPr>
              <a:t>”</a:t>
            </a:r>
            <a:r>
              <a:rPr lang="uz-Latn-UZ" sz="2000" b="1" dirty="0" smtClean="0">
                <a:latin typeface="Times New Roman" panose="02020603050405020304" pitchFamily="18" charset="0"/>
                <a:cs typeface="Times New Roman" panose="02020603050405020304" pitchFamily="18" charset="0"/>
              </a:rPr>
              <a:t> (муҳим ишлар рўйхати)</a:t>
            </a:r>
            <a:endParaRPr lang="uz-Cyrl-UZ"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uz-Latn-UZ" sz="2400" b="1" u="sng" dirty="0" smtClean="0">
                <a:latin typeface="Times New Roman" panose="02020603050405020304" pitchFamily="18" charset="0"/>
                <a:cs typeface="Times New Roman" panose="02020603050405020304" pitchFamily="18" charset="0"/>
              </a:rPr>
              <a:t>Парето </a:t>
            </a:r>
            <a:r>
              <a:rPr lang="uz-Cyrl-UZ" sz="2400" b="1" u="sng" dirty="0" smtClean="0">
                <a:latin typeface="Times New Roman" panose="02020603050405020304" pitchFamily="18" charset="0"/>
                <a:cs typeface="Times New Roman" panose="02020603050405020304" pitchFamily="18" charset="0"/>
              </a:rPr>
              <a:t>тамойили</a:t>
            </a:r>
            <a:r>
              <a:rPr lang="uz-Latn-UZ" sz="2400" b="1" u="sng" dirty="0" smtClean="0">
                <a:latin typeface="Times New Roman" panose="02020603050405020304" pitchFamily="18" charset="0"/>
                <a:cs typeface="Times New Roman" panose="02020603050405020304" pitchFamily="18" charset="0"/>
              </a:rPr>
              <a:t>:</a:t>
            </a:r>
            <a:r>
              <a:rPr lang="uz-Latn-UZ" sz="2400" dirty="0" smtClean="0">
                <a:latin typeface="Times New Roman" panose="02020603050405020304" pitchFamily="18" charset="0"/>
                <a:cs typeface="Times New Roman" panose="02020603050405020304" pitchFamily="18" charset="0"/>
              </a:rPr>
              <a:t> </a:t>
            </a:r>
            <a:r>
              <a:rPr lang="uz-Latn-UZ" sz="2000" b="1" dirty="0" smtClean="0">
                <a:latin typeface="Times New Roman" panose="02020603050405020304" pitchFamily="18" charset="0"/>
                <a:cs typeface="Times New Roman" panose="02020603050405020304" pitchFamily="18" charset="0"/>
              </a:rPr>
              <a:t>20% ҳаракатларимиз натижаларнинг 80% ни, қолган 80% ҳаракатлар </a:t>
            </a:r>
            <a:r>
              <a:rPr lang="uz-Cyrl-UZ" sz="2000" b="1" dirty="0" smtClean="0">
                <a:latin typeface="Times New Roman" panose="02020603050405020304" pitchFamily="18" charset="0"/>
                <a:cs typeface="Times New Roman" panose="02020603050405020304" pitchFamily="18" charset="0"/>
              </a:rPr>
              <a:t>э</a:t>
            </a:r>
            <a:r>
              <a:rPr lang="uz-Latn-UZ" sz="2000" b="1" dirty="0" smtClean="0">
                <a:latin typeface="Times New Roman" panose="02020603050405020304" pitchFamily="18" charset="0"/>
                <a:cs typeface="Times New Roman" panose="02020603050405020304" pitchFamily="18" charset="0"/>
              </a:rPr>
              <a:t>са фақат 20% натижаларни беради.</a:t>
            </a:r>
            <a:endParaRPr lang="uz-Cyrl-UZ"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endParaRPr lang="ru-RU"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uz-Latn-UZ" sz="2400" b="1" u="sng" dirty="0" smtClean="0">
                <a:latin typeface="Times New Roman" panose="02020603050405020304" pitchFamily="18" charset="0"/>
                <a:cs typeface="Times New Roman" panose="02020603050405020304" pitchFamily="18" charset="0"/>
              </a:rPr>
              <a:t>“</a:t>
            </a:r>
            <a:r>
              <a:rPr lang="uz-Cyrl-UZ" sz="2400" b="1" u="sng" dirty="0" smtClean="0">
                <a:latin typeface="Times New Roman" panose="02020603050405020304" pitchFamily="18" charset="0"/>
                <a:cs typeface="Times New Roman" panose="02020603050405020304" pitchFamily="18" charset="0"/>
              </a:rPr>
              <a:t>Э</a:t>
            </a:r>
            <a:r>
              <a:rPr lang="uz-Latn-UZ" sz="2400" b="1" u="sng" dirty="0" smtClean="0">
                <a:latin typeface="Times New Roman" panose="02020603050405020304" pitchFamily="18" charset="0"/>
                <a:cs typeface="Times New Roman" panose="02020603050405020304" pitchFamily="18" charset="0"/>
              </a:rPr>
              <a:t>йзенхауер матрицаси"</a:t>
            </a:r>
            <a:r>
              <a:rPr lang="ru-RU" sz="2400" b="1" dirty="0" smtClean="0">
                <a:latin typeface="Times New Roman" panose="02020603050405020304" pitchFamily="18" charset="0"/>
                <a:cs typeface="Times New Roman" panose="02020603050405020304" pitchFamily="18" charset="0"/>
              </a:rPr>
              <a:t>  </a:t>
            </a:r>
            <a:r>
              <a:rPr lang="uz-Latn-UZ" sz="2000" b="1" dirty="0" smtClean="0">
                <a:latin typeface="Times New Roman" panose="02020603050405020304" pitchFamily="18" charset="0"/>
                <a:cs typeface="Times New Roman" panose="02020603050405020304" pitchFamily="18" charset="0"/>
              </a:rPr>
              <a:t>Мен барча долзарб ишларни 4 тоифага бўлиш ғоясини ўйлаб топдим:</a:t>
            </a:r>
            <a:endParaRPr lang="uz-Cyrl-UZ"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endParaRPr lang="ru-RU"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uz-Latn-UZ" sz="2000" b="1" dirty="0" smtClean="0">
                <a:latin typeface="Times New Roman" panose="02020603050405020304" pitchFamily="18" charset="0"/>
                <a:cs typeface="Times New Roman" panose="02020603050405020304" pitchFamily="18" charset="0"/>
              </a:rPr>
              <a:t>шошилинч ва муҳим;</a:t>
            </a:r>
            <a:endParaRPr lang="ru-RU"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uz-Latn-UZ" sz="2000" b="1" dirty="0" smtClean="0">
                <a:latin typeface="Times New Roman" panose="02020603050405020304" pitchFamily="18" charset="0"/>
                <a:cs typeface="Times New Roman" panose="02020603050405020304" pitchFamily="18" charset="0"/>
              </a:rPr>
              <a:t>муҳим, лекин шошилинч </a:t>
            </a:r>
            <a:r>
              <a:rPr lang="uz-Cyrl-UZ" sz="2000" b="1" dirty="0" smtClean="0">
                <a:latin typeface="Times New Roman" panose="02020603050405020304" pitchFamily="18" charset="0"/>
                <a:cs typeface="Times New Roman" panose="02020603050405020304" pitchFamily="18" charset="0"/>
              </a:rPr>
              <a:t>э</a:t>
            </a:r>
            <a:r>
              <a:rPr lang="uz-Latn-UZ" sz="2000" b="1" dirty="0" smtClean="0">
                <a:latin typeface="Times New Roman" panose="02020603050405020304" pitchFamily="18" charset="0"/>
                <a:cs typeface="Times New Roman" panose="02020603050405020304" pitchFamily="18" charset="0"/>
              </a:rPr>
              <a:t>мас;</a:t>
            </a:r>
            <a:endParaRPr lang="ru-RU"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uz-Latn-UZ" sz="2000" b="1" dirty="0" smtClean="0">
                <a:latin typeface="Times New Roman" panose="02020603050405020304" pitchFamily="18" charset="0"/>
                <a:cs typeface="Times New Roman" panose="02020603050405020304" pitchFamily="18" charset="0"/>
              </a:rPr>
              <a:t>шошилинч, лекин жуда муҳим </a:t>
            </a:r>
            <a:r>
              <a:rPr lang="uz-Cyrl-UZ" sz="2000" b="1" dirty="0" smtClean="0">
                <a:latin typeface="Times New Roman" panose="02020603050405020304" pitchFamily="18" charset="0"/>
                <a:cs typeface="Times New Roman" panose="02020603050405020304" pitchFamily="18" charset="0"/>
              </a:rPr>
              <a:t>э</a:t>
            </a:r>
            <a:r>
              <a:rPr lang="uz-Latn-UZ" sz="2000" b="1" dirty="0" smtClean="0">
                <a:latin typeface="Times New Roman" panose="02020603050405020304" pitchFamily="18" charset="0"/>
                <a:cs typeface="Times New Roman" panose="02020603050405020304" pitchFamily="18" charset="0"/>
              </a:rPr>
              <a:t>мас;</a:t>
            </a:r>
            <a:endParaRPr lang="ru-RU" sz="20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uz-Latn-UZ" sz="2000" b="1" dirty="0" smtClean="0">
                <a:latin typeface="Times New Roman" panose="02020603050405020304" pitchFamily="18" charset="0"/>
                <a:cs typeface="Times New Roman" panose="02020603050405020304" pitchFamily="18" charset="0"/>
              </a:rPr>
              <a:t>аҳамия</a:t>
            </a:r>
            <a:r>
              <a:rPr lang="uz-Cyrl-UZ" sz="2000" b="1" dirty="0" smtClean="0">
                <a:latin typeface="Times New Roman" panose="02020603050405020304" pitchFamily="18" charset="0"/>
                <a:cs typeface="Times New Roman" panose="02020603050405020304" pitchFamily="18" charset="0"/>
              </a:rPr>
              <a:t>тс</a:t>
            </a:r>
            <a:r>
              <a:rPr lang="uz-Latn-UZ" sz="2000" b="1" dirty="0" smtClean="0">
                <a:latin typeface="Times New Roman" panose="02020603050405020304" pitchFamily="18" charset="0"/>
                <a:cs typeface="Times New Roman" panose="02020603050405020304" pitchFamily="18" charset="0"/>
              </a:rPr>
              <a:t>из ва шошилинч </a:t>
            </a:r>
            <a:r>
              <a:rPr lang="uz-Cyrl-UZ" sz="2000" b="1" dirty="0" smtClean="0">
                <a:latin typeface="Times New Roman" panose="02020603050405020304" pitchFamily="18" charset="0"/>
                <a:cs typeface="Times New Roman" panose="02020603050405020304" pitchFamily="18" charset="0"/>
              </a:rPr>
              <a:t>э</a:t>
            </a:r>
            <a:r>
              <a:rPr lang="uz-Latn-UZ" sz="2000" b="1" dirty="0" smtClean="0">
                <a:latin typeface="Times New Roman" panose="02020603050405020304" pitchFamily="18" charset="0"/>
                <a:cs typeface="Times New Roman" panose="02020603050405020304" pitchFamily="18" charset="0"/>
              </a:rPr>
              <a:t>мас.</a:t>
            </a:r>
            <a:endParaRPr lang="ru-RU" sz="2000" b="1" dirty="0" smtClean="0">
              <a:latin typeface="Times New Roman" panose="02020603050405020304" pitchFamily="18" charset="0"/>
              <a:cs typeface="Times New Roman" panose="02020603050405020304" pitchFamily="18" charset="0"/>
            </a:endParaRPr>
          </a:p>
          <a:p>
            <a:pPr algn="just"/>
            <a:r>
              <a:rPr lang="uz-Latn-UZ" sz="2000" b="1" dirty="0" smtClean="0">
                <a:latin typeface="Times New Roman" panose="02020603050405020304" pitchFamily="18" charset="0"/>
                <a:cs typeface="Times New Roman" panose="02020603050405020304" pitchFamily="18" charset="0"/>
              </a:rPr>
              <a:t>Вақтни бошқариш сири "Муҳим - Шошилинч </a:t>
            </a:r>
            <a:r>
              <a:rPr lang="uz-Cyrl-UZ" sz="2000" b="1" dirty="0" smtClean="0">
                <a:latin typeface="Times New Roman" panose="02020603050405020304" pitchFamily="18" charset="0"/>
                <a:cs typeface="Times New Roman" panose="02020603050405020304" pitchFamily="18" charset="0"/>
              </a:rPr>
              <a:t>э</a:t>
            </a:r>
            <a:r>
              <a:rPr lang="uz-Latn-UZ" sz="2000" b="1" dirty="0" smtClean="0">
                <a:latin typeface="Times New Roman" panose="02020603050405020304" pitchFamily="18" charset="0"/>
                <a:cs typeface="Times New Roman" panose="02020603050405020304" pitchFamily="18" charset="0"/>
              </a:rPr>
              <a:t>мас" секторида бўлишдир.</a:t>
            </a:r>
            <a:endParaRPr lang="ru-RU" sz="20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92865" y="0"/>
            <a:ext cx="9320270" cy="1077218"/>
          </a:xfrm>
          <a:prstGeom prst="rect">
            <a:avLst/>
          </a:prstGeom>
        </p:spPr>
        <p:txBody>
          <a:bodyPr wrap="square">
            <a:spAutoFit/>
          </a:bodyPr>
          <a:lstStyle/>
          <a:p>
            <a:pPr algn="ctr"/>
            <a:r>
              <a:rPr lang="uz-Cyrl-UZ" sz="3200" b="1" dirty="0">
                <a:latin typeface="Times New Roman" panose="02020603050405020304" pitchFamily="18" charset="0"/>
                <a:cs typeface="Times New Roman" panose="02020603050405020304" pitchFamily="18" charset="0"/>
              </a:rPr>
              <a:t>Кичик бизнесда вақтни бошқаришнинг асосий </a:t>
            </a:r>
            <a:r>
              <a:rPr lang="uz-Cyrl-UZ" sz="3200" b="1" dirty="0" smtClean="0">
                <a:latin typeface="Times New Roman" panose="02020603050405020304" pitchFamily="18" charset="0"/>
                <a:cs typeface="Times New Roman" panose="02020603050405020304" pitchFamily="18" charset="0"/>
              </a:rPr>
              <a:t>тамойиллари</a:t>
            </a:r>
            <a:r>
              <a:rPr lang="en-US" sz="3200" b="1" dirty="0" smtClean="0">
                <a:latin typeface="Times New Roman" panose="02020603050405020304" pitchFamily="18" charset="0"/>
                <a:cs typeface="Times New Roman" panose="02020603050405020304" pitchFamily="18" charset="0"/>
              </a:rPr>
              <a:t> [7]</a:t>
            </a:r>
            <a:r>
              <a:rPr lang="uz-Cyrl-UZ" sz="3200" b="1" dirty="0" smtClean="0">
                <a:latin typeface="Times New Roman" panose="02020603050405020304" pitchFamily="18" charset="0"/>
                <a:cs typeface="Times New Roman" panose="02020603050405020304" pitchFamily="18" charset="0"/>
              </a:rPr>
              <a:t>:</a:t>
            </a:r>
            <a:endParaRPr lang="uz-Cyrl-UZ"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82705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7"/>
          <p:cNvSpPr>
            <a:spLocks noGrp="1" noChangeArrowheads="1"/>
          </p:cNvSpPr>
          <p:nvPr>
            <p:ph type="body" sz="half" idx="2"/>
          </p:nvPr>
        </p:nvSpPr>
        <p:spPr>
          <a:xfrm>
            <a:off x="4953000" y="2205038"/>
            <a:ext cx="4572000" cy="3206750"/>
          </a:xfrm>
        </p:spPr>
        <p:txBody>
          <a:bodyPr/>
          <a:lstStyle/>
          <a:p>
            <a:pPr algn="ctr" eaLnBrk="1" hangingPunct="1">
              <a:buFont typeface="Wingdings" panose="05000000000000000000" pitchFamily="2" charset="2"/>
              <a:buNone/>
            </a:pPr>
            <a:r>
              <a:rPr lang="ru-RU" altLang="ru-RU" sz="7200" dirty="0"/>
              <a:t>    </a:t>
            </a:r>
            <a:endParaRPr lang="ru-RU" altLang="ru-RU" sz="2600" dirty="0">
              <a:latin typeface="Bookman Old Style" panose="02050604050505020204" pitchFamily="18" charset="0"/>
            </a:endParaRPr>
          </a:p>
        </p:txBody>
      </p:sp>
      <p:sp>
        <p:nvSpPr>
          <p:cNvPr id="4" name="Прямоугольник 3"/>
          <p:cNvSpPr/>
          <p:nvPr/>
        </p:nvSpPr>
        <p:spPr>
          <a:xfrm>
            <a:off x="462709" y="1412344"/>
            <a:ext cx="9062291" cy="5170646"/>
          </a:xfrm>
          <a:prstGeom prst="rect">
            <a:avLst/>
          </a:prstGeom>
        </p:spPr>
        <p:txBody>
          <a:bodyPr wrap="square">
            <a:spAutoFit/>
          </a:bodyPr>
          <a:lstStyle/>
          <a:p>
            <a:pPr>
              <a:spcAft>
                <a:spcPts val="0"/>
              </a:spcAft>
            </a:pPr>
            <a:r>
              <a:rPr lang="uz-Latn-UZ"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r>
              <a:rPr lang="uz-Latn-UZ" sz="3000" b="1" dirty="0">
                <a:latin typeface="Times New Roman" panose="02020603050405020304" pitchFamily="18" charset="0"/>
                <a:cs typeface="Times New Roman" panose="02020603050405020304" pitchFamily="18" charset="0"/>
              </a:rPr>
              <a:t>4) </a:t>
            </a:r>
            <a:r>
              <a:rPr lang="uz-Cyrl-UZ" sz="3000" b="1" dirty="0">
                <a:latin typeface="Times New Roman" panose="02020603050405020304" pitchFamily="18" charset="0"/>
                <a:cs typeface="Times New Roman" panose="02020603050405020304" pitchFamily="18" charset="0"/>
              </a:rPr>
              <a:t>Эътиборни муҳимига </a:t>
            </a:r>
            <a:r>
              <a:rPr lang="uz-Cyrl-UZ" sz="3000" b="1" dirty="0" smtClean="0">
                <a:latin typeface="Times New Roman" panose="02020603050405020304" pitchFamily="18" charset="0"/>
                <a:cs typeface="Times New Roman" panose="02020603050405020304" pitchFamily="18" charset="0"/>
              </a:rPr>
              <a:t>қаратиш:</a:t>
            </a:r>
            <a:endParaRPr lang="ru-RU" sz="3000" b="1" dirty="0">
              <a:latin typeface="Times New Roman" panose="02020603050405020304" pitchFamily="18" charset="0"/>
              <a:cs typeface="Times New Roman" panose="02020603050405020304" pitchFamily="18" charset="0"/>
            </a:endParaRPr>
          </a:p>
          <a:p>
            <a:r>
              <a:rPr lang="uz-Latn-UZ" sz="3000" dirty="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pPr marL="457200" indent="-457200">
              <a:lnSpc>
                <a:spcPct val="150000"/>
              </a:lnSpc>
              <a:buFont typeface="Courier New" panose="02070309020205020404" pitchFamily="49" charset="0"/>
              <a:buChar char="o"/>
            </a:pPr>
            <a:r>
              <a:rPr lang="uz-Latn-UZ" sz="2800" b="1" dirty="0">
                <a:latin typeface="Times New Roman" panose="02020603050405020304" pitchFamily="18" charset="0"/>
                <a:cs typeface="Times New Roman" panose="02020603050405020304" pitchFamily="18" charset="0"/>
              </a:rPr>
              <a:t>Диққат</a:t>
            </a:r>
            <a:r>
              <a:rPr lang="uz-Cyrl-UZ" sz="2800" b="1" dirty="0">
                <a:latin typeface="Times New Roman" panose="02020603050405020304" pitchFamily="18" charset="0"/>
                <a:cs typeface="Times New Roman" panose="02020603050405020304" pitchFamily="18" charset="0"/>
              </a:rPr>
              <a:t>ни </a:t>
            </a:r>
            <a:r>
              <a:rPr lang="uz-Latn-UZ" sz="2800" b="1" dirty="0">
                <a:latin typeface="Times New Roman" panose="02020603050405020304" pitchFamily="18" charset="0"/>
                <a:cs typeface="Times New Roman" panose="02020603050405020304" pitchFamily="18" charset="0"/>
              </a:rPr>
              <a:t>чалғитадиган нарсалардан </a:t>
            </a:r>
            <a:r>
              <a:rPr lang="uz-Latn-UZ" sz="2800" b="1" dirty="0" smtClean="0">
                <a:latin typeface="Times New Roman" panose="02020603050405020304" pitchFamily="18" charset="0"/>
                <a:cs typeface="Times New Roman" panose="02020603050405020304" pitchFamily="18" charset="0"/>
              </a:rPr>
              <a:t>сақланинг</a:t>
            </a:r>
            <a:r>
              <a:rPr lang="uz-Cyrl-UZ"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457200" indent="-457200">
              <a:lnSpc>
                <a:spcPct val="150000"/>
              </a:lnSpc>
              <a:buFont typeface="Courier New" panose="02070309020205020404" pitchFamily="49" charset="0"/>
              <a:buChar char="o"/>
            </a:pPr>
            <a:r>
              <a:rPr lang="uz-Latn-UZ" sz="2800" b="1" dirty="0" smtClean="0">
                <a:latin typeface="Times New Roman" panose="02020603050405020304" pitchFamily="18" charset="0"/>
                <a:cs typeface="Times New Roman" panose="02020603050405020304" pitchFamily="18" charset="0"/>
              </a:rPr>
              <a:t>Дипломатик </a:t>
            </a:r>
            <a:r>
              <a:rPr lang="uz-Latn-UZ" sz="2800" b="1" dirty="0">
                <a:latin typeface="Times New Roman" panose="02020603050405020304" pitchFamily="18" charset="0"/>
                <a:cs typeface="Times New Roman" panose="02020603050405020304" pitchFamily="18" charset="0"/>
              </a:rPr>
              <a:t>"Йўқ" дейишни </a:t>
            </a:r>
            <a:r>
              <a:rPr lang="uz-Latn-UZ" sz="2800" b="1" dirty="0" smtClean="0">
                <a:latin typeface="Times New Roman" panose="02020603050405020304" pitchFamily="18" charset="0"/>
                <a:cs typeface="Times New Roman" panose="02020603050405020304" pitchFamily="18" charset="0"/>
              </a:rPr>
              <a:t>ўрганинг</a:t>
            </a:r>
            <a:r>
              <a:rPr lang="uz-Cyrl-UZ"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457200" indent="-457200">
              <a:lnSpc>
                <a:spcPct val="150000"/>
              </a:lnSpc>
              <a:buFont typeface="Courier New" panose="02070309020205020404" pitchFamily="49" charset="0"/>
              <a:buChar char="o"/>
            </a:pPr>
            <a:r>
              <a:rPr lang="uz-Latn-UZ" sz="2800" b="1" dirty="0" smtClean="0">
                <a:latin typeface="Times New Roman" panose="02020603050405020304" pitchFamily="18" charset="0"/>
                <a:cs typeface="Times New Roman" panose="02020603050405020304" pitchFamily="18" charset="0"/>
              </a:rPr>
              <a:t>Хатоларни </a:t>
            </a:r>
            <a:r>
              <a:rPr lang="uz-Latn-UZ" sz="2800" b="1" dirty="0">
                <a:latin typeface="Times New Roman" panose="02020603050405020304" pitchFamily="18" charset="0"/>
                <a:cs typeface="Times New Roman" panose="02020603050405020304" pitchFamily="18" charset="0"/>
              </a:rPr>
              <a:t>ўрганинг ва уларни </a:t>
            </a:r>
            <a:r>
              <a:rPr lang="uz-Latn-UZ" sz="2800" b="1" dirty="0" smtClean="0">
                <a:latin typeface="Times New Roman" panose="02020603050405020304" pitchFamily="18" charset="0"/>
                <a:cs typeface="Times New Roman" panose="02020603050405020304" pitchFamily="18" charset="0"/>
              </a:rPr>
              <a:t>тузатинг</a:t>
            </a:r>
            <a:r>
              <a:rPr lang="uz-Cyrl-UZ"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457200" indent="-457200">
              <a:lnSpc>
                <a:spcPct val="150000"/>
              </a:lnSpc>
              <a:buFont typeface="Courier New" panose="02070309020205020404" pitchFamily="49" charset="0"/>
              <a:buChar char="o"/>
            </a:pPr>
            <a:r>
              <a:rPr lang="uz-Latn-UZ" sz="2800" b="1" dirty="0" smtClean="0">
                <a:latin typeface="Times New Roman" panose="02020603050405020304" pitchFamily="18" charset="0"/>
                <a:cs typeface="Times New Roman" panose="02020603050405020304" pitchFamily="18" charset="0"/>
              </a:rPr>
              <a:t>Биологик </a:t>
            </a:r>
            <a:r>
              <a:rPr lang="uz-Latn-UZ" sz="2800" b="1" dirty="0">
                <a:latin typeface="Times New Roman" panose="02020603050405020304" pitchFamily="18" charset="0"/>
                <a:cs typeface="Times New Roman" panose="02020603050405020304" pitchFamily="18" charset="0"/>
              </a:rPr>
              <a:t>соатингизни </a:t>
            </a:r>
            <a:r>
              <a:rPr lang="uz-Latn-UZ" sz="2800" b="1" dirty="0" smtClean="0">
                <a:latin typeface="Times New Roman" panose="02020603050405020304" pitchFamily="18" charset="0"/>
                <a:cs typeface="Times New Roman" panose="02020603050405020304" pitchFamily="18" charset="0"/>
              </a:rPr>
              <a:t>ўрганинг</a:t>
            </a:r>
            <a:r>
              <a:rPr lang="uz-Cyrl-UZ"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457200" indent="-457200">
              <a:lnSpc>
                <a:spcPct val="150000"/>
              </a:lnSpc>
              <a:buFont typeface="Courier New" panose="02070309020205020404" pitchFamily="49" charset="0"/>
              <a:buChar char="o"/>
            </a:pPr>
            <a:r>
              <a:rPr lang="uz-Latn-UZ" sz="2800" b="1" dirty="0" smtClean="0">
                <a:latin typeface="Times New Roman" panose="02020603050405020304" pitchFamily="18" charset="0"/>
                <a:cs typeface="Times New Roman" panose="02020603050405020304" pitchFamily="18" charset="0"/>
              </a:rPr>
              <a:t>Эртароқ туринг</a:t>
            </a:r>
            <a:r>
              <a:rPr lang="uz-Cyrl-UZ"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457200" indent="-457200">
              <a:lnSpc>
                <a:spcPct val="150000"/>
              </a:lnSpc>
              <a:buFont typeface="Courier New" panose="02070309020205020404" pitchFamily="49" charset="0"/>
              <a:buChar char="o"/>
            </a:pPr>
            <a:r>
              <a:rPr lang="ru-RU" sz="2800" b="1" dirty="0" err="1" smtClean="0">
                <a:latin typeface="Times New Roman" panose="02020603050405020304" pitchFamily="18" charset="0"/>
                <a:cs typeface="Times New Roman" panose="02020603050405020304" pitchFamily="18" charset="0"/>
              </a:rPr>
              <a:t>Ўз</a:t>
            </a:r>
            <a:r>
              <a:rPr lang="ru-RU" sz="2800" b="1" dirty="0" smtClean="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қ</a:t>
            </a:r>
            <a:r>
              <a:rPr lang="uz-Latn-UZ" sz="2800" b="1" dirty="0" smtClean="0">
                <a:latin typeface="Times New Roman" panose="02020603050405020304" pitchFamily="18" charset="0"/>
                <a:cs typeface="Times New Roman" panose="02020603050405020304" pitchFamily="18" charset="0"/>
              </a:rPr>
              <a:t>оидаларингизни яратинг</a:t>
            </a:r>
            <a:r>
              <a:rPr lang="uz-Cyrl-UZ"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85590" y="518141"/>
            <a:ext cx="8956714" cy="1077218"/>
          </a:xfrm>
          <a:prstGeom prst="rect">
            <a:avLst/>
          </a:prstGeom>
        </p:spPr>
        <p:txBody>
          <a:bodyPr wrap="square">
            <a:spAutoFit/>
          </a:bodyPr>
          <a:lstStyle/>
          <a:p>
            <a:pPr algn="ctr"/>
            <a:r>
              <a:rPr lang="uz-Cyrl-UZ" sz="3200" b="1" dirty="0">
                <a:latin typeface="Times New Roman" panose="02020603050405020304" pitchFamily="18" charset="0"/>
                <a:cs typeface="Times New Roman" panose="02020603050405020304" pitchFamily="18" charset="0"/>
              </a:rPr>
              <a:t>Кичик бизнесда вақтни бошқаришнинг асосий </a:t>
            </a:r>
            <a:r>
              <a:rPr lang="uz-Cyrl-UZ" sz="3200" b="1" dirty="0" smtClean="0">
                <a:latin typeface="Times New Roman" panose="02020603050405020304" pitchFamily="18" charset="0"/>
                <a:cs typeface="Times New Roman" panose="02020603050405020304" pitchFamily="18" charset="0"/>
              </a:rPr>
              <a:t>тамойиллари</a:t>
            </a:r>
            <a:r>
              <a:rPr lang="en-US" sz="3200" b="1" dirty="0" smtClean="0">
                <a:latin typeface="Times New Roman" panose="02020603050405020304" pitchFamily="18" charset="0"/>
                <a:cs typeface="Times New Roman" panose="02020603050405020304" pitchFamily="18" charset="0"/>
              </a:rPr>
              <a:t> [7]</a:t>
            </a:r>
            <a:r>
              <a:rPr lang="uz-Cyrl-UZ" sz="3200" b="1" dirty="0" smtClean="0">
                <a:latin typeface="Times New Roman" panose="02020603050405020304" pitchFamily="18" charset="0"/>
                <a:cs typeface="Times New Roman" panose="02020603050405020304" pitchFamily="18" charset="0"/>
              </a:rPr>
              <a:t>:</a:t>
            </a:r>
            <a:endParaRPr lang="uz-Cyrl-UZ"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52064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7"/>
          <p:cNvSpPr>
            <a:spLocks noGrp="1" noChangeArrowheads="1"/>
          </p:cNvSpPr>
          <p:nvPr>
            <p:ph type="body" sz="half" idx="2"/>
          </p:nvPr>
        </p:nvSpPr>
        <p:spPr>
          <a:xfrm>
            <a:off x="4953000" y="2205038"/>
            <a:ext cx="4572000" cy="3206750"/>
          </a:xfrm>
        </p:spPr>
        <p:txBody>
          <a:bodyPr/>
          <a:lstStyle/>
          <a:p>
            <a:pPr algn="ctr" eaLnBrk="1" hangingPunct="1">
              <a:buFont typeface="Wingdings" panose="05000000000000000000" pitchFamily="2" charset="2"/>
              <a:buNone/>
            </a:pPr>
            <a:r>
              <a:rPr lang="ru-RU" altLang="ru-RU" sz="7200" dirty="0"/>
              <a:t>    </a:t>
            </a:r>
            <a:endParaRPr lang="ru-RU" altLang="ru-RU" sz="2600" dirty="0">
              <a:latin typeface="Bookman Old Style" panose="02050604050505020204" pitchFamily="18" charset="0"/>
            </a:endParaRPr>
          </a:p>
        </p:txBody>
      </p:sp>
      <p:sp>
        <p:nvSpPr>
          <p:cNvPr id="4" name="Прямоугольник 3"/>
          <p:cNvSpPr/>
          <p:nvPr/>
        </p:nvSpPr>
        <p:spPr>
          <a:xfrm>
            <a:off x="620158" y="1332715"/>
            <a:ext cx="9062291" cy="5632311"/>
          </a:xfrm>
          <a:prstGeom prst="rect">
            <a:avLst/>
          </a:prstGeom>
        </p:spPr>
        <p:txBody>
          <a:bodyPr wrap="square">
            <a:spAutoFit/>
          </a:bodyPr>
          <a:lstStyle/>
          <a:p>
            <a:r>
              <a:rPr lang="uz-Latn-UZ" b="1" dirty="0" smtClean="0">
                <a:latin typeface="Times New Roman" panose="02020603050405020304" pitchFamily="18" charset="0"/>
                <a:cs typeface="Times New Roman" panose="02020603050405020304" pitchFamily="18" charset="0"/>
              </a:rPr>
              <a:t>5</a:t>
            </a:r>
            <a:r>
              <a:rPr lang="uz-Latn-UZ" b="1"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ИШ </a:t>
            </a:r>
            <a:r>
              <a:rPr lang="uz-Latn-UZ" b="1" dirty="0" smtClean="0">
                <a:latin typeface="Times New Roman" panose="02020603050405020304" pitchFamily="18" charset="0"/>
                <a:cs typeface="Times New Roman" panose="02020603050405020304" pitchFamily="18" charset="0"/>
              </a:rPr>
              <a:t>ЖОЙИ</a:t>
            </a:r>
            <a:r>
              <a:rPr lang="uz-Cyrl-UZ" b="1" dirty="0" smtClean="0">
                <a:latin typeface="Times New Roman" panose="02020603050405020304" pitchFamily="18" charset="0"/>
                <a:cs typeface="Times New Roman" panose="02020603050405020304" pitchFamily="18" charset="0"/>
              </a:rPr>
              <a:t>НИ</a:t>
            </a:r>
            <a:r>
              <a:rPr lang="uz-Latn-UZ" b="1"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ТАРТИБГА </a:t>
            </a:r>
            <a:r>
              <a:rPr lang="uz-Cyrl-UZ" b="1" dirty="0" smtClean="0">
                <a:latin typeface="Times New Roman" panose="02020603050405020304" pitchFamily="18" charset="0"/>
                <a:cs typeface="Times New Roman" panose="02020603050405020304" pitchFamily="18" charset="0"/>
              </a:rPr>
              <a:t>КЕЛТИРИШ:</a:t>
            </a:r>
            <a:endParaRPr lang="ru-RU" b="1" dirty="0">
              <a:latin typeface="Times New Roman" panose="02020603050405020304" pitchFamily="18" charset="0"/>
              <a:cs typeface="Times New Roman" panose="02020603050405020304" pitchFamily="18" charset="0"/>
            </a:endParaRPr>
          </a:p>
          <a:p>
            <a:r>
              <a:rPr lang="uz-Latn-UZ"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a:latin typeface="Times New Roman" panose="02020603050405020304" pitchFamily="18" charset="0"/>
                <a:cs typeface="Times New Roman" panose="02020603050405020304" pitchFamily="18" charset="0"/>
              </a:rPr>
              <a:t>Иш жойингизни қулай тарзда ташкил қилинг</a:t>
            </a:r>
            <a:endParaRPr lang="ru-RU" sz="2000"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a:latin typeface="Times New Roman" panose="02020603050405020304" pitchFamily="18" charset="0"/>
                <a:cs typeface="Times New Roman" panose="02020603050405020304" pitchFamily="18" charset="0"/>
              </a:rPr>
              <a:t>Тайёр намуналардан фойдаланинг</a:t>
            </a:r>
            <a:endParaRPr lang="ru-RU" sz="2000"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Cyrl-UZ" sz="2000" b="1" dirty="0">
                <a:latin typeface="Times New Roman" panose="02020603050405020304" pitchFamily="18" charset="0"/>
                <a:cs typeface="Times New Roman" panose="02020603050405020304" pitchFamily="18" charset="0"/>
              </a:rPr>
              <a:t>Ортиқча барча </a:t>
            </a:r>
            <a:r>
              <a:rPr lang="uz-Latn-UZ" sz="2000" b="1" dirty="0">
                <a:latin typeface="Times New Roman" panose="02020603050405020304" pitchFamily="18" charset="0"/>
                <a:cs typeface="Times New Roman" panose="02020603050405020304" pitchFamily="18" charset="0"/>
              </a:rPr>
              <a:t>қоғозлардан халос бўлинг</a:t>
            </a:r>
            <a:endParaRPr lang="ru-RU" sz="2000"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a:latin typeface="Times New Roman" panose="02020603050405020304" pitchFamily="18" charset="0"/>
                <a:cs typeface="Times New Roman" panose="02020603050405020304" pitchFamily="18" charset="0"/>
              </a:rPr>
              <a:t>Маълумотларни </a:t>
            </a:r>
            <a:r>
              <a:rPr lang="uz-Cyrl-UZ" sz="2000" b="1" dirty="0">
                <a:latin typeface="Times New Roman" panose="02020603050405020304" pitchFamily="18" charset="0"/>
                <a:cs typeface="Times New Roman" panose="02020603050405020304" pitchFamily="18" charset="0"/>
              </a:rPr>
              <a:t>тартиб билан </a:t>
            </a:r>
            <a:r>
              <a:rPr lang="uz-Latn-UZ" sz="2000" b="1" dirty="0">
                <a:latin typeface="Times New Roman" panose="02020603050405020304" pitchFamily="18" charset="0"/>
                <a:cs typeface="Times New Roman" panose="02020603050405020304" pitchFamily="18" charset="0"/>
              </a:rPr>
              <a:t>сақланг ва янгилаб боринг</a:t>
            </a:r>
            <a:endParaRPr lang="ru-RU" sz="2000"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a:latin typeface="Times New Roman" panose="02020603050405020304" pitchFamily="18" charset="0"/>
                <a:cs typeface="Times New Roman" panose="02020603050405020304" pitchFamily="18" charset="0"/>
              </a:rPr>
              <a:t>Компютерингиз маълумотларини оптималлаштиринг</a:t>
            </a:r>
            <a:endParaRPr lang="ru-RU" sz="2000" b="1" dirty="0">
              <a:latin typeface="Times New Roman" panose="02020603050405020304" pitchFamily="18" charset="0"/>
              <a:cs typeface="Times New Roman" panose="02020603050405020304" pitchFamily="18" charset="0"/>
            </a:endParaRPr>
          </a:p>
          <a:p>
            <a:r>
              <a:rPr lang="uz-Latn-UZ"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r>
              <a:rPr lang="uz-Latn-UZ" b="1" dirty="0">
                <a:latin typeface="Times New Roman" panose="02020603050405020304" pitchFamily="18" charset="0"/>
                <a:cs typeface="Times New Roman" panose="02020603050405020304" pitchFamily="18" charset="0"/>
              </a:rPr>
              <a:t>6) </a:t>
            </a:r>
            <a:r>
              <a:rPr lang="uz-Cyrl-UZ" b="1" dirty="0">
                <a:latin typeface="Times New Roman" panose="02020603050405020304" pitchFamily="18" charset="0"/>
                <a:cs typeface="Times New Roman" panose="02020603050405020304" pitchFamily="18" charset="0"/>
              </a:rPr>
              <a:t>ДАМ ОЛИШНИ </a:t>
            </a:r>
            <a:r>
              <a:rPr lang="uz-Cyrl-UZ" b="1" dirty="0" smtClean="0">
                <a:latin typeface="Times New Roman" panose="02020603050405020304" pitchFamily="18" charset="0"/>
                <a:cs typeface="Times New Roman" panose="02020603050405020304" pitchFamily="18" charset="0"/>
              </a:rPr>
              <a:t>РЕЖАЛАШТИРИШ:</a:t>
            </a:r>
            <a:r>
              <a:rPr lang="uz-Latn-UZ" dirty="0">
                <a:latin typeface="Times New Roman" panose="02020603050405020304" pitchFamily="18" charset="0"/>
                <a:cs typeface="Times New Roman" panose="02020603050405020304" pitchFamily="18" charset="0"/>
              </a:rPr>
              <a:t> </a:t>
            </a:r>
            <a:endParaRPr lang="uz-Cyrl-UZ" dirty="0" smtClean="0">
              <a:latin typeface="Times New Roman" panose="02020603050405020304" pitchFamily="18" charset="0"/>
              <a:cs typeface="Times New Roman" panose="02020603050405020304" pitchFamily="18" charset="0"/>
            </a:endParaRPr>
          </a:p>
          <a:p>
            <a:endParaRPr lang="ru-RU" dirty="0" smtClean="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smtClean="0">
                <a:latin typeface="Times New Roman" panose="02020603050405020304" pitchFamily="18" charset="0"/>
                <a:cs typeface="Times New Roman" panose="02020603050405020304" pitchFamily="18" charset="0"/>
              </a:rPr>
              <a:t>Дам олинг!</a:t>
            </a:r>
            <a:endParaRPr lang="ru-RU" sz="2000" b="1" dirty="0" smtClean="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Cyrl-UZ" sz="2000" b="1" dirty="0" smtClean="0">
                <a:latin typeface="Times New Roman" panose="02020603050405020304" pitchFamily="18" charset="0"/>
                <a:cs typeface="Times New Roman" panose="02020603050405020304" pitchFamily="18" charset="0"/>
              </a:rPr>
              <a:t>Серҳаракат </a:t>
            </a:r>
            <a:r>
              <a:rPr lang="uz-Latn-UZ" sz="2000" b="1" dirty="0">
                <a:latin typeface="Times New Roman" panose="02020603050405020304" pitchFamily="18" charset="0"/>
                <a:cs typeface="Times New Roman" panose="02020603050405020304" pitchFamily="18" charset="0"/>
              </a:rPr>
              <a:t>бўлинг</a:t>
            </a:r>
            <a:endParaRPr lang="ru-RU" sz="2000"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a:latin typeface="Times New Roman" panose="02020603050405020304" pitchFamily="18" charset="0"/>
                <a:cs typeface="Times New Roman" panose="02020603050405020304" pitchFamily="18" charset="0"/>
              </a:rPr>
              <a:t>Муаммоларга </a:t>
            </a:r>
            <a:r>
              <a:rPr lang="uz-Cyrl-UZ" sz="2000" b="1" dirty="0">
                <a:latin typeface="Times New Roman" panose="02020603050405020304" pitchFamily="18" charset="0"/>
                <a:cs typeface="Times New Roman" panose="02020603050405020304" pitchFamily="18" charset="0"/>
              </a:rPr>
              <a:t>ортиқча </a:t>
            </a:r>
            <a:r>
              <a:rPr lang="uz-Latn-UZ" sz="2000" b="1" dirty="0">
                <a:latin typeface="Times New Roman" panose="02020603050405020304" pitchFamily="18" charset="0"/>
                <a:cs typeface="Times New Roman" panose="02020603050405020304" pitchFamily="18" charset="0"/>
              </a:rPr>
              <a:t>эътибор қаратманг</a:t>
            </a:r>
            <a:endParaRPr lang="ru-RU" sz="2000"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ü"/>
            </a:pPr>
            <a:r>
              <a:rPr lang="uz-Latn-UZ" sz="2000" b="1" dirty="0">
                <a:latin typeface="Times New Roman" panose="02020603050405020304" pitchFamily="18" charset="0"/>
                <a:cs typeface="Times New Roman" panose="02020603050405020304" pitchFamily="18" charset="0"/>
              </a:rPr>
              <a:t>Асосийси, сизнинг атрофингиздаги одамлар</a:t>
            </a:r>
            <a:endParaRPr lang="ru-RU" sz="20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76270" y="81718"/>
            <a:ext cx="9121965" cy="1077218"/>
          </a:xfrm>
          <a:prstGeom prst="rect">
            <a:avLst/>
          </a:prstGeom>
        </p:spPr>
        <p:txBody>
          <a:bodyPr wrap="square">
            <a:spAutoFit/>
          </a:bodyPr>
          <a:lstStyle/>
          <a:p>
            <a:pPr algn="ctr"/>
            <a:r>
              <a:rPr lang="uz-Cyrl-UZ" sz="3200" b="1" dirty="0">
                <a:latin typeface="Times New Roman" panose="02020603050405020304" pitchFamily="18" charset="0"/>
                <a:cs typeface="Times New Roman" panose="02020603050405020304" pitchFamily="18" charset="0"/>
              </a:rPr>
              <a:t>Кичик бизнесда вақтни бошқаришнинг асосий </a:t>
            </a:r>
            <a:r>
              <a:rPr lang="uz-Cyrl-UZ" sz="3200" b="1" dirty="0" smtClean="0">
                <a:latin typeface="Times New Roman" panose="02020603050405020304" pitchFamily="18" charset="0"/>
                <a:cs typeface="Times New Roman" panose="02020603050405020304" pitchFamily="18" charset="0"/>
              </a:rPr>
              <a:t>тамойиллари</a:t>
            </a:r>
            <a:r>
              <a:rPr lang="en-US" sz="3200" b="1" dirty="0" smtClean="0">
                <a:latin typeface="Times New Roman" panose="02020603050405020304" pitchFamily="18" charset="0"/>
                <a:cs typeface="Times New Roman" panose="02020603050405020304" pitchFamily="18" charset="0"/>
              </a:rPr>
              <a:t> [7]</a:t>
            </a:r>
            <a:r>
              <a:rPr lang="uz-Cyrl-UZ" sz="3200" b="1" dirty="0" smtClean="0">
                <a:latin typeface="Times New Roman" panose="02020603050405020304" pitchFamily="18" charset="0"/>
                <a:cs typeface="Times New Roman" panose="02020603050405020304" pitchFamily="18" charset="0"/>
              </a:rPr>
              <a:t>:</a:t>
            </a:r>
            <a:endParaRPr lang="uz-Cyrl-UZ"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44122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5"/>
          <p:cNvSpPr>
            <a:spLocks noGrp="1" noChangeArrowheads="1"/>
          </p:cNvSpPr>
          <p:nvPr>
            <p:ph type="title"/>
          </p:nvPr>
        </p:nvSpPr>
        <p:spPr>
          <a:xfrm>
            <a:off x="507789" y="0"/>
            <a:ext cx="8543925" cy="1325563"/>
          </a:xfrm>
        </p:spPr>
        <p:txBody>
          <a:bodyPr/>
          <a:lstStyle/>
          <a:p>
            <a:pPr algn="ctr" eaLnBrk="1" hangingPunct="1"/>
            <a:r>
              <a:rPr lang="uz-Cyrl-UZ" altLang="ru-RU" b="1" i="1" dirty="0" smtClean="0">
                <a:latin typeface="Times New Roman" panose="02020603050405020304" pitchFamily="18" charset="0"/>
                <a:cs typeface="Times New Roman" panose="02020603050405020304" pitchFamily="18" charset="0"/>
              </a:rPr>
              <a:t>Тайм-менежментида - Парето тамойили (20/80) </a:t>
            </a:r>
            <a:endParaRPr lang="uz-Cyrl-UZ" altLang="ru-RU" b="1" i="1" dirty="0">
              <a:latin typeface="Times New Roman" panose="02020603050405020304" pitchFamily="18" charset="0"/>
              <a:cs typeface="Times New Roman" panose="02020603050405020304" pitchFamily="18" charset="0"/>
            </a:endParaRPr>
          </a:p>
        </p:txBody>
      </p:sp>
      <p:sp>
        <p:nvSpPr>
          <p:cNvPr id="40963" name="Rectangle 16"/>
          <p:cNvSpPr>
            <a:spLocks noGrp="1" noChangeArrowheads="1"/>
          </p:cNvSpPr>
          <p:nvPr>
            <p:ph type="body" idx="1"/>
          </p:nvPr>
        </p:nvSpPr>
        <p:spPr>
          <a:xfrm>
            <a:off x="143219" y="1612859"/>
            <a:ext cx="9573200" cy="1560435"/>
          </a:xfrm>
        </p:spPr>
        <p:txBody>
          <a:bodyPr>
            <a:noAutofit/>
          </a:bodyPr>
          <a:lstStyle/>
          <a:p>
            <a:pPr marL="0" lvl="0" indent="0" algn="just">
              <a:lnSpc>
                <a:spcPct val="107000"/>
              </a:lnSpc>
              <a:spcAft>
                <a:spcPts val="800"/>
              </a:spcAft>
              <a:buNone/>
              <a:tabLst>
                <a:tab pos="457200" algn="l"/>
              </a:tabLst>
            </a:pPr>
            <a:r>
              <a:rPr lang="uz-Cyrl-UZ" altLang="ru-RU" sz="3200" b="1" dirty="0" smtClean="0">
                <a:latin typeface="Times New Roman" panose="02020603050405020304" pitchFamily="18" charset="0"/>
                <a:cs typeface="Times New Roman" panose="02020603050405020304" pitchFamily="18" charset="0"/>
              </a:rPr>
              <a:t>«</a:t>
            </a: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20% ҳаракатлар 80% натижа беради,</a:t>
            </a:r>
            <a:r>
              <a:rPr lang="uz-Cyrl-UZ" sz="3200" b="1" dirty="0" smtClean="0">
                <a:latin typeface="Times New Roman" panose="02020603050405020304" pitchFamily="18" charset="0"/>
                <a:ea typeface="Calibri" panose="020F0502020204030204" pitchFamily="34" charset="0"/>
                <a:cs typeface="Times New Roman" panose="02020603050405020304" pitchFamily="18" charset="0"/>
              </a:rPr>
              <a:t> қ</a:t>
            </a: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олган 80% ҳаракат </a:t>
            </a:r>
            <a:r>
              <a:rPr lang="uz-Cyrl-UZ" sz="3200" b="1" dirty="0" smtClean="0">
                <a:latin typeface="Times New Roman" panose="02020603050405020304" pitchFamily="18" charset="0"/>
                <a:ea typeface="Calibri" panose="020F0502020204030204" pitchFamily="34" charset="0"/>
                <a:cs typeface="Times New Roman" panose="02020603050405020304" pitchFamily="18" charset="0"/>
              </a:rPr>
              <a:t>э</a:t>
            </a: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са натижанинг атиги 20%ни ташкил қилади.</a:t>
            </a:r>
            <a:endParaRPr lang="uz-Cyrl-UZ" sz="32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0964" name="Picture 17" descr="princip_80_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5362" y="3177006"/>
            <a:ext cx="4175125" cy="333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79723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Заголовок 1"/>
          <p:cNvSpPr>
            <a:spLocks noGrp="1"/>
          </p:cNvSpPr>
          <p:nvPr>
            <p:ph type="title"/>
          </p:nvPr>
        </p:nvSpPr>
        <p:spPr>
          <a:xfrm>
            <a:off x="644430" y="183418"/>
            <a:ext cx="8543925" cy="901343"/>
          </a:xfrm>
        </p:spPr>
        <p:txBody>
          <a:bodyPr>
            <a:normAutofit fontScale="90000"/>
          </a:bodyPr>
          <a:lstStyle/>
          <a:p>
            <a:r>
              <a:rPr lang="uz-Cyrl-UZ" altLang="ru-RU" sz="3600" b="1" dirty="0">
                <a:latin typeface="Times New Roman" panose="02020603050405020304" pitchFamily="18" charset="0"/>
                <a:cs typeface="Times New Roman" panose="02020603050405020304" pitchFamily="18" charset="0"/>
              </a:rPr>
              <a:t>Тайм-менежментида - </a:t>
            </a:r>
            <a:r>
              <a:rPr lang="uz-Cyrl-UZ" altLang="ru-RU" sz="3600" b="1" dirty="0" smtClean="0">
                <a:latin typeface="Times New Roman" panose="02020603050405020304" pitchFamily="18" charset="0"/>
                <a:cs typeface="Times New Roman" panose="02020603050405020304" pitchFamily="18" charset="0"/>
              </a:rPr>
              <a:t>SWOT-таҳлил</a:t>
            </a:r>
            <a:r>
              <a:rPr lang="en-US" altLang="ru-RU" sz="3600" b="1" dirty="0" smtClean="0">
                <a:latin typeface="Times New Roman" panose="02020603050405020304" pitchFamily="18" charset="0"/>
                <a:cs typeface="Times New Roman" panose="02020603050405020304" pitchFamily="18" charset="0"/>
              </a:rPr>
              <a:t> [7]</a:t>
            </a:r>
            <a:r>
              <a:rPr lang="uz-Cyrl-UZ" altLang="ru-RU" sz="3600" b="1" dirty="0" smtClean="0">
                <a:latin typeface="Times New Roman" panose="02020603050405020304" pitchFamily="18" charset="0"/>
                <a:cs typeface="Times New Roman" panose="02020603050405020304" pitchFamily="18" charset="0"/>
              </a:rPr>
              <a:t>:</a:t>
            </a:r>
            <a:endParaRPr lang="uz-Cyrl-UZ" altLang="ru-RU" sz="3600" b="1" dirty="0">
              <a:latin typeface="Times New Roman" panose="02020603050405020304" pitchFamily="18" charset="0"/>
              <a:cs typeface="Times New Roman" panose="02020603050405020304" pitchFamily="18" charset="0"/>
            </a:endParaRPr>
          </a:p>
        </p:txBody>
      </p:sp>
      <p:sp>
        <p:nvSpPr>
          <p:cNvPr id="43011" name="Объект 2"/>
          <p:cNvSpPr>
            <a:spLocks noGrp="1"/>
          </p:cNvSpPr>
          <p:nvPr>
            <p:ph idx="1"/>
          </p:nvPr>
        </p:nvSpPr>
        <p:spPr>
          <a:xfrm>
            <a:off x="228715" y="996626"/>
            <a:ext cx="9375353" cy="4787230"/>
          </a:xfrm>
        </p:spPr>
        <p:txBody>
          <a:bodyPr>
            <a:noAutofit/>
          </a:bodyPr>
          <a:lstStyle/>
          <a:p>
            <a:pPr algn="just">
              <a:lnSpc>
                <a:spcPct val="107000"/>
              </a:lnSpc>
              <a:spcAft>
                <a:spcPts val="800"/>
              </a:spcAft>
            </a:pP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Ўз вақтида қиладиган ишларингиздан кейинга қолдирадиган ишларингиз қайси жихатдан фарқ қилади?</a:t>
            </a:r>
          </a:p>
          <a:p>
            <a:pPr algn="just">
              <a:lnSpc>
                <a:spcPct val="107000"/>
              </a:lnSpc>
              <a:spcAft>
                <a:spcPts val="800"/>
              </a:spcAft>
            </a:pP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Асосан қайси вазифаларни кейинга қолдирасиз - кичик ташвишларними ёки муҳим нарсаларними?</a:t>
            </a:r>
          </a:p>
          <a:p>
            <a:pPr algn="just">
              <a:lnSpc>
                <a:spcPct val="107000"/>
              </a:lnSpc>
              <a:spcAft>
                <a:spcPts val="800"/>
              </a:spcAft>
            </a:pP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Кайси йўналишдаги вазифаларни кейинга қолдирасиз, ўзингиз малакали бўлган соҳалардами ёки тажрибангиз кам бўлган соҳалардами?</a:t>
            </a:r>
          </a:p>
          <a:p>
            <a:pPr algn="just">
              <a:lnSpc>
                <a:spcPct val="107000"/>
              </a:lnSpc>
              <a:spcAft>
                <a:spcPts val="800"/>
              </a:spcAft>
            </a:pP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Ушбу соҳалардаги кечикишлар сизга қанчалик таъсир қилади?</a:t>
            </a:r>
          </a:p>
          <a:p>
            <a:pPr algn="just">
              <a:lnSpc>
                <a:spcPct val="107000"/>
              </a:lnSpc>
              <a:spcAft>
                <a:spcPts val="800"/>
              </a:spcAft>
            </a:pP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Бундай холатда уларга қандай муносабатда бўласиз, хотиржам муносабатдами ёки ташвиш оласизми?</a:t>
            </a:r>
            <a:endParaRPr lang="uz-Cyrl-UZ"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574542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06155" y="1384993"/>
            <a:ext cx="9493688" cy="4785926"/>
          </a:xfrm>
          <a:prstGeom prst="rect">
            <a:avLst/>
          </a:prstGeom>
          <a:noFill/>
          <a:ln>
            <a:noFill/>
          </a:ln>
          <a:effectLst/>
        </p:spPr>
        <p:txBody>
          <a:bodyPr vert="horz" wrap="square" lIns="91440" tIns="45720" rIns="91440" bIns="0" numCol="1" anchor="ctr" anchorCtr="0" compatLnSpc="1">
            <a:prstTxWarp prst="textNoShape">
              <a:avLst/>
            </a:prstTxWarp>
            <a:spAutoFit/>
          </a:bodyPr>
          <a:lstStyle/>
          <a:p>
            <a:pPr lvl="0" algn="ctr" eaLnBrk="0" fontAlgn="base" hangingPunct="0">
              <a:spcBef>
                <a:spcPct val="0"/>
              </a:spcBef>
              <a:spcAft>
                <a:spcPct val="0"/>
              </a:spcAft>
            </a:pPr>
            <a:r>
              <a:rPr lang="uz-Cyrl-UZ" sz="2800" b="1" dirty="0" smtClean="0">
                <a:latin typeface="Times New Roman" panose="02020603050405020304" pitchFamily="18" charset="0"/>
                <a:cs typeface="Times New Roman" panose="02020603050405020304" pitchFamily="18" charset="0"/>
              </a:rPr>
              <a:t>Вақтни</a:t>
            </a:r>
            <a:r>
              <a:rPr lang="ru-RU" sz="28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бошқаришда</a:t>
            </a:r>
            <a:r>
              <a:rPr lang="en-US" sz="2800" b="1" dirty="0" smtClean="0">
                <a:latin typeface="Times New Roman" panose="02020603050405020304" pitchFamily="18" charset="0"/>
                <a:cs typeface="Times New Roman" panose="02020603050405020304" pitchFamily="18" charset="0"/>
              </a:rPr>
              <a:t>[6]</a:t>
            </a:r>
            <a:r>
              <a:rPr lang="ru-RU" sz="2800" b="1" dirty="0" smtClean="0">
                <a:latin typeface="Times New Roman" panose="02020603050405020304" pitchFamily="18" charset="0"/>
                <a:cs typeface="Times New Roman" panose="02020603050405020304" pitchFamily="18" charset="0"/>
              </a:rPr>
              <a:t> </a:t>
            </a:r>
            <a:r>
              <a:rPr lang="ru-RU" sz="2800" b="1" dirty="0" smtClean="0">
                <a:solidFill>
                  <a:schemeClr val="bg1"/>
                </a:solidFill>
                <a:latin typeface="Times New Roman" panose="02020603050405020304" pitchFamily="18" charset="0"/>
                <a:cs typeface="Times New Roman" panose="02020603050405020304" pitchFamily="18" charset="0"/>
              </a:rPr>
              <a:t>«АЛЬП» </a:t>
            </a:r>
            <a:r>
              <a:rPr lang="uz-Cyrl-UZ" sz="2800" b="1" dirty="0" smtClean="0">
                <a:solidFill>
                  <a:schemeClr val="bg1"/>
                </a:solidFill>
                <a:latin typeface="Times New Roman" panose="02020603050405020304" pitchFamily="18" charset="0"/>
                <a:cs typeface="Times New Roman" panose="02020603050405020304" pitchFamily="18" charset="0"/>
              </a:rPr>
              <a:t>усули</a:t>
            </a:r>
            <a:r>
              <a:rPr lang="uz-Cyrl-UZ" sz="2800" b="1" dirty="0" smtClean="0">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altLang="ru-RU" sz="2800" b="0" i="0" u="none" strike="noStrike" cap="none" normalizeH="0" baseline="0" dirty="0" smtClean="0">
                <a:ln>
                  <a:noFill/>
                </a:ln>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800" b="1" i="0" u="none" strike="noStrike" cap="none" normalizeH="0" baseline="0" dirty="0" smtClean="0">
                <a:ln>
                  <a:noFill/>
                </a:ln>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Вақтни бошқаришдаги энг машҳур ёндаувлардан бири немис психологи </a:t>
            </a:r>
            <a:r>
              <a:rPr kumimoji="0" lang="uz-Cyrl-UZ" altLang="ru-RU" sz="28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Лорат Зайверт </a:t>
            </a:r>
            <a:r>
              <a:rPr kumimoji="0" lang="uz-Cyrl-UZ" altLang="ru-RU" sz="2800" b="1" i="0" u="none" strike="noStrike" cap="none" normalizeH="0" baseline="0" dirty="0" smtClean="0">
                <a:ln>
                  <a:noFill/>
                </a:ln>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томонидан ишлаб чиқилган “Альп” усули деб номланади.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altLang="ru-RU" sz="2800" b="1" i="0" u="none" strike="noStrike" cap="none" normalizeH="0" baseline="0" dirty="0" smtClean="0">
                <a:ln>
                  <a:noFill/>
                </a:ln>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	“Альп” усули – вақтни универсал режалаштириш усули бўлиб, у иш жараёнида ҳам, шахсий хаётда ҳам турли вазифаларни бажариш учун шахсий вақтингизни тежаш имконини беради. </a:t>
            </a:r>
          </a:p>
          <a:p>
            <a:pPr marL="0" marR="0" lvl="0" indent="0" algn="just" defTabSz="914400" rtl="0" eaLnBrk="0" fontAlgn="base" latinLnBrk="0" hangingPunct="0">
              <a:lnSpc>
                <a:spcPct val="100000"/>
              </a:lnSpc>
              <a:spcBef>
                <a:spcPct val="0"/>
              </a:spcBef>
              <a:spcAft>
                <a:spcPct val="0"/>
              </a:spcAft>
              <a:buClrTx/>
              <a:buSzTx/>
              <a:buFontTx/>
              <a:buNone/>
              <a:tabLst/>
            </a:pPr>
            <a:r>
              <a:rPr lang="uz-Cyrl-UZ" altLang="ru-RU" sz="2800" b="1" dirty="0">
                <a:solidFill>
                  <a:srgbClr val="202124"/>
                </a:solidFill>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800" b="1" i="0" u="none" strike="noStrike" cap="none" normalizeH="0" baseline="0" dirty="0" smtClean="0">
                <a:ln>
                  <a:noFill/>
                </a:ln>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Шунинг учун ҳар қандай одам вақтни бошқаришнинг бир қисми сифатида ушбу техниканинг тамойиллари билан танишиш фойдали бўлади.</a:t>
            </a:r>
            <a:r>
              <a:rPr kumimoji="0" lang="ru-RU" altLang="ru-RU"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
        <p:nvSpPr>
          <p:cNvPr id="2" name="Прямоугольник 1"/>
          <p:cNvSpPr/>
          <p:nvPr/>
        </p:nvSpPr>
        <p:spPr>
          <a:xfrm>
            <a:off x="336331" y="0"/>
            <a:ext cx="9485586" cy="954107"/>
          </a:xfrm>
          <a:prstGeom prst="rect">
            <a:avLst/>
          </a:prstGeom>
        </p:spPr>
        <p:txBody>
          <a:bodyPr wrap="square">
            <a:spAutoFit/>
          </a:bodyPr>
          <a:lstStyle/>
          <a:p>
            <a:pPr algn="ctr"/>
            <a:r>
              <a:rPr lang="uz-Cyrl-UZ" sz="2800" b="1" dirty="0" smtClean="0">
                <a:latin typeface="Times New Roman" panose="02020603050405020304" pitchFamily="18" charset="0"/>
                <a:cs typeface="Times New Roman" panose="02020603050405020304" pitchFamily="18" charset="0"/>
              </a:rPr>
              <a:t>   3. </a:t>
            </a:r>
            <a:r>
              <a:rPr lang="uz-Cyrl-UZ" sz="2800" b="1" dirty="0" smtClean="0">
                <a:solidFill>
                  <a:schemeClr val="bg1"/>
                </a:solidFill>
                <a:latin typeface="Times New Roman" panose="02020603050405020304" pitchFamily="18" charset="0"/>
                <a:cs typeface="Times New Roman" panose="02020603050405020304" pitchFamily="18" charset="0"/>
              </a:rPr>
              <a:t>КИЧИК БИЗНЕСДА ВАҚТНИ БОШҚАРИШНИНГ АСОСИЙ ТАМОЙИЛЛАРИ</a:t>
            </a:r>
            <a:r>
              <a:rPr lang="uz-Cyrl-UZ" sz="2800" b="1" dirty="0" smtClean="0">
                <a:latin typeface="Times New Roman" panose="02020603050405020304" pitchFamily="18" charset="0"/>
                <a:cs typeface="Times New Roman" panose="02020603050405020304" pitchFamily="18" charset="0"/>
              </a:rPr>
              <a:t>.</a:t>
            </a:r>
            <a:endParaRPr lang="uz-Cyrl-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92998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0168" y="-220337"/>
            <a:ext cx="9595691" cy="1325563"/>
          </a:xfrm>
        </p:spPr>
        <p:txBody>
          <a:bodyPr/>
          <a:lstStyle/>
          <a:p>
            <a:pPr algn="ctr">
              <a:defRPr/>
            </a:pPr>
            <a:r>
              <a:rPr lang="ru-RU" dirty="0">
                <a:latin typeface="Times New Roman" panose="02020603050405020304" pitchFamily="18" charset="0"/>
                <a:ea typeface="+mn-ea"/>
                <a:cs typeface="Times New Roman" panose="02020603050405020304" pitchFamily="18" charset="0"/>
              </a:rPr>
              <a:t> </a:t>
            </a:r>
            <a:r>
              <a:rPr lang="ru-RU" sz="3600" b="1" dirty="0">
                <a:latin typeface="Times New Roman" panose="02020603050405020304" pitchFamily="18" charset="0"/>
                <a:ea typeface="+mn-ea"/>
                <a:cs typeface="Times New Roman" panose="02020603050405020304" pitchFamily="18" charset="0"/>
              </a:rPr>
              <a:t>«Альп» </a:t>
            </a:r>
            <a:r>
              <a:rPr lang="uz-Cyrl-UZ" sz="3600" b="1" dirty="0" smtClean="0">
                <a:latin typeface="Times New Roman" panose="02020603050405020304" pitchFamily="18" charset="0"/>
                <a:ea typeface="+mn-ea"/>
                <a:cs typeface="Times New Roman" panose="02020603050405020304" pitchFamily="18" charset="0"/>
              </a:rPr>
              <a:t>усулидан фойдаланиш натижалари</a:t>
            </a:r>
            <a:r>
              <a:rPr lang="en-US" sz="3600" b="1" dirty="0" smtClean="0">
                <a:latin typeface="Times New Roman" panose="02020603050405020304" pitchFamily="18" charset="0"/>
                <a:ea typeface="+mn-ea"/>
                <a:cs typeface="Times New Roman" panose="02020603050405020304" pitchFamily="18" charset="0"/>
              </a:rPr>
              <a:t>[6]</a:t>
            </a:r>
            <a:r>
              <a:rPr lang="uz-Cyrl-UZ" sz="3600" b="1" dirty="0" smtClean="0">
                <a:latin typeface="Times New Roman" panose="02020603050405020304" pitchFamily="18" charset="0"/>
                <a:ea typeface="+mn-ea"/>
                <a:cs typeface="Times New Roman" panose="02020603050405020304" pitchFamily="18" charset="0"/>
              </a:rPr>
              <a:t>:</a:t>
            </a:r>
            <a:endParaRPr lang="uz-Cyrl-UZ" sz="3600" b="1" dirty="0">
              <a:latin typeface="Times New Roman" panose="02020603050405020304" pitchFamily="18" charset="0"/>
              <a:cs typeface="Times New Roman" panose="02020603050405020304" pitchFamily="18" charset="0"/>
            </a:endParaRPr>
          </a:p>
        </p:txBody>
      </p:sp>
      <p:sp>
        <p:nvSpPr>
          <p:cNvPr id="23555" name="Содержимое 2"/>
          <p:cNvSpPr>
            <a:spLocks noGrp="1"/>
          </p:cNvSpPr>
          <p:nvPr>
            <p:ph idx="1"/>
          </p:nvPr>
        </p:nvSpPr>
        <p:spPr>
          <a:xfrm>
            <a:off x="434764" y="917939"/>
            <a:ext cx="9271095" cy="5084284"/>
          </a:xfrm>
        </p:spPr>
        <p:txBody>
          <a:bodyPr>
            <a:noAutofit/>
          </a:bodyPr>
          <a:lstStyle/>
          <a:p>
            <a:pPr>
              <a:lnSpc>
                <a:spcPct val="107000"/>
              </a:lnSpc>
              <a:spcAft>
                <a:spcPts val="800"/>
              </a:spcAft>
              <a:buFont typeface="Wingdings" panose="05000000000000000000" pitchFamily="2" charset="2"/>
              <a:buChar char="ü"/>
            </a:pP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вақтни тежашга ёрдам </a:t>
            </a: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беради;</a:t>
            </a:r>
            <a:endPar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buFont typeface="Wingdings" panose="05000000000000000000" pitchFamily="2" charset="2"/>
              <a:buChar char="ü"/>
            </a:pP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ҳар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доим режангиз бор ва нима қилишни </a:t>
            </a: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биласиз;</a:t>
            </a:r>
            <a:endPar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buFont typeface="Wingdings" panose="05000000000000000000" pitchFamily="2" charset="2"/>
              <a:buChar char="ü"/>
            </a:pP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камроқ унутасиз;</a:t>
            </a:r>
            <a:endPar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buFont typeface="Wingdings" panose="05000000000000000000" pitchFamily="2" charset="2"/>
              <a:buChar char="ü"/>
            </a:pP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сиз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иш жараёнини яхшироқ назорат қиласиз ва олдингизда пайдо бўладиган янги ҳолатлар билан осонроқ курашишингиз </a:t>
            </a: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мумкин бўлади;</a:t>
            </a:r>
            <a:endPar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buFont typeface="Wingdings" panose="05000000000000000000" pitchFamily="2" charset="2"/>
              <a:buChar char="ü"/>
            </a:pP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сиз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диққатингизни муҳим нарсаларга қаратасиз ва арзимас нарсалар билан камроқ </a:t>
            </a: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чалғийсиз;</a:t>
            </a:r>
            <a:endPar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buFont typeface="Wingdings" panose="05000000000000000000" pitchFamily="2" charset="2"/>
              <a:buChar char="ü"/>
            </a:pP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ўзингизни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назорат қилишни </a:t>
            </a:r>
            <a:r>
              <a:rPr lang="uz-Cyrl-UZ"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кучайтириш имкониятларига эга бўласиз.</a:t>
            </a:r>
            <a:endPar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89198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p:cNvSpPr>
            <a:spLocks noGrp="1"/>
          </p:cNvSpPr>
          <p:nvPr>
            <p:ph type="title"/>
          </p:nvPr>
        </p:nvSpPr>
        <p:spPr/>
        <p:txBody>
          <a:bodyPr/>
          <a:lstStyle/>
          <a:p>
            <a:pPr algn="ctr"/>
            <a:r>
              <a:rPr lang="ru-RU" b="1" dirty="0">
                <a:latin typeface="Times New Roman" panose="02020603050405020304" pitchFamily="18" charset="0"/>
                <a:ea typeface="+mn-ea"/>
                <a:cs typeface="Times New Roman" panose="02020603050405020304" pitchFamily="18" charset="0"/>
              </a:rPr>
              <a:t>«Альп» </a:t>
            </a:r>
            <a:r>
              <a:rPr lang="ru-RU" b="1" dirty="0" err="1" smtClean="0">
                <a:latin typeface="Times New Roman" panose="02020603050405020304" pitchFamily="18" charset="0"/>
                <a:ea typeface="+mn-ea"/>
                <a:cs typeface="Times New Roman" panose="02020603050405020304" pitchFamily="18" charset="0"/>
              </a:rPr>
              <a:t>усулида</a:t>
            </a:r>
            <a:r>
              <a:rPr lang="ru-RU" b="1" dirty="0">
                <a:latin typeface="Times New Roman" panose="02020603050405020304" pitchFamily="18" charset="0"/>
                <a:ea typeface="+mn-ea"/>
                <a:cs typeface="Times New Roman" panose="02020603050405020304" pitchFamily="18" charset="0"/>
              </a:rPr>
              <a:t> </a:t>
            </a:r>
            <a:r>
              <a:rPr lang="ru-RU" b="1" dirty="0" smtClean="0">
                <a:latin typeface="Times New Roman" panose="02020603050405020304" pitchFamily="18" charset="0"/>
                <a:ea typeface="+mn-ea"/>
                <a:cs typeface="Times New Roman" panose="02020603050405020304" pitchFamily="18" charset="0"/>
              </a:rPr>
              <a:t>– сиз</a:t>
            </a:r>
            <a:r>
              <a:rPr lang="en-US" b="1" dirty="0" smtClean="0">
                <a:latin typeface="Times New Roman" panose="02020603050405020304" pitchFamily="18" charset="0"/>
                <a:ea typeface="+mn-ea"/>
                <a:cs typeface="Times New Roman" panose="02020603050405020304" pitchFamily="18" charset="0"/>
              </a:rPr>
              <a:t>[6]</a:t>
            </a:r>
            <a:r>
              <a:rPr lang="ru-RU" b="1" dirty="0" smtClean="0">
                <a:latin typeface="Times New Roman" panose="02020603050405020304" pitchFamily="18" charset="0"/>
                <a:ea typeface="+mn-ea"/>
                <a:cs typeface="Times New Roman" panose="02020603050405020304" pitchFamily="18" charset="0"/>
              </a:rPr>
              <a:t>:</a:t>
            </a:r>
            <a:endParaRPr lang="ru-RU" altLang="ru-RU" b="1" dirty="0">
              <a:latin typeface="Times New Roman" panose="02020603050405020304" pitchFamily="18" charset="0"/>
              <a:cs typeface="Times New Roman" panose="02020603050405020304" pitchFamily="18" charset="0"/>
            </a:endParaRPr>
          </a:p>
        </p:txBody>
      </p:sp>
      <p:sp>
        <p:nvSpPr>
          <p:cNvPr id="28675" name="Объект 2"/>
          <p:cNvSpPr>
            <a:spLocks noGrp="1"/>
          </p:cNvSpPr>
          <p:nvPr>
            <p:ph idx="1"/>
          </p:nvPr>
        </p:nvSpPr>
        <p:spPr>
          <a:xfrm>
            <a:off x="341524" y="1905000"/>
            <a:ext cx="9452472" cy="4548188"/>
          </a:xfrm>
        </p:spPr>
        <p:txBody>
          <a:bodyPr>
            <a:normAutofit/>
          </a:bodyPr>
          <a:lstStyle/>
          <a:p>
            <a:pPr>
              <a:lnSpc>
                <a:spcPct val="107000"/>
              </a:lnSpc>
              <a:spcAft>
                <a:spcPts val="800"/>
              </a:spcAft>
            </a:pP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Кунлик ёзма режага эга бўлиш жуда муҳимдир. </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Ёдда сақланган кунлик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режаларни </a:t>
            </a: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осонгина бекор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қилаоласиз. </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Ёзма кундалик режалар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хотирангизни бўшатишини </a:t>
            </a: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таъминлайди. </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Ёзма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режангиз </a:t>
            </a: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ўз-ўзини ишлашга ундашнинг психологик таъсирига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эга бўлади.</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38989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p:cNvSpPr>
            <a:spLocks noGrp="1"/>
          </p:cNvSpPr>
          <p:nvPr>
            <p:ph type="title"/>
          </p:nvPr>
        </p:nvSpPr>
        <p:spPr>
          <a:xfrm>
            <a:off x="683047" y="307691"/>
            <a:ext cx="9055864" cy="503444"/>
          </a:xfrm>
        </p:spPr>
        <p:txBody>
          <a:bodyPr>
            <a:normAutofit fontScale="90000"/>
          </a:bodyPr>
          <a:lstStyle/>
          <a:p>
            <a:r>
              <a:rPr lang="ru-RU" b="1" dirty="0">
                <a:latin typeface="Times New Roman" panose="02020603050405020304" pitchFamily="18" charset="0"/>
                <a:cs typeface="Times New Roman" panose="02020603050405020304" pitchFamily="18" charset="0"/>
              </a:rPr>
              <a:t>«Альп» </a:t>
            </a:r>
            <a:r>
              <a:rPr lang="ru-RU" b="1" dirty="0" err="1" smtClean="0">
                <a:latin typeface="Times New Roman" panose="02020603050405020304" pitchFamily="18" charset="0"/>
                <a:cs typeface="Times New Roman" panose="02020603050405020304" pitchFamily="18" charset="0"/>
              </a:rPr>
              <a:t>усулидан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фойдаланишда</a:t>
            </a:r>
            <a:r>
              <a:rPr lang="en-US" b="1" dirty="0" smtClean="0">
                <a:latin typeface="Times New Roman" panose="02020603050405020304" pitchFamily="18" charset="0"/>
                <a:cs typeface="Times New Roman" panose="02020603050405020304" pitchFamily="18" charset="0"/>
              </a:rPr>
              <a:t>[6]</a:t>
            </a:r>
            <a:r>
              <a:rPr lang="ru-RU" b="1" dirty="0" smtClean="0">
                <a:latin typeface="Times New Roman" panose="02020603050405020304" pitchFamily="18" charset="0"/>
                <a:cs typeface="Times New Roman" panose="02020603050405020304" pitchFamily="18" charset="0"/>
              </a:rPr>
              <a:t>: </a:t>
            </a:r>
            <a:endParaRPr lang="uz-Cyrl-UZ" altLang="ru-RU" dirty="0">
              <a:latin typeface="Times New Roman" panose="02020603050405020304" pitchFamily="18" charset="0"/>
              <a:cs typeface="Times New Roman" panose="02020603050405020304" pitchFamily="18" charset="0"/>
            </a:endParaRPr>
          </a:p>
        </p:txBody>
      </p:sp>
      <p:sp>
        <p:nvSpPr>
          <p:cNvPr id="29699" name="Объект 2"/>
          <p:cNvSpPr>
            <a:spLocks noGrp="1"/>
          </p:cNvSpPr>
          <p:nvPr>
            <p:ph idx="1"/>
          </p:nvPr>
        </p:nvSpPr>
        <p:spPr>
          <a:xfrm>
            <a:off x="207847" y="1090671"/>
            <a:ext cx="9531063" cy="6308840"/>
          </a:xfrm>
        </p:spPr>
        <p:txBody>
          <a:bodyPr>
            <a:normAutofit lnSpcReduction="10000"/>
          </a:bodyPr>
          <a:lstStyle/>
          <a:p>
            <a:pPr algn="just">
              <a:lnSpc>
                <a:spcPct val="107000"/>
              </a:lnSpc>
              <a:spcAft>
                <a:spcPts val="800"/>
              </a:spcAft>
            </a:pPr>
            <a:r>
              <a:rPr lang="uz-Cyrl-UZ" sz="3000" b="1" dirty="0">
                <a:effectLst/>
                <a:latin typeface="Times New Roman" panose="02020603050405020304" pitchFamily="18" charset="0"/>
                <a:ea typeface="Calibri" panose="020F0502020204030204" pitchFamily="34" charset="0"/>
                <a:cs typeface="Times New Roman" panose="02020603050405020304" pitchFamily="18" charset="0"/>
              </a:rPr>
              <a:t>Камроқ чалғийсиз ва фақат ўз олдингизга қўйган вазифаларга кўпроқ эътибор беришга ҳаракат қиласиз. </a:t>
            </a:r>
            <a:endParaRPr lang="ru-RU"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3000" b="1" dirty="0">
                <a:effectLst/>
                <a:latin typeface="Times New Roman" panose="02020603050405020304" pitchFamily="18" charset="0"/>
                <a:ea typeface="Calibri" panose="020F0502020204030204" pitchFamily="34" charset="0"/>
                <a:cs typeface="Times New Roman" panose="02020603050405020304" pitchFamily="18" charset="0"/>
              </a:rPr>
              <a:t>Кундалик натижаларни назорат қилиш орқали сиз тугалланмаган вазифаларни  эътибордан четда қолдирмайсиз (кейинги кунга қолдирмайсиз). </a:t>
            </a:r>
            <a:endParaRPr lang="ru-RU"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3000" b="1" dirty="0">
                <a:effectLst/>
                <a:latin typeface="Times New Roman" panose="02020603050405020304" pitchFamily="18" charset="0"/>
                <a:ea typeface="Calibri" panose="020F0502020204030204" pitchFamily="34" charset="0"/>
                <a:cs typeface="Times New Roman" panose="02020603050405020304" pitchFamily="18" charset="0"/>
              </a:rPr>
              <a:t>Кунни изчил режалаштириш сизнинг шахсий иш услубингизни такомиллаштиришни </a:t>
            </a:r>
            <a:r>
              <a:rPr lang="uz-Cyrl-UZ" sz="3000" b="1" dirty="0" smtClean="0">
                <a:effectLst/>
                <a:latin typeface="Times New Roman" panose="02020603050405020304" pitchFamily="18" charset="0"/>
                <a:ea typeface="Calibri" panose="020F0502020204030204" pitchFamily="34" charset="0"/>
                <a:cs typeface="Times New Roman" panose="02020603050405020304" pitchFamily="18" charset="0"/>
              </a:rPr>
              <a:t>белгилайди. </a:t>
            </a:r>
            <a:endParaRPr lang="ru-RU"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3000" b="1" dirty="0">
                <a:effectLst/>
                <a:latin typeface="Times New Roman" panose="02020603050405020304" pitchFamily="18" charset="0"/>
                <a:ea typeface="Calibri" panose="020F0502020204030204" pitchFamily="34" charset="0"/>
                <a:cs typeface="Times New Roman" panose="02020603050405020304" pitchFamily="18" charset="0"/>
              </a:rPr>
              <a:t>Автоматик равишда ишингизни тақсимот қилишга ҳаракат қиласиз.</a:t>
            </a:r>
            <a:endParaRPr lang="ru-RU"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ru-RU" altLang="ru-RU" dirty="0">
                <a:latin typeface="Times New Roman" panose="02020603050405020304" pitchFamily="18" charset="0"/>
                <a:cs typeface="Times New Roman" panose="02020603050405020304" pitchFamily="18" charset="0"/>
              </a:rPr>
              <a:t/>
            </a:r>
            <a:br>
              <a:rPr lang="ru-RU" altLang="ru-RU" dirty="0">
                <a:latin typeface="Times New Roman" panose="02020603050405020304" pitchFamily="18" charset="0"/>
                <a:cs typeface="Times New Roman" panose="02020603050405020304" pitchFamily="18" charset="0"/>
              </a:rPr>
            </a:br>
            <a:endParaRPr lang="ru-RU" alt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33562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Заголовок 1"/>
          <p:cNvSpPr>
            <a:spLocks noGrp="1"/>
          </p:cNvSpPr>
          <p:nvPr>
            <p:ph type="title"/>
          </p:nvPr>
        </p:nvSpPr>
        <p:spPr>
          <a:xfrm>
            <a:off x="934426" y="89704"/>
            <a:ext cx="8543925" cy="1325563"/>
          </a:xfrm>
        </p:spPr>
        <p:txBody>
          <a:bodyPr/>
          <a:lstStyle/>
          <a:p>
            <a:r>
              <a:rPr lang="ru-RU" b="1" dirty="0">
                <a:latin typeface="Times New Roman" panose="02020603050405020304" pitchFamily="18" charset="0"/>
                <a:ea typeface="+mn-ea"/>
                <a:cs typeface="Times New Roman" panose="02020603050405020304" pitchFamily="18" charset="0"/>
              </a:rPr>
              <a:t>«Альп» </a:t>
            </a:r>
            <a:r>
              <a:rPr lang="ru-RU" b="1" dirty="0" err="1" smtClean="0">
                <a:latin typeface="Times New Roman" panose="02020603050405020304" pitchFamily="18" charset="0"/>
                <a:ea typeface="+mn-ea"/>
                <a:cs typeface="Times New Roman" panose="02020603050405020304" pitchFamily="18" charset="0"/>
              </a:rPr>
              <a:t>усулида</a:t>
            </a:r>
            <a:r>
              <a:rPr lang="ru-RU" b="1" dirty="0" smtClean="0">
                <a:latin typeface="Times New Roman" panose="02020603050405020304" pitchFamily="18" charset="0"/>
                <a:ea typeface="+mn-ea"/>
                <a:cs typeface="Times New Roman" panose="02020603050405020304" pitchFamily="18" charset="0"/>
              </a:rPr>
              <a:t> – сиз</a:t>
            </a:r>
            <a:r>
              <a:rPr lang="en-US" b="1" dirty="0" smtClean="0">
                <a:latin typeface="Times New Roman" panose="02020603050405020304" pitchFamily="18" charset="0"/>
                <a:ea typeface="+mn-ea"/>
                <a:cs typeface="Times New Roman" panose="02020603050405020304" pitchFamily="18" charset="0"/>
              </a:rPr>
              <a:t>[6]</a:t>
            </a:r>
            <a:r>
              <a:rPr lang="ru-RU" b="1" dirty="0" smtClean="0">
                <a:latin typeface="Times New Roman" panose="02020603050405020304" pitchFamily="18" charset="0"/>
                <a:ea typeface="+mn-ea"/>
                <a:cs typeface="Times New Roman" panose="02020603050405020304" pitchFamily="18" charset="0"/>
              </a:rPr>
              <a:t>:</a:t>
            </a:r>
            <a:endParaRPr lang="uz-Cyrl-UZ" alt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99319" y="2238375"/>
            <a:ext cx="9363322" cy="4619625"/>
          </a:xfrm>
        </p:spPr>
        <p:txBody>
          <a:bodyPr>
            <a:normAutofit/>
          </a:bodyPr>
          <a:lstStyle/>
          <a:p>
            <a:pPr algn="just">
              <a:lnSpc>
                <a:spcPct val="107000"/>
              </a:lnSpc>
              <a:spcAft>
                <a:spcPts val="800"/>
              </a:spcAft>
            </a:pP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Кундалик реал режа асосан фақат ўзингиз хоҳлаган ёки қилишингиз лозим бўлган ва ўша куни қила оладиган нарсаларни ўз ичига олиши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кераклигини таъминлайди.</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b="1" dirty="0">
                <a:effectLst/>
                <a:latin typeface="Times New Roman" panose="02020603050405020304" pitchFamily="18" charset="0"/>
                <a:ea typeface="Calibri" panose="020F0502020204030204" pitchFamily="34" charset="0"/>
                <a:cs typeface="Times New Roman" panose="02020603050405020304" pitchFamily="18" charset="0"/>
              </a:rPr>
              <a:t>Чунки сиз мақсадларингизни қанчалик эришиш мумкин деб ҳисобласангиз, уларни амалга ошириш учун шунчалик кўп кучларни жамлайсиз ва сафарбар қиласиз.</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726979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0002644" cy="1013005"/>
          </a:xfrm>
        </p:spPr>
        <p:txBody>
          <a:bodyPr>
            <a:normAutofit fontScale="90000"/>
          </a:bodyPr>
          <a:lstStyle/>
          <a:p>
            <a:pPr algn="ctr">
              <a:defRPr/>
            </a:pPr>
            <a:r>
              <a:rPr lang="ru-RU" b="1" dirty="0">
                <a:latin typeface="Times New Roman" panose="02020603050405020304" pitchFamily="18" charset="0"/>
                <a:ea typeface="+mn-ea"/>
                <a:cs typeface="Times New Roman" panose="02020603050405020304" pitchFamily="18" charset="0"/>
              </a:rPr>
              <a:t>«Альп» </a:t>
            </a:r>
            <a:r>
              <a:rPr lang="ru-RU" b="1" dirty="0" err="1" smtClean="0">
                <a:latin typeface="Times New Roman" panose="02020603050405020304" pitchFamily="18" charset="0"/>
                <a:ea typeface="+mn-ea"/>
                <a:cs typeface="Times New Roman" panose="02020603050405020304" pitchFamily="18" charset="0"/>
              </a:rPr>
              <a:t>усулининг</a:t>
            </a:r>
            <a:r>
              <a:rPr lang="ru-RU" b="1" dirty="0" smtClean="0">
                <a:latin typeface="Times New Roman" panose="02020603050405020304" pitchFamily="18" charset="0"/>
                <a:ea typeface="+mn-ea"/>
                <a:cs typeface="Times New Roman" panose="02020603050405020304" pitchFamily="18" charset="0"/>
              </a:rPr>
              <a:t> </a:t>
            </a:r>
            <a:r>
              <a:rPr lang="ru-RU" b="1" dirty="0">
                <a:latin typeface="Times New Roman" panose="02020603050405020304" pitchFamily="18" charset="0"/>
                <a:ea typeface="+mn-ea"/>
                <a:cs typeface="Times New Roman" panose="02020603050405020304" pitchFamily="18" charset="0"/>
              </a:rPr>
              <a:t>20та </a:t>
            </a:r>
            <a:r>
              <a:rPr lang="ru-RU" b="1" dirty="0" err="1" smtClean="0">
                <a:latin typeface="Times New Roman" panose="02020603050405020304" pitchFamily="18" charset="0"/>
                <a:ea typeface="+mn-ea"/>
                <a:cs typeface="Times New Roman" panose="02020603050405020304" pitchFamily="18" charset="0"/>
              </a:rPr>
              <a:t>афзалликлари</a:t>
            </a:r>
            <a:r>
              <a:rPr lang="en-US" b="1" dirty="0" smtClean="0">
                <a:latin typeface="Times New Roman" panose="02020603050405020304" pitchFamily="18" charset="0"/>
                <a:ea typeface="+mn-ea"/>
                <a:cs typeface="Times New Roman" panose="02020603050405020304" pitchFamily="18" charset="0"/>
              </a:rPr>
              <a:t>[6]</a:t>
            </a:r>
            <a:r>
              <a:rPr lang="uz-Cyrl-UZ" b="1" dirty="0" smtClean="0">
                <a:latin typeface="Times New Roman" panose="02020603050405020304" pitchFamily="18" charset="0"/>
                <a:ea typeface="+mn-ea"/>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
        <p:nvSpPr>
          <p:cNvPr id="31747" name="Содержимое 2"/>
          <p:cNvSpPr>
            <a:spLocks noGrp="1"/>
          </p:cNvSpPr>
          <p:nvPr>
            <p:ph idx="1"/>
          </p:nvPr>
        </p:nvSpPr>
        <p:spPr>
          <a:xfrm>
            <a:off x="441688" y="980501"/>
            <a:ext cx="9187053" cy="5695721"/>
          </a:xfrm>
        </p:spPr>
        <p:txBody>
          <a:bodyPr>
            <a:noAutofit/>
          </a:bodyPr>
          <a:lstStyle/>
          <a:p>
            <a:pPr marL="342900" lvl="0" indent="-342900">
              <a:buFont typeface="+mj-lt"/>
              <a:buAutoNum type="arabicPeriod"/>
            </a:pPr>
            <a:r>
              <a:rPr lang="uz-Cyrl-UZ" sz="2400" b="1" dirty="0" smtClean="0">
                <a:latin typeface="Times New Roman" panose="02020603050405020304" pitchFamily="18" charset="0"/>
                <a:cs typeface="Times New Roman" panose="02020603050405020304" pitchFamily="18" charset="0"/>
              </a:rPr>
              <a:t>Келгуси </a:t>
            </a:r>
            <a:r>
              <a:rPr lang="uz-Cyrl-UZ" sz="2400" b="1" dirty="0">
                <a:latin typeface="Times New Roman" panose="02020603050405020304" pitchFamily="18" charset="0"/>
                <a:cs typeface="Times New Roman" panose="02020603050405020304" pitchFamily="18" charset="0"/>
              </a:rPr>
              <a:t>иш куни учун самарадорлик (яхши кайфият) яратиш.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Кейинги кунни режалаштириш.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Куннинг вазифалари ҳақида аниқ тасаввурга эга бўлиш.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Кун тартибини яратиш.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Унутувчанликни енгиш.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Эътиборни энг муҳим нарсага қаратиш.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“Қоғозбозлик" иш ҳажмини камайтириш.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Кундалик мақсадларга эришиш.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М</a:t>
            </a:r>
            <a:r>
              <a:rPr lang="uz-Cyrl-UZ" sz="2400" b="1" dirty="0" smtClean="0">
                <a:latin typeface="Times New Roman" panose="02020603050405020304" pitchFamily="18" charset="0"/>
                <a:cs typeface="Times New Roman" panose="02020603050405020304" pitchFamily="18" charset="0"/>
              </a:rPr>
              <a:t>уҳимроқ </a:t>
            </a:r>
            <a:r>
              <a:rPr lang="uz-Cyrl-UZ" sz="2400" b="1" dirty="0">
                <a:latin typeface="Times New Roman" panose="02020603050405020304" pitchFamily="18" charset="0"/>
                <a:cs typeface="Times New Roman" panose="02020603050405020304" pitchFamily="18" charset="0"/>
              </a:rPr>
              <a:t>ва аҳамиятсизроқ ҳолатларни аниқлаш.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У</a:t>
            </a:r>
            <a:r>
              <a:rPr lang="uz-Cyrl-UZ" sz="2400" b="1" dirty="0" smtClean="0">
                <a:latin typeface="Times New Roman" panose="02020603050405020304" pitchFamily="18" charset="0"/>
                <a:cs typeface="Times New Roman" panose="02020603050405020304" pitchFamily="18" charset="0"/>
              </a:rPr>
              <a:t>стуворликларни </a:t>
            </a:r>
            <a:r>
              <a:rPr lang="uz-Cyrl-UZ" sz="2400" b="1" dirty="0">
                <a:latin typeface="Times New Roman" panose="02020603050405020304" pitchFamily="18" charset="0"/>
                <a:cs typeface="Times New Roman" panose="02020603050405020304" pitchFamily="18" charset="0"/>
              </a:rPr>
              <a:t>белгилаш ва ўзгартириш бўйича қарорлар қабул қилиш.</a:t>
            </a:r>
            <a:endParaRPr lang="ru-RU" sz="24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400" b="1" dirty="0">
                <a:latin typeface="Times New Roman" panose="02020603050405020304" pitchFamily="18" charset="0"/>
                <a:cs typeface="Times New Roman" panose="02020603050405020304" pitchFamily="18" charset="0"/>
              </a:rPr>
              <a:t>Вазифаларни тақсимлаш орқали гуруҳлаш.</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59360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Содержимое 2"/>
          <p:cNvSpPr>
            <a:spLocks noGrp="1"/>
          </p:cNvSpPr>
          <p:nvPr>
            <p:ph idx="1"/>
          </p:nvPr>
        </p:nvSpPr>
        <p:spPr>
          <a:xfrm>
            <a:off x="181379" y="914400"/>
            <a:ext cx="9623632" cy="5673687"/>
          </a:xfrm>
        </p:spPr>
        <p:txBody>
          <a:bodyPr>
            <a:noAutofit/>
          </a:bodyPr>
          <a:lstStyle/>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12. Кераксиз </a:t>
            </a:r>
            <a:r>
              <a:rPr lang="uz-Cyrl-UZ" sz="2400" b="1" dirty="0">
                <a:latin typeface="Times New Roman" panose="02020603050405020304" pitchFamily="18" charset="0"/>
                <a:cs typeface="Times New Roman" panose="02020603050405020304" pitchFamily="18" charset="0"/>
              </a:rPr>
              <a:t>ва халақит берувчи танафусслар хажмини </a:t>
            </a:r>
            <a:r>
              <a:rPr lang="uz-Cyrl-UZ" sz="2400" b="1" dirty="0" smtClean="0">
                <a:latin typeface="Times New Roman" panose="02020603050405020304" pitchFamily="18" charset="0"/>
                <a:cs typeface="Times New Roman" panose="02020603050405020304" pitchFamily="18" charset="0"/>
              </a:rPr>
              <a:t>камайтириш.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13. Топшириқларни </a:t>
            </a:r>
            <a:r>
              <a:rPr lang="uz-Cyrl-UZ" sz="2400" b="1" dirty="0">
                <a:latin typeface="Times New Roman" panose="02020603050405020304" pitchFamily="18" charset="0"/>
                <a:cs typeface="Times New Roman" panose="02020603050405020304" pitchFamily="18" charset="0"/>
              </a:rPr>
              <a:t>бажаришда ўз-ўзини </a:t>
            </a:r>
            <a:r>
              <a:rPr lang="uz-Cyrl-UZ" sz="2400" b="1" dirty="0" smtClean="0">
                <a:latin typeface="Times New Roman" panose="02020603050405020304" pitchFamily="18" charset="0"/>
                <a:cs typeface="Times New Roman" panose="02020603050405020304" pitchFamily="18" charset="0"/>
              </a:rPr>
              <a:t>тарбиялаш.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14. Стресс </a:t>
            </a:r>
            <a:r>
              <a:rPr lang="uz-Cyrl-UZ" sz="2400" b="1" dirty="0">
                <a:latin typeface="Times New Roman" panose="02020603050405020304" pitchFamily="18" charset="0"/>
                <a:cs typeface="Times New Roman" panose="02020603050405020304" pitchFamily="18" charset="0"/>
              </a:rPr>
              <a:t>ва асабий тарангликни </a:t>
            </a:r>
            <a:r>
              <a:rPr lang="uz-Cyrl-UZ" sz="2400" b="1" dirty="0" smtClean="0">
                <a:latin typeface="Times New Roman" panose="02020603050405020304" pitchFamily="18" charset="0"/>
                <a:cs typeface="Times New Roman" panose="02020603050405020304" pitchFamily="18" charset="0"/>
              </a:rPr>
              <a:t>камайтириш.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15. Кутилмаган </a:t>
            </a:r>
            <a:r>
              <a:rPr lang="uz-Cyrl-UZ" sz="2400" b="1" dirty="0">
                <a:latin typeface="Times New Roman" panose="02020603050405020304" pitchFamily="18" charset="0"/>
                <a:cs typeface="Times New Roman" panose="02020603050405020304" pitchFamily="18" charset="0"/>
              </a:rPr>
              <a:t>ҳодисаларни хотиржамлик билан идрок </a:t>
            </a:r>
            <a:r>
              <a:rPr lang="uz-Cyrl-UZ" sz="2400" b="1" dirty="0" smtClean="0">
                <a:latin typeface="Times New Roman" panose="02020603050405020304" pitchFamily="18" charset="0"/>
                <a:cs typeface="Times New Roman" panose="02020603050405020304" pitchFamily="18" charset="0"/>
              </a:rPr>
              <a:t>этиш.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16. Ўз-ўзини </a:t>
            </a:r>
            <a:r>
              <a:rPr lang="uz-Cyrl-UZ" sz="2400" b="1" dirty="0">
                <a:latin typeface="Times New Roman" panose="02020603050405020304" pitchFamily="18" charset="0"/>
                <a:cs typeface="Times New Roman" panose="02020603050405020304" pitchFamily="18" charset="0"/>
              </a:rPr>
              <a:t>назорат қилишни </a:t>
            </a:r>
            <a:r>
              <a:rPr lang="uz-Cyrl-UZ" sz="2400" b="1" dirty="0" smtClean="0">
                <a:latin typeface="Times New Roman" panose="02020603050405020304" pitchFamily="18" charset="0"/>
                <a:cs typeface="Times New Roman" panose="02020603050405020304" pitchFamily="18" charset="0"/>
              </a:rPr>
              <a:t>такомиллаштириш.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17. Кун </a:t>
            </a:r>
            <a:r>
              <a:rPr lang="uz-Cyrl-UZ" sz="2400" b="1" dirty="0">
                <a:latin typeface="Times New Roman" panose="02020603050405020304" pitchFamily="18" charset="0"/>
                <a:cs typeface="Times New Roman" panose="02020603050405020304" pitchFamily="18" charset="0"/>
              </a:rPr>
              <a:t>охирида ўзини муваффақиятли ҳис </a:t>
            </a:r>
            <a:r>
              <a:rPr lang="uz-Cyrl-UZ" sz="2400" b="1" dirty="0" smtClean="0">
                <a:latin typeface="Times New Roman" panose="02020603050405020304" pitchFamily="18" charset="0"/>
                <a:cs typeface="Times New Roman" panose="02020603050405020304" pitchFamily="18" charset="0"/>
              </a:rPr>
              <a:t>қилиш.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18. Қониқиш </a:t>
            </a:r>
            <a:r>
              <a:rPr lang="uz-Cyrl-UZ" sz="2400" b="1" dirty="0">
                <a:latin typeface="Times New Roman" panose="02020603050405020304" pitchFamily="18" charset="0"/>
                <a:cs typeface="Times New Roman" panose="02020603050405020304" pitchFamily="18" charset="0"/>
              </a:rPr>
              <a:t>ва мотивацияни </a:t>
            </a:r>
            <a:r>
              <a:rPr lang="uz-Cyrl-UZ" sz="2400" b="1" dirty="0" smtClean="0">
                <a:latin typeface="Times New Roman" panose="02020603050405020304" pitchFamily="18" charset="0"/>
                <a:cs typeface="Times New Roman" panose="02020603050405020304" pitchFamily="18" charset="0"/>
              </a:rPr>
              <a:t>ортириш.</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19. Шахсий </a:t>
            </a:r>
            <a:r>
              <a:rPr lang="uz-Cyrl-UZ" sz="2400" b="1" dirty="0">
                <a:latin typeface="Times New Roman" panose="02020603050405020304" pitchFamily="18" charset="0"/>
                <a:cs typeface="Times New Roman" panose="02020603050405020304" pitchFamily="18" charset="0"/>
              </a:rPr>
              <a:t>натижаларнинг </a:t>
            </a:r>
            <a:r>
              <a:rPr lang="uz-Cyrl-UZ" sz="2400" b="1" dirty="0" smtClean="0">
                <a:latin typeface="Times New Roman" panose="02020603050405020304" pitchFamily="18" charset="0"/>
                <a:cs typeface="Times New Roman" panose="02020603050405020304" pitchFamily="18" charset="0"/>
              </a:rPr>
              <a:t>ўсиши.</a:t>
            </a:r>
          </a:p>
          <a:p>
            <a:pPr marL="0" indent="0">
              <a:lnSpc>
                <a:spcPct val="100000"/>
              </a:lnSpc>
              <a:spcAft>
                <a:spcPts val="800"/>
              </a:spcAft>
              <a:buNone/>
            </a:pPr>
            <a:r>
              <a:rPr lang="uz-Cyrl-UZ" sz="2400" b="1" dirty="0" smtClean="0">
                <a:latin typeface="Times New Roman" panose="02020603050405020304" pitchFamily="18" charset="0"/>
                <a:cs typeface="Times New Roman" panose="02020603050405020304" pitchFamily="18" charset="0"/>
              </a:rPr>
              <a:t>20. Ишни </a:t>
            </a:r>
            <a:r>
              <a:rPr lang="uz-Cyrl-UZ" sz="2400" b="1" dirty="0">
                <a:latin typeface="Times New Roman" panose="02020603050405020304" pitchFamily="18" charset="0"/>
                <a:cs typeface="Times New Roman" panose="02020603050405020304" pitchFamily="18" charset="0"/>
              </a:rPr>
              <a:t>услубий ташкил этиш ҳисобига вақтни орттириш.</a:t>
            </a:r>
          </a:p>
        </p:txBody>
      </p:sp>
      <p:sp>
        <p:nvSpPr>
          <p:cNvPr id="7" name="Заголовок 1"/>
          <p:cNvSpPr>
            <a:spLocks noGrp="1"/>
          </p:cNvSpPr>
          <p:nvPr>
            <p:ph type="title"/>
          </p:nvPr>
        </p:nvSpPr>
        <p:spPr>
          <a:xfrm>
            <a:off x="-89210" y="0"/>
            <a:ext cx="9946888" cy="1013005"/>
          </a:xfrm>
        </p:spPr>
        <p:txBody>
          <a:bodyPr>
            <a:normAutofit/>
          </a:bodyPr>
          <a:lstStyle/>
          <a:p>
            <a:pPr algn="ctr">
              <a:defRPr/>
            </a:pPr>
            <a:r>
              <a:rPr lang="ru-RU" sz="3600" b="1" dirty="0">
                <a:latin typeface="Times New Roman" panose="02020603050405020304" pitchFamily="18" charset="0"/>
                <a:ea typeface="+mn-ea"/>
                <a:cs typeface="Times New Roman" panose="02020603050405020304" pitchFamily="18" charset="0"/>
              </a:rPr>
              <a:t>«Альп» </a:t>
            </a:r>
            <a:r>
              <a:rPr lang="ru-RU" sz="3600" b="1" dirty="0" err="1" smtClean="0">
                <a:latin typeface="Times New Roman" panose="02020603050405020304" pitchFamily="18" charset="0"/>
                <a:ea typeface="+mn-ea"/>
                <a:cs typeface="Times New Roman" panose="02020603050405020304" pitchFamily="18" charset="0"/>
              </a:rPr>
              <a:t>усулининг</a:t>
            </a:r>
            <a:r>
              <a:rPr lang="ru-RU" sz="3600" b="1" dirty="0" smtClean="0">
                <a:latin typeface="Times New Roman" panose="02020603050405020304" pitchFamily="18" charset="0"/>
                <a:ea typeface="+mn-ea"/>
                <a:cs typeface="Times New Roman" panose="02020603050405020304" pitchFamily="18" charset="0"/>
              </a:rPr>
              <a:t>  20 та </a:t>
            </a:r>
            <a:r>
              <a:rPr lang="ru-RU" sz="3600" b="1" dirty="0" err="1" smtClean="0">
                <a:latin typeface="Times New Roman" panose="02020603050405020304" pitchFamily="18" charset="0"/>
                <a:ea typeface="+mn-ea"/>
                <a:cs typeface="Times New Roman" panose="02020603050405020304" pitchFamily="18" charset="0"/>
              </a:rPr>
              <a:t>афзалликлари</a:t>
            </a:r>
            <a:r>
              <a:rPr lang="en-US" sz="3600" b="1" dirty="0" smtClean="0">
                <a:latin typeface="Times New Roman" panose="02020603050405020304" pitchFamily="18" charset="0"/>
                <a:ea typeface="+mn-ea"/>
                <a:cs typeface="Times New Roman" panose="02020603050405020304" pitchFamily="18" charset="0"/>
              </a:rPr>
              <a:t>[6]</a:t>
            </a:r>
            <a:r>
              <a:rPr lang="uz-Cyrl-UZ" sz="3600" b="1" dirty="0" smtClean="0">
                <a:latin typeface="Times New Roman" panose="02020603050405020304" pitchFamily="18" charset="0"/>
                <a:ea typeface="+mn-ea"/>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31414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1-қадам. Барча </a:t>
            </a:r>
            <a:r>
              <a:rPr lang="ru-RU" sz="2800" b="1" dirty="0" err="1">
                <a:solidFill>
                  <a:schemeClr val="bg1"/>
                </a:solidFill>
                <a:latin typeface="Times New Roman" panose="02020603050405020304" pitchFamily="18" charset="0"/>
                <a:cs typeface="Times New Roman" panose="02020603050405020304" pitchFamily="18" charset="0"/>
              </a:rPr>
              <a:t>ишларни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саватчага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тўплаш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374055" y="895740"/>
            <a:ext cx="9208484" cy="3032448"/>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Ишларни бажариш усули (ГТД) </a:t>
            </a:r>
            <a:r>
              <a:rPr lang="uz-Cyrl-UZ" sz="2100" dirty="0">
                <a:latin typeface="Times New Roman" panose="02020603050405020304" pitchFamily="18" charset="0"/>
                <a:ea typeface="Times New Roman" panose="02020603050405020304" pitchFamily="18" charset="0"/>
              </a:rPr>
              <a:t>Девид Алленнинг </a:t>
            </a:r>
            <a:r>
              <a:rPr lang="ru-RU" sz="2100" b="1" i="1" dirty="0">
                <a:latin typeface="Times New Roman" panose="02020603050405020304" pitchFamily="18" charset="0"/>
                <a:ea typeface="Times New Roman" panose="02020603050405020304" pitchFamily="18" charset="0"/>
              </a:rPr>
              <a:t>«Н</a:t>
            </a:r>
            <a:r>
              <a:rPr lang="uz-Cyrl-UZ" sz="2100" b="1" i="1" dirty="0">
                <a:latin typeface="Times New Roman" panose="02020603050405020304" pitchFamily="18" charset="0"/>
                <a:ea typeface="Times New Roman" panose="02020603050405020304" pitchFamily="18" charset="0"/>
              </a:rPr>
              <a:t>арсаларни қандай тартибга солиш керак</a:t>
            </a:r>
            <a:r>
              <a:rPr lang="ru-RU" sz="2100" b="1" i="1" dirty="0">
                <a:latin typeface="Times New Roman" panose="02020603050405020304" pitchFamily="18" charset="0"/>
                <a:ea typeface="Times New Roman" panose="02020603050405020304" pitchFamily="18" charset="0"/>
              </a:rPr>
              <a:t>»</a:t>
            </a:r>
            <a:r>
              <a:rPr lang="uz-Cyrl-UZ" sz="2100" dirty="0">
                <a:latin typeface="Times New Roman" panose="02020603050405020304" pitchFamily="18" charset="0"/>
                <a:ea typeface="Times New Roman" panose="02020603050405020304" pitchFamily="18" charset="0"/>
              </a:rPr>
              <a:t> китобида ихтиро қилинган ва тасвирланган. Ёндашувнинг асосий ғояси қуйидагича: одам жуда кўп нарсаларни тўплаганида, у ўз вақтини мантиқсиз равишда режалаштиради, вазифаларни доимий равишда “эртанги кунга” ўзгартиради ва натижада вақтни ҳаракатларга эмас, балки режалар ҳақида ўйлашга сарфлайди. Техника том маънода вазифалар кўчкиси остида кўмилганлар учун жавоб беради.</a:t>
            </a:r>
          </a:p>
        </p:txBody>
      </p:sp>
      <p:sp>
        <p:nvSpPr>
          <p:cNvPr id="6" name="Объект 2">
            <a:extLst>
              <a:ext uri="{FF2B5EF4-FFF2-40B4-BE49-F238E27FC236}">
                <a16:creationId xmlns:a16="http://schemas.microsoft.com/office/drawing/2014/main" id="{33F19C5E-1BC2-4C06-8B9D-9C689D6A5741}"/>
              </a:ext>
            </a:extLst>
          </p:cNvPr>
          <p:cNvSpPr txBox="1">
            <a:spLocks/>
          </p:cNvSpPr>
          <p:nvPr/>
        </p:nvSpPr>
        <p:spPr>
          <a:xfrm>
            <a:off x="374055" y="3890869"/>
            <a:ext cx="4916402" cy="26405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6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Вақтни ташкилллаштириш</a:t>
            </a:r>
            <a:r>
              <a:rPr lang="uz-Cyrl-UZ" sz="2100" dirty="0">
                <a:latin typeface="Times New Roman" panose="02020603050405020304" pitchFamily="18" charset="0"/>
                <a:ea typeface="Times New Roman" panose="02020603050405020304" pitchFamily="18" charset="0"/>
              </a:rPr>
              <a:t> мияни катта вазифалар рўйхатини эслаб қолишдан осонлаштиришни талаб қилади. Бунинг учун сизга шартли </a:t>
            </a:r>
            <a:r>
              <a:rPr lang="uz-Cyrl-UZ" sz="2100" b="1" i="1" dirty="0">
                <a:latin typeface="Times New Roman" panose="02020603050405020304" pitchFamily="18" charset="0"/>
                <a:ea typeface="Times New Roman" panose="02020603050405020304" pitchFamily="18" charset="0"/>
              </a:rPr>
              <a:t>“сават”</a:t>
            </a:r>
            <a:r>
              <a:rPr lang="uz-Cyrl-UZ" sz="2100" dirty="0">
                <a:latin typeface="Times New Roman" panose="02020603050405020304" pitchFamily="18" charset="0"/>
                <a:ea typeface="Times New Roman" panose="02020603050405020304" pitchFamily="18" charset="0"/>
              </a:rPr>
              <a:t> керак — бу ерда сиз ҳамма нарсани шахсий ва умумий ишга ажратмасдан қўйишингиз мумкин.</a:t>
            </a:r>
          </a:p>
        </p:txBody>
      </p:sp>
      <p:pic>
        <p:nvPicPr>
          <p:cNvPr id="2" name="Рисунок 1">
            <a:extLst>
              <a:ext uri="{FF2B5EF4-FFF2-40B4-BE49-F238E27FC236}">
                <a16:creationId xmlns:a16="http://schemas.microsoft.com/office/drawing/2014/main" id="{EEA3A486-19CA-49D0-88DF-51F262852DAF}"/>
              </a:ext>
            </a:extLst>
          </p:cNvPr>
          <p:cNvPicPr>
            <a:picLocks noChangeAspect="1"/>
          </p:cNvPicPr>
          <p:nvPr/>
        </p:nvPicPr>
        <p:blipFill rotWithShape="1">
          <a:blip r:embed="rId2"/>
          <a:srcRect l="11019" r="10613"/>
          <a:stretch/>
        </p:blipFill>
        <p:spPr>
          <a:xfrm>
            <a:off x="5701005" y="3672159"/>
            <a:ext cx="3710473" cy="2367360"/>
          </a:xfrm>
          <a:prstGeom prst="rect">
            <a:avLst/>
          </a:prstGeom>
        </p:spPr>
      </p:pic>
      <p:sp>
        <p:nvSpPr>
          <p:cNvPr id="3" name="Прямоугольник 2">
            <a:extLst>
              <a:ext uri="{FF2B5EF4-FFF2-40B4-BE49-F238E27FC236}">
                <a16:creationId xmlns:a16="http://schemas.microsoft.com/office/drawing/2014/main" id="{930FF7DC-3E16-47A1-B4B4-9AF916B31A77}"/>
              </a:ext>
            </a:extLst>
          </p:cNvPr>
          <p:cNvSpPr/>
          <p:nvPr/>
        </p:nvSpPr>
        <p:spPr>
          <a:xfrm>
            <a:off x="5701005" y="6158404"/>
            <a:ext cx="3980284" cy="461665"/>
          </a:xfrm>
          <a:prstGeom prst="rect">
            <a:avLst/>
          </a:prstGeom>
        </p:spPr>
        <p:txBody>
          <a:bodyPr wrap="square">
            <a:spAutoFit/>
          </a:bodyPr>
          <a:lstStyle/>
          <a:p>
            <a:r>
              <a:rPr lang="en-US" sz="1200" dirty="0"/>
              <a:t>https://blog.sellfy.com/wp-content/uploads/2020/03/add-a-shopping-cart-website-1200x600.png</a:t>
            </a:r>
            <a:endParaRPr lang="ru-RU" sz="1200" dirty="0"/>
          </a:p>
        </p:txBody>
      </p:sp>
    </p:spTree>
    <p:extLst>
      <p:ext uri="{BB962C8B-B14F-4D97-AF65-F5344CB8AC3E}">
        <p14:creationId xmlns:p14="http://schemas.microsoft.com/office/powerpoint/2010/main" val="16471482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US" sz="2800" b="1" dirty="0">
                <a:solidFill>
                  <a:schemeClr val="bg1"/>
                </a:solidFill>
                <a:latin typeface="Times New Roman" panose="02020603050405020304" pitchFamily="18" charset="0"/>
                <a:cs typeface="Times New Roman" panose="02020603050405020304" pitchFamily="18" charset="0"/>
              </a:rPr>
              <a:t>1-</a:t>
            </a:r>
            <a:r>
              <a:rPr lang="uz-Cyrl-UZ" sz="2800" b="1" dirty="0">
                <a:solidFill>
                  <a:schemeClr val="bg1"/>
                </a:solidFill>
                <a:latin typeface="Times New Roman" panose="02020603050405020304" pitchFamily="18" charset="0"/>
                <a:cs typeface="Times New Roman" panose="02020603050405020304" pitchFamily="18" charset="0"/>
              </a:rPr>
              <a:t>қадам. Мисол ва унинг натижаси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374055" y="895740"/>
            <a:ext cx="9208484" cy="3713582"/>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200" b="1" i="1" dirty="0">
                <a:latin typeface="Times New Roman" panose="02020603050405020304" pitchFamily="18" charset="0"/>
                <a:ea typeface="Times New Roman" panose="02020603050405020304" pitchFamily="18" charset="0"/>
              </a:rPr>
              <a:t>Мисол.</a:t>
            </a:r>
            <a:r>
              <a:rPr lang="uz-Cyrl-UZ" sz="2200" i="1" dirty="0">
                <a:latin typeface="Times New Roman" panose="02020603050405020304" pitchFamily="18" charset="0"/>
                <a:ea typeface="Times New Roman" panose="02020603050405020304" pitchFamily="18" charset="0"/>
              </a:rPr>
              <a:t> Сиз ҳақиқий саватдан фойдаланишингиз мумкин: ҳар бир ишни алоҳида қоғоз варағига ёзасиз ва уни идишга ташлайсиз. Сиз компютерингизда махсус папка яратишингиз ёки шунчаки қоғозга ишларни ёзиб олишингиз мумкин. </a:t>
            </a:r>
            <a:r>
              <a:rPr lang="uz-Cyrl-UZ" sz="2200" b="1" i="1" dirty="0">
                <a:latin typeface="Times New Roman" panose="02020603050405020304" pitchFamily="18" charset="0"/>
                <a:ea typeface="Times New Roman" panose="02020603050405020304" pitchFamily="18" charset="0"/>
              </a:rPr>
              <a:t>Трелло, Канбанчи ёки Жира </a:t>
            </a:r>
            <a:r>
              <a:rPr lang="uz-Cyrl-UZ" sz="2200" i="1" dirty="0">
                <a:latin typeface="Times New Roman" panose="02020603050405020304" pitchFamily="18" charset="0"/>
                <a:ea typeface="Times New Roman" panose="02020603050405020304" pitchFamily="18" charset="0"/>
              </a:rPr>
              <a:t>дастурлари мос келади - булар карталари бўлган онлайн тахталар бўлиб, уларда сиз жамоа бўлиб ишлашингиз мумкин.</a:t>
            </a:r>
          </a:p>
          <a:p>
            <a:pPr marL="354013" indent="-354013" algn="just">
              <a:lnSpc>
                <a:spcPct val="114000"/>
              </a:lnSpc>
              <a:spcBef>
                <a:spcPts val="600"/>
              </a:spcBef>
              <a:spcAft>
                <a:spcPts val="600"/>
              </a:spcAft>
              <a:buFont typeface="Wingdings" panose="05000000000000000000" pitchFamily="2" charset="2"/>
              <a:buChar char="Ø"/>
            </a:pPr>
            <a:r>
              <a:rPr lang="uz-Cyrl-UZ" sz="2200" b="1" i="1" dirty="0">
                <a:latin typeface="Times New Roman" panose="02020603050405020304" pitchFamily="18" charset="0"/>
                <a:ea typeface="Times New Roman" panose="02020603050405020304" pitchFamily="18" charset="0"/>
              </a:rPr>
              <a:t>Натижа. </a:t>
            </a:r>
            <a:r>
              <a:rPr lang="uz-Cyrl-UZ" sz="2200" dirty="0">
                <a:latin typeface="Times New Roman" panose="02020603050405020304" pitchFamily="18" charset="0"/>
                <a:ea typeface="Times New Roman" panose="02020603050405020304" pitchFamily="18" charset="0"/>
              </a:rPr>
              <a:t>Жорий аниқ ҳолатлардан тортиб режаларгача бўлган барча вазифаларнинг узун рўйхати мавжуд. Янги вазифаларни ёдда тутишнинг ҳожати йўқ, уларни ушбу рўйхатга қўшиш кифоя.</a:t>
            </a:r>
          </a:p>
        </p:txBody>
      </p:sp>
    </p:spTree>
    <p:extLst>
      <p:ext uri="{BB962C8B-B14F-4D97-AF65-F5344CB8AC3E}">
        <p14:creationId xmlns:p14="http://schemas.microsoft.com/office/powerpoint/2010/main" val="33922848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2</a:t>
            </a:r>
            <a:r>
              <a:rPr lang="en-US" sz="2800" b="1" dirty="0">
                <a:solidFill>
                  <a:schemeClr val="bg1"/>
                </a:solidFill>
                <a:latin typeface="Times New Roman" panose="02020603050405020304" pitchFamily="18" charset="0"/>
                <a:cs typeface="Times New Roman" panose="02020603050405020304" pitchFamily="18" charset="0"/>
              </a:rPr>
              <a:t>-</a:t>
            </a:r>
            <a:r>
              <a:rPr lang="uz-Cyrl-UZ" sz="2800" b="1" dirty="0">
                <a:solidFill>
                  <a:schemeClr val="bg1"/>
                </a:solidFill>
                <a:latin typeface="Times New Roman" panose="02020603050405020304" pitchFamily="18" charset="0"/>
                <a:cs typeface="Times New Roman" panose="02020603050405020304" pitchFamily="18" charset="0"/>
              </a:rPr>
              <a:t>қадам. Устуворликларни қўйиш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05273" y="895739"/>
            <a:ext cx="9470572" cy="5766317"/>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Олинган улкан рўйхатдаги нарсаларни саралаш керак. </a:t>
            </a:r>
            <a:r>
              <a:rPr lang="uz-Cyrl-UZ" sz="2100" b="1" dirty="0">
                <a:latin typeface="Times New Roman" panose="02020603050405020304" pitchFamily="18" charset="0"/>
                <a:ea typeface="Times New Roman" panose="02020603050405020304" pitchFamily="18" charset="0"/>
              </a:rPr>
              <a:t>Ейзенхауер</a:t>
            </a:r>
            <a:r>
              <a:rPr lang="uz-Cyrl-UZ" sz="2100" dirty="0">
                <a:latin typeface="Times New Roman" panose="02020603050405020304" pitchFamily="18" charset="0"/>
                <a:ea typeface="Times New Roman" panose="02020603050405020304" pitchFamily="18" charset="0"/>
              </a:rPr>
              <a:t> усулини синаб кўринг. Барча ҳолатлар </a:t>
            </a:r>
            <a:r>
              <a:rPr lang="uz-Cyrl-UZ" sz="2100" b="1" dirty="0">
                <a:latin typeface="Times New Roman" panose="02020603050405020304" pitchFamily="18" charset="0"/>
                <a:ea typeface="Times New Roman" panose="02020603050405020304" pitchFamily="18" charset="0"/>
              </a:rPr>
              <a:t>тўрт турга </a:t>
            </a:r>
            <a:r>
              <a:rPr lang="uz-Cyrl-UZ" sz="2100" dirty="0">
                <a:latin typeface="Times New Roman" panose="02020603050405020304" pitchFamily="18" charset="0"/>
                <a:ea typeface="Times New Roman" panose="02020603050405020304" pitchFamily="18" charset="0"/>
              </a:rPr>
              <a:t>бўлиниши керак:</a:t>
            </a:r>
          </a:p>
          <a:p>
            <a:pPr marL="457200" indent="-457200" algn="just">
              <a:lnSpc>
                <a:spcPct val="114000"/>
              </a:lnSpc>
              <a:spcBef>
                <a:spcPts val="600"/>
              </a:spcBef>
              <a:buFont typeface="+mj-lt"/>
              <a:buAutoNum type="arabicPeriod"/>
            </a:pPr>
            <a:r>
              <a:rPr lang="uz-Cyrl-UZ" sz="2100" b="1" i="1" dirty="0">
                <a:latin typeface="Times New Roman" panose="02020603050405020304" pitchFamily="18" charset="0"/>
                <a:ea typeface="Times New Roman" panose="02020603050405020304" pitchFamily="18" charset="0"/>
              </a:rPr>
              <a:t>Шошилинч ва муҳим. </a:t>
            </a:r>
            <a:r>
              <a:rPr lang="uz-Cyrl-UZ" sz="2100" dirty="0">
                <a:latin typeface="Times New Roman" panose="02020603050405020304" pitchFamily="18" charset="0"/>
                <a:ea typeface="Times New Roman" panose="02020603050405020304" pitchFamily="18" charset="0"/>
              </a:rPr>
              <a:t>Диққат талаб қиладиган вазифалар; уларни имкон қадар тезроқ бажариш керак. </a:t>
            </a:r>
            <a:r>
              <a:rPr lang="uz-Cyrl-UZ" sz="2100" i="1" dirty="0">
                <a:latin typeface="Times New Roman" panose="02020603050405020304" pitchFamily="18" charset="0"/>
                <a:ea typeface="Times New Roman" panose="02020603050405020304" pitchFamily="18" charset="0"/>
              </a:rPr>
              <a:t>Буни ўзингиз қилишингиз керак.</a:t>
            </a:r>
          </a:p>
          <a:p>
            <a:pPr marL="457200" indent="-457200" algn="just">
              <a:lnSpc>
                <a:spcPct val="114000"/>
              </a:lnSpc>
              <a:spcBef>
                <a:spcPts val="600"/>
              </a:spcBef>
              <a:buFont typeface="+mj-lt"/>
              <a:buAutoNum type="arabicPeriod"/>
            </a:pPr>
            <a:r>
              <a:rPr lang="uz-Cyrl-UZ" sz="2100" b="1" i="1" dirty="0">
                <a:latin typeface="Times New Roman" panose="02020603050405020304" pitchFamily="18" charset="0"/>
                <a:ea typeface="Times New Roman" panose="02020603050405020304" pitchFamily="18" charset="0"/>
              </a:rPr>
              <a:t>Муҳим, лекин шошилинч эмас. </a:t>
            </a:r>
            <a:r>
              <a:rPr lang="uz-Cyrl-UZ" sz="2100" dirty="0">
                <a:latin typeface="Times New Roman" panose="02020603050405020304" pitchFamily="18" charset="0"/>
                <a:ea typeface="Times New Roman" panose="02020603050405020304" pitchFamily="18" charset="0"/>
              </a:rPr>
              <a:t>Келажакда эътиборни талаб қиладиган узоқ муддатли лойиҳалар. </a:t>
            </a:r>
            <a:r>
              <a:rPr lang="uz-Cyrl-UZ" sz="2100" i="1" dirty="0">
                <a:latin typeface="Times New Roman" panose="02020603050405020304" pitchFamily="18" charset="0"/>
                <a:ea typeface="Times New Roman" panose="02020603050405020304" pitchFamily="18" charset="0"/>
              </a:rPr>
              <a:t>Режалаштириш ва бажариш керак.</a:t>
            </a:r>
          </a:p>
          <a:p>
            <a:pPr marL="457200" indent="-457200" algn="just">
              <a:lnSpc>
                <a:spcPct val="114000"/>
              </a:lnSpc>
              <a:spcBef>
                <a:spcPts val="600"/>
              </a:spcBef>
              <a:buFont typeface="+mj-lt"/>
              <a:buAutoNum type="arabicPeriod"/>
            </a:pPr>
            <a:r>
              <a:rPr lang="uz-Cyrl-UZ" sz="2100" b="1" i="1" dirty="0">
                <a:latin typeface="Times New Roman" panose="02020603050405020304" pitchFamily="18" charset="0"/>
                <a:ea typeface="Times New Roman" panose="02020603050405020304" pitchFamily="18" charset="0"/>
              </a:rPr>
              <a:t>Шошилинч, аммо муҳим эмас.</a:t>
            </a:r>
            <a:r>
              <a:rPr lang="uz-Cyrl-UZ" sz="2100" dirty="0">
                <a:latin typeface="Times New Roman" panose="02020603050405020304" pitchFamily="18" charset="0"/>
                <a:ea typeface="Times New Roman" panose="02020603050405020304" pitchFamily="18" charset="0"/>
              </a:rPr>
              <a:t> Тез бажарилиши керак бўлган вазифалар, лекин уларга вақтингизни сарфлашингиз шарт эмас. </a:t>
            </a:r>
            <a:r>
              <a:rPr lang="uz-Cyrl-UZ" sz="2100" i="1" dirty="0">
                <a:latin typeface="Times New Roman" panose="02020603050405020304" pitchFamily="18" charset="0"/>
                <a:ea typeface="Times New Roman" panose="02020603050405020304" pitchFamily="18" charset="0"/>
              </a:rPr>
              <a:t>Вакил тайинлаш керак.</a:t>
            </a:r>
          </a:p>
          <a:p>
            <a:pPr marL="457200" indent="-457200" algn="just">
              <a:lnSpc>
                <a:spcPct val="114000"/>
              </a:lnSpc>
              <a:spcBef>
                <a:spcPts val="600"/>
              </a:spcBef>
              <a:buFont typeface="+mj-lt"/>
              <a:buAutoNum type="arabicPeriod"/>
            </a:pPr>
            <a:r>
              <a:rPr lang="uz-Cyrl-UZ" sz="2100" b="1" i="1" dirty="0">
                <a:latin typeface="Times New Roman" panose="02020603050405020304" pitchFamily="18" charset="0"/>
                <a:ea typeface="Times New Roman" panose="02020603050405020304" pitchFamily="18" charset="0"/>
              </a:rPr>
              <a:t>Муҳим эмас ва шошилинч ҳам эмас.</a:t>
            </a:r>
            <a:r>
              <a:rPr lang="uz-Cyrl-UZ" sz="2100" i="1" dirty="0">
                <a:latin typeface="Times New Roman" panose="02020603050405020304" pitchFamily="18" charset="0"/>
                <a:ea typeface="Times New Roman" panose="02020603050405020304" pitchFamily="18" charset="0"/>
              </a:rPr>
              <a:t> </a:t>
            </a:r>
            <a:r>
              <a:rPr lang="uz-Cyrl-UZ" sz="2100" dirty="0">
                <a:latin typeface="Times New Roman" panose="02020603050405020304" pitchFamily="18" charset="0"/>
                <a:ea typeface="Times New Roman" panose="02020603050405020304" pitchFamily="18" charset="0"/>
              </a:rPr>
              <a:t>Хавфсиз тарзда кечиктирилиши мумкин бўлган ва ҳеч қандай фойда келтирмайдиган вазифалар. </a:t>
            </a:r>
            <a:r>
              <a:rPr lang="uz-Cyrl-UZ" sz="2100" i="1" dirty="0">
                <a:latin typeface="Times New Roman" panose="02020603050405020304" pitchFamily="18" charset="0"/>
                <a:ea typeface="Times New Roman" panose="02020603050405020304" pitchFamily="18" charset="0"/>
              </a:rPr>
              <a:t>Кўриб чиқиш, рад этиш, қайта шакллантириш ёки бошқа тоифага ўтказиш мумкин.</a:t>
            </a:r>
          </a:p>
          <a:p>
            <a:pPr marL="354013" indent="-354013" algn="just">
              <a:lnSpc>
                <a:spcPct val="114000"/>
              </a:lnSpc>
              <a:spcBef>
                <a:spcPts val="600"/>
              </a:spcBef>
              <a:buFont typeface="Wingdings" panose="05000000000000000000" pitchFamily="2" charset="2"/>
              <a:buChar char="Ø"/>
            </a:pPr>
            <a:r>
              <a:rPr lang="uz-Cyrl-UZ" sz="2100" b="1" i="1" dirty="0">
                <a:latin typeface="Times New Roman" panose="02020603050405020304" pitchFamily="18" charset="0"/>
                <a:ea typeface="Times New Roman" panose="02020603050405020304" pitchFamily="18" charset="0"/>
              </a:rPr>
              <a:t>Натижа.</a:t>
            </a:r>
            <a:r>
              <a:rPr lang="uz-Cyrl-UZ" sz="2100" dirty="0">
                <a:latin typeface="Times New Roman" panose="02020603050405020304" pitchFamily="18" charset="0"/>
                <a:ea typeface="Times New Roman" panose="02020603050405020304" pitchFamily="18" charset="0"/>
              </a:rPr>
              <a:t> Ишлар тартибланган, биринчи навбатда нима қилиш кераклиги, қандай вазифаларни топшириш ва бунинг учун қандай ресурслар кераклиги аниқ.</a:t>
            </a:r>
            <a:endParaRPr lang="uz-Cyrl-UZ" sz="2100" i="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2202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Эйзенхауер қарор қабул қилиш матрицаси</a:t>
            </a:r>
            <a:endParaRPr lang="ru-RU" sz="2800" b="1" dirty="0">
              <a:solidFill>
                <a:schemeClr val="bg1"/>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87C113A0-C018-4CBD-AB94-6CFFB3B1EA34}"/>
              </a:ext>
            </a:extLst>
          </p:cNvPr>
          <p:cNvPicPr>
            <a:picLocks noChangeAspect="1"/>
          </p:cNvPicPr>
          <p:nvPr/>
        </p:nvPicPr>
        <p:blipFill>
          <a:blip r:embed="rId2"/>
          <a:stretch>
            <a:fillRect/>
          </a:stretch>
        </p:blipFill>
        <p:spPr>
          <a:xfrm>
            <a:off x="1325115" y="1003732"/>
            <a:ext cx="7306364" cy="5481044"/>
          </a:xfrm>
          <a:prstGeom prst="rect">
            <a:avLst/>
          </a:prstGeom>
        </p:spPr>
      </p:pic>
    </p:spTree>
    <p:extLst>
      <p:ext uri="{BB962C8B-B14F-4D97-AF65-F5344CB8AC3E}">
        <p14:creationId xmlns:p14="http://schemas.microsoft.com/office/powerpoint/2010/main" val="27514438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3</a:t>
            </a:r>
            <a:r>
              <a:rPr lang="en-US" sz="2800" b="1" dirty="0">
                <a:solidFill>
                  <a:schemeClr val="bg1"/>
                </a:solidFill>
                <a:latin typeface="Times New Roman" panose="02020603050405020304" pitchFamily="18" charset="0"/>
                <a:cs typeface="Times New Roman" panose="02020603050405020304" pitchFamily="18" charset="0"/>
              </a:rPr>
              <a:t>-</a:t>
            </a:r>
            <a:r>
              <a:rPr lang="uz-Cyrl-UZ" sz="2800" b="1" dirty="0">
                <a:solidFill>
                  <a:schemeClr val="bg1"/>
                </a:solidFill>
                <a:latin typeface="Times New Roman" panose="02020603050405020304" pitchFamily="18" charset="0"/>
                <a:cs typeface="Times New Roman" panose="02020603050405020304" pitchFamily="18" charset="0"/>
              </a:rPr>
              <a:t>қадам. </a:t>
            </a:r>
            <a:r>
              <a:rPr lang="uz-Cyrl-UZ" sz="2800" b="1" dirty="0">
                <a:latin typeface="Times New Roman" panose="02020603050405020304" pitchFamily="18" charset="0"/>
                <a:ea typeface="Times New Roman" panose="02020603050405020304" pitchFamily="18" charset="0"/>
              </a:rPr>
              <a:t>Иложи борича кўпроқ вакил тайинлаш</a:t>
            </a:r>
            <a:r>
              <a:rPr lang="uz-Cyrl-UZ" sz="2800" b="1" dirty="0">
                <a:solidFill>
                  <a:schemeClr val="bg1"/>
                </a:solidFill>
                <a:latin typeface="Times New Roman" panose="02020603050405020304" pitchFamily="18" charset="0"/>
                <a:cs typeface="Times New Roman" panose="02020603050405020304" pitchFamily="18" charset="0"/>
              </a:rPr>
              <a:t>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61257" y="895739"/>
            <a:ext cx="9321282" cy="5853395"/>
          </a:xfrm>
        </p:spPr>
        <p:txBody>
          <a:bodyPr>
            <a:noAutofit/>
          </a:bodyPr>
          <a:lstStyle/>
          <a:p>
            <a:pPr marL="354013" indent="-354013" algn="just">
              <a:lnSpc>
                <a:spcPct val="114000"/>
              </a:lnSpc>
              <a:spcBef>
                <a:spcPts val="600"/>
              </a:spcBef>
              <a:buFont typeface="Wingdings" panose="05000000000000000000" pitchFamily="2" charset="2"/>
              <a:buChar char="Ø"/>
            </a:pPr>
            <a:r>
              <a:rPr lang="ru-RU" sz="2100" b="1" i="1" dirty="0">
                <a:latin typeface="Times New Roman" panose="02020603050405020304" pitchFamily="18" charset="0"/>
                <a:ea typeface="Times New Roman" panose="02020603050405020304" pitchFamily="18" charset="0"/>
              </a:rPr>
              <a:t>«</a:t>
            </a:r>
            <a:r>
              <a:rPr lang="uz-Cyrl-UZ" sz="2100" b="1" i="1" dirty="0">
                <a:latin typeface="Times New Roman" panose="02020603050405020304" pitchFamily="18" charset="0"/>
                <a:ea typeface="Times New Roman" panose="02020603050405020304" pitchFamily="18" charset="0"/>
              </a:rPr>
              <a:t>Делегация ва Менежмент</a:t>
            </a:r>
            <a:r>
              <a:rPr lang="ru-RU" sz="2100" b="1" i="1" dirty="0">
                <a:latin typeface="Times New Roman" panose="02020603050405020304" pitchFamily="18" charset="0"/>
                <a:ea typeface="Times New Roman" panose="02020603050405020304" pitchFamily="18" charset="0"/>
              </a:rPr>
              <a:t>»</a:t>
            </a:r>
            <a:r>
              <a:rPr lang="uz-Cyrl-UZ" sz="2100" dirty="0">
                <a:latin typeface="Times New Roman" panose="02020603050405020304" pitchFamily="18" charset="0"/>
                <a:ea typeface="Times New Roman" panose="02020603050405020304" pitchFamily="18" charset="0"/>
              </a:rPr>
              <a:t> китобининг муаллифи Браян Трейсининг сўзларига кўра, ҳар қандай компаниянинг операцион бюджетининг 85% гача иш ҳақи фондига тўғри келади. Ушбу харажатлардан самарали фойдаланиш учун иложи борича кўпроқ ваколат беришга ҳаракат қилинг. Бундан ташқари, вазифаларни топшириш сизни ушланиб қолинишлардан озод қилади, сиз энг муҳим масалаларга эътибор қаратишингиз мумкин.</a:t>
            </a:r>
          </a:p>
          <a:p>
            <a:pPr marL="354013" indent="-354013" algn="just">
              <a:lnSpc>
                <a:spcPct val="114000"/>
              </a:lnSpc>
              <a:spcBef>
                <a:spcPts val="600"/>
              </a:spcBef>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Вазифаларни ходимлар ўртасида тақсимлашда, энг тушунарли кўрсатмалар беришга ҳаракат қилинг ва ундан ҳам яхшироқ, </a:t>
            </a:r>
            <a:r>
              <a:rPr lang="en-US" sz="2100" b="1" dirty="0">
                <a:latin typeface="Times New Roman" panose="02020603050405020304" pitchFamily="18" charset="0"/>
                <a:ea typeface="Times New Roman" panose="02020603050405020304" pitchFamily="18" charset="0"/>
              </a:rPr>
              <a:t>SMART</a:t>
            </a:r>
            <a:r>
              <a:rPr lang="en-US" sz="2100" dirty="0">
                <a:latin typeface="Times New Roman" panose="02020603050405020304" pitchFamily="18" charset="0"/>
                <a:ea typeface="Times New Roman" panose="02020603050405020304" pitchFamily="18" charset="0"/>
              </a:rPr>
              <a:t> </a:t>
            </a:r>
            <a:r>
              <a:rPr lang="uz-Cyrl-UZ" sz="2100" dirty="0">
                <a:latin typeface="Times New Roman" panose="02020603050405020304" pitchFamily="18" charset="0"/>
                <a:ea typeface="Times New Roman" panose="02020603050405020304" pitchFamily="18" charset="0"/>
              </a:rPr>
              <a:t>технологиясидан фойдаланган ҳолда уларни шакллантиринг:</a:t>
            </a:r>
          </a:p>
          <a:p>
            <a:pPr marL="541338" algn="just">
              <a:lnSpc>
                <a:spcPct val="114000"/>
              </a:lnSpc>
              <a:spcBef>
                <a:spcPts val="600"/>
              </a:spcBef>
            </a:pPr>
            <a:r>
              <a:rPr lang="en-US" sz="2100" dirty="0">
                <a:latin typeface="Times New Roman" panose="02020603050405020304" pitchFamily="18" charset="0"/>
                <a:ea typeface="Times New Roman" panose="02020603050405020304" pitchFamily="18" charset="0"/>
              </a:rPr>
              <a:t>Specific </a:t>
            </a:r>
            <a:r>
              <a:rPr lang="uz-Cyrl-UZ" sz="2100" dirty="0">
                <a:latin typeface="Times New Roman" panose="02020603050405020304" pitchFamily="18" charset="0"/>
                <a:ea typeface="Times New Roman" panose="02020603050405020304" pitchFamily="18" charset="0"/>
              </a:rPr>
              <a:t> (махсус);</a:t>
            </a:r>
          </a:p>
          <a:p>
            <a:pPr marL="541338" algn="just">
              <a:lnSpc>
                <a:spcPct val="114000"/>
              </a:lnSpc>
              <a:spcBef>
                <a:spcPts val="600"/>
              </a:spcBef>
            </a:pPr>
            <a:r>
              <a:rPr lang="en-US" sz="2100" dirty="0">
                <a:latin typeface="Times New Roman" panose="02020603050405020304" pitchFamily="18" charset="0"/>
                <a:ea typeface="Times New Roman" panose="02020603050405020304" pitchFamily="18" charset="0"/>
              </a:rPr>
              <a:t>Measurable </a:t>
            </a:r>
            <a:r>
              <a:rPr lang="uz-Cyrl-UZ" sz="2100" dirty="0">
                <a:latin typeface="Times New Roman" panose="02020603050405020304" pitchFamily="18" charset="0"/>
                <a:ea typeface="Times New Roman" panose="02020603050405020304" pitchFamily="18" charset="0"/>
              </a:rPr>
              <a:t>(ўлчанадиган);</a:t>
            </a:r>
          </a:p>
          <a:p>
            <a:pPr marL="541338" algn="just">
              <a:lnSpc>
                <a:spcPct val="114000"/>
              </a:lnSpc>
              <a:spcBef>
                <a:spcPts val="600"/>
              </a:spcBef>
            </a:pPr>
            <a:r>
              <a:rPr lang="en-US" sz="2100" dirty="0">
                <a:latin typeface="Times New Roman" panose="02020603050405020304" pitchFamily="18" charset="0"/>
                <a:ea typeface="Times New Roman" panose="02020603050405020304" pitchFamily="18" charset="0"/>
              </a:rPr>
              <a:t>Attainable </a:t>
            </a:r>
            <a:r>
              <a:rPr lang="uz-Cyrl-UZ" sz="2100" dirty="0">
                <a:latin typeface="Times New Roman" panose="02020603050405020304" pitchFamily="18" charset="0"/>
                <a:ea typeface="Times New Roman" panose="02020603050405020304" pitchFamily="18" charset="0"/>
              </a:rPr>
              <a:t>(эришиш мумкин);</a:t>
            </a:r>
          </a:p>
          <a:p>
            <a:pPr marL="541338" algn="just">
              <a:lnSpc>
                <a:spcPct val="114000"/>
              </a:lnSpc>
              <a:spcBef>
                <a:spcPts val="600"/>
              </a:spcBef>
            </a:pPr>
            <a:r>
              <a:rPr lang="en-US" sz="2100" dirty="0">
                <a:latin typeface="Times New Roman" panose="02020603050405020304" pitchFamily="18" charset="0"/>
                <a:ea typeface="Times New Roman" panose="02020603050405020304" pitchFamily="18" charset="0"/>
              </a:rPr>
              <a:t>Relevant (</a:t>
            </a:r>
            <a:r>
              <a:rPr lang="uz-Cyrl-UZ" sz="2100" dirty="0">
                <a:latin typeface="Times New Roman" panose="02020603050405020304" pitchFamily="18" charset="0"/>
                <a:ea typeface="Times New Roman" panose="02020603050405020304" pitchFamily="18" charset="0"/>
              </a:rPr>
              <a:t>тегишлилик);</a:t>
            </a:r>
          </a:p>
          <a:p>
            <a:pPr marL="541338" algn="just">
              <a:lnSpc>
                <a:spcPct val="114000"/>
              </a:lnSpc>
              <a:spcBef>
                <a:spcPts val="600"/>
              </a:spcBef>
            </a:pPr>
            <a:r>
              <a:rPr lang="en-US" sz="2100" dirty="0">
                <a:latin typeface="Times New Roman" panose="02020603050405020304" pitchFamily="18" charset="0"/>
                <a:ea typeface="Times New Roman" panose="02020603050405020304" pitchFamily="18" charset="0"/>
              </a:rPr>
              <a:t>Time-bound </a:t>
            </a:r>
            <a:r>
              <a:rPr lang="uz-Cyrl-UZ" sz="2100" dirty="0">
                <a:latin typeface="Times New Roman" panose="02020603050405020304" pitchFamily="18" charset="0"/>
                <a:ea typeface="Times New Roman" panose="02020603050405020304" pitchFamily="18" charset="0"/>
              </a:rPr>
              <a:t>(вақтнинг чекланганлиги).</a:t>
            </a:r>
          </a:p>
        </p:txBody>
      </p:sp>
    </p:spTree>
    <p:extLst>
      <p:ext uri="{BB962C8B-B14F-4D97-AF65-F5344CB8AC3E}">
        <p14:creationId xmlns:p14="http://schemas.microsoft.com/office/powerpoint/2010/main" val="82271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3</a:t>
            </a:r>
            <a:r>
              <a:rPr lang="en-US" sz="2800" b="1" dirty="0">
                <a:solidFill>
                  <a:schemeClr val="bg1"/>
                </a:solidFill>
                <a:latin typeface="Times New Roman" panose="02020603050405020304" pitchFamily="18" charset="0"/>
                <a:cs typeface="Times New Roman" panose="02020603050405020304" pitchFamily="18" charset="0"/>
              </a:rPr>
              <a:t>-</a:t>
            </a:r>
            <a:r>
              <a:rPr lang="uz-Cyrl-UZ" sz="2800" b="1" dirty="0">
                <a:solidFill>
                  <a:schemeClr val="bg1"/>
                </a:solidFill>
                <a:latin typeface="Times New Roman" panose="02020603050405020304" pitchFamily="18" charset="0"/>
                <a:cs typeface="Times New Roman" panose="02020603050405020304" pitchFamily="18" charset="0"/>
              </a:rPr>
              <a:t>қадам. </a:t>
            </a:r>
            <a:r>
              <a:rPr lang="uz-Cyrl-UZ" sz="2800" b="1" dirty="0">
                <a:latin typeface="Times New Roman" panose="02020603050405020304" pitchFamily="18" charset="0"/>
                <a:ea typeface="Times New Roman" panose="02020603050405020304" pitchFamily="18" charset="0"/>
              </a:rPr>
              <a:t>Иложи борича кўпроқ вакил тайинлаш</a:t>
            </a:r>
            <a:r>
              <a:rPr lang="uz-Cyrl-UZ" sz="2800" b="1" dirty="0">
                <a:solidFill>
                  <a:schemeClr val="bg1"/>
                </a:solidFill>
                <a:latin typeface="Times New Roman" panose="02020603050405020304" pitchFamily="18" charset="0"/>
                <a:cs typeface="Times New Roman" panose="02020603050405020304" pitchFamily="18" charset="0"/>
              </a:rPr>
              <a:t>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6" name="Объект 2">
            <a:extLst>
              <a:ext uri="{FF2B5EF4-FFF2-40B4-BE49-F238E27FC236}">
                <a16:creationId xmlns:a16="http://schemas.microsoft.com/office/drawing/2014/main" id="{C7619D5B-A60E-4270-BBE4-80E7F7A89418}"/>
              </a:ext>
            </a:extLst>
          </p:cNvPr>
          <p:cNvSpPr>
            <a:spLocks noGrp="1"/>
          </p:cNvSpPr>
          <p:nvPr>
            <p:ph idx="1"/>
          </p:nvPr>
        </p:nvSpPr>
        <p:spPr>
          <a:xfrm>
            <a:off x="307909" y="5691673"/>
            <a:ext cx="9274629" cy="1057461"/>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100" b="1" i="1" dirty="0">
                <a:latin typeface="Times New Roman" panose="02020603050405020304" pitchFamily="18" charset="0"/>
                <a:ea typeface="Times New Roman" panose="02020603050405020304" pitchFamily="18" charset="0"/>
              </a:rPr>
              <a:t>Натижа.</a:t>
            </a:r>
            <a:r>
              <a:rPr lang="uz-Cyrl-UZ"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Вазифаларнинг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аксарияти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тезда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бажарилади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ходимлар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улардан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нимани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хоҳлаётганингизни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яхшироқ</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тушунишади</a:t>
            </a:r>
            <a:r>
              <a:rPr lang="ru-RU" sz="2100" dirty="0">
                <a:latin typeface="Times New Roman" panose="02020603050405020304" pitchFamily="18" charset="0"/>
                <a:ea typeface="Times New Roman" panose="02020603050405020304" pitchFamily="18" charset="0"/>
              </a:rPr>
              <a:t>.</a:t>
            </a:r>
            <a:endParaRPr lang="uz-Cyrl-UZ" sz="2100" dirty="0">
              <a:latin typeface="Times New Roman" panose="02020603050405020304" pitchFamily="18" charset="0"/>
              <a:ea typeface="Times New Roman" panose="02020603050405020304" pitchFamily="18" charset="0"/>
            </a:endParaRPr>
          </a:p>
        </p:txBody>
      </p:sp>
      <p:pic>
        <p:nvPicPr>
          <p:cNvPr id="4" name="Рисунок 3">
            <a:extLst>
              <a:ext uri="{FF2B5EF4-FFF2-40B4-BE49-F238E27FC236}">
                <a16:creationId xmlns:a16="http://schemas.microsoft.com/office/drawing/2014/main" id="{169BFF09-C7C8-4A7F-8C60-5CDDB70B54C3}"/>
              </a:ext>
            </a:extLst>
          </p:cNvPr>
          <p:cNvPicPr>
            <a:picLocks noChangeAspect="1"/>
          </p:cNvPicPr>
          <p:nvPr/>
        </p:nvPicPr>
        <p:blipFill>
          <a:blip r:embed="rId2"/>
          <a:stretch>
            <a:fillRect/>
          </a:stretch>
        </p:blipFill>
        <p:spPr>
          <a:xfrm>
            <a:off x="806784" y="1168252"/>
            <a:ext cx="8292432" cy="4140866"/>
          </a:xfrm>
          <a:prstGeom prst="rect">
            <a:avLst/>
          </a:prstGeom>
        </p:spPr>
      </p:pic>
    </p:spTree>
    <p:extLst>
      <p:ext uri="{BB962C8B-B14F-4D97-AF65-F5344CB8AC3E}">
        <p14:creationId xmlns:p14="http://schemas.microsoft.com/office/powerpoint/2010/main" val="26836546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5"/>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US" sz="2800" b="1" dirty="0">
                <a:solidFill>
                  <a:schemeClr val="bg1"/>
                </a:solidFill>
                <a:latin typeface="Times New Roman" panose="02020603050405020304" pitchFamily="18" charset="0"/>
                <a:cs typeface="Times New Roman" panose="02020603050405020304" pitchFamily="18" charset="0"/>
              </a:rPr>
              <a:t>4-</a:t>
            </a:r>
            <a:r>
              <a:rPr lang="uz-Cyrl-UZ" sz="2800" b="1" dirty="0">
                <a:solidFill>
                  <a:schemeClr val="bg1"/>
                </a:solidFill>
                <a:latin typeface="Times New Roman" panose="02020603050405020304" pitchFamily="18" charset="0"/>
                <a:cs typeface="Times New Roman" panose="02020603050405020304" pitchFamily="18" charset="0"/>
              </a:rPr>
              <a:t>қадам. </a:t>
            </a:r>
            <a:r>
              <a:rPr lang="uz-Cyrl-UZ" sz="2800" b="1" dirty="0">
                <a:latin typeface="Times New Roman" panose="02020603050405020304" pitchFamily="18" charset="0"/>
                <a:ea typeface="Times New Roman" panose="02020603050405020304" pitchFamily="18" charset="0"/>
              </a:rPr>
              <a:t>Мослашувчан амалиётларни амалга ошириш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61257" y="923731"/>
            <a:ext cx="9321282" cy="5682342"/>
          </a:xfrm>
        </p:spPr>
        <p:txBody>
          <a:bodyPr>
            <a:noAutofit/>
          </a:bodyPr>
          <a:lstStyle/>
          <a:p>
            <a:pPr marL="354013" indent="-354013" algn="just">
              <a:lnSpc>
                <a:spcPct val="114000"/>
              </a:lnSpc>
              <a:spcBef>
                <a:spcPts val="600"/>
              </a:spcBef>
              <a:buFont typeface="Wingdings" panose="05000000000000000000" pitchFamily="2" charset="2"/>
              <a:buChar char="Ø"/>
            </a:pPr>
            <a:r>
              <a:rPr lang="ru-RU" sz="2100" dirty="0" err="1">
                <a:latin typeface="Times New Roman" panose="02020603050405020304" pitchFamily="18" charset="0"/>
                <a:ea typeface="Times New Roman" panose="02020603050405020304" pitchFamily="18" charset="0"/>
              </a:rPr>
              <a:t>Вақтни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бошқаришда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режага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риоя</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қилиш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муҳим</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аммо</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тадбиркорлик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катта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хавф</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доимий</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ўзгарувчан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стратегияга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эга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соҳадир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Бошланишидан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олдин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ҳамма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нарсани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ўйлаш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башорат</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қилиш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мумкин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эмас</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Вазифалар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рўйхати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устуворликларини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доимий</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равишда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созлаш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керак</a:t>
            </a:r>
            <a:r>
              <a:rPr lang="ru-RU" sz="2100" dirty="0">
                <a:latin typeface="Times New Roman" panose="02020603050405020304" pitchFamily="18" charset="0"/>
                <a:ea typeface="Times New Roman" panose="02020603050405020304" pitchFamily="18" charset="0"/>
              </a:rPr>
              <a:t>. </a:t>
            </a:r>
            <a:r>
              <a:rPr lang="ru-RU" sz="2100" b="1" dirty="0">
                <a:latin typeface="Times New Roman" panose="02020603050405020304" pitchFamily="18" charset="0"/>
                <a:ea typeface="Times New Roman" panose="02020603050405020304" pitchFamily="18" charset="0"/>
              </a:rPr>
              <a:t>«</a:t>
            </a:r>
            <a:r>
              <a:rPr lang="en-US" sz="2100" b="1" dirty="0">
                <a:latin typeface="Times New Roman" panose="02020603050405020304" pitchFamily="18" charset="0"/>
                <a:ea typeface="Times New Roman" panose="02020603050405020304" pitchFamily="18" charset="0"/>
              </a:rPr>
              <a:t>Kanban</a:t>
            </a:r>
            <a:r>
              <a:rPr lang="ru-RU" sz="2100" b="1" dirty="0">
                <a:latin typeface="Times New Roman" panose="02020603050405020304" pitchFamily="18" charset="0"/>
                <a:ea typeface="Times New Roman" panose="02020603050405020304" pitchFamily="18" charset="0"/>
              </a:rPr>
              <a:t>»</a:t>
            </a:r>
            <a:r>
              <a:rPr lang="en-US" sz="2100" b="1"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b="1" dirty="0">
                <a:latin typeface="Times New Roman" panose="02020603050405020304" pitchFamily="18" charset="0"/>
                <a:ea typeface="Times New Roman" panose="02020603050405020304" pitchFamily="18" charset="0"/>
              </a:rPr>
              <a:t> «</a:t>
            </a:r>
            <a:r>
              <a:rPr lang="en-US" sz="2100" b="1" dirty="0">
                <a:latin typeface="Times New Roman" panose="02020603050405020304" pitchFamily="18" charset="0"/>
                <a:ea typeface="Times New Roman" panose="02020603050405020304" pitchFamily="18" charset="0"/>
              </a:rPr>
              <a:t>Scrum</a:t>
            </a:r>
            <a:r>
              <a:rPr lang="ru-RU" sz="2100" b="1"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каби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мослашувчан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жараёнларни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бошқариш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методологиясини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ўрганинг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қўллашга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ҳаракат</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қилинг</a:t>
            </a:r>
            <a:r>
              <a:rPr lang="ru-RU" sz="2100" dirty="0">
                <a:latin typeface="Times New Roman" panose="02020603050405020304" pitchFamily="18" charset="0"/>
                <a:ea typeface="Times New Roman" panose="02020603050405020304" pitchFamily="18" charset="0"/>
              </a:rPr>
              <a:t>.</a:t>
            </a:r>
          </a:p>
          <a:p>
            <a:pPr marL="354013" indent="-354013" algn="just">
              <a:lnSpc>
                <a:spcPct val="114000"/>
              </a:lnSpc>
              <a:spcBef>
                <a:spcPts val="600"/>
              </a:spcBef>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Ҳозирда ушбу ёндашув </a:t>
            </a:r>
            <a:r>
              <a:rPr lang="en-US" sz="2100" dirty="0">
                <a:latin typeface="Times New Roman" panose="02020603050405020304" pitchFamily="18" charset="0"/>
                <a:ea typeface="Times New Roman" panose="02020603050405020304" pitchFamily="18" charset="0"/>
              </a:rPr>
              <a:t>IT</a:t>
            </a:r>
            <a:r>
              <a:rPr lang="ru-RU" sz="2100" dirty="0">
                <a:latin typeface="Times New Roman" panose="02020603050405020304" pitchFamily="18" charset="0"/>
                <a:ea typeface="Times New Roman" panose="02020603050405020304" pitchFamily="18" charset="0"/>
              </a:rPr>
              <a:t>-</a:t>
            </a:r>
            <a:r>
              <a:rPr lang="uz-Cyrl-UZ" sz="2100" dirty="0">
                <a:latin typeface="Times New Roman" panose="02020603050405020304" pitchFamily="18" charset="0"/>
                <a:ea typeface="Times New Roman" panose="02020603050405020304" pitchFamily="18" charset="0"/>
              </a:rPr>
              <a:t>ни ривожланишида фаол қўлланилади, бу ўзингизни ва жамоани якуний мақсад тўлиқ номаълум бўлган вазиятда бошқаришга ёрдам беради. Улар ходимларни онлайн доскалар ёрдамида кузатадилар.</a:t>
            </a:r>
          </a:p>
          <a:p>
            <a:pPr marL="354013" indent="-354013" algn="just">
              <a:lnSpc>
                <a:spcPct val="114000"/>
              </a:lnSpc>
              <a:spcBef>
                <a:spcPts val="600"/>
              </a:spcBef>
              <a:buFont typeface="Wingdings" panose="05000000000000000000" pitchFamily="2" charset="2"/>
              <a:buChar char="Ø"/>
            </a:pPr>
            <a:r>
              <a:rPr lang="uz-Cyrl-UZ" sz="2100" b="1" i="1" dirty="0">
                <a:latin typeface="Times New Roman" panose="02020603050405020304" pitchFamily="18" charset="0"/>
                <a:ea typeface="Times New Roman" panose="02020603050405020304" pitchFamily="18" charset="0"/>
              </a:rPr>
              <a:t>Натижа. </a:t>
            </a:r>
            <a:r>
              <a:rPr lang="uz-Cyrl-UZ" sz="2100" dirty="0">
                <a:latin typeface="Times New Roman" panose="02020603050405020304" pitchFamily="18" charset="0"/>
                <a:ea typeface="Times New Roman" panose="02020603050405020304" pitchFamily="18" charset="0"/>
              </a:rPr>
              <a:t>Компаниядаги иш жараёнларининг визуал тасвири пайдо бўлди. Ходимлар ҳозир ким нима қилаётганини кўришади ва ўзларининг иш жадвалларини режалаштиришади. Бутун жамоани бошқариш сиз учун осонроқ, кундаликларда режаларни қайта ёзишга вақт сарфлашингиз шарт эмас.</a:t>
            </a:r>
          </a:p>
          <a:p>
            <a:pPr marL="354013" indent="-354013" algn="just">
              <a:lnSpc>
                <a:spcPct val="114000"/>
              </a:lnSpc>
              <a:spcBef>
                <a:spcPts val="600"/>
              </a:spcBef>
              <a:buFont typeface="Wingdings" panose="05000000000000000000" pitchFamily="2" charset="2"/>
              <a:buChar char="Ø"/>
            </a:pP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502024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4"/>
            <a:ext cx="9208484" cy="982817"/>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5</a:t>
            </a:r>
            <a:r>
              <a:rPr lang="en-US" sz="2800" b="1" dirty="0">
                <a:solidFill>
                  <a:schemeClr val="bg1"/>
                </a:solidFill>
                <a:latin typeface="Times New Roman" panose="02020603050405020304" pitchFamily="18" charset="0"/>
                <a:cs typeface="Times New Roman" panose="02020603050405020304" pitchFamily="18" charset="0"/>
              </a:rPr>
              <a:t>-</a:t>
            </a:r>
            <a:r>
              <a:rPr lang="uz-Cyrl-UZ" sz="2800" b="1" dirty="0">
                <a:solidFill>
                  <a:schemeClr val="bg1"/>
                </a:solidFill>
                <a:latin typeface="Times New Roman" panose="02020603050405020304" pitchFamily="18" charset="0"/>
                <a:cs typeface="Times New Roman" panose="02020603050405020304" pitchFamily="18" charset="0"/>
              </a:rPr>
              <a:t>қадам. </a:t>
            </a:r>
            <a:r>
              <a:rPr lang="ru-RU" sz="2800" b="1" dirty="0" err="1">
                <a:latin typeface="Times New Roman" panose="02020603050405020304" pitchFamily="18" charset="0"/>
                <a:ea typeface="Times New Roman" panose="02020603050405020304" pitchFamily="18" charset="0"/>
              </a:rPr>
              <a:t>Шахсий</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самарадорлик</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учун</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вақтни</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бошқаришдан</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фойдаланиш</a:t>
            </a:r>
            <a:r>
              <a:rPr lang="ru-RU" sz="2800" b="1" dirty="0">
                <a:latin typeface="Times New Roman" panose="02020603050405020304" pitchFamily="18" charset="0"/>
                <a:ea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rPr>
              <a:t>(pomodoro </a:t>
            </a:r>
            <a:r>
              <a:rPr lang="ru-RU" sz="2800" b="1" dirty="0" err="1">
                <a:latin typeface="Times New Roman" panose="02020603050405020304" pitchFamily="18" charset="0"/>
                <a:ea typeface="Times New Roman" panose="02020603050405020304" pitchFamily="18" charset="0"/>
              </a:rPr>
              <a:t>усули</a:t>
            </a:r>
            <a:r>
              <a:rPr lang="en-US" sz="2800" b="1" dirty="0">
                <a:latin typeface="Times New Roman" panose="02020603050405020304" pitchFamily="18" charset="0"/>
                <a:ea typeface="Times New Roman" panose="02020603050405020304" pitchFamily="18" charset="0"/>
              </a:rPr>
              <a:t>)</a:t>
            </a:r>
            <a:endParaRPr lang="uz-Cyrl-UZ" sz="2800" b="1" dirty="0">
              <a:latin typeface="Times New Roman" panose="02020603050405020304" pitchFamily="18" charset="0"/>
              <a:ea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61257" y="1240971"/>
            <a:ext cx="9321282" cy="5365102"/>
          </a:xfrm>
        </p:spPr>
        <p:txBody>
          <a:bodyPr>
            <a:noAutofit/>
          </a:bodyPr>
          <a:lstStyle/>
          <a:p>
            <a:pPr marL="354013" indent="-354013" algn="just">
              <a:lnSpc>
                <a:spcPct val="114000"/>
              </a:lnSpc>
              <a:spcBef>
                <a:spcPts val="600"/>
              </a:spcBef>
              <a:buFont typeface="Wingdings" panose="05000000000000000000" pitchFamily="2" charset="2"/>
              <a:buChar char="Ø"/>
            </a:pPr>
            <a:r>
              <a:rPr lang="ru-RU" sz="2100" dirty="0" err="1">
                <a:latin typeface="Times New Roman" panose="02020603050405020304" pitchFamily="18" charset="0"/>
                <a:ea typeface="Times New Roman" panose="02020603050405020304" pitchFamily="18" charset="0"/>
              </a:rPr>
              <a:t>Вақтни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бошқариш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ҳақидаги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китобларда</a:t>
            </a:r>
            <a:r>
              <a:rPr lang="ru-RU" sz="2100" dirty="0">
                <a:latin typeface="Times New Roman" panose="02020603050405020304" pitchFamily="18" charset="0"/>
                <a:ea typeface="Times New Roman" panose="02020603050405020304" pitchFamily="18" charset="0"/>
              </a:rPr>
              <a:t> </a:t>
            </a:r>
            <a:r>
              <a:rPr lang="ru-RU" sz="2100" b="1" i="1" dirty="0">
                <a:latin typeface="Times New Roman" panose="02020603050405020304" pitchFamily="18" charset="0"/>
                <a:ea typeface="Times New Roman" panose="02020603050405020304" pitchFamily="18" charset="0"/>
              </a:rPr>
              <a:t>«</a:t>
            </a:r>
            <a:r>
              <a:rPr lang="ru-RU" sz="2100" b="1" i="1" dirty="0" err="1">
                <a:latin typeface="Times New Roman" panose="02020603050405020304" pitchFamily="18" charset="0"/>
                <a:ea typeface="Times New Roman" panose="02020603050405020304" pitchFamily="18" charset="0"/>
              </a:rPr>
              <a:t>қурбақани</a:t>
            </a:r>
            <a:r>
              <a:rPr lang="ru-RU" sz="2100" b="1" i="1" dirty="0">
                <a:latin typeface="Times New Roman" panose="02020603050405020304" pitchFamily="18" charset="0"/>
                <a:ea typeface="Times New Roman" panose="02020603050405020304" pitchFamily="18" charset="0"/>
              </a:rPr>
              <a:t> </a:t>
            </a:r>
            <a:r>
              <a:rPr lang="ru-RU" sz="2100" b="1" i="1" dirty="0" err="1">
                <a:latin typeface="Times New Roman" panose="02020603050405020304" pitchFamily="18" charset="0"/>
                <a:ea typeface="Times New Roman" panose="02020603050405020304" pitchFamily="18" charset="0"/>
              </a:rPr>
              <a:t>ейиш</a:t>
            </a:r>
            <a:r>
              <a:rPr lang="ru-RU" sz="2100" b="1" i="1"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тушунчаси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мавжуд</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биримиз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зиммамизга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олишни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истамайдиган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вазифаларимиз</a:t>
            </a:r>
            <a:r>
              <a:rPr lang="ru-RU" sz="2100" dirty="0">
                <a:latin typeface="Times New Roman" panose="02020603050405020304" pitchFamily="18" charset="0"/>
                <a:ea typeface="Times New Roman" panose="02020603050405020304" pitchFamily="18" charset="0"/>
              </a:rPr>
              <a:t> бор, улар </a:t>
            </a:r>
            <a:r>
              <a:rPr lang="ru-RU" sz="2100" b="1" i="1" dirty="0">
                <a:latin typeface="Times New Roman" panose="02020603050405020304" pitchFamily="18" charset="0"/>
                <a:ea typeface="Times New Roman" panose="02020603050405020304" pitchFamily="18" charset="0"/>
              </a:rPr>
              <a:t>«</a:t>
            </a:r>
            <a:r>
              <a:rPr lang="ru-RU" sz="2100" b="1" i="1" dirty="0" err="1">
                <a:latin typeface="Times New Roman" panose="02020603050405020304" pitchFamily="18" charset="0"/>
                <a:ea typeface="Times New Roman" panose="02020603050405020304" pitchFamily="18" charset="0"/>
              </a:rPr>
              <a:t>қурбақалар</a:t>
            </a:r>
            <a:r>
              <a:rPr lang="ru-RU" sz="2100" b="1" i="1" dirty="0">
                <a:latin typeface="Times New Roman" panose="02020603050405020304" pitchFamily="18" charset="0"/>
                <a:ea typeface="Times New Roman" panose="02020603050405020304" pitchFamily="18" charset="0"/>
              </a:rPr>
              <a:t>»</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деб</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аталади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Бу</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вақтида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бажариш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мумкин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бўлган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нарсалар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лекин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уларни</a:t>
            </a:r>
            <a:r>
              <a:rPr lang="ru-RU" sz="2100" dirty="0">
                <a:latin typeface="Times New Roman" panose="02020603050405020304" pitchFamily="18" charset="0"/>
                <a:ea typeface="Times New Roman" panose="02020603050405020304" pitchFamily="18" charset="0"/>
              </a:rPr>
              <a:t> доимо </a:t>
            </a:r>
            <a:r>
              <a:rPr lang="ru-RU" sz="2100" dirty="0" err="1">
                <a:latin typeface="Times New Roman" panose="02020603050405020304" pitchFamily="18" charset="0"/>
                <a:ea typeface="Times New Roman" panose="02020603050405020304" pitchFamily="18" charset="0"/>
              </a:rPr>
              <a:t>кечиктирамиз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ички </a:t>
            </a:r>
            <a:r>
              <a:rPr lang="ru-RU" sz="2100" dirty="0" err="1">
                <a:latin typeface="Times New Roman" panose="02020603050405020304" pitchFamily="18" charset="0"/>
                <a:ea typeface="Times New Roman" panose="02020603050405020304" pitchFamily="18" charset="0"/>
              </a:rPr>
              <a:t>қаршиликка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дуч</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келамиз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Натижада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жуда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кўп</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миқдордаги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бундай</a:t>
            </a:r>
            <a:r>
              <a:rPr lang="ru-RU" sz="2100" dirty="0">
                <a:latin typeface="Times New Roman" panose="02020603050405020304" pitchFamily="18" charset="0"/>
                <a:ea typeface="Times New Roman" panose="02020603050405020304" pitchFamily="18" charset="0"/>
              </a:rPr>
              <a:t> </a:t>
            </a:r>
            <a:r>
              <a:rPr lang="ru-RU" sz="2100" b="1" i="1" dirty="0">
                <a:latin typeface="Times New Roman" panose="02020603050405020304" pitchFamily="18" charset="0"/>
                <a:ea typeface="Times New Roman" panose="02020603050405020304" pitchFamily="18" charset="0"/>
              </a:rPr>
              <a:t>«</a:t>
            </a:r>
            <a:r>
              <a:rPr lang="ru-RU" sz="2100" b="1" i="1" dirty="0" err="1">
                <a:latin typeface="Times New Roman" panose="02020603050405020304" pitchFamily="18" charset="0"/>
                <a:ea typeface="Times New Roman" panose="02020603050405020304" pitchFamily="18" charset="0"/>
              </a:rPr>
              <a:t>қурбақалар</a:t>
            </a:r>
            <a:r>
              <a:rPr lang="ru-RU" sz="2100" b="1" i="1"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тўпланиб</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маънавий</a:t>
            </a:r>
            <a:r>
              <a:rPr lang="ru-RU" sz="2100" dirty="0">
                <a:latin typeface="Times New Roman" panose="02020603050405020304" pitchFamily="18" charset="0"/>
                <a:ea typeface="Times New Roman" panose="02020603050405020304" pitchFamily="18" charset="0"/>
              </a:rPr>
              <a:t> куч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мотивацияни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сўради</a:t>
            </a:r>
            <a:r>
              <a:rPr lang="ru-RU" sz="2100" dirty="0">
                <a:latin typeface="Times New Roman" panose="02020603050405020304" pitchFamily="18" charset="0"/>
                <a:ea typeface="Times New Roman" panose="02020603050405020304" pitchFamily="18" charset="0"/>
              </a:rPr>
              <a:t>.</a:t>
            </a:r>
          </a:p>
          <a:p>
            <a:pPr marL="354013" indent="-354013" algn="just">
              <a:lnSpc>
                <a:spcPct val="114000"/>
              </a:lnSpc>
              <a:spcBef>
                <a:spcPts val="600"/>
              </a:spcBef>
              <a:buFont typeface="Wingdings" panose="05000000000000000000" pitchFamily="2" charset="2"/>
              <a:buChar char="Ø"/>
            </a:pPr>
            <a:r>
              <a:rPr lang="ru-RU" sz="2100" dirty="0">
                <a:latin typeface="Times New Roman" panose="02020603050405020304" pitchFamily="18" charset="0"/>
                <a:ea typeface="Times New Roman" panose="02020603050405020304" pitchFamily="18" charset="0"/>
              </a:rPr>
              <a:t>Ушбу </a:t>
            </a:r>
            <a:r>
              <a:rPr lang="ru-RU" sz="2100" dirty="0" err="1">
                <a:latin typeface="Times New Roman" panose="02020603050405020304" pitchFamily="18" charset="0"/>
                <a:ea typeface="Times New Roman" panose="02020603050405020304" pitchFamily="18" charset="0"/>
              </a:rPr>
              <a:t>усул</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кичик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ҳолатлар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билан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шуғулланиш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керак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бўлганда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мос</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келади</a:t>
            </a:r>
            <a:r>
              <a:rPr lang="ru-RU" sz="2100" dirty="0">
                <a:latin typeface="Times New Roman" panose="02020603050405020304" pitchFamily="18" charset="0"/>
                <a:ea typeface="Times New Roman" panose="02020603050405020304" pitchFamily="18" charset="0"/>
              </a:rPr>
              <a:t>. Агар сиз </a:t>
            </a:r>
            <a:r>
              <a:rPr lang="ru-RU" sz="2100" dirty="0" err="1">
                <a:latin typeface="Times New Roman" panose="02020603050405020304" pitchFamily="18" charset="0"/>
                <a:ea typeface="Times New Roman" panose="02020603050405020304" pitchFamily="18" charset="0"/>
              </a:rPr>
              <a:t>узоқ</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мунтазам</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ишларда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самарали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ишлашни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истасангиз</a:t>
            </a:r>
            <a:r>
              <a:rPr lang="ru-RU" sz="2100" dirty="0">
                <a:latin typeface="Times New Roman" panose="02020603050405020304" pitchFamily="18" charset="0"/>
                <a:ea typeface="Times New Roman" panose="02020603050405020304" pitchFamily="18" charset="0"/>
              </a:rPr>
              <a:t>, </a:t>
            </a:r>
            <a:r>
              <a:rPr lang="ru-RU" sz="2100" b="1" i="1" dirty="0" err="1">
                <a:latin typeface="Times New Roman" panose="02020603050405020304" pitchFamily="18" charset="0"/>
                <a:ea typeface="Times New Roman" panose="02020603050405020304" pitchFamily="18" charset="0"/>
              </a:rPr>
              <a:t>Помодоро</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техникасини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синаб</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кўринг</a:t>
            </a:r>
            <a:r>
              <a:rPr lang="ru-RU" sz="2100" dirty="0">
                <a:latin typeface="Times New Roman" panose="02020603050405020304" pitchFamily="18" charset="0"/>
                <a:ea typeface="Times New Roman" panose="02020603050405020304" pitchFamily="18" charset="0"/>
              </a:rPr>
              <a:t>:</a:t>
            </a:r>
          </a:p>
          <a:p>
            <a:pPr marL="541338" algn="just">
              <a:lnSpc>
                <a:spcPct val="114000"/>
              </a:lnSpc>
              <a:spcBef>
                <a:spcPts val="600"/>
              </a:spcBef>
            </a:pPr>
            <a:r>
              <a:rPr lang="ru-RU" sz="2100" dirty="0">
                <a:latin typeface="Times New Roman" panose="02020603050405020304" pitchFamily="18" charset="0"/>
                <a:ea typeface="Times New Roman" panose="02020603050405020304" pitchFamily="18" charset="0"/>
              </a:rPr>
              <a:t>сиз </a:t>
            </a:r>
            <a:r>
              <a:rPr lang="ru-RU" sz="2100" dirty="0" err="1">
                <a:latin typeface="Times New Roman" panose="02020603050405020304" pitchFamily="18" charset="0"/>
                <a:ea typeface="Times New Roman" panose="02020603050405020304" pitchFamily="18" charset="0"/>
              </a:rPr>
              <a:t>бир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вақтнинг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битта</a:t>
            </a:r>
            <a:r>
              <a:rPr lang="ru-RU" sz="2100" dirty="0">
                <a:latin typeface="Times New Roman" panose="02020603050405020304" pitchFamily="18" charset="0"/>
                <a:ea typeface="Times New Roman" panose="02020603050405020304" pitchFamily="18" charset="0"/>
              </a:rPr>
              <a:t> «помидор» ни </a:t>
            </a:r>
            <a:r>
              <a:rPr lang="ru-RU" sz="2100" dirty="0" err="1">
                <a:latin typeface="Times New Roman" panose="02020603050405020304" pitchFamily="18" charset="0"/>
                <a:ea typeface="Times New Roman" panose="02020603050405020304" pitchFamily="18" charset="0"/>
              </a:rPr>
              <a:t>ейишингиз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керак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таймерни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ўрнатинг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25 </a:t>
            </a:r>
            <a:r>
              <a:rPr lang="ru-RU" sz="2100" dirty="0" err="1">
                <a:latin typeface="Times New Roman" panose="02020603050405020304" pitchFamily="18" charset="0"/>
                <a:ea typeface="Times New Roman" panose="02020603050405020304" pitchFamily="18" charset="0"/>
              </a:rPr>
              <a:t>дақиқа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давомида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танаффуссиз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ишланг</a:t>
            </a:r>
            <a:r>
              <a:rPr lang="ru-RU" sz="2100" dirty="0">
                <a:latin typeface="Times New Roman" panose="02020603050405020304" pitchFamily="18" charset="0"/>
                <a:ea typeface="Times New Roman" panose="02020603050405020304" pitchFamily="18" charset="0"/>
              </a:rPr>
              <a:t>;</a:t>
            </a:r>
          </a:p>
          <a:p>
            <a:pPr marL="541338" algn="just">
              <a:lnSpc>
                <a:spcPct val="114000"/>
              </a:lnSpc>
              <a:spcBef>
                <a:spcPts val="600"/>
              </a:spcBef>
            </a:pPr>
            <a:r>
              <a:rPr lang="ru-RU" sz="2100" dirty="0" err="1">
                <a:latin typeface="Times New Roman" panose="02020603050405020304" pitchFamily="18" charset="0"/>
                <a:ea typeface="Times New Roman" panose="02020603050405020304" pitchFamily="18" charset="0"/>
              </a:rPr>
              <a:t>кейин</a:t>
            </a:r>
            <a:r>
              <a:rPr lang="ru-RU" sz="2100" dirty="0">
                <a:latin typeface="Times New Roman" panose="02020603050405020304" pitchFamily="18" charset="0"/>
                <a:ea typeface="Times New Roman" panose="02020603050405020304" pitchFamily="18" charset="0"/>
              </a:rPr>
              <a:t> 5 </a:t>
            </a:r>
            <a:r>
              <a:rPr lang="ru-RU" sz="2100" dirty="0" err="1">
                <a:latin typeface="Times New Roman" panose="02020603050405020304" pitchFamily="18" charset="0"/>
                <a:ea typeface="Times New Roman" panose="02020603050405020304" pitchFamily="18" charset="0"/>
              </a:rPr>
              <a:t>дақиқа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танаффус</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қилинг</a:t>
            </a:r>
            <a:r>
              <a:rPr lang="ru-RU" sz="2100" dirty="0">
                <a:latin typeface="Times New Roman" panose="02020603050405020304" pitchFamily="18" charset="0"/>
                <a:ea typeface="Times New Roman" panose="02020603050405020304" pitchFamily="18" charset="0"/>
              </a:rPr>
              <a:t>;</a:t>
            </a:r>
          </a:p>
          <a:p>
            <a:pPr marL="541338" algn="just">
              <a:lnSpc>
                <a:spcPct val="114000"/>
              </a:lnSpc>
              <a:spcBef>
                <a:spcPts val="600"/>
              </a:spcBef>
            </a:pPr>
            <a:r>
              <a:rPr lang="ru-RU" sz="2100" dirty="0" err="1">
                <a:latin typeface="Times New Roman" panose="02020603050405020304" pitchFamily="18" charset="0"/>
                <a:ea typeface="Times New Roman" panose="02020603050405020304" pitchFamily="18" charset="0"/>
              </a:rPr>
              <a:t>тўртта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сегментдан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кейин</a:t>
            </a:r>
            <a:r>
              <a:rPr lang="ru-RU" sz="2100" dirty="0">
                <a:latin typeface="Times New Roman" panose="02020603050405020304" pitchFamily="18" charset="0"/>
                <a:ea typeface="Times New Roman" panose="02020603050405020304" pitchFamily="18" charset="0"/>
              </a:rPr>
              <a:t> - ярим </a:t>
            </a:r>
            <a:r>
              <a:rPr lang="ru-RU" sz="2100" dirty="0" err="1">
                <a:latin typeface="Times New Roman" panose="02020603050405020304" pitchFamily="18" charset="0"/>
                <a:ea typeface="Times New Roman" panose="02020603050405020304" pitchFamily="18" charset="0"/>
              </a:rPr>
              <a:t>соатлик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танаффус</a:t>
            </a:r>
            <a:r>
              <a:rPr lang="ru-RU" sz="2100" dirty="0">
                <a:latin typeface="Times New Roman" panose="02020603050405020304" pitchFamily="18" charset="0"/>
                <a:ea typeface="Times New Roman" panose="02020603050405020304" pitchFamily="18" charset="0"/>
              </a:rPr>
              <a:t>.</a:t>
            </a:r>
          </a:p>
          <a:p>
            <a:pPr marL="354013" indent="-354013" algn="just">
              <a:lnSpc>
                <a:spcPct val="114000"/>
              </a:lnSpc>
              <a:spcBef>
                <a:spcPts val="600"/>
              </a:spcBef>
              <a:buFont typeface="Wingdings" panose="05000000000000000000" pitchFamily="2" charset="2"/>
              <a:buChar char="Ø"/>
            </a:pP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376861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42C8780-CE3C-4736-BA91-7274249CB6A7}"/>
              </a:ext>
            </a:extLst>
          </p:cNvPr>
          <p:cNvPicPr>
            <a:picLocks noChangeAspect="1"/>
          </p:cNvPicPr>
          <p:nvPr/>
        </p:nvPicPr>
        <p:blipFill>
          <a:blip r:embed="rId2"/>
          <a:stretch>
            <a:fillRect/>
          </a:stretch>
        </p:blipFill>
        <p:spPr>
          <a:xfrm>
            <a:off x="1009650" y="261259"/>
            <a:ext cx="7886700" cy="4438650"/>
          </a:xfrm>
          <a:prstGeom prst="rect">
            <a:avLst/>
          </a:prstGeom>
        </p:spPr>
      </p:pic>
      <p:sp>
        <p:nvSpPr>
          <p:cNvPr id="6" name="Прямоугольник 5">
            <a:extLst>
              <a:ext uri="{FF2B5EF4-FFF2-40B4-BE49-F238E27FC236}">
                <a16:creationId xmlns:a16="http://schemas.microsoft.com/office/drawing/2014/main" id="{B049CBEF-9E03-4AA3-BEFC-80A86F28D27C}"/>
              </a:ext>
            </a:extLst>
          </p:cNvPr>
          <p:cNvSpPr/>
          <p:nvPr/>
        </p:nvSpPr>
        <p:spPr>
          <a:xfrm>
            <a:off x="1527888" y="4755506"/>
            <a:ext cx="6850224" cy="276999"/>
          </a:xfrm>
          <a:prstGeom prst="rect">
            <a:avLst/>
          </a:prstGeom>
        </p:spPr>
        <p:txBody>
          <a:bodyPr wrap="square">
            <a:spAutoFit/>
          </a:bodyPr>
          <a:lstStyle/>
          <a:p>
            <a:pPr algn="ctr"/>
            <a:r>
              <a:rPr lang="en-US" sz="1200" dirty="0"/>
              <a:t>https://science.howstuffworks.com/life/inside-the-mind/human-brain/pomodoro-technique.htm</a:t>
            </a:r>
            <a:endParaRPr lang="ru-RU" sz="1200" dirty="0"/>
          </a:p>
        </p:txBody>
      </p:sp>
      <p:sp>
        <p:nvSpPr>
          <p:cNvPr id="8" name="Объект 2">
            <a:extLst>
              <a:ext uri="{FF2B5EF4-FFF2-40B4-BE49-F238E27FC236}">
                <a16:creationId xmlns:a16="http://schemas.microsoft.com/office/drawing/2014/main" id="{7D69D22C-61D5-4E16-AB0D-B10F0709C2D2}"/>
              </a:ext>
            </a:extLst>
          </p:cNvPr>
          <p:cNvSpPr>
            <a:spLocks noGrp="1"/>
          </p:cNvSpPr>
          <p:nvPr>
            <p:ph idx="1"/>
          </p:nvPr>
        </p:nvSpPr>
        <p:spPr>
          <a:xfrm>
            <a:off x="311021" y="5234473"/>
            <a:ext cx="9283958" cy="1231639"/>
          </a:xfrm>
        </p:spPr>
        <p:txBody>
          <a:bodyPr>
            <a:noAutofit/>
          </a:bodyPr>
          <a:lstStyle/>
          <a:p>
            <a:pPr marL="354013" indent="-354013" algn="just">
              <a:lnSpc>
                <a:spcPct val="114000"/>
              </a:lnSpc>
              <a:spcBef>
                <a:spcPts val="600"/>
              </a:spcBef>
              <a:buFont typeface="Wingdings" panose="05000000000000000000" pitchFamily="2" charset="2"/>
              <a:buChar char="Ø"/>
            </a:pPr>
            <a:r>
              <a:rPr lang="ru-RU" sz="2000" dirty="0" err="1">
                <a:latin typeface="Times New Roman" panose="02020603050405020304" pitchFamily="18" charset="0"/>
                <a:ea typeface="Times New Roman" panose="02020603050405020304" pitchFamily="18" charset="0"/>
              </a:rPr>
              <a:t>Нохуш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ишлар</a:t>
            </a:r>
            <a:r>
              <a:rPr lang="ru-RU" sz="2000" dirty="0">
                <a:latin typeface="Times New Roman" panose="02020603050405020304" pitchFamily="18" charset="0"/>
                <a:ea typeface="Times New Roman" panose="02020603050405020304" pitchFamily="18" charset="0"/>
              </a:rPr>
              <a:t> – </a:t>
            </a:r>
            <a:r>
              <a:rPr lang="ru-RU" sz="2000" b="1" dirty="0">
                <a:latin typeface="Times New Roman" panose="02020603050405020304" pitchFamily="18" charset="0"/>
                <a:ea typeface="Times New Roman" panose="02020603050405020304" pitchFamily="18" charset="0"/>
              </a:rPr>
              <a:t>«</a:t>
            </a:r>
            <a:r>
              <a:rPr lang="ru-RU" sz="2000" b="1" dirty="0" err="1">
                <a:latin typeface="Times New Roman" panose="02020603050405020304" pitchFamily="18" charset="0"/>
                <a:ea typeface="Times New Roman" panose="02020603050405020304" pitchFamily="18" charset="0"/>
              </a:rPr>
              <a:t>қурбақалар</a:t>
            </a:r>
            <a:r>
              <a:rPr lang="ru-RU" sz="2000" b="1"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тугади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Катта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вазифаларни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бири</a:t>
            </a:r>
            <a:r>
              <a:rPr lang="ru-RU" sz="2000" dirty="0">
                <a:latin typeface="Times New Roman" panose="02020603050405020304" pitchFamily="18" charset="0"/>
                <a:ea typeface="Times New Roman" panose="02020603050405020304" pitchFamily="18" charset="0"/>
              </a:rPr>
              <a:t> 25 </a:t>
            </a:r>
            <a:r>
              <a:rPr lang="ru-RU" sz="2000" dirty="0" err="1">
                <a:latin typeface="Times New Roman" panose="02020603050405020304" pitchFamily="18" charset="0"/>
                <a:ea typeface="Times New Roman" panose="02020603050405020304" pitchFamily="18" charset="0"/>
              </a:rPr>
              <a:t>дақиқадан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иборат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босқичларга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орқали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аста-секин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бажарасиз</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вақт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жуда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кўп</a:t>
            </a:r>
            <a:r>
              <a:rPr lang="ru-RU" sz="2000" dirty="0">
                <a:latin typeface="Times New Roman" panose="02020603050405020304" pitchFamily="18" charset="0"/>
                <a:ea typeface="Times New Roman" panose="02020603050405020304" pitchFamily="18" charset="0"/>
              </a:rPr>
              <a:t>, сиз </a:t>
            </a:r>
            <a:r>
              <a:rPr lang="ru-RU" sz="2000" dirty="0" err="1">
                <a:latin typeface="Times New Roman" panose="02020603050405020304" pitchFamily="18" charset="0"/>
                <a:ea typeface="Times New Roman" panose="02020603050405020304" pitchFamily="18" charset="0"/>
              </a:rPr>
              <a:t>кўпроқ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нарсани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қилишингиз</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дам </a:t>
            </a:r>
            <a:r>
              <a:rPr lang="ru-RU" sz="2000" dirty="0" err="1">
                <a:latin typeface="Times New Roman" panose="02020603050405020304" pitchFamily="18" charset="0"/>
                <a:ea typeface="Times New Roman" panose="02020603050405020304" pitchFamily="18" charset="0"/>
              </a:rPr>
              <a:t>олишингиз</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rPr>
              <a:t>.</a:t>
            </a:r>
            <a:endParaRPr lang="uz-Cyrl-UZ"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901867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83386" y="90202"/>
            <a:ext cx="9208484" cy="70289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latin typeface="Times New Roman" panose="02020603050405020304" pitchFamily="18" charset="0"/>
                <a:ea typeface="Times New Roman" panose="02020603050405020304" pitchFamily="18" charset="0"/>
              </a:rPr>
              <a:t>З</a:t>
            </a:r>
            <a:r>
              <a:rPr lang="uz-Cyrl-UZ" sz="2800" b="1" dirty="0">
                <a:latin typeface="Times New Roman" panose="02020603050405020304" pitchFamily="18" charset="0"/>
                <a:ea typeface="Times New Roman" panose="02020603050405020304" pitchFamily="18" charset="0"/>
              </a:rPr>
              <a:t>амонавий тадбиркорнинг кўриниши</a:t>
            </a: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92359" y="793102"/>
            <a:ext cx="9321282" cy="6242180"/>
          </a:xfrm>
        </p:spPr>
        <p:txBody>
          <a:bodyPr>
            <a:noAutofit/>
          </a:bodyPr>
          <a:lstStyle/>
          <a:p>
            <a:pPr marL="354013" indent="-354013" algn="just">
              <a:lnSpc>
                <a:spcPct val="114000"/>
              </a:lnSpc>
              <a:spcBef>
                <a:spcPts val="600"/>
              </a:spcBef>
              <a:buFont typeface="Wingdings" panose="05000000000000000000" pitchFamily="2" charset="2"/>
              <a:buChar char="Ø"/>
            </a:pPr>
            <a:r>
              <a:rPr lang="ru-RU" sz="2100" dirty="0" err="1">
                <a:latin typeface="Times New Roman" panose="02020603050405020304" pitchFamily="18" charset="0"/>
                <a:ea typeface="Times New Roman" panose="02020603050405020304" pitchFamily="18" charset="0"/>
              </a:rPr>
              <a:t>Албатта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тадбиркорлик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фаолиятини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амалга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ошириш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ишбилармонлик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муносабатларига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киришиш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жараёнида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тадбиркор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қатор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манфаатдор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томонлар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билан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ҳамкорлик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қилади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Тадбиркорнинг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манфаатдор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шахсларнинг</a:t>
            </a:r>
            <a:r>
              <a:rPr lang="ru-RU" sz="2100" dirty="0">
                <a:latin typeface="Times New Roman" panose="02020603050405020304" pitchFamily="18" charset="0"/>
                <a:ea typeface="Times New Roman" panose="02020603050405020304" pitchFamily="18" charset="0"/>
              </a:rPr>
              <a:t> у </a:t>
            </a:r>
            <a:r>
              <a:rPr lang="ru-RU" sz="2100" dirty="0" err="1">
                <a:latin typeface="Times New Roman" panose="02020603050405020304" pitchFamily="18" charset="0"/>
                <a:ea typeface="Times New Roman" panose="02020603050405020304" pitchFamily="18" charset="0"/>
              </a:rPr>
              <a:t>ёки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бу</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вакили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билан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ўзаро</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муносабатлари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шароитида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унинг</a:t>
            </a:r>
            <a:r>
              <a:rPr lang="ru-RU" sz="2100" dirty="0">
                <a:latin typeface="Times New Roman" panose="02020603050405020304" pitchFamily="18" charset="0"/>
                <a:ea typeface="Times New Roman" panose="02020603050405020304" pitchFamily="18" charset="0"/>
              </a:rPr>
              <a:t> имиджи - у </a:t>
            </a:r>
            <a:r>
              <a:rPr lang="ru-RU" sz="2100" dirty="0" err="1">
                <a:latin typeface="Times New Roman" panose="02020603050405020304" pitchFamily="18" charset="0"/>
                <a:ea typeface="Times New Roman" panose="02020603050405020304" pitchFamily="18" charset="0"/>
              </a:rPr>
              <a:t>ҳақидаги</a:t>
            </a:r>
            <a:r>
              <a:rPr lang="ru-RU" sz="2100" dirty="0">
                <a:latin typeface="Times New Roman" panose="02020603050405020304" pitchFamily="18" charset="0"/>
                <a:ea typeface="Times New Roman" panose="02020603050405020304" pitchFamily="18" charset="0"/>
              </a:rPr>
              <a:t> имиджи, </a:t>
            </a:r>
            <a:r>
              <a:rPr lang="ru-RU" sz="2100" dirty="0" err="1">
                <a:latin typeface="Times New Roman" panose="02020603050405020304" pitchFamily="18" charset="0"/>
                <a:ea typeface="Times New Roman" panose="02020603050405020304" pitchFamily="18" charset="0"/>
              </a:rPr>
              <a:t>таассуротлари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шаклланади</a:t>
            </a:r>
            <a:r>
              <a:rPr lang="ru-RU" sz="2100" dirty="0">
                <a:latin typeface="Times New Roman" panose="02020603050405020304" pitchFamily="18" charset="0"/>
                <a:ea typeface="Times New Roman" panose="02020603050405020304" pitchFamily="18" charset="0"/>
              </a:rPr>
              <a:t>.</a:t>
            </a:r>
          </a:p>
          <a:p>
            <a:pPr marL="354013" indent="-354013" algn="just">
              <a:lnSpc>
                <a:spcPct val="114000"/>
              </a:lnSpc>
              <a:spcBef>
                <a:spcPts val="600"/>
              </a:spcBef>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Имидж</a:t>
            </a:r>
            <a:r>
              <a:rPr lang="uz-Cyrl-UZ" sz="2100" dirty="0">
                <a:latin typeface="Times New Roman" panose="02020603050405020304" pitchFamily="18" charset="0"/>
                <a:ea typeface="Times New Roman" panose="02020603050405020304" pitchFamily="18" charset="0"/>
              </a:rPr>
              <a:t> – алоқа воситаси, унинг ташувчисини оммавий онг билан алоқа қилиш воситасидир.</a:t>
            </a:r>
            <a:r>
              <a:rPr lang="ru-RU" sz="2100" dirty="0">
                <a:latin typeface="Times New Roman" panose="02020603050405020304" pitchFamily="18" charset="0"/>
                <a:ea typeface="Times New Roman" panose="02020603050405020304" pitchFamily="18" charset="0"/>
              </a:rPr>
              <a:t> </a:t>
            </a:r>
          </a:p>
          <a:p>
            <a:pPr marL="354013" indent="-354013" algn="just">
              <a:lnSpc>
                <a:spcPct val="114000"/>
              </a:lnSpc>
              <a:spcBef>
                <a:spcPts val="600"/>
              </a:spcBef>
              <a:buFont typeface="Wingdings" panose="05000000000000000000" pitchFamily="2" charset="2"/>
              <a:buChar char="Ø"/>
            </a:pPr>
            <a:r>
              <a:rPr lang="ru-RU" sz="2100" dirty="0" err="1">
                <a:latin typeface="Times New Roman" panose="02020603050405020304" pitchFamily="18" charset="0"/>
                <a:ea typeface="Times New Roman" panose="02020603050405020304" pitchFamily="18" charset="0"/>
              </a:rPr>
              <a:t>Замонавий</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тадбиркор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ўзининг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ташқи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кўринишига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алоҳида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эътибор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бериши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керак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Бирор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корпорацияга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борсангиз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ташқи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кўринишингиз</a:t>
            </a:r>
            <a:r>
              <a:rPr lang="ru-RU" sz="2100" dirty="0">
                <a:latin typeface="Times New Roman" panose="02020603050405020304" pitchFamily="18" charset="0"/>
                <a:ea typeface="Times New Roman" panose="02020603050405020304" pitchFamily="18" charset="0"/>
              </a:rPr>
              <a:t> корпорация </a:t>
            </a:r>
            <a:r>
              <a:rPr lang="ru-RU" sz="2100" dirty="0" err="1">
                <a:latin typeface="Times New Roman" panose="02020603050405020304" pitchFamily="18" charset="0"/>
                <a:ea typeface="Times New Roman" panose="02020603050405020304" pitchFamily="18" charset="0"/>
              </a:rPr>
              <a:t>томонидан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қабул</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қилинган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дресс-кодига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мос</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келиши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керак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Учрашувдан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олдин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бу</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ҳақда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билишингиз</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керак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Бироқ</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тоза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озода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хушбўй</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ҳидли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кийимлар</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тадбиркорнинг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ўзи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томонидан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яхши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тикилган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албатта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мақсадли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аудиторияда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тўғри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таассурот</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қолдиради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Бироқ</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бу</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хусусият</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фақат</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битта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турдаги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имджни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акс</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эттиради</a:t>
            </a:r>
            <a:r>
              <a:rPr lang="ru-RU" sz="2100" dirty="0">
                <a:latin typeface="Times New Roman" panose="02020603050405020304" pitchFamily="18" charset="0"/>
                <a:ea typeface="Times New Roman" panose="02020603050405020304" pitchFamily="18" charset="0"/>
              </a:rPr>
              <a:t> – </a:t>
            </a:r>
            <a:r>
              <a:rPr lang="ru-RU" sz="2100" b="1" i="1" dirty="0" err="1">
                <a:latin typeface="Times New Roman" panose="02020603050405020304" pitchFamily="18" charset="0"/>
                <a:ea typeface="Times New Roman" panose="02020603050405020304" pitchFamily="18" charset="0"/>
              </a:rPr>
              <a:t>ўлчовли</a:t>
            </a:r>
            <a:r>
              <a:rPr lang="ru-RU" sz="2100" b="1" i="1" dirty="0">
                <a:latin typeface="Times New Roman" panose="02020603050405020304" pitchFamily="18" charset="0"/>
                <a:ea typeface="Times New Roman" panose="02020603050405020304" pitchFamily="18" charset="0"/>
              </a:rPr>
              <a:t> имидж</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Ўлчовли</a:t>
            </a:r>
            <a:r>
              <a:rPr lang="ru-RU" sz="2100" dirty="0">
                <a:latin typeface="Times New Roman" panose="02020603050405020304" pitchFamily="18" charset="0"/>
                <a:ea typeface="Times New Roman" panose="02020603050405020304" pitchFamily="18" charset="0"/>
              </a:rPr>
              <a:t> имидж - </a:t>
            </a:r>
            <a:r>
              <a:rPr lang="ru-RU" sz="2100" dirty="0" err="1">
                <a:latin typeface="Times New Roman" panose="02020603050405020304" pitchFamily="18" charset="0"/>
                <a:ea typeface="Times New Roman" panose="02020603050405020304" pitchFamily="18" charset="0"/>
              </a:rPr>
              <a:t>унинг</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ташқи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кўриниши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ҳақидаги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тасвирни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шакллантирувчи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маълумотларни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идрок</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этиш</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асосида</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шаклланган</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шахс</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ҳақидаги</a:t>
            </a:r>
            <a:r>
              <a:rPr lang="ru-RU" sz="2100" dirty="0">
                <a:latin typeface="Times New Roman" panose="02020603050405020304" pitchFamily="18" charset="0"/>
                <a:ea typeface="Times New Roman" panose="02020603050405020304" pitchFamily="18" charset="0"/>
              </a:rPr>
              <a:t> </a:t>
            </a:r>
            <a:r>
              <a:rPr lang="ru-RU" sz="2100" dirty="0" err="1">
                <a:latin typeface="Times New Roman" panose="02020603050405020304" pitchFamily="18" charset="0"/>
                <a:ea typeface="Times New Roman" panose="02020603050405020304" pitchFamily="18" charset="0"/>
              </a:rPr>
              <a:t>фикр</a:t>
            </a:r>
            <a:r>
              <a:rPr lang="ru-RU" sz="2100" dirty="0">
                <a:latin typeface="Times New Roman" panose="02020603050405020304" pitchFamily="18" charset="0"/>
                <a:ea typeface="Times New Roman" panose="02020603050405020304" pitchFamily="18" charset="0"/>
              </a:rPr>
              <a:t>.</a:t>
            </a: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327484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74055" y="108864"/>
            <a:ext cx="9208484" cy="70289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latin typeface="Times New Roman" panose="02020603050405020304" pitchFamily="18" charset="0"/>
                <a:ea typeface="Times New Roman" panose="02020603050405020304" pitchFamily="18" charset="0"/>
              </a:rPr>
              <a:t>З</a:t>
            </a:r>
            <a:r>
              <a:rPr lang="uz-Cyrl-UZ" sz="2800" b="1" dirty="0">
                <a:latin typeface="Times New Roman" panose="02020603050405020304" pitchFamily="18" charset="0"/>
                <a:ea typeface="Times New Roman" panose="02020603050405020304" pitchFamily="18" charset="0"/>
              </a:rPr>
              <a:t>амонавий тадбиркорнинг кўриниши</a:t>
            </a:r>
          </a:p>
        </p:txBody>
      </p:sp>
      <p:pic>
        <p:nvPicPr>
          <p:cNvPr id="4" name="Рисунок 3">
            <a:extLst>
              <a:ext uri="{FF2B5EF4-FFF2-40B4-BE49-F238E27FC236}">
                <a16:creationId xmlns:a16="http://schemas.microsoft.com/office/drawing/2014/main" id="{15A3A2EC-85C1-4BC6-A18D-C1C2B18D003A}"/>
              </a:ext>
            </a:extLst>
          </p:cNvPr>
          <p:cNvPicPr>
            <a:picLocks noChangeAspect="1"/>
          </p:cNvPicPr>
          <p:nvPr/>
        </p:nvPicPr>
        <p:blipFill>
          <a:blip r:embed="rId2"/>
          <a:stretch>
            <a:fillRect/>
          </a:stretch>
        </p:blipFill>
        <p:spPr>
          <a:xfrm>
            <a:off x="560667" y="1063688"/>
            <a:ext cx="3819136" cy="2543933"/>
          </a:xfrm>
          <a:prstGeom prst="rect">
            <a:avLst/>
          </a:prstGeom>
        </p:spPr>
      </p:pic>
      <p:pic>
        <p:nvPicPr>
          <p:cNvPr id="6" name="Рисунок 5">
            <a:extLst>
              <a:ext uri="{FF2B5EF4-FFF2-40B4-BE49-F238E27FC236}">
                <a16:creationId xmlns:a16="http://schemas.microsoft.com/office/drawing/2014/main" id="{F5E3B8BA-425D-4CB5-A6BC-44502CAEA273}"/>
              </a:ext>
            </a:extLst>
          </p:cNvPr>
          <p:cNvPicPr>
            <a:picLocks noChangeAspect="1"/>
          </p:cNvPicPr>
          <p:nvPr/>
        </p:nvPicPr>
        <p:blipFill>
          <a:blip r:embed="rId3"/>
          <a:stretch>
            <a:fillRect/>
          </a:stretch>
        </p:blipFill>
        <p:spPr>
          <a:xfrm>
            <a:off x="5324864" y="1063688"/>
            <a:ext cx="3819136" cy="2543933"/>
          </a:xfrm>
          <a:prstGeom prst="rect">
            <a:avLst/>
          </a:prstGeom>
        </p:spPr>
      </p:pic>
      <p:sp>
        <p:nvSpPr>
          <p:cNvPr id="7" name="Прямоугольник 6">
            <a:extLst>
              <a:ext uri="{FF2B5EF4-FFF2-40B4-BE49-F238E27FC236}">
                <a16:creationId xmlns:a16="http://schemas.microsoft.com/office/drawing/2014/main" id="{A9B3318A-6984-489C-9962-A91CCAE7D5AE}"/>
              </a:ext>
            </a:extLst>
          </p:cNvPr>
          <p:cNvSpPr/>
          <p:nvPr/>
        </p:nvSpPr>
        <p:spPr>
          <a:xfrm>
            <a:off x="5851612" y="3618405"/>
            <a:ext cx="3097066" cy="276999"/>
          </a:xfrm>
          <a:prstGeom prst="rect">
            <a:avLst/>
          </a:prstGeom>
        </p:spPr>
        <p:txBody>
          <a:bodyPr wrap="none">
            <a:spAutoFit/>
          </a:bodyPr>
          <a:lstStyle/>
          <a:p>
            <a:r>
              <a:rPr lang="en-US" sz="1200" dirty="0"/>
              <a:t>https://s3.envato.com/files/425517656/53.jpg</a:t>
            </a:r>
            <a:endParaRPr lang="ru-RU" sz="1200" dirty="0"/>
          </a:p>
        </p:txBody>
      </p:sp>
      <p:sp>
        <p:nvSpPr>
          <p:cNvPr id="8" name="Прямоугольник 7">
            <a:extLst>
              <a:ext uri="{FF2B5EF4-FFF2-40B4-BE49-F238E27FC236}">
                <a16:creationId xmlns:a16="http://schemas.microsoft.com/office/drawing/2014/main" id="{89A279B1-FBBB-4727-8F30-06333CC5F7C9}"/>
              </a:ext>
            </a:extLst>
          </p:cNvPr>
          <p:cNvSpPr/>
          <p:nvPr/>
        </p:nvSpPr>
        <p:spPr>
          <a:xfrm>
            <a:off x="588945" y="3607621"/>
            <a:ext cx="4953000" cy="276999"/>
          </a:xfrm>
          <a:prstGeom prst="rect">
            <a:avLst/>
          </a:prstGeom>
        </p:spPr>
        <p:txBody>
          <a:bodyPr>
            <a:spAutoFit/>
          </a:bodyPr>
          <a:lstStyle/>
          <a:p>
            <a:r>
              <a:rPr lang="en-US" sz="1200" dirty="0"/>
              <a:t>https://s3.envato.com/files/360515549/94_E39A7257.jpg</a:t>
            </a:r>
            <a:endParaRPr lang="ru-RU" sz="1200" dirty="0"/>
          </a:p>
        </p:txBody>
      </p:sp>
      <p:pic>
        <p:nvPicPr>
          <p:cNvPr id="9" name="Рисунок 8">
            <a:extLst>
              <a:ext uri="{FF2B5EF4-FFF2-40B4-BE49-F238E27FC236}">
                <a16:creationId xmlns:a16="http://schemas.microsoft.com/office/drawing/2014/main" id="{5A9BE037-291A-4B29-9A99-3DD2F9DEDA7C}"/>
              </a:ext>
            </a:extLst>
          </p:cNvPr>
          <p:cNvPicPr>
            <a:picLocks noChangeAspect="1"/>
          </p:cNvPicPr>
          <p:nvPr/>
        </p:nvPicPr>
        <p:blipFill>
          <a:blip r:embed="rId4"/>
          <a:stretch>
            <a:fillRect/>
          </a:stretch>
        </p:blipFill>
        <p:spPr>
          <a:xfrm>
            <a:off x="3081023" y="3906188"/>
            <a:ext cx="3743953" cy="2493853"/>
          </a:xfrm>
          <a:prstGeom prst="rect">
            <a:avLst/>
          </a:prstGeom>
        </p:spPr>
      </p:pic>
      <p:sp>
        <p:nvSpPr>
          <p:cNvPr id="10" name="Прямоугольник 9">
            <a:extLst>
              <a:ext uri="{FF2B5EF4-FFF2-40B4-BE49-F238E27FC236}">
                <a16:creationId xmlns:a16="http://schemas.microsoft.com/office/drawing/2014/main" id="{83BA523E-8170-4A48-86F3-E67C177C8CE5}"/>
              </a:ext>
            </a:extLst>
          </p:cNvPr>
          <p:cNvSpPr/>
          <p:nvPr/>
        </p:nvSpPr>
        <p:spPr>
          <a:xfrm>
            <a:off x="3065445" y="6472137"/>
            <a:ext cx="4953000" cy="276999"/>
          </a:xfrm>
          <a:prstGeom prst="rect">
            <a:avLst/>
          </a:prstGeom>
        </p:spPr>
        <p:txBody>
          <a:bodyPr>
            <a:spAutoFit/>
          </a:bodyPr>
          <a:lstStyle/>
          <a:p>
            <a:r>
              <a:rPr lang="en-US" sz="1200" dirty="0"/>
              <a:t>https://s3.envato.com/files/396972456/IMG_1600-849.jpg</a:t>
            </a:r>
            <a:endParaRPr lang="ru-RU" sz="1200" dirty="0"/>
          </a:p>
        </p:txBody>
      </p:sp>
    </p:spTree>
    <p:extLst>
      <p:ext uri="{BB962C8B-B14F-4D97-AF65-F5344CB8AC3E}">
        <p14:creationId xmlns:p14="http://schemas.microsoft.com/office/powerpoint/2010/main" val="37205122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
          <p:cNvSpPr txBox="1">
            <a:spLocks/>
          </p:cNvSpPr>
          <p:nvPr/>
        </p:nvSpPr>
        <p:spPr>
          <a:xfrm>
            <a:off x="383386" y="90202"/>
            <a:ext cx="9208484" cy="898843"/>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latin typeface="Times New Roman" panose="02020603050405020304" pitchFamily="18" charset="0"/>
                <a:ea typeface="Times New Roman" panose="02020603050405020304" pitchFamily="18" charset="0"/>
              </a:rPr>
              <a:t>Тадбиркор</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имиджининг</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аҳамияти</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камайиш</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тартибида</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хусусиятлари</a:t>
            </a:r>
            <a:endParaRPr lang="uz-Cyrl-UZ" sz="2800" b="1" dirty="0">
              <a:latin typeface="Times New Roman" panose="02020603050405020304" pitchFamily="18" charset="0"/>
              <a:ea typeface="Times New Roman" panose="02020603050405020304" pitchFamily="18" charset="0"/>
            </a:endParaRPr>
          </a:p>
        </p:txBody>
      </p:sp>
      <p:graphicFrame>
        <p:nvGraphicFramePr>
          <p:cNvPr id="4" name="Таблица 5">
            <a:extLst>
              <a:ext uri="{FF2B5EF4-FFF2-40B4-BE49-F238E27FC236}">
                <a16:creationId xmlns:a16="http://schemas.microsoft.com/office/drawing/2014/main" id="{03525425-AF5C-4F58-A183-6312888DE72C}"/>
              </a:ext>
            </a:extLst>
          </p:cNvPr>
          <p:cNvGraphicFramePr>
            <a:graphicFrameLocks noGrp="1"/>
          </p:cNvGraphicFramePr>
          <p:nvPr>
            <p:extLst>
              <p:ext uri="{D42A27DB-BD31-4B8C-83A1-F6EECF244321}">
                <p14:modId xmlns:p14="http://schemas.microsoft.com/office/powerpoint/2010/main" val="4005608424"/>
              </p:ext>
            </p:extLst>
          </p:nvPr>
        </p:nvGraphicFramePr>
        <p:xfrm>
          <a:off x="383385" y="1101011"/>
          <a:ext cx="9208484" cy="5607921"/>
        </p:xfrm>
        <a:graphic>
          <a:graphicData uri="http://schemas.openxmlformats.org/drawingml/2006/table">
            <a:tbl>
              <a:tblPr firstRow="1" bandRow="1">
                <a:tableStyleId>{5C22544A-7EE6-4342-B048-85BDC9FD1C3A}</a:tableStyleId>
              </a:tblPr>
              <a:tblGrid>
                <a:gridCol w="6558591">
                  <a:extLst>
                    <a:ext uri="{9D8B030D-6E8A-4147-A177-3AD203B41FA5}">
                      <a16:colId xmlns:a16="http://schemas.microsoft.com/office/drawing/2014/main" val="2439386909"/>
                    </a:ext>
                  </a:extLst>
                </a:gridCol>
                <a:gridCol w="2649893">
                  <a:extLst>
                    <a:ext uri="{9D8B030D-6E8A-4147-A177-3AD203B41FA5}">
                      <a16:colId xmlns:a16="http://schemas.microsoft.com/office/drawing/2014/main" val="1157467585"/>
                    </a:ext>
                  </a:extLst>
                </a:gridCol>
              </a:tblGrid>
              <a:tr h="511275">
                <a:tc>
                  <a:txBody>
                    <a:bodyPr/>
                    <a:lstStyle/>
                    <a:p>
                      <a:pPr algn="ctr"/>
                      <a:r>
                        <a:rPr lang="uz-Cyrl-UZ" sz="1600" dirty="0"/>
                        <a:t>Хусусиятлар</a:t>
                      </a:r>
                      <a:endParaRPr lang="ru-RU" sz="1600" dirty="0"/>
                    </a:p>
                  </a:txBody>
                  <a:tcPr anchor="ctr"/>
                </a:tc>
                <a:tc>
                  <a:txBody>
                    <a:bodyPr/>
                    <a:lstStyle/>
                    <a:p>
                      <a:pPr algn="ctr"/>
                      <a:r>
                        <a:rPr lang="uz-Cyrl-UZ" sz="1600" dirty="0"/>
                        <a:t>Омилнинг аҳамияти</a:t>
                      </a:r>
                      <a:endParaRPr lang="ru-RU" sz="1600" dirty="0"/>
                    </a:p>
                  </a:txBody>
                  <a:tcPr anchor="ctr"/>
                </a:tc>
                <a:extLst>
                  <a:ext uri="{0D108BD9-81ED-4DB2-BD59-A6C34878D82A}">
                    <a16:rowId xmlns:a16="http://schemas.microsoft.com/office/drawing/2014/main" val="1458041867"/>
                  </a:ext>
                </a:extLst>
              </a:tr>
              <a:tr h="511275">
                <a:tc>
                  <a:txBody>
                    <a:bodyPr/>
                    <a:lstStyle/>
                    <a:p>
                      <a:r>
                        <a:rPr lang="ru-RU" sz="1600" dirty="0" err="1"/>
                        <a:t>Ташқи</a:t>
                      </a:r>
                      <a:r>
                        <a:rPr lang="ru-RU" sz="1600" dirty="0"/>
                        <a:t> </a:t>
                      </a:r>
                      <a:r>
                        <a:rPr lang="ru-RU" sz="1600" dirty="0" err="1"/>
                        <a:t>кўриниш</a:t>
                      </a:r>
                      <a:r>
                        <a:rPr lang="ru-RU" sz="1600" dirty="0"/>
                        <a:t> (</a:t>
                      </a:r>
                      <a:r>
                        <a:rPr lang="ru-RU" sz="1600" dirty="0" err="1"/>
                        <a:t>иш</a:t>
                      </a:r>
                      <a:r>
                        <a:rPr lang="ru-RU" sz="1600" dirty="0"/>
                        <a:t> </a:t>
                      </a:r>
                      <a:r>
                        <a:rPr lang="ru-RU" sz="1600" dirty="0" err="1"/>
                        <a:t>кийими</a:t>
                      </a:r>
                      <a:r>
                        <a:rPr lang="ru-RU" sz="1600" dirty="0"/>
                        <a:t>, </a:t>
                      </a:r>
                      <a:r>
                        <a:rPr lang="ru-RU" sz="1600" dirty="0" err="1"/>
                        <a:t>озодалик</a:t>
                      </a:r>
                      <a:r>
                        <a:rPr lang="ru-RU" sz="1600" dirty="0"/>
                        <a:t>)</a:t>
                      </a:r>
                    </a:p>
                  </a:txBody>
                  <a:tcPr anchor="ctr"/>
                </a:tc>
                <a:tc>
                  <a:txBody>
                    <a:bodyPr/>
                    <a:lstStyle/>
                    <a:p>
                      <a:pPr algn="ctr"/>
                      <a:r>
                        <a:rPr lang="uz-Cyrl-UZ" sz="1600" dirty="0"/>
                        <a:t>1</a:t>
                      </a:r>
                      <a:endParaRPr lang="ru-RU" sz="1600" dirty="0"/>
                    </a:p>
                  </a:txBody>
                  <a:tcPr anchor="ctr"/>
                </a:tc>
                <a:extLst>
                  <a:ext uri="{0D108BD9-81ED-4DB2-BD59-A6C34878D82A}">
                    <a16:rowId xmlns:a16="http://schemas.microsoft.com/office/drawing/2014/main" val="2987264044"/>
                  </a:ext>
                </a:extLst>
              </a:tr>
              <a:tr h="511275">
                <a:tc>
                  <a:txBody>
                    <a:bodyPr/>
                    <a:lstStyle/>
                    <a:p>
                      <a:r>
                        <a:rPr lang="ru-RU" sz="1600" dirty="0" err="1"/>
                        <a:t>Индивидуаллик</a:t>
                      </a:r>
                      <a:r>
                        <a:rPr lang="ru-RU" sz="1600" dirty="0"/>
                        <a:t>, </a:t>
                      </a:r>
                      <a:r>
                        <a:rPr lang="ru-RU" sz="1600" dirty="0" err="1"/>
                        <a:t>ўзига</a:t>
                      </a:r>
                      <a:r>
                        <a:rPr lang="ru-RU" sz="1600" dirty="0"/>
                        <a:t> </a:t>
                      </a:r>
                      <a:r>
                        <a:rPr lang="ru-RU" sz="1600" dirty="0" err="1"/>
                        <a:t>хослик</a:t>
                      </a:r>
                      <a:endParaRPr lang="ru-RU" sz="1600" dirty="0"/>
                    </a:p>
                  </a:txBody>
                  <a:tcPr anchor="ctr"/>
                </a:tc>
                <a:tc>
                  <a:txBody>
                    <a:bodyPr/>
                    <a:lstStyle/>
                    <a:p>
                      <a:pPr algn="ctr"/>
                      <a:r>
                        <a:rPr lang="uz-Cyrl-UZ" sz="1600" dirty="0"/>
                        <a:t>2</a:t>
                      </a:r>
                      <a:endParaRPr lang="ru-RU" sz="1600" dirty="0"/>
                    </a:p>
                  </a:txBody>
                  <a:tcPr anchor="ctr"/>
                </a:tc>
                <a:extLst>
                  <a:ext uri="{0D108BD9-81ED-4DB2-BD59-A6C34878D82A}">
                    <a16:rowId xmlns:a16="http://schemas.microsoft.com/office/drawing/2014/main" val="905746763"/>
                  </a:ext>
                </a:extLst>
              </a:tr>
              <a:tr h="511275">
                <a:tc>
                  <a:txBody>
                    <a:bodyPr/>
                    <a:lstStyle/>
                    <a:p>
                      <a:r>
                        <a:rPr lang="ru-RU" sz="1600" dirty="0" err="1"/>
                        <a:t>Экологик</a:t>
                      </a:r>
                      <a:r>
                        <a:rPr lang="ru-RU" sz="1600" dirty="0"/>
                        <a:t> </a:t>
                      </a:r>
                      <a:r>
                        <a:rPr lang="ru-RU" sz="1600" dirty="0" err="1"/>
                        <a:t>тозалик</a:t>
                      </a:r>
                      <a:r>
                        <a:rPr lang="ru-RU" sz="1600" dirty="0"/>
                        <a:t> (</a:t>
                      </a:r>
                      <a:r>
                        <a:rPr lang="ru-RU" sz="1600" dirty="0" err="1"/>
                        <a:t>вақтга</a:t>
                      </a:r>
                      <a:r>
                        <a:rPr lang="ru-RU" sz="1600" dirty="0"/>
                        <a:t> </a:t>
                      </a:r>
                      <a:r>
                        <a:rPr lang="ru-RU" sz="1600" dirty="0" err="1"/>
                        <a:t>риоя</a:t>
                      </a:r>
                      <a:r>
                        <a:rPr lang="ru-RU" sz="1600" dirty="0"/>
                        <a:t> </a:t>
                      </a:r>
                      <a:r>
                        <a:rPr lang="ru-RU" sz="1600" dirty="0" err="1"/>
                        <a:t>қилиш</a:t>
                      </a:r>
                      <a:r>
                        <a:rPr lang="ru-RU" sz="1600" dirty="0"/>
                        <a:t>, </a:t>
                      </a:r>
                      <a:r>
                        <a:rPr lang="ru-RU" sz="1600" dirty="0" err="1"/>
                        <a:t>келишувлар</a:t>
                      </a:r>
                      <a:r>
                        <a:rPr lang="ru-RU" sz="1600" dirty="0"/>
                        <a:t>, </a:t>
                      </a:r>
                      <a:r>
                        <a:rPr lang="ru-RU" sz="1600" dirty="0" err="1"/>
                        <a:t>мижозлар</a:t>
                      </a:r>
                      <a:r>
                        <a:rPr lang="ru-RU" sz="1600" dirty="0"/>
                        <a:t> </a:t>
                      </a:r>
                      <a:r>
                        <a:rPr lang="ru-RU" sz="1600" dirty="0" err="1"/>
                        <a:t>сўровларига</a:t>
                      </a:r>
                      <a:r>
                        <a:rPr lang="ru-RU" sz="1600" dirty="0"/>
                        <a:t> </a:t>
                      </a:r>
                      <a:r>
                        <a:rPr lang="ru-RU" sz="1600" dirty="0" err="1"/>
                        <a:t>жавоб</a:t>
                      </a:r>
                      <a:r>
                        <a:rPr lang="ru-RU" sz="1600" dirty="0"/>
                        <a:t> </a:t>
                      </a:r>
                      <a:r>
                        <a:rPr lang="ru-RU" sz="1600" dirty="0" err="1"/>
                        <a:t>бериш</a:t>
                      </a:r>
                      <a:r>
                        <a:rPr lang="ru-RU" sz="1600" dirty="0"/>
                        <a:t>)</a:t>
                      </a:r>
                    </a:p>
                  </a:txBody>
                  <a:tcPr anchor="ctr"/>
                </a:tc>
                <a:tc>
                  <a:txBody>
                    <a:bodyPr/>
                    <a:lstStyle/>
                    <a:p>
                      <a:pPr algn="ctr"/>
                      <a:r>
                        <a:rPr lang="uz-Cyrl-UZ" sz="1600" dirty="0"/>
                        <a:t>3</a:t>
                      </a:r>
                      <a:endParaRPr lang="ru-RU" sz="1600" dirty="0"/>
                    </a:p>
                  </a:txBody>
                  <a:tcPr anchor="ctr"/>
                </a:tc>
                <a:extLst>
                  <a:ext uri="{0D108BD9-81ED-4DB2-BD59-A6C34878D82A}">
                    <a16:rowId xmlns:a16="http://schemas.microsoft.com/office/drawing/2014/main" val="3464329318"/>
                  </a:ext>
                </a:extLst>
              </a:tr>
              <a:tr h="511275">
                <a:tc>
                  <a:txBody>
                    <a:bodyPr/>
                    <a:lstStyle/>
                    <a:p>
                      <a:r>
                        <a:rPr lang="ru-RU" sz="1600" dirty="0"/>
                        <a:t>Этика </a:t>
                      </a:r>
                      <a:r>
                        <a:rPr lang="ru-RU" sz="1600" dirty="0" err="1"/>
                        <a:t>ва</a:t>
                      </a:r>
                      <a:r>
                        <a:rPr lang="ru-RU" sz="1600" dirty="0"/>
                        <a:t> </a:t>
                      </a:r>
                      <a:r>
                        <a:rPr lang="ru-RU" sz="1600" dirty="0" err="1"/>
                        <a:t>маданият</a:t>
                      </a:r>
                      <a:r>
                        <a:rPr lang="ru-RU" sz="1600" dirty="0"/>
                        <a:t>, </a:t>
                      </a:r>
                      <a:r>
                        <a:rPr lang="ru-RU" sz="1600" dirty="0" err="1"/>
                        <a:t>ахлоқ</a:t>
                      </a:r>
                      <a:r>
                        <a:rPr lang="ru-RU" sz="1600" dirty="0"/>
                        <a:t> (</a:t>
                      </a:r>
                      <a:r>
                        <a:rPr lang="ru-RU" sz="1600" dirty="0" err="1"/>
                        <a:t>ҳалоллик</a:t>
                      </a:r>
                      <a:r>
                        <a:rPr lang="ru-RU" sz="1600" dirty="0"/>
                        <a:t>, </a:t>
                      </a:r>
                      <a:r>
                        <a:rPr lang="ru-RU" sz="1600" dirty="0" err="1"/>
                        <a:t>одоб</a:t>
                      </a:r>
                      <a:r>
                        <a:rPr lang="ru-RU" sz="1600" dirty="0"/>
                        <a:t>, </a:t>
                      </a:r>
                      <a:r>
                        <a:rPr lang="ru-RU" sz="1600" dirty="0" err="1"/>
                        <a:t>виждонлилик</a:t>
                      </a:r>
                      <a:r>
                        <a:rPr lang="ru-RU" sz="1600" dirty="0"/>
                        <a:t>)</a:t>
                      </a:r>
                    </a:p>
                  </a:txBody>
                  <a:tcPr anchor="ctr"/>
                </a:tc>
                <a:tc>
                  <a:txBody>
                    <a:bodyPr/>
                    <a:lstStyle/>
                    <a:p>
                      <a:pPr algn="ctr"/>
                      <a:r>
                        <a:rPr lang="uz-Cyrl-UZ" sz="1600" dirty="0"/>
                        <a:t>4</a:t>
                      </a:r>
                      <a:endParaRPr lang="ru-RU" sz="1600" dirty="0"/>
                    </a:p>
                  </a:txBody>
                  <a:tcPr anchor="ctr"/>
                </a:tc>
                <a:extLst>
                  <a:ext uri="{0D108BD9-81ED-4DB2-BD59-A6C34878D82A}">
                    <a16:rowId xmlns:a16="http://schemas.microsoft.com/office/drawing/2014/main" val="2989609914"/>
                  </a:ext>
                </a:extLst>
              </a:tr>
              <a:tr h="535873">
                <a:tc>
                  <a:txBody>
                    <a:bodyPr/>
                    <a:lstStyle/>
                    <a:p>
                      <a:r>
                        <a:rPr lang="ru-RU" sz="1600" dirty="0" err="1"/>
                        <a:t>Ўз-ўзини</a:t>
                      </a:r>
                      <a:r>
                        <a:rPr lang="ru-RU" sz="1600" dirty="0"/>
                        <a:t> </a:t>
                      </a:r>
                      <a:r>
                        <a:rPr lang="ru-RU" sz="1600" dirty="0" err="1"/>
                        <a:t>бошқариш</a:t>
                      </a:r>
                      <a:r>
                        <a:rPr lang="ru-RU" sz="1600" dirty="0"/>
                        <a:t> </a:t>
                      </a:r>
                      <a:r>
                        <a:rPr lang="ru-RU" sz="1600" dirty="0" err="1"/>
                        <a:t>ва</a:t>
                      </a:r>
                      <a:r>
                        <a:rPr lang="ru-RU" sz="1600" dirty="0"/>
                        <a:t> </a:t>
                      </a:r>
                      <a:r>
                        <a:rPr lang="ru-RU" sz="1600" dirty="0" err="1"/>
                        <a:t>стрессга</a:t>
                      </a:r>
                      <a:r>
                        <a:rPr lang="ru-RU" sz="1600" dirty="0"/>
                        <a:t> </a:t>
                      </a:r>
                      <a:r>
                        <a:rPr lang="ru-RU" sz="1600" dirty="0" err="1"/>
                        <a:t>чидамлилик</a:t>
                      </a:r>
                      <a:r>
                        <a:rPr lang="ru-RU" sz="1600" dirty="0"/>
                        <a:t> (</a:t>
                      </a:r>
                      <a:r>
                        <a:rPr lang="ru-RU" sz="1600" dirty="0" err="1"/>
                        <a:t>қийин</a:t>
                      </a:r>
                      <a:r>
                        <a:rPr lang="ru-RU" sz="1600" dirty="0"/>
                        <a:t> </a:t>
                      </a:r>
                      <a:r>
                        <a:rPr lang="ru-RU" sz="1600" dirty="0" err="1"/>
                        <a:t>вазиятларда</a:t>
                      </a:r>
                      <a:r>
                        <a:rPr lang="ru-RU" sz="1600" dirty="0"/>
                        <a:t> </a:t>
                      </a:r>
                      <a:r>
                        <a:rPr lang="ru-RU" sz="1600" dirty="0" err="1"/>
                        <a:t>ҳис-туйғуларингизни</a:t>
                      </a:r>
                      <a:r>
                        <a:rPr lang="ru-RU" sz="1600" dirty="0"/>
                        <a:t> </a:t>
                      </a:r>
                      <a:r>
                        <a:rPr lang="ru-RU" sz="1600" dirty="0" err="1"/>
                        <a:t>бошқариш</a:t>
                      </a:r>
                      <a:r>
                        <a:rPr lang="ru-RU" sz="1600" dirty="0"/>
                        <a:t> </a:t>
                      </a:r>
                      <a:r>
                        <a:rPr lang="ru-RU" sz="1600" dirty="0" err="1"/>
                        <a:t>қобилияти</a:t>
                      </a:r>
                      <a:r>
                        <a:rPr lang="ru-RU" sz="1600" dirty="0"/>
                        <a:t>)</a:t>
                      </a:r>
                    </a:p>
                  </a:txBody>
                  <a:tcPr anchor="ctr"/>
                </a:tc>
                <a:tc>
                  <a:txBody>
                    <a:bodyPr/>
                    <a:lstStyle/>
                    <a:p>
                      <a:pPr algn="ctr"/>
                      <a:r>
                        <a:rPr lang="uz-Cyrl-UZ" sz="1600" dirty="0"/>
                        <a:t>4</a:t>
                      </a:r>
                      <a:endParaRPr lang="ru-RU" sz="1600" dirty="0"/>
                    </a:p>
                  </a:txBody>
                  <a:tcPr anchor="ctr"/>
                </a:tc>
                <a:extLst>
                  <a:ext uri="{0D108BD9-81ED-4DB2-BD59-A6C34878D82A}">
                    <a16:rowId xmlns:a16="http://schemas.microsoft.com/office/drawing/2014/main" val="2200661873"/>
                  </a:ext>
                </a:extLst>
              </a:tr>
              <a:tr h="511275">
                <a:tc>
                  <a:txBody>
                    <a:bodyPr/>
                    <a:lstStyle/>
                    <a:p>
                      <a:r>
                        <a:rPr lang="ru-RU" sz="1600" dirty="0" err="1"/>
                        <a:t>Ташаббус</a:t>
                      </a:r>
                      <a:r>
                        <a:rPr lang="ru-RU" sz="1600" dirty="0"/>
                        <a:t> (</a:t>
                      </a:r>
                      <a:r>
                        <a:rPr lang="ru-RU" sz="1600" dirty="0" err="1"/>
                        <a:t>мустақил</a:t>
                      </a:r>
                      <a:r>
                        <a:rPr lang="ru-RU" sz="1600" dirty="0"/>
                        <a:t> </a:t>
                      </a:r>
                      <a:r>
                        <a:rPr lang="ru-RU" sz="1600" dirty="0" err="1"/>
                        <a:t>ҳаракат</a:t>
                      </a:r>
                      <a:r>
                        <a:rPr lang="ru-RU" sz="1600" dirty="0"/>
                        <a:t> </a:t>
                      </a:r>
                      <a:r>
                        <a:rPr lang="ru-RU" sz="1600" dirty="0" err="1"/>
                        <a:t>қилиш</a:t>
                      </a:r>
                      <a:r>
                        <a:rPr lang="ru-RU" sz="1600" dirty="0"/>
                        <a:t> </a:t>
                      </a:r>
                      <a:r>
                        <a:rPr lang="ru-RU" sz="1600" dirty="0" err="1"/>
                        <a:t>қобилияти</a:t>
                      </a:r>
                      <a:r>
                        <a:rPr lang="ru-RU" sz="1600" dirty="0"/>
                        <a:t>)</a:t>
                      </a:r>
                    </a:p>
                  </a:txBody>
                  <a:tcPr anchor="ctr"/>
                </a:tc>
                <a:tc>
                  <a:txBody>
                    <a:bodyPr/>
                    <a:lstStyle/>
                    <a:p>
                      <a:pPr algn="ctr"/>
                      <a:r>
                        <a:rPr lang="uz-Cyrl-UZ" sz="1600" dirty="0"/>
                        <a:t>5</a:t>
                      </a:r>
                      <a:endParaRPr lang="ru-RU" sz="1600" dirty="0"/>
                    </a:p>
                  </a:txBody>
                  <a:tcPr anchor="ctr"/>
                </a:tc>
                <a:extLst>
                  <a:ext uri="{0D108BD9-81ED-4DB2-BD59-A6C34878D82A}">
                    <a16:rowId xmlns:a16="http://schemas.microsoft.com/office/drawing/2014/main" val="1136947908"/>
                  </a:ext>
                </a:extLst>
              </a:tr>
              <a:tr h="438062">
                <a:tc>
                  <a:txBody>
                    <a:bodyPr/>
                    <a:lstStyle/>
                    <a:p>
                      <a:r>
                        <a:rPr lang="ru-RU" sz="1600" dirty="0" err="1"/>
                        <a:t>Ишонч</a:t>
                      </a:r>
                      <a:r>
                        <a:rPr lang="ru-RU" sz="1600" dirty="0"/>
                        <a:t> (</a:t>
                      </a:r>
                      <a:r>
                        <a:rPr lang="ru-RU" sz="1600" dirty="0" err="1"/>
                        <a:t>ҳамкорлик</a:t>
                      </a:r>
                      <a:r>
                        <a:rPr lang="ru-RU" sz="1600" dirty="0"/>
                        <a:t> </a:t>
                      </a:r>
                      <a:r>
                        <a:rPr lang="ru-RU" sz="1600" dirty="0" err="1"/>
                        <a:t>қилиш</a:t>
                      </a:r>
                      <a:r>
                        <a:rPr lang="ru-RU" sz="1600" dirty="0"/>
                        <a:t> </a:t>
                      </a:r>
                      <a:r>
                        <a:rPr lang="ru-RU" sz="1600" dirty="0" err="1"/>
                        <a:t>истаги</a:t>
                      </a:r>
                      <a:r>
                        <a:rPr lang="ru-RU" sz="1600" dirty="0"/>
                        <a:t>, </a:t>
                      </a:r>
                      <a:r>
                        <a:rPr lang="ru-RU" sz="1600" dirty="0" err="1"/>
                        <a:t>унинг</a:t>
                      </a:r>
                      <a:r>
                        <a:rPr lang="ru-RU" sz="1600" dirty="0"/>
                        <a:t> </a:t>
                      </a:r>
                      <a:r>
                        <a:rPr lang="ru-RU" sz="1600" dirty="0" err="1"/>
                        <a:t>маҳсулотини</a:t>
                      </a:r>
                      <a:r>
                        <a:rPr lang="ru-RU" sz="1600" dirty="0"/>
                        <a:t> </a:t>
                      </a:r>
                      <a:r>
                        <a:rPr lang="ru-RU" sz="1600" dirty="0" err="1"/>
                        <a:t>сотиб</a:t>
                      </a:r>
                      <a:r>
                        <a:rPr lang="ru-RU" sz="1600" dirty="0"/>
                        <a:t> </a:t>
                      </a:r>
                      <a:r>
                        <a:rPr lang="ru-RU" sz="1600" dirty="0" err="1"/>
                        <a:t>олиш</a:t>
                      </a:r>
                      <a:r>
                        <a:rPr lang="ru-RU" sz="1600" dirty="0"/>
                        <a:t>)</a:t>
                      </a:r>
                    </a:p>
                  </a:txBody>
                  <a:tcPr anchor="ctr"/>
                </a:tc>
                <a:tc>
                  <a:txBody>
                    <a:bodyPr/>
                    <a:lstStyle/>
                    <a:p>
                      <a:pPr algn="ctr"/>
                      <a:r>
                        <a:rPr lang="uz-Cyrl-UZ" sz="1600" dirty="0"/>
                        <a:t>6</a:t>
                      </a:r>
                    </a:p>
                  </a:txBody>
                  <a:tcPr anchor="ctr"/>
                </a:tc>
                <a:extLst>
                  <a:ext uri="{0D108BD9-81ED-4DB2-BD59-A6C34878D82A}">
                    <a16:rowId xmlns:a16="http://schemas.microsoft.com/office/drawing/2014/main" val="2126649358"/>
                  </a:ext>
                </a:extLst>
              </a:tr>
              <a:tr h="438062">
                <a:tc>
                  <a:txBody>
                    <a:bodyPr/>
                    <a:lstStyle/>
                    <a:p>
                      <a:r>
                        <a:rPr lang="ru-RU" sz="1600" dirty="0" err="1"/>
                        <a:t>Мулоқот</a:t>
                      </a:r>
                      <a:r>
                        <a:rPr lang="ru-RU" sz="1600" dirty="0"/>
                        <a:t> (</a:t>
                      </a:r>
                      <a:r>
                        <a:rPr lang="ru-RU" sz="1600" dirty="0" err="1"/>
                        <a:t>бошқаларга</a:t>
                      </a:r>
                      <a:r>
                        <a:rPr lang="ru-RU" sz="1600" dirty="0"/>
                        <a:t> </a:t>
                      </a:r>
                      <a:r>
                        <a:rPr lang="ru-RU" sz="1600" dirty="0" err="1"/>
                        <a:t>очиқлик</a:t>
                      </a:r>
                      <a:r>
                        <a:rPr lang="ru-RU" sz="1600" dirty="0"/>
                        <a:t>, </a:t>
                      </a:r>
                      <a:r>
                        <a:rPr lang="ru-RU" sz="1600" dirty="0" err="1"/>
                        <a:t>одамлар</a:t>
                      </a:r>
                      <a:r>
                        <a:rPr lang="ru-RU" sz="1600" dirty="0"/>
                        <a:t> </a:t>
                      </a:r>
                      <a:r>
                        <a:rPr lang="ru-RU" sz="1600" dirty="0" err="1"/>
                        <a:t>билан</a:t>
                      </a:r>
                      <a:r>
                        <a:rPr lang="ru-RU" sz="1600" dirty="0"/>
                        <a:t> </a:t>
                      </a:r>
                      <a:r>
                        <a:rPr lang="ru-RU" sz="1600" dirty="0" err="1"/>
                        <a:t>мулоқот</a:t>
                      </a:r>
                      <a:r>
                        <a:rPr lang="ru-RU" sz="1600" dirty="0"/>
                        <a:t> </a:t>
                      </a:r>
                      <a:r>
                        <a:rPr lang="ru-RU" sz="1600" dirty="0" err="1"/>
                        <a:t>қилишга</a:t>
                      </a:r>
                      <a:r>
                        <a:rPr lang="ru-RU" sz="1600" dirty="0"/>
                        <a:t> </a:t>
                      </a:r>
                      <a:r>
                        <a:rPr lang="ru-RU" sz="1600" dirty="0" err="1"/>
                        <a:t>тайёрлик</a:t>
                      </a:r>
                      <a:r>
                        <a:rPr lang="ru-RU" sz="1600" dirty="0"/>
                        <a:t>)</a:t>
                      </a:r>
                    </a:p>
                  </a:txBody>
                  <a:tcPr anchor="ctr"/>
                </a:tc>
                <a:tc>
                  <a:txBody>
                    <a:bodyPr/>
                    <a:lstStyle/>
                    <a:p>
                      <a:pPr algn="ctr"/>
                      <a:r>
                        <a:rPr lang="uz-Cyrl-UZ" sz="1600" dirty="0"/>
                        <a:t>6</a:t>
                      </a:r>
                    </a:p>
                  </a:txBody>
                  <a:tcPr anchor="ctr"/>
                </a:tc>
                <a:extLst>
                  <a:ext uri="{0D108BD9-81ED-4DB2-BD59-A6C34878D82A}">
                    <a16:rowId xmlns:a16="http://schemas.microsoft.com/office/drawing/2014/main" val="3975765362"/>
                  </a:ext>
                </a:extLst>
              </a:tr>
              <a:tr h="438062">
                <a:tc>
                  <a:txBody>
                    <a:bodyPr/>
                    <a:lstStyle/>
                    <a:p>
                      <a:r>
                        <a:rPr lang="ru-RU" sz="1600" dirty="0" err="1"/>
                        <a:t>Қатъийлик</a:t>
                      </a:r>
                      <a:r>
                        <a:rPr lang="ru-RU" sz="1600" dirty="0"/>
                        <a:t> (</a:t>
                      </a:r>
                      <a:r>
                        <a:rPr lang="ru-RU" sz="1600" dirty="0" err="1"/>
                        <a:t>ишни</a:t>
                      </a:r>
                      <a:r>
                        <a:rPr lang="ru-RU" sz="1600" dirty="0"/>
                        <a:t> </a:t>
                      </a:r>
                      <a:r>
                        <a:rPr lang="ru-RU" sz="1600" dirty="0" err="1"/>
                        <a:t>охиригача</a:t>
                      </a:r>
                      <a:r>
                        <a:rPr lang="ru-RU" sz="1600" dirty="0"/>
                        <a:t> </a:t>
                      </a:r>
                      <a:r>
                        <a:rPr lang="ru-RU" sz="1600" dirty="0" err="1"/>
                        <a:t>етказиш</a:t>
                      </a:r>
                      <a:r>
                        <a:rPr lang="ru-RU" sz="1600" dirty="0"/>
                        <a:t> </a:t>
                      </a:r>
                      <a:r>
                        <a:rPr lang="ru-RU" sz="1600" dirty="0" err="1"/>
                        <a:t>қобилияти</a:t>
                      </a:r>
                      <a:r>
                        <a:rPr lang="ru-RU" sz="1600" dirty="0"/>
                        <a:t>, </a:t>
                      </a:r>
                      <a:r>
                        <a:rPr lang="ru-RU" sz="1600" dirty="0" err="1"/>
                        <a:t>қатъиятлилик</a:t>
                      </a:r>
                      <a:r>
                        <a:rPr lang="ru-RU" sz="1600" dirty="0"/>
                        <a:t>, ирода)</a:t>
                      </a:r>
                    </a:p>
                  </a:txBody>
                  <a:tcPr anchor="ctr"/>
                </a:tc>
                <a:tc>
                  <a:txBody>
                    <a:bodyPr/>
                    <a:lstStyle/>
                    <a:p>
                      <a:pPr algn="ctr"/>
                      <a:r>
                        <a:rPr lang="uz-Cyrl-UZ" sz="1600" dirty="0"/>
                        <a:t>7</a:t>
                      </a:r>
                    </a:p>
                  </a:txBody>
                  <a:tcPr anchor="ctr"/>
                </a:tc>
                <a:extLst>
                  <a:ext uri="{0D108BD9-81ED-4DB2-BD59-A6C34878D82A}">
                    <a16:rowId xmlns:a16="http://schemas.microsoft.com/office/drawing/2014/main" val="3031457644"/>
                  </a:ext>
                </a:extLst>
              </a:tr>
              <a:tr h="438062">
                <a:tc>
                  <a:txBody>
                    <a:bodyPr/>
                    <a:lstStyle/>
                    <a:p>
                      <a:r>
                        <a:rPr lang="ru-RU" sz="1600" dirty="0" err="1"/>
                        <a:t>Мутахассислик</a:t>
                      </a:r>
                      <a:r>
                        <a:rPr lang="ru-RU" sz="1600" dirty="0"/>
                        <a:t> (</a:t>
                      </a:r>
                      <a:r>
                        <a:rPr lang="ru-RU" sz="1600" dirty="0" err="1"/>
                        <a:t>мавзу</a:t>
                      </a:r>
                      <a:r>
                        <a:rPr lang="ru-RU" sz="1600" dirty="0"/>
                        <a:t> </a:t>
                      </a:r>
                      <a:r>
                        <a:rPr lang="ru-RU" sz="1600" dirty="0" err="1"/>
                        <a:t>соҳасидаги</a:t>
                      </a:r>
                      <a:r>
                        <a:rPr lang="ru-RU" sz="1600" dirty="0"/>
                        <a:t> </a:t>
                      </a:r>
                      <a:r>
                        <a:rPr lang="ru-RU" sz="1600" dirty="0" err="1"/>
                        <a:t>профессионаллик</a:t>
                      </a:r>
                      <a:r>
                        <a:rPr lang="ru-RU" sz="1600" dirty="0"/>
                        <a:t>)</a:t>
                      </a:r>
                    </a:p>
                  </a:txBody>
                  <a:tcPr anchor="ctr"/>
                </a:tc>
                <a:tc>
                  <a:txBody>
                    <a:bodyPr/>
                    <a:lstStyle/>
                    <a:p>
                      <a:pPr algn="ctr"/>
                      <a:r>
                        <a:rPr lang="uz-Cyrl-UZ" sz="1600" dirty="0"/>
                        <a:t>8</a:t>
                      </a:r>
                    </a:p>
                  </a:txBody>
                  <a:tcPr anchor="ctr"/>
                </a:tc>
                <a:extLst>
                  <a:ext uri="{0D108BD9-81ED-4DB2-BD59-A6C34878D82A}">
                    <a16:rowId xmlns:a16="http://schemas.microsoft.com/office/drawing/2014/main" val="3908511646"/>
                  </a:ext>
                </a:extLst>
              </a:tr>
            </a:tbl>
          </a:graphicData>
        </a:graphic>
      </p:graphicFrame>
    </p:spTree>
    <p:extLst>
      <p:ext uri="{BB962C8B-B14F-4D97-AF65-F5344CB8AC3E}">
        <p14:creationId xmlns:p14="http://schemas.microsoft.com/office/powerpoint/2010/main" val="38728710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рўхати</a:t>
            </a:r>
            <a:endParaRPr lang="en-US" sz="2800" b="1" dirty="0">
              <a:latin typeface="Times New Roman" pitchFamily="18" charset="0"/>
              <a:cs typeface="Times New Roman" pitchFamily="18" charset="0"/>
            </a:endParaRPr>
          </a:p>
        </p:txBody>
      </p:sp>
      <p:sp>
        <p:nvSpPr>
          <p:cNvPr id="3" name="Прямоугольник 2"/>
          <p:cNvSpPr/>
          <p:nvPr/>
        </p:nvSpPr>
        <p:spPr>
          <a:xfrm>
            <a:off x="374055" y="987547"/>
            <a:ext cx="9001173" cy="5190523"/>
          </a:xfrm>
          <a:prstGeom prst="rect">
            <a:avLst/>
          </a:prstGeom>
        </p:spPr>
        <p:txBody>
          <a:bodyPr wrap="square">
            <a:spAutoFit/>
          </a:bodyPr>
          <a:lstStyle/>
          <a:p>
            <a:pPr marL="342900" indent="-342900" algn="just">
              <a:lnSpc>
                <a:spcPct val="114000"/>
              </a:lnSpc>
              <a:spcBef>
                <a:spcPts val="600"/>
              </a:spcBef>
              <a:buSzPct val="100000"/>
              <a:buFont typeface="+mj-lt"/>
              <a:buAutoNum type="arabicPeriod"/>
            </a:pPr>
            <a:r>
              <a:rPr lang="uz-Cyrl-UZ" sz="1400" dirty="0" smtClean="0">
                <a:latin typeface="Times New Roman" panose="02020603050405020304" pitchFamily="18" charset="0"/>
                <a:cs typeface="Times New Roman" panose="02020603050405020304" pitchFamily="18" charset="0"/>
              </a:rPr>
              <a:t>Абдурахмонов </a:t>
            </a:r>
            <a:r>
              <a:rPr lang="uz-Cyrl-UZ" sz="1400" dirty="0">
                <a:latin typeface="Times New Roman" panose="02020603050405020304" pitchFamily="18" charset="0"/>
                <a:cs typeface="Times New Roman" panose="02020603050405020304" pitchFamily="18" charset="0"/>
              </a:rPr>
              <a:t>Қ.Ҳ., Холмўминов Ш.Р., Зокирова Н.Қ. Персонални   бошқариш. -Т., Ўқитувчи, 2008.</a:t>
            </a:r>
          </a:p>
          <a:p>
            <a:pPr marL="342900" indent="-342900" algn="just">
              <a:lnSpc>
                <a:spcPct val="114000"/>
              </a:lnSpc>
              <a:spcBef>
                <a:spcPts val="600"/>
              </a:spcBef>
              <a:buSzPct val="100000"/>
              <a:buFont typeface="+mj-lt"/>
              <a:buAutoNum type="arabicPeriod"/>
            </a:pPr>
            <a:r>
              <a:rPr lang="uz-Cyrl-UZ" sz="1400" dirty="0">
                <a:latin typeface="Times New Roman" panose="02020603050405020304" pitchFamily="18" charset="0"/>
                <a:cs typeface="Times New Roman" panose="02020603050405020304" pitchFamily="18" charset="0"/>
              </a:rPr>
              <a:t>Егоршин А.П. Управление персоналом:учебник для вузов. – 3-е изд. – Н.Новгород:НИМБ, 2001.-720 с.</a:t>
            </a:r>
            <a:endParaRPr lang="ru-RU" sz="1400" dirty="0">
              <a:latin typeface="Times New Roman" panose="02020603050405020304" pitchFamily="18" charset="0"/>
              <a:cs typeface="Times New Roman" panose="02020603050405020304" pitchFamily="18" charset="0"/>
            </a:endParaRPr>
          </a:p>
          <a:p>
            <a:pPr marL="342900" indent="-342900" algn="just">
              <a:lnSpc>
                <a:spcPct val="114000"/>
              </a:lnSpc>
              <a:spcBef>
                <a:spcPts val="600"/>
              </a:spcBef>
              <a:buSzPct val="100000"/>
              <a:buFont typeface="+mj-lt"/>
              <a:buAutoNum type="arabicPeriod"/>
            </a:pPr>
            <a:r>
              <a:rPr lang="ru-RU" sz="1400" dirty="0">
                <a:latin typeface="Times New Roman" panose="02020603050405020304" pitchFamily="18" charset="0"/>
                <a:cs typeface="Times New Roman" panose="02020603050405020304" pitchFamily="18" charset="0"/>
              </a:rPr>
              <a:t>Архангельский Г.А. Формула времени: тайм-менеджмент на </a:t>
            </a:r>
            <a:r>
              <a:rPr lang="ru-RU" sz="1400" dirty="0" err="1">
                <a:latin typeface="Times New Roman" panose="02020603050405020304" pitchFamily="18" charset="0"/>
                <a:cs typeface="Times New Roman" panose="02020603050405020304" pitchFamily="18" charset="0"/>
              </a:rPr>
              <a:t>Outlook</a:t>
            </a:r>
            <a:r>
              <a:rPr lang="ru-RU" sz="1400" dirty="0">
                <a:latin typeface="Times New Roman" panose="02020603050405020304" pitchFamily="18" charset="0"/>
                <a:cs typeface="Times New Roman" panose="02020603050405020304" pitchFamily="18" charset="0"/>
              </a:rPr>
              <a:t> 2007. – М.: Манн, Иванов и Фербер, 2006. </a:t>
            </a:r>
            <a:endParaRPr lang="en-US" sz="1400" dirty="0">
              <a:latin typeface="Times New Roman" panose="02020603050405020304" pitchFamily="18" charset="0"/>
              <a:cs typeface="Times New Roman" panose="02020603050405020304" pitchFamily="18" charset="0"/>
            </a:endParaRPr>
          </a:p>
          <a:p>
            <a:pPr marL="342900" indent="-342900" algn="just">
              <a:lnSpc>
                <a:spcPct val="114000"/>
              </a:lnSpc>
              <a:spcBef>
                <a:spcPts val="600"/>
              </a:spcBef>
              <a:buSzPct val="100000"/>
              <a:buFont typeface="+mj-lt"/>
              <a:buAutoNum type="arabicPeriod"/>
            </a:pPr>
            <a:r>
              <a:rPr lang="ru-RU" sz="1400" dirty="0">
                <a:latin typeface="Times New Roman" panose="02020603050405020304" pitchFamily="18" charset="0"/>
                <a:cs typeface="Times New Roman" panose="02020603050405020304" pitchFamily="18" charset="0"/>
              </a:rPr>
              <a:t>Сотсков Ю.Н., Егорова Н.Г., Матвейчук Н.М., Петрова Е.А. Модели</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и комплекс программ для планирования рабочего времени // Информатика. – 2007. – № 4. – С. 23-36.</a:t>
            </a:r>
          </a:p>
          <a:p>
            <a:pPr marL="342900" lvl="0" indent="-342900" algn="just">
              <a:lnSpc>
                <a:spcPct val="114000"/>
              </a:lnSpc>
              <a:spcBef>
                <a:spcPts val="600"/>
              </a:spcBef>
              <a:buSzPct val="100000"/>
              <a:buFont typeface="+mj-lt"/>
              <a:buAutoNum type="arabicPeriod"/>
            </a:pPr>
            <a:r>
              <a:rPr lang="uz-Cyrl-UZ" sz="1400" dirty="0">
                <a:latin typeface="Times New Roman" panose="02020603050405020304" pitchFamily="18" charset="0"/>
                <a:cs typeface="Times New Roman" panose="02020603050405020304" pitchFamily="18" charset="0"/>
              </a:rPr>
              <a:t>5. </a:t>
            </a:r>
            <a:r>
              <a:rPr lang="en-US" sz="1400" dirty="0">
                <a:latin typeface="Times New Roman" panose="02020603050405020304" pitchFamily="18" charset="0"/>
                <a:cs typeface="Times New Roman" panose="02020603050405020304" pitchFamily="18" charset="0"/>
              </a:rPr>
              <a:t>Jeffrey Wooldridge. Econometric Analysis of Cross Section and Panel Data. MIT Press: Cambridge UK, 2010, pp. 752.</a:t>
            </a:r>
            <a:endParaRPr lang="uz-Cyrl-UZ" sz="1400" dirty="0">
              <a:latin typeface="Times New Roman" panose="02020603050405020304" pitchFamily="18" charset="0"/>
              <a:cs typeface="Times New Roman" panose="02020603050405020304" pitchFamily="18" charset="0"/>
            </a:endParaRPr>
          </a:p>
          <a:p>
            <a:pPr marL="342900" indent="-342900" algn="just">
              <a:lnSpc>
                <a:spcPct val="114000"/>
              </a:lnSpc>
              <a:spcBef>
                <a:spcPts val="600"/>
              </a:spcBef>
              <a:buSzPct val="100000"/>
              <a:buFont typeface="+mj-lt"/>
              <a:buAutoNum type="arabicPeriod"/>
            </a:pPr>
            <a:r>
              <a:rPr lang="uz-Cyrl-UZ" sz="1400" dirty="0">
                <a:latin typeface="Times New Roman" panose="02020603050405020304" pitchFamily="18" charset="0"/>
                <a:cs typeface="Times New Roman" panose="02020603050405020304" pitchFamily="18" charset="0"/>
              </a:rPr>
              <a:t>6.</a:t>
            </a:r>
            <a:r>
              <a:rPr lang="en-US" sz="1400" dirty="0">
                <a:latin typeface="Times New Roman" panose="02020603050405020304" pitchFamily="18" charset="0"/>
                <a:cs typeface="Times New Roman" panose="02020603050405020304" pitchFamily="18" charset="0"/>
              </a:rPr>
              <a:t>Chris Brooks. Introductory Econometrics for Finance. Cambridge University Press UK, 2014, pp. 540.</a:t>
            </a:r>
            <a:endParaRPr lang="uz-Cyrl-UZ" sz="1400" dirty="0">
              <a:latin typeface="Times New Roman" panose="02020603050405020304" pitchFamily="18" charset="0"/>
              <a:cs typeface="Times New Roman" panose="02020603050405020304" pitchFamily="18" charset="0"/>
            </a:endParaRPr>
          </a:p>
          <a:p>
            <a:pPr marL="342900" indent="-342900" algn="just">
              <a:lnSpc>
                <a:spcPct val="114000"/>
              </a:lnSpc>
              <a:spcBef>
                <a:spcPts val="600"/>
              </a:spcBef>
              <a:buSzPct val="100000"/>
              <a:buFont typeface="+mj-lt"/>
              <a:buAutoNum type="arabicPeriod"/>
            </a:pPr>
            <a:r>
              <a:rPr lang="uz-Cyrl-UZ" sz="1400" dirty="0">
                <a:latin typeface="Times New Roman" panose="02020603050405020304" pitchFamily="18" charset="0"/>
                <a:cs typeface="Times New Roman" panose="02020603050405020304" pitchFamily="18" charset="0"/>
              </a:rPr>
              <a:t> 7. Дегтяренко,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 </a:t>
            </a:r>
            <a:endParaRPr lang="en-US" sz="1400" dirty="0">
              <a:latin typeface="Times New Roman" panose="02020603050405020304" pitchFamily="18" charset="0"/>
              <a:cs typeface="Times New Roman" panose="02020603050405020304" pitchFamily="18" charset="0"/>
            </a:endParaRPr>
          </a:p>
          <a:p>
            <a:pPr marL="342900" indent="-342900" algn="just">
              <a:lnSpc>
                <a:spcPct val="114000"/>
              </a:lnSpc>
              <a:spcBef>
                <a:spcPts val="600"/>
              </a:spcBef>
              <a:buSzPct val="100000"/>
              <a:buFont typeface="+mj-lt"/>
              <a:buAutoNum type="arabicPeriod"/>
            </a:pPr>
            <a:r>
              <a:rPr lang="ru-RU" sz="1400" dirty="0">
                <a:latin typeface="Times New Roman" panose="02020603050405020304" pitchFamily="18" charset="0"/>
                <a:cs typeface="Times New Roman" panose="02020603050405020304" pitchFamily="18" charset="0"/>
              </a:rPr>
              <a:t>Баранов Д. Е., </a:t>
            </a:r>
            <a:r>
              <a:rPr lang="ru-RU" sz="1400" dirty="0" err="1">
                <a:latin typeface="Times New Roman" panose="02020603050405020304" pitchFamily="18" charset="0"/>
                <a:cs typeface="Times New Roman" panose="02020603050405020304" pitchFamily="18" charset="0"/>
              </a:rPr>
              <a:t>Демко</a:t>
            </a:r>
            <a:r>
              <a:rPr lang="ru-RU" sz="1400" dirty="0">
                <a:latin typeface="Times New Roman" panose="02020603050405020304" pitchFamily="18" charset="0"/>
                <a:cs typeface="Times New Roman" panose="02020603050405020304" pitchFamily="18" charset="0"/>
              </a:rPr>
              <a:t> Е. В., Лукашенко М. А. PR. Теория</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и практика. М.: Московский финансово-промышленный </a:t>
            </a:r>
            <a:r>
              <a:rPr lang="ru-RU"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университет «Синергия», 2013. — 352 с</a:t>
            </a:r>
            <a:r>
              <a:rPr lang="en-US"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4000"/>
              </a:lnSpc>
              <a:spcBef>
                <a:spcPts val="600"/>
              </a:spcBef>
              <a:spcAft>
                <a:spcPts val="0"/>
              </a:spcAft>
              <a:buSzPct val="100000"/>
              <a:buFont typeface="+mj-lt"/>
              <a:buAutoNum type="arabicPeriod"/>
            </a:pPr>
            <a:endParaRPr lang="ru-RU"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4000"/>
              </a:lnSpc>
              <a:spcBef>
                <a:spcPts val="600"/>
              </a:spcBef>
              <a:spcAft>
                <a:spcPts val="0"/>
              </a:spcAft>
              <a:buSzPct val="100000"/>
            </a:pPr>
            <a:r>
              <a:rPr lang="ru-RU" sz="14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Интернет </a:t>
            </a:r>
            <a:r>
              <a:rPr lang="ru-RU" sz="1400" b="1" i="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ресурслар</a:t>
            </a:r>
            <a:r>
              <a:rPr lang="ru-RU" sz="14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lnSpc>
                <a:spcPct val="114000"/>
              </a:lnSpc>
              <a:spcBef>
                <a:spcPts val="600"/>
              </a:spcBef>
              <a:spcAft>
                <a:spcPts val="0"/>
              </a:spcAft>
              <a:buSzPct val="100000"/>
              <a:buFont typeface="+mj-lt"/>
              <a:buAutoNum type="arabicPeriod"/>
            </a:pPr>
            <a:r>
              <a:rPr lang="en-US"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2"/>
              </a:rPr>
              <a:t>https://www.teatr-benefis.ru/staty/metody-effektivnogo-planirovaniya-vr/</a:t>
            </a:r>
            <a:endParaRPr lang="uz-Cyrl-UZ"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4000"/>
              </a:lnSpc>
              <a:spcBef>
                <a:spcPts val="600"/>
              </a:spcBef>
              <a:spcAft>
                <a:spcPts val="0"/>
              </a:spcAft>
              <a:buSzPct val="100000"/>
              <a:buFont typeface="+mj-lt"/>
              <a:buAutoNum type="arabicPeriod"/>
            </a:pPr>
            <a:r>
              <a:rPr lang="en-US"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3"/>
              </a:rPr>
              <a:t>https://trends.rbc.ru/trends/education/606335659a7947a191c4b092</a:t>
            </a:r>
            <a:endParaRPr lang="en-US"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4000"/>
              </a:lnSpc>
              <a:spcBef>
                <a:spcPts val="600"/>
              </a:spcBef>
              <a:spcAft>
                <a:spcPts val="0"/>
              </a:spcAft>
              <a:buSzPct val="100000"/>
              <a:buFont typeface="+mj-lt"/>
              <a:buAutoNum type="arabicPeriod"/>
            </a:pPr>
            <a:r>
              <a:rPr lang="en-US"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4"/>
              </a:rPr>
              <a:t>http://www.sberbank.ru/ru/s_m_business/pro_business/chto-takoe-tajm-menedzhment-kak-vse-uspevat/</a:t>
            </a:r>
            <a:endParaRPr lang="en-US" sz="1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6196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5" name="Заголовок 1">
            <a:extLst>
              <a:ext uri="{FF2B5EF4-FFF2-40B4-BE49-F238E27FC236}">
                <a16:creationId xmlns:a16="http://schemas.microsoft.com/office/drawing/2014/main" id="{75FAFCBA-9BBE-4B52-B322-35C2337029FE}"/>
              </a:ext>
            </a:extLst>
          </p:cNvPr>
          <p:cNvSpPr>
            <a:spLocks noGrp="1"/>
          </p:cNvSpPr>
          <p:nvPr>
            <p:ph type="title"/>
          </p:nvPr>
        </p:nvSpPr>
        <p:spPr>
          <a:xfrm>
            <a:off x="681037" y="2183979"/>
            <a:ext cx="8543925" cy="2490042"/>
          </a:xfrm>
        </p:spPr>
        <p:txBody>
          <a:bodyPr>
            <a:normAutofit/>
          </a:bodyPr>
          <a:lstStyle/>
          <a:p>
            <a:pPr algn="ctr"/>
            <a:r>
              <a:rPr lang="uz-Cyrl-UZ" sz="5400" b="1" dirty="0">
                <a:solidFill>
                  <a:srgbClr val="2D508F"/>
                </a:solidFill>
                <a:latin typeface="Times New Roman" panose="02020603050405020304" pitchFamily="18" charset="0"/>
                <a:cs typeface="Times New Roman" panose="02020603050405020304" pitchFamily="18" charset="0"/>
              </a:rPr>
              <a:t>Эътиборингиз учун раҳмат!</a:t>
            </a:r>
            <a:endParaRPr lang="ru-RU" sz="5400" dirty="0">
              <a:solidFill>
                <a:srgbClr val="2D508F"/>
              </a:solidFill>
            </a:endParaRPr>
          </a:p>
        </p:txBody>
      </p:sp>
    </p:spTree>
    <p:extLst>
      <p:ext uri="{BB962C8B-B14F-4D97-AF65-F5344CB8AC3E}">
        <p14:creationId xmlns:p14="http://schemas.microsoft.com/office/powerpoint/2010/main" val="278675320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7064</TotalTime>
  <Words>3001</Words>
  <Application>Microsoft Office PowerPoint</Application>
  <PresentationFormat>Лист A4 (210x297 мм)</PresentationFormat>
  <Paragraphs>309</Paragraphs>
  <Slides>44</Slides>
  <Notes>4</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44</vt:i4>
      </vt:variant>
    </vt:vector>
  </HeadingPairs>
  <TitlesOfParts>
    <vt:vector size="55" baseType="lpstr">
      <vt:lpstr>Arial</vt:lpstr>
      <vt:lpstr>Bookman Old Style</vt:lpstr>
      <vt:lpstr>Calibri</vt:lpstr>
      <vt:lpstr>Calibri Light</vt:lpstr>
      <vt:lpstr>Cambria</vt:lpstr>
      <vt:lpstr>Century Gothic</vt:lpstr>
      <vt:lpstr>Courier New</vt:lpstr>
      <vt:lpstr>Linux Libertine</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Тайм-менеджмент Вақтингизни бошқариб - ҳаётингизни бошқаринг[2]!</vt:lpstr>
      <vt:lpstr>Вақт - бу пулми[5]?!</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Иккинчи даражали сабаблар – корхонадаги объектив омиллар[4]:</vt:lpstr>
      <vt:lpstr>Учинчи даражали сабаблар- бу корхонадаги психологик тўсиқлар[4]:</vt:lpstr>
      <vt:lpstr>Презентация PowerPoint</vt:lpstr>
      <vt:lpstr>Презентация PowerPoint</vt:lpstr>
      <vt:lpstr>Презентация PowerPoint</vt:lpstr>
      <vt:lpstr>Презентация PowerPoint</vt:lpstr>
      <vt:lpstr>Тайм-менежментида - Парето тамойили (20/80) </vt:lpstr>
      <vt:lpstr>Тайм-менежментида - SWOT-таҳлил [7]:</vt:lpstr>
      <vt:lpstr>Презентация PowerPoint</vt:lpstr>
      <vt:lpstr> «Альп» усулидан фойдаланиш натижалари[6]:</vt:lpstr>
      <vt:lpstr>«Альп» усулида – сиз[6]:</vt:lpstr>
      <vt:lpstr>«Альп» усулидан фойдаланишда[6]: </vt:lpstr>
      <vt:lpstr>«Альп» усулида – сиз[6]:</vt:lpstr>
      <vt:lpstr>«Альп» усулининг 20та афзалликлари[6]:</vt:lpstr>
      <vt:lpstr>«Альп» усулининг  20 та афзалликлари[6]:</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Эътиборингиз учун раҳмат!</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Qaytarov Vohid Raimqulovich</cp:lastModifiedBy>
  <cp:revision>755</cp:revision>
  <cp:lastPrinted>2019-05-13T12:26:53Z</cp:lastPrinted>
  <dcterms:created xsi:type="dcterms:W3CDTF">2017-07-03T07:04:34Z</dcterms:created>
  <dcterms:modified xsi:type="dcterms:W3CDTF">2023-05-16T11:06:32Z</dcterms:modified>
</cp:coreProperties>
</file>