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64" r:id="rId2"/>
    <p:sldId id="256" r:id="rId3"/>
    <p:sldId id="507" r:id="rId4"/>
    <p:sldId id="563" r:id="rId5"/>
    <p:sldId id="584" r:id="rId6"/>
    <p:sldId id="585" r:id="rId7"/>
    <p:sldId id="587" r:id="rId8"/>
    <p:sldId id="586" r:id="rId9"/>
    <p:sldId id="588" r:id="rId10"/>
    <p:sldId id="564" r:id="rId11"/>
    <p:sldId id="565" r:id="rId12"/>
    <p:sldId id="566" r:id="rId13"/>
    <p:sldId id="567" r:id="rId14"/>
    <p:sldId id="569" r:id="rId15"/>
    <p:sldId id="568" r:id="rId16"/>
    <p:sldId id="570" r:id="rId17"/>
    <p:sldId id="589" r:id="rId18"/>
    <p:sldId id="590" r:id="rId19"/>
    <p:sldId id="571" r:id="rId20"/>
    <p:sldId id="572" r:id="rId21"/>
    <p:sldId id="573" r:id="rId22"/>
    <p:sldId id="574" r:id="rId23"/>
    <p:sldId id="575" r:id="rId24"/>
    <p:sldId id="577" r:id="rId25"/>
    <p:sldId id="578" r:id="rId26"/>
    <p:sldId id="580" r:id="rId27"/>
    <p:sldId id="579" r:id="rId28"/>
    <p:sldId id="581" r:id="rId29"/>
    <p:sldId id="582" r:id="rId30"/>
    <p:sldId id="583" r:id="rId31"/>
    <p:sldId id="561" r:id="rId32"/>
    <p:sldId id="508" r:id="rId33"/>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28467C"/>
    <a:srgbClr val="2B945A"/>
    <a:srgbClr val="2D508F"/>
    <a:srgbClr val="B97717"/>
    <a:srgbClr val="EDC0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75" autoAdjust="0"/>
    <p:restoredTop sz="94660"/>
  </p:normalViewPr>
  <p:slideViewPr>
    <p:cSldViewPr snapToGrid="0">
      <p:cViewPr varScale="1">
        <p:scale>
          <a:sx n="91" d="100"/>
          <a:sy n="91" d="100"/>
        </p:scale>
        <p:origin x="942"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17.05.2023</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81038"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5014913"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a:t>Образец заголовка</a:t>
            </a:r>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17.05.2023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17.05.2023</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nonews.co/directory/wordbook/inflation" TargetMode="External"/><Relationship Id="rId2" Type="http://schemas.openxmlformats.org/officeDocument/2006/relationships/hyperlink" Target="https://ru.wikipedia.org/"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687612" y="1750753"/>
            <a:ext cx="4978885" cy="2714643"/>
          </a:xfrm>
          <a:prstGeom prst="roundRect">
            <a:avLst>
              <a:gd name="adj" fmla="val 6141"/>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en-US" sz="2800" b="1" dirty="0">
                <a:solidFill>
                  <a:schemeClr val="tx1"/>
                </a:solidFill>
                <a:latin typeface="Times New Roman" pitchFamily="18" charset="0"/>
                <a:cs typeface="Times New Roman" pitchFamily="18" charset="0"/>
              </a:rPr>
              <a:t>Week</a:t>
            </a:r>
            <a:r>
              <a:rPr lang="uz-Cyrl-UZ" sz="2800" b="1" dirty="0">
                <a:solidFill>
                  <a:schemeClr val="tx1"/>
                </a:solidFill>
                <a:latin typeface="Times New Roman" pitchFamily="18" charset="0"/>
                <a:cs typeface="Times New Roman" pitchFamily="18" charset="0"/>
              </a:rPr>
              <a:t>:</a:t>
            </a:r>
            <a:r>
              <a:rPr lang="en-US" sz="2800" b="1" dirty="0">
                <a:solidFill>
                  <a:schemeClr val="tx1"/>
                </a:solidFill>
                <a:latin typeface="Times New Roman" pitchFamily="18" charset="0"/>
                <a:cs typeface="Times New Roman" pitchFamily="18" charset="0"/>
              </a:rPr>
              <a:t> </a:t>
            </a:r>
            <a:r>
              <a:rPr lang="ru-RU" sz="2800" b="1" dirty="0">
                <a:solidFill>
                  <a:schemeClr val="tx1"/>
                </a:solidFill>
                <a:latin typeface="Times New Roman" pitchFamily="18" charset="0"/>
                <a:cs typeface="Times New Roman" pitchFamily="18" charset="0"/>
              </a:rPr>
              <a:t>9. </a:t>
            </a:r>
            <a:r>
              <a:rPr lang="en-US" sz="2800" b="1" dirty="0">
                <a:solidFill>
                  <a:schemeClr val="tx1"/>
                </a:solidFill>
                <a:latin typeface="Times New Roman" pitchFamily="18" charset="0"/>
                <a:cs typeface="Times New Roman" pitchFamily="18" charset="0"/>
              </a:rPr>
              <a:t>Financial activities and credit provision of small business and entrepreneurship</a:t>
            </a:r>
            <a:endParaRPr lang="uz-Cyrl-UZ" sz="28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1" y="1750753"/>
            <a:ext cx="4370726"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06681" y="281603"/>
            <a:ext cx="9692640" cy="954107"/>
          </a:xfrm>
          <a:prstGeom prst="rect">
            <a:avLst/>
          </a:prstGeom>
        </p:spPr>
        <p:txBody>
          <a:bodyPr wrap="square">
            <a:spAutoFit/>
          </a:bodyPr>
          <a:lstStyle/>
          <a:p>
            <a:pPr algn="ctr" fontAlgn="t"/>
            <a:r>
              <a:rPr lang="ru-RU" sz="3200" b="1" dirty="0">
                <a:latin typeface="Times New Roman" pitchFamily="18" charset="0"/>
                <a:cs typeface="Times New Roman" pitchFamily="18" charset="0"/>
              </a:rPr>
              <a:t>«</a:t>
            </a:r>
            <a:r>
              <a:rPr lang="en-US" sz="3200" b="1" dirty="0">
                <a:latin typeface="Times New Roman" pitchFamily="18" charset="0"/>
                <a:cs typeface="Times New Roman" pitchFamily="18" charset="0"/>
              </a:rPr>
              <a:t>Graduate School of Business and Entrepreneurship</a:t>
            </a:r>
            <a:r>
              <a:rPr lang="ru-RU" sz="3200" b="1" dirty="0">
                <a:solidFill>
                  <a:prstClr val="black"/>
                </a:solidFill>
                <a:latin typeface="Times New Roman" pitchFamily="18" charset="0"/>
                <a:cs typeface="Times New Roman" pitchFamily="18" charset="0"/>
              </a:rPr>
              <a:t>»</a:t>
            </a:r>
            <a:r>
              <a:rPr lang="ru-RU" sz="3600" b="1" dirty="0">
                <a:solidFill>
                  <a:prstClr val="black"/>
                </a:solidFill>
                <a:latin typeface="Times New Roman" pitchFamily="18" charset="0"/>
                <a:cs typeface="Times New Roman" pitchFamily="18" charset="0"/>
              </a:rPr>
              <a:t/>
            </a:r>
            <a:br>
              <a:rPr lang="ru-RU" sz="3600" b="1" dirty="0">
                <a:solidFill>
                  <a:prstClr val="black"/>
                </a:solidFill>
                <a:latin typeface="Times New Roman" pitchFamily="18" charset="0"/>
                <a:cs typeface="Times New Roman" pitchFamily="18" charset="0"/>
              </a:rPr>
            </a:br>
            <a:r>
              <a:rPr lang="en-US" sz="2400" b="1" i="1" dirty="0">
                <a:solidFill>
                  <a:prstClr val="black"/>
                </a:solidFill>
                <a:latin typeface="Times New Roman" panose="02020603050405020304" pitchFamily="18" charset="0"/>
                <a:cs typeface="Times New Roman" panose="02020603050405020304" pitchFamily="18" charset="0"/>
              </a:rPr>
              <a:t>Course</a:t>
            </a:r>
            <a:r>
              <a:rPr lang="ru-RU" sz="2400" b="1" i="1" dirty="0">
                <a:solidFill>
                  <a:prstClr val="black"/>
                </a:solidFill>
                <a:latin typeface="Times New Roman" panose="02020603050405020304" pitchFamily="18" charset="0"/>
                <a:cs typeface="Times New Roman" panose="02020603050405020304" pitchFamily="18" charset="0"/>
              </a:rPr>
              <a:t>: </a:t>
            </a:r>
            <a:r>
              <a:rPr lang="en-US" sz="2400" b="1" i="1" dirty="0">
                <a:solidFill>
                  <a:prstClr val="black"/>
                </a:solidFill>
                <a:latin typeface="Times New Roman" panose="02020603050405020304" pitchFamily="18" charset="0"/>
                <a:cs typeface="Times New Roman" panose="02020603050405020304" pitchFamily="18" charset="0"/>
              </a:rPr>
              <a:t>Management of Small Business Entities</a:t>
            </a:r>
            <a:r>
              <a:rPr lang="uz-Cyrl-UZ" sz="2400" b="1" i="1" dirty="0">
                <a:latin typeface="Times New Roman" panose="02020603050405020304" pitchFamily="18" charset="0"/>
                <a:cs typeface="Times New Roman" panose="02020603050405020304" pitchFamily="18" charset="0"/>
              </a:rPr>
              <a:t>.</a:t>
            </a:r>
          </a:p>
        </p:txBody>
      </p:sp>
      <p:sp>
        <p:nvSpPr>
          <p:cNvPr id="8" name="Прямоугольник 7"/>
          <p:cNvSpPr/>
          <p:nvPr/>
        </p:nvSpPr>
        <p:spPr>
          <a:xfrm>
            <a:off x="4329065" y="5453163"/>
            <a:ext cx="2329542" cy="830997"/>
          </a:xfrm>
          <a:prstGeom prst="rect">
            <a:avLst/>
          </a:prstGeom>
        </p:spPr>
        <p:txBody>
          <a:bodyPr wrap="square">
            <a:spAutoFit/>
          </a:bodyPr>
          <a:lstStyle/>
          <a:p>
            <a:pPr algn="ctr"/>
            <a:r>
              <a:rPr lang="uz-Cyrl-UZ" sz="2400" b="1" dirty="0">
                <a:ln>
                  <a:prstDash val="solid"/>
                </a:ln>
                <a:solidFill>
                  <a:schemeClr val="tx2">
                    <a:lumMod val="75000"/>
                  </a:schemeClr>
                </a:solidFill>
                <a:latin typeface="Times New Roman" panose="02020603050405020304" pitchFamily="18" charset="0"/>
                <a:cs typeface="Times New Roman" panose="02020603050405020304" pitchFamily="18" charset="0"/>
              </a:rPr>
              <a:t>Katarov Vohid Raimkulovich</a:t>
            </a:r>
          </a:p>
        </p:txBody>
      </p:sp>
      <p:sp>
        <p:nvSpPr>
          <p:cNvPr id="9" name="Прямоугольник 8"/>
          <p:cNvSpPr/>
          <p:nvPr/>
        </p:nvSpPr>
        <p:spPr>
          <a:xfrm>
            <a:off x="6754518" y="5360830"/>
            <a:ext cx="2845105" cy="923330"/>
          </a:xfrm>
          <a:prstGeom prst="rect">
            <a:avLst/>
          </a:prstGeom>
        </p:spPr>
        <p:txBody>
          <a:bodyPr wrap="square">
            <a:spAutoFit/>
          </a:bodyPr>
          <a:lstStyle/>
          <a:p>
            <a:pPr algn="ctr"/>
            <a:r>
              <a:rPr lang="en-US" b="1" dirty="0">
                <a:solidFill>
                  <a:srgbClr val="333399"/>
                </a:solidFill>
                <a:latin typeface="Times New Roman" panose="02020603050405020304" pitchFamily="18" charset="0"/>
                <a:cs typeface="Times New Roman" panose="02020603050405020304" pitchFamily="18" charset="0"/>
              </a:rPr>
              <a:t>Lecturer</a:t>
            </a:r>
            <a:r>
              <a:rPr lang="uz-Cyrl-UZ" b="1" dirty="0">
                <a:solidFill>
                  <a:srgbClr val="333399"/>
                </a:solidFill>
                <a:latin typeface="Times New Roman" panose="02020603050405020304" pitchFamily="18" charset="0"/>
                <a:cs typeface="Times New Roman" panose="02020603050405020304" pitchFamily="18" charset="0"/>
              </a:rPr>
              <a:t> </a:t>
            </a:r>
            <a:r>
              <a:rPr lang="en-US" b="1" dirty="0">
                <a:solidFill>
                  <a:srgbClr val="333399"/>
                </a:solidFill>
                <a:latin typeface="Times New Roman" panose="02020603050405020304" pitchFamily="18" charset="0"/>
                <a:cs typeface="Times New Roman" panose="02020603050405020304" pitchFamily="18" charset="0"/>
              </a:rPr>
              <a:t>of</a:t>
            </a:r>
            <a:r>
              <a:rPr lang="uz-Cyrl-UZ" b="1" dirty="0">
                <a:solidFill>
                  <a:srgbClr val="333399"/>
                </a:solidFill>
                <a:latin typeface="Times New Roman" panose="02020603050405020304" pitchFamily="18" charset="0"/>
                <a:cs typeface="Times New Roman" panose="02020603050405020304" pitchFamily="18" charset="0"/>
              </a:rPr>
              <a:t>:</a:t>
            </a:r>
            <a:endParaRPr lang="ru-RU" b="1" dirty="0">
              <a:solidFill>
                <a:srgbClr val="333399"/>
              </a:solidFill>
              <a:latin typeface="Times New Roman" panose="02020603050405020304" pitchFamily="18" charset="0"/>
              <a:cs typeface="Times New Roman" panose="02020603050405020304" pitchFamily="18" charset="0"/>
            </a:endParaRPr>
          </a:p>
          <a:p>
            <a:pPr algn="ctr"/>
            <a:r>
              <a:rPr lang="en-US" b="1" dirty="0">
                <a:solidFill>
                  <a:srgbClr val="333399"/>
                </a:solidFill>
                <a:latin typeface="Times New Roman" panose="02020603050405020304" pitchFamily="18" charset="0"/>
                <a:cs typeface="Times New Roman" panose="02020603050405020304" pitchFamily="18" charset="0"/>
              </a:rPr>
              <a:t>Management of small business entities</a:t>
            </a:r>
            <a:endParaRPr lang="ru-RU" b="1" dirty="0">
              <a:solidFill>
                <a:srgbClr val="333399"/>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754518" y="5268498"/>
            <a:ext cx="0" cy="120032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204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566671" y="1429292"/>
            <a:ext cx="5249991" cy="2750757"/>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ru-RU" sz="3000" b="1" dirty="0" err="1">
                <a:solidFill>
                  <a:schemeClr val="tx1"/>
                </a:solidFill>
                <a:latin typeface="Times New Roman" pitchFamily="18" charset="0"/>
                <a:cs typeface="Times New Roman" pitchFamily="18" charset="0"/>
              </a:rPr>
              <a:t>Мавзу</a:t>
            </a:r>
            <a:r>
              <a:rPr lang="ru-RU" sz="3000" b="1" dirty="0">
                <a:solidFill>
                  <a:schemeClr val="tx1"/>
                </a:solidFill>
                <a:latin typeface="Times New Roman" pitchFamily="18" charset="0"/>
                <a:cs typeface="Times New Roman" pitchFamily="18" charset="0"/>
              </a:rPr>
              <a:t>: 9</a:t>
            </a:r>
            <a:r>
              <a:rPr lang="uz-Cyrl-UZ" sz="3000" b="1" dirty="0">
                <a:solidFill>
                  <a:schemeClr val="tx1"/>
                </a:solidFill>
                <a:latin typeface="Times New Roman" pitchFamily="18" charset="0"/>
                <a:cs typeface="Times New Roman" pitchFamily="18" charset="0"/>
              </a:rPr>
              <a:t>.</a:t>
            </a:r>
            <a:r>
              <a:rPr lang="ru-RU" sz="3000" b="1" dirty="0">
                <a:solidFill>
                  <a:schemeClr val="tx1"/>
                </a:solidFill>
                <a:latin typeface="Times New Roman" pitchFamily="18" charset="0"/>
                <a:cs typeface="Times New Roman" pitchFamily="18" charset="0"/>
              </a:rPr>
              <a:t> </a:t>
            </a:r>
            <a:r>
              <a:rPr lang="ru-RU" sz="2800" b="1" dirty="0">
                <a:solidFill>
                  <a:schemeClr val="tx1"/>
                </a:solidFill>
                <a:latin typeface="Times New Roman" pitchFamily="18" charset="0"/>
                <a:cs typeface="Times New Roman" pitchFamily="18" charset="0"/>
              </a:rPr>
              <a:t>Кичик бизнес </a:t>
            </a:r>
            <a:r>
              <a:rPr lang="ru-RU" sz="2800" b="1" dirty="0" err="1">
                <a:solidFill>
                  <a:schemeClr val="tx1"/>
                </a:solidFill>
                <a:latin typeface="Times New Roman" pitchFamily="18" charset="0"/>
                <a:cs typeface="Times New Roman" pitchFamily="18" charset="0"/>
              </a:rPr>
              <a:t>ва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тадбиркорликнинг</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молиявий</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фаолияти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ва</a:t>
            </a:r>
            <a:r>
              <a:rPr lang="ru-RU" sz="2800" b="1" dirty="0">
                <a:solidFill>
                  <a:schemeClr val="tx1"/>
                </a:solidFill>
                <a:latin typeface="Times New Roman" pitchFamily="18" charset="0"/>
                <a:cs typeface="Times New Roman" pitchFamily="18" charset="0"/>
              </a:rPr>
              <a:t> </a:t>
            </a:r>
            <a:r>
              <a:rPr lang="ru-RU" sz="2800" b="1" dirty="0" smtClean="0">
                <a:solidFill>
                  <a:schemeClr val="tx1"/>
                </a:solidFill>
                <a:latin typeface="Times New Roman" pitchFamily="18" charset="0"/>
                <a:cs typeface="Times New Roman" pitchFamily="18" charset="0"/>
              </a:rPr>
              <a:t>кредит</a:t>
            </a:r>
            <a:r>
              <a:rPr lang="en-US" sz="2800" b="1" dirty="0" smtClean="0">
                <a:solidFill>
                  <a:schemeClr val="tx1"/>
                </a:solidFill>
                <a:latin typeface="Times New Roman" pitchFamily="18" charset="0"/>
                <a:cs typeface="Times New Roman" pitchFamily="18" charset="0"/>
              </a:rPr>
              <a:t> </a:t>
            </a:r>
            <a:r>
              <a:rPr lang="uz-Cyrl-UZ" sz="2800" b="1" dirty="0" smtClean="0">
                <a:solidFill>
                  <a:schemeClr val="tx1"/>
                </a:solidFill>
                <a:latin typeface="Times New Roman" pitchFamily="18" charset="0"/>
                <a:cs typeface="Times New Roman" pitchFamily="18" charset="0"/>
              </a:rPr>
              <a:t>билан</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таъминлаш</a:t>
            </a:r>
            <a:endParaRPr lang="en-US" sz="2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0" y="1429292"/>
            <a:ext cx="4269378" cy="26592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Прямоугольник 7"/>
          <p:cNvSpPr/>
          <p:nvPr/>
        </p:nvSpPr>
        <p:spPr>
          <a:xfrm>
            <a:off x="4211137" y="5268497"/>
            <a:ext cx="2329542" cy="1200329"/>
          </a:xfrm>
          <a:prstGeom prst="rect">
            <a:avLst/>
          </a:prstGeom>
        </p:spPr>
        <p:txBody>
          <a:bodyPr wrap="square">
            <a:spAutoFit/>
          </a:bodyPr>
          <a:lstStyle/>
          <a:p>
            <a:pPr algn="ctr"/>
            <a:r>
              <a:rPr lang="uz-Cyrl-UZ" sz="2400" b="1" dirty="0">
                <a:ln>
                  <a:prstDash val="solid"/>
                </a:ln>
                <a:solidFill>
                  <a:schemeClr val="tx2">
                    <a:lumMod val="75000"/>
                  </a:schemeClr>
                </a:solidFill>
                <a:latin typeface="Times New Roman" panose="02020603050405020304" pitchFamily="18" charset="0"/>
                <a:cs typeface="Times New Roman" panose="02020603050405020304" pitchFamily="18" charset="0"/>
              </a:rPr>
              <a:t>Кайтаров Вохид Раимкулович</a:t>
            </a:r>
            <a:endParaRPr lang="ru-RU" sz="2400" b="1" dirty="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968358" y="5268497"/>
            <a:ext cx="2764221" cy="1200329"/>
          </a:xfrm>
          <a:prstGeom prst="rect">
            <a:avLst/>
          </a:prstGeom>
        </p:spPr>
        <p:txBody>
          <a:bodyPr wrap="square">
            <a:spAutoFit/>
          </a:bodyPr>
          <a:lstStyle/>
          <a:p>
            <a:pPr algn="ctr"/>
            <a:r>
              <a:rPr lang="uz-Cyrl-UZ" b="1" dirty="0">
                <a:solidFill>
                  <a:schemeClr val="accent1"/>
                </a:solidFill>
                <a:latin typeface="Times New Roman" panose="02020603050405020304" pitchFamily="18" charset="0"/>
                <a:cs typeface="Times New Roman" panose="02020603050405020304" pitchFamily="18" charset="0"/>
              </a:rPr>
              <a:t>“Кичик бизнес субъектларини бошқариш” курс ўқитувчиси</a:t>
            </a:r>
            <a:endParaRPr lang="ru-RU" dirty="0">
              <a:solidFill>
                <a:schemeClr val="accent1"/>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968358" y="5352581"/>
            <a:ext cx="0" cy="1200329"/>
          </a:xfrm>
          <a:prstGeom prst="line">
            <a:avLst/>
          </a:prstGeom>
        </p:spPr>
        <p:style>
          <a:lnRef idx="1">
            <a:schemeClr val="accent1"/>
          </a:lnRef>
          <a:fillRef idx="0">
            <a:schemeClr val="accent1"/>
          </a:fillRef>
          <a:effectRef idx="0">
            <a:schemeClr val="accent1"/>
          </a:effectRef>
          <a:fontRef idx="minor">
            <a:schemeClr val="tx1"/>
          </a:fontRef>
        </p:style>
      </p:cxnSp>
      <p:sp>
        <p:nvSpPr>
          <p:cNvPr id="2" name="Прямоугольник 1"/>
          <p:cNvSpPr/>
          <p:nvPr/>
        </p:nvSpPr>
        <p:spPr>
          <a:xfrm>
            <a:off x="0" y="44297"/>
            <a:ext cx="9905999" cy="1384995"/>
          </a:xfrm>
          <a:prstGeom prst="rect">
            <a:avLst/>
          </a:prstGeom>
        </p:spPr>
        <p:txBody>
          <a:bodyPr wrap="square">
            <a:spAutoFit/>
          </a:bodyPr>
          <a:lstStyle/>
          <a:p>
            <a:pPr lvl="0" algn="ctr" fontAlgn="t"/>
            <a:r>
              <a:rPr lang="uz-Cyrl-UZ" sz="3600" b="1" dirty="0">
                <a:solidFill>
                  <a:prstClr val="black"/>
                </a:solidFill>
                <a:latin typeface="Times New Roman" pitchFamily="18" charset="0"/>
                <a:cs typeface="Times New Roman" pitchFamily="18" charset="0"/>
              </a:rPr>
              <a:t>Бизнес ва тадбиркорлик олий мактаби</a:t>
            </a:r>
            <a:br>
              <a:rPr lang="uz-Cyrl-UZ" sz="3600" b="1" dirty="0">
                <a:solidFill>
                  <a:prstClr val="black"/>
                </a:solidFill>
                <a:latin typeface="Times New Roman" pitchFamily="18" charset="0"/>
                <a:cs typeface="Times New Roman" pitchFamily="18" charset="0"/>
              </a:rPr>
            </a:br>
            <a:r>
              <a:rPr lang="uz-Cyrl-UZ" sz="2400" b="1" i="1" dirty="0">
                <a:solidFill>
                  <a:prstClr val="black"/>
                </a:solidFill>
                <a:latin typeface="Arial" panose="020B0604020202020204" pitchFamily="34" charset="0"/>
                <a:cs typeface="Arial" panose="020B0604020202020204" pitchFamily="34" charset="0"/>
              </a:rPr>
              <a:t>Фаннинг номи: Кичик бизнес субъектларини бошқариш</a:t>
            </a:r>
          </a:p>
          <a:p>
            <a:pPr lvl="0" algn="ctr"/>
            <a:endParaRPr lang="ru-RU" sz="24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325249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422923"/>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210524"/>
            <a:ext cx="9208484" cy="67244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3200" b="1" dirty="0">
                <a:solidFill>
                  <a:schemeClr val="bg1"/>
                </a:solidFill>
                <a:latin typeface="Times New Roman" panose="02020603050405020304" pitchFamily="18" charset="0"/>
                <a:cs typeface="Times New Roman" panose="02020603050405020304" pitchFamily="18" charset="0"/>
              </a:rPr>
              <a:t>Режа:</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9" name="Объект 2">
            <a:extLst>
              <a:ext uri="{FF2B5EF4-FFF2-40B4-BE49-F238E27FC236}">
                <a16:creationId xmlns:a16="http://schemas.microsoft.com/office/drawing/2014/main" id="{AA6473FF-48FB-4810-92D2-E40543B10BFF}"/>
              </a:ext>
            </a:extLst>
          </p:cNvPr>
          <p:cNvSpPr txBox="1">
            <a:spLocks/>
          </p:cNvSpPr>
          <p:nvPr/>
        </p:nvSpPr>
        <p:spPr>
          <a:xfrm>
            <a:off x="643812" y="1101013"/>
            <a:ext cx="8938727" cy="3870380"/>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746125" lvl="0" indent="-512763" algn="just">
              <a:lnSpc>
                <a:spcPct val="114000"/>
              </a:lnSpc>
              <a:spcBef>
                <a:spcPts val="600"/>
              </a:spcBef>
              <a:spcAft>
                <a:spcPts val="600"/>
              </a:spcAft>
              <a:buFont typeface="Wingdings" panose="05000000000000000000" pitchFamily="2" charset="2"/>
              <a:buChar char="§"/>
              <a:defRPr/>
            </a:pPr>
            <a:r>
              <a:rPr lang="uz-Cyrl-UZ" sz="2400" dirty="0" smtClean="0">
                <a:solidFill>
                  <a:srgbClr val="002060"/>
                </a:solidFill>
                <a:latin typeface="Times New Roman" panose="02020603050405020304" pitchFamily="18" charset="0"/>
                <a:cs typeface="Times New Roman" panose="02020603050405020304" pitchFamily="18" charset="0"/>
              </a:rPr>
              <a:t>Кичик бизнес ва тадбиркорлик фаолиятини молиялаштириш аҳамияти ва манбалари</a:t>
            </a:r>
          </a:p>
          <a:p>
            <a:pPr marL="746125" lvl="0" indent="-512763" algn="just">
              <a:lnSpc>
                <a:spcPct val="114000"/>
              </a:lnSpc>
              <a:spcBef>
                <a:spcPts val="600"/>
              </a:spcBef>
              <a:spcAft>
                <a:spcPts val="600"/>
              </a:spcAft>
              <a:buFont typeface="Wingdings" panose="05000000000000000000" pitchFamily="2" charset="2"/>
              <a:buChar char="§"/>
              <a:defRPr/>
            </a:pPr>
            <a:r>
              <a:rPr lang="uz-Cyrl-UZ" sz="2400" dirty="0" smtClean="0">
                <a:solidFill>
                  <a:srgbClr val="002060"/>
                </a:solidFill>
                <a:latin typeface="Times New Roman" panose="02020603050405020304" pitchFamily="18" charset="0"/>
                <a:cs typeface="Times New Roman" panose="02020603050405020304" pitchFamily="18" charset="0"/>
              </a:rPr>
              <a:t>Кичик бизнес ва тадбиркорликнинг молиявий фаолиятини ифодаловчи кўрсаткичлар</a:t>
            </a:r>
          </a:p>
          <a:p>
            <a:pPr marL="746125" lvl="0" indent="-512763" algn="just">
              <a:lnSpc>
                <a:spcPct val="114000"/>
              </a:lnSpc>
              <a:spcBef>
                <a:spcPts val="600"/>
              </a:spcBef>
              <a:spcAft>
                <a:spcPts val="600"/>
              </a:spcAft>
              <a:buFont typeface="Wingdings" panose="05000000000000000000" pitchFamily="2" charset="2"/>
              <a:buChar char="§"/>
              <a:defRPr/>
            </a:pPr>
            <a:r>
              <a:rPr lang="uz-Cyrl-UZ" sz="2400" dirty="0" smtClean="0">
                <a:solidFill>
                  <a:srgbClr val="002060"/>
                </a:solidFill>
                <a:latin typeface="Times New Roman" panose="02020603050405020304" pitchFamily="18" charset="0"/>
                <a:cs typeface="Times New Roman" panose="02020603050405020304" pitchFamily="18" charset="0"/>
              </a:rPr>
              <a:t>Кичик бизнес ва тадбиркорликни кредит билан таъминлаш шакллари</a:t>
            </a:r>
          </a:p>
          <a:p>
            <a:pPr marL="746125" lvl="0" indent="-512763" algn="just">
              <a:lnSpc>
                <a:spcPct val="114000"/>
              </a:lnSpc>
              <a:spcBef>
                <a:spcPts val="600"/>
              </a:spcBef>
              <a:spcAft>
                <a:spcPts val="600"/>
              </a:spcAft>
              <a:buFont typeface="Wingdings" panose="05000000000000000000" pitchFamily="2" charset="2"/>
              <a:buChar char="§"/>
              <a:defRPr/>
            </a:pPr>
            <a:r>
              <a:rPr lang="uz-Cyrl-UZ" sz="2400" dirty="0" smtClean="0">
                <a:solidFill>
                  <a:srgbClr val="002060"/>
                </a:solidFill>
                <a:latin typeface="Times New Roman" panose="02020603050405020304" pitchFamily="18" charset="0"/>
                <a:cs typeface="Times New Roman" panose="02020603050405020304" pitchFamily="18" charset="0"/>
              </a:rPr>
              <a:t>Кичик бизнес ва тадбиркорлик фаолиятининг иқтисодий самарадорлиги моҳияти</a:t>
            </a:r>
            <a:endParaRPr lang="uz-Cyrl-UZ" sz="2400" dirty="0">
              <a:solidFill>
                <a:srgbClr val="002060"/>
              </a:solidFill>
              <a:latin typeface="Times New Roman" panose="02020603050405020304" pitchFamily="18" charset="0"/>
              <a:cs typeface="Times New Roman" panose="02020603050405020304" pitchFamily="18" charset="0"/>
            </a:endParaRPr>
          </a:p>
        </p:txBody>
      </p:sp>
      <p:pic>
        <p:nvPicPr>
          <p:cNvPr id="10" name="Рисунок 9">
            <a:extLst>
              <a:ext uri="{FF2B5EF4-FFF2-40B4-BE49-F238E27FC236}">
                <a16:creationId xmlns:a16="http://schemas.microsoft.com/office/drawing/2014/main" id="{3B859558-09C0-4AF6-B713-55565265F313}"/>
              </a:ext>
            </a:extLst>
          </p:cNvPr>
          <p:cNvPicPr>
            <a:picLocks noChangeAspect="1"/>
          </p:cNvPicPr>
          <p:nvPr/>
        </p:nvPicPr>
        <p:blipFill>
          <a:blip r:embed="rId2"/>
          <a:stretch>
            <a:fillRect/>
          </a:stretch>
        </p:blipFill>
        <p:spPr>
          <a:xfrm>
            <a:off x="250230" y="1132695"/>
            <a:ext cx="572278" cy="572278"/>
          </a:xfrm>
          <a:prstGeom prst="rect">
            <a:avLst/>
          </a:prstGeom>
        </p:spPr>
      </p:pic>
      <p:pic>
        <p:nvPicPr>
          <p:cNvPr id="13" name="Рисунок 12">
            <a:extLst>
              <a:ext uri="{FF2B5EF4-FFF2-40B4-BE49-F238E27FC236}">
                <a16:creationId xmlns:a16="http://schemas.microsoft.com/office/drawing/2014/main" id="{5B73E120-8C2D-48DB-A783-12B336FD90B7}"/>
              </a:ext>
            </a:extLst>
          </p:cNvPr>
          <p:cNvPicPr>
            <a:picLocks noChangeAspect="1"/>
          </p:cNvPicPr>
          <p:nvPr/>
        </p:nvPicPr>
        <p:blipFill>
          <a:blip r:embed="rId3"/>
          <a:stretch>
            <a:fillRect/>
          </a:stretch>
        </p:blipFill>
        <p:spPr>
          <a:xfrm>
            <a:off x="250230" y="2029521"/>
            <a:ext cx="572278" cy="572278"/>
          </a:xfrm>
          <a:prstGeom prst="rect">
            <a:avLst/>
          </a:prstGeom>
        </p:spPr>
      </p:pic>
      <p:pic>
        <p:nvPicPr>
          <p:cNvPr id="14" name="Рисунок 13">
            <a:extLst>
              <a:ext uri="{FF2B5EF4-FFF2-40B4-BE49-F238E27FC236}">
                <a16:creationId xmlns:a16="http://schemas.microsoft.com/office/drawing/2014/main" id="{ED741615-B9E6-44A6-A4D6-EB7676A478C9}"/>
              </a:ext>
            </a:extLst>
          </p:cNvPr>
          <p:cNvPicPr>
            <a:picLocks noChangeAspect="1"/>
          </p:cNvPicPr>
          <p:nvPr/>
        </p:nvPicPr>
        <p:blipFill>
          <a:blip r:embed="rId4"/>
          <a:stretch>
            <a:fillRect/>
          </a:stretch>
        </p:blipFill>
        <p:spPr>
          <a:xfrm>
            <a:off x="250230" y="2926347"/>
            <a:ext cx="572278" cy="572278"/>
          </a:xfrm>
          <a:prstGeom prst="rect">
            <a:avLst/>
          </a:prstGeom>
        </p:spPr>
      </p:pic>
      <p:pic>
        <p:nvPicPr>
          <p:cNvPr id="15" name="Рисунок 14">
            <a:extLst>
              <a:ext uri="{FF2B5EF4-FFF2-40B4-BE49-F238E27FC236}">
                <a16:creationId xmlns:a16="http://schemas.microsoft.com/office/drawing/2014/main" id="{D00E2C48-B4C9-4CF9-9611-318ACD2555F7}"/>
              </a:ext>
            </a:extLst>
          </p:cNvPr>
          <p:cNvPicPr>
            <a:picLocks noChangeAspect="1"/>
          </p:cNvPicPr>
          <p:nvPr/>
        </p:nvPicPr>
        <p:blipFill>
          <a:blip r:embed="rId5"/>
          <a:stretch>
            <a:fillRect/>
          </a:stretch>
        </p:blipFill>
        <p:spPr>
          <a:xfrm>
            <a:off x="250230" y="3716666"/>
            <a:ext cx="572278" cy="572278"/>
          </a:xfrm>
          <a:prstGeom prst="rect">
            <a:avLst/>
          </a:prstGeom>
        </p:spPr>
      </p:pic>
      <p:sp>
        <p:nvSpPr>
          <p:cNvPr id="2" name="Прямоугольник 1"/>
          <p:cNvSpPr/>
          <p:nvPr/>
        </p:nvSpPr>
        <p:spPr>
          <a:xfrm>
            <a:off x="126405" y="5295941"/>
            <a:ext cx="8198069" cy="1039708"/>
          </a:xfrm>
          <a:prstGeom prst="rect">
            <a:avLst/>
          </a:prstGeom>
        </p:spPr>
        <p:txBody>
          <a:bodyPr wrap="square">
            <a:spAutoFit/>
          </a:bodyPr>
          <a:lstStyle/>
          <a:p>
            <a:pPr marL="233362" algn="just">
              <a:lnSpc>
                <a:spcPct val="114000"/>
              </a:lnSpc>
              <a:spcBef>
                <a:spcPts val="600"/>
              </a:spcBef>
              <a:spcAft>
                <a:spcPts val="600"/>
              </a:spcAft>
              <a:defRPr/>
            </a:pPr>
            <a:r>
              <a:rPr lang="uz-Cyrl-UZ" b="1" i="1" dirty="0" smtClean="0">
                <a:solidFill>
                  <a:srgbClr val="002060"/>
                </a:solidFill>
                <a:latin typeface="Times New Roman" panose="02020603050405020304" pitchFamily="18" charset="0"/>
                <a:cs typeface="Times New Roman" panose="02020603050405020304" pitchFamily="18" charset="0"/>
              </a:rPr>
              <a:t>Асосий тушунчалар: </a:t>
            </a:r>
            <a:r>
              <a:rPr lang="uz-Cyrl-UZ" i="1" dirty="0" smtClean="0">
                <a:solidFill>
                  <a:srgbClr val="002060"/>
                </a:solidFill>
                <a:latin typeface="Times New Roman" panose="02020603050405020304" pitchFamily="18" charset="0"/>
                <a:cs typeface="Times New Roman" panose="02020603050405020304" pitchFamily="18" charset="0"/>
              </a:rPr>
              <a:t>дивидентлар, корхона даромадлари, инфляция, кредит, кредит объекти, кредит субъекти, кредит ставкаси, тижорат кредити, банк кредити, халыаро кредит. </a:t>
            </a:r>
            <a:endParaRPr lang="uz-Cyrl-UZ"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1145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586785"/>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Кириш</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50230" y="773213"/>
            <a:ext cx="9395927" cy="4387366"/>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300" dirty="0" smtClean="0">
                <a:solidFill>
                  <a:srgbClr val="002060"/>
                </a:solidFill>
                <a:latin typeface="Times New Roman" panose="02020603050405020304" pitchFamily="18" charset="0"/>
                <a:cs typeface="Times New Roman" panose="02020603050405020304" pitchFamily="18" charset="0"/>
              </a:rPr>
              <a:t>Жaҳoндaги тapaққий этгaн ҳaмдa қaтop pивoжлaнaётгaн мaмлaкaтлapдaги бapқapop иқтисoдий ўсиш бeвoситa кичик бизнeс субъeктлapи фaoлиятигa бoғлиқ бўлгaнлиги сaбaбли улapни кpeдитлaшгa жиддий эътибop қapaтилмoқдa. Xусусaн, Eвpoпa Тиклaниш вa тapaққиёт бaнки 2021 йилдa кичик бизнeс субъeктлapини қўллaб-қуввaтлaш учун умумий қиймaти 996 млн. eвpo бўлгaн 97 тa лoйиҳaни мoлиялaштиpди. Бу эсa, 2020 йилгa нисбaтaн 306 млн. eвpoгa (29,5%) кўп дeмaкдиp .</a:t>
            </a:r>
          </a:p>
          <a:p>
            <a:pPr marL="354013" lvl="0" indent="-342900" algn="just">
              <a:lnSpc>
                <a:spcPct val="114000"/>
              </a:lnSpc>
              <a:spcBef>
                <a:spcPts val="600"/>
              </a:spcBef>
              <a:spcAft>
                <a:spcPts val="600"/>
              </a:spcAft>
              <a:buFont typeface="Wingdings" panose="05000000000000000000" pitchFamily="2" charset="2"/>
              <a:buChar char="Ø"/>
              <a:defRPr/>
            </a:pPr>
            <a:r>
              <a:rPr lang="uz-Cyrl-UZ" sz="2300" dirty="0" smtClean="0">
                <a:solidFill>
                  <a:srgbClr val="002060"/>
                </a:solidFill>
                <a:latin typeface="Times New Roman" panose="02020603050405020304" pitchFamily="18" charset="0"/>
                <a:cs typeface="Times New Roman" panose="02020603050405020304" pitchFamily="18" charset="0"/>
              </a:rPr>
              <a:t> Pивoжлaнaётгaн мaмлaкaтлapдa ҳaм кичик бизнeсни бaнклap тoмoнидaн кpeдитлaш ҳaжми вa қaмpoви кeнгaйиб бopмoқдa. </a:t>
            </a:r>
            <a:endParaRPr lang="uz-Cyrl-UZ" sz="230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39114" y="4913450"/>
            <a:ext cx="7243645" cy="1706365"/>
          </a:xfrm>
          <a:prstGeom prst="rect">
            <a:avLst/>
          </a:prstGeom>
        </p:spPr>
        <p:txBody>
          <a:bodyPr wrap="square">
            <a:spAutoFit/>
          </a:bodyPr>
          <a:lstStyle/>
          <a:p>
            <a:pPr marL="11113" lvl="0" algn="just">
              <a:lnSpc>
                <a:spcPct val="114000"/>
              </a:lnSpc>
              <a:spcBef>
                <a:spcPts val="600"/>
              </a:spcBef>
              <a:spcAft>
                <a:spcPts val="600"/>
              </a:spcAft>
              <a:defRPr/>
            </a:pPr>
            <a:r>
              <a:rPr lang="uz-Cyrl-UZ" sz="2300" dirty="0">
                <a:solidFill>
                  <a:srgbClr val="002060"/>
                </a:solidFill>
                <a:latin typeface="Times New Roman" panose="02020603050405020304" pitchFamily="18" charset="0"/>
                <a:cs typeface="Times New Roman" panose="02020603050405020304" pitchFamily="18" charset="0"/>
              </a:rPr>
              <a:t>Бaнглaдeшнинг «Гpaминбaнк»и тoмoнидaн кичик бизнeс вa xусусий тaдбиpкopлик субъeктлapигa бepилгaн микpoкpeдитлap миқдopи 2021 йилдa 2020 йилгa нисбaтaн 72,9 фoизгa кўпaйгaн</a:t>
            </a:r>
          </a:p>
        </p:txBody>
      </p:sp>
    </p:spTree>
    <p:extLst>
      <p:ext uri="{BB962C8B-B14F-4D97-AF65-F5344CB8AC3E}">
        <p14:creationId xmlns:p14="http://schemas.microsoft.com/office/powerpoint/2010/main" val="352839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83352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Кичик бизнес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тадбиркорлик</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фаолиятини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молиялаштириш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аҳамияти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манбалари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79918" y="1073020"/>
            <a:ext cx="9395927" cy="568587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Молия кенг маҳнода иқтисодиёт субъектларининг даромад ва ҳаражатлари билан боғлиқ муносабатларидир. </a:t>
            </a:r>
            <a:r>
              <a:rPr lang="uz-Cyrl-UZ" sz="2400" b="1" dirty="0" smtClean="0">
                <a:solidFill>
                  <a:srgbClr val="002060"/>
                </a:solidFill>
                <a:latin typeface="Times New Roman" panose="02020603050405020304" pitchFamily="18" charset="0"/>
                <a:cs typeface="Times New Roman" panose="02020603050405020304" pitchFamily="18" charset="0"/>
              </a:rPr>
              <a:t>Молия объекти пул маблағлари</a:t>
            </a:r>
            <a:r>
              <a:rPr lang="uz-Cyrl-UZ" sz="2400" dirty="0" smtClean="0">
                <a:solidFill>
                  <a:srgbClr val="002060"/>
                </a:solidFill>
                <a:latin typeface="Times New Roman" panose="02020603050405020304" pitchFamily="18" charset="0"/>
                <a:cs typeface="Times New Roman" panose="02020603050405020304" pitchFamily="18" charset="0"/>
              </a:rPr>
              <a:t>, яъни </a:t>
            </a:r>
            <a:r>
              <a:rPr lang="uz-Cyrl-UZ" sz="2400" b="1" i="1" dirty="0" smtClean="0">
                <a:solidFill>
                  <a:srgbClr val="002060"/>
                </a:solidFill>
                <a:latin typeface="Times New Roman" panose="02020603050405020304" pitchFamily="18" charset="0"/>
                <a:cs typeface="Times New Roman" panose="02020603050405020304" pitchFamily="18" charset="0"/>
              </a:rPr>
              <a:t>молиявий ресурслар ҳисобланади</a:t>
            </a:r>
            <a:r>
              <a:rPr lang="uz-Cyrl-UZ" sz="2400" dirty="0" smtClean="0">
                <a:solidFill>
                  <a:srgbClr val="002060"/>
                </a:solidFill>
                <a:latin typeface="Times New Roman" panose="02020603050405020304" pitchFamily="18" charset="0"/>
                <a:cs typeface="Times New Roman" panose="02020603050405020304" pitchFamily="18" charset="0"/>
              </a:rPr>
              <a:t>. </a:t>
            </a:r>
            <a:r>
              <a:rPr lang="uz-Cyrl-UZ" sz="2400" b="1" dirty="0" smtClean="0">
                <a:solidFill>
                  <a:srgbClr val="002060"/>
                </a:solidFill>
                <a:latin typeface="Times New Roman" panose="02020603050405020304" pitchFamily="18" charset="0"/>
                <a:cs typeface="Times New Roman" panose="02020603050405020304" pitchFamily="18" charset="0"/>
              </a:rPr>
              <a:t>Тадбиркорлик молияси </a:t>
            </a:r>
            <a:r>
              <a:rPr lang="uz-Cyrl-UZ" sz="2400" dirty="0" smtClean="0">
                <a:solidFill>
                  <a:srgbClr val="002060"/>
                </a:solidFill>
                <a:latin typeface="Times New Roman" panose="02020603050405020304" pitchFamily="18" charset="0"/>
                <a:cs typeface="Times New Roman" panose="02020603050405020304" pitchFamily="18" charset="0"/>
              </a:rPr>
              <a:t>- бу </a:t>
            </a:r>
            <a:r>
              <a:rPr lang="uz-Cyrl-UZ" sz="2400" i="1" dirty="0" smtClean="0">
                <a:solidFill>
                  <a:srgbClr val="002060"/>
                </a:solidFill>
                <a:latin typeface="Times New Roman" panose="02020603050405020304" pitchFamily="18" charset="0"/>
                <a:cs typeface="Times New Roman" panose="02020603050405020304" pitchFamily="18" charset="0"/>
              </a:rPr>
              <a:t>тадбиркорлик фаолияти учун зарур бўлган пул маблағларини шакллантириш, тақсимлаш, ишлатиш муносабатлари ва жараёнлари мажмуйидир</a:t>
            </a:r>
            <a:r>
              <a:rPr lang="uz-Cyrl-UZ" sz="2400" dirty="0" smtClean="0">
                <a:solidFill>
                  <a:srgbClr val="002060"/>
                </a:solidFill>
                <a:latin typeface="Times New Roman" panose="02020603050405020304" pitchFamily="18" charset="0"/>
                <a:cs typeface="Times New Roman" panose="02020603050405020304" pitchFamily="18" charset="0"/>
              </a:rPr>
              <a:t>.</a:t>
            </a:r>
          </a:p>
          <a:p>
            <a:pPr marL="354013" lvl="0" indent="-342900" algn="just">
              <a:lnSpc>
                <a:spcPct val="114000"/>
              </a:lnSpc>
              <a:spcBef>
                <a:spcPts val="600"/>
              </a:spcBef>
              <a:spcAft>
                <a:spcPts val="600"/>
              </a:spcAft>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Унинг асосий вазифаси:</a:t>
            </a:r>
          </a:p>
          <a:p>
            <a:pPr marL="711200" lvl="0" indent="-342900" algn="just">
              <a:lnSpc>
                <a:spcPct val="114000"/>
              </a:lnSpc>
              <a:spcBef>
                <a:spcPts val="600"/>
              </a:spcBef>
              <a:spcAft>
                <a:spcPts val="600"/>
              </a:spcAft>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тадбиркорлик фаолиятини ташкил этиш;</a:t>
            </a:r>
          </a:p>
          <a:p>
            <a:pPr marL="711200" lvl="0" indent="-342900" algn="just">
              <a:lnSpc>
                <a:spcPct val="114000"/>
              </a:lnSpc>
              <a:spcBef>
                <a:spcPts val="600"/>
              </a:spcBef>
              <a:spcAft>
                <a:spcPts val="600"/>
              </a:spcAft>
              <a:buFont typeface="Wingdings" panose="05000000000000000000" pitchFamily="2" charset="2"/>
              <a:buChar char="Ø"/>
              <a:defRPr/>
            </a:pPr>
            <a:r>
              <a:rPr lang="uz-Cyrl-UZ" sz="2400" dirty="0">
                <a:solidFill>
                  <a:srgbClr val="002060"/>
                </a:solidFill>
                <a:latin typeface="Times New Roman" panose="02020603050405020304" pitchFamily="18" charset="0"/>
                <a:cs typeface="Times New Roman" panose="02020603050405020304" pitchFamily="18" charset="0"/>
              </a:rPr>
              <a:t>ф</a:t>
            </a:r>
            <a:r>
              <a:rPr lang="uz-Cyrl-UZ" sz="2400" dirty="0" smtClean="0">
                <a:solidFill>
                  <a:srgbClr val="002060"/>
                </a:solidFill>
                <a:latin typeface="Times New Roman" panose="02020603050405020304" pitchFamily="18" charset="0"/>
                <a:cs typeface="Times New Roman" panose="02020603050405020304" pitchFamily="18" charset="0"/>
              </a:rPr>
              <a:t>аолиятни ва ривожлантиришни пул маблағлари билан таъминлаш;</a:t>
            </a:r>
          </a:p>
          <a:p>
            <a:pPr marL="711200" lvl="0" indent="-342900" algn="just">
              <a:lnSpc>
                <a:spcPct val="114000"/>
              </a:lnSpc>
              <a:spcBef>
                <a:spcPts val="600"/>
              </a:spcBef>
              <a:spcAft>
                <a:spcPts val="600"/>
              </a:spcAft>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пул оқимларини самарали бошқариш ҳисобланади.</a:t>
            </a:r>
          </a:p>
          <a:p>
            <a:pPr marL="354013" lvl="0" indent="-342900" algn="just">
              <a:lnSpc>
                <a:spcPct val="114000"/>
              </a:lnSpc>
              <a:spcBef>
                <a:spcPts val="600"/>
              </a:spcBef>
              <a:spcAft>
                <a:spcPts val="600"/>
              </a:spcAft>
              <a:buFont typeface="Wingdings" panose="05000000000000000000" pitchFamily="2" charset="2"/>
              <a:buChar char="Ø"/>
              <a:defRPr/>
            </a:pP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5125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83352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Кичик бизнес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тадбиркорлик</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фаолиятини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молиялаштириш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аҳамияти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манбалари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69408" y="1009958"/>
            <a:ext cx="9395927" cy="5737683"/>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Молия</a:t>
            </a:r>
            <a:r>
              <a:rPr lang="uz-Cyrl-UZ" sz="2200" dirty="0" smtClean="0">
                <a:solidFill>
                  <a:srgbClr val="002060"/>
                </a:solidFill>
                <a:latin typeface="Times New Roman" panose="02020603050405020304" pitchFamily="18" charset="0"/>
                <a:cs typeface="Times New Roman" panose="02020603050405020304" pitchFamily="18" charset="0"/>
              </a:rPr>
              <a:t> хўжалик жараёнларига кучли таъсир кўрсатадиган восита бўлиб, бир томондан, тадбиркорлик субъектлари ва иккинчи томондан, давлат органлари, идоралари ва муассасалари ҳамда бошқа корхона ва ташкилотлар, жисмоний шахсларнинг иқтисодий манфаатларини мувофиқлаштириш ва улар ўртасидаги иқтисодий алоқаларни амалга оширишда катта рол ўйнайди.</a:t>
            </a:r>
          </a:p>
          <a:p>
            <a:pPr marL="354013" lvl="0" indent="-342900"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Тадбиркорликнинг молиявий ресурслари унинг пул маблағларидир. </a:t>
            </a:r>
            <a:r>
              <a:rPr lang="uz-Cyrl-UZ" sz="2200" dirty="0" smtClean="0">
                <a:solidFill>
                  <a:srgbClr val="002060"/>
                </a:solidFill>
                <a:latin typeface="Times New Roman" panose="02020603050405020304" pitchFamily="18" charset="0"/>
                <a:cs typeface="Times New Roman" panose="02020603050405020304" pitchFamily="18" charset="0"/>
              </a:rPr>
              <a:t>Тадбиркорлик фаолиятида хилма-хил ва мураккаб ўзаро иқтисодий алоқалар пул маблағлари ёрдамида амалга оширилади. Пул маблағлари воситасида такрор ишлаб чиқаришнинг бир фазасидан бошқа фазасига ўтилади ҳамда мақсадли жамғармалар шакллантирилади. </a:t>
            </a:r>
          </a:p>
          <a:p>
            <a:pPr marL="11113" lvl="0" algn="just">
              <a:lnSpc>
                <a:spcPct val="100000"/>
              </a:lnSpc>
              <a:spcBef>
                <a:spcPts val="600"/>
              </a:spcBef>
              <a:spcAft>
                <a:spcPts val="600"/>
              </a:spcAft>
              <a:defRPr/>
            </a:pPr>
            <a:r>
              <a:rPr lang="uz-Cyrl-UZ" sz="2200" dirty="0" smtClean="0">
                <a:solidFill>
                  <a:srgbClr val="002060"/>
                </a:solidFill>
                <a:latin typeface="Times New Roman" panose="02020603050405020304" pitchFamily="18" charset="0"/>
                <a:cs typeface="Times New Roman" panose="02020603050405020304" pitchFamily="18" charset="0"/>
              </a:rPr>
              <a:t>     Булар </a:t>
            </a:r>
            <a:r>
              <a:rPr lang="uz-Cyrl-UZ" sz="2200" dirty="0">
                <a:solidFill>
                  <a:srgbClr val="002060"/>
                </a:solidFill>
                <a:latin typeface="Times New Roman" panose="02020603050405020304" pitchFamily="18" charset="0"/>
                <a:cs typeface="Times New Roman" panose="02020603050405020304" pitchFamily="18" charset="0"/>
              </a:rPr>
              <a:t>ишлаб чиқариш ва умуман. тадбиркорлик фаолиятини </a:t>
            </a:r>
          </a:p>
          <a:p>
            <a:pPr marL="11113" lvl="0" algn="just">
              <a:lnSpc>
                <a:spcPct val="100000"/>
              </a:lnSpc>
              <a:spcBef>
                <a:spcPts val="600"/>
              </a:spcBef>
              <a:spcAft>
                <a:spcPts val="600"/>
              </a:spcAft>
              <a:defRPr/>
            </a:pPr>
            <a:r>
              <a:rPr lang="uz-Cyrl-UZ" sz="2200" dirty="0" smtClean="0">
                <a:solidFill>
                  <a:srgbClr val="002060"/>
                </a:solidFill>
                <a:latin typeface="Times New Roman" panose="02020603050405020304" pitchFamily="18" charset="0"/>
                <a:cs typeface="Times New Roman" panose="02020603050405020304" pitchFamily="18" charset="0"/>
              </a:rPr>
              <a:t>     узлуксиз </a:t>
            </a:r>
            <a:r>
              <a:rPr lang="uz-Cyrl-UZ" sz="2200" dirty="0">
                <a:solidFill>
                  <a:srgbClr val="002060"/>
                </a:solidFill>
                <a:latin typeface="Times New Roman" panose="02020603050405020304" pitchFamily="18" charset="0"/>
                <a:cs typeface="Times New Roman" panose="02020603050405020304" pitchFamily="18" charset="0"/>
              </a:rPr>
              <a:t>юритиш ва кенгайтириш гарови бўлиб хизмат қилади.</a:t>
            </a:r>
          </a:p>
        </p:txBody>
      </p:sp>
    </p:spTree>
    <p:extLst>
      <p:ext uri="{BB962C8B-B14F-4D97-AF65-F5344CB8AC3E}">
        <p14:creationId xmlns:p14="http://schemas.microsoft.com/office/powerpoint/2010/main" val="24625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83352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Кичик бизнес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тадбиркорлик</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фаолиятини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молиялаштириш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манбалари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74055" y="914400"/>
            <a:ext cx="8538717" cy="568587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b="1" dirty="0" smtClean="0">
                <a:solidFill>
                  <a:srgbClr val="002060"/>
                </a:solidFill>
                <a:latin typeface="Times New Roman" panose="02020603050405020304" pitchFamily="18" charset="0"/>
                <a:cs typeface="Times New Roman" panose="02020603050405020304" pitchFamily="18" charset="0"/>
              </a:rPr>
              <a:t>Молиялашнинг ички манбаи бўлиб:</a:t>
            </a:r>
          </a:p>
          <a:p>
            <a:pPr marL="711200" lvl="0" indent="-342900" algn="just">
              <a:lnSpc>
                <a:spcPct val="114000"/>
              </a:lnSpc>
              <a:spcBef>
                <a:spcPts val="600"/>
              </a:spcBef>
              <a:spcAft>
                <a:spcPts val="600"/>
              </a:spcAft>
              <a:buFont typeface="Wingdings" panose="05000000000000000000" pitchFamily="2" charset="2"/>
              <a:buChar char="§"/>
              <a:defRPr/>
            </a:pPr>
            <a:r>
              <a:rPr lang="uz-Cyrl-UZ" dirty="0" smtClean="0">
                <a:solidFill>
                  <a:srgbClr val="002060"/>
                </a:solidFill>
                <a:latin typeface="Times New Roman" panose="02020603050405020304" pitchFamily="18" charset="0"/>
                <a:cs typeface="Times New Roman" panose="02020603050405020304" pitchFamily="18" charset="0"/>
              </a:rPr>
              <a:t>тадбиркорлик субъектининг ўз маблағлари</a:t>
            </a:r>
          </a:p>
          <a:p>
            <a:pPr marL="711200" lvl="0" indent="-342900" algn="just">
              <a:lnSpc>
                <a:spcPct val="114000"/>
              </a:lnSpc>
              <a:spcBef>
                <a:spcPts val="600"/>
              </a:spcBef>
              <a:spcAft>
                <a:spcPts val="600"/>
              </a:spcAft>
              <a:buFont typeface="Wingdings" panose="05000000000000000000" pitchFamily="2" charset="2"/>
              <a:buChar char="§"/>
              <a:defRPr/>
            </a:pPr>
            <a:r>
              <a:rPr lang="uz-Cyrl-UZ" dirty="0" smtClean="0">
                <a:solidFill>
                  <a:srgbClr val="002060"/>
                </a:solidFill>
                <a:latin typeface="Times New Roman" panose="02020603050405020304" pitchFamily="18" charset="0"/>
                <a:cs typeface="Times New Roman" panose="02020603050405020304" pitchFamily="18" charset="0"/>
              </a:rPr>
              <a:t>низом сармояси таркибидаги пул маблағлари,</a:t>
            </a:r>
          </a:p>
          <a:p>
            <a:pPr marL="711200" lvl="0" indent="-342900" algn="just">
              <a:lnSpc>
                <a:spcPct val="114000"/>
              </a:lnSpc>
              <a:spcBef>
                <a:spcPts val="600"/>
              </a:spcBef>
              <a:spcAft>
                <a:spcPts val="600"/>
              </a:spcAft>
              <a:buFont typeface="Wingdings" panose="05000000000000000000" pitchFamily="2" charset="2"/>
              <a:buChar char="§"/>
              <a:defRPr/>
            </a:pPr>
            <a:r>
              <a:rPr lang="uz-Cyrl-UZ" dirty="0" smtClean="0">
                <a:solidFill>
                  <a:srgbClr val="002060"/>
                </a:solidFill>
                <a:latin typeface="Times New Roman" panose="02020603050405020304" pitchFamily="18" charset="0"/>
                <a:cs typeface="Times New Roman" panose="02020603050405020304" pitchFamily="18" charset="0"/>
              </a:rPr>
              <a:t>фаолиятдан олинадиган фойда,</a:t>
            </a:r>
          </a:p>
          <a:p>
            <a:pPr marL="711200" lvl="0" indent="-342900" algn="just">
              <a:lnSpc>
                <a:spcPct val="114000"/>
              </a:lnSpc>
              <a:spcBef>
                <a:spcPts val="600"/>
              </a:spcBef>
              <a:spcAft>
                <a:spcPts val="600"/>
              </a:spcAft>
              <a:buFont typeface="Wingdings" panose="05000000000000000000" pitchFamily="2" charset="2"/>
              <a:buChar char="§"/>
              <a:defRPr/>
            </a:pPr>
            <a:r>
              <a:rPr lang="uz-Cyrl-UZ" dirty="0" smtClean="0">
                <a:solidFill>
                  <a:srgbClr val="002060"/>
                </a:solidFill>
                <a:latin typeface="Times New Roman" panose="02020603050405020304" pitchFamily="18" charset="0"/>
                <a:cs typeface="Times New Roman" panose="02020603050405020304" pitchFamily="18" charset="0"/>
              </a:rPr>
              <a:t>амортизация жамғармаси,</a:t>
            </a:r>
          </a:p>
          <a:p>
            <a:pPr marL="711200" lvl="0" indent="-342900" algn="just">
              <a:lnSpc>
                <a:spcPct val="114000"/>
              </a:lnSpc>
              <a:spcBef>
                <a:spcPts val="600"/>
              </a:spcBef>
              <a:spcAft>
                <a:spcPts val="600"/>
              </a:spcAft>
              <a:buFont typeface="Wingdings" panose="05000000000000000000" pitchFamily="2" charset="2"/>
              <a:buChar char="§"/>
              <a:defRPr/>
            </a:pPr>
            <a:r>
              <a:rPr lang="uz-Cyrl-UZ" dirty="0" smtClean="0">
                <a:solidFill>
                  <a:srgbClr val="002060"/>
                </a:solidFill>
                <a:latin typeface="Times New Roman" panose="02020603050405020304" pitchFamily="18" charset="0"/>
                <a:cs typeface="Times New Roman" panose="02020603050405020304" pitchFamily="18" charset="0"/>
              </a:rPr>
              <a:t>текинга берилган маблағлар киради.</a:t>
            </a:r>
          </a:p>
          <a:p>
            <a:pPr marL="342900" lvl="0" indent="-342900" algn="just">
              <a:lnSpc>
                <a:spcPct val="114000"/>
              </a:lnSpc>
              <a:spcBef>
                <a:spcPts val="600"/>
              </a:spcBef>
              <a:spcAft>
                <a:spcPts val="600"/>
              </a:spcAft>
              <a:buFont typeface="Wingdings" panose="05000000000000000000" pitchFamily="2" charset="2"/>
              <a:buChar char="Ø"/>
              <a:defRPr/>
            </a:pPr>
            <a:r>
              <a:rPr lang="uz-Cyrl-UZ" dirty="0" smtClean="0">
                <a:solidFill>
                  <a:srgbClr val="002060"/>
                </a:solidFill>
                <a:latin typeface="Times New Roman" panose="02020603050405020304" pitchFamily="18" charset="0"/>
                <a:cs typeface="Times New Roman" panose="02020603050405020304" pitchFamily="18" charset="0"/>
              </a:rPr>
              <a:t>Тадбиркорлик субъекти юридик шахс кўринишида ташкил этилганда низом сармояси шакллантирилади. Бу сармоянинг ҳаммаси ёки бир қисми пул маблағлари бўлиши мумкин.  Мазкур маблағлар низомда белгиланган миқдорда шакллантирилади ва асосий воситалар сотиб олиш, айланма маблағларни шакллантириш учун ишлатилади, яъни ишлаб чиқариш воситаларига жойлаштирилади.</a:t>
            </a:r>
          </a:p>
          <a:p>
            <a:pPr marL="354013" lvl="0" indent="-342900" algn="just">
              <a:lnSpc>
                <a:spcPct val="114000"/>
              </a:lnSpc>
              <a:spcBef>
                <a:spcPts val="600"/>
              </a:spcBef>
              <a:spcAft>
                <a:spcPts val="600"/>
              </a:spcAft>
              <a:buFont typeface="Wingdings" panose="05000000000000000000" pitchFamily="2" charset="2"/>
              <a:buChar char="Ø"/>
              <a:defRPr/>
            </a:pPr>
            <a:endParaRPr 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0695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83352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Кичик бизнес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тадбиркорлик</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фаолиятини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молиялаштириш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манбалари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50230" y="988937"/>
            <a:ext cx="8590813" cy="568587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b="1" dirty="0" smtClean="0">
                <a:solidFill>
                  <a:srgbClr val="002060"/>
                </a:solidFill>
                <a:latin typeface="Times New Roman" panose="02020603050405020304" pitchFamily="18" charset="0"/>
                <a:cs typeface="Times New Roman" panose="02020603050405020304" pitchFamily="18" charset="0"/>
              </a:rPr>
              <a:t>Тадбиркорлик фаолиятини молиялашнинг ташқи манбаларига:</a:t>
            </a:r>
          </a:p>
          <a:p>
            <a:pPr marL="711200" lvl="0" indent="-342900" algn="just">
              <a:lnSpc>
                <a:spcPct val="114000"/>
              </a:lnSpc>
              <a:spcBef>
                <a:spcPts val="600"/>
              </a:spcBef>
              <a:spcAft>
                <a:spcPts val="600"/>
              </a:spcAft>
              <a:buFont typeface="Arial" panose="020B0604020202020204" pitchFamily="34" charset="0"/>
              <a:buChar char="•"/>
              <a:defRPr/>
            </a:pPr>
            <a:r>
              <a:rPr lang="uz-Cyrl-UZ" i="1" dirty="0" smtClean="0">
                <a:solidFill>
                  <a:srgbClr val="002060"/>
                </a:solidFill>
                <a:latin typeface="Times New Roman" panose="02020603050405020304" pitchFamily="18" charset="0"/>
                <a:cs typeface="Times New Roman" panose="02020603050405020304" pitchFamily="18" charset="0"/>
              </a:rPr>
              <a:t>Кредиторлар;</a:t>
            </a:r>
          </a:p>
          <a:p>
            <a:pPr marL="711200" lvl="0" indent="-342900" algn="just">
              <a:lnSpc>
                <a:spcPct val="114000"/>
              </a:lnSpc>
              <a:spcBef>
                <a:spcPts val="600"/>
              </a:spcBef>
              <a:spcAft>
                <a:spcPts val="600"/>
              </a:spcAft>
              <a:buFont typeface="Arial" panose="020B0604020202020204" pitchFamily="34" charset="0"/>
              <a:buChar char="•"/>
              <a:defRPr/>
            </a:pPr>
            <a:r>
              <a:rPr lang="uz-Cyrl-UZ" i="1" dirty="0" smtClean="0">
                <a:solidFill>
                  <a:srgbClr val="002060"/>
                </a:solidFill>
                <a:latin typeface="Times New Roman" panose="02020603050405020304" pitchFamily="18" charset="0"/>
                <a:cs typeface="Times New Roman" panose="02020603050405020304" pitchFamily="18" charset="0"/>
              </a:rPr>
              <a:t>Инвесторлар;</a:t>
            </a:r>
          </a:p>
          <a:p>
            <a:pPr marL="711200" lvl="0" indent="-342900" algn="just">
              <a:lnSpc>
                <a:spcPct val="114000"/>
              </a:lnSpc>
              <a:spcBef>
                <a:spcPts val="600"/>
              </a:spcBef>
              <a:spcAft>
                <a:spcPts val="600"/>
              </a:spcAft>
              <a:buFont typeface="Arial" panose="020B0604020202020204" pitchFamily="34" charset="0"/>
              <a:buChar char="•"/>
              <a:defRPr/>
            </a:pPr>
            <a:r>
              <a:rPr lang="uz-Cyrl-UZ" i="1" dirty="0" smtClean="0">
                <a:solidFill>
                  <a:srgbClr val="002060"/>
                </a:solidFill>
                <a:latin typeface="Times New Roman" panose="02020603050405020304" pitchFamily="18" charset="0"/>
                <a:cs typeface="Times New Roman" panose="02020603050405020304" pitchFamily="18" charset="0"/>
              </a:rPr>
              <a:t>Ижарачилар;</a:t>
            </a:r>
          </a:p>
          <a:p>
            <a:pPr marL="711200" lvl="0" indent="-342900" algn="just">
              <a:lnSpc>
                <a:spcPct val="114000"/>
              </a:lnSpc>
              <a:spcBef>
                <a:spcPts val="600"/>
              </a:spcBef>
              <a:spcAft>
                <a:spcPts val="600"/>
              </a:spcAft>
              <a:buFont typeface="Arial" panose="020B0604020202020204" pitchFamily="34" charset="0"/>
              <a:buChar char="•"/>
              <a:defRPr/>
            </a:pPr>
            <a:r>
              <a:rPr lang="uz-Cyrl-UZ" i="1" dirty="0" smtClean="0">
                <a:solidFill>
                  <a:srgbClr val="002060"/>
                </a:solidFill>
                <a:latin typeface="Times New Roman" panose="02020603050405020304" pitchFamily="18" charset="0"/>
                <a:cs typeface="Times New Roman" panose="02020603050405020304" pitchFamily="18" charset="0"/>
              </a:rPr>
              <a:t>Суғурта;</a:t>
            </a:r>
          </a:p>
          <a:p>
            <a:pPr marL="711200" lvl="0" indent="-342900" algn="just">
              <a:lnSpc>
                <a:spcPct val="114000"/>
              </a:lnSpc>
              <a:spcBef>
                <a:spcPts val="600"/>
              </a:spcBef>
              <a:spcAft>
                <a:spcPts val="600"/>
              </a:spcAft>
              <a:buFont typeface="Arial" panose="020B0604020202020204" pitchFamily="34" charset="0"/>
              <a:buChar char="•"/>
              <a:defRPr/>
            </a:pPr>
            <a:r>
              <a:rPr lang="uz-Cyrl-UZ" i="1" dirty="0" smtClean="0">
                <a:solidFill>
                  <a:srgbClr val="002060"/>
                </a:solidFill>
                <a:latin typeface="Times New Roman" panose="02020603050405020304" pitchFamily="18" charset="0"/>
                <a:cs typeface="Times New Roman" panose="02020603050405020304" pitchFamily="18" charset="0"/>
              </a:rPr>
              <a:t>Лизинг ва бошқа тузилмалар киради.</a:t>
            </a:r>
          </a:p>
          <a:p>
            <a:pPr marL="363538" lvl="0" indent="-342900" algn="just">
              <a:lnSpc>
                <a:spcPct val="114000"/>
              </a:lnSpc>
              <a:spcBef>
                <a:spcPts val="600"/>
              </a:spcBef>
              <a:spcAft>
                <a:spcPts val="600"/>
              </a:spcAft>
              <a:buFont typeface="Wingdings" panose="05000000000000000000" pitchFamily="2" charset="2"/>
              <a:buChar char="Ø"/>
              <a:defRPr/>
            </a:pPr>
            <a:r>
              <a:rPr lang="uz-Cyrl-UZ" dirty="0" smtClean="0">
                <a:solidFill>
                  <a:srgbClr val="002060"/>
                </a:solidFill>
                <a:latin typeface="Times New Roman" panose="02020603050405020304" pitchFamily="18" charset="0"/>
                <a:cs typeface="Times New Roman" panose="02020603050405020304" pitchFamily="18" charset="0"/>
              </a:rPr>
              <a:t>Керакли ресурслар ташқи манбалардан турли тижорат шартлари асосида жалб қилиниб ишлатилади, айримлари сотиб олинади (хомашё, материаллар, энергия ва сув ресурслари, ёқилғи-мойлаш материаллари, техника, технология); айримлари ижарага ва лизингга олинади (асосий воситалар, ер); айримлари эса қарзга ёки кредитга олинади (молиявий ресурслар).</a:t>
            </a:r>
            <a:endParaRPr lang="uz-Cyrl-UZ"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5534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83352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Кичик бизнес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тадбиркорликнинг</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молиявий</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фаолияти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79918" y="1073020"/>
            <a:ext cx="9395927" cy="4318787"/>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Кичик бизнес корхоналарининг молиявий фаолияти уларнинг давлат, бошқа корхоналар, ташкилотлар ва шахслар билан ўзаро муносабатини тартибга солиш билан боғлиқ бўлган пул ҳисоб-китобларини ифодалайди.</a:t>
            </a:r>
          </a:p>
          <a:p>
            <a:pPr marL="354013" lvl="0" indent="-342900" algn="just">
              <a:lnSpc>
                <a:spcPct val="114000"/>
              </a:lnSpc>
              <a:spcBef>
                <a:spcPts val="600"/>
              </a:spcBef>
              <a:spcAft>
                <a:spcPts val="600"/>
              </a:spcAft>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Кичик бизнес корхоналарининг иш фаолияти унинг молиявий ҳолати билан чамбарчас боғланганидир. Молиявий ҳолат корхонанинг ҳар томонлама фаолиятининг натижаларини акс эттиради ва режада белгиланган ишларнинг бажарилишига таъсир кўрсатади. Ҳар бир кичик корхонанинг молиявий хўжалик фаолиятини тўғри олиб борилиши жуда муҳим аҳамият касб этади.</a:t>
            </a:r>
          </a:p>
        </p:txBody>
      </p:sp>
      <p:sp>
        <p:nvSpPr>
          <p:cNvPr id="2" name="Прямоугольник 1"/>
          <p:cNvSpPr/>
          <p:nvPr/>
        </p:nvSpPr>
        <p:spPr>
          <a:xfrm>
            <a:off x="279918" y="5391807"/>
            <a:ext cx="7918151" cy="934358"/>
          </a:xfrm>
          <a:prstGeom prst="rect">
            <a:avLst/>
          </a:prstGeom>
        </p:spPr>
        <p:txBody>
          <a:bodyPr wrap="square">
            <a:spAutoFit/>
          </a:body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400" dirty="0">
                <a:solidFill>
                  <a:srgbClr val="002060"/>
                </a:solidFill>
                <a:latin typeface="Times New Roman" panose="02020603050405020304" pitchFamily="18" charset="0"/>
                <a:cs typeface="Times New Roman" panose="02020603050405020304" pitchFamily="18" charset="0"/>
              </a:rPr>
              <a:t>Корхоналар фаолиятининг молиявий натижаларини ифодаловчи кўрсаткичлардан асосийси фойдадир.</a:t>
            </a:r>
          </a:p>
        </p:txBody>
      </p:sp>
    </p:spTree>
    <p:extLst>
      <p:ext uri="{BB962C8B-B14F-4D97-AF65-F5344CB8AC3E}">
        <p14:creationId xmlns:p14="http://schemas.microsoft.com/office/powerpoint/2010/main" val="3689885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5BE16975-0564-4C91-AE5C-4E44FAE5920A}"/>
              </a:ext>
            </a:extLst>
          </p:cNvPr>
          <p:cNvPicPr>
            <a:picLocks noChangeAspect="1"/>
          </p:cNvPicPr>
          <p:nvPr/>
        </p:nvPicPr>
        <p:blipFill>
          <a:blip r:embed="rId2"/>
          <a:stretch>
            <a:fillRect/>
          </a:stretch>
        </p:blipFill>
        <p:spPr>
          <a:xfrm>
            <a:off x="5414168" y="3823666"/>
            <a:ext cx="2416039" cy="2387875"/>
          </a:xfrm>
          <a:prstGeom prst="rect">
            <a:avLst/>
          </a:prstGeom>
        </p:spPr>
      </p:pic>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64851"/>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Корхоналар</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фойдасининг</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турлари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74055" y="923731"/>
            <a:ext cx="9208484" cy="3402353"/>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Корхоналар фойдасининг турлари қуйидагилардан иборат:</a:t>
            </a:r>
          </a:p>
          <a:p>
            <a:pPr marL="719138" lvl="0" indent="-374650" algn="just" defTabSz="801688">
              <a:lnSpc>
                <a:spcPct val="114000"/>
              </a:lnSpc>
              <a:spcBef>
                <a:spcPts val="600"/>
              </a:spcBef>
              <a:spcAft>
                <a:spcPts val="600"/>
              </a:spcAft>
              <a:buFont typeface="+mj-lt"/>
              <a:buAutoNum type="arabicPeriod"/>
              <a:defRPr/>
            </a:pPr>
            <a:r>
              <a:rPr lang="uz-Cyrl-UZ" sz="2400" b="1" i="1" dirty="0" smtClean="0">
                <a:solidFill>
                  <a:srgbClr val="002060"/>
                </a:solidFill>
                <a:latin typeface="Times New Roman" panose="02020603050405020304" pitchFamily="18" charset="0"/>
                <a:cs typeface="Times New Roman" panose="02020603050405020304" pitchFamily="18" charset="0"/>
              </a:rPr>
              <a:t>маҳсулотлар сотишдан тушган ялпи фойда (ЙФ);</a:t>
            </a:r>
          </a:p>
          <a:p>
            <a:pPr marL="719138" lvl="0" indent="-374650" algn="just" defTabSz="801688">
              <a:lnSpc>
                <a:spcPct val="114000"/>
              </a:lnSpc>
              <a:spcBef>
                <a:spcPts val="600"/>
              </a:spcBef>
              <a:spcAft>
                <a:spcPts val="600"/>
              </a:spcAft>
              <a:buFont typeface="+mj-lt"/>
              <a:buAutoNum type="arabicPeriod"/>
              <a:defRPr/>
            </a:pPr>
            <a:r>
              <a:rPr lang="uz-Cyrl-UZ" sz="2400" b="1" i="1" dirty="0" smtClean="0">
                <a:solidFill>
                  <a:srgbClr val="002060"/>
                </a:solidFill>
                <a:latin typeface="Times New Roman" panose="02020603050405020304" pitchFamily="18" charset="0"/>
                <a:cs typeface="Times New Roman" panose="02020603050405020304" pitchFamily="18" charset="0"/>
              </a:rPr>
              <a:t>асосий ишлаб чиқариш фаолиятидан тушган фойда (ИЧФ);</a:t>
            </a:r>
          </a:p>
          <a:p>
            <a:pPr marL="719138" lvl="0" indent="-374650" algn="just" defTabSz="801688">
              <a:lnSpc>
                <a:spcPct val="114000"/>
              </a:lnSpc>
              <a:spcBef>
                <a:spcPts val="600"/>
              </a:spcBef>
              <a:spcAft>
                <a:spcPts val="600"/>
              </a:spcAft>
              <a:buFont typeface="+mj-lt"/>
              <a:buAutoNum type="arabicPeriod"/>
              <a:defRPr/>
            </a:pPr>
            <a:r>
              <a:rPr lang="uz-Cyrl-UZ" sz="2400" b="1" i="1" dirty="0" smtClean="0">
                <a:solidFill>
                  <a:srgbClr val="002060"/>
                </a:solidFill>
                <a:latin typeface="Times New Roman" panose="02020603050405020304" pitchFamily="18" charset="0"/>
                <a:cs typeface="Times New Roman" panose="02020603050405020304" pitchFamily="18" charset="0"/>
              </a:rPr>
              <a:t>умумий хўжалик фаолиятидаги фойда (УХФ);</a:t>
            </a:r>
          </a:p>
          <a:p>
            <a:pPr marL="719138" lvl="0" indent="-374650" algn="just" defTabSz="801688">
              <a:lnSpc>
                <a:spcPct val="114000"/>
              </a:lnSpc>
              <a:spcBef>
                <a:spcPts val="600"/>
              </a:spcBef>
              <a:spcAft>
                <a:spcPts val="600"/>
              </a:spcAft>
              <a:buFont typeface="+mj-lt"/>
              <a:buAutoNum type="arabicPeriod"/>
              <a:defRPr/>
            </a:pPr>
            <a:r>
              <a:rPr lang="uz-Cyrl-UZ" sz="2400" b="1" i="1" dirty="0" smtClean="0">
                <a:solidFill>
                  <a:srgbClr val="002060"/>
                </a:solidFill>
                <a:latin typeface="Times New Roman" panose="02020603050405020304" pitchFamily="18" charset="0"/>
                <a:cs typeface="Times New Roman" panose="02020603050405020304" pitchFamily="18" charset="0"/>
              </a:rPr>
              <a:t>солиқ тўловларигача бўлган фойда (СФ).</a:t>
            </a:r>
          </a:p>
          <a:p>
            <a:pPr marL="719138" lvl="0" indent="-374650" algn="just" defTabSz="801688">
              <a:lnSpc>
                <a:spcPct val="114000"/>
              </a:lnSpc>
              <a:spcBef>
                <a:spcPts val="600"/>
              </a:spcBef>
              <a:spcAft>
                <a:spcPts val="600"/>
              </a:spcAft>
              <a:buFont typeface="+mj-lt"/>
              <a:buAutoNum type="arabicPeriod"/>
              <a:defRPr/>
            </a:pPr>
            <a:r>
              <a:rPr lang="uz-Cyrl-UZ" sz="2400" b="1" i="1" dirty="0" smtClean="0">
                <a:solidFill>
                  <a:srgbClr val="002060"/>
                </a:solidFill>
                <a:latin typeface="Times New Roman" panose="02020603050405020304" pitchFamily="18" charset="0"/>
                <a:cs typeface="Times New Roman" panose="02020603050405020304" pitchFamily="18" charset="0"/>
              </a:rPr>
              <a:t>йиллик соф фойда (ЙСФ).</a:t>
            </a:r>
            <a:endParaRPr lang="uz-Cyrl-UZ" sz="2400" b="1" i="1"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FAA4B7B3-1A38-4050-A322-96DAFB77BE23}"/>
              </a:ext>
            </a:extLst>
          </p:cNvPr>
          <p:cNvPicPr>
            <a:picLocks noChangeAspect="1"/>
          </p:cNvPicPr>
          <p:nvPr/>
        </p:nvPicPr>
        <p:blipFill>
          <a:blip r:embed="rId3"/>
          <a:stretch>
            <a:fillRect/>
          </a:stretch>
        </p:blipFill>
        <p:spPr>
          <a:xfrm>
            <a:off x="688911" y="4392622"/>
            <a:ext cx="3157220" cy="1818919"/>
          </a:xfrm>
          <a:prstGeom prst="rect">
            <a:avLst/>
          </a:prstGeom>
        </p:spPr>
      </p:pic>
      <p:sp>
        <p:nvSpPr>
          <p:cNvPr id="5" name="Прямоугольник 4">
            <a:extLst>
              <a:ext uri="{FF2B5EF4-FFF2-40B4-BE49-F238E27FC236}">
                <a16:creationId xmlns:a16="http://schemas.microsoft.com/office/drawing/2014/main" id="{070DDEC6-2530-4CE4-AFD9-1B2FAC752554}"/>
              </a:ext>
            </a:extLst>
          </p:cNvPr>
          <p:cNvSpPr/>
          <p:nvPr/>
        </p:nvSpPr>
        <p:spPr>
          <a:xfrm>
            <a:off x="5687812" y="6350041"/>
            <a:ext cx="2215967" cy="461665"/>
          </a:xfrm>
          <a:prstGeom prst="rect">
            <a:avLst/>
          </a:prstGeom>
        </p:spPr>
        <p:txBody>
          <a:bodyPr wrap="square">
            <a:spAutoFit/>
          </a:bodyPr>
          <a:lstStyle/>
          <a:p>
            <a:pPr algn="ctr"/>
            <a:r>
              <a:rPr lang="en-US" sz="1200" dirty="0"/>
              <a:t>https://www.flaticon.com/ru/free-icon/profit_1086751</a:t>
            </a:r>
            <a:endParaRPr lang="ru-RU" sz="1200" dirty="0"/>
          </a:p>
        </p:txBody>
      </p:sp>
      <p:sp>
        <p:nvSpPr>
          <p:cNvPr id="6" name="Прямоугольник 5">
            <a:extLst>
              <a:ext uri="{FF2B5EF4-FFF2-40B4-BE49-F238E27FC236}">
                <a16:creationId xmlns:a16="http://schemas.microsoft.com/office/drawing/2014/main" id="{1432DCEC-E0EE-44B7-A71D-D5F26BDEF287}"/>
              </a:ext>
            </a:extLst>
          </p:cNvPr>
          <p:cNvSpPr/>
          <p:nvPr/>
        </p:nvSpPr>
        <p:spPr>
          <a:xfrm>
            <a:off x="374056" y="6211542"/>
            <a:ext cx="5562158" cy="276999"/>
          </a:xfrm>
          <a:prstGeom prst="rect">
            <a:avLst/>
          </a:prstGeom>
        </p:spPr>
        <p:txBody>
          <a:bodyPr wrap="square">
            <a:spAutoFit/>
          </a:bodyPr>
          <a:lstStyle/>
          <a:p>
            <a:r>
              <a:rPr lang="en-US" sz="1200" dirty="0"/>
              <a:t>https://aif-s3.aif.ru/images/023/456/41c726d740da36c9320c8a858395d425.jpg</a:t>
            </a:r>
            <a:endParaRPr lang="ru-RU" sz="1200" dirty="0"/>
          </a:p>
        </p:txBody>
      </p:sp>
    </p:spTree>
    <p:extLst>
      <p:ext uri="{BB962C8B-B14F-4D97-AF65-F5344CB8AC3E}">
        <p14:creationId xmlns:p14="http://schemas.microsoft.com/office/powerpoint/2010/main" val="1108530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55517"/>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Корхоналар</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фойдасининг</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турлари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79918" y="1063690"/>
            <a:ext cx="9395927" cy="526874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468313" lvl="0" indent="-457200" algn="just">
              <a:lnSpc>
                <a:spcPct val="114000"/>
              </a:lnSpc>
              <a:spcBef>
                <a:spcPts val="600"/>
              </a:spcBef>
              <a:spcAft>
                <a:spcPts val="600"/>
              </a:spcAft>
              <a:buFont typeface="+mj-lt"/>
              <a:buAutoNum type="alphaLcParenR"/>
              <a:defRPr/>
            </a:pPr>
            <a:r>
              <a:rPr lang="uz-Cyrl-UZ" sz="2400" b="1" dirty="0" smtClean="0">
                <a:solidFill>
                  <a:srgbClr val="002060"/>
                </a:solidFill>
                <a:latin typeface="Times New Roman" panose="02020603050405020304" pitchFamily="18" charset="0"/>
                <a:cs typeface="Times New Roman" panose="02020603050405020304" pitchFamily="18" charset="0"/>
              </a:rPr>
              <a:t>маҳсулотлар сотишдан тушган ялпи фойда </a:t>
            </a:r>
            <a:r>
              <a:rPr lang="uz-Cyrl-UZ" sz="2400" i="1" dirty="0" smtClean="0">
                <a:solidFill>
                  <a:srgbClr val="002060"/>
                </a:solidFill>
                <a:latin typeface="Times New Roman" panose="02020603050405020304" pitchFamily="18" charset="0"/>
                <a:cs typeface="Times New Roman" panose="02020603050405020304" pitchFamily="18" charset="0"/>
              </a:rPr>
              <a:t>(ЯФ)</a:t>
            </a:r>
            <a:r>
              <a:rPr lang="uz-Cyrl-UZ" sz="2400" dirty="0" smtClean="0">
                <a:solidFill>
                  <a:srgbClr val="002060"/>
                </a:solidFill>
                <a:latin typeface="Times New Roman" panose="02020603050405020304" pitchFamily="18" charset="0"/>
                <a:cs typeface="Times New Roman" panose="02020603050405020304" pitchFamily="18" charset="0"/>
              </a:rPr>
              <a:t>.</a:t>
            </a:r>
            <a:r>
              <a:rPr lang="uz-Cyrl-UZ" sz="2400" b="1" dirty="0" smtClean="0">
                <a:solidFill>
                  <a:srgbClr val="002060"/>
                </a:solidFill>
                <a:latin typeface="Times New Roman" panose="02020603050405020304" pitchFamily="18" charset="0"/>
                <a:cs typeface="Times New Roman" panose="02020603050405020304" pitchFamily="18" charset="0"/>
              </a:rPr>
              <a:t> </a:t>
            </a:r>
            <a:r>
              <a:rPr lang="uz-Cyrl-UZ" sz="2400" dirty="0" smtClean="0">
                <a:solidFill>
                  <a:srgbClr val="002060"/>
                </a:solidFill>
                <a:latin typeface="Times New Roman" panose="02020603050405020304" pitchFamily="18" charset="0"/>
                <a:cs typeface="Times New Roman" panose="02020603050405020304" pitchFamily="18" charset="0"/>
              </a:rPr>
              <a:t>Бу сотишдан тушган </a:t>
            </a:r>
            <a:r>
              <a:rPr lang="uz-Cyrl-UZ" sz="2400" b="1" dirty="0" smtClean="0">
                <a:solidFill>
                  <a:srgbClr val="002060"/>
                </a:solidFill>
                <a:latin typeface="Times New Roman" panose="02020603050405020304" pitchFamily="18" charset="0"/>
                <a:cs typeface="Times New Roman" panose="02020603050405020304" pitchFamily="18" charset="0"/>
              </a:rPr>
              <a:t>соф тушум</a:t>
            </a:r>
            <a:r>
              <a:rPr lang="uz-Cyrl-UZ" sz="2400" dirty="0" smtClean="0">
                <a:solidFill>
                  <a:srgbClr val="002060"/>
                </a:solidFill>
                <a:latin typeface="Times New Roman" panose="02020603050405020304" pitchFamily="18" charset="0"/>
                <a:cs typeface="Times New Roman" panose="02020603050405020304" pitchFamily="18" charset="0"/>
              </a:rPr>
              <a:t> </a:t>
            </a:r>
            <a:r>
              <a:rPr lang="uz-Cyrl-UZ" sz="2400" i="1" dirty="0" smtClean="0">
                <a:solidFill>
                  <a:srgbClr val="002060"/>
                </a:solidFill>
                <a:latin typeface="Times New Roman" panose="02020603050405020304" pitchFamily="18" charset="0"/>
                <a:cs typeface="Times New Roman" panose="02020603050405020304" pitchFamily="18" charset="0"/>
              </a:rPr>
              <a:t>(СТ) </a:t>
            </a:r>
            <a:r>
              <a:rPr lang="uz-Cyrl-UZ" sz="2400" dirty="0" smtClean="0">
                <a:solidFill>
                  <a:srgbClr val="002060"/>
                </a:solidFill>
                <a:latin typeface="Times New Roman" panose="02020603050405020304" pitchFamily="18" charset="0"/>
                <a:cs typeface="Times New Roman" panose="02020603050405020304" pitchFamily="18" charset="0"/>
              </a:rPr>
              <a:t>ва сотилган </a:t>
            </a:r>
            <a:r>
              <a:rPr lang="uz-Cyrl-UZ" sz="2400" b="1" dirty="0" smtClean="0">
                <a:solidFill>
                  <a:srgbClr val="002060"/>
                </a:solidFill>
                <a:latin typeface="Times New Roman" panose="02020603050405020304" pitchFamily="18" charset="0"/>
                <a:cs typeface="Times New Roman" panose="02020603050405020304" pitchFamily="18" charset="0"/>
              </a:rPr>
              <a:t>маҳсулотнинг таннархи </a:t>
            </a:r>
            <a:r>
              <a:rPr lang="uz-Cyrl-UZ" sz="2400" i="1" dirty="0" smtClean="0">
                <a:solidFill>
                  <a:srgbClr val="002060"/>
                </a:solidFill>
                <a:latin typeface="Times New Roman" panose="02020603050405020304" pitchFamily="18" charset="0"/>
                <a:cs typeface="Times New Roman" panose="02020603050405020304" pitchFamily="18" charset="0"/>
              </a:rPr>
              <a:t>(МТ) </a:t>
            </a:r>
            <a:r>
              <a:rPr lang="uz-Cyrl-UZ" sz="2400" dirty="0" smtClean="0">
                <a:solidFill>
                  <a:srgbClr val="002060"/>
                </a:solidFill>
                <a:latin typeface="Times New Roman" panose="02020603050405020304" pitchFamily="18" charset="0"/>
                <a:cs typeface="Times New Roman" panose="02020603050405020304" pitchFamily="18" charset="0"/>
              </a:rPr>
              <a:t>ўртасидаги фарқдан иборат, яъни:</a:t>
            </a:r>
          </a:p>
          <a:p>
            <a:pPr marL="11113" lvl="0" algn="ctr">
              <a:lnSpc>
                <a:spcPct val="114000"/>
              </a:lnSpc>
              <a:spcBef>
                <a:spcPts val="1200"/>
              </a:spcBef>
              <a:spcAft>
                <a:spcPts val="1200"/>
              </a:spcAft>
              <a:defRPr/>
            </a:pPr>
            <a:r>
              <a:rPr lang="uz-Cyrl-UZ" sz="2400" b="1" dirty="0" smtClean="0">
                <a:solidFill>
                  <a:srgbClr val="002060"/>
                </a:solidFill>
                <a:latin typeface="Times New Roman" panose="02020603050405020304" pitchFamily="18" charset="0"/>
                <a:cs typeface="Times New Roman" panose="02020603050405020304" pitchFamily="18" charset="0"/>
              </a:rPr>
              <a:t>ЯФ = СТ – МТ;</a:t>
            </a:r>
          </a:p>
          <a:p>
            <a:pPr marL="468313" lvl="0" indent="-457200" algn="just">
              <a:lnSpc>
                <a:spcPct val="114000"/>
              </a:lnSpc>
              <a:spcBef>
                <a:spcPts val="600"/>
              </a:spcBef>
              <a:spcAft>
                <a:spcPts val="600"/>
              </a:spcAft>
              <a:buFont typeface="+mj-lt"/>
              <a:buAutoNum type="alphaLcParenR" startAt="2"/>
              <a:defRPr/>
            </a:pPr>
            <a:r>
              <a:rPr lang="uz-Cyrl-UZ" sz="2400" b="1" dirty="0" smtClean="0">
                <a:solidFill>
                  <a:srgbClr val="002060"/>
                </a:solidFill>
                <a:latin typeface="Times New Roman" panose="02020603050405020304" pitchFamily="18" charset="0"/>
                <a:cs typeface="Times New Roman" panose="02020603050405020304" pitchFamily="18" charset="0"/>
              </a:rPr>
              <a:t>асосий</a:t>
            </a:r>
            <a:r>
              <a:rPr lang="uz-Cyrl-UZ" sz="2400" dirty="0" smtClean="0">
                <a:solidFill>
                  <a:srgbClr val="002060"/>
                </a:solidFill>
                <a:latin typeface="Times New Roman" panose="02020603050405020304" pitchFamily="18" charset="0"/>
                <a:cs typeface="Times New Roman" panose="02020603050405020304" pitchFamily="18" charset="0"/>
              </a:rPr>
              <a:t> </a:t>
            </a:r>
            <a:r>
              <a:rPr lang="uz-Cyrl-UZ" sz="2400" b="1" dirty="0" smtClean="0">
                <a:solidFill>
                  <a:srgbClr val="002060"/>
                </a:solidFill>
                <a:latin typeface="Times New Roman" panose="02020603050405020304" pitchFamily="18" charset="0"/>
                <a:cs typeface="Times New Roman" panose="02020603050405020304" pitchFamily="18" charset="0"/>
              </a:rPr>
              <a:t>ишлаб чиқариш фаолиятидан тушган фойда </a:t>
            </a:r>
            <a:r>
              <a:rPr lang="uz-Cyrl-UZ" sz="2400" dirty="0" smtClean="0">
                <a:solidFill>
                  <a:srgbClr val="002060"/>
                </a:solidFill>
                <a:latin typeface="Times New Roman" panose="02020603050405020304" pitchFamily="18" charset="0"/>
                <a:cs typeface="Times New Roman" panose="02020603050405020304" pitchFamily="18" charset="0"/>
              </a:rPr>
              <a:t>(ИЧФ). Бу маълум давр ичида маҳсулотлар сотишдан тушган </a:t>
            </a:r>
            <a:r>
              <a:rPr lang="uz-Cyrl-UZ" sz="2400" b="1" dirty="0" smtClean="0">
                <a:solidFill>
                  <a:srgbClr val="002060"/>
                </a:solidFill>
                <a:latin typeface="Times New Roman" panose="02020603050405020304" pitchFamily="18" charset="0"/>
                <a:cs typeface="Times New Roman" panose="02020603050405020304" pitchFamily="18" charset="0"/>
              </a:rPr>
              <a:t>ялпи фойда </a:t>
            </a:r>
            <a:r>
              <a:rPr lang="uz-Cyrl-UZ" sz="2400" i="1" dirty="0" smtClean="0">
                <a:solidFill>
                  <a:srgbClr val="002060"/>
                </a:solidFill>
                <a:latin typeface="Times New Roman" panose="02020603050405020304" pitchFamily="18" charset="0"/>
                <a:cs typeface="Times New Roman" panose="02020603050405020304" pitchFamily="18" charset="0"/>
              </a:rPr>
              <a:t>(ЯФ) </a:t>
            </a:r>
            <a:r>
              <a:rPr lang="uz-Cyrl-UZ" sz="2400" dirty="0" smtClean="0">
                <a:solidFill>
                  <a:srgbClr val="002060"/>
                </a:solidFill>
                <a:latin typeface="Times New Roman" panose="02020603050405020304" pitchFamily="18" charset="0"/>
                <a:cs typeface="Times New Roman" panose="02020603050405020304" pitchFamily="18" charset="0"/>
              </a:rPr>
              <a:t>ва </a:t>
            </a:r>
            <a:r>
              <a:rPr lang="uz-Cyrl-UZ" sz="2400" b="1" dirty="0" smtClean="0">
                <a:solidFill>
                  <a:srgbClr val="002060"/>
                </a:solidFill>
                <a:latin typeface="Times New Roman" panose="02020603050405020304" pitchFamily="18" charset="0"/>
                <a:cs typeface="Times New Roman" panose="02020603050405020304" pitchFamily="18" charset="0"/>
              </a:rPr>
              <a:t>харажатлар</a:t>
            </a:r>
            <a:r>
              <a:rPr lang="uz-Cyrl-UZ" sz="2400" dirty="0" smtClean="0">
                <a:solidFill>
                  <a:srgbClr val="002060"/>
                </a:solidFill>
                <a:latin typeface="Times New Roman" panose="02020603050405020304" pitchFamily="18" charset="0"/>
                <a:cs typeface="Times New Roman" panose="02020603050405020304" pitchFamily="18" charset="0"/>
              </a:rPr>
              <a:t> </a:t>
            </a:r>
            <a:r>
              <a:rPr lang="uz-Cyrl-UZ" sz="2400" i="1" dirty="0" smtClean="0">
                <a:solidFill>
                  <a:srgbClr val="002060"/>
                </a:solidFill>
                <a:latin typeface="Times New Roman" panose="02020603050405020304" pitchFamily="18" charset="0"/>
                <a:cs typeface="Times New Roman" panose="02020603050405020304" pitchFamily="18" charset="0"/>
              </a:rPr>
              <a:t>(А ҳаражат) </a:t>
            </a:r>
            <a:r>
              <a:rPr lang="uz-Cyrl-UZ" sz="2400" dirty="0" smtClean="0">
                <a:solidFill>
                  <a:srgbClr val="002060"/>
                </a:solidFill>
                <a:latin typeface="Times New Roman" panose="02020603050405020304" pitchFamily="18" charset="0"/>
                <a:cs typeface="Times New Roman" panose="02020603050405020304" pitchFamily="18" charset="0"/>
              </a:rPr>
              <a:t>ўртасидаги фарқ ва плюс бошқа асосий фаолият соҳалари </a:t>
            </a:r>
            <a:r>
              <a:rPr lang="uz-Cyrl-UZ" sz="2400" b="1" dirty="0" smtClean="0">
                <a:solidFill>
                  <a:srgbClr val="002060"/>
                </a:solidFill>
                <a:latin typeface="Times New Roman" panose="02020603050405020304" pitchFamily="18" charset="0"/>
                <a:cs typeface="Times New Roman" panose="02020603050405020304" pitchFamily="18" charset="0"/>
              </a:rPr>
              <a:t>даромадлари</a:t>
            </a:r>
            <a:r>
              <a:rPr lang="uz-Cyrl-UZ" sz="2400" dirty="0" smtClean="0">
                <a:solidFill>
                  <a:srgbClr val="002060"/>
                </a:solidFill>
                <a:latin typeface="Times New Roman" panose="02020603050405020304" pitchFamily="18" charset="0"/>
                <a:cs typeface="Times New Roman" panose="02020603050405020304" pitchFamily="18" charset="0"/>
              </a:rPr>
              <a:t> </a:t>
            </a:r>
            <a:r>
              <a:rPr lang="uz-Cyrl-UZ" sz="2400" i="1" dirty="0" smtClean="0">
                <a:solidFill>
                  <a:srgbClr val="002060"/>
                </a:solidFill>
                <a:latin typeface="Times New Roman" panose="02020603050405020304" pitchFamily="18" charset="0"/>
                <a:cs typeface="Times New Roman" panose="02020603050405020304" pitchFamily="18" charset="0"/>
              </a:rPr>
              <a:t>(Б даромад) </a:t>
            </a:r>
            <a:r>
              <a:rPr lang="uz-Cyrl-UZ" sz="2400" dirty="0" smtClean="0">
                <a:solidFill>
                  <a:srgbClr val="002060"/>
                </a:solidFill>
                <a:latin typeface="Times New Roman" panose="02020603050405020304" pitchFamily="18" charset="0"/>
                <a:cs typeface="Times New Roman" panose="02020603050405020304" pitchFamily="18" charset="0"/>
              </a:rPr>
              <a:t>ёки </a:t>
            </a:r>
            <a:r>
              <a:rPr lang="uz-Cyrl-UZ" sz="2400" b="1" dirty="0" smtClean="0">
                <a:solidFill>
                  <a:srgbClr val="002060"/>
                </a:solidFill>
                <a:latin typeface="Times New Roman" panose="02020603050405020304" pitchFamily="18" charset="0"/>
                <a:cs typeface="Times New Roman" panose="02020603050405020304" pitchFamily="18" charset="0"/>
              </a:rPr>
              <a:t>камомадлари</a:t>
            </a:r>
            <a:r>
              <a:rPr lang="uz-Cyrl-UZ" sz="2400" dirty="0" smtClean="0">
                <a:solidFill>
                  <a:srgbClr val="002060"/>
                </a:solidFill>
                <a:latin typeface="Times New Roman" panose="02020603050405020304" pitchFamily="18" charset="0"/>
                <a:cs typeface="Times New Roman" panose="02020603050405020304" pitchFamily="18" charset="0"/>
              </a:rPr>
              <a:t> </a:t>
            </a:r>
            <a:r>
              <a:rPr lang="uz-Cyrl-UZ" sz="2400" i="1" dirty="0" smtClean="0">
                <a:solidFill>
                  <a:srgbClr val="002060"/>
                </a:solidFill>
                <a:latin typeface="Times New Roman" panose="02020603050405020304" pitchFamily="18" charset="0"/>
                <a:cs typeface="Times New Roman" panose="02020603050405020304" pitchFamily="18" charset="0"/>
              </a:rPr>
              <a:t>(Б камомад)</a:t>
            </a:r>
            <a:r>
              <a:rPr lang="uz-Cyrl-UZ" sz="2400" dirty="0" smtClean="0">
                <a:solidFill>
                  <a:srgbClr val="002060"/>
                </a:solidFill>
                <a:latin typeface="Times New Roman" panose="02020603050405020304" pitchFamily="18" charset="0"/>
                <a:cs typeface="Times New Roman" panose="02020603050405020304" pitchFamily="18" charset="0"/>
              </a:rPr>
              <a:t> айирмасидан иборат, яъни:</a:t>
            </a:r>
          </a:p>
          <a:p>
            <a:pPr marL="11113" lvl="0" algn="ctr">
              <a:lnSpc>
                <a:spcPct val="114000"/>
              </a:lnSpc>
              <a:spcBef>
                <a:spcPts val="1200"/>
              </a:spcBef>
              <a:spcAft>
                <a:spcPts val="1200"/>
              </a:spcAft>
              <a:defRPr/>
            </a:pPr>
            <a:r>
              <a:rPr lang="uz-Cyrl-UZ" sz="2400" b="1" dirty="0" smtClean="0">
                <a:solidFill>
                  <a:srgbClr val="002060"/>
                </a:solidFill>
                <a:latin typeface="Times New Roman" panose="02020603050405020304" pitchFamily="18" charset="0"/>
                <a:cs typeface="Times New Roman" panose="02020603050405020304" pitchFamily="18" charset="0"/>
              </a:rPr>
              <a:t>ИЧФ = ЯФ – А ҳаражат + Б даромад + Б камомад;</a:t>
            </a:r>
          </a:p>
          <a:p>
            <a:pPr marL="11113" lvl="0" algn="just">
              <a:lnSpc>
                <a:spcPct val="114000"/>
              </a:lnSpc>
              <a:spcBef>
                <a:spcPts val="600"/>
              </a:spcBef>
              <a:spcAft>
                <a:spcPts val="600"/>
              </a:spcAft>
              <a:defRPr/>
            </a:pPr>
            <a:endParaRPr lang="uz-Cyrl-UZ"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010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Корхоналар</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фойдасининг</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турлари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23461" y="801203"/>
            <a:ext cx="9352384" cy="5901280"/>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468313" lvl="0" indent="-457200" algn="just">
              <a:lnSpc>
                <a:spcPct val="114000"/>
              </a:lnSpc>
              <a:spcBef>
                <a:spcPts val="600"/>
              </a:spcBef>
              <a:spcAft>
                <a:spcPts val="600"/>
              </a:spcAft>
              <a:buFont typeface="+mj-lt"/>
              <a:buAutoNum type="alphaLcParenR" startAt="3"/>
              <a:defRPr/>
            </a:pPr>
            <a:r>
              <a:rPr lang="ru-RU" sz="2400" b="1" dirty="0" err="1">
                <a:solidFill>
                  <a:srgbClr val="002060"/>
                </a:solidFill>
                <a:latin typeface="Times New Roman" panose="02020603050405020304" pitchFamily="18" charset="0"/>
                <a:cs typeface="Times New Roman" panose="02020603050405020304" pitchFamily="18" charset="0"/>
              </a:rPr>
              <a:t>умумий</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хўжалик</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фаолиятидаги</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фойда</a:t>
            </a:r>
            <a:r>
              <a:rPr lang="en-US" sz="2400" b="1" dirty="0">
                <a:solidFill>
                  <a:srgbClr val="002060"/>
                </a:solidFill>
                <a:latin typeface="Times New Roman" panose="02020603050405020304" pitchFamily="18" charset="0"/>
                <a:cs typeface="Times New Roman" panose="02020603050405020304" pitchFamily="18" charset="0"/>
              </a:rPr>
              <a:t> </a:t>
            </a:r>
            <a:r>
              <a:rPr lang="en-US" sz="2400" i="1" dirty="0">
                <a:solidFill>
                  <a:srgbClr val="002060"/>
                </a:solidFill>
                <a:latin typeface="Times New Roman" panose="02020603050405020304" pitchFamily="18" charset="0"/>
                <a:cs typeface="Times New Roman" panose="02020603050405020304" pitchFamily="18" charset="0"/>
              </a:rPr>
              <a:t>(</a:t>
            </a:r>
            <a:r>
              <a:rPr lang="ru-RU" sz="2400" i="1" dirty="0">
                <a:solidFill>
                  <a:srgbClr val="002060"/>
                </a:solidFill>
                <a:latin typeface="Times New Roman" panose="02020603050405020304" pitchFamily="18" charset="0"/>
                <a:cs typeface="Times New Roman" panose="02020603050405020304" pitchFamily="18" charset="0"/>
              </a:rPr>
              <a:t>УХФ</a:t>
            </a:r>
            <a:r>
              <a:rPr lang="en-US" sz="2400" i="1" dirty="0">
                <a:solidFill>
                  <a:srgbClr val="002060"/>
                </a:solidFill>
                <a:latin typeface="Times New Roman" panose="02020603050405020304" pitchFamily="18" charset="0"/>
                <a:cs typeface="Times New Roman" panose="02020603050405020304" pitchFamily="18" charset="0"/>
              </a:rPr>
              <a:t>)</a:t>
            </a:r>
            <a:r>
              <a:rPr lang="uz-Cyrl-UZ"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Бу</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алгебраик</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ифодалар</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йиғиндиси</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тарзида</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ифодаланади</a:t>
            </a:r>
            <a:r>
              <a:rPr lang="ru-RU" sz="2400" dirty="0">
                <a:solidFill>
                  <a:srgbClr val="002060"/>
                </a:solidFill>
                <a:latin typeface="Times New Roman" panose="02020603050405020304" pitchFamily="18" charset="0"/>
                <a:cs typeface="Times New Roman" panose="02020603050405020304" pitchFamily="18" charset="0"/>
              </a:rPr>
              <a:t>:</a:t>
            </a:r>
          </a:p>
          <a:p>
            <a:pPr marL="11113" lvl="0" algn="ctr">
              <a:lnSpc>
                <a:spcPct val="114000"/>
              </a:lnSpc>
              <a:spcBef>
                <a:spcPts val="600"/>
              </a:spcBef>
              <a:spcAft>
                <a:spcPts val="600"/>
              </a:spcAft>
              <a:defRPr/>
            </a:pPr>
            <a:r>
              <a:rPr lang="uz-Cyrl-UZ" sz="2400" b="1" dirty="0">
                <a:solidFill>
                  <a:srgbClr val="002060"/>
                </a:solidFill>
                <a:latin typeface="Times New Roman" panose="02020603050405020304" pitchFamily="18" charset="0"/>
                <a:cs typeface="Times New Roman" panose="02020603050405020304" pitchFamily="18" charset="0"/>
              </a:rPr>
              <a:t>УХФ </a:t>
            </a:r>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АФФ + ДД + ФД +- ЧЭВ +- КККБ – ФХ</a:t>
            </a:r>
            <a:r>
              <a:rPr lang="ru-RU" sz="2400" b="1" dirty="0">
                <a:solidFill>
                  <a:srgbClr val="002060"/>
                </a:solidFill>
                <a:latin typeface="Times New Roman" panose="02020603050405020304" pitchFamily="18" charset="0"/>
                <a:cs typeface="Times New Roman" panose="02020603050405020304" pitchFamily="18" charset="0"/>
              </a:rPr>
              <a:t>;</a:t>
            </a:r>
          </a:p>
          <a:p>
            <a:pPr marL="11113" lvl="0" algn="just">
              <a:lnSpc>
                <a:spcPct val="114000"/>
              </a:lnSpc>
              <a:spcBef>
                <a:spcPts val="600"/>
              </a:spcBef>
              <a:defRPr/>
            </a:pPr>
            <a:r>
              <a:rPr lang="ru-RU" sz="2400" dirty="0" err="1">
                <a:solidFill>
                  <a:srgbClr val="002060"/>
                </a:solidFill>
                <a:latin typeface="Times New Roman" panose="02020603050405020304" pitchFamily="18" charset="0"/>
                <a:cs typeface="Times New Roman" panose="02020603050405020304" pitchFamily="18" charset="0"/>
              </a:rPr>
              <a:t>Бу</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ерда</a:t>
            </a:r>
            <a:r>
              <a:rPr lang="ru-RU" sz="2400" dirty="0">
                <a:solidFill>
                  <a:srgbClr val="002060"/>
                </a:solidFill>
                <a:latin typeface="Times New Roman" panose="02020603050405020304" pitchFamily="18" charset="0"/>
                <a:cs typeface="Times New Roman" panose="02020603050405020304" pitchFamily="18" charset="0"/>
              </a:rPr>
              <a:t>, </a:t>
            </a:r>
          </a:p>
          <a:p>
            <a:pPr marL="11113" lvl="0" algn="just">
              <a:lnSpc>
                <a:spcPct val="114000"/>
              </a:lnSpc>
              <a:spcBef>
                <a:spcPts val="600"/>
              </a:spcBef>
              <a:defRPr/>
            </a:pPr>
            <a:r>
              <a:rPr lang="ru-RU" sz="2400" i="1" dirty="0">
                <a:solidFill>
                  <a:srgbClr val="002060"/>
                </a:solidFill>
                <a:latin typeface="Times New Roman" panose="02020603050405020304" pitchFamily="18" charset="0"/>
                <a:cs typeface="Times New Roman" panose="02020603050405020304" pitchFamily="18" charset="0"/>
              </a:rPr>
              <a:t>АФФ – </a:t>
            </a:r>
            <a:r>
              <a:rPr lang="ru-RU" sz="2400" b="1" dirty="0" err="1">
                <a:solidFill>
                  <a:srgbClr val="002060"/>
                </a:solidFill>
                <a:latin typeface="Times New Roman" panose="02020603050405020304" pitchFamily="18" charset="0"/>
                <a:cs typeface="Times New Roman" panose="02020603050405020304" pitchFamily="18" charset="0"/>
              </a:rPr>
              <a:t>асосий</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фаолиятдаги</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фойда</a:t>
            </a:r>
            <a:r>
              <a:rPr lang="ru-RU" sz="2400" b="1" dirty="0">
                <a:solidFill>
                  <a:srgbClr val="002060"/>
                </a:solidFill>
                <a:latin typeface="Times New Roman" panose="02020603050405020304" pitchFamily="18" charset="0"/>
                <a:cs typeface="Times New Roman" panose="02020603050405020304" pitchFamily="18" charset="0"/>
              </a:rPr>
              <a:t>;</a:t>
            </a:r>
          </a:p>
          <a:p>
            <a:pPr marL="11113" lvl="0" algn="just">
              <a:lnSpc>
                <a:spcPct val="114000"/>
              </a:lnSpc>
              <a:spcBef>
                <a:spcPts val="600"/>
              </a:spcBef>
              <a:defRPr/>
            </a:pPr>
            <a:r>
              <a:rPr lang="ru-RU" sz="2400" i="1" dirty="0">
                <a:solidFill>
                  <a:srgbClr val="002060"/>
                </a:solidFill>
                <a:latin typeface="Times New Roman" panose="02020603050405020304" pitchFamily="18" charset="0"/>
                <a:cs typeface="Times New Roman" panose="02020603050405020304" pitchFamily="18" charset="0"/>
              </a:rPr>
              <a:t>ДД – </a:t>
            </a:r>
            <a:r>
              <a:rPr lang="ru-RU" sz="2400" b="1" dirty="0" err="1">
                <a:solidFill>
                  <a:srgbClr val="002060"/>
                </a:solidFill>
                <a:latin typeface="Times New Roman" panose="02020603050405020304" pitchFamily="18" charset="0"/>
                <a:cs typeface="Times New Roman" panose="02020603050405020304" pitchFamily="18" charset="0"/>
              </a:rPr>
              <a:t>дивидентлар</a:t>
            </a:r>
            <a:r>
              <a:rPr lang="ru-RU" sz="2400" b="1" dirty="0">
                <a:solidFill>
                  <a:srgbClr val="002060"/>
                </a:solidFill>
                <a:latin typeface="Times New Roman" panose="02020603050405020304" pitchFamily="18" charset="0"/>
                <a:cs typeface="Times New Roman" panose="02020603050405020304" pitchFamily="18" charset="0"/>
              </a:rPr>
              <a:t>;</a:t>
            </a:r>
          </a:p>
          <a:p>
            <a:pPr marL="11113" lvl="0" algn="just">
              <a:lnSpc>
                <a:spcPct val="114000"/>
              </a:lnSpc>
              <a:spcBef>
                <a:spcPts val="600"/>
              </a:spcBef>
              <a:defRPr/>
            </a:pPr>
            <a:r>
              <a:rPr lang="ru-RU" sz="2400" i="1" dirty="0">
                <a:solidFill>
                  <a:srgbClr val="002060"/>
                </a:solidFill>
                <a:latin typeface="Times New Roman" panose="02020603050405020304" pitchFamily="18" charset="0"/>
                <a:cs typeface="Times New Roman" panose="02020603050405020304" pitchFamily="18" charset="0"/>
              </a:rPr>
              <a:t>ФД – </a:t>
            </a:r>
            <a:r>
              <a:rPr lang="ru-RU" sz="2400" b="1" dirty="0" err="1">
                <a:solidFill>
                  <a:srgbClr val="002060"/>
                </a:solidFill>
                <a:latin typeface="Times New Roman" panose="02020603050405020304" pitchFamily="18" charset="0"/>
                <a:cs typeface="Times New Roman" panose="02020603050405020304" pitchFamily="18" charset="0"/>
              </a:rPr>
              <a:t>фоизлар</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бўйича</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даромадлар</a:t>
            </a:r>
            <a:r>
              <a:rPr lang="uz-Cyrl-UZ" sz="2400" b="1" dirty="0">
                <a:solidFill>
                  <a:srgbClr val="002060"/>
                </a:solidFill>
                <a:latin typeface="Times New Roman" panose="02020603050405020304" pitchFamily="18" charset="0"/>
                <a:cs typeface="Times New Roman" panose="02020603050405020304" pitchFamily="18" charset="0"/>
              </a:rPr>
              <a:t>;</a:t>
            </a:r>
          </a:p>
          <a:p>
            <a:pPr marL="11113" lvl="0" algn="just">
              <a:lnSpc>
                <a:spcPct val="114000"/>
              </a:lnSpc>
              <a:spcBef>
                <a:spcPts val="600"/>
              </a:spcBef>
              <a:defRPr/>
            </a:pPr>
            <a:r>
              <a:rPr lang="ru-RU" sz="2400" i="1" dirty="0">
                <a:solidFill>
                  <a:srgbClr val="002060"/>
                </a:solidFill>
                <a:latin typeface="Times New Roman" panose="02020603050405020304" pitchFamily="18" charset="0"/>
                <a:cs typeface="Times New Roman" panose="02020603050405020304" pitchFamily="18" charset="0"/>
              </a:rPr>
              <a:t>ЧЕВ – </a:t>
            </a:r>
            <a:r>
              <a:rPr lang="ru-RU" sz="2400" b="1" dirty="0">
                <a:solidFill>
                  <a:srgbClr val="002060"/>
                </a:solidFill>
                <a:latin typeface="Times New Roman" panose="02020603050405020304" pitchFamily="18" charset="0"/>
                <a:cs typeface="Times New Roman" panose="02020603050405020304" pitchFamily="18" charset="0"/>
              </a:rPr>
              <a:t>чет эл </a:t>
            </a:r>
            <a:r>
              <a:rPr lang="ru-RU" sz="2400" b="1" dirty="0" err="1">
                <a:solidFill>
                  <a:srgbClr val="002060"/>
                </a:solidFill>
                <a:latin typeface="Times New Roman" panose="02020603050405020304" pitchFamily="18" charset="0"/>
                <a:cs typeface="Times New Roman" panose="02020603050405020304" pitchFamily="18" charset="0"/>
              </a:rPr>
              <a:t>валюталари</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бўйича</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операцияларидан</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олинган</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даромадлар</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ёки</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камомадлар</a:t>
            </a:r>
            <a:r>
              <a:rPr lang="ru-RU" sz="2400" b="1" dirty="0">
                <a:solidFill>
                  <a:srgbClr val="002060"/>
                </a:solidFill>
                <a:latin typeface="Times New Roman" panose="02020603050405020304" pitchFamily="18" charset="0"/>
                <a:cs typeface="Times New Roman" panose="02020603050405020304" pitchFamily="18" charset="0"/>
              </a:rPr>
              <a:t>;</a:t>
            </a:r>
          </a:p>
          <a:p>
            <a:pPr marL="11113" lvl="0" algn="just">
              <a:lnSpc>
                <a:spcPct val="114000"/>
              </a:lnSpc>
              <a:spcBef>
                <a:spcPts val="600"/>
              </a:spcBef>
              <a:defRPr/>
            </a:pPr>
            <a:r>
              <a:rPr lang="ru-RU" sz="2400" i="1" dirty="0">
                <a:solidFill>
                  <a:srgbClr val="002060"/>
                </a:solidFill>
                <a:latin typeface="Times New Roman" panose="02020603050405020304" pitchFamily="18" charset="0"/>
                <a:cs typeface="Times New Roman" panose="02020603050405020304" pitchFamily="18" charset="0"/>
              </a:rPr>
              <a:t>ҚҚҚБ – </a:t>
            </a:r>
            <a:r>
              <a:rPr lang="ru-RU" sz="2400" b="1" dirty="0" err="1">
                <a:solidFill>
                  <a:srgbClr val="002060"/>
                </a:solidFill>
                <a:latin typeface="Times New Roman" panose="02020603050405020304" pitchFamily="18" charset="0"/>
                <a:cs typeface="Times New Roman" panose="02020603050405020304" pitchFamily="18" charset="0"/>
              </a:rPr>
              <a:t>қимматбаҳо</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қоғозларни</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қайта</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баҳолашдаги</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даромадлар</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ёки</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камомадлар</a:t>
            </a:r>
            <a:r>
              <a:rPr lang="ru-RU" sz="2400" b="1" dirty="0">
                <a:solidFill>
                  <a:srgbClr val="002060"/>
                </a:solidFill>
                <a:latin typeface="Times New Roman" panose="02020603050405020304" pitchFamily="18" charset="0"/>
                <a:cs typeface="Times New Roman" panose="02020603050405020304" pitchFamily="18" charset="0"/>
              </a:rPr>
              <a:t>;</a:t>
            </a:r>
          </a:p>
          <a:p>
            <a:pPr marL="11113" lvl="0" algn="just">
              <a:lnSpc>
                <a:spcPct val="114000"/>
              </a:lnSpc>
              <a:spcBef>
                <a:spcPts val="600"/>
              </a:spcBef>
              <a:defRPr/>
            </a:pPr>
            <a:r>
              <a:rPr lang="ru-RU" sz="2400" i="1" dirty="0">
                <a:solidFill>
                  <a:srgbClr val="002060"/>
                </a:solidFill>
                <a:latin typeface="Times New Roman" panose="02020603050405020304" pitchFamily="18" charset="0"/>
                <a:cs typeface="Times New Roman" panose="02020603050405020304" pitchFamily="18" charset="0"/>
              </a:rPr>
              <a:t>ФХ – </a:t>
            </a:r>
            <a:r>
              <a:rPr lang="ru-RU" sz="2400" b="1" dirty="0" err="1">
                <a:solidFill>
                  <a:srgbClr val="002060"/>
                </a:solidFill>
                <a:latin typeface="Times New Roman" panose="02020603050405020304" pitchFamily="18" charset="0"/>
                <a:cs typeface="Times New Roman" panose="02020603050405020304" pitchFamily="18" charset="0"/>
              </a:rPr>
              <a:t>фоизлар</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бўйича</a:t>
            </a:r>
            <a:r>
              <a:rPr lang="ru-RU" sz="2400" b="1" dirty="0">
                <a:solidFill>
                  <a:srgbClr val="002060"/>
                </a:solidFill>
                <a:latin typeface="Times New Roman" panose="02020603050405020304" pitchFamily="18" charset="0"/>
                <a:cs typeface="Times New Roman" panose="02020603050405020304" pitchFamily="18" charset="0"/>
              </a:rPr>
              <a:t> </a:t>
            </a:r>
            <a:r>
              <a:rPr lang="ru-RU" sz="2400" b="1" dirty="0" err="1">
                <a:solidFill>
                  <a:srgbClr val="002060"/>
                </a:solidFill>
                <a:latin typeface="Times New Roman" panose="02020603050405020304" pitchFamily="18" charset="0"/>
                <a:cs typeface="Times New Roman" panose="02020603050405020304" pitchFamily="18" charset="0"/>
              </a:rPr>
              <a:t>харажатлар</a:t>
            </a:r>
            <a:r>
              <a:rPr lang="ru-RU" sz="2400" b="1" dirty="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86602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fade">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xEl>
                                              <p:pRg st="8" end="8"/>
                                            </p:txEl>
                                          </p:spTgt>
                                        </p:tgtEl>
                                        <p:attrNameLst>
                                          <p:attrName>style.visibility</p:attrName>
                                        </p:attrNameLst>
                                      </p:cBhvr>
                                      <p:to>
                                        <p:strVal val="visible"/>
                                      </p:to>
                                    </p:set>
                                    <p:animEffect transition="in" filter="fade">
                                      <p:cBhvr>
                                        <p:cTn id="47" dur="500"/>
                                        <p:tgtEl>
                                          <p:spTgt spid="1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Корхоналар</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фойдасининг</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турлари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23461" y="815201"/>
            <a:ext cx="9352384" cy="5901280"/>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468313" lvl="0" indent="-457200" algn="just">
              <a:lnSpc>
                <a:spcPct val="114000"/>
              </a:lnSpc>
              <a:spcBef>
                <a:spcPts val="600"/>
              </a:spcBef>
              <a:spcAft>
                <a:spcPts val="600"/>
              </a:spcAft>
              <a:buFont typeface="+mj-lt"/>
              <a:buAutoNum type="alphaLcParenR" startAt="4"/>
              <a:defRPr/>
            </a:pPr>
            <a:r>
              <a:rPr lang="uz-Cyrl-UZ" sz="2400" b="1" dirty="0" smtClean="0">
                <a:solidFill>
                  <a:srgbClr val="002060"/>
                </a:solidFill>
                <a:latin typeface="Times New Roman" panose="02020603050405020304" pitchFamily="18" charset="0"/>
                <a:cs typeface="Times New Roman" panose="02020603050405020304" pitchFamily="18" charset="0"/>
              </a:rPr>
              <a:t>солиқ тўловларигача бўлган фойда</a:t>
            </a:r>
            <a:r>
              <a:rPr lang="uz-Cyrl-UZ" sz="2400" dirty="0" smtClean="0">
                <a:solidFill>
                  <a:srgbClr val="002060"/>
                </a:solidFill>
                <a:latin typeface="Times New Roman" panose="02020603050405020304" pitchFamily="18" charset="0"/>
                <a:cs typeface="Times New Roman" panose="02020603050405020304" pitchFamily="18" charset="0"/>
              </a:rPr>
              <a:t> </a:t>
            </a:r>
            <a:r>
              <a:rPr lang="uz-Cyrl-UZ" sz="2400" i="1" dirty="0" smtClean="0">
                <a:solidFill>
                  <a:srgbClr val="002060"/>
                </a:solidFill>
                <a:latin typeface="Times New Roman" panose="02020603050405020304" pitchFamily="18" charset="0"/>
                <a:cs typeface="Times New Roman" panose="02020603050405020304" pitchFamily="18" charset="0"/>
              </a:rPr>
              <a:t>(СФ). </a:t>
            </a:r>
            <a:r>
              <a:rPr lang="uz-Cyrl-UZ" sz="2400" dirty="0" smtClean="0">
                <a:solidFill>
                  <a:srgbClr val="002060"/>
                </a:solidFill>
                <a:latin typeface="Times New Roman" panose="02020603050405020304" pitchFamily="18" charset="0"/>
                <a:cs typeface="Times New Roman" panose="02020603050405020304" pitchFamily="18" charset="0"/>
              </a:rPr>
              <a:t>Бу кўрсаткич ҳам алгебраик ифодалар йиғиндиси тарзида ифодаланиб, умумий хўжалик фаолиятидаги фойда (УХФ) ва тасодифий (кўзда тутилмаган) фойда ёки камомадлар (ТФК) салдосидан иборат, яъни:</a:t>
            </a:r>
          </a:p>
          <a:p>
            <a:pPr marL="11113" lvl="0" algn="ctr">
              <a:lnSpc>
                <a:spcPct val="114000"/>
              </a:lnSpc>
              <a:spcBef>
                <a:spcPts val="600"/>
              </a:spcBef>
              <a:spcAft>
                <a:spcPts val="600"/>
              </a:spcAft>
              <a:defRPr/>
            </a:pPr>
            <a:r>
              <a:rPr lang="uz-Cyrl-UZ" sz="2400" b="1" dirty="0" smtClean="0">
                <a:solidFill>
                  <a:srgbClr val="002060"/>
                </a:solidFill>
                <a:latin typeface="Times New Roman" panose="02020603050405020304" pitchFamily="18" charset="0"/>
                <a:cs typeface="Times New Roman" panose="02020603050405020304" pitchFamily="18" charset="0"/>
              </a:rPr>
              <a:t>СФ = УХФ +- ТФК;</a:t>
            </a:r>
          </a:p>
          <a:p>
            <a:pPr marL="468313" lvl="0" indent="-457200" algn="just">
              <a:lnSpc>
                <a:spcPct val="114000"/>
              </a:lnSpc>
              <a:spcBef>
                <a:spcPts val="600"/>
              </a:spcBef>
              <a:spcAft>
                <a:spcPts val="600"/>
              </a:spcAft>
              <a:buFont typeface="+mj-lt"/>
              <a:buAutoNum type="alphaLcParenR" startAt="5"/>
              <a:defRPr/>
            </a:pPr>
            <a:r>
              <a:rPr lang="uz-Cyrl-UZ" sz="2400" b="1" dirty="0" smtClean="0">
                <a:solidFill>
                  <a:srgbClr val="002060"/>
                </a:solidFill>
                <a:latin typeface="Times New Roman" panose="02020603050405020304" pitchFamily="18" charset="0"/>
                <a:cs typeface="Times New Roman" panose="02020603050405020304" pitchFamily="18" charset="0"/>
              </a:rPr>
              <a:t>йиллик соф фойда</a:t>
            </a:r>
            <a:r>
              <a:rPr lang="uz-Cyrl-UZ" sz="2400" dirty="0" smtClean="0">
                <a:solidFill>
                  <a:srgbClr val="002060"/>
                </a:solidFill>
                <a:latin typeface="Times New Roman" panose="02020603050405020304" pitchFamily="18" charset="0"/>
                <a:cs typeface="Times New Roman" panose="02020603050405020304" pitchFamily="18" charset="0"/>
              </a:rPr>
              <a:t> </a:t>
            </a:r>
            <a:r>
              <a:rPr lang="uz-Cyrl-UZ" sz="2400" i="1" dirty="0" smtClean="0">
                <a:solidFill>
                  <a:srgbClr val="002060"/>
                </a:solidFill>
                <a:latin typeface="Times New Roman" panose="02020603050405020304" pitchFamily="18" charset="0"/>
                <a:cs typeface="Times New Roman" panose="02020603050405020304" pitchFamily="18" charset="0"/>
              </a:rPr>
              <a:t>(ЙСФ)</a:t>
            </a:r>
            <a:r>
              <a:rPr lang="uz-Cyrl-UZ" sz="2400" dirty="0" smtClean="0">
                <a:solidFill>
                  <a:srgbClr val="002060"/>
                </a:solidFill>
                <a:latin typeface="Times New Roman" panose="02020603050405020304" pitchFamily="18" charset="0"/>
                <a:cs typeface="Times New Roman" panose="02020603050405020304" pitchFamily="18" charset="0"/>
              </a:rPr>
              <a:t>. Бу барча солиқларни тўлаб бўлгандан сўнг корхона ҳисобига қоладиган даромад, яъни солиқ тўловларигача бўлган фойдадан (СФ) даромад ёки фойда солиғини (ФС) ҳамда бошқа солиқлар ёки тўловларни (БС) олиб ташлангандан кейин қолган қисмидир, яъни:</a:t>
            </a:r>
          </a:p>
          <a:p>
            <a:pPr marL="11113" lvl="0" algn="ctr">
              <a:lnSpc>
                <a:spcPct val="114000"/>
              </a:lnSpc>
              <a:spcBef>
                <a:spcPts val="600"/>
              </a:spcBef>
              <a:spcAft>
                <a:spcPts val="600"/>
              </a:spcAft>
              <a:defRPr/>
            </a:pPr>
            <a:r>
              <a:rPr lang="uz-Cyrl-UZ" sz="2400" b="1" dirty="0" smtClean="0">
                <a:solidFill>
                  <a:srgbClr val="002060"/>
                </a:solidFill>
                <a:latin typeface="Times New Roman" panose="02020603050405020304" pitchFamily="18" charset="0"/>
                <a:cs typeface="Times New Roman" panose="02020603050405020304" pitchFamily="18" charset="0"/>
              </a:rPr>
              <a:t>ЙСФ = СФ – ФС – БС;</a:t>
            </a:r>
            <a:endParaRPr lang="uz-Cyrl-UZ"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0450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102014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smtClean="0">
                <a:solidFill>
                  <a:schemeClr val="bg1"/>
                </a:solidFill>
                <a:latin typeface="Times New Roman" panose="02020603050405020304" pitchFamily="18" charset="0"/>
                <a:cs typeface="Times New Roman" panose="02020603050405020304" pitchFamily="18" charset="0"/>
              </a:rPr>
              <a:t>Корхоналарнинг хўжалик фаолиятини юритиши давомида келиб чиқадиган харажатлар</a:t>
            </a:r>
            <a:endParaRPr lang="uz-Cyrl-UZ"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79920" y="1189913"/>
            <a:ext cx="8296521" cy="552656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11113" lvl="0" algn="just">
              <a:lnSpc>
                <a:spcPct val="100000"/>
              </a:lnSpc>
              <a:spcBef>
                <a:spcPts val="300"/>
              </a:spcBef>
              <a:defRPr/>
            </a:pPr>
            <a:r>
              <a:rPr lang="uz-Cyrl-UZ" sz="2000" b="1" dirty="0" smtClean="0">
                <a:solidFill>
                  <a:srgbClr val="002060"/>
                </a:solidFill>
                <a:latin typeface="Times New Roman" panose="02020603050405020304" pitchFamily="18" charset="0"/>
                <a:cs typeface="Times New Roman" panose="02020603050405020304" pitchFamily="18" charset="0"/>
              </a:rPr>
              <a:t>Маҳсулотларнинг ишлаб чиқариш таннархи:</a:t>
            </a:r>
          </a:p>
          <a:p>
            <a:pPr marL="541338" lvl="0" indent="-342900" algn="just">
              <a:lnSpc>
                <a:spcPct val="100000"/>
              </a:lnSpc>
              <a:spcBef>
                <a:spcPts val="300"/>
              </a:spcBef>
              <a:buFont typeface="+mj-lt"/>
              <a:buAutoNum type="alphaLcParenR"/>
              <a:defRPr/>
            </a:pPr>
            <a:r>
              <a:rPr lang="uz-Cyrl-UZ" sz="2000" dirty="0" smtClean="0">
                <a:solidFill>
                  <a:srgbClr val="002060"/>
                </a:solidFill>
                <a:latin typeface="Times New Roman" panose="02020603050405020304" pitchFamily="18" charset="0"/>
                <a:cs typeface="Times New Roman" panose="02020603050405020304" pitchFamily="18" charset="0"/>
              </a:rPr>
              <a:t>тўғри ва эгри моддий харажатлар;</a:t>
            </a:r>
          </a:p>
          <a:p>
            <a:pPr marL="541338" lvl="0" indent="-342900" algn="just">
              <a:lnSpc>
                <a:spcPct val="100000"/>
              </a:lnSpc>
              <a:spcBef>
                <a:spcPts val="300"/>
              </a:spcBef>
              <a:buFont typeface="+mj-lt"/>
              <a:buAutoNum type="alphaLcParenR"/>
              <a:defRPr/>
            </a:pPr>
            <a:r>
              <a:rPr lang="uz-Cyrl-UZ" sz="2000" dirty="0" smtClean="0">
                <a:solidFill>
                  <a:srgbClr val="002060"/>
                </a:solidFill>
                <a:latin typeface="Times New Roman" panose="02020603050405020304" pitchFamily="18" charset="0"/>
                <a:cs typeface="Times New Roman" panose="02020603050405020304" pitchFamily="18" charset="0"/>
              </a:rPr>
              <a:t>тўғри ва эгри меҳнат харажатлари;</a:t>
            </a:r>
          </a:p>
          <a:p>
            <a:pPr marL="541338" lvl="0" indent="-342900" algn="just">
              <a:lnSpc>
                <a:spcPct val="100000"/>
              </a:lnSpc>
              <a:spcBef>
                <a:spcPts val="300"/>
              </a:spcBef>
              <a:buFont typeface="+mj-lt"/>
              <a:buAutoNum type="alphaLcParenR"/>
              <a:defRPr/>
            </a:pPr>
            <a:r>
              <a:rPr lang="uz-Cyrl-UZ" sz="2000" dirty="0" smtClean="0">
                <a:solidFill>
                  <a:srgbClr val="002060"/>
                </a:solidFill>
                <a:latin typeface="Times New Roman" panose="02020603050405020304" pitchFamily="18" charset="0"/>
                <a:cs typeface="Times New Roman" panose="02020603050405020304" pitchFamily="18" charset="0"/>
              </a:rPr>
              <a:t>бошқа тўғри ва эгри харажатлар.</a:t>
            </a:r>
          </a:p>
          <a:p>
            <a:pPr marL="11113" lvl="0" algn="just">
              <a:lnSpc>
                <a:spcPct val="100000"/>
              </a:lnSpc>
              <a:spcBef>
                <a:spcPts val="300"/>
              </a:spcBef>
              <a:defRPr/>
            </a:pPr>
            <a:r>
              <a:rPr lang="uz-Cyrl-UZ" sz="2000" b="1" dirty="0" smtClean="0">
                <a:solidFill>
                  <a:srgbClr val="002060"/>
                </a:solidFill>
                <a:latin typeface="Times New Roman" panose="02020603050405020304" pitchFamily="18" charset="0"/>
                <a:cs typeface="Times New Roman" panose="02020603050405020304" pitchFamily="18" charset="0"/>
              </a:rPr>
              <a:t>Маълум даврдаги харажатлар:</a:t>
            </a:r>
          </a:p>
          <a:p>
            <a:pPr marL="541338" indent="-342900" algn="just">
              <a:lnSpc>
                <a:spcPct val="100000"/>
              </a:lnSpc>
              <a:spcBef>
                <a:spcPts val="300"/>
              </a:spcBef>
              <a:buFont typeface="+mj-lt"/>
              <a:buAutoNum type="alphaLcParenR"/>
              <a:defRPr/>
            </a:pPr>
            <a:r>
              <a:rPr lang="uz-Cyrl-UZ" sz="2000" dirty="0" smtClean="0">
                <a:solidFill>
                  <a:srgbClr val="002060"/>
                </a:solidFill>
                <a:latin typeface="Times New Roman" panose="02020603050405020304" pitchFamily="18" charset="0"/>
                <a:cs typeface="Times New Roman" panose="02020603050405020304" pitchFamily="18" charset="0"/>
              </a:rPr>
              <a:t>сотиш билан боғлиқ харажатлар;</a:t>
            </a:r>
          </a:p>
          <a:p>
            <a:pPr marL="541338" indent="-342900" algn="just">
              <a:lnSpc>
                <a:spcPct val="100000"/>
              </a:lnSpc>
              <a:spcBef>
                <a:spcPts val="300"/>
              </a:spcBef>
              <a:buFont typeface="+mj-lt"/>
              <a:buAutoNum type="alphaLcParenR"/>
              <a:defRPr/>
            </a:pPr>
            <a:r>
              <a:rPr lang="uz-Cyrl-UZ" sz="2000" dirty="0" smtClean="0">
                <a:solidFill>
                  <a:srgbClr val="002060"/>
                </a:solidFill>
                <a:latin typeface="Times New Roman" panose="02020603050405020304" pitchFamily="18" charset="0"/>
                <a:cs typeface="Times New Roman" panose="02020603050405020304" pitchFamily="18" charset="0"/>
              </a:rPr>
              <a:t>бошқариш билан боғлиқ харажатлар (маъмурий харажатлар);</a:t>
            </a:r>
          </a:p>
          <a:p>
            <a:pPr marL="541338" indent="-342900" algn="just">
              <a:lnSpc>
                <a:spcPct val="100000"/>
              </a:lnSpc>
              <a:spcBef>
                <a:spcPts val="300"/>
              </a:spcBef>
              <a:buFont typeface="+mj-lt"/>
              <a:buAutoNum type="alphaLcParenR"/>
              <a:defRPr/>
            </a:pPr>
            <a:r>
              <a:rPr lang="uz-Cyrl-UZ" sz="2000" dirty="0" smtClean="0">
                <a:solidFill>
                  <a:srgbClr val="002060"/>
                </a:solidFill>
                <a:latin typeface="Times New Roman" panose="02020603050405020304" pitchFamily="18" charset="0"/>
                <a:cs typeface="Times New Roman" panose="02020603050405020304" pitchFamily="18" charset="0"/>
              </a:rPr>
              <a:t>бошқа жараёнлар билан боғлиқ харажатлар.</a:t>
            </a:r>
          </a:p>
          <a:p>
            <a:pPr marL="11113" algn="just">
              <a:lnSpc>
                <a:spcPct val="100000"/>
              </a:lnSpc>
              <a:spcBef>
                <a:spcPts val="300"/>
              </a:spcBef>
              <a:defRPr/>
            </a:pPr>
            <a:r>
              <a:rPr lang="uz-Cyrl-UZ" sz="2000" b="1" dirty="0" smtClean="0">
                <a:solidFill>
                  <a:srgbClr val="002060"/>
                </a:solidFill>
                <a:latin typeface="Times New Roman" panose="02020603050405020304" pitchFamily="18" charset="0"/>
                <a:cs typeface="Times New Roman" panose="02020603050405020304" pitchFamily="18" charset="0"/>
              </a:rPr>
              <a:t>Молиявий фаолият билан боғлиқ харажатлар:</a:t>
            </a:r>
          </a:p>
          <a:p>
            <a:pPr marL="541338" lvl="0" indent="-342900" algn="just">
              <a:lnSpc>
                <a:spcPct val="100000"/>
              </a:lnSpc>
              <a:spcBef>
                <a:spcPts val="300"/>
              </a:spcBef>
              <a:buFont typeface="+mj-lt"/>
              <a:buAutoNum type="alphaLcParenR"/>
              <a:defRPr/>
            </a:pPr>
            <a:r>
              <a:rPr lang="uz-Cyrl-UZ" sz="2000" dirty="0" smtClean="0">
                <a:solidFill>
                  <a:srgbClr val="002060"/>
                </a:solidFill>
                <a:latin typeface="Times New Roman" panose="02020603050405020304" pitchFamily="18" charset="0"/>
                <a:cs typeface="Times New Roman" panose="02020603050405020304" pitchFamily="18" charset="0"/>
              </a:rPr>
              <a:t>фоизлар бўйича харажатлар; </a:t>
            </a:r>
          </a:p>
          <a:p>
            <a:pPr marL="541338" lvl="0" indent="-342900" algn="just">
              <a:lnSpc>
                <a:spcPct val="100000"/>
              </a:lnSpc>
              <a:spcBef>
                <a:spcPts val="300"/>
              </a:spcBef>
              <a:buFont typeface="+mj-lt"/>
              <a:buAutoNum type="alphaLcParenR"/>
              <a:defRPr/>
            </a:pPr>
            <a:r>
              <a:rPr lang="uz-Cyrl-UZ" sz="2000" dirty="0" smtClean="0">
                <a:solidFill>
                  <a:srgbClr val="002060"/>
                </a:solidFill>
                <a:latin typeface="Times New Roman" panose="02020603050405020304" pitchFamily="18" charset="0"/>
                <a:cs typeface="Times New Roman" panose="02020603050405020304" pitchFamily="18" charset="0"/>
              </a:rPr>
              <a:t>хорижий валюталар билан боғлиқ операцияларда курсларнинг салбий фарқи;</a:t>
            </a:r>
          </a:p>
          <a:p>
            <a:pPr marL="541338" lvl="0" indent="-342900" algn="just">
              <a:lnSpc>
                <a:spcPct val="100000"/>
              </a:lnSpc>
              <a:spcBef>
                <a:spcPts val="300"/>
              </a:spcBef>
              <a:buFont typeface="+mj-lt"/>
              <a:buAutoNum type="alphaLcParenR"/>
              <a:defRPr/>
            </a:pPr>
            <a:r>
              <a:rPr lang="uz-Cyrl-UZ" sz="2000" dirty="0" smtClean="0">
                <a:solidFill>
                  <a:srgbClr val="002060"/>
                </a:solidFill>
                <a:latin typeface="Times New Roman" panose="02020603050405020304" pitchFamily="18" charset="0"/>
                <a:cs typeface="Times New Roman" panose="02020603050405020304" pitchFamily="18" charset="0"/>
              </a:rPr>
              <a:t>қимматбаҳо қоғозларни қайта баҳолаш;</a:t>
            </a:r>
          </a:p>
          <a:p>
            <a:pPr marL="541338" lvl="0" indent="-342900" algn="just">
              <a:lnSpc>
                <a:spcPct val="100000"/>
              </a:lnSpc>
              <a:spcBef>
                <a:spcPts val="300"/>
              </a:spcBef>
              <a:buFont typeface="+mj-lt"/>
              <a:buAutoNum type="alphaLcParenR"/>
              <a:defRPr/>
            </a:pPr>
            <a:r>
              <a:rPr lang="uz-Cyrl-UZ" sz="2000" dirty="0" smtClean="0">
                <a:solidFill>
                  <a:srgbClr val="002060"/>
                </a:solidFill>
                <a:latin typeface="Times New Roman" panose="02020603050405020304" pitchFamily="18" charset="0"/>
                <a:cs typeface="Times New Roman" panose="02020603050405020304" pitchFamily="18" charset="0"/>
              </a:rPr>
              <a:t>моливий фаолият билан боғлиқ бошқа харажатлар.</a:t>
            </a:r>
          </a:p>
          <a:p>
            <a:pPr lvl="0" algn="just">
              <a:lnSpc>
                <a:spcPct val="100000"/>
              </a:lnSpc>
              <a:spcBef>
                <a:spcPts val="300"/>
              </a:spcBef>
              <a:defRPr/>
            </a:pPr>
            <a:r>
              <a:rPr lang="uz-Cyrl-UZ" sz="2000" b="1" dirty="0" smtClean="0">
                <a:solidFill>
                  <a:srgbClr val="002060"/>
                </a:solidFill>
                <a:latin typeface="Times New Roman" panose="02020603050405020304" pitchFamily="18" charset="0"/>
                <a:cs typeface="Times New Roman" panose="02020603050405020304" pitchFamily="18" charset="0"/>
              </a:rPr>
              <a:t>Тасодифий харажатлар</a:t>
            </a:r>
            <a:r>
              <a:rPr lang="uz-Cyrl-UZ" sz="2000" dirty="0" smtClean="0">
                <a:solidFill>
                  <a:srgbClr val="002060"/>
                </a:solidFill>
                <a:latin typeface="Times New Roman" panose="02020603050405020304" pitchFamily="18" charset="0"/>
                <a:cs typeface="Times New Roman" panose="02020603050405020304" pitchFamily="18" charset="0"/>
              </a:rPr>
              <a:t> (табиий офатлар натижасида келиб чиқадиган харажатлар).</a:t>
            </a:r>
            <a:endParaRPr lang="uz-Cyrl-UZ"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72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fade">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xEl>
                                              <p:pRg st="8" end="8"/>
                                            </p:txEl>
                                          </p:spTgt>
                                        </p:tgtEl>
                                        <p:attrNameLst>
                                          <p:attrName>style.visibility</p:attrName>
                                        </p:attrNameLst>
                                      </p:cBhvr>
                                      <p:to>
                                        <p:strVal val="visible"/>
                                      </p:to>
                                    </p:set>
                                    <p:animEffect transition="in" filter="fade">
                                      <p:cBhvr>
                                        <p:cTn id="47" dur="500"/>
                                        <p:tgtEl>
                                          <p:spTgt spid="12">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
                                            <p:txEl>
                                              <p:pRg st="9" end="9"/>
                                            </p:txEl>
                                          </p:spTgt>
                                        </p:tgtEl>
                                        <p:attrNameLst>
                                          <p:attrName>style.visibility</p:attrName>
                                        </p:attrNameLst>
                                      </p:cBhvr>
                                      <p:to>
                                        <p:strVal val="visible"/>
                                      </p:to>
                                    </p:set>
                                    <p:animEffect transition="in" filter="fade">
                                      <p:cBhvr>
                                        <p:cTn id="52" dur="500"/>
                                        <p:tgtEl>
                                          <p:spTgt spid="12">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2">
                                            <p:txEl>
                                              <p:pRg st="10" end="10"/>
                                            </p:txEl>
                                          </p:spTgt>
                                        </p:tgtEl>
                                        <p:attrNameLst>
                                          <p:attrName>style.visibility</p:attrName>
                                        </p:attrNameLst>
                                      </p:cBhvr>
                                      <p:to>
                                        <p:strVal val="visible"/>
                                      </p:to>
                                    </p:set>
                                    <p:animEffect transition="in" filter="fade">
                                      <p:cBhvr>
                                        <p:cTn id="57" dur="500"/>
                                        <p:tgtEl>
                                          <p:spTgt spid="12">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2">
                                            <p:txEl>
                                              <p:pRg st="11" end="11"/>
                                            </p:txEl>
                                          </p:spTgt>
                                        </p:tgtEl>
                                        <p:attrNameLst>
                                          <p:attrName>style.visibility</p:attrName>
                                        </p:attrNameLst>
                                      </p:cBhvr>
                                      <p:to>
                                        <p:strVal val="visible"/>
                                      </p:to>
                                    </p:set>
                                    <p:animEffect transition="in" filter="fade">
                                      <p:cBhvr>
                                        <p:cTn id="62" dur="500"/>
                                        <p:tgtEl>
                                          <p:spTgt spid="12">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2">
                                            <p:txEl>
                                              <p:pRg st="12" end="12"/>
                                            </p:txEl>
                                          </p:spTgt>
                                        </p:tgtEl>
                                        <p:attrNameLst>
                                          <p:attrName>style.visibility</p:attrName>
                                        </p:attrNameLst>
                                      </p:cBhvr>
                                      <p:to>
                                        <p:strVal val="visible"/>
                                      </p:to>
                                    </p:set>
                                    <p:animEffect transition="in" filter="fade">
                                      <p:cBhvr>
                                        <p:cTn id="67" dur="500"/>
                                        <p:tgtEl>
                                          <p:spTgt spid="12">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2">
                                            <p:txEl>
                                              <p:pRg st="13" end="13"/>
                                            </p:txEl>
                                          </p:spTgt>
                                        </p:tgtEl>
                                        <p:attrNameLst>
                                          <p:attrName>style.visibility</p:attrName>
                                        </p:attrNameLst>
                                      </p:cBhvr>
                                      <p:to>
                                        <p:strVal val="visible"/>
                                      </p:to>
                                    </p:set>
                                    <p:animEffect transition="in" filter="fade">
                                      <p:cBhvr>
                                        <p:cTn id="72" dur="500"/>
                                        <p:tgtEl>
                                          <p:spTgt spid="1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102014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smtClean="0">
                <a:solidFill>
                  <a:schemeClr val="bg1"/>
                </a:solidFill>
                <a:latin typeface="Times New Roman" panose="02020603050405020304" pitchFamily="18" charset="0"/>
                <a:cs typeface="Times New Roman" panose="02020603050405020304" pitchFamily="18" charset="0"/>
              </a:rPr>
              <a:t>Корхоналарнинг хўжалик фаолиятининг юритиши давомида келиб тушадиган даромадлари</a:t>
            </a:r>
            <a:endParaRPr lang="uz-Cyrl-UZ"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74055" y="1189913"/>
            <a:ext cx="8391573" cy="552656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400" b="1" dirty="0" smtClean="0">
                <a:solidFill>
                  <a:srgbClr val="002060"/>
                </a:solidFill>
                <a:latin typeface="Times New Roman" panose="02020603050405020304" pitchFamily="18" charset="0"/>
                <a:cs typeface="Times New Roman" panose="02020603050405020304" pitchFamily="18" charset="0"/>
              </a:rPr>
              <a:t>Сотишдан тушган соф тушумлар </a:t>
            </a:r>
            <a:r>
              <a:rPr lang="uz-Cyrl-UZ" sz="2400" dirty="0" smtClean="0">
                <a:solidFill>
                  <a:srgbClr val="002060"/>
                </a:solidFill>
                <a:latin typeface="Times New Roman" panose="02020603050405020304" pitchFamily="18" charset="0"/>
                <a:cs typeface="Times New Roman" panose="02020603050405020304" pitchFamily="18" charset="0"/>
              </a:rPr>
              <a:t>– маҳсулотлар (ишлар, хизматлар) ни сотишдан тушган тушумлардан, қўшимча қиймат солиғи, акциз солиғи, экспорт солиғи (сотиб олувчи томонидан бериладиган айрим скидкалар) ва бошқа тўлов ҳамда ажратмаларни олиб ташлагандан кейин қолган қисми сифатида ҳисобланади.</a:t>
            </a:r>
          </a:p>
          <a:p>
            <a:pPr marL="354013" lvl="0" indent="-342900" algn="just">
              <a:lnSpc>
                <a:spcPct val="114000"/>
              </a:lnSpc>
              <a:spcBef>
                <a:spcPts val="300"/>
              </a:spcBef>
              <a:buFont typeface="Wingdings" panose="05000000000000000000" pitchFamily="2" charset="2"/>
              <a:buChar char="Ø"/>
              <a:defRPr/>
            </a:pPr>
            <a:r>
              <a:rPr lang="uz-Cyrl-UZ" sz="2400" b="1" dirty="0" smtClean="0">
                <a:solidFill>
                  <a:srgbClr val="002060"/>
                </a:solidFill>
                <a:latin typeface="Times New Roman" panose="02020603050405020304" pitchFamily="18" charset="0"/>
                <a:cs typeface="Times New Roman" panose="02020603050405020304" pitchFamily="18" charset="0"/>
              </a:rPr>
              <a:t>Тасодифий фойда ёки даромадлар</a:t>
            </a:r>
            <a:r>
              <a:rPr lang="uz-Cyrl-UZ" sz="2400" dirty="0" smtClean="0">
                <a:solidFill>
                  <a:srgbClr val="002060"/>
                </a:solidFill>
                <a:latin typeface="Times New Roman" panose="02020603050405020304" pitchFamily="18" charset="0"/>
                <a:cs typeface="Times New Roman" panose="02020603050405020304" pitchFamily="18" charset="0"/>
              </a:rPr>
              <a:t> – хўжалик фаолиятини юргизиш давомида кўзда тутилмаган тасодифлар, ҳодисалар, эътиборга олинмаган жараёнлар ва воқеалар туфайли вужудга келадиган даромадлардир. Буларга, асосий фаолият юргизиш давомида ифодаланган ҳисоботларда акс этган бошқа даромадлар бўлими моддасидаги даромадлар киритилмайди.</a:t>
            </a:r>
            <a:endParaRPr lang="uz-Cyrl-UZ"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9214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102014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Кичик бизнес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тадбиркорликни</a:t>
            </a:r>
            <a:r>
              <a:rPr lang="ru-RU" sz="2800" b="1" dirty="0">
                <a:solidFill>
                  <a:schemeClr val="bg1"/>
                </a:solidFill>
                <a:latin typeface="Times New Roman" panose="02020603050405020304" pitchFamily="18" charset="0"/>
                <a:cs typeface="Times New Roman" panose="02020603050405020304" pitchFamily="18" charset="0"/>
              </a:rPr>
              <a:t> кредит </a:t>
            </a:r>
            <a:r>
              <a:rPr lang="ru-RU" sz="2800" b="1" dirty="0" err="1">
                <a:solidFill>
                  <a:schemeClr val="bg1"/>
                </a:solidFill>
                <a:latin typeface="Times New Roman" panose="02020603050405020304" pitchFamily="18" charset="0"/>
                <a:cs typeface="Times New Roman" panose="02020603050405020304" pitchFamily="18" charset="0"/>
              </a:rPr>
              <a:t>билан</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таъминлаш</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510455" y="1332758"/>
            <a:ext cx="6072915" cy="2427566"/>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000" b="1" dirty="0" smtClean="0">
                <a:solidFill>
                  <a:srgbClr val="002060"/>
                </a:solidFill>
                <a:latin typeface="Times New Roman" panose="02020603050405020304" pitchFamily="18" charset="0"/>
                <a:cs typeface="Times New Roman" panose="02020603050405020304" pitchFamily="18" charset="0"/>
              </a:rPr>
              <a:t>Кичик бизнесни кредит билан таъминлаш </a:t>
            </a:r>
            <a:r>
              <a:rPr lang="uz-Cyrl-UZ" sz="2000" dirty="0" smtClean="0">
                <a:solidFill>
                  <a:srgbClr val="002060"/>
                </a:solidFill>
                <a:latin typeface="Times New Roman" panose="02020603050405020304" pitchFamily="18" charset="0"/>
                <a:cs typeface="Times New Roman" panose="02020603050405020304" pitchFamily="18" charset="0"/>
              </a:rPr>
              <a:t>деганда, бу уларга </a:t>
            </a:r>
            <a:r>
              <a:rPr lang="uz-Cyrl-UZ" sz="2000" b="1" i="1" dirty="0" smtClean="0">
                <a:solidFill>
                  <a:srgbClr val="002060"/>
                </a:solidFill>
                <a:latin typeface="Times New Roman" panose="02020603050405020304" pitchFamily="18" charset="0"/>
                <a:cs typeface="Times New Roman" panose="02020603050405020304" pitchFamily="18" charset="0"/>
              </a:rPr>
              <a:t>пул ёки товар шаклидаги воситаларни маълум муддатга ҳақ тўлаш шарти билан қарзга олиш ва қайтариб бериш юзасидан келиб чиқадиган муносабатлар</a:t>
            </a:r>
            <a:r>
              <a:rPr lang="uz-Cyrl-UZ" sz="2000" dirty="0" smtClean="0">
                <a:solidFill>
                  <a:srgbClr val="002060"/>
                </a:solidFill>
                <a:latin typeface="Times New Roman" panose="02020603050405020304" pitchFamily="18" charset="0"/>
                <a:cs typeface="Times New Roman" panose="02020603050405020304" pitchFamily="18" charset="0"/>
              </a:rPr>
              <a:t> тушунилади.</a:t>
            </a:r>
            <a:endParaRPr lang="uz-Cyrl-UZ" sz="2000"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CF060FE6-B2B2-4BFD-A4B1-7053F3B233C5}"/>
              </a:ext>
            </a:extLst>
          </p:cNvPr>
          <p:cNvPicPr>
            <a:picLocks noChangeAspect="1"/>
          </p:cNvPicPr>
          <p:nvPr/>
        </p:nvPicPr>
        <p:blipFill>
          <a:blip r:embed="rId2"/>
          <a:stretch>
            <a:fillRect/>
          </a:stretch>
        </p:blipFill>
        <p:spPr>
          <a:xfrm>
            <a:off x="374056" y="1332758"/>
            <a:ext cx="3136399" cy="2284721"/>
          </a:xfrm>
          <a:prstGeom prst="rect">
            <a:avLst/>
          </a:prstGeom>
        </p:spPr>
      </p:pic>
      <p:sp>
        <p:nvSpPr>
          <p:cNvPr id="3" name="Прямоугольник 2">
            <a:extLst>
              <a:ext uri="{FF2B5EF4-FFF2-40B4-BE49-F238E27FC236}">
                <a16:creationId xmlns:a16="http://schemas.microsoft.com/office/drawing/2014/main" id="{B5B066AE-C435-4402-B0F0-8F42148CC06E}"/>
              </a:ext>
            </a:extLst>
          </p:cNvPr>
          <p:cNvSpPr/>
          <p:nvPr/>
        </p:nvSpPr>
        <p:spPr>
          <a:xfrm>
            <a:off x="25297" y="3676198"/>
            <a:ext cx="4494151" cy="276999"/>
          </a:xfrm>
          <a:prstGeom prst="rect">
            <a:avLst/>
          </a:prstGeom>
        </p:spPr>
        <p:txBody>
          <a:bodyPr wrap="square">
            <a:spAutoFit/>
          </a:bodyPr>
          <a:lstStyle/>
          <a:p>
            <a:r>
              <a:rPr lang="en-US" sz="1200" dirty="0"/>
              <a:t>https://tsuos.uz/wp-content/uploads/2020/08/chto-takoe-kredit.jpg</a:t>
            </a:r>
            <a:endParaRPr lang="ru-RU" sz="1200" dirty="0"/>
          </a:p>
        </p:txBody>
      </p:sp>
      <p:sp>
        <p:nvSpPr>
          <p:cNvPr id="7" name="Объект 2">
            <a:extLst>
              <a:ext uri="{FF2B5EF4-FFF2-40B4-BE49-F238E27FC236}">
                <a16:creationId xmlns:a16="http://schemas.microsoft.com/office/drawing/2014/main" id="{5A35C272-D5CC-4B21-896E-A1141CE1371A}"/>
              </a:ext>
            </a:extLst>
          </p:cNvPr>
          <p:cNvSpPr txBox="1">
            <a:spLocks/>
          </p:cNvSpPr>
          <p:nvPr/>
        </p:nvSpPr>
        <p:spPr>
          <a:xfrm>
            <a:off x="25297" y="4011917"/>
            <a:ext cx="5156303" cy="250854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000" b="1" dirty="0" smtClean="0">
                <a:solidFill>
                  <a:srgbClr val="002060"/>
                </a:solidFill>
                <a:latin typeface="Times New Roman" panose="02020603050405020304" pitchFamily="18" charset="0"/>
                <a:cs typeface="Times New Roman" panose="02020603050405020304" pitchFamily="18" charset="0"/>
              </a:rPr>
              <a:t>Кредит муносабати икки субъект бири </a:t>
            </a:r>
            <a:r>
              <a:rPr lang="uz-Cyrl-UZ" sz="2000" dirty="0" smtClean="0">
                <a:solidFill>
                  <a:srgbClr val="002060"/>
                </a:solidFill>
                <a:latin typeface="Times New Roman" panose="02020603050405020304" pitchFamily="18" charset="0"/>
                <a:cs typeface="Times New Roman" panose="02020603050405020304" pitchFamily="18" charset="0"/>
              </a:rPr>
              <a:t>– </a:t>
            </a:r>
            <a:r>
              <a:rPr lang="uz-Cyrl-UZ" sz="2000" b="1" i="1" dirty="0" smtClean="0">
                <a:solidFill>
                  <a:srgbClr val="002060"/>
                </a:solidFill>
                <a:latin typeface="Times New Roman" panose="02020603050405020304" pitchFamily="18" charset="0"/>
                <a:cs typeface="Times New Roman" panose="02020603050405020304" pitchFamily="18" charset="0"/>
              </a:rPr>
              <a:t>пул эгаси, яъни қарз берувчи</a:t>
            </a:r>
            <a:r>
              <a:rPr lang="uz-Cyrl-UZ" sz="2000" dirty="0" smtClean="0">
                <a:solidFill>
                  <a:srgbClr val="002060"/>
                </a:solidFill>
                <a:latin typeface="Times New Roman" panose="02020603050405020304" pitchFamily="18" charset="0"/>
                <a:cs typeface="Times New Roman" panose="02020603050405020304" pitchFamily="18" charset="0"/>
              </a:rPr>
              <a:t>; </a:t>
            </a:r>
            <a:r>
              <a:rPr lang="uz-Cyrl-UZ" sz="2000" b="1" dirty="0" smtClean="0">
                <a:solidFill>
                  <a:srgbClr val="002060"/>
                </a:solidFill>
                <a:latin typeface="Times New Roman" panose="02020603050405020304" pitchFamily="18" charset="0"/>
                <a:cs typeface="Times New Roman" panose="02020603050405020304" pitchFamily="18" charset="0"/>
              </a:rPr>
              <a:t>иккинчиси</a:t>
            </a:r>
            <a:r>
              <a:rPr lang="uz-Cyrl-UZ" sz="2000" dirty="0" smtClean="0">
                <a:solidFill>
                  <a:srgbClr val="002060"/>
                </a:solidFill>
                <a:latin typeface="Times New Roman" panose="02020603050405020304" pitchFamily="18" charset="0"/>
                <a:cs typeface="Times New Roman" panose="02020603050405020304" pitchFamily="18" charset="0"/>
              </a:rPr>
              <a:t> – </a:t>
            </a:r>
            <a:r>
              <a:rPr lang="uz-Cyrl-UZ" sz="2000" b="1" i="1" dirty="0" smtClean="0">
                <a:solidFill>
                  <a:srgbClr val="002060"/>
                </a:solidFill>
                <a:latin typeface="Times New Roman" panose="02020603050405020304" pitchFamily="18" charset="0"/>
                <a:cs typeface="Times New Roman" panose="02020603050405020304" pitchFamily="18" charset="0"/>
              </a:rPr>
              <a:t>пулга муҳтож, яъни қарз олувчи</a:t>
            </a:r>
            <a:r>
              <a:rPr lang="uz-Cyrl-UZ" sz="2000" dirty="0" smtClean="0">
                <a:solidFill>
                  <a:srgbClr val="002060"/>
                </a:solidFill>
                <a:latin typeface="Times New Roman" panose="02020603050405020304" pitchFamily="18" charset="0"/>
                <a:cs typeface="Times New Roman" panose="02020603050405020304" pitchFamily="18" charset="0"/>
              </a:rPr>
              <a:t> ўртасида юзага келади. Кредит, товар ва пул кўринишидаги маблағларни қайтариб бериш, муддатлилик ва фоиз тўлаш шартлари асосида бериш натижасида юзага келади.</a:t>
            </a:r>
            <a:endParaRPr lang="uz-Cyrl-UZ" sz="2000"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2260C6B2-8886-4B29-B7C5-EA0BE7B15696}"/>
              </a:ext>
            </a:extLst>
          </p:cNvPr>
          <p:cNvPicPr>
            <a:picLocks noChangeAspect="1"/>
          </p:cNvPicPr>
          <p:nvPr/>
        </p:nvPicPr>
        <p:blipFill>
          <a:blip r:embed="rId3"/>
          <a:stretch>
            <a:fillRect/>
          </a:stretch>
        </p:blipFill>
        <p:spPr>
          <a:xfrm>
            <a:off x="5424494" y="3814697"/>
            <a:ext cx="3183478" cy="2398335"/>
          </a:xfrm>
          <a:prstGeom prst="rect">
            <a:avLst/>
          </a:prstGeom>
        </p:spPr>
      </p:pic>
      <p:sp>
        <p:nvSpPr>
          <p:cNvPr id="5" name="Прямоугольник 4">
            <a:extLst>
              <a:ext uri="{FF2B5EF4-FFF2-40B4-BE49-F238E27FC236}">
                <a16:creationId xmlns:a16="http://schemas.microsoft.com/office/drawing/2014/main" id="{667ED66F-CC10-4C76-BBF1-52315957FA59}"/>
              </a:ext>
            </a:extLst>
          </p:cNvPr>
          <p:cNvSpPr/>
          <p:nvPr/>
        </p:nvSpPr>
        <p:spPr>
          <a:xfrm>
            <a:off x="4752402" y="6495059"/>
            <a:ext cx="3855569" cy="276999"/>
          </a:xfrm>
          <a:prstGeom prst="rect">
            <a:avLst/>
          </a:prstGeom>
        </p:spPr>
        <p:txBody>
          <a:bodyPr wrap="square">
            <a:spAutoFit/>
          </a:bodyPr>
          <a:lstStyle/>
          <a:p>
            <a:r>
              <a:rPr lang="en-US" sz="1200" dirty="0"/>
              <a:t>https://finlit.uz/upload/iblock/5eb/Frame_33136_2_.jpg</a:t>
            </a:r>
            <a:endParaRPr lang="ru-RU" sz="1200" dirty="0"/>
          </a:p>
        </p:txBody>
      </p:sp>
    </p:spTree>
    <p:extLst>
      <p:ext uri="{BB962C8B-B14F-4D97-AF65-F5344CB8AC3E}">
        <p14:creationId xmlns:p14="http://schemas.microsoft.com/office/powerpoint/2010/main" val="1942592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7"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102014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Тижорат</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банкларининг</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асосий</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вазифаси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операциялари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хизматлари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қуйидагилардан</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иборат</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46743" y="1189913"/>
            <a:ext cx="9429102" cy="552656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300" dirty="0" smtClean="0">
                <a:solidFill>
                  <a:srgbClr val="002060"/>
                </a:solidFill>
                <a:latin typeface="Times New Roman" panose="02020603050405020304" pitchFamily="18" charset="0"/>
                <a:cs typeface="Times New Roman" panose="02020603050405020304" pitchFamily="18" charset="0"/>
              </a:rPr>
              <a:t>юридик ва жисмоний шахсларнинг ҳисоб варақларини очиш ва юр-тиш ҳамда улар бўйича омонатларни жалб қилиш:</a:t>
            </a:r>
          </a:p>
          <a:p>
            <a:pPr marL="354013" lvl="0" indent="-342900" algn="just">
              <a:lnSpc>
                <a:spcPct val="114000"/>
              </a:lnSpc>
              <a:spcBef>
                <a:spcPts val="300"/>
              </a:spcBef>
              <a:buFont typeface="Wingdings" panose="05000000000000000000" pitchFamily="2" charset="2"/>
              <a:buChar char="Ø"/>
              <a:defRPr/>
            </a:pPr>
            <a:r>
              <a:rPr lang="uz-Cyrl-UZ" sz="2300" dirty="0" smtClean="0">
                <a:solidFill>
                  <a:srgbClr val="002060"/>
                </a:solidFill>
                <a:latin typeface="Times New Roman" panose="02020603050405020304" pitchFamily="18" charset="0"/>
                <a:cs typeface="Times New Roman" panose="02020603050405020304" pitchFamily="18" charset="0"/>
              </a:rPr>
              <a:t>ўз маблағлари ва жалб этилган маблағлар ҳисобидан ҳамда ўз номидан кредитлар бериш;</a:t>
            </a:r>
          </a:p>
          <a:p>
            <a:pPr marL="354013" lvl="0" indent="-342900" algn="just">
              <a:lnSpc>
                <a:spcPct val="114000"/>
              </a:lnSpc>
              <a:spcBef>
                <a:spcPts val="300"/>
              </a:spcBef>
              <a:buFont typeface="Wingdings" panose="05000000000000000000" pitchFamily="2" charset="2"/>
              <a:buChar char="Ø"/>
              <a:defRPr/>
            </a:pPr>
            <a:r>
              <a:rPr lang="uz-Cyrl-UZ" sz="2300" dirty="0" smtClean="0">
                <a:solidFill>
                  <a:srgbClr val="002060"/>
                </a:solidFill>
                <a:latin typeface="Times New Roman" panose="02020603050405020304" pitchFamily="18" charset="0"/>
                <a:cs typeface="Times New Roman" panose="02020603050405020304" pitchFamily="18" charset="0"/>
              </a:rPr>
              <a:t>мулкдор ёки маблағларни тасарруф этувчи юридик ва жисмоний шахслар билан шартномага кўра пул маблағларини бошқариш:</a:t>
            </a:r>
          </a:p>
          <a:p>
            <a:pPr marL="354013" lvl="0" indent="-342900" algn="just">
              <a:lnSpc>
                <a:spcPct val="114000"/>
              </a:lnSpc>
              <a:spcBef>
                <a:spcPts val="300"/>
              </a:spcBef>
              <a:buFont typeface="Wingdings" panose="05000000000000000000" pitchFamily="2" charset="2"/>
              <a:buChar char="Ø"/>
              <a:defRPr/>
            </a:pPr>
            <a:r>
              <a:rPr lang="uz-Cyrl-UZ" sz="2300" dirty="0" smtClean="0">
                <a:solidFill>
                  <a:srgbClr val="002060"/>
                </a:solidFill>
                <a:latin typeface="Times New Roman" panose="02020603050405020304" pitchFamily="18" charset="0"/>
                <a:cs typeface="Times New Roman" panose="02020603050405020304" pitchFamily="18" charset="0"/>
              </a:rPr>
              <a:t>юридик ва жисмоний шахслардан чет эл валутасини нақд пулга ва пул ўтказиш йўли билан сотиб олиш ва сотиш:</a:t>
            </a:r>
          </a:p>
          <a:p>
            <a:pPr marL="354013" lvl="0" indent="-342900" algn="just">
              <a:lnSpc>
                <a:spcPct val="114000"/>
              </a:lnSpc>
              <a:spcBef>
                <a:spcPts val="300"/>
              </a:spcBef>
              <a:buFont typeface="Wingdings" panose="05000000000000000000" pitchFamily="2" charset="2"/>
              <a:buChar char="Ø"/>
              <a:defRPr/>
            </a:pPr>
            <a:r>
              <a:rPr lang="uz-Cyrl-UZ" sz="2300" dirty="0" smtClean="0">
                <a:solidFill>
                  <a:srgbClr val="002060"/>
                </a:solidFill>
                <a:latin typeface="Times New Roman" panose="02020603050405020304" pitchFamily="18" charset="0"/>
                <a:cs typeface="Times New Roman" panose="02020603050405020304" pitchFamily="18" charset="0"/>
              </a:rPr>
              <a:t>пул маблағлари. векселлар. тўлов ва ҳисоб-китоб ҳужжатлари инкассацияси:</a:t>
            </a:r>
          </a:p>
          <a:p>
            <a:pPr marL="354013" lvl="0" indent="-342900" algn="just">
              <a:lnSpc>
                <a:spcPct val="114000"/>
              </a:lnSpc>
              <a:spcBef>
                <a:spcPts val="300"/>
              </a:spcBef>
              <a:buFont typeface="Wingdings" panose="05000000000000000000" pitchFamily="2" charset="2"/>
              <a:buChar char="Ø"/>
              <a:defRPr/>
            </a:pPr>
            <a:r>
              <a:rPr lang="uz-Cyrl-UZ" sz="2300" dirty="0" smtClean="0">
                <a:solidFill>
                  <a:srgbClr val="002060"/>
                </a:solidFill>
                <a:latin typeface="Times New Roman" panose="02020603050405020304" pitchFamily="18" charset="0"/>
                <a:cs typeface="Times New Roman" panose="02020603050405020304" pitchFamily="18" charset="0"/>
              </a:rPr>
              <a:t>мажбуриятламинг бажарилишини кўзда тутадиган </a:t>
            </a:r>
          </a:p>
          <a:p>
            <a:pPr marL="11113" lvl="0" algn="just">
              <a:lnSpc>
                <a:spcPct val="114000"/>
              </a:lnSpc>
              <a:spcBef>
                <a:spcPts val="300"/>
              </a:spcBef>
              <a:defRPr/>
            </a:pPr>
            <a:r>
              <a:rPr lang="uz-Cyrl-UZ" sz="2300" dirty="0" smtClean="0">
                <a:solidFill>
                  <a:srgbClr val="002060"/>
                </a:solidFill>
                <a:latin typeface="Times New Roman" panose="02020603050405020304" pitchFamily="18" charset="0"/>
                <a:cs typeface="Times New Roman" panose="02020603050405020304" pitchFamily="18" charset="0"/>
              </a:rPr>
              <a:t>учинчи шахсларга кафолатлар бериш:</a:t>
            </a:r>
            <a:endParaRPr lang="uz-Cyrl-UZ" sz="23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1445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102014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Тижорат</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банкларининг</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асосий</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вазифаси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операциялари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хизматлари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қуйидагилардан</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иборат</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61257" y="1189913"/>
            <a:ext cx="9414588" cy="552656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мажбуриятламинг бажарилиши бўйича учинчи шахслардан талаб ҳуқуқини сотиб олиш;</a:t>
            </a:r>
          </a:p>
          <a:p>
            <a:pPr marL="354013" lvl="0" indent="-342900" algn="just">
              <a:lnSpc>
                <a:spcPct val="114000"/>
              </a:lnSpc>
              <a:spcBef>
                <a:spcPts val="300"/>
              </a:spcBef>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қимматли қоғозларни чиқариш, сотиб олиш, сотиш, ҳисобга олиш ва сақлаш, мижоз билан шартнома асосида қимматли қоғозларни бошқариш ва улар билан бошқа операцияларни бажариш;</a:t>
            </a:r>
          </a:p>
          <a:p>
            <a:pPr marL="354013" lvl="0" indent="-342900" algn="just">
              <a:lnSpc>
                <a:spcPct val="114000"/>
              </a:lnSpc>
              <a:spcBef>
                <a:spcPts val="300"/>
              </a:spcBef>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траст (мижозларнинг мулкини ишончли тарзда бошқариш) операцияларини ўтказиш;</a:t>
            </a:r>
          </a:p>
          <a:p>
            <a:pPr marL="354013" lvl="0" indent="-342900" algn="just">
              <a:lnSpc>
                <a:spcPct val="114000"/>
              </a:lnSpc>
              <a:spcBef>
                <a:spcPts val="300"/>
              </a:spcBef>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молиявий лизингни амалга ошириш;</a:t>
            </a:r>
          </a:p>
          <a:p>
            <a:pPr marL="354013" lvl="0" indent="-342900" algn="just">
              <a:lnSpc>
                <a:spcPct val="114000"/>
              </a:lnSpc>
              <a:spcBef>
                <a:spcPts val="300"/>
              </a:spcBef>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молиявий инжиниринг (мураккаб лойиҳаларни молиялаш, баланснинг юқори қисмида операциялар ўтказиш, бирлашиш, сотиб олиш бўйича операциялар, кўчмас мулк билан операциялар)ни амалга ошириш;</a:t>
            </a:r>
          </a:p>
          <a:p>
            <a:pPr marL="354013" lvl="0" indent="-342900" algn="just">
              <a:lnSpc>
                <a:spcPct val="114000"/>
              </a:lnSpc>
              <a:spcBef>
                <a:spcPts val="300"/>
              </a:spcBef>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банк маслаҳати ва ахбороти хизматлари кўрсатиш, юридик</a:t>
            </a:r>
          </a:p>
          <a:p>
            <a:pPr marL="11113" lvl="0" algn="just">
              <a:lnSpc>
                <a:spcPct val="114000"/>
              </a:lnSpc>
              <a:spcBef>
                <a:spcPts val="300"/>
              </a:spcBef>
              <a:defRPr/>
            </a:pPr>
            <a:r>
              <a:rPr lang="uz-Cyrl-UZ" sz="2200" dirty="0" smtClean="0">
                <a:solidFill>
                  <a:srgbClr val="002060"/>
                </a:solidFill>
                <a:latin typeface="Times New Roman" panose="02020603050405020304" pitchFamily="18" charset="0"/>
                <a:cs typeface="Times New Roman" panose="02020603050405020304" pitchFamily="18" charset="0"/>
              </a:rPr>
              <a:t> ва жисмоний шахсларга махсус бинолар ёки ердаги сейфларни </a:t>
            </a:r>
          </a:p>
          <a:p>
            <a:pPr marL="11113" lvl="0" algn="just">
              <a:lnSpc>
                <a:spcPct val="114000"/>
              </a:lnSpc>
              <a:spcBef>
                <a:spcPts val="300"/>
              </a:spcBef>
              <a:defRPr/>
            </a:pPr>
            <a:r>
              <a:rPr lang="uz-Cyrl-UZ" sz="2200" dirty="0" smtClean="0">
                <a:solidFill>
                  <a:srgbClr val="002060"/>
                </a:solidFill>
                <a:latin typeface="Times New Roman" panose="02020603050405020304" pitchFamily="18" charset="0"/>
                <a:cs typeface="Times New Roman" panose="02020603050405020304" pitchFamily="18" charset="0"/>
              </a:rPr>
              <a:t>ижарага бериш.</a:t>
            </a:r>
            <a:endParaRPr lang="uz-Cyrl-UZ"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7672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fade">
                                      <p:cBhvr>
                                        <p:cTn id="42"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Кредит </a:t>
            </a:r>
            <a:r>
              <a:rPr lang="ru-RU" sz="2800" b="1" dirty="0" err="1">
                <a:solidFill>
                  <a:schemeClr val="bg1"/>
                </a:solidFill>
                <a:latin typeface="Times New Roman" panose="02020603050405020304" pitchFamily="18" charset="0"/>
                <a:cs typeface="Times New Roman" panose="02020603050405020304" pitchFamily="18" charset="0"/>
              </a:rPr>
              <a:t>берилиш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муддатига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кўра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турлари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74055" y="877079"/>
            <a:ext cx="9301790" cy="2080726"/>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468313" lvl="0" indent="-457200" algn="just">
              <a:lnSpc>
                <a:spcPct val="114000"/>
              </a:lnSpc>
              <a:spcBef>
                <a:spcPts val="300"/>
              </a:spcBef>
              <a:buFont typeface="+mj-lt"/>
              <a:buAutoNum type="arabicPeriod"/>
              <a:defRPr/>
            </a:pPr>
            <a:r>
              <a:rPr lang="uz-Cyrl-UZ" sz="2200" b="1" dirty="0" smtClean="0">
                <a:solidFill>
                  <a:srgbClr val="002060"/>
                </a:solidFill>
                <a:latin typeface="Times New Roman" panose="02020603050405020304" pitchFamily="18" charset="0"/>
                <a:cs typeface="Times New Roman" panose="02020603050405020304" pitchFamily="18" charset="0"/>
              </a:rPr>
              <a:t>Қисқа муддатли кредитлар </a:t>
            </a:r>
            <a:r>
              <a:rPr lang="uz-Cyrl-UZ" sz="2200" dirty="0" smtClean="0">
                <a:solidFill>
                  <a:srgbClr val="002060"/>
                </a:solidFill>
                <a:latin typeface="Times New Roman" panose="02020603050405020304" pitchFamily="18" charset="0"/>
                <a:cs typeface="Times New Roman" panose="02020603050405020304" pitchFamily="18" charset="0"/>
              </a:rPr>
              <a:t>(муддати бир йилгача бўлган кредитлар).</a:t>
            </a:r>
          </a:p>
          <a:p>
            <a:pPr marL="468313" lvl="0" indent="-457200" algn="just">
              <a:lnSpc>
                <a:spcPct val="114000"/>
              </a:lnSpc>
              <a:spcBef>
                <a:spcPts val="300"/>
              </a:spcBef>
              <a:buFont typeface="+mj-lt"/>
              <a:buAutoNum type="arabicPeriod"/>
              <a:defRPr/>
            </a:pPr>
            <a:r>
              <a:rPr lang="uz-Cyrl-UZ" sz="2200" b="1" dirty="0" smtClean="0">
                <a:solidFill>
                  <a:srgbClr val="002060"/>
                </a:solidFill>
                <a:latin typeface="Times New Roman" panose="02020603050405020304" pitchFamily="18" charset="0"/>
                <a:cs typeface="Times New Roman" panose="02020603050405020304" pitchFamily="18" charset="0"/>
              </a:rPr>
              <a:t>Ўрта муддатли кредитлар </a:t>
            </a:r>
            <a:r>
              <a:rPr lang="uz-Cyrl-UZ" sz="2200" dirty="0" smtClean="0">
                <a:solidFill>
                  <a:srgbClr val="002060"/>
                </a:solidFill>
                <a:latin typeface="Times New Roman" panose="02020603050405020304" pitchFamily="18" charset="0"/>
                <a:cs typeface="Times New Roman" panose="02020603050405020304" pitchFamily="18" charset="0"/>
              </a:rPr>
              <a:t>(муддати бир йилдан уч йилгача бўлган кредитлар).</a:t>
            </a:r>
          </a:p>
          <a:p>
            <a:pPr marL="468313" lvl="0" indent="-457200" algn="just">
              <a:lnSpc>
                <a:spcPct val="114000"/>
              </a:lnSpc>
              <a:spcBef>
                <a:spcPts val="300"/>
              </a:spcBef>
              <a:buFont typeface="+mj-lt"/>
              <a:buAutoNum type="arabicPeriod"/>
              <a:defRPr/>
            </a:pPr>
            <a:r>
              <a:rPr lang="uz-Cyrl-UZ" sz="2200" b="1" dirty="0" smtClean="0">
                <a:solidFill>
                  <a:srgbClr val="002060"/>
                </a:solidFill>
                <a:latin typeface="Times New Roman" panose="02020603050405020304" pitchFamily="18" charset="0"/>
                <a:cs typeface="Times New Roman" panose="02020603050405020304" pitchFamily="18" charset="0"/>
              </a:rPr>
              <a:t>Узоқ муддатли кредитлар </a:t>
            </a:r>
            <a:r>
              <a:rPr lang="uz-Cyrl-UZ" sz="2200" dirty="0" smtClean="0">
                <a:solidFill>
                  <a:srgbClr val="002060"/>
                </a:solidFill>
                <a:latin typeface="Times New Roman" panose="02020603050405020304" pitchFamily="18" charset="0"/>
                <a:cs typeface="Times New Roman" panose="02020603050405020304" pitchFamily="18" charset="0"/>
              </a:rPr>
              <a:t>(муддати уч йилдан ортиқ бўлган кредитлар).</a:t>
            </a: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5E9B5540-5070-4709-984B-7BB340911E67}"/>
              </a:ext>
            </a:extLst>
          </p:cNvPr>
          <p:cNvSpPr/>
          <p:nvPr/>
        </p:nvSpPr>
        <p:spPr>
          <a:xfrm>
            <a:off x="126405" y="5768907"/>
            <a:ext cx="2534039" cy="646331"/>
          </a:xfrm>
          <a:prstGeom prst="rect">
            <a:avLst/>
          </a:prstGeom>
        </p:spPr>
        <p:txBody>
          <a:bodyPr wrap="square">
            <a:spAutoFit/>
          </a:bodyPr>
          <a:lstStyle/>
          <a:p>
            <a:r>
              <a:rPr lang="en-US" sz="1200" dirty="0"/>
              <a:t>https://www.ipotekabank.uz/upload/iblock/428/428d9de1e409041009836d2de270ebe9.jpg</a:t>
            </a:r>
            <a:endParaRPr lang="ru-RU" sz="1200" dirty="0"/>
          </a:p>
        </p:txBody>
      </p:sp>
      <p:pic>
        <p:nvPicPr>
          <p:cNvPr id="3" name="Рисунок 2">
            <a:extLst>
              <a:ext uri="{FF2B5EF4-FFF2-40B4-BE49-F238E27FC236}">
                <a16:creationId xmlns:a16="http://schemas.microsoft.com/office/drawing/2014/main" id="{264D1B18-A0C3-4535-8D10-425B4B06D7DF}"/>
              </a:ext>
            </a:extLst>
          </p:cNvPr>
          <p:cNvPicPr>
            <a:picLocks noChangeAspect="1"/>
          </p:cNvPicPr>
          <p:nvPr/>
        </p:nvPicPr>
        <p:blipFill>
          <a:blip r:embed="rId2"/>
          <a:stretch>
            <a:fillRect/>
          </a:stretch>
        </p:blipFill>
        <p:spPr>
          <a:xfrm>
            <a:off x="299624" y="3690716"/>
            <a:ext cx="2819644" cy="1958510"/>
          </a:xfrm>
          <a:prstGeom prst="rect">
            <a:avLst/>
          </a:prstGeom>
        </p:spPr>
      </p:pic>
      <p:pic>
        <p:nvPicPr>
          <p:cNvPr id="6" name="Рисунок 5">
            <a:extLst>
              <a:ext uri="{FF2B5EF4-FFF2-40B4-BE49-F238E27FC236}">
                <a16:creationId xmlns:a16="http://schemas.microsoft.com/office/drawing/2014/main" id="{41ACEDF2-D7CB-4D10-8393-3037B53C87AE}"/>
              </a:ext>
            </a:extLst>
          </p:cNvPr>
          <p:cNvPicPr>
            <a:picLocks noChangeAspect="1"/>
          </p:cNvPicPr>
          <p:nvPr/>
        </p:nvPicPr>
        <p:blipFill>
          <a:blip r:embed="rId3"/>
          <a:stretch>
            <a:fillRect/>
          </a:stretch>
        </p:blipFill>
        <p:spPr>
          <a:xfrm>
            <a:off x="4137362" y="3529116"/>
            <a:ext cx="2557985" cy="1972965"/>
          </a:xfrm>
          <a:prstGeom prst="rect">
            <a:avLst/>
          </a:prstGeom>
        </p:spPr>
      </p:pic>
      <p:sp>
        <p:nvSpPr>
          <p:cNvPr id="7" name="Прямоугольник 6">
            <a:extLst>
              <a:ext uri="{FF2B5EF4-FFF2-40B4-BE49-F238E27FC236}">
                <a16:creationId xmlns:a16="http://schemas.microsoft.com/office/drawing/2014/main" id="{FE52B293-3E3C-454D-B9E7-C610874C74E2}"/>
              </a:ext>
            </a:extLst>
          </p:cNvPr>
          <p:cNvSpPr/>
          <p:nvPr/>
        </p:nvSpPr>
        <p:spPr>
          <a:xfrm>
            <a:off x="3588776" y="5861239"/>
            <a:ext cx="3316521" cy="461665"/>
          </a:xfrm>
          <a:prstGeom prst="rect">
            <a:avLst/>
          </a:prstGeom>
        </p:spPr>
        <p:txBody>
          <a:bodyPr wrap="square">
            <a:spAutoFit/>
          </a:bodyPr>
          <a:lstStyle/>
          <a:p>
            <a:r>
              <a:rPr lang="en-US" sz="1200" dirty="0"/>
              <a:t>https://www.ipotekabank.uz/upload/iblock/dc1/dc1deaebf09d0d4d200a056b6324a0f0.jpg</a:t>
            </a:r>
            <a:endParaRPr lang="ru-RU" sz="1200" dirty="0"/>
          </a:p>
        </p:txBody>
      </p:sp>
    </p:spTree>
    <p:extLst>
      <p:ext uri="{BB962C8B-B14F-4D97-AF65-F5344CB8AC3E}">
        <p14:creationId xmlns:p14="http://schemas.microsoft.com/office/powerpoint/2010/main" val="1838016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Кредит </a:t>
            </a:r>
            <a:r>
              <a:rPr lang="ru-RU" sz="2800" b="1" dirty="0" err="1">
                <a:solidFill>
                  <a:schemeClr val="bg1"/>
                </a:solidFill>
                <a:latin typeface="Times New Roman" panose="02020603050405020304" pitchFamily="18" charset="0"/>
                <a:cs typeface="Times New Roman" panose="02020603050405020304" pitchFamily="18" charset="0"/>
              </a:rPr>
              <a:t>субъекти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объекти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74055" y="773214"/>
            <a:ext cx="8917090" cy="5322786"/>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b="1" dirty="0" smtClean="0">
                <a:solidFill>
                  <a:srgbClr val="002060"/>
                </a:solidFill>
                <a:latin typeface="Times New Roman" panose="02020603050405020304" pitchFamily="18" charset="0"/>
                <a:cs typeface="Times New Roman" panose="02020603050405020304" pitchFamily="18" charset="0"/>
              </a:rPr>
              <a:t>Кредит субъектлари </a:t>
            </a:r>
            <a:r>
              <a:rPr lang="uz-Cyrl-UZ" dirty="0" smtClean="0">
                <a:solidFill>
                  <a:srgbClr val="002060"/>
                </a:solidFill>
                <a:latin typeface="Times New Roman" panose="02020603050405020304" pitchFamily="18" charset="0"/>
                <a:cs typeface="Times New Roman" panose="02020603050405020304" pitchFamily="18" charset="0"/>
              </a:rPr>
              <a:t>ҳар хил бўлиши мумкин. Буларга корхона, фирма, ташкилот, давлат ва турли тоифадаги аҳоли киради.</a:t>
            </a:r>
          </a:p>
          <a:p>
            <a:pPr marL="354013" lvl="0" indent="-342900" algn="just">
              <a:lnSpc>
                <a:spcPct val="114000"/>
              </a:lnSpc>
              <a:spcBef>
                <a:spcPts val="300"/>
              </a:spcBef>
              <a:buFont typeface="Wingdings" panose="05000000000000000000" pitchFamily="2" charset="2"/>
              <a:buChar char="Ø"/>
              <a:defRPr/>
            </a:pPr>
            <a:r>
              <a:rPr lang="uz-Cyrl-UZ" b="1" dirty="0" smtClean="0">
                <a:solidFill>
                  <a:srgbClr val="002060"/>
                </a:solidFill>
                <a:latin typeface="Times New Roman" panose="02020603050405020304" pitchFamily="18" charset="0"/>
                <a:cs typeface="Times New Roman" panose="02020603050405020304" pitchFamily="18" charset="0"/>
              </a:rPr>
              <a:t>Кредит объекти</a:t>
            </a:r>
            <a:r>
              <a:rPr lang="uz-Cyrl-UZ" dirty="0" smtClean="0">
                <a:solidFill>
                  <a:srgbClr val="002060"/>
                </a:solidFill>
                <a:latin typeface="Times New Roman" panose="02020603050405020304" pitchFamily="18" charset="0"/>
                <a:cs typeface="Times New Roman" panose="02020603050405020304" pitchFamily="18" charset="0"/>
              </a:rPr>
              <a:t> – бу ҳар қандай пул эмас, балки фақат вақтинча бўш турган, берилиши мумкин бўлган пуллар ва товарлардир.</a:t>
            </a:r>
          </a:p>
          <a:p>
            <a:pPr marL="354013" lvl="0" indent="-342900" algn="just">
              <a:lnSpc>
                <a:spcPct val="114000"/>
              </a:lnSpc>
              <a:spcBef>
                <a:spcPts val="300"/>
              </a:spcBef>
              <a:buFont typeface="Wingdings" panose="05000000000000000000" pitchFamily="2" charset="2"/>
              <a:buChar char="Ø"/>
              <a:defRPr/>
            </a:pPr>
            <a:r>
              <a:rPr lang="uz-Cyrl-UZ" b="1" dirty="0" smtClean="0">
                <a:solidFill>
                  <a:srgbClr val="002060"/>
                </a:solidFill>
                <a:latin typeface="Times New Roman" panose="02020603050405020304" pitchFamily="18" charset="0"/>
                <a:cs typeface="Times New Roman" panose="02020603050405020304" pitchFamily="18" charset="0"/>
              </a:rPr>
              <a:t>Бўш пул уч хил бўлади:</a:t>
            </a:r>
          </a:p>
          <a:p>
            <a:pPr marL="719138" lvl="0" indent="-342900" algn="just">
              <a:lnSpc>
                <a:spcPct val="114000"/>
              </a:lnSpc>
              <a:spcBef>
                <a:spcPts val="300"/>
              </a:spcBef>
              <a:buFont typeface="Arial" panose="020B0604020202020204" pitchFamily="34" charset="0"/>
              <a:buChar char="•"/>
              <a:defRPr/>
            </a:pPr>
            <a:r>
              <a:rPr lang="uz-Cyrl-UZ" dirty="0" smtClean="0">
                <a:solidFill>
                  <a:srgbClr val="002060"/>
                </a:solidFill>
                <a:latin typeface="Times New Roman" panose="02020603050405020304" pitchFamily="18" charset="0"/>
                <a:cs typeface="Times New Roman" panose="02020603050405020304" pitchFamily="18" charset="0"/>
              </a:rPr>
              <a:t>тадбиркорлар ёки катта пулдорлар қўлидаги пул, яъни капитал;</a:t>
            </a:r>
          </a:p>
          <a:p>
            <a:pPr marL="719138" lvl="0" indent="-342900" algn="just">
              <a:lnSpc>
                <a:spcPct val="114000"/>
              </a:lnSpc>
              <a:spcBef>
                <a:spcPts val="300"/>
              </a:spcBef>
              <a:buFont typeface="Arial" panose="020B0604020202020204" pitchFamily="34" charset="0"/>
              <a:buChar char="•"/>
              <a:defRPr/>
            </a:pPr>
            <a:r>
              <a:rPr lang="uz-Cyrl-UZ" dirty="0" smtClean="0">
                <a:solidFill>
                  <a:srgbClr val="002060"/>
                </a:solidFill>
                <a:latin typeface="Times New Roman" panose="02020603050405020304" pitchFamily="18" charset="0"/>
                <a:cs typeface="Times New Roman" panose="02020603050405020304" pitchFamily="18" charset="0"/>
              </a:rPr>
              <a:t>аҳоли қўлидаги пул – эртами-кеч эҳтиёжни қондириш учун тўпланган пул, эгаси қўлида капитал эмас, балки истеъмолни қондириш воситаси;</a:t>
            </a:r>
          </a:p>
          <a:p>
            <a:pPr marL="719138" lvl="0" indent="-342900" algn="just">
              <a:lnSpc>
                <a:spcPct val="114000"/>
              </a:lnSpc>
              <a:spcBef>
                <a:spcPts val="300"/>
              </a:spcBef>
              <a:buFont typeface="Arial" panose="020B0604020202020204" pitchFamily="34" charset="0"/>
              <a:buChar char="•"/>
              <a:defRPr/>
            </a:pPr>
            <a:r>
              <a:rPr lang="uz-Cyrl-UZ" dirty="0" smtClean="0">
                <a:solidFill>
                  <a:srgbClr val="002060"/>
                </a:solidFill>
                <a:latin typeface="Times New Roman" panose="02020603050405020304" pitchFamily="18" charset="0"/>
                <a:cs typeface="Times New Roman" panose="02020603050405020304" pitchFamily="18" charset="0"/>
              </a:rPr>
              <a:t>давлат ихтиёридаги пул. Бу пул ҳам капитал (давлат корхонаси учун), ҳам умумий истеъмол пулидир.</a:t>
            </a:r>
          </a:p>
          <a:p>
            <a:pPr marL="342900" lvl="0" indent="-342900" algn="just">
              <a:lnSpc>
                <a:spcPct val="114000"/>
              </a:lnSpc>
              <a:spcBef>
                <a:spcPts val="300"/>
              </a:spcBef>
              <a:buFont typeface="Wingdings" panose="05000000000000000000" pitchFamily="2" charset="2"/>
              <a:buChar char="Ø"/>
              <a:defRPr/>
            </a:pPr>
            <a:r>
              <a:rPr lang="uz-Cyrl-UZ" dirty="0" smtClean="0">
                <a:solidFill>
                  <a:srgbClr val="002060"/>
                </a:solidFill>
                <a:latin typeface="Times New Roman" panose="02020603050405020304" pitchFamily="18" charset="0"/>
                <a:cs typeface="Times New Roman" panose="02020603050405020304" pitchFamily="18" charset="0"/>
              </a:rPr>
              <a:t>Қайд қилинган бўш пуллар ссуда фондини (қарз фондини) ташкил этади. Жамиятдаги пул ресурслари ҳаракатининг нотекис бўлиши, </a:t>
            </a:r>
          </a:p>
          <a:p>
            <a:pPr lvl="0" algn="just">
              <a:lnSpc>
                <a:spcPct val="114000"/>
              </a:lnSpc>
              <a:spcBef>
                <a:spcPts val="300"/>
              </a:spcBef>
              <a:defRPr/>
            </a:pPr>
            <a:r>
              <a:rPr lang="uz-Cyrl-UZ" dirty="0" smtClean="0">
                <a:solidFill>
                  <a:srgbClr val="002060"/>
                </a:solidFill>
                <a:latin typeface="Times New Roman" panose="02020603050405020304" pitchFamily="18" charset="0"/>
                <a:cs typeface="Times New Roman" panose="02020603050405020304" pitchFamily="18" charset="0"/>
              </a:rPr>
              <a:t>бир қисм пулнинг бўш қолиб, қарз фондига айланиши учун имкон </a:t>
            </a:r>
          </a:p>
          <a:p>
            <a:pPr lvl="0" algn="just">
              <a:lnSpc>
                <a:spcPct val="114000"/>
              </a:lnSpc>
              <a:spcBef>
                <a:spcPts val="300"/>
              </a:spcBef>
              <a:defRPr/>
            </a:pPr>
            <a:r>
              <a:rPr lang="uz-Cyrl-UZ" dirty="0" smtClean="0">
                <a:solidFill>
                  <a:srgbClr val="002060"/>
                </a:solidFill>
                <a:latin typeface="Times New Roman" panose="02020603050405020304" pitchFamily="18" charset="0"/>
                <a:cs typeface="Times New Roman" panose="02020603050405020304" pitchFamily="18" charset="0"/>
              </a:rPr>
              <a:t>беради.</a:t>
            </a:r>
            <a:endParaRPr lang="uz-Cyrl-UZ"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556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fade">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xEl>
                                              <p:pRg st="8" end="8"/>
                                            </p:txEl>
                                          </p:spTgt>
                                        </p:tgtEl>
                                        <p:attrNameLst>
                                          <p:attrName>style.visibility</p:attrName>
                                        </p:attrNameLst>
                                      </p:cBhvr>
                                      <p:to>
                                        <p:strVal val="visible"/>
                                      </p:to>
                                    </p:set>
                                    <p:animEffect transition="in" filter="fade">
                                      <p:cBhvr>
                                        <p:cTn id="47" dur="500"/>
                                        <p:tgtEl>
                                          <p:spTgt spid="1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Кредит </a:t>
            </a:r>
            <a:r>
              <a:rPr lang="ru-RU" sz="2800" b="1" dirty="0" err="1">
                <a:solidFill>
                  <a:schemeClr val="bg1"/>
                </a:solidFill>
                <a:latin typeface="Times New Roman" panose="02020603050405020304" pitchFamily="18" charset="0"/>
                <a:cs typeface="Times New Roman" panose="02020603050405020304" pitchFamily="18" charset="0"/>
              </a:rPr>
              <a:t>бажарадиган</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вазифалар</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74055" y="942392"/>
            <a:ext cx="9301790" cy="5774090"/>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Кредит тўрт хил вазифани бажаради:</a:t>
            </a:r>
          </a:p>
          <a:p>
            <a:pPr marL="719138" lvl="0" indent="-342900" algn="just">
              <a:lnSpc>
                <a:spcPct val="114000"/>
              </a:lnSpc>
              <a:spcBef>
                <a:spcPts val="300"/>
              </a:spcBef>
              <a:buFont typeface="Wingdings" panose="05000000000000000000" pitchFamily="2" charset="2"/>
              <a:buChar char="q"/>
              <a:defRPr/>
            </a:pPr>
            <a:r>
              <a:rPr lang="uz-Cyrl-UZ" sz="2400" b="1" dirty="0" smtClean="0">
                <a:solidFill>
                  <a:srgbClr val="002060"/>
                </a:solidFill>
                <a:latin typeface="Times New Roman" panose="02020603050405020304" pitchFamily="18" charset="0"/>
                <a:cs typeface="Times New Roman" panose="02020603050405020304" pitchFamily="18" charset="0"/>
              </a:rPr>
              <a:t>Биринчидан, </a:t>
            </a:r>
            <a:r>
              <a:rPr lang="uz-Cyrl-UZ" sz="2400" dirty="0" smtClean="0">
                <a:solidFill>
                  <a:srgbClr val="002060"/>
                </a:solidFill>
                <a:latin typeface="Times New Roman" panose="02020603050405020304" pitchFamily="18" charset="0"/>
                <a:cs typeface="Times New Roman" panose="02020603050405020304" pitchFamily="18" charset="0"/>
              </a:rPr>
              <a:t>пулга тенглаштирилган тўлов воситалари (масалан, вексел, чек, сертификат ва ҳоказолар)ни юзага чиқариб, уларни хўжалик оборотига жалб қилади.</a:t>
            </a:r>
          </a:p>
          <a:p>
            <a:pPr marL="719138" lvl="0" indent="-342900" algn="just">
              <a:lnSpc>
                <a:spcPct val="114000"/>
              </a:lnSpc>
              <a:spcBef>
                <a:spcPts val="300"/>
              </a:spcBef>
              <a:buFont typeface="Wingdings" panose="05000000000000000000" pitchFamily="2" charset="2"/>
              <a:buChar char="q"/>
              <a:defRPr/>
            </a:pPr>
            <a:r>
              <a:rPr lang="uz-Cyrl-UZ" sz="2400" b="1" dirty="0" smtClean="0">
                <a:solidFill>
                  <a:srgbClr val="002060"/>
                </a:solidFill>
                <a:latin typeface="Times New Roman" panose="02020603050405020304" pitchFamily="18" charset="0"/>
                <a:cs typeface="Times New Roman" panose="02020603050405020304" pitchFamily="18" charset="0"/>
              </a:rPr>
              <a:t>Иккинчидан, </a:t>
            </a:r>
            <a:r>
              <a:rPr lang="uz-Cyrl-UZ" sz="2400" dirty="0" smtClean="0">
                <a:solidFill>
                  <a:srgbClr val="002060"/>
                </a:solidFill>
                <a:latin typeface="Times New Roman" panose="02020603050405020304" pitchFamily="18" charset="0"/>
                <a:cs typeface="Times New Roman" panose="02020603050405020304" pitchFamily="18" charset="0"/>
              </a:rPr>
              <a:t>бўш пул маблағларини ҳаракатдаги, ишдаги капиталга айлантириб, пулни пул топади, деган қоидани амалга оширади.</a:t>
            </a:r>
          </a:p>
          <a:p>
            <a:pPr marL="719138" lvl="0" indent="-342900" algn="just">
              <a:lnSpc>
                <a:spcPct val="114000"/>
              </a:lnSpc>
              <a:spcBef>
                <a:spcPts val="300"/>
              </a:spcBef>
              <a:buFont typeface="Wingdings" panose="05000000000000000000" pitchFamily="2" charset="2"/>
              <a:buChar char="q"/>
              <a:defRPr/>
            </a:pPr>
            <a:r>
              <a:rPr lang="uz-Cyrl-UZ" sz="2400" b="1" dirty="0" smtClean="0">
                <a:solidFill>
                  <a:srgbClr val="002060"/>
                </a:solidFill>
                <a:latin typeface="Times New Roman" panose="02020603050405020304" pitchFamily="18" charset="0"/>
                <a:cs typeface="Times New Roman" panose="02020603050405020304" pitchFamily="18" charset="0"/>
              </a:rPr>
              <a:t>Учинчидан, </a:t>
            </a:r>
            <a:r>
              <a:rPr lang="uz-Cyrl-UZ" sz="2400" dirty="0" smtClean="0">
                <a:solidFill>
                  <a:srgbClr val="002060"/>
                </a:solidFill>
                <a:latin typeface="Times New Roman" panose="02020603050405020304" pitchFamily="18" charset="0"/>
                <a:cs typeface="Times New Roman" panose="02020603050405020304" pitchFamily="18" charset="0"/>
              </a:rPr>
              <a:t>қарз бериш орқали пул маблағларини турли тармоқлар ўртасида қайта тақсимлаш билан ишлаб чиқариш ресурсларининг кўчиб туришини таъминлайди.</a:t>
            </a:r>
          </a:p>
          <a:p>
            <a:pPr marL="719138" lvl="0" indent="-342900" algn="just">
              <a:lnSpc>
                <a:spcPct val="114000"/>
              </a:lnSpc>
              <a:spcBef>
                <a:spcPts val="300"/>
              </a:spcBef>
              <a:buFont typeface="Wingdings" panose="05000000000000000000" pitchFamily="2" charset="2"/>
              <a:buChar char="q"/>
              <a:defRPr/>
            </a:pPr>
            <a:r>
              <a:rPr lang="uz-Cyrl-UZ" sz="2400" b="1" dirty="0" smtClean="0">
                <a:solidFill>
                  <a:srgbClr val="002060"/>
                </a:solidFill>
                <a:latin typeface="Times New Roman" panose="02020603050405020304" pitchFamily="18" charset="0"/>
                <a:cs typeface="Times New Roman" panose="02020603050405020304" pitchFamily="18" charset="0"/>
              </a:rPr>
              <a:t>Тўртинчидан,</a:t>
            </a:r>
            <a:r>
              <a:rPr lang="uz-Cyrl-UZ" sz="2400" dirty="0" smtClean="0">
                <a:solidFill>
                  <a:srgbClr val="002060"/>
                </a:solidFill>
                <a:latin typeface="Times New Roman" panose="02020603050405020304" pitchFamily="18" charset="0"/>
                <a:cs typeface="Times New Roman" panose="02020603050405020304" pitchFamily="18" charset="0"/>
              </a:rPr>
              <a:t> қарз бери, қарзни ундириш </a:t>
            </a:r>
          </a:p>
          <a:p>
            <a:pPr marL="376238" lvl="0" algn="just">
              <a:lnSpc>
                <a:spcPct val="114000"/>
              </a:lnSpc>
              <a:spcBef>
                <a:spcPts val="300"/>
              </a:spcBef>
              <a:defRPr/>
            </a:pPr>
            <a:r>
              <a:rPr lang="uz-Cyrl-UZ" sz="2400" dirty="0" smtClean="0">
                <a:solidFill>
                  <a:srgbClr val="002060"/>
                </a:solidFill>
                <a:latin typeface="Times New Roman" panose="02020603050405020304" pitchFamily="18" charset="0"/>
                <a:cs typeface="Times New Roman" panose="02020603050405020304" pitchFamily="18" charset="0"/>
              </a:rPr>
              <a:t>воситалари орқали иқтисодий ўсишни </a:t>
            </a:r>
          </a:p>
          <a:p>
            <a:pPr marL="376238" lvl="0" algn="just">
              <a:lnSpc>
                <a:spcPct val="114000"/>
              </a:lnSpc>
              <a:spcBef>
                <a:spcPts val="300"/>
              </a:spcBef>
              <a:defRPr/>
            </a:pPr>
            <a:r>
              <a:rPr lang="uz-Cyrl-UZ" sz="2400" dirty="0" smtClean="0">
                <a:solidFill>
                  <a:srgbClr val="002060"/>
                </a:solidFill>
                <a:latin typeface="Times New Roman" panose="02020603050405020304" pitchFamily="18" charset="0"/>
                <a:cs typeface="Times New Roman" panose="02020603050405020304" pitchFamily="18" charset="0"/>
              </a:rPr>
              <a:t>рағбатлантирилади.</a:t>
            </a:r>
            <a:endParaRPr lang="uz-Cyrl-UZ"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480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Тижорат</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кредити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нима</a:t>
            </a:r>
            <a:r>
              <a:rPr lang="ru-RU" sz="2800" b="1" dirty="0">
                <a:solidFill>
                  <a:schemeClr val="bg1"/>
                </a:solidFill>
                <a:latin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74055" y="905068"/>
            <a:ext cx="9301790" cy="468643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Тижорат кредити</a:t>
            </a:r>
            <a:r>
              <a:rPr lang="uz-Cyrl-UZ" sz="2200" dirty="0" smtClean="0">
                <a:solidFill>
                  <a:srgbClr val="002060"/>
                </a:solidFill>
                <a:latin typeface="Times New Roman" panose="02020603050405020304" pitchFamily="18" charset="0"/>
                <a:cs typeface="Times New Roman" panose="02020603050405020304" pitchFamily="18" charset="0"/>
              </a:rPr>
              <a:t> – бу сотувчиларнинг ҳаридорларга товар шаклида бериладиган кредитидир. Бунда товарлар маълум муддатда пулини тўлаш шарти билан насияга берилади. Тижорат кредитини насияга олувчи унинг эгасига </a:t>
            </a:r>
            <a:r>
              <a:rPr lang="uz-Cyrl-UZ" sz="2200" b="1" dirty="0" smtClean="0">
                <a:solidFill>
                  <a:srgbClr val="002060"/>
                </a:solidFill>
                <a:latin typeface="Times New Roman" panose="02020603050405020304" pitchFamily="18" charset="0"/>
                <a:cs typeface="Times New Roman" panose="02020603050405020304" pitchFamily="18" charset="0"/>
              </a:rPr>
              <a:t>вексел </a:t>
            </a:r>
            <a:r>
              <a:rPr lang="uz-Cyrl-UZ" sz="2200" dirty="0" smtClean="0">
                <a:solidFill>
                  <a:srgbClr val="002060"/>
                </a:solidFill>
                <a:latin typeface="Times New Roman" panose="02020603050405020304" pitchFamily="18" charset="0"/>
                <a:cs typeface="Times New Roman" panose="02020603050405020304" pitchFamily="18" charset="0"/>
              </a:rPr>
              <a:t>(қарзнинг мажбуриятномаси)ни беради.</a:t>
            </a:r>
          </a:p>
          <a:p>
            <a:pPr marL="354013" lvl="0" indent="-342900" algn="just">
              <a:lnSpc>
                <a:spcPct val="114000"/>
              </a:lnSpc>
              <a:spcBef>
                <a:spcPts val="300"/>
              </a:spcBef>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Насияга олиш орқали берилган қарз йиғиндиси товарнинг ўз нархи ва микдорига боғлиқ бўлади. Масалан, 1000 метр духоба насияга ҳар бир метри 2 доллардан берилади. Бунда духоба эгасининг ҳаридорга берган қарзи 2000 долларни (1000х2) ташкил этади.</a:t>
            </a:r>
          </a:p>
          <a:p>
            <a:pPr marL="354013" lvl="0" indent="-342900" algn="just">
              <a:lnSpc>
                <a:spcPct val="114000"/>
              </a:lnSpc>
              <a:spcBef>
                <a:spcPts val="300"/>
              </a:spcBef>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Тижорат кредитида фоиз насияга сотилган духоба нархига устама шаклини олади, шу сабабли, духоба насияга ўз нархидан юқори нархда берилади. Масалан, духоба нақд пулга ҳар метри 2 доллардан сотилса, насияга 2,5 доллар устама фоиз бўлади. </a:t>
            </a: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74055" y="5580992"/>
            <a:ext cx="7998092" cy="864211"/>
          </a:xfrm>
          <a:prstGeom prst="rect">
            <a:avLst/>
          </a:prstGeom>
        </p:spPr>
        <p:txBody>
          <a:bodyPr wrap="square">
            <a:spAutoFit/>
          </a:bodyPr>
          <a:lstStyle/>
          <a:p>
            <a:pPr marL="354013" lvl="0" indent="-342900" algn="just">
              <a:lnSpc>
                <a:spcPct val="114000"/>
              </a:lnSpc>
              <a:spcBef>
                <a:spcPts val="300"/>
              </a:spcBef>
              <a:buFont typeface="Wingdings" panose="05000000000000000000" pitchFamily="2" charset="2"/>
              <a:buChar char="Ø"/>
              <a:defRPr/>
            </a:pPr>
            <a:r>
              <a:rPr lang="uz-Cyrl-UZ" sz="2200" dirty="0">
                <a:solidFill>
                  <a:srgbClr val="002060"/>
                </a:solidFill>
                <a:latin typeface="Times New Roman" panose="02020603050405020304" pitchFamily="18" charset="0"/>
                <a:cs typeface="Times New Roman" panose="02020603050405020304" pitchFamily="18" charset="0"/>
              </a:rPr>
              <a:t>Бизнинг мисолимизда 1000 метр духобага устама 500 долларни ташкил этади (1000 х 2,5 = 2500; 2500 – 2000 = 500).</a:t>
            </a:r>
          </a:p>
        </p:txBody>
      </p:sp>
    </p:spTree>
    <p:extLst>
      <p:ext uri="{BB962C8B-B14F-4D97-AF65-F5344CB8AC3E}">
        <p14:creationId xmlns:p14="http://schemas.microsoft.com/office/powerpoint/2010/main" val="35752287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Банк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истеъмолчи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кредити</a:t>
            </a:r>
            <a:r>
              <a:rPr lang="en-US"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нима</a:t>
            </a:r>
            <a:r>
              <a:rPr lang="ru-RU" sz="2800" b="1" dirty="0">
                <a:solidFill>
                  <a:schemeClr val="bg1"/>
                </a:solidFill>
                <a:latin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74055" y="905068"/>
            <a:ext cx="9301790" cy="5811413"/>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200" b="1" i="1" dirty="0" smtClean="0">
                <a:solidFill>
                  <a:srgbClr val="002060"/>
                </a:solidFill>
                <a:latin typeface="Times New Roman" panose="02020603050405020304" pitchFamily="18" charset="0"/>
                <a:cs typeface="Times New Roman" panose="02020603050405020304" pitchFamily="18" charset="0"/>
              </a:rPr>
              <a:t>Банк кредити.</a:t>
            </a:r>
            <a:r>
              <a:rPr lang="uz-Cyrl-UZ" sz="2200" dirty="0" smtClean="0">
                <a:solidFill>
                  <a:srgbClr val="002060"/>
                </a:solidFill>
                <a:latin typeface="Times New Roman" panose="02020603050405020304" pitchFamily="18" charset="0"/>
                <a:cs typeface="Times New Roman" panose="02020603050405020304" pitchFamily="18" charset="0"/>
              </a:rPr>
              <a:t> Банк ва бошқа кредит ташкилотлари пулни унинг соҳибларига фоиз тўлаш шарти билан ўз қўлида жамлайдилар ва ўз номидан қарзга бериб, фоиз оладилар. Бунда уч субъект:</a:t>
            </a:r>
          </a:p>
          <a:p>
            <a:pPr marL="719138" lvl="0" indent="-342900"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пул эгаси;</a:t>
            </a:r>
          </a:p>
          <a:p>
            <a:pPr marL="719138" lvl="0" indent="-342900"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кредит ташкилоти;</a:t>
            </a:r>
          </a:p>
          <a:p>
            <a:pPr marL="719138" lvl="0" indent="-342900"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қарз олувчининг кредит алоқаси пайдо бўлади.</a:t>
            </a:r>
          </a:p>
          <a:p>
            <a:pPr marL="342900" lvl="0" indent="-342900" algn="just">
              <a:lnSpc>
                <a:spcPct val="114000"/>
              </a:lnSpc>
              <a:spcBef>
                <a:spcPts val="300"/>
              </a:spcBef>
              <a:buFont typeface="Wingdings" panose="05000000000000000000" pitchFamily="2" charset="2"/>
              <a:buChar char="Ø"/>
              <a:defRPr/>
            </a:pPr>
            <a:r>
              <a:rPr lang="uz-Cyrl-UZ" sz="2200" b="1" i="1" dirty="0" smtClean="0">
                <a:solidFill>
                  <a:srgbClr val="002060"/>
                </a:solidFill>
                <a:latin typeface="Times New Roman" panose="02020603050405020304" pitchFamily="18" charset="0"/>
                <a:cs typeface="Times New Roman" panose="02020603050405020304" pitchFamily="18" charset="0"/>
              </a:rPr>
              <a:t>Истеъмолчи кредити</a:t>
            </a:r>
            <a:r>
              <a:rPr lang="uz-Cyrl-UZ" sz="2200" dirty="0" smtClean="0">
                <a:solidFill>
                  <a:srgbClr val="002060"/>
                </a:solidFill>
                <a:latin typeface="Times New Roman" panose="02020603050405020304" pitchFamily="18" charset="0"/>
                <a:cs typeface="Times New Roman" panose="02020603050405020304" pitchFamily="18" charset="0"/>
              </a:rPr>
              <a:t>. Тижорат банклари тадбиркорлик учун фирмаларга, истеъмолчиларга товар сотиб олиш учун қарз беради. Бунинг натижасида истеъмолчи кредити пайдо бўлади. Масалан, АКШда банклар истеъмолчиларга кредит карточкалари беради, уларга нархи 2500 долларга қадар товарлар ҳарид этилади, ҳарид пули банклар ва магазинлар берган счётга қараб тўланади. Бундай кредит ғоят имтиёзли бўлади, унинг фоизи бошқача қарз фоизидан кам бўлади, </a:t>
            </a:r>
          </a:p>
          <a:p>
            <a:pPr lvl="0" algn="just">
              <a:lnSpc>
                <a:spcPct val="114000"/>
              </a:lnSpc>
              <a:spcBef>
                <a:spcPts val="300"/>
              </a:spcBef>
              <a:defRPr/>
            </a:pPr>
            <a:r>
              <a:rPr lang="uz-Cyrl-UZ" sz="2200" dirty="0" smtClean="0">
                <a:solidFill>
                  <a:srgbClr val="002060"/>
                </a:solidFill>
                <a:latin typeface="Times New Roman" panose="02020603050405020304" pitchFamily="18" charset="0"/>
                <a:cs typeface="Times New Roman" panose="02020603050405020304" pitchFamily="18" charset="0"/>
              </a:rPr>
              <a:t>хатто фоизсиз ҳам бўлиши мумкин.</a:t>
            </a:r>
            <a:endParaRPr lang="uz-Cyrl-UZ"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04280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Давлат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uz-Cyrl-UZ" sz="2800" b="1" dirty="0">
                <a:solidFill>
                  <a:schemeClr val="bg1"/>
                </a:solidFill>
                <a:latin typeface="Times New Roman" panose="02020603050405020304" pitchFamily="18" charset="0"/>
                <a:cs typeface="Times New Roman" panose="02020603050405020304" pitchFamily="18" charset="0"/>
              </a:rPr>
              <a:t>халқаро </a:t>
            </a:r>
            <a:r>
              <a:rPr lang="ru-RU" sz="2800" b="1" dirty="0">
                <a:solidFill>
                  <a:schemeClr val="bg1"/>
                </a:solidFill>
                <a:latin typeface="Times New Roman" panose="02020603050405020304" pitchFamily="18" charset="0"/>
                <a:cs typeface="Times New Roman" panose="02020603050405020304" pitchFamily="18" charset="0"/>
              </a:rPr>
              <a:t>кредит</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51927" y="905068"/>
            <a:ext cx="9423918" cy="466541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400" b="1" dirty="0" smtClean="0">
                <a:solidFill>
                  <a:srgbClr val="002060"/>
                </a:solidFill>
                <a:latin typeface="Times New Roman" panose="02020603050405020304" pitchFamily="18" charset="0"/>
                <a:cs typeface="Times New Roman" panose="02020603050405020304" pitchFamily="18" charset="0"/>
              </a:rPr>
              <a:t>Давлат кредити. </a:t>
            </a:r>
            <a:r>
              <a:rPr lang="uz-Cyrl-UZ" sz="2400" dirty="0" smtClean="0">
                <a:solidFill>
                  <a:srgbClr val="002060"/>
                </a:solidFill>
                <a:latin typeface="Times New Roman" panose="02020603050405020304" pitchFamily="18" charset="0"/>
                <a:cs typeface="Times New Roman" panose="02020603050405020304" pitchFamily="18" charset="0"/>
              </a:rPr>
              <a:t>Банклар давлатга ҳам қарз беради. Шу билан бирга ундан қарз ҳам олади. Бунда давлат кредити пайдо бўлади. Қарз ва унинг фоизи бюджет ҳисобидан қайтарилади. Давлат кредити шароитида қарз берувчилар камдан-кам ҳолларда банклар бўлади. Кўпинча бу вазифани аҳоли, фирма. корхона ва ташкилотлар бажаради.</a:t>
            </a:r>
          </a:p>
          <a:p>
            <a:pPr marL="354013" lvl="0" indent="-342900" algn="just">
              <a:lnSpc>
                <a:spcPct val="114000"/>
              </a:lnSpc>
              <a:spcBef>
                <a:spcPts val="300"/>
              </a:spcBef>
              <a:buFont typeface="Wingdings" panose="05000000000000000000" pitchFamily="2" charset="2"/>
              <a:buChar char="Ø"/>
              <a:defRPr/>
            </a:pPr>
            <a:r>
              <a:rPr lang="uz-Cyrl-UZ" sz="2400" b="1" dirty="0" smtClean="0">
                <a:solidFill>
                  <a:srgbClr val="002060"/>
                </a:solidFill>
                <a:latin typeface="Times New Roman" panose="02020603050405020304" pitchFamily="18" charset="0"/>
                <a:cs typeface="Times New Roman" panose="02020603050405020304" pitchFamily="18" charset="0"/>
              </a:rPr>
              <a:t>Ҳалқаро кредит</a:t>
            </a:r>
            <a:r>
              <a:rPr lang="uz-Cyrl-UZ" sz="2400" dirty="0" smtClean="0">
                <a:solidFill>
                  <a:srgbClr val="002060"/>
                </a:solidFill>
                <a:latin typeface="Times New Roman" panose="02020603050405020304" pitchFamily="18" charset="0"/>
                <a:cs typeface="Times New Roman" panose="02020603050405020304" pitchFamily="18" charset="0"/>
              </a:rPr>
              <a:t> – бу ссуда капиталининг ҳалқаро миқёсдаги ҳаракати бўлиб, бу ҳаракат товар ва валюта кўринишидаги маблағларни қайтариб беришлик, муддатлилик ва ҳақ тўлашлик асосида бериш билан боғлиқдир. Ҳалқаро кредит муносабатларида қатнашувчи субъектлар бўлиб, тижорат банклари, </a:t>
            </a:r>
            <a:endParaRPr lang="uz-Cyrl-UZ" sz="240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05283" y="5570483"/>
            <a:ext cx="7866055" cy="1219886"/>
          </a:xfrm>
          <a:prstGeom prst="rect">
            <a:avLst/>
          </a:prstGeom>
        </p:spPr>
        <p:txBody>
          <a:bodyPr wrap="square">
            <a:spAutoFit/>
          </a:bodyPr>
          <a:lstStyle/>
          <a:p>
            <a:pPr marL="11113" lvl="0" algn="just">
              <a:lnSpc>
                <a:spcPct val="114000"/>
              </a:lnSpc>
              <a:spcBef>
                <a:spcPts val="300"/>
              </a:spcBef>
              <a:defRPr/>
            </a:pPr>
            <a:r>
              <a:rPr lang="uz-Cyrl-UZ" sz="2200" dirty="0">
                <a:solidFill>
                  <a:srgbClr val="002060"/>
                </a:solidFill>
                <a:latin typeface="Times New Roman" panose="02020603050405020304" pitchFamily="18" charset="0"/>
                <a:cs typeface="Times New Roman" panose="02020603050405020304" pitchFamily="18" charset="0"/>
              </a:rPr>
              <a:t>марказий банклар, давлат органлари, хукумат, йирик корпорациялар </a:t>
            </a:r>
            <a:r>
              <a:rPr lang="uz-Cyrl-UZ" sz="2200" dirty="0" smtClean="0">
                <a:solidFill>
                  <a:srgbClr val="002060"/>
                </a:solidFill>
                <a:latin typeface="Times New Roman" panose="02020603050405020304" pitchFamily="18" charset="0"/>
                <a:cs typeface="Times New Roman" panose="02020603050405020304" pitchFamily="18" charset="0"/>
              </a:rPr>
              <a:t>ҳамда </a:t>
            </a:r>
            <a:r>
              <a:rPr lang="uz-Cyrl-UZ" sz="2200" dirty="0">
                <a:solidFill>
                  <a:srgbClr val="002060"/>
                </a:solidFill>
                <a:latin typeface="Times New Roman" panose="02020603050405020304" pitchFamily="18" charset="0"/>
                <a:cs typeface="Times New Roman" panose="02020603050405020304" pitchFamily="18" charset="0"/>
              </a:rPr>
              <a:t>ҳалқаро ва регионал молия-кредит ташкилотлари ҳисобланади.</a:t>
            </a:r>
          </a:p>
        </p:txBody>
      </p:sp>
    </p:spTree>
    <p:extLst>
      <p:ext uri="{BB962C8B-B14F-4D97-AF65-F5344CB8AC3E}">
        <p14:creationId xmlns:p14="http://schemas.microsoft.com/office/powerpoint/2010/main" val="14888412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Кредит </a:t>
            </a:r>
            <a:r>
              <a:rPr lang="ru-RU" sz="2800" b="1" dirty="0" err="1">
                <a:solidFill>
                  <a:schemeClr val="bg1"/>
                </a:solidFill>
                <a:latin typeface="Times New Roman" panose="02020603050405020304" pitchFamily="18" charset="0"/>
                <a:cs typeface="Times New Roman" panose="02020603050405020304" pitchFamily="18" charset="0"/>
              </a:rPr>
              <a:t>ставкаси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тушунчаси</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51927" y="773214"/>
            <a:ext cx="9423918" cy="1624753"/>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400" b="1" dirty="0" smtClean="0">
                <a:solidFill>
                  <a:srgbClr val="002060"/>
                </a:solidFill>
                <a:latin typeface="Times New Roman" panose="02020603050405020304" pitchFamily="18" charset="0"/>
                <a:cs typeface="Times New Roman" panose="02020603050405020304" pitchFamily="18" charset="0"/>
              </a:rPr>
              <a:t>Фоиз ставкаси </a:t>
            </a:r>
            <a:r>
              <a:rPr lang="uz-Cyrl-UZ" sz="2400" i="1" dirty="0" smtClean="0">
                <a:solidFill>
                  <a:srgbClr val="002060"/>
                </a:solidFill>
                <a:latin typeface="Times New Roman" panose="02020603050405020304" pitchFamily="18" charset="0"/>
                <a:cs typeface="Times New Roman" panose="02020603050405020304" pitchFamily="18" charset="0"/>
              </a:rPr>
              <a:t>(кредит ставкаси) </a:t>
            </a:r>
            <a:r>
              <a:rPr lang="uz-Cyrl-UZ" sz="2400" dirty="0" smtClean="0">
                <a:solidFill>
                  <a:srgbClr val="002060"/>
                </a:solidFill>
                <a:latin typeface="Times New Roman" panose="02020603050405020304" pitchFamily="18" charset="0"/>
                <a:cs typeface="Times New Roman" panose="02020603050405020304" pitchFamily="18" charset="0"/>
              </a:rPr>
              <a:t>– кредит олувчи томонидан маълум муддат (ой, чорак, йил) учун фойдаланганлик учун тўлайдиган кредит суммасига фоиз сифатида кўрсатилган миқдор.</a:t>
            </a:r>
            <a:endParaRPr lang="uz-Cyrl-UZ" sz="2400"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134E6696-8E3C-4D25-A064-F9A607DF0389}"/>
              </a:ext>
            </a:extLst>
          </p:cNvPr>
          <p:cNvPicPr>
            <a:picLocks noChangeAspect="1"/>
          </p:cNvPicPr>
          <p:nvPr/>
        </p:nvPicPr>
        <p:blipFill>
          <a:blip r:embed="rId2"/>
          <a:stretch>
            <a:fillRect/>
          </a:stretch>
        </p:blipFill>
        <p:spPr>
          <a:xfrm>
            <a:off x="1501672" y="2272684"/>
            <a:ext cx="6953250" cy="4048125"/>
          </a:xfrm>
          <a:prstGeom prst="rect">
            <a:avLst/>
          </a:prstGeom>
        </p:spPr>
      </p:pic>
      <p:sp>
        <p:nvSpPr>
          <p:cNvPr id="3" name="Прямоугольник 2">
            <a:extLst>
              <a:ext uri="{FF2B5EF4-FFF2-40B4-BE49-F238E27FC236}">
                <a16:creationId xmlns:a16="http://schemas.microsoft.com/office/drawing/2014/main" id="{2371FAB9-9A89-4FE1-9DE6-D5F68D820DC5}"/>
              </a:ext>
            </a:extLst>
          </p:cNvPr>
          <p:cNvSpPr/>
          <p:nvPr/>
        </p:nvSpPr>
        <p:spPr>
          <a:xfrm>
            <a:off x="3110982" y="6472139"/>
            <a:ext cx="4953000" cy="276999"/>
          </a:xfrm>
          <a:prstGeom prst="rect">
            <a:avLst/>
          </a:prstGeom>
        </p:spPr>
        <p:txBody>
          <a:bodyPr>
            <a:spAutoFit/>
          </a:bodyPr>
          <a:lstStyle/>
          <a:p>
            <a:r>
              <a:rPr lang="en-US" sz="1200" dirty="0"/>
              <a:t>https://anhor.uz/wp-content/uploads/2020/11/11225.jpg</a:t>
            </a:r>
            <a:endParaRPr lang="ru-RU" sz="1200" dirty="0"/>
          </a:p>
        </p:txBody>
      </p:sp>
    </p:spTree>
    <p:extLst>
      <p:ext uri="{BB962C8B-B14F-4D97-AF65-F5344CB8AC3E}">
        <p14:creationId xmlns:p14="http://schemas.microsoft.com/office/powerpoint/2010/main" val="28650173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Кредит </a:t>
            </a:r>
            <a:r>
              <a:rPr lang="ru-RU" sz="2800" b="1" dirty="0" err="1">
                <a:solidFill>
                  <a:schemeClr val="bg1"/>
                </a:solidFill>
                <a:latin typeface="Times New Roman" panose="02020603050405020304" pitchFamily="18" charset="0"/>
                <a:cs typeface="Times New Roman" panose="02020603050405020304" pitchFamily="18" charset="0"/>
              </a:rPr>
              <a:t>ставкасини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аниқлаш</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51927" y="773214"/>
            <a:ext cx="9423918" cy="594326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400" b="1" dirty="0" smtClean="0">
                <a:solidFill>
                  <a:srgbClr val="002060"/>
                </a:solidFill>
                <a:latin typeface="Times New Roman" panose="02020603050405020304" pitchFamily="18" charset="0"/>
                <a:cs typeface="Times New Roman" panose="02020603050405020304" pitchFamily="18" charset="0"/>
              </a:rPr>
              <a:t>Кредитнинг асосий шарти</a:t>
            </a:r>
            <a:r>
              <a:rPr lang="uz-Cyrl-UZ" sz="2400" dirty="0" smtClean="0">
                <a:solidFill>
                  <a:srgbClr val="002060"/>
                </a:solidFill>
                <a:latin typeface="Times New Roman" panose="02020603050405020304" pitchFamily="18" charset="0"/>
                <a:cs typeface="Times New Roman" panose="02020603050405020304" pitchFamily="18" charset="0"/>
              </a:rPr>
              <a:t> – бу </a:t>
            </a:r>
            <a:r>
              <a:rPr lang="uz-Cyrl-UZ" sz="2400" b="1" i="1" dirty="0" smtClean="0">
                <a:solidFill>
                  <a:srgbClr val="002060"/>
                </a:solidFill>
                <a:latin typeface="Times New Roman" panose="02020603050405020304" pitchFamily="18" charset="0"/>
                <a:cs typeface="Times New Roman" panose="02020603050405020304" pitchFamily="18" charset="0"/>
              </a:rPr>
              <a:t>қарз учун ҳақ тўлаш. </a:t>
            </a:r>
            <a:r>
              <a:rPr lang="uz-Cyrl-UZ" sz="2400" dirty="0" smtClean="0">
                <a:solidFill>
                  <a:srgbClr val="002060"/>
                </a:solidFill>
                <a:latin typeface="Times New Roman" panose="02020603050405020304" pitchFamily="18" charset="0"/>
                <a:cs typeface="Times New Roman" panose="02020603050405020304" pitchFamily="18" charset="0"/>
              </a:rPr>
              <a:t>Бу ҳақ қарз қилинган суммага нисбатан фоиз ҳисобида олинганидан уни </a:t>
            </a:r>
            <a:r>
              <a:rPr lang="uz-Cyrl-UZ" sz="2400" b="1" i="1" dirty="0" smtClean="0">
                <a:solidFill>
                  <a:srgbClr val="002060"/>
                </a:solidFill>
                <a:latin typeface="Times New Roman" panose="02020603050405020304" pitchFamily="18" charset="0"/>
                <a:cs typeface="Times New Roman" panose="02020603050405020304" pitchFamily="18" charset="0"/>
              </a:rPr>
              <a:t>қарз фоизи</a:t>
            </a:r>
            <a:r>
              <a:rPr lang="uz-Cyrl-UZ" sz="2400" dirty="0" smtClean="0">
                <a:solidFill>
                  <a:srgbClr val="002060"/>
                </a:solidFill>
                <a:latin typeface="Times New Roman" panose="02020603050405020304" pitchFamily="18" charset="0"/>
                <a:cs typeface="Times New Roman" panose="02020603050405020304" pitchFamily="18" charset="0"/>
              </a:rPr>
              <a:t> ёки </a:t>
            </a:r>
            <a:r>
              <a:rPr lang="uz-Cyrl-UZ" sz="2400" b="1" i="1" dirty="0" smtClean="0">
                <a:solidFill>
                  <a:srgbClr val="002060"/>
                </a:solidFill>
                <a:latin typeface="Times New Roman" panose="02020603050405020304" pitchFamily="18" charset="0"/>
                <a:cs typeface="Times New Roman" panose="02020603050405020304" pitchFamily="18" charset="0"/>
              </a:rPr>
              <a:t>кредитнинг фоиз ставкаси </a:t>
            </a:r>
            <a:r>
              <a:rPr lang="uz-Cyrl-UZ" sz="2400" dirty="0" smtClean="0">
                <a:solidFill>
                  <a:srgbClr val="002060"/>
                </a:solidFill>
                <a:latin typeface="Times New Roman" panose="02020603050405020304" pitchFamily="18" charset="0"/>
                <a:cs typeface="Times New Roman" panose="02020603050405020304" pitchFamily="18" charset="0"/>
              </a:rPr>
              <a:t>деб юритилади. Қарз фоизи пул бозорида амал қилади. Бозорга чиқарилган пулнинг нархи фоиз бўлади. Бошқа товарлардан фарқлироқ, </a:t>
            </a:r>
            <a:r>
              <a:rPr lang="uz-Cyrl-UZ" sz="2400" b="1" dirty="0" smtClean="0">
                <a:solidFill>
                  <a:srgbClr val="002060"/>
                </a:solidFill>
                <a:latin typeface="Times New Roman" panose="02020603050405020304" pitchFamily="18" charset="0"/>
                <a:cs typeface="Times New Roman" panose="02020603050405020304" pitchFamily="18" charset="0"/>
              </a:rPr>
              <a:t>қарз пулининг нархи</a:t>
            </a:r>
            <a:r>
              <a:rPr lang="uz-Cyrl-UZ" sz="2400" dirty="0" smtClean="0">
                <a:solidFill>
                  <a:srgbClr val="002060"/>
                </a:solidFill>
                <a:latin typeface="Times New Roman" panose="02020603050405020304" pitchFamily="18" charset="0"/>
                <a:cs typeface="Times New Roman" panose="02020603050405020304" pitchFamily="18" charset="0"/>
              </a:rPr>
              <a:t> – бу унинг маълум тўлов эҳтиёжини қондириш хоссасидаги фойдаланганлик учун бериладиган ҳақ бўлади. Қарз пули капитал сифатида ёки одатдаги тўлов ёки ҳарид воситасида ишлатилади.</a:t>
            </a:r>
          </a:p>
          <a:p>
            <a:pPr marL="354013" lvl="0" indent="-342900" algn="just">
              <a:lnSpc>
                <a:spcPct val="114000"/>
              </a:lnSpc>
              <a:spcBef>
                <a:spcPts val="300"/>
              </a:spcBef>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Мана шунинг учун ҳам қарздор шахс пул эгасига фоиз ствакасини тўлайди. Фоиз ставкаси олдиндан белгиланади. </a:t>
            </a:r>
            <a:r>
              <a:rPr lang="uz-Cyrl-UZ" sz="2400" b="1" dirty="0" smtClean="0">
                <a:solidFill>
                  <a:srgbClr val="002060"/>
                </a:solidFill>
                <a:latin typeface="Times New Roman" panose="02020603050405020304" pitchFamily="18" charset="0"/>
                <a:cs typeface="Times New Roman" panose="02020603050405020304" pitchFamily="18" charset="0"/>
              </a:rPr>
              <a:t>Кредитнинг фоиз ставкаси</a:t>
            </a:r>
            <a:r>
              <a:rPr lang="uz-Cyrl-UZ" sz="2400" dirty="0" smtClean="0">
                <a:solidFill>
                  <a:srgbClr val="002060"/>
                </a:solidFill>
                <a:latin typeface="Times New Roman" panose="02020603050405020304" pitchFamily="18" charset="0"/>
                <a:cs typeface="Times New Roman" panose="02020603050405020304" pitchFamily="18" charset="0"/>
              </a:rPr>
              <a:t> қуйидаги формула ёрдамида аниқланади:</a:t>
            </a:r>
          </a:p>
          <a:p>
            <a:pPr marL="11113" lvl="0" algn="ctr">
              <a:lnSpc>
                <a:spcPct val="114000"/>
              </a:lnSpc>
              <a:spcBef>
                <a:spcPts val="300"/>
              </a:spcBef>
              <a:defRPr/>
            </a:pPr>
            <a:r>
              <a:rPr lang="uz-Cyrl-UZ" sz="2400" b="1" dirty="0" smtClean="0">
                <a:solidFill>
                  <a:srgbClr val="002060"/>
                </a:solidFill>
                <a:latin typeface="Times New Roman" panose="02020603050405020304" pitchFamily="18" charset="0"/>
                <a:cs typeface="Times New Roman" panose="02020603050405020304" pitchFamily="18" charset="0"/>
              </a:rPr>
              <a:t>КФС = КФ / КМ * 100;</a:t>
            </a:r>
          </a:p>
          <a:p>
            <a:pPr marL="11113" lvl="0" algn="just">
              <a:lnSpc>
                <a:spcPct val="114000"/>
              </a:lnSpc>
              <a:spcBef>
                <a:spcPts val="300"/>
              </a:spcBef>
              <a:defRPr/>
            </a:pPr>
            <a:r>
              <a:rPr lang="uz-Cyrl-UZ" sz="2400" dirty="0" smtClean="0">
                <a:solidFill>
                  <a:srgbClr val="002060"/>
                </a:solidFill>
                <a:latin typeface="Times New Roman" panose="02020603050405020304" pitchFamily="18" charset="0"/>
                <a:cs typeface="Times New Roman" panose="02020603050405020304" pitchFamily="18" charset="0"/>
              </a:rPr>
              <a:t>Бу ерда, </a:t>
            </a:r>
            <a:r>
              <a:rPr lang="uz-Cyrl-UZ" sz="2400" i="1" dirty="0" smtClean="0">
                <a:solidFill>
                  <a:srgbClr val="002060"/>
                </a:solidFill>
                <a:latin typeface="Times New Roman" panose="02020603050405020304" pitchFamily="18" charset="0"/>
                <a:cs typeface="Times New Roman" panose="02020603050405020304" pitchFamily="18" charset="0"/>
              </a:rPr>
              <a:t>КФС – </a:t>
            </a:r>
            <a:r>
              <a:rPr lang="uz-Cyrl-UZ" sz="2400" b="1" dirty="0" smtClean="0">
                <a:solidFill>
                  <a:srgbClr val="002060"/>
                </a:solidFill>
                <a:latin typeface="Times New Roman" panose="02020603050405020304" pitchFamily="18" charset="0"/>
                <a:cs typeface="Times New Roman" panose="02020603050405020304" pitchFamily="18" charset="0"/>
              </a:rPr>
              <a:t>крудитнинг фоиз ставкаси; </a:t>
            </a:r>
          </a:p>
          <a:p>
            <a:pPr marL="11113" lvl="0" algn="just">
              <a:lnSpc>
                <a:spcPct val="114000"/>
              </a:lnSpc>
              <a:spcBef>
                <a:spcPts val="300"/>
              </a:spcBef>
              <a:defRPr/>
            </a:pPr>
            <a:r>
              <a:rPr lang="uz-Cyrl-UZ" sz="2400" i="1" dirty="0" smtClean="0">
                <a:solidFill>
                  <a:srgbClr val="002060"/>
                </a:solidFill>
                <a:latin typeface="Times New Roman" panose="02020603050405020304" pitchFamily="18" charset="0"/>
                <a:cs typeface="Times New Roman" panose="02020603050405020304" pitchFamily="18" charset="0"/>
              </a:rPr>
              <a:t>КФ – </a:t>
            </a:r>
            <a:r>
              <a:rPr lang="uz-Cyrl-UZ" sz="2400" b="1" dirty="0" smtClean="0">
                <a:solidFill>
                  <a:srgbClr val="002060"/>
                </a:solidFill>
                <a:latin typeface="Times New Roman" panose="02020603050405020304" pitchFamily="18" charset="0"/>
                <a:cs typeface="Times New Roman" panose="02020603050405020304" pitchFamily="18" charset="0"/>
              </a:rPr>
              <a:t>қарз фоизи; </a:t>
            </a:r>
            <a:r>
              <a:rPr lang="uz-Cyrl-UZ" sz="2400" i="1" dirty="0" smtClean="0">
                <a:solidFill>
                  <a:srgbClr val="002060"/>
                </a:solidFill>
                <a:latin typeface="Times New Roman" panose="02020603050405020304" pitchFamily="18" charset="0"/>
                <a:cs typeface="Times New Roman" panose="02020603050405020304" pitchFamily="18" charset="0"/>
              </a:rPr>
              <a:t>КМ -</a:t>
            </a:r>
            <a:r>
              <a:rPr lang="uz-Cyrl-UZ" sz="2400" b="1" dirty="0" smtClean="0">
                <a:solidFill>
                  <a:srgbClr val="002060"/>
                </a:solidFill>
                <a:latin typeface="Times New Roman" panose="02020603050405020304" pitchFamily="18" charset="0"/>
                <a:cs typeface="Times New Roman" panose="02020603050405020304" pitchFamily="18" charset="0"/>
              </a:rPr>
              <a:t> қарз миқдори;</a:t>
            </a:r>
            <a:endParaRPr lang="uz-Cyrl-UZ"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07068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Кредит </a:t>
            </a:r>
            <a:r>
              <a:rPr lang="ru-RU" sz="2800" b="1" dirty="0" err="1">
                <a:solidFill>
                  <a:schemeClr val="bg1"/>
                </a:solidFill>
                <a:latin typeface="Times New Roman" panose="02020603050405020304" pitchFamily="18" charset="0"/>
                <a:cs typeface="Times New Roman" panose="02020603050405020304" pitchFamily="18" charset="0"/>
              </a:rPr>
              <a:t>ставкасини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аниқлаш</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51927" y="839754"/>
            <a:ext cx="9423918" cy="5876727"/>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400" b="1" dirty="0" smtClean="0">
                <a:solidFill>
                  <a:srgbClr val="002060"/>
                </a:solidFill>
                <a:latin typeface="Times New Roman" panose="02020603050405020304" pitchFamily="18" charset="0"/>
                <a:cs typeface="Times New Roman" panose="02020603050405020304" pitchFamily="18" charset="0"/>
              </a:rPr>
              <a:t>Қарзни тўлаш муддати ва шарти.</a:t>
            </a:r>
            <a:r>
              <a:rPr lang="uz-Cyrl-UZ" sz="2400" dirty="0" smtClean="0">
                <a:solidFill>
                  <a:srgbClr val="002060"/>
                </a:solidFill>
                <a:latin typeface="Times New Roman" panose="02020603050405020304" pitchFamily="18" charset="0"/>
                <a:cs typeface="Times New Roman" panose="02020603050405020304" pitchFamily="18" charset="0"/>
              </a:rPr>
              <a:t> Агар қарз узоқ муддатга берилиб, уни секин-аста, кичик-кичик қисмларга бўлиб, бемалол қайтариш мумкин бўлса, қарздор юқори фоизга рози бўлади, Агар қарз қисқа вақтга берилса ва уни бир йўла тўлаш шарт бўлса, қарздор паст фоизни маъқул кўради. Гап шундаки, қарз қанчалик узоқ муддатга берилса, шунчалик уни ишлатиб даромад кўриш мумкин ва шу ҳисобдан фоиз тўлаш енгил бўлади.</a:t>
            </a:r>
          </a:p>
          <a:p>
            <a:pPr marL="354013" lvl="0" indent="-342900" algn="just">
              <a:lnSpc>
                <a:spcPct val="114000"/>
              </a:lnSpc>
              <a:spcBef>
                <a:spcPts val="300"/>
              </a:spcBef>
              <a:buFont typeface="Wingdings" panose="05000000000000000000" pitchFamily="2" charset="2"/>
              <a:buChar char="Ø"/>
              <a:defRPr/>
            </a:pPr>
            <a:r>
              <a:rPr lang="uz-Cyrl-UZ" sz="2400" b="1" dirty="0" smtClean="0">
                <a:solidFill>
                  <a:srgbClr val="002060"/>
                </a:solidFill>
                <a:latin typeface="Times New Roman" panose="02020603050405020304" pitchFamily="18" charset="0"/>
                <a:cs typeface="Times New Roman" panose="02020603050405020304" pitchFamily="18" charset="0"/>
              </a:rPr>
              <a:t>Қарзнинг қандай пул билан берилиши. </a:t>
            </a:r>
            <a:r>
              <a:rPr lang="uz-Cyrl-UZ" sz="2400" dirty="0" smtClean="0">
                <a:solidFill>
                  <a:srgbClr val="002060"/>
                </a:solidFill>
                <a:latin typeface="Times New Roman" panose="02020603050405020304" pitchFamily="18" charset="0"/>
                <a:cs typeface="Times New Roman" panose="02020603050405020304" pitchFamily="18" charset="0"/>
              </a:rPr>
              <a:t>Агар қарз эркин конвертирланган валюта берилса, фоиз юқори белгиланади, агар у оддий валютада берилса, фоиз нисбатан паст ўрнатилади. Конвер-тирланган пул обрў-эътиборли бўлганидан уни ишлатиш осон, ундан тезда даромад кўриш мумкин.</a:t>
            </a:r>
            <a:endParaRPr lang="uz-Cyrl-UZ"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64859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Кредит </a:t>
            </a:r>
            <a:r>
              <a:rPr lang="ru-RU" sz="2800" b="1" dirty="0" err="1">
                <a:solidFill>
                  <a:schemeClr val="bg1"/>
                </a:solidFill>
                <a:latin typeface="Times New Roman" panose="02020603050405020304" pitchFamily="18" charset="0"/>
                <a:cs typeface="Times New Roman" panose="02020603050405020304" pitchFamily="18" charset="0"/>
              </a:rPr>
              <a:t>ставкасини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аниқлаш</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51927" y="839754"/>
            <a:ext cx="9423918" cy="5876727"/>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300" b="1" dirty="0" smtClean="0">
                <a:solidFill>
                  <a:srgbClr val="002060"/>
                </a:solidFill>
                <a:latin typeface="Times New Roman" panose="02020603050405020304" pitchFamily="18" charset="0"/>
                <a:cs typeface="Times New Roman" panose="02020603050405020304" pitchFamily="18" charset="0"/>
              </a:rPr>
              <a:t>Инфляция даражаси. </a:t>
            </a:r>
            <a:r>
              <a:rPr lang="uz-Cyrl-UZ" sz="2300" dirty="0" smtClean="0">
                <a:solidFill>
                  <a:srgbClr val="002060"/>
                </a:solidFill>
                <a:latin typeface="Times New Roman" panose="02020603050405020304" pitchFamily="18" charset="0"/>
                <a:cs typeface="Times New Roman" panose="02020603050405020304" pitchFamily="18" charset="0"/>
              </a:rPr>
              <a:t>Инфляция юз берса, қарзга берилган пул эгасига қайтиб келгунича ўз қадрини қисман йўқотади. Бунда пул эгаси ютқазади. Шу сабабли фоиз инфляцияни ҳисобга олиб ўрна-тилади. Фоиз инфляция шиддатига нисбатан тўғри мутаносибликда ўзгаради. </a:t>
            </a:r>
          </a:p>
          <a:p>
            <a:pPr marL="354013" lvl="0" indent="-342900" algn="just">
              <a:lnSpc>
                <a:spcPct val="114000"/>
              </a:lnSpc>
              <a:spcBef>
                <a:spcPts val="300"/>
              </a:spcBef>
              <a:buFont typeface="Wingdings" panose="05000000000000000000" pitchFamily="2" charset="2"/>
              <a:buChar char="Ø"/>
              <a:defRPr/>
            </a:pPr>
            <a:r>
              <a:rPr lang="uz-Cyrl-UZ" sz="2300" b="1" dirty="0" smtClean="0">
                <a:solidFill>
                  <a:srgbClr val="002060"/>
                </a:solidFill>
                <a:latin typeface="Times New Roman" panose="02020603050405020304" pitchFamily="18" charset="0"/>
                <a:cs typeface="Times New Roman" panose="02020603050405020304" pitchFamily="18" charset="0"/>
              </a:rPr>
              <a:t>Пулни қарз беришдан кўра бошқа йўсинда ишлатишдан тушадиган даромад.</a:t>
            </a:r>
            <a:r>
              <a:rPr lang="uz-Cyrl-UZ" sz="2300" dirty="0" smtClean="0">
                <a:solidFill>
                  <a:srgbClr val="002060"/>
                </a:solidFill>
                <a:latin typeface="Times New Roman" panose="02020603050405020304" pitchFamily="18" charset="0"/>
                <a:cs typeface="Times New Roman" panose="02020603050405020304" pitchFamily="18" charset="0"/>
              </a:rPr>
              <a:t> Бунда пул эгасининг афзал кўриш принципи амал қилади. Агар акция дивиденди юқори бўлса, фоиз пасаяди ва аксинча. Агар акцияга 15% дивиденд берилса, фоиз ундан юқори бўлиши шарт. Акс ҳолда пул эгаси уни қарзга бермай, акция сотиб олишни афзал кўради. </a:t>
            </a:r>
          </a:p>
          <a:p>
            <a:pPr marL="354013" lvl="0" indent="-342900" algn="just">
              <a:lnSpc>
                <a:spcPct val="114000"/>
              </a:lnSpc>
              <a:spcBef>
                <a:spcPts val="300"/>
              </a:spcBef>
              <a:buFont typeface="Wingdings" panose="05000000000000000000" pitchFamily="2" charset="2"/>
              <a:buChar char="Ø"/>
              <a:defRPr/>
            </a:pPr>
            <a:r>
              <a:rPr lang="uz-Cyrl-UZ" sz="2300" b="1" dirty="0" smtClean="0">
                <a:solidFill>
                  <a:srgbClr val="002060"/>
                </a:solidFill>
                <a:latin typeface="Times New Roman" panose="02020603050405020304" pitchFamily="18" charset="0"/>
                <a:cs typeface="Times New Roman" panose="02020603050405020304" pitchFamily="18" charset="0"/>
              </a:rPr>
              <a:t>Қарз беришнинг хатар даражаси.</a:t>
            </a:r>
            <a:r>
              <a:rPr lang="uz-Cyrl-UZ" sz="2300" dirty="0" smtClean="0">
                <a:solidFill>
                  <a:srgbClr val="002060"/>
                </a:solidFill>
                <a:latin typeface="Times New Roman" panose="02020603050405020304" pitchFamily="18" charset="0"/>
                <a:cs typeface="Times New Roman" panose="02020603050405020304" pitchFamily="18" charset="0"/>
              </a:rPr>
              <a:t> Агар қарзнинг қайтиб келиши кафолатланса, фоиз паст, агар бу хатарли бўлиб, </a:t>
            </a:r>
          </a:p>
          <a:p>
            <a:pPr marL="11113" lvl="0" algn="just">
              <a:lnSpc>
                <a:spcPct val="114000"/>
              </a:lnSpc>
              <a:spcBef>
                <a:spcPts val="300"/>
              </a:spcBef>
              <a:defRPr/>
            </a:pPr>
            <a:r>
              <a:rPr lang="uz-Cyrl-UZ" sz="2300" dirty="0" smtClean="0">
                <a:solidFill>
                  <a:srgbClr val="002060"/>
                </a:solidFill>
                <a:latin typeface="Times New Roman" panose="02020603050405020304" pitchFamily="18" charset="0"/>
                <a:cs typeface="Times New Roman" panose="02020603050405020304" pitchFamily="18" charset="0"/>
              </a:rPr>
              <a:t>қарз қайтиши шубҳали бўлса, фоиз юқори бўлади.</a:t>
            </a:r>
            <a:endParaRPr lang="uz-Cyrl-UZ" sz="23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07899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Инфляция</a:t>
            </a:r>
          </a:p>
        </p:txBody>
      </p:sp>
      <p:sp>
        <p:nvSpPr>
          <p:cNvPr id="6" name="Объект 2">
            <a:extLst>
              <a:ext uri="{FF2B5EF4-FFF2-40B4-BE49-F238E27FC236}">
                <a16:creationId xmlns:a16="http://schemas.microsoft.com/office/drawing/2014/main" id="{9BD7456C-E8D2-41A0-AFC9-DA8A898717C6}"/>
              </a:ext>
            </a:extLst>
          </p:cNvPr>
          <p:cNvSpPr txBox="1">
            <a:spLocks/>
          </p:cNvSpPr>
          <p:nvPr/>
        </p:nvSpPr>
        <p:spPr>
          <a:xfrm>
            <a:off x="251927" y="839754"/>
            <a:ext cx="9423918" cy="1707503"/>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300"/>
              </a:spcBef>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Инфляция</a:t>
            </a:r>
            <a:r>
              <a:rPr lang="uz-Cyrl-UZ" sz="2200" dirty="0" smtClean="0">
                <a:solidFill>
                  <a:srgbClr val="002060"/>
                </a:solidFill>
                <a:latin typeface="Times New Roman" panose="02020603050405020304" pitchFamily="18" charset="0"/>
                <a:cs typeface="Times New Roman" panose="02020603050405020304" pitchFamily="18" charset="0"/>
              </a:rPr>
              <a:t> - </a:t>
            </a:r>
            <a:r>
              <a:rPr lang="uz-Cyrl-UZ" sz="2200" b="1" i="1" dirty="0" smtClean="0">
                <a:solidFill>
                  <a:srgbClr val="002060"/>
                </a:solidFill>
                <a:latin typeface="Times New Roman" panose="02020603050405020304" pitchFamily="18" charset="0"/>
                <a:cs typeface="Times New Roman" panose="02020603050405020304" pitchFamily="18" charset="0"/>
              </a:rPr>
              <a:t>пулнинг қадрсизланиши ва бунинг натижасида товарлар ва хизматлар нархларининг умумий даражасининг ошиши</a:t>
            </a:r>
            <a:r>
              <a:rPr lang="uz-Cyrl-UZ" sz="2200" dirty="0" smtClean="0">
                <a:solidFill>
                  <a:srgbClr val="002060"/>
                </a:solidFill>
                <a:latin typeface="Times New Roman" panose="02020603050405020304" pitchFamily="18" charset="0"/>
                <a:cs typeface="Times New Roman" panose="02020603050405020304" pitchFamily="18" charset="0"/>
              </a:rPr>
              <a:t>. Аммо инфляцияни нархларнинг кўтарилишидан фарқлаш керак. Инфляция узоқ ва барқарор жараёндир. Шунингдек, инфляция мутлақо барча товарлар ва хизматлар нархларининг ошишини англатмайди.</a:t>
            </a:r>
            <a:endParaRPr lang="uz-Cyrl-UZ" sz="2200" dirty="0">
              <a:solidFill>
                <a:srgbClr val="002060"/>
              </a:solidFill>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25CAAB16-A304-4D23-A09D-E3AE8D3D30F1}"/>
              </a:ext>
            </a:extLst>
          </p:cNvPr>
          <p:cNvPicPr>
            <a:picLocks noChangeAspect="1"/>
          </p:cNvPicPr>
          <p:nvPr/>
        </p:nvPicPr>
        <p:blipFill>
          <a:blip r:embed="rId2"/>
          <a:stretch>
            <a:fillRect/>
          </a:stretch>
        </p:blipFill>
        <p:spPr>
          <a:xfrm>
            <a:off x="2525389" y="2969998"/>
            <a:ext cx="4855222" cy="3208668"/>
          </a:xfrm>
          <a:prstGeom prst="rect">
            <a:avLst/>
          </a:prstGeom>
        </p:spPr>
      </p:pic>
      <p:sp>
        <p:nvSpPr>
          <p:cNvPr id="4" name="Прямоугольник 3">
            <a:extLst>
              <a:ext uri="{FF2B5EF4-FFF2-40B4-BE49-F238E27FC236}">
                <a16:creationId xmlns:a16="http://schemas.microsoft.com/office/drawing/2014/main" id="{1410B684-66AE-4976-A7AA-AF9ADE21CDE6}"/>
              </a:ext>
            </a:extLst>
          </p:cNvPr>
          <p:cNvSpPr/>
          <p:nvPr/>
        </p:nvSpPr>
        <p:spPr>
          <a:xfrm>
            <a:off x="1744718" y="6270440"/>
            <a:ext cx="7005423" cy="276999"/>
          </a:xfrm>
          <a:prstGeom prst="rect">
            <a:avLst/>
          </a:prstGeom>
        </p:spPr>
        <p:txBody>
          <a:bodyPr wrap="square">
            <a:spAutoFit/>
          </a:bodyPr>
          <a:lstStyle/>
          <a:p>
            <a:r>
              <a:rPr lang="en-US" sz="1200" dirty="0"/>
              <a:t>https://nonews.co/wp-content/uploads/2019/09/7d3d884d547772c5da8ee.png</a:t>
            </a:r>
            <a:endParaRPr lang="ru-RU" sz="1200" dirty="0"/>
          </a:p>
        </p:txBody>
      </p:sp>
    </p:spTree>
    <p:extLst>
      <p:ext uri="{BB962C8B-B14F-4D97-AF65-F5344CB8AC3E}">
        <p14:creationId xmlns:p14="http://schemas.microsoft.com/office/powerpoint/2010/main" val="1402679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08862"/>
            <a:ext cx="9208484" cy="66435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Иқтисодий</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самарадорликнинг</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моҳияти</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51927" y="839754"/>
            <a:ext cx="9423918" cy="5876727"/>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indent="-342900" algn="just">
              <a:lnSpc>
                <a:spcPct val="114000"/>
              </a:lnSpc>
              <a:spcBef>
                <a:spcPts val="300"/>
              </a:spcBef>
              <a:buFont typeface="Wingdings" panose="05000000000000000000" pitchFamily="2" charset="2"/>
              <a:buChar char="Ø"/>
              <a:defRPr/>
            </a:pPr>
            <a:r>
              <a:rPr lang="uz-Cyrl-UZ" dirty="0" smtClean="0">
                <a:solidFill>
                  <a:srgbClr val="002060"/>
                </a:solidFill>
                <a:latin typeface="Times New Roman" panose="02020603050405020304" pitchFamily="18" charset="0"/>
                <a:cs typeface="Times New Roman" panose="02020603050405020304" pitchFamily="18" charset="0"/>
              </a:rPr>
              <a:t>Бозор иқтисодиётига ўтиш хўжалик юритишнинг оқилона йўлларини қидириб топишни талаб қилади. Бу эса материаллар ва ҳом ашёни тежаб-тергаб сарфлашни, дастгоҳлар ва ускуналардан яхшироқ фойдаланишни, ходимлар иш унумдорлигини оширишни, маҳсулот бирлигига тўғри келадиган харажатларни пасайтиришни, пировардида, корхона рентабеллилигини ва фойдалилигини оширишни кўзда тутади.</a:t>
            </a:r>
          </a:p>
          <a:p>
            <a:pPr marL="354013" indent="-342900" algn="just">
              <a:lnSpc>
                <a:spcPct val="114000"/>
              </a:lnSpc>
              <a:spcBef>
                <a:spcPts val="300"/>
              </a:spcBef>
              <a:buFont typeface="Wingdings" panose="05000000000000000000" pitchFamily="2" charset="2"/>
              <a:buChar char="Ø"/>
              <a:defRPr/>
            </a:pPr>
            <a:r>
              <a:rPr lang="uz-Cyrl-UZ" dirty="0" smtClean="0">
                <a:solidFill>
                  <a:srgbClr val="002060"/>
                </a:solidFill>
                <a:latin typeface="Times New Roman" panose="02020603050405020304" pitchFamily="18" charset="0"/>
                <a:cs typeface="Times New Roman" panose="02020603050405020304" pitchFamily="18" charset="0"/>
              </a:rPr>
              <a:t>Кўрсатиб ўтилган омилларнинг барчаси ишлаб чиқаришнинг иқтисодий самарадорлигига эришиш тушунчасига бирлашади. Корхона хўжалик фаолиятининг якуний натижаси (фойда)ни унга эришишга сарфланган ресурслар билан таққослаш ишлаб чиқа-ришнинг самарадорлигини акс эттиради. Самарадорликнинг ошиши харажатлар бирлигига тўғри келадиган иқтисодий натижаларнинг кўпайиши билан ифодаланади. Самарадорлик хўжалик юритиш механизмининг такомиллашганлик даражасидан, бизнесни тўғри йўналишда олиб борилаётганлигидан дарак беради.</a:t>
            </a:r>
            <a:endParaRPr lang="uz-Cyrl-UZ"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7902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рўхати</a:t>
            </a:r>
            <a:endParaRPr lang="en-US" sz="2800" b="1" dirty="0">
              <a:latin typeface="Times New Roman" pitchFamily="18" charset="0"/>
              <a:cs typeface="Times New Roman" pitchFamily="18" charset="0"/>
            </a:endParaRPr>
          </a:p>
        </p:txBody>
      </p:sp>
      <p:sp>
        <p:nvSpPr>
          <p:cNvPr id="3" name="Прямоугольник 2"/>
          <p:cNvSpPr/>
          <p:nvPr/>
        </p:nvSpPr>
        <p:spPr>
          <a:xfrm>
            <a:off x="374055" y="987547"/>
            <a:ext cx="9001173" cy="4480394"/>
          </a:xfrm>
          <a:prstGeom prst="rect">
            <a:avLst/>
          </a:prstGeom>
        </p:spPr>
        <p:txBody>
          <a:bodyPr wrap="square">
            <a:spAutoFit/>
          </a:bodyPr>
          <a:lstStyle/>
          <a:p>
            <a:pPr marL="342900" lvl="0" indent="-342900" algn="just">
              <a:lnSpc>
                <a:spcPct val="114000"/>
              </a:lnSpc>
              <a:spcBef>
                <a:spcPts val="600"/>
              </a:spcBef>
              <a:spcAft>
                <a:spcPts val="0"/>
              </a:spcAft>
              <a:buSzPct val="100000"/>
              <a:buFont typeface="+mj-lt"/>
              <a:buAutoNum type="arabicPeriod"/>
            </a:pP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М.Р</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Болтабоев</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М.С.Қосимова</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Ш.Ж</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Эргашходжаева</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К</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Ғойибназаров</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А.Н</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Самадов</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Р.Ходжаев</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Кичик бизнес</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ва</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тадбиркорлик</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Ўқув</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қўлланма</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–T.:2010, - </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74</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бет</a:t>
            </a:r>
            <a:r>
              <a:rPr lang="en-US"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lnSpc>
                <a:spcPct val="114000"/>
              </a:lnSpc>
              <a:spcBef>
                <a:spcPts val="600"/>
              </a:spcBef>
              <a:spcAft>
                <a:spcPts val="0"/>
              </a:spcAft>
              <a:buSzPct val="100000"/>
              <a:buFont typeface="+mj-lt"/>
              <a:buAutoNum type="arabicPeriod"/>
            </a:pP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Ходиев</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Б.Ю.,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Қосимова</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М.С.,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Самадов</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А.Н. Кичик бизнес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ва</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хусусий</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тадбиркорлик</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 Т.: ТДИУ, 2010.</a:t>
            </a:r>
          </a:p>
          <a:p>
            <a:pPr marL="342900" lvl="0" indent="-342900" algn="just">
              <a:lnSpc>
                <a:spcPct val="114000"/>
              </a:lnSpc>
              <a:spcBef>
                <a:spcPts val="600"/>
              </a:spcBef>
              <a:spcAft>
                <a:spcPts val="0"/>
              </a:spcAft>
              <a:buSzPct val="100000"/>
              <a:buFont typeface="+mj-lt"/>
              <a:buAutoNum type="arabicPeriod"/>
            </a:pP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Самадов</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А.Н,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Останақулова</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Г.Н. Кичик бизнес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ва</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тадбиркорлик</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 Т.: </a:t>
            </a:r>
            <a:r>
              <a:rPr lang="ru-RU" sz="23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Молия-иқтисод</a:t>
            </a:r>
            <a:r>
              <a:rPr lang="ru-RU" sz="230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30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2018</a:t>
            </a:r>
            <a:r>
              <a:rPr lang="ru-RU" sz="23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lvl="0" algn="just">
              <a:lnSpc>
                <a:spcPct val="114000"/>
              </a:lnSpc>
              <a:spcBef>
                <a:spcPts val="600"/>
              </a:spcBef>
              <a:spcAft>
                <a:spcPts val="0"/>
              </a:spcAft>
              <a:buSzPct val="100000"/>
            </a:pPr>
            <a:r>
              <a:rPr lang="ru-RU" sz="23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Интернет </a:t>
            </a:r>
            <a:r>
              <a:rPr lang="ru-RU" sz="2300" b="1" i="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ресурслар</a:t>
            </a:r>
            <a:r>
              <a:rPr lang="ru-RU" sz="23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lnSpc>
                <a:spcPct val="114000"/>
              </a:lnSpc>
              <a:spcBef>
                <a:spcPts val="600"/>
              </a:spcBef>
              <a:spcAft>
                <a:spcPts val="0"/>
              </a:spcAft>
              <a:buSzPct val="100000"/>
              <a:buFont typeface="+mj-lt"/>
              <a:buAutoNum type="arabicPeriod"/>
            </a:pPr>
            <a:r>
              <a:rPr lang="en-US" sz="23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hlinkClick r:id="rId2"/>
              </a:rPr>
              <a:t>https://ru.wikipedia.org/</a:t>
            </a:r>
            <a:endParaRPr lang="ru-RU" sz="23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4000"/>
              </a:lnSpc>
              <a:spcBef>
                <a:spcPts val="600"/>
              </a:spcBef>
              <a:spcAft>
                <a:spcPts val="0"/>
              </a:spcAft>
              <a:buSzPct val="100000"/>
              <a:buFont typeface="+mj-lt"/>
              <a:buAutoNum type="arabicPeriod"/>
            </a:pPr>
            <a:r>
              <a:rPr lang="en-US" sz="23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hlinkClick r:id="rId3"/>
              </a:rPr>
              <a:t>https://nonews.co/directory/wordbook</a:t>
            </a:r>
            <a:r>
              <a:rPr lang="en-US" sz="23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hlinkClick r:id="rId3"/>
              </a:rPr>
              <a:t>/inflation</a:t>
            </a:r>
            <a:endParaRPr lang="ru-RU" sz="23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6196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5" name="Заголовок 1">
            <a:extLst>
              <a:ext uri="{FF2B5EF4-FFF2-40B4-BE49-F238E27FC236}">
                <a16:creationId xmlns:a16="http://schemas.microsoft.com/office/drawing/2014/main" id="{75FAFCBA-9BBE-4B52-B322-35C2337029FE}"/>
              </a:ext>
            </a:extLst>
          </p:cNvPr>
          <p:cNvSpPr>
            <a:spLocks noGrp="1"/>
          </p:cNvSpPr>
          <p:nvPr>
            <p:ph type="title"/>
          </p:nvPr>
        </p:nvSpPr>
        <p:spPr>
          <a:xfrm>
            <a:off x="681037" y="1969067"/>
            <a:ext cx="8543925" cy="2919866"/>
          </a:xfrm>
        </p:spPr>
        <p:txBody>
          <a:bodyPr>
            <a:normAutofit/>
          </a:bodyPr>
          <a:lstStyle/>
          <a:p>
            <a:pPr algn="ctr"/>
            <a:r>
              <a:rPr lang="uz-Cyrl-UZ" sz="5400" b="1" dirty="0">
                <a:solidFill>
                  <a:srgbClr val="2D508F"/>
                </a:solidFill>
                <a:latin typeface="Times New Roman" panose="02020603050405020304" pitchFamily="18" charset="0"/>
                <a:cs typeface="Times New Roman" panose="02020603050405020304" pitchFamily="18" charset="0"/>
              </a:rPr>
              <a:t>Эътиборингиз учун раҳмат!</a:t>
            </a:r>
            <a:endParaRPr lang="ru-RU" sz="5400" dirty="0">
              <a:solidFill>
                <a:srgbClr val="2D508F"/>
              </a:solidFill>
            </a:endParaRPr>
          </a:p>
        </p:txBody>
      </p:sp>
    </p:spTree>
    <p:extLst>
      <p:ext uri="{BB962C8B-B14F-4D97-AF65-F5344CB8AC3E}">
        <p14:creationId xmlns:p14="http://schemas.microsoft.com/office/powerpoint/2010/main" val="278675320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7799</TotalTime>
  <Words>2794</Words>
  <Application>Microsoft Office PowerPoint</Application>
  <PresentationFormat>Лист A4 (210x297 мм)</PresentationFormat>
  <Paragraphs>190</Paragraphs>
  <Slides>32</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32</vt:i4>
      </vt:variant>
    </vt:vector>
  </HeadingPairs>
  <TitlesOfParts>
    <vt:vector size="39" baseType="lpstr">
      <vt:lpstr>Arial</vt:lpstr>
      <vt:lpstr>Calibri</vt:lpstr>
      <vt:lpstr>Calibri Light</vt:lpstr>
      <vt:lpstr>Century Gothic</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Эътиборингиз учун раҳмат!</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Qaytarov Vohid Raimqulovich</cp:lastModifiedBy>
  <cp:revision>838</cp:revision>
  <cp:lastPrinted>2019-05-13T12:26:53Z</cp:lastPrinted>
  <dcterms:created xsi:type="dcterms:W3CDTF">2017-07-03T07:04:34Z</dcterms:created>
  <dcterms:modified xsi:type="dcterms:W3CDTF">2023-05-17T03:39:03Z</dcterms:modified>
</cp:coreProperties>
</file>