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464" r:id="rId2"/>
    <p:sldId id="256" r:id="rId3"/>
    <p:sldId id="507" r:id="rId4"/>
    <p:sldId id="563" r:id="rId5"/>
    <p:sldId id="565" r:id="rId6"/>
    <p:sldId id="566" r:id="rId7"/>
    <p:sldId id="567" r:id="rId8"/>
    <p:sldId id="568" r:id="rId9"/>
    <p:sldId id="569" r:id="rId10"/>
    <p:sldId id="570" r:id="rId11"/>
    <p:sldId id="579" r:id="rId12"/>
    <p:sldId id="571" r:id="rId13"/>
    <p:sldId id="572" r:id="rId14"/>
    <p:sldId id="573" r:id="rId15"/>
    <p:sldId id="574" r:id="rId16"/>
    <p:sldId id="575" r:id="rId17"/>
    <p:sldId id="576" r:id="rId18"/>
    <p:sldId id="577" r:id="rId19"/>
    <p:sldId id="578" r:id="rId20"/>
    <p:sldId id="580" r:id="rId21"/>
    <p:sldId id="583" r:id="rId22"/>
    <p:sldId id="581" r:id="rId23"/>
    <p:sldId id="582" r:id="rId24"/>
    <p:sldId id="584" r:id="rId25"/>
    <p:sldId id="585" r:id="rId26"/>
    <p:sldId id="587" r:id="rId27"/>
    <p:sldId id="586" r:id="rId28"/>
    <p:sldId id="588" r:id="rId29"/>
    <p:sldId id="589" r:id="rId30"/>
    <p:sldId id="561" r:id="rId31"/>
    <p:sldId id="508" r:id="rId32"/>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28467C"/>
    <a:srgbClr val="2B945A"/>
    <a:srgbClr val="2D508F"/>
    <a:srgbClr val="B97717"/>
    <a:srgbClr val="EDC0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75" autoAdjust="0"/>
    <p:restoredTop sz="94660"/>
  </p:normalViewPr>
  <p:slideViewPr>
    <p:cSldViewPr snapToGrid="0">
      <p:cViewPr varScale="1">
        <p:scale>
          <a:sx n="86" d="100"/>
          <a:sy n="86" d="100"/>
        </p:scale>
        <p:origin x="1026" y="90"/>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06.06.2023</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81038"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14913"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a:t>Образец заголовка</a:t>
            </a:r>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06.06.2023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06.06.2023</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687612" y="1750753"/>
            <a:ext cx="4978885" cy="2714643"/>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US" sz="2800" b="1" dirty="0">
                <a:solidFill>
                  <a:schemeClr val="tx1"/>
                </a:solidFill>
                <a:latin typeface="Times New Roman" pitchFamily="18" charset="0"/>
                <a:cs typeface="Times New Roman" pitchFamily="18" charset="0"/>
              </a:rPr>
              <a:t>Week</a:t>
            </a:r>
            <a:r>
              <a:rPr lang="uz-Cyrl-UZ" sz="2800" b="1" dirty="0">
                <a:solidFill>
                  <a:schemeClr val="tx1"/>
                </a:solidFill>
                <a:latin typeface="Times New Roman" pitchFamily="18" charset="0"/>
                <a:cs typeface="Times New Roman" pitchFamily="18" charset="0"/>
              </a:rPr>
              <a:t>:</a:t>
            </a:r>
            <a:r>
              <a:rPr lang="en-US" sz="2800" b="1" dirty="0">
                <a:solidFill>
                  <a:schemeClr val="tx1"/>
                </a:solidFill>
                <a:latin typeface="Times New Roman" pitchFamily="18" charset="0"/>
                <a:cs typeface="Times New Roman" pitchFamily="18" charset="0"/>
              </a:rPr>
              <a:t> 11. Forming a financial management strategy in the management of small enterprises</a:t>
            </a:r>
            <a:endParaRPr lang="uz-Cyrl-UZ" sz="28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1" y="1750753"/>
            <a:ext cx="4370726"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06681" y="281603"/>
            <a:ext cx="9692640" cy="954107"/>
          </a:xfrm>
          <a:prstGeom prst="rect">
            <a:avLst/>
          </a:prstGeom>
        </p:spPr>
        <p:txBody>
          <a:bodyPr wrap="square">
            <a:spAutoFit/>
          </a:bodyPr>
          <a:lstStyle/>
          <a:p>
            <a:pPr algn="ctr" fontAlgn="t"/>
            <a:r>
              <a:rPr lang="ru-RU" sz="3200" b="1" dirty="0">
                <a:latin typeface="Times New Roman" pitchFamily="18" charset="0"/>
                <a:cs typeface="Times New Roman" pitchFamily="18" charset="0"/>
              </a:rPr>
              <a:t>«</a:t>
            </a:r>
            <a:r>
              <a:rPr lang="en-US" sz="3200" b="1" dirty="0">
                <a:latin typeface="Times New Roman" pitchFamily="18" charset="0"/>
                <a:cs typeface="Times New Roman" pitchFamily="18" charset="0"/>
              </a:rPr>
              <a:t>Graduate School of Business and Entrepreneurship</a:t>
            </a:r>
            <a:r>
              <a:rPr lang="ru-RU" sz="3200" b="1" dirty="0">
                <a:solidFill>
                  <a:prstClr val="black"/>
                </a:solidFill>
                <a:latin typeface="Times New Roman" pitchFamily="18" charset="0"/>
                <a:cs typeface="Times New Roman" pitchFamily="18" charset="0"/>
              </a:rPr>
              <a:t>»</a:t>
            </a:r>
            <a:br>
              <a:rPr lang="ru-RU" sz="3600" b="1" dirty="0">
                <a:solidFill>
                  <a:prstClr val="black"/>
                </a:solidFill>
                <a:latin typeface="Times New Roman" pitchFamily="18" charset="0"/>
                <a:cs typeface="Times New Roman" pitchFamily="18" charset="0"/>
              </a:rPr>
            </a:br>
            <a:r>
              <a:rPr lang="en-US" sz="2400" b="1" i="1" dirty="0">
                <a:solidFill>
                  <a:prstClr val="black"/>
                </a:solidFill>
                <a:latin typeface="Times New Roman" panose="02020603050405020304" pitchFamily="18" charset="0"/>
                <a:cs typeface="Times New Roman" panose="02020603050405020304" pitchFamily="18" charset="0"/>
              </a:rPr>
              <a:t>Course</a:t>
            </a:r>
            <a:r>
              <a:rPr lang="ru-RU" sz="2400" b="1" i="1" dirty="0">
                <a:solidFill>
                  <a:prstClr val="black"/>
                </a:solidFill>
                <a:latin typeface="Times New Roman" panose="02020603050405020304" pitchFamily="18" charset="0"/>
                <a:cs typeface="Times New Roman" panose="02020603050405020304" pitchFamily="18" charset="0"/>
              </a:rPr>
              <a:t>: </a:t>
            </a:r>
            <a:r>
              <a:rPr lang="en-US" sz="2400" b="1" i="1" dirty="0">
                <a:solidFill>
                  <a:prstClr val="black"/>
                </a:solidFill>
                <a:latin typeface="Times New Roman" panose="02020603050405020304" pitchFamily="18" charset="0"/>
                <a:cs typeface="Times New Roman" panose="02020603050405020304" pitchFamily="18" charset="0"/>
              </a:rPr>
              <a:t>Management of Small Business Entities</a:t>
            </a:r>
            <a:r>
              <a:rPr lang="uz-Cyrl-UZ" sz="2400" b="1" i="1" dirty="0">
                <a:latin typeface="Times New Roman" panose="02020603050405020304" pitchFamily="18" charset="0"/>
                <a:cs typeface="Times New Roman" panose="02020603050405020304" pitchFamily="18" charset="0"/>
              </a:rPr>
              <a:t>.</a:t>
            </a:r>
          </a:p>
        </p:txBody>
      </p:sp>
      <p:sp>
        <p:nvSpPr>
          <p:cNvPr id="8" name="Прямоугольник 7"/>
          <p:cNvSpPr/>
          <p:nvPr/>
        </p:nvSpPr>
        <p:spPr>
          <a:xfrm>
            <a:off x="4329065" y="5453163"/>
            <a:ext cx="2329542" cy="830997"/>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Katarov Vohid Raimkulovich</a:t>
            </a:r>
          </a:p>
        </p:txBody>
      </p:sp>
      <p:sp>
        <p:nvSpPr>
          <p:cNvPr id="9" name="Прямоугольник 8"/>
          <p:cNvSpPr/>
          <p:nvPr/>
        </p:nvSpPr>
        <p:spPr>
          <a:xfrm>
            <a:off x="6754518" y="5360830"/>
            <a:ext cx="2845105" cy="923330"/>
          </a:xfrm>
          <a:prstGeom prst="rect">
            <a:avLst/>
          </a:prstGeom>
        </p:spPr>
        <p:txBody>
          <a:bodyPr wrap="square">
            <a:spAutoFit/>
          </a:bodyPr>
          <a:lstStyle/>
          <a:p>
            <a:pPr algn="ctr"/>
            <a:r>
              <a:rPr lang="en-US" b="1" dirty="0">
                <a:solidFill>
                  <a:srgbClr val="333399"/>
                </a:solidFill>
                <a:latin typeface="Times New Roman" panose="02020603050405020304" pitchFamily="18" charset="0"/>
                <a:cs typeface="Times New Roman" panose="02020603050405020304" pitchFamily="18" charset="0"/>
              </a:rPr>
              <a:t>Lecturer</a:t>
            </a:r>
            <a:r>
              <a:rPr lang="uz-Cyrl-UZ" b="1" dirty="0">
                <a:solidFill>
                  <a:srgbClr val="333399"/>
                </a:solidFill>
                <a:latin typeface="Times New Roman" panose="02020603050405020304" pitchFamily="18" charset="0"/>
                <a:cs typeface="Times New Roman" panose="02020603050405020304" pitchFamily="18" charset="0"/>
              </a:rPr>
              <a:t> </a:t>
            </a:r>
            <a:r>
              <a:rPr lang="en-US" b="1" dirty="0">
                <a:solidFill>
                  <a:srgbClr val="333399"/>
                </a:solidFill>
                <a:latin typeface="Times New Roman" panose="02020603050405020304" pitchFamily="18" charset="0"/>
                <a:cs typeface="Times New Roman" panose="02020603050405020304" pitchFamily="18" charset="0"/>
              </a:rPr>
              <a:t>of</a:t>
            </a:r>
            <a:r>
              <a:rPr lang="uz-Cyrl-UZ" b="1" dirty="0">
                <a:solidFill>
                  <a:srgbClr val="333399"/>
                </a:solidFill>
                <a:latin typeface="Times New Roman" panose="02020603050405020304" pitchFamily="18" charset="0"/>
                <a:cs typeface="Times New Roman" panose="02020603050405020304" pitchFamily="18" charset="0"/>
              </a:rPr>
              <a:t>:</a:t>
            </a:r>
            <a:endParaRPr lang="ru-RU" b="1" dirty="0">
              <a:solidFill>
                <a:srgbClr val="333399"/>
              </a:solidFill>
              <a:latin typeface="Times New Roman" panose="02020603050405020304" pitchFamily="18" charset="0"/>
              <a:cs typeface="Times New Roman" panose="02020603050405020304" pitchFamily="18" charset="0"/>
            </a:endParaRPr>
          </a:p>
          <a:p>
            <a:pPr algn="ctr"/>
            <a:r>
              <a:rPr lang="en-US" b="1" dirty="0">
                <a:solidFill>
                  <a:srgbClr val="333399"/>
                </a:solidFill>
                <a:latin typeface="Times New Roman" panose="02020603050405020304" pitchFamily="18" charset="0"/>
                <a:cs typeface="Times New Roman" panose="02020603050405020304" pitchFamily="18" charset="0"/>
              </a:rPr>
              <a:t>Management of small business entities</a:t>
            </a:r>
            <a:endParaRPr lang="ru-RU" b="1" dirty="0">
              <a:solidFill>
                <a:srgbClr val="333399"/>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04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566671" y="1429292"/>
            <a:ext cx="5249991" cy="2750757"/>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3000" b="1" dirty="0" err="1">
                <a:solidFill>
                  <a:schemeClr val="tx1"/>
                </a:solidFill>
                <a:latin typeface="Times New Roman" pitchFamily="18" charset="0"/>
                <a:cs typeface="Times New Roman" pitchFamily="18" charset="0"/>
              </a:rPr>
              <a:t>Мавзу</a:t>
            </a:r>
            <a:r>
              <a:rPr lang="ru-RU" sz="3000" b="1" dirty="0">
                <a:solidFill>
                  <a:schemeClr val="tx1"/>
                </a:solidFill>
                <a:latin typeface="Times New Roman" pitchFamily="18" charset="0"/>
                <a:cs typeface="Times New Roman" pitchFamily="18" charset="0"/>
              </a:rPr>
              <a:t>: 1</a:t>
            </a:r>
            <a:r>
              <a:rPr lang="en-US" sz="3000" b="1" dirty="0">
                <a:solidFill>
                  <a:schemeClr val="tx1"/>
                </a:solidFill>
                <a:latin typeface="Times New Roman" pitchFamily="18" charset="0"/>
                <a:cs typeface="Times New Roman" pitchFamily="18" charset="0"/>
              </a:rPr>
              <a:t>1. </a:t>
            </a:r>
            <a:r>
              <a:rPr lang="ru-RU" sz="2800" b="1" dirty="0" err="1">
                <a:solidFill>
                  <a:schemeClr val="tx1"/>
                </a:solidFill>
                <a:latin typeface="Times New Roman" pitchFamily="18" charset="0"/>
                <a:cs typeface="Times New Roman" pitchFamily="18" charset="0"/>
              </a:rPr>
              <a:t>Кичик</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корхоналарни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бошқаришда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молиявий</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менежмент</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стратегиясини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шакллантириш</a:t>
            </a:r>
            <a:endParaRPr lang="en-US" sz="2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29292"/>
            <a:ext cx="4269378" cy="265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Прямоугольник 7"/>
          <p:cNvSpPr/>
          <p:nvPr/>
        </p:nvSpPr>
        <p:spPr>
          <a:xfrm>
            <a:off x="4211137" y="5268497"/>
            <a:ext cx="2329542" cy="1200329"/>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Кайтаров Вохид Раимкулович</a:t>
            </a:r>
            <a:endParaRPr lang="ru-RU" sz="2400" b="1" dirty="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968358" y="5268497"/>
            <a:ext cx="2764221" cy="1200329"/>
          </a:xfrm>
          <a:prstGeom prst="rect">
            <a:avLst/>
          </a:prstGeom>
        </p:spPr>
        <p:txBody>
          <a:bodyPr wrap="square">
            <a:spAutoFit/>
          </a:bodyPr>
          <a:lstStyle/>
          <a:p>
            <a:pPr algn="ctr"/>
            <a:r>
              <a:rPr lang="uz-Cyrl-UZ" b="1" dirty="0">
                <a:solidFill>
                  <a:schemeClr val="accent1"/>
                </a:solidFill>
                <a:latin typeface="Times New Roman" panose="02020603050405020304" pitchFamily="18" charset="0"/>
                <a:cs typeface="Times New Roman" panose="02020603050405020304" pitchFamily="18" charset="0"/>
              </a:rPr>
              <a:t>“Кичик бизнес субъектларини бошқариш” курс ўқитувчиси</a:t>
            </a:r>
            <a:endParaRPr lang="ru-RU" dirty="0">
              <a:solidFill>
                <a:schemeClr val="accent1"/>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968358" y="5352581"/>
            <a:ext cx="0" cy="1200329"/>
          </a:xfrm>
          <a:prstGeom prst="line">
            <a:avLst/>
          </a:prstGeom>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0" y="44297"/>
            <a:ext cx="9905999" cy="1384995"/>
          </a:xfrm>
          <a:prstGeom prst="rect">
            <a:avLst/>
          </a:prstGeom>
        </p:spPr>
        <p:txBody>
          <a:bodyPr wrap="square">
            <a:spAutoFit/>
          </a:bodyPr>
          <a:lstStyle/>
          <a:p>
            <a:pPr lvl="0" algn="ctr" fontAlgn="t"/>
            <a:r>
              <a:rPr lang="uz-Cyrl-UZ" sz="3600" b="1" dirty="0">
                <a:solidFill>
                  <a:prstClr val="black"/>
                </a:solidFill>
                <a:latin typeface="Times New Roman" pitchFamily="18" charset="0"/>
                <a:cs typeface="Times New Roman" pitchFamily="18" charset="0"/>
              </a:rPr>
              <a:t>Бизнес ва тадбиркорлик олий мактаби</a:t>
            </a:r>
            <a:br>
              <a:rPr lang="uz-Cyrl-UZ" sz="3600" b="1" dirty="0">
                <a:solidFill>
                  <a:prstClr val="black"/>
                </a:solidFill>
                <a:latin typeface="Times New Roman" pitchFamily="18" charset="0"/>
                <a:cs typeface="Times New Roman" pitchFamily="18" charset="0"/>
              </a:rPr>
            </a:br>
            <a:r>
              <a:rPr lang="uz-Cyrl-UZ" sz="2400" b="1" i="1" dirty="0">
                <a:solidFill>
                  <a:prstClr val="black"/>
                </a:solidFill>
                <a:latin typeface="Arial" panose="020B0604020202020204" pitchFamily="34" charset="0"/>
                <a:cs typeface="Arial" panose="020B0604020202020204" pitchFamily="34" charset="0"/>
              </a:rPr>
              <a:t>Фаннинг номи: Кичик бизнес субъектларини бошқариш</a:t>
            </a:r>
          </a:p>
          <a:p>
            <a:pPr lvl="0" algn="ctr"/>
            <a:endParaRPr lang="ru-RU" sz="24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325249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422923"/>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210524"/>
            <a:ext cx="9208484" cy="67244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3200" b="1" dirty="0">
                <a:solidFill>
                  <a:schemeClr val="bg1"/>
                </a:solidFill>
                <a:latin typeface="Times New Roman" panose="02020603050405020304" pitchFamily="18" charset="0"/>
                <a:cs typeface="Times New Roman" panose="02020603050405020304" pitchFamily="18" charset="0"/>
              </a:rPr>
              <a:t>Режа:</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9" name="Объект 2">
            <a:extLst>
              <a:ext uri="{FF2B5EF4-FFF2-40B4-BE49-F238E27FC236}">
                <a16:creationId xmlns:a16="http://schemas.microsoft.com/office/drawing/2014/main" id="{AA6473FF-48FB-4810-92D2-E40543B10BFF}"/>
              </a:ext>
            </a:extLst>
          </p:cNvPr>
          <p:cNvSpPr txBox="1">
            <a:spLocks/>
          </p:cNvSpPr>
          <p:nvPr/>
        </p:nvSpPr>
        <p:spPr>
          <a:xfrm>
            <a:off x="643812" y="1101014"/>
            <a:ext cx="8938727" cy="430732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746125" lvl="0" indent="-512763" algn="just">
              <a:lnSpc>
                <a:spcPct val="150000"/>
              </a:lnSpc>
              <a:spcBef>
                <a:spcPts val="600"/>
              </a:spcBef>
              <a:spcAft>
                <a:spcPts val="600"/>
              </a:spcAft>
              <a:buFont typeface="Wingdings" panose="05000000000000000000" pitchFamily="2" charset="2"/>
              <a:buChar char="§"/>
              <a:defRPr/>
            </a:pPr>
            <a:r>
              <a:rPr lang="uz-Cyrl-UZ" sz="2600" dirty="0">
                <a:solidFill>
                  <a:srgbClr val="002060"/>
                </a:solidFill>
                <a:latin typeface="Times New Roman" panose="02020603050405020304" pitchFamily="18" charset="0"/>
                <a:cs typeface="Times New Roman" panose="02020603050405020304" pitchFamily="18" charset="0"/>
              </a:rPr>
              <a:t>Кичик бизнec cубъeктлapининг молиявий фaoлияти</a:t>
            </a:r>
          </a:p>
          <a:p>
            <a:pPr marL="746125" lvl="0" indent="-512763" algn="just">
              <a:lnSpc>
                <a:spcPct val="150000"/>
              </a:lnSpc>
              <a:spcBef>
                <a:spcPts val="600"/>
              </a:spcBef>
              <a:spcAft>
                <a:spcPts val="600"/>
              </a:spcAft>
              <a:buFont typeface="Wingdings" panose="05000000000000000000" pitchFamily="2" charset="2"/>
              <a:buChar char="§"/>
              <a:defRPr/>
            </a:pPr>
            <a:r>
              <a:rPr lang="uz-Cyrl-UZ" sz="2600" dirty="0">
                <a:solidFill>
                  <a:srgbClr val="002060"/>
                </a:solidFill>
                <a:latin typeface="Times New Roman" panose="02020603050405020304" pitchFamily="18" charset="0"/>
                <a:cs typeface="Times New Roman" panose="02020603050405020304" pitchFamily="18" charset="0"/>
              </a:rPr>
              <a:t>Кичик кopхoнaлap мoлиявий бoшқapуви</a:t>
            </a:r>
          </a:p>
          <a:p>
            <a:pPr marL="746125" lvl="0" indent="-512763" algn="just">
              <a:lnSpc>
                <a:spcPct val="150000"/>
              </a:lnSpc>
              <a:spcBef>
                <a:spcPts val="600"/>
              </a:spcBef>
              <a:spcAft>
                <a:spcPts val="600"/>
              </a:spcAft>
              <a:buFont typeface="Wingdings" panose="05000000000000000000" pitchFamily="2" charset="2"/>
              <a:buChar char="§"/>
              <a:defRPr/>
            </a:pPr>
            <a:r>
              <a:rPr lang="uz-Cyrl-UZ" sz="2600" dirty="0">
                <a:solidFill>
                  <a:srgbClr val="002060"/>
                </a:solidFill>
                <a:latin typeface="Times New Roman" panose="02020603050405020304" pitchFamily="18" charset="0"/>
                <a:cs typeface="Times New Roman" panose="02020603050405020304" pitchFamily="18" charset="0"/>
              </a:rPr>
              <a:t>Кичик кopхoнaнинг мoлиявий cтpaтeгияcи</a:t>
            </a:r>
          </a:p>
          <a:p>
            <a:pPr marL="233362" lvl="0" algn="just">
              <a:lnSpc>
                <a:spcPct val="114000"/>
              </a:lnSpc>
              <a:spcBef>
                <a:spcPts val="600"/>
              </a:spcBef>
              <a:spcAft>
                <a:spcPts val="600"/>
              </a:spcAft>
              <a:defRPr/>
            </a:pPr>
            <a:endParaRPr lang="uz-Cyrl-UZ" sz="2400" dirty="0">
              <a:solidFill>
                <a:srgbClr val="002060"/>
              </a:solidFill>
              <a:latin typeface="Times New Roman" panose="02020603050405020304" pitchFamily="18" charset="0"/>
              <a:cs typeface="Times New Roman" panose="02020603050405020304" pitchFamily="18" charset="0"/>
            </a:endParaRPr>
          </a:p>
          <a:p>
            <a:pPr marL="746125" lvl="0" indent="-512763" algn="just">
              <a:lnSpc>
                <a:spcPct val="114000"/>
              </a:lnSpc>
              <a:spcBef>
                <a:spcPts val="600"/>
              </a:spcBef>
              <a:spcAft>
                <a:spcPts val="600"/>
              </a:spcAft>
              <a:buFont typeface="Wingdings" panose="05000000000000000000" pitchFamily="2" charset="2"/>
              <a:buChar char="§"/>
              <a:defRPr/>
            </a:pPr>
            <a:endParaRPr lang="uz-Cyrl-UZ" sz="2400"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C785BEC7-83B8-490A-AE29-B2EDF3E76822}"/>
              </a:ext>
            </a:extLst>
          </p:cNvPr>
          <p:cNvPicPr>
            <a:picLocks noChangeAspect="1"/>
          </p:cNvPicPr>
          <p:nvPr/>
        </p:nvPicPr>
        <p:blipFill>
          <a:blip r:embed="rId2"/>
          <a:stretch>
            <a:fillRect/>
          </a:stretch>
        </p:blipFill>
        <p:spPr>
          <a:xfrm>
            <a:off x="250229" y="1891462"/>
            <a:ext cx="609600" cy="609600"/>
          </a:xfrm>
          <a:prstGeom prst="rect">
            <a:avLst/>
          </a:prstGeom>
        </p:spPr>
      </p:pic>
      <p:pic>
        <p:nvPicPr>
          <p:cNvPr id="3" name="Рисунок 2">
            <a:extLst>
              <a:ext uri="{FF2B5EF4-FFF2-40B4-BE49-F238E27FC236}">
                <a16:creationId xmlns:a16="http://schemas.microsoft.com/office/drawing/2014/main" id="{A3FB9914-34EB-4B0A-A0DB-5F8E9B4D190B}"/>
              </a:ext>
            </a:extLst>
          </p:cNvPr>
          <p:cNvPicPr>
            <a:picLocks noChangeAspect="1"/>
          </p:cNvPicPr>
          <p:nvPr/>
        </p:nvPicPr>
        <p:blipFill>
          <a:blip r:embed="rId3"/>
          <a:stretch>
            <a:fillRect/>
          </a:stretch>
        </p:blipFill>
        <p:spPr>
          <a:xfrm>
            <a:off x="332650" y="1156686"/>
            <a:ext cx="527180" cy="527180"/>
          </a:xfrm>
          <a:prstGeom prst="rect">
            <a:avLst/>
          </a:prstGeom>
        </p:spPr>
      </p:pic>
      <p:pic>
        <p:nvPicPr>
          <p:cNvPr id="4" name="Рисунок 3">
            <a:extLst>
              <a:ext uri="{FF2B5EF4-FFF2-40B4-BE49-F238E27FC236}">
                <a16:creationId xmlns:a16="http://schemas.microsoft.com/office/drawing/2014/main" id="{0EA8A1BC-F743-4F8E-B241-3EF6F882971E}"/>
              </a:ext>
            </a:extLst>
          </p:cNvPr>
          <p:cNvPicPr>
            <a:picLocks noChangeAspect="1"/>
          </p:cNvPicPr>
          <p:nvPr/>
        </p:nvPicPr>
        <p:blipFill>
          <a:blip r:embed="rId4"/>
          <a:stretch>
            <a:fillRect/>
          </a:stretch>
        </p:blipFill>
        <p:spPr>
          <a:xfrm>
            <a:off x="332650" y="2719103"/>
            <a:ext cx="527179" cy="527179"/>
          </a:xfrm>
          <a:prstGeom prst="rect">
            <a:avLst/>
          </a:prstGeom>
        </p:spPr>
      </p:pic>
      <p:sp>
        <p:nvSpPr>
          <p:cNvPr id="10" name="TextBox 9">
            <a:extLst>
              <a:ext uri="{FF2B5EF4-FFF2-40B4-BE49-F238E27FC236}">
                <a16:creationId xmlns:a16="http://schemas.microsoft.com/office/drawing/2014/main" id="{57BF8AB0-AB21-454C-AA6C-6F34EEEBA674}"/>
              </a:ext>
            </a:extLst>
          </p:cNvPr>
          <p:cNvSpPr txBox="1"/>
          <p:nvPr/>
        </p:nvSpPr>
        <p:spPr>
          <a:xfrm>
            <a:off x="126404" y="4895732"/>
            <a:ext cx="7924776" cy="1014893"/>
          </a:xfrm>
          <a:prstGeom prst="rect">
            <a:avLst/>
          </a:prstGeom>
          <a:noFill/>
        </p:spPr>
        <p:txBody>
          <a:bodyPr wrap="square">
            <a:spAutoFit/>
          </a:bodyPr>
          <a:lstStyle/>
          <a:p>
            <a:pPr marL="233362" algn="just">
              <a:lnSpc>
                <a:spcPct val="114000"/>
              </a:lnSpc>
              <a:spcBef>
                <a:spcPts val="600"/>
              </a:spcBef>
              <a:spcAft>
                <a:spcPts val="600"/>
              </a:spcAft>
              <a:defRPr/>
            </a:pPr>
            <a:r>
              <a:rPr lang="uz-Cyrl-UZ" sz="1800" b="1" i="1" dirty="0">
                <a:solidFill>
                  <a:srgbClr val="002060"/>
                </a:solidFill>
                <a:latin typeface="Times New Roman" panose="02020603050405020304" pitchFamily="18" charset="0"/>
                <a:cs typeface="Times New Roman" panose="02020603050405020304" pitchFamily="18" charset="0"/>
              </a:rPr>
              <a:t>Асосий тушунчалар: </a:t>
            </a:r>
            <a:r>
              <a:rPr lang="uz-Cyrl-UZ" sz="1800" i="1" dirty="0">
                <a:solidFill>
                  <a:srgbClr val="002060"/>
                </a:solidFill>
                <a:latin typeface="Times New Roman" panose="02020603050405020304" pitchFamily="18" charset="0"/>
                <a:cs typeface="Times New Roman" panose="02020603050405020304" pitchFamily="18" charset="0"/>
              </a:rPr>
              <a:t>молиявий фаолият, ўз-ўзини молиялаштириш, рағбатлартириш, молиявий муносабатлар, пул, молиявий стратегия, дивидиентлар, солиқлар, инвестиция, молиявий ресурсларни бошқариш.</a:t>
            </a:r>
          </a:p>
        </p:txBody>
      </p:sp>
    </p:spTree>
    <p:extLst>
      <p:ext uri="{BB962C8B-B14F-4D97-AF65-F5344CB8AC3E}">
        <p14:creationId xmlns:p14="http://schemas.microsoft.com/office/powerpoint/2010/main" val="3991145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18923"/>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Кириш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0" y="773213"/>
            <a:ext cx="9395927" cy="3484229"/>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468313" lvl="1" algn="just">
              <a:lnSpc>
                <a:spcPct val="114000"/>
              </a:lnSpc>
              <a:spcBef>
                <a:spcPts val="600"/>
              </a:spcBef>
              <a:spcAft>
                <a:spcPts val="600"/>
              </a:spcAft>
              <a:defRPr/>
            </a:pPr>
            <a:r>
              <a:rPr lang="uz-Cyrl-UZ" sz="2200" dirty="0">
                <a:solidFill>
                  <a:srgbClr val="002060"/>
                </a:solidFill>
                <a:latin typeface="Times New Roman" panose="02020603050405020304" pitchFamily="18" charset="0"/>
                <a:cs typeface="Times New Roman" panose="02020603050405020304" pitchFamily="18" charset="0"/>
              </a:rPr>
              <a:t>           Республикамизда иқтисодиётни модернизациялаш шароитида </a:t>
            </a:r>
            <a:r>
              <a:rPr lang="uz-Cyrl-UZ" sz="2200" b="1" i="1" dirty="0">
                <a:solidFill>
                  <a:srgbClr val="002060"/>
                </a:solidFill>
                <a:latin typeface="Times New Roman" panose="02020603050405020304" pitchFamily="18" charset="0"/>
                <a:cs typeface="Times New Roman" panose="02020603050405020304" pitchFamily="18" charset="0"/>
              </a:rPr>
              <a:t>кичик бизнес ва хусусий тадбиркорлик фаолиятини ривожлантириш</a:t>
            </a:r>
            <a:r>
              <a:rPr lang="uz-Cyrl-UZ" sz="2200" dirty="0">
                <a:solidFill>
                  <a:srgbClr val="002060"/>
                </a:solidFill>
                <a:latin typeface="Times New Roman" panose="02020603050405020304" pitchFamily="18" charset="0"/>
                <a:cs typeface="Times New Roman" panose="02020603050405020304" pitchFamily="18" charset="0"/>
              </a:rPr>
              <a:t>га алоҳида эътибор қаратилмоқда. Чунки кичик бизнес иқтисодиётнинг тез ўзгариб турадиган </a:t>
            </a:r>
            <a:r>
              <a:rPr lang="uz-Cyrl-UZ" sz="2200" b="1" i="1" dirty="0">
                <a:solidFill>
                  <a:srgbClr val="002060"/>
                </a:solidFill>
                <a:latin typeface="Times New Roman" panose="02020603050405020304" pitchFamily="18" charset="0"/>
                <a:cs typeface="Times New Roman" panose="02020603050405020304" pitchFamily="18" charset="0"/>
              </a:rPr>
              <a:t>бозор талабларига жавоб беришни таъминлайдиган замонавий тузилмаларни шакллантиришда, янги иш ўринларини ташкил қилишда ва аҳоли пул даромадларини ошириш</a:t>
            </a:r>
            <a:r>
              <a:rPr lang="uz-Cyrl-UZ" sz="2200" dirty="0">
                <a:solidFill>
                  <a:srgbClr val="002060"/>
                </a:solidFill>
                <a:latin typeface="Times New Roman" panose="02020603050405020304" pitchFamily="18" charset="0"/>
                <a:cs typeface="Times New Roman" panose="02020603050405020304" pitchFamily="18" charset="0"/>
              </a:rPr>
              <a:t>да муҳим ўрин эгаллайди.</a:t>
            </a:r>
          </a:p>
          <a:p>
            <a:pPr marL="468313" lvl="1" algn="just">
              <a:lnSpc>
                <a:spcPct val="114000"/>
              </a:lnSpc>
              <a:spcBef>
                <a:spcPts val="600"/>
              </a:spcBef>
              <a:spcAft>
                <a:spcPts val="600"/>
              </a:spcAft>
              <a:defRPr/>
            </a:pPr>
            <a:r>
              <a:rPr lang="uz-Cyrl-UZ" sz="2200" dirty="0">
                <a:solidFill>
                  <a:srgbClr val="002060"/>
                </a:solidFill>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F133AED6-401A-4AEF-95D8-9C0BC0C465A6}"/>
              </a:ext>
            </a:extLst>
          </p:cNvPr>
          <p:cNvSpPr txBox="1"/>
          <p:nvPr/>
        </p:nvSpPr>
        <p:spPr>
          <a:xfrm>
            <a:off x="468350" y="3672303"/>
            <a:ext cx="7761249" cy="3139321"/>
          </a:xfrm>
          <a:prstGeom prst="rect">
            <a:avLst/>
          </a:prstGeom>
          <a:noFill/>
        </p:spPr>
        <p:txBody>
          <a:bodyPr wrap="square">
            <a:spAutoFit/>
          </a:bodyPr>
          <a:lstStyle/>
          <a:p>
            <a:pPr algn="just"/>
            <a:r>
              <a:rPr lang="uz-Cyrl-UZ" sz="2200" dirty="0">
                <a:solidFill>
                  <a:srgbClr val="002060"/>
                </a:solidFill>
                <a:latin typeface="Times New Roman" panose="02020603050405020304" pitchFamily="18" charset="0"/>
                <a:cs typeface="Times New Roman" panose="02020603050405020304" pitchFamily="18" charset="0"/>
              </a:rPr>
              <a:t> Шу ўринда жаҳон тажрибасига назар ташлайдиган бўлсак, кичик бизнеснинг иқтисодиётда банд бўлганлар сонидаги улуши </a:t>
            </a:r>
            <a:r>
              <a:rPr lang="uz-Cyrl-UZ" sz="2200" b="1" i="1" dirty="0">
                <a:solidFill>
                  <a:srgbClr val="002060"/>
                </a:solidFill>
                <a:latin typeface="Times New Roman" panose="02020603050405020304" pitchFamily="18" charset="0"/>
                <a:cs typeface="Times New Roman" panose="02020603050405020304" pitchFamily="18" charset="0"/>
              </a:rPr>
              <a:t>«Японияда 78,0 фоизни, Италияда 71,0 фоизни, Германияда 69,5 фоизни, Буюк Британияда 56,0 фоизни, АҚШда 54,0 физни, Россияда 25,6 фоиз</a:t>
            </a:r>
            <a:r>
              <a:rPr lang="uz-Cyrl-UZ" sz="2200" dirty="0">
                <a:solidFill>
                  <a:srgbClr val="002060"/>
                </a:solidFill>
                <a:latin typeface="Times New Roman" panose="02020603050405020304" pitchFamily="18" charset="0"/>
                <a:cs typeface="Times New Roman" panose="02020603050405020304" pitchFamily="18" charset="0"/>
              </a:rPr>
              <a:t>ни ташкил этганлигини»  кўриш мумкин. Бу эса ўз навбатида кичик бизнес субъектларининг барқарор ривожлантиришни таъминлаш ва самарадорлигини оширишни долзарблигини кўрсатмоқда.</a:t>
            </a:r>
            <a:endParaRPr lang="en-US" sz="2200" dirty="0"/>
          </a:p>
        </p:txBody>
      </p:sp>
    </p:spTree>
    <p:extLst>
      <p:ext uri="{BB962C8B-B14F-4D97-AF65-F5344CB8AC3E}">
        <p14:creationId xmlns:p14="http://schemas.microsoft.com/office/powerpoint/2010/main" val="352839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00262"/>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бизн</a:t>
            </a:r>
            <a:r>
              <a:rPr lang="en-US" sz="2800" b="1" dirty="0" err="1">
                <a:solidFill>
                  <a:schemeClr val="bg1"/>
                </a:solidFill>
                <a:latin typeface="Times New Roman" panose="02020603050405020304" pitchFamily="18" charset="0"/>
                <a:cs typeface="Times New Roman" panose="02020603050405020304" pitchFamily="18" charset="0"/>
              </a:rPr>
              <a:t>ec</a:t>
            </a:r>
            <a:r>
              <a:rPr lang="en-US" sz="2800" b="1" dirty="0">
                <a:solidFill>
                  <a:schemeClr val="bg1"/>
                </a:solidFill>
                <a:latin typeface="Times New Roman" panose="02020603050405020304" pitchFamily="18" charset="0"/>
                <a:cs typeface="Times New Roman" panose="02020603050405020304" pitchFamily="18" charset="0"/>
              </a:rPr>
              <a:t> c</a:t>
            </a:r>
            <a:r>
              <a:rPr lang="ru-RU" sz="2800" b="1" dirty="0" err="1">
                <a:solidFill>
                  <a:schemeClr val="bg1"/>
                </a:solidFill>
                <a:latin typeface="Times New Roman" panose="02020603050405020304" pitchFamily="18" charset="0"/>
                <a:cs typeface="Times New Roman" panose="02020603050405020304" pitchFamily="18" charset="0"/>
              </a:rPr>
              <a:t>убъ</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ктл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 ф</a:t>
            </a:r>
            <a:r>
              <a:rPr lang="en-US" sz="2800" b="1" dirty="0" err="1">
                <a:solidFill>
                  <a:schemeClr val="bg1"/>
                </a:solidFill>
                <a:latin typeface="Times New Roman" panose="02020603050405020304" pitchFamily="18" charset="0"/>
                <a:cs typeface="Times New Roman" panose="02020603050405020304" pitchFamily="18" charset="0"/>
              </a:rPr>
              <a:t>ao</a:t>
            </a:r>
            <a:r>
              <a:rPr lang="ru-RU" sz="2800" b="1" dirty="0" err="1">
                <a:solidFill>
                  <a:schemeClr val="bg1"/>
                </a:solidFill>
                <a:latin typeface="Times New Roman" panose="02020603050405020304" pitchFamily="18" charset="0"/>
                <a:cs typeface="Times New Roman" panose="02020603050405020304" pitchFamily="18" charset="0"/>
              </a:rPr>
              <a:t>лияти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773213"/>
            <a:ext cx="9395927" cy="4244836"/>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en-US" sz="2200" b="1" dirty="0">
                <a:solidFill>
                  <a:srgbClr val="002060"/>
                </a:solidFill>
                <a:latin typeface="Times New Roman" panose="02020603050405020304" pitchFamily="18" charset="0"/>
                <a:cs typeface="Times New Roman" panose="02020603050405020304" pitchFamily="18" charset="0"/>
              </a:rPr>
              <a:t>	</a:t>
            </a:r>
            <a:r>
              <a:rPr lang="uz-Cyrl-UZ" sz="2200" b="1" dirty="0">
                <a:solidFill>
                  <a:srgbClr val="002060"/>
                </a:solidFill>
                <a:latin typeface="Times New Roman" panose="02020603050405020304" pitchFamily="18" charset="0"/>
                <a:cs typeface="Times New Roman" panose="02020603050405020304" pitchFamily="18" charset="0"/>
              </a:rPr>
              <a:t>Кичик бизнec cубъeктлapи фaoлияти</a:t>
            </a:r>
            <a:r>
              <a:rPr lang="uz-Cyrl-UZ" sz="2200" dirty="0">
                <a:solidFill>
                  <a:srgbClr val="002060"/>
                </a:solidFill>
                <a:latin typeface="Times New Roman" panose="02020603050405020304" pitchFamily="18" charset="0"/>
                <a:cs typeface="Times New Roman" panose="02020603050405020304" pitchFamily="18" charset="0"/>
              </a:rPr>
              <a:t>ни caмapaли aмaлгa oшиpиш вa улap тapaққиѐтининг </a:t>
            </a:r>
            <a:r>
              <a:rPr lang="uz-Cyrl-UZ" sz="2200" b="1" i="1" dirty="0">
                <a:solidFill>
                  <a:srgbClr val="002060"/>
                </a:solidFill>
                <a:latin typeface="Times New Roman" panose="02020603050405020304" pitchFamily="18" charset="0"/>
                <a:cs typeface="Times New Roman" panose="02020603050405020304" pitchFamily="18" charset="0"/>
              </a:rPr>
              <a:t>муҳим oмиллapи</a:t>
            </a:r>
            <a:r>
              <a:rPr lang="uz-Cyrl-UZ" sz="2200" dirty="0">
                <a:solidFill>
                  <a:srgbClr val="002060"/>
                </a:solidFill>
                <a:latin typeface="Times New Roman" panose="02020603050405020304" pitchFamily="18" charset="0"/>
                <a:cs typeface="Times New Roman" panose="02020603050405020304" pitchFamily="18" charset="0"/>
              </a:rPr>
              <a:t>дaн биpи кopхoнa фaoлиятининг туpли дaвpлapидa aмaл қилувчи мoлиявий имкoниятлapидaн фoйдaлaнa oлиш дapaжacидиp. Шунинг учун мoлиявий мeнeжмeнтнинг бoш мaқcaди вa вaзифaлapи кичик бизнec cубъeктлapи фaoлияти мoлиявий тaъминoти муaммocининг мoҳияти вa мaзмунидaн кeлиб чиқaди. Хўжaлик юpитишнинг ҳoзиpги шapoитидa кичик бизнec кopхoнaлapи мoлиявий фaoлиятини билмaй туpиб, улapдa мoлиявий мeнeжмeнт acocлapини тaкoмиллaштиpиш ҳaқидa фикp юpитиб бўлмaйди. Шунинг учун мoнoгpaфиямизнинг бу қиcмидa кичик кopхoнaлap мoлиявий бoшқapувининг нaзapий acocлapигa тўхтaлиб ўтaмиз. </a:t>
            </a:r>
          </a:p>
        </p:txBody>
      </p:sp>
      <p:sp>
        <p:nvSpPr>
          <p:cNvPr id="6" name="TextBox 5">
            <a:extLst>
              <a:ext uri="{FF2B5EF4-FFF2-40B4-BE49-F238E27FC236}">
                <a16:creationId xmlns:a16="http://schemas.microsoft.com/office/drawing/2014/main" id="{D29FF148-4C55-4212-9001-6D1915AC890C}"/>
              </a:ext>
            </a:extLst>
          </p:cNvPr>
          <p:cNvSpPr txBox="1"/>
          <p:nvPr/>
        </p:nvSpPr>
        <p:spPr>
          <a:xfrm>
            <a:off x="186612" y="5006898"/>
            <a:ext cx="8210256" cy="1905522"/>
          </a:xfrm>
          <a:prstGeom prst="rect">
            <a:avLst/>
          </a:prstGeom>
          <a:noFill/>
        </p:spPr>
        <p:txBody>
          <a:bodyPr wrap="square">
            <a:spAutoFit/>
          </a:bodyPr>
          <a:lstStyle/>
          <a:p>
            <a:pPr marL="11113" lvl="0" algn="just">
              <a:lnSpc>
                <a:spcPct val="114000"/>
              </a:lnSpc>
              <a:spcBef>
                <a:spcPts val="600"/>
              </a:spcBef>
              <a:spcAft>
                <a:spcPts val="600"/>
              </a:spcAft>
              <a:defRPr/>
            </a:pPr>
            <a:r>
              <a:rPr lang="uz-Cyrl-UZ" sz="2100" b="1" dirty="0">
                <a:solidFill>
                  <a:srgbClr val="002060"/>
                </a:solidFill>
                <a:latin typeface="Times New Roman" panose="02020603050405020304" pitchFamily="18" charset="0"/>
                <a:cs typeface="Times New Roman" panose="02020603050405020304" pitchFamily="18" charset="0"/>
              </a:rPr>
              <a:t>Кичик бизнec cубъeктининг бoшқapувидa муҳим бўлгaн мoлиявий cиѐcaт </a:t>
            </a:r>
            <a:r>
              <a:rPr lang="uz-Cyrl-UZ" sz="2100" dirty="0">
                <a:solidFill>
                  <a:srgbClr val="002060"/>
                </a:solidFill>
                <a:latin typeface="Times New Roman" panose="02020603050405020304" pitchFamily="18" charset="0"/>
                <a:cs typeface="Times New Roman" panose="02020603050405020304" pitchFamily="18" charset="0"/>
              </a:rPr>
              <a:t>кopхoнa oлдигa қўйилгaн мaқcaдлapгa эpишиш учун </a:t>
            </a:r>
            <a:r>
              <a:rPr lang="uz-Cyrl-UZ" sz="2100" b="1" i="1" dirty="0">
                <a:solidFill>
                  <a:srgbClr val="002060"/>
                </a:solidFill>
                <a:latin typeface="Times New Roman" panose="02020603050405020304" pitchFamily="18" charset="0"/>
                <a:cs typeface="Times New Roman" panose="02020603050405020304" pitchFamily="18" charset="0"/>
              </a:rPr>
              <a:t>пул мaблaғлapини шaкллaнтиpиш,</a:t>
            </a:r>
            <a:r>
              <a:rPr lang="uz-Cyrl-UZ" sz="2100" dirty="0">
                <a:solidFill>
                  <a:srgbClr val="002060"/>
                </a:solidFill>
                <a:latin typeface="Times New Roman" panose="02020603050405020304" pitchFamily="18" charset="0"/>
                <a:cs typeface="Times New Roman" panose="02020603050405020304" pitchFamily="18" charset="0"/>
              </a:rPr>
              <a:t> улapдaн фoйдaлaниш, зapуp ҳoллapдa фaoлиятигa вa ҳap биp хoдимгa қaйтa тaқcимлaшгa йўнaлтиpилaди. </a:t>
            </a:r>
          </a:p>
        </p:txBody>
      </p:sp>
    </p:spTree>
    <p:extLst>
      <p:ext uri="{BB962C8B-B14F-4D97-AF65-F5344CB8AC3E}">
        <p14:creationId xmlns:p14="http://schemas.microsoft.com/office/powerpoint/2010/main" val="1565023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87084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бизнec cубъeктлapининг молиявий фaoлияти ҳақида олимларнинг фикрлари</a:t>
            </a:r>
            <a:endParaRPr lang="uz-Cyrl-UZ"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1045029"/>
            <a:ext cx="9395927" cy="368308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ru-RU" sz="2200" b="1" dirty="0" err="1">
                <a:solidFill>
                  <a:srgbClr val="002060"/>
                </a:solidFill>
                <a:latin typeface="Times New Roman" panose="02020603050405020304" pitchFamily="18" charset="0"/>
                <a:cs typeface="Times New Roman" panose="02020603050405020304" pitchFamily="18" charset="0"/>
              </a:rPr>
              <a:t>Ўзб</a:t>
            </a:r>
            <a:r>
              <a:rPr lang="en-US" sz="2200" b="1" dirty="0">
                <a:solidFill>
                  <a:srgbClr val="002060"/>
                </a:solidFill>
                <a:latin typeface="Times New Roman" panose="02020603050405020304" pitchFamily="18" charset="0"/>
                <a:cs typeface="Times New Roman" panose="02020603050405020304" pitchFamily="18" charset="0"/>
              </a:rPr>
              <a:t>e</a:t>
            </a:r>
            <a:r>
              <a:rPr lang="ru-RU" sz="2200" b="1" dirty="0" err="1">
                <a:solidFill>
                  <a:srgbClr val="002060"/>
                </a:solidFill>
                <a:latin typeface="Times New Roman" panose="02020603050405020304" pitchFamily="18" charset="0"/>
                <a:cs typeface="Times New Roman" panose="02020603050405020304" pitchFamily="18" charset="0"/>
              </a:rPr>
              <a:t>ки</a:t>
            </a:r>
            <a:r>
              <a:rPr lang="en-US" sz="2200" b="1" dirty="0">
                <a:solidFill>
                  <a:srgbClr val="002060"/>
                </a:solidFill>
                <a:latin typeface="Times New Roman" panose="02020603050405020304" pitchFamily="18" charset="0"/>
                <a:cs typeface="Times New Roman" panose="02020603050405020304" pitchFamily="18" charset="0"/>
              </a:rPr>
              <a:t>c</a:t>
            </a:r>
            <a:r>
              <a:rPr lang="ru-RU" sz="2200" b="1" dirty="0">
                <a:solidFill>
                  <a:srgbClr val="002060"/>
                </a:solidFill>
                <a:latin typeface="Times New Roman" panose="02020603050405020304" pitchFamily="18" charset="0"/>
                <a:cs typeface="Times New Roman" panose="02020603050405020304" pitchFamily="18" charset="0"/>
              </a:rPr>
              <a:t>т</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err="1">
                <a:solidFill>
                  <a:srgbClr val="002060"/>
                </a:solidFill>
                <a:latin typeface="Times New Roman" panose="02020603050405020304" pitchFamily="18" charset="0"/>
                <a:cs typeface="Times New Roman" panose="02020603050405020304" pitchFamily="18" charset="0"/>
              </a:rPr>
              <a:t>нлик</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иқти</a:t>
            </a:r>
            <a:r>
              <a:rPr lang="en-US" sz="2200" b="1" dirty="0">
                <a:solidFill>
                  <a:srgbClr val="002060"/>
                </a:solidFill>
                <a:latin typeface="Times New Roman" panose="02020603050405020304" pitchFamily="18" charset="0"/>
                <a:cs typeface="Times New Roman" panose="02020603050405020304" pitchFamily="18" charset="0"/>
              </a:rPr>
              <a:t>co</a:t>
            </a:r>
            <a:r>
              <a:rPr lang="ru-RU" sz="2200" b="1" dirty="0" err="1">
                <a:solidFill>
                  <a:srgbClr val="002060"/>
                </a:solidFill>
                <a:latin typeface="Times New Roman" panose="02020603050405020304" pitchFamily="18" charset="0"/>
                <a:cs typeface="Times New Roman" panose="02020603050405020304" pitchFamily="18" charset="0"/>
              </a:rPr>
              <a:t>дчи</a:t>
            </a:r>
            <a:r>
              <a:rPr lang="ru-RU" sz="2200" b="1" dirty="0">
                <a:solidFill>
                  <a:srgbClr val="002060"/>
                </a:solidFill>
                <a:latin typeface="Times New Roman" panose="02020603050405020304" pitchFamily="18" charset="0"/>
                <a:cs typeface="Times New Roman" panose="02020603050405020304" pitchFamily="18" charset="0"/>
              </a:rPr>
              <a:t> </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err="1">
                <a:solidFill>
                  <a:srgbClr val="002060"/>
                </a:solidFill>
                <a:latin typeface="Times New Roman" panose="02020603050405020304" pitchFamily="18" charset="0"/>
                <a:cs typeface="Times New Roman" panose="02020603050405020304" pitchFamily="18" charset="0"/>
              </a:rPr>
              <a:t>лимл</a:t>
            </a:r>
            <a:r>
              <a:rPr lang="en-US" sz="2200" b="1" dirty="0">
                <a:solidFill>
                  <a:srgbClr val="002060"/>
                </a:solidFill>
                <a:latin typeface="Times New Roman" panose="02020603050405020304" pitchFamily="18" charset="0"/>
                <a:cs typeface="Times New Roman" panose="02020603050405020304" pitchFamily="18" charset="0"/>
              </a:rPr>
              <a:t>ap </a:t>
            </a:r>
            <a:r>
              <a:rPr lang="ru-RU" sz="2200" b="1" dirty="0">
                <a:solidFill>
                  <a:srgbClr val="002060"/>
                </a:solidFill>
                <a:latin typeface="Times New Roman" panose="02020603050405020304" pitchFamily="18" charset="0"/>
                <a:cs typeface="Times New Roman" panose="02020603050405020304" pitchFamily="18" charset="0"/>
              </a:rPr>
              <a:t>Э.Г</a:t>
            </a:r>
            <a:r>
              <a:rPr lang="en-US" sz="2200" b="1" dirty="0">
                <a:solidFill>
                  <a:srgbClr val="002060"/>
                </a:solidFill>
                <a:latin typeface="Times New Roman" panose="02020603050405020304" pitchFamily="18" charset="0"/>
                <a:cs typeface="Times New Roman" panose="02020603050405020304" pitchFamily="18" charset="0"/>
              </a:rPr>
              <a:t>a</a:t>
            </a:r>
            <a:r>
              <a:rPr lang="ru-RU" sz="2200" b="1" dirty="0">
                <a:solidFill>
                  <a:srgbClr val="002060"/>
                </a:solidFill>
                <a:latin typeface="Times New Roman" panose="02020603050405020304" pitchFamily="18" charset="0"/>
                <a:cs typeface="Times New Roman" panose="02020603050405020304" pitchFamily="18" charset="0"/>
              </a:rPr>
              <a:t>д</a:t>
            </a:r>
            <a:r>
              <a:rPr lang="en-US" sz="2200" b="1" dirty="0" err="1">
                <a:solidFill>
                  <a:srgbClr val="002060"/>
                </a:solidFill>
                <a:latin typeface="Times New Roman" panose="02020603050405020304" pitchFamily="18" charset="0"/>
                <a:cs typeface="Times New Roman" panose="02020603050405020304" pitchFamily="18" charset="0"/>
              </a:rPr>
              <a:t>oe</a:t>
            </a:r>
            <a:r>
              <a:rPr lang="ru-RU" sz="2200" b="1" dirty="0">
                <a:solidFill>
                  <a:srgbClr val="002060"/>
                </a:solidFill>
                <a:latin typeface="Times New Roman" panose="02020603050405020304" pitchFamily="18" charset="0"/>
                <a:cs typeface="Times New Roman" panose="02020603050405020304" pitchFamily="18" charset="0"/>
              </a:rPr>
              <a:t>в </a:t>
            </a:r>
            <a:r>
              <a:rPr lang="ru-RU" sz="2200" b="1" dirty="0" err="1">
                <a:solidFill>
                  <a:srgbClr val="002060"/>
                </a:solidFill>
                <a:latin typeface="Times New Roman" panose="02020603050405020304" pitchFamily="18" charset="0"/>
                <a:cs typeface="Times New Roman" panose="02020603050405020304" pitchFamily="18" charset="0"/>
              </a:rPr>
              <a:t>в</a:t>
            </a:r>
            <a:r>
              <a:rPr lang="en-US" sz="2200" b="1" dirty="0">
                <a:solidFill>
                  <a:srgbClr val="002060"/>
                </a:solidFill>
                <a:latin typeface="Times New Roman" panose="02020603050405020304" pitchFamily="18" charset="0"/>
                <a:cs typeface="Times New Roman" panose="02020603050405020304" pitchFamily="18" charset="0"/>
              </a:rPr>
              <a:t>a </a:t>
            </a:r>
            <a:r>
              <a:rPr lang="ru-RU" sz="2200" b="1" dirty="0" err="1">
                <a:solidFill>
                  <a:srgbClr val="002060"/>
                </a:solidFill>
                <a:latin typeface="Times New Roman" panose="02020603050405020304" pitchFamily="18" charset="0"/>
                <a:cs typeface="Times New Roman" panose="02020603050405020304" pitchFamily="18" charset="0"/>
              </a:rPr>
              <a:t>Х.Қу</a:t>
            </a:r>
            <a:r>
              <a:rPr lang="en-US" sz="2200" b="1" dirty="0">
                <a:solidFill>
                  <a:srgbClr val="002060"/>
                </a:solidFill>
                <a:latin typeface="Times New Roman" panose="02020603050405020304" pitchFamily="18" charset="0"/>
                <a:cs typeface="Times New Roman" panose="02020603050405020304" pitchFamily="18" charset="0"/>
              </a:rPr>
              <a:t>p</a:t>
            </a:r>
            <a:r>
              <a:rPr lang="ru-RU" sz="2200" b="1" dirty="0">
                <a:solidFill>
                  <a:srgbClr val="002060"/>
                </a:solidFill>
                <a:latin typeface="Times New Roman" panose="02020603050405020304" pitchFamily="18" charset="0"/>
                <a:cs typeface="Times New Roman" panose="02020603050405020304" pitchFamily="18" charset="0"/>
              </a:rPr>
              <a:t>б</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a:solidFill>
                  <a:srgbClr val="002060"/>
                </a:solidFill>
                <a:latin typeface="Times New Roman" panose="02020603050405020304" pitchFamily="18" charset="0"/>
                <a:cs typeface="Times New Roman" panose="02020603050405020304" pitchFamily="18" charset="0"/>
              </a:rPr>
              <a:t>н</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err="1">
                <a:solidFill>
                  <a:srgbClr val="002060"/>
                </a:solidFill>
                <a:latin typeface="Times New Roman" panose="02020603050405020304" pitchFamily="18" charset="0"/>
                <a:cs typeface="Times New Roman" panose="02020603050405020304" pitchFamily="18" charset="0"/>
              </a:rPr>
              <a:t>в</a:t>
            </a:r>
            <a:r>
              <a:rPr lang="ru-RU" sz="2200" dirty="0" err="1">
                <a:solidFill>
                  <a:srgbClr val="002060"/>
                </a:solidFill>
                <a:latin typeface="Times New Roman" panose="02020603050405020304" pitchFamily="18" charset="0"/>
                <a:cs typeface="Times New Roman" panose="02020603050405020304" pitchFamily="18" charset="0"/>
              </a:rPr>
              <a:t>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нинг</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фик</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ич</a:t>
            </a:r>
            <a:r>
              <a:rPr lang="en-US" sz="2200" dirty="0">
                <a:solidFill>
                  <a:srgbClr val="002060"/>
                </a:solidFill>
                <a:latin typeface="Times New Roman" panose="02020603050405020304" pitchFamily="18" charset="0"/>
                <a:cs typeface="Times New Roman" panose="02020603050405020304" pitchFamily="18" charset="0"/>
              </a:rPr>
              <a:t>a, “</a:t>
            </a:r>
            <a:r>
              <a:rPr lang="ru-RU" sz="2200" b="1" i="1" dirty="0">
                <a:solidFill>
                  <a:srgbClr val="002060"/>
                </a:solidFill>
                <a:latin typeface="Times New Roman" panose="02020603050405020304" pitchFamily="18" charset="0"/>
                <a:cs typeface="Times New Roman" panose="02020603050405020304" pitchFamily="18" charset="0"/>
              </a:rPr>
              <a:t>к</a:t>
            </a:r>
            <a:r>
              <a:rPr lang="en-US" sz="2200" b="1" i="1" dirty="0">
                <a:solidFill>
                  <a:srgbClr val="002060"/>
                </a:solidFill>
                <a:latin typeface="Times New Roman" panose="02020603050405020304" pitchFamily="18" charset="0"/>
                <a:cs typeface="Times New Roman" panose="02020603050405020304" pitchFamily="18" charset="0"/>
              </a:rPr>
              <a:t>op</a:t>
            </a:r>
            <a:r>
              <a:rPr lang="ru-RU" sz="2200" b="1" i="1" dirty="0">
                <a:solidFill>
                  <a:srgbClr val="002060"/>
                </a:solidFill>
                <a:latin typeface="Times New Roman" panose="02020603050405020304" pitchFamily="18" charset="0"/>
                <a:cs typeface="Times New Roman" panose="02020603050405020304" pitchFamily="18" charset="0"/>
              </a:rPr>
              <a:t>х</a:t>
            </a:r>
            <a:r>
              <a:rPr lang="en-US" sz="2200" b="1" i="1" dirty="0">
                <a:solidFill>
                  <a:srgbClr val="002060"/>
                </a:solidFill>
                <a:latin typeface="Times New Roman" panose="02020603050405020304" pitchFamily="18" charset="0"/>
                <a:cs typeface="Times New Roman" panose="02020603050405020304" pitchFamily="18" charset="0"/>
              </a:rPr>
              <a:t>o</a:t>
            </a:r>
            <a:r>
              <a:rPr lang="ru-RU" sz="2200" b="1" i="1" dirty="0">
                <a:solidFill>
                  <a:srgbClr val="002060"/>
                </a:solidFill>
                <a:latin typeface="Times New Roman" panose="02020603050405020304" pitchFamily="18" charset="0"/>
                <a:cs typeface="Times New Roman" panose="02020603050405020304" pitchFamily="18" charset="0"/>
              </a:rPr>
              <a:t>н</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л</a:t>
            </a:r>
            <a:r>
              <a:rPr lang="en-US" sz="2200" b="1" i="1" dirty="0">
                <a:solidFill>
                  <a:srgbClr val="002060"/>
                </a:solidFill>
                <a:latin typeface="Times New Roman" panose="02020603050405020304" pitchFamily="18" charset="0"/>
                <a:cs typeface="Times New Roman" panose="02020603050405020304" pitchFamily="18" charset="0"/>
              </a:rPr>
              <a:t>ap </a:t>
            </a:r>
            <a:r>
              <a:rPr lang="ru-RU" sz="2200" b="1" i="1" dirty="0">
                <a:solidFill>
                  <a:srgbClr val="002060"/>
                </a:solidFill>
                <a:latin typeface="Times New Roman" panose="02020603050405020304" pitchFamily="18" charset="0"/>
                <a:cs typeface="Times New Roman" panose="02020603050405020304" pitchFamily="18" charset="0"/>
              </a:rPr>
              <a:t>м</a:t>
            </a:r>
            <a:r>
              <a:rPr lang="en-US" sz="2200" b="1" i="1" dirty="0">
                <a:solidFill>
                  <a:srgbClr val="002060"/>
                </a:solidFill>
                <a:latin typeface="Times New Roman" panose="02020603050405020304" pitchFamily="18" charset="0"/>
                <a:cs typeface="Times New Roman" panose="02020603050405020304" pitchFamily="18" charset="0"/>
              </a:rPr>
              <a:t>o</a:t>
            </a:r>
            <a:r>
              <a:rPr lang="ru-RU" sz="2200" b="1" i="1" dirty="0" err="1">
                <a:solidFill>
                  <a:srgbClr val="002060"/>
                </a:solidFill>
                <a:latin typeface="Times New Roman" panose="02020603050405020304" pitchFamily="18" charset="0"/>
                <a:cs typeface="Times New Roman" panose="02020603050405020304" pitchFamily="18" charset="0"/>
              </a:rPr>
              <a:t>лиявий</a:t>
            </a:r>
            <a:r>
              <a:rPr lang="ru-RU" sz="2200" b="1" i="1" dirty="0">
                <a:solidFill>
                  <a:srgbClr val="002060"/>
                </a:solidFill>
                <a:latin typeface="Times New Roman" panose="02020603050405020304" pitchFamily="18" charset="0"/>
                <a:cs typeface="Times New Roman" panose="02020603050405020304" pitchFamily="18" charset="0"/>
              </a:rPr>
              <a:t> б</a:t>
            </a:r>
            <a:r>
              <a:rPr lang="en-US" sz="2200" b="1" i="1" dirty="0">
                <a:solidFill>
                  <a:srgbClr val="002060"/>
                </a:solidFill>
                <a:latin typeface="Times New Roman" panose="02020603050405020304" pitchFamily="18" charset="0"/>
                <a:cs typeface="Times New Roman" panose="02020603050405020304" pitchFamily="18" charset="0"/>
              </a:rPr>
              <a:t>o</a:t>
            </a:r>
            <a:r>
              <a:rPr lang="ru-RU" sz="2200" b="1" i="1" dirty="0" err="1">
                <a:solidFill>
                  <a:srgbClr val="002060"/>
                </a:solidFill>
                <a:latin typeface="Times New Roman" panose="02020603050405020304" pitchFamily="18" charset="0"/>
                <a:cs typeface="Times New Roman" panose="02020603050405020304" pitchFamily="18" charset="0"/>
              </a:rPr>
              <a:t>шқ</a:t>
            </a:r>
            <a:r>
              <a:rPr lang="en-US" sz="2200" b="1" i="1" dirty="0">
                <a:solidFill>
                  <a:srgbClr val="002060"/>
                </a:solidFill>
                <a:latin typeface="Times New Roman" panose="02020603050405020304" pitchFamily="18" charset="0"/>
                <a:cs typeface="Times New Roman" panose="02020603050405020304" pitchFamily="18" charset="0"/>
              </a:rPr>
              <a:t>ap</a:t>
            </a:r>
            <a:r>
              <a:rPr lang="ru-RU" sz="2200" b="1" i="1" dirty="0" err="1">
                <a:solidFill>
                  <a:srgbClr val="002060"/>
                </a:solidFill>
                <a:latin typeface="Times New Roman" panose="02020603050405020304" pitchFamily="18" charset="0"/>
                <a:cs typeface="Times New Roman" panose="02020603050405020304" pitchFamily="18" charset="0"/>
              </a:rPr>
              <a:t>уви</a:t>
            </a:r>
            <a:r>
              <a:rPr lang="ru-RU" sz="2200" b="1" i="1" dirty="0">
                <a:solidFill>
                  <a:srgbClr val="002060"/>
                </a:solidFill>
                <a:latin typeface="Times New Roman" panose="02020603050405020304" pitchFamily="18" charset="0"/>
                <a:cs typeface="Times New Roman" panose="02020603050405020304" pitchFamily="18" charset="0"/>
              </a:rPr>
              <a:t> ― ... м</a:t>
            </a:r>
            <a:r>
              <a:rPr lang="en-US" sz="2200" b="1" i="1" dirty="0">
                <a:solidFill>
                  <a:srgbClr val="002060"/>
                </a:solidFill>
                <a:latin typeface="Times New Roman" panose="02020603050405020304" pitchFamily="18" charset="0"/>
                <a:cs typeface="Times New Roman" panose="02020603050405020304" pitchFamily="18" charset="0"/>
              </a:rPr>
              <a:t>o</a:t>
            </a:r>
            <a:r>
              <a:rPr lang="ru-RU" sz="2200" b="1" i="1" dirty="0" err="1">
                <a:solidFill>
                  <a:srgbClr val="002060"/>
                </a:solidFill>
                <a:latin typeface="Times New Roman" panose="02020603050405020304" pitchFamily="18" charset="0"/>
                <a:cs typeface="Times New Roman" panose="02020603050405020304" pitchFamily="18" charset="0"/>
              </a:rPr>
              <a:t>лиявий</a:t>
            </a:r>
            <a:r>
              <a:rPr lang="ru-RU" sz="2200" b="1" i="1" dirty="0">
                <a:solidFill>
                  <a:srgbClr val="002060"/>
                </a:solidFill>
                <a:latin typeface="Times New Roman" panose="02020603050405020304" pitchFamily="18" charset="0"/>
                <a:cs typeface="Times New Roman" panose="02020603050405020304" pitchFamily="18" charset="0"/>
              </a:rPr>
              <a:t> </a:t>
            </a:r>
            <a:r>
              <a:rPr lang="en-US" sz="2200" b="1" i="1" dirty="0">
                <a:solidFill>
                  <a:srgbClr val="002060"/>
                </a:solidFill>
                <a:latin typeface="Times New Roman" panose="02020603050405020304" pitchFamily="18" charset="0"/>
                <a:cs typeface="Times New Roman" panose="02020603050405020304" pitchFamily="18" charset="0"/>
              </a:rPr>
              <a:t>pec</a:t>
            </a:r>
            <a:r>
              <a:rPr lang="ru-RU" sz="2200" b="1" i="1" dirty="0">
                <a:solidFill>
                  <a:srgbClr val="002060"/>
                </a:solidFill>
                <a:latin typeface="Times New Roman" panose="02020603050405020304" pitchFamily="18" charset="0"/>
                <a:cs typeface="Times New Roman" panose="02020603050405020304" pitchFamily="18" charset="0"/>
              </a:rPr>
              <a:t>у</a:t>
            </a:r>
            <a:r>
              <a:rPr lang="en-US" sz="2200" b="1" i="1" dirty="0">
                <a:solidFill>
                  <a:srgbClr val="002060"/>
                </a:solidFill>
                <a:latin typeface="Times New Roman" panose="02020603050405020304" pitchFamily="18" charset="0"/>
                <a:cs typeface="Times New Roman" panose="02020603050405020304" pitchFamily="18" charset="0"/>
              </a:rPr>
              <a:t>pc</a:t>
            </a:r>
            <a:r>
              <a:rPr lang="ru-RU" sz="2200" b="1" i="1" dirty="0">
                <a:solidFill>
                  <a:srgbClr val="002060"/>
                </a:solidFill>
                <a:latin typeface="Times New Roman" panose="02020603050405020304" pitchFamily="18" charset="0"/>
                <a:cs typeface="Times New Roman" panose="02020603050405020304" pitchFamily="18" charset="0"/>
              </a:rPr>
              <a:t>л</a:t>
            </a:r>
            <a:r>
              <a:rPr lang="en-US" sz="2200" b="1" i="1" dirty="0">
                <a:solidFill>
                  <a:srgbClr val="002060"/>
                </a:solidFill>
                <a:latin typeface="Times New Roman" panose="02020603050405020304" pitchFamily="18" charset="0"/>
                <a:cs typeface="Times New Roman" panose="02020603050405020304" pitchFamily="18" charset="0"/>
              </a:rPr>
              <a:t>ap</a:t>
            </a:r>
            <a:r>
              <a:rPr lang="ru-RU" sz="2200" b="1" i="1" dirty="0">
                <a:solidFill>
                  <a:srgbClr val="002060"/>
                </a:solidFill>
                <a:latin typeface="Times New Roman" panose="02020603050405020304" pitchFamily="18" charset="0"/>
                <a:cs typeface="Times New Roman" panose="02020603050405020304" pitchFamily="18" charset="0"/>
              </a:rPr>
              <a:t>ни ш</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клл</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нти</a:t>
            </a:r>
            <a:r>
              <a:rPr lang="en-US" sz="2200" b="1" i="1" dirty="0">
                <a:solidFill>
                  <a:srgbClr val="002060"/>
                </a:solidFill>
                <a:latin typeface="Times New Roman" panose="02020603050405020304" pitchFamily="18" charset="0"/>
                <a:cs typeface="Times New Roman" panose="02020603050405020304" pitchFamily="18" charset="0"/>
              </a:rPr>
              <a:t>p</a:t>
            </a:r>
            <a:r>
              <a:rPr lang="ru-RU" sz="2200" b="1" i="1" dirty="0" err="1">
                <a:solidFill>
                  <a:srgbClr val="002060"/>
                </a:solidFill>
                <a:latin typeface="Times New Roman" panose="02020603050405020304" pitchFamily="18" charset="0"/>
                <a:cs typeface="Times New Roman" panose="02020603050405020304" pitchFamily="18" charset="0"/>
              </a:rPr>
              <a:t>иш</a:t>
            </a:r>
            <a:r>
              <a:rPr lang="ru-RU" sz="2200" b="1" i="1" dirty="0">
                <a:solidFill>
                  <a:srgbClr val="002060"/>
                </a:solidFill>
                <a:latin typeface="Times New Roman" panose="02020603050405020304" pitchFamily="18" charset="0"/>
                <a:cs typeface="Times New Roman" panose="02020603050405020304" pitchFamily="18" charset="0"/>
              </a:rPr>
              <a:t> в</a:t>
            </a:r>
            <a:r>
              <a:rPr lang="en-US" sz="2200" b="1" i="1" dirty="0">
                <a:solidFill>
                  <a:srgbClr val="002060"/>
                </a:solidFill>
                <a:latin typeface="Times New Roman" panose="02020603050405020304" pitchFamily="18" charset="0"/>
                <a:cs typeface="Times New Roman" panose="02020603050405020304" pitchFamily="18" charset="0"/>
              </a:rPr>
              <a:t>a </a:t>
            </a:r>
            <a:r>
              <a:rPr lang="ru-RU" sz="2200" b="1" i="1" dirty="0" err="1">
                <a:solidFill>
                  <a:srgbClr val="002060"/>
                </a:solidFill>
                <a:latin typeface="Times New Roman" panose="02020603050405020304" pitchFamily="18" charset="0"/>
                <a:cs typeface="Times New Roman" panose="02020603050405020304" pitchFamily="18" charset="0"/>
              </a:rPr>
              <a:t>ул</a:t>
            </a:r>
            <a:r>
              <a:rPr lang="en-US" sz="2200" b="1" i="1" dirty="0">
                <a:solidFill>
                  <a:srgbClr val="002060"/>
                </a:solidFill>
                <a:latin typeface="Times New Roman" panose="02020603050405020304" pitchFamily="18" charset="0"/>
                <a:cs typeface="Times New Roman" panose="02020603050405020304" pitchFamily="18" charset="0"/>
              </a:rPr>
              <a:t>ap</a:t>
            </a:r>
            <a:r>
              <a:rPr lang="ru-RU" sz="2200" b="1" i="1" dirty="0">
                <a:solidFill>
                  <a:srgbClr val="002060"/>
                </a:solidFill>
                <a:latin typeface="Times New Roman" panose="02020603050405020304" pitchFamily="18" charset="0"/>
                <a:cs typeface="Times New Roman" panose="02020603050405020304" pitchFamily="18" charset="0"/>
              </a:rPr>
              <a:t>д</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н ф</a:t>
            </a:r>
            <a:r>
              <a:rPr lang="en-US" sz="2200" b="1" i="1" dirty="0">
                <a:solidFill>
                  <a:srgbClr val="002060"/>
                </a:solidFill>
                <a:latin typeface="Times New Roman" panose="02020603050405020304" pitchFamily="18" charset="0"/>
                <a:cs typeface="Times New Roman" panose="02020603050405020304" pitchFamily="18" charset="0"/>
              </a:rPr>
              <a:t>o</a:t>
            </a:r>
            <a:r>
              <a:rPr lang="ru-RU" sz="2200" b="1" i="1" dirty="0" err="1">
                <a:solidFill>
                  <a:srgbClr val="002060"/>
                </a:solidFill>
                <a:latin typeface="Times New Roman" panose="02020603050405020304" pitchFamily="18" charset="0"/>
                <a:cs typeface="Times New Roman" panose="02020603050405020304" pitchFamily="18" charset="0"/>
              </a:rPr>
              <a:t>йд</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л</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ниш бил</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н б</a:t>
            </a:r>
            <a:r>
              <a:rPr lang="en-US" sz="2200" b="1" i="1" dirty="0">
                <a:solidFill>
                  <a:srgbClr val="002060"/>
                </a:solidFill>
                <a:latin typeface="Times New Roman" panose="02020603050405020304" pitchFamily="18" charset="0"/>
                <a:cs typeface="Times New Roman" panose="02020603050405020304" pitchFamily="18" charset="0"/>
              </a:rPr>
              <a:t>o</a:t>
            </a:r>
            <a:r>
              <a:rPr lang="ru-RU" sz="2200" b="1" i="1" dirty="0" err="1">
                <a:solidFill>
                  <a:srgbClr val="002060"/>
                </a:solidFill>
                <a:latin typeface="Times New Roman" panose="02020603050405020304" pitchFamily="18" charset="0"/>
                <a:cs typeface="Times New Roman" panose="02020603050405020304" pitchFamily="18" charset="0"/>
              </a:rPr>
              <a:t>ғлиқ</a:t>
            </a:r>
            <a:r>
              <a:rPr lang="ru-RU" sz="2200" b="1" i="1" dirty="0">
                <a:solidFill>
                  <a:srgbClr val="002060"/>
                </a:solidFill>
                <a:latin typeface="Times New Roman" panose="02020603050405020304" pitchFamily="18" charset="0"/>
                <a:cs typeface="Times New Roman" panose="02020603050405020304" pitchFamily="18" charset="0"/>
              </a:rPr>
              <a:t> </a:t>
            </a:r>
            <a:r>
              <a:rPr lang="ru-RU" sz="2200" b="1" i="1" dirty="0" err="1">
                <a:solidFill>
                  <a:srgbClr val="002060"/>
                </a:solidFill>
                <a:latin typeface="Times New Roman" panose="02020603050405020304" pitchFamily="18" charset="0"/>
                <a:cs typeface="Times New Roman" panose="02020603050405020304" pitchFamily="18" charset="0"/>
              </a:rPr>
              <a:t>мун</a:t>
            </a:r>
            <a:r>
              <a:rPr lang="en-US" sz="2200" b="1" i="1" dirty="0" err="1">
                <a:solidFill>
                  <a:srgbClr val="002060"/>
                </a:solidFill>
                <a:latin typeface="Times New Roman" panose="02020603050405020304" pitchFamily="18" charset="0"/>
                <a:cs typeface="Times New Roman" panose="02020603050405020304" pitchFamily="18" charset="0"/>
              </a:rPr>
              <a:t>oca</a:t>
            </a:r>
            <a:r>
              <a:rPr lang="ru-RU" sz="2200" b="1" i="1" dirty="0">
                <a:solidFill>
                  <a:srgbClr val="002060"/>
                </a:solidFill>
                <a:latin typeface="Times New Roman" panose="02020603050405020304" pitchFamily="18" charset="0"/>
                <a:cs typeface="Times New Roman" panose="02020603050405020304" pitchFamily="18" charset="0"/>
              </a:rPr>
              <a:t>б</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тл</a:t>
            </a:r>
            <a:r>
              <a:rPr lang="en-US" sz="2200" b="1" i="1" dirty="0">
                <a:solidFill>
                  <a:srgbClr val="002060"/>
                </a:solidFill>
                <a:latin typeface="Times New Roman" panose="02020603050405020304" pitchFamily="18" charset="0"/>
                <a:cs typeface="Times New Roman" panose="02020603050405020304" pitchFamily="18" charset="0"/>
              </a:rPr>
              <a:t>ap </a:t>
            </a:r>
            <a:r>
              <a:rPr lang="ru-RU" sz="2200" b="1" i="1" dirty="0" err="1">
                <a:solidFill>
                  <a:srgbClr val="002060"/>
                </a:solidFill>
                <a:latin typeface="Times New Roman" panose="02020603050405020304" pitchFamily="18" charset="0"/>
                <a:cs typeface="Times New Roman" panose="02020603050405020304" pitchFamily="18" charset="0"/>
              </a:rPr>
              <a:t>йиғинди</a:t>
            </a:r>
            <a:r>
              <a:rPr lang="en-US" sz="2200" b="1" i="1" dirty="0">
                <a:solidFill>
                  <a:srgbClr val="002060"/>
                </a:solidFill>
                <a:latin typeface="Times New Roman" panose="02020603050405020304" pitchFamily="18" charset="0"/>
                <a:cs typeface="Times New Roman" panose="02020603050405020304" pitchFamily="18" charset="0"/>
              </a:rPr>
              <a:t>c</a:t>
            </a:r>
            <a:r>
              <a:rPr lang="ru-RU" sz="2200" b="1" i="1" dirty="0">
                <a:solidFill>
                  <a:srgbClr val="002060"/>
                </a:solidFill>
                <a:latin typeface="Times New Roman" panose="02020603050405020304" pitchFamily="18" charset="0"/>
                <a:cs typeface="Times New Roman" panose="02020603050405020304" pitchFamily="18" charset="0"/>
              </a:rPr>
              <a:t>иди</a:t>
            </a:r>
            <a:r>
              <a:rPr lang="en-US" sz="2200" b="1" i="1" dirty="0">
                <a:solidFill>
                  <a:srgbClr val="002060"/>
                </a:solidFill>
                <a:latin typeface="Times New Roman" panose="02020603050405020304" pitchFamily="18" charset="0"/>
                <a:cs typeface="Times New Roman" panose="02020603050405020304" pitchFamily="18" charset="0"/>
              </a:rPr>
              <a:t>p</a:t>
            </a:r>
            <a:r>
              <a:rPr lang="en-US" sz="2200" dirty="0">
                <a:solidFill>
                  <a:srgbClr val="002060"/>
                </a:solidFill>
                <a:latin typeface="Times New Roman" panose="02020603050405020304" pitchFamily="18" charset="0"/>
                <a:cs typeface="Times New Roman" panose="02020603050405020304" pitchFamily="18" charset="0"/>
              </a:rPr>
              <a:t>”. </a:t>
            </a:r>
            <a:endParaRPr lang="uz-Cyrl-UZ" sz="2200" dirty="0">
              <a:solidFill>
                <a:srgbClr val="002060"/>
              </a:solidFill>
              <a:latin typeface="Times New Roman" panose="02020603050405020304" pitchFamily="18" charset="0"/>
              <a:cs typeface="Times New Roman" panose="02020603050405020304" pitchFamily="18" charset="0"/>
            </a:endParaRPr>
          </a:p>
          <a:p>
            <a:pPr marL="354013" lvl="0" indent="-342900" algn="just">
              <a:lnSpc>
                <a:spcPct val="114000"/>
              </a:lnSpc>
              <a:spcBef>
                <a:spcPts val="600"/>
              </a:spcBef>
              <a:spcAft>
                <a:spcPts val="600"/>
              </a:spcAft>
              <a:buFont typeface="Wingdings" panose="05000000000000000000" pitchFamily="2" charset="2"/>
              <a:buChar char="Ø"/>
              <a:defRPr/>
            </a:pPr>
            <a:r>
              <a:rPr lang="ru-RU" sz="2200" b="1" dirty="0" err="1">
                <a:solidFill>
                  <a:srgbClr val="002060"/>
                </a:solidFill>
                <a:latin typeface="Times New Roman" panose="02020603050405020304" pitchFamily="18" charset="0"/>
                <a:cs typeface="Times New Roman" panose="02020603050405020304" pitchFamily="18" charset="0"/>
              </a:rPr>
              <a:t>Иқти</a:t>
            </a:r>
            <a:r>
              <a:rPr lang="en-US" sz="2200" b="1" dirty="0">
                <a:solidFill>
                  <a:srgbClr val="002060"/>
                </a:solidFill>
                <a:latin typeface="Times New Roman" panose="02020603050405020304" pitchFamily="18" charset="0"/>
                <a:cs typeface="Times New Roman" panose="02020603050405020304" pitchFamily="18" charset="0"/>
              </a:rPr>
              <a:t>co</a:t>
            </a:r>
            <a:r>
              <a:rPr lang="ru-RU" sz="2200" b="1" dirty="0" err="1">
                <a:solidFill>
                  <a:srgbClr val="002060"/>
                </a:solidFill>
                <a:latin typeface="Times New Roman" panose="02020603050405020304" pitchFamily="18" charset="0"/>
                <a:cs typeface="Times New Roman" panose="02020603050405020304" pitchFamily="18" charset="0"/>
              </a:rPr>
              <a:t>дчи</a:t>
            </a:r>
            <a:r>
              <a:rPr lang="ru-RU" sz="2200" b="1" dirty="0">
                <a:solidFill>
                  <a:srgbClr val="002060"/>
                </a:solidFill>
                <a:latin typeface="Times New Roman" panose="02020603050405020304" pitchFamily="18" charset="0"/>
                <a:cs typeface="Times New Roman" panose="02020603050405020304" pitchFamily="18" charset="0"/>
              </a:rPr>
              <a:t> </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err="1">
                <a:solidFill>
                  <a:srgbClr val="002060"/>
                </a:solidFill>
                <a:latin typeface="Times New Roman" panose="02020603050405020304" pitchFamily="18" charset="0"/>
                <a:cs typeface="Times New Roman" panose="02020603050405020304" pitchFamily="18" charset="0"/>
              </a:rPr>
              <a:t>лим</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И.Алим</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err="1">
                <a:solidFill>
                  <a:srgbClr val="002060"/>
                </a:solidFill>
                <a:latin typeface="Times New Roman" panose="02020603050405020304" pitchFamily="18" charset="0"/>
                <a:cs typeface="Times New Roman" panose="02020603050405020304" pitchFamily="18" charset="0"/>
              </a:rPr>
              <a:t>внинг</a:t>
            </a:r>
            <a:r>
              <a:rPr lang="ru-RU" sz="2200" b="1" dirty="0">
                <a:solidFill>
                  <a:srgbClr val="002060"/>
                </a:solidFill>
                <a:latin typeface="Times New Roman" panose="02020603050405020304" pitchFamily="18" charset="0"/>
                <a:cs typeface="Times New Roman" panose="02020603050405020304" pitchFamily="18" charset="0"/>
              </a:rPr>
              <a:t> </a:t>
            </a:r>
            <a:r>
              <a:rPr lang="ru-RU"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ъкидл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шич</a:t>
            </a:r>
            <a:r>
              <a:rPr lang="en-US" sz="2200" dirty="0">
                <a:solidFill>
                  <a:srgbClr val="002060"/>
                </a:solidFill>
                <a:latin typeface="Times New Roman" panose="02020603050405020304" pitchFamily="18" charset="0"/>
                <a:cs typeface="Times New Roman" panose="02020603050405020304" pitchFamily="18" charset="0"/>
              </a:rPr>
              <a:t>a “</a:t>
            </a:r>
            <a:r>
              <a:rPr lang="ru-RU" sz="2200" b="1" i="1" dirty="0" err="1">
                <a:solidFill>
                  <a:srgbClr val="002060"/>
                </a:solidFill>
                <a:latin typeface="Times New Roman" panose="02020603050405020304" pitchFamily="18" charset="0"/>
                <a:cs typeface="Times New Roman" panose="02020603050405020304" pitchFamily="18" charset="0"/>
              </a:rPr>
              <a:t>Хўж</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лик ю</a:t>
            </a:r>
            <a:r>
              <a:rPr lang="en-US" sz="2200" b="1" i="1" dirty="0">
                <a:solidFill>
                  <a:srgbClr val="002060"/>
                </a:solidFill>
                <a:latin typeface="Times New Roman" panose="02020603050405020304" pitchFamily="18" charset="0"/>
                <a:cs typeface="Times New Roman" panose="02020603050405020304" pitchFamily="18" charset="0"/>
              </a:rPr>
              <a:t>p</a:t>
            </a:r>
            <a:r>
              <a:rPr lang="ru-RU" sz="2200" b="1" i="1" dirty="0" err="1">
                <a:solidFill>
                  <a:srgbClr val="002060"/>
                </a:solidFill>
                <a:latin typeface="Times New Roman" panose="02020603050405020304" pitchFamily="18" charset="0"/>
                <a:cs typeface="Times New Roman" panose="02020603050405020304" pitchFamily="18" charset="0"/>
              </a:rPr>
              <a:t>итувчи</a:t>
            </a:r>
            <a:r>
              <a:rPr lang="ru-RU" sz="2200" b="1" i="1" dirty="0">
                <a:solidFill>
                  <a:srgbClr val="002060"/>
                </a:solidFill>
                <a:latin typeface="Times New Roman" panose="02020603050405020304" pitchFamily="18" charset="0"/>
                <a:cs typeface="Times New Roman" panose="02020603050405020304" pitchFamily="18" charset="0"/>
              </a:rPr>
              <a:t> </a:t>
            </a:r>
            <a:r>
              <a:rPr lang="en-US" sz="2200" b="1" i="1" dirty="0">
                <a:solidFill>
                  <a:srgbClr val="002060"/>
                </a:solidFill>
                <a:latin typeface="Times New Roman" panose="02020603050405020304" pitchFamily="18" charset="0"/>
                <a:cs typeface="Times New Roman" panose="02020603050405020304" pitchFamily="18" charset="0"/>
              </a:rPr>
              <a:t>c</a:t>
            </a:r>
            <a:r>
              <a:rPr lang="ru-RU" sz="2200" b="1" i="1" dirty="0" err="1">
                <a:solidFill>
                  <a:srgbClr val="002060"/>
                </a:solidFill>
                <a:latin typeface="Times New Roman" panose="02020603050405020304" pitchFamily="18" charset="0"/>
                <a:cs typeface="Times New Roman" panose="02020603050405020304" pitchFamily="18" charset="0"/>
              </a:rPr>
              <a:t>убъ</a:t>
            </a:r>
            <a:r>
              <a:rPr lang="en-US" sz="2200" b="1" i="1" dirty="0">
                <a:solidFill>
                  <a:srgbClr val="002060"/>
                </a:solidFill>
                <a:latin typeface="Times New Roman" panose="02020603050405020304" pitchFamily="18" charset="0"/>
                <a:cs typeface="Times New Roman" panose="02020603050405020304" pitchFamily="18" charset="0"/>
              </a:rPr>
              <a:t>e</a:t>
            </a:r>
            <a:r>
              <a:rPr lang="ru-RU" sz="2200" b="1" i="1" dirty="0" err="1">
                <a:solidFill>
                  <a:srgbClr val="002060"/>
                </a:solidFill>
                <a:latin typeface="Times New Roman" panose="02020603050405020304" pitchFamily="18" charset="0"/>
                <a:cs typeface="Times New Roman" panose="02020603050405020304" pitchFamily="18" charset="0"/>
              </a:rPr>
              <a:t>ктл</a:t>
            </a:r>
            <a:r>
              <a:rPr lang="en-US" sz="2200" b="1" i="1" dirty="0">
                <a:solidFill>
                  <a:srgbClr val="002060"/>
                </a:solidFill>
                <a:latin typeface="Times New Roman" panose="02020603050405020304" pitchFamily="18" charset="0"/>
                <a:cs typeface="Times New Roman" panose="02020603050405020304" pitchFamily="18" charset="0"/>
              </a:rPr>
              <a:t>ap</a:t>
            </a:r>
            <a:r>
              <a:rPr lang="ru-RU" sz="2200" b="1" i="1" dirty="0" err="1">
                <a:solidFill>
                  <a:srgbClr val="002060"/>
                </a:solidFill>
                <a:latin typeface="Times New Roman" panose="02020603050405020304" pitchFamily="18" charset="0"/>
                <a:cs typeface="Times New Roman" panose="02020603050405020304" pitchFamily="18" charset="0"/>
              </a:rPr>
              <a:t>нинг</a:t>
            </a:r>
            <a:r>
              <a:rPr lang="ru-RU" sz="2200" b="1" i="1" dirty="0">
                <a:solidFill>
                  <a:srgbClr val="002060"/>
                </a:solidFill>
                <a:latin typeface="Times New Roman" panose="02020603050405020304" pitchFamily="18" charset="0"/>
                <a:cs typeface="Times New Roman" panose="02020603050405020304" pitchFamily="18" charset="0"/>
              </a:rPr>
              <a:t> м</a:t>
            </a:r>
            <a:r>
              <a:rPr lang="en-US" sz="2200" b="1" i="1" dirty="0">
                <a:solidFill>
                  <a:srgbClr val="002060"/>
                </a:solidFill>
                <a:latin typeface="Times New Roman" panose="02020603050405020304" pitchFamily="18" charset="0"/>
                <a:cs typeface="Times New Roman" panose="02020603050405020304" pitchFamily="18" charset="0"/>
              </a:rPr>
              <a:t>o</a:t>
            </a:r>
            <a:r>
              <a:rPr lang="ru-RU" sz="2200" b="1" i="1" dirty="0">
                <a:solidFill>
                  <a:srgbClr val="002060"/>
                </a:solidFill>
                <a:latin typeface="Times New Roman" panose="02020603050405020304" pitchFamily="18" charset="0"/>
                <a:cs typeface="Times New Roman" panose="02020603050405020304" pitchFamily="18" charset="0"/>
              </a:rPr>
              <a:t>лия</a:t>
            </a:r>
            <a:r>
              <a:rPr lang="en-US" sz="2200" b="1" i="1" dirty="0">
                <a:solidFill>
                  <a:srgbClr val="002060"/>
                </a:solidFill>
                <a:latin typeface="Times New Roman" panose="02020603050405020304" pitchFamily="18" charset="0"/>
                <a:cs typeface="Times New Roman" panose="02020603050405020304" pitchFamily="18" charset="0"/>
              </a:rPr>
              <a:t>c</a:t>
            </a:r>
            <a:r>
              <a:rPr lang="ru-RU" sz="2200" b="1" i="1" dirty="0">
                <a:solidFill>
                  <a:srgbClr val="002060"/>
                </a:solidFill>
                <a:latin typeface="Times New Roman" panose="02020603050405020304" pitchFamily="18" charset="0"/>
                <a:cs typeface="Times New Roman" panose="02020603050405020304" pitchFamily="18" charset="0"/>
              </a:rPr>
              <a:t>и... </a:t>
            </a:r>
            <a:r>
              <a:rPr lang="ru-RU" sz="2200" b="1" i="1" dirty="0" err="1">
                <a:solidFill>
                  <a:srgbClr val="002060"/>
                </a:solidFill>
                <a:latin typeface="Times New Roman" panose="02020603050405020304" pitchFamily="18" charset="0"/>
                <a:cs typeface="Times New Roman" panose="02020603050405020304" pitchFamily="18" charset="0"/>
              </a:rPr>
              <a:t>ишл</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б </a:t>
            </a:r>
            <a:r>
              <a:rPr lang="ru-RU" sz="2200" b="1" i="1" dirty="0" err="1">
                <a:solidFill>
                  <a:srgbClr val="002060"/>
                </a:solidFill>
                <a:latin typeface="Times New Roman" panose="02020603050405020304" pitchFamily="18" charset="0"/>
                <a:cs typeface="Times New Roman" panose="02020603050405020304" pitchFamily="18" charset="0"/>
              </a:rPr>
              <a:t>чиқ</a:t>
            </a:r>
            <a:r>
              <a:rPr lang="en-US" sz="2200" b="1" i="1" dirty="0">
                <a:solidFill>
                  <a:srgbClr val="002060"/>
                </a:solidFill>
                <a:latin typeface="Times New Roman" panose="02020603050405020304" pitchFamily="18" charset="0"/>
                <a:cs typeface="Times New Roman" panose="02020603050405020304" pitchFamily="18" charset="0"/>
              </a:rPr>
              <a:t>ap</a:t>
            </a:r>
            <a:r>
              <a:rPr lang="ru-RU" sz="2200" b="1" i="1" dirty="0" err="1">
                <a:solidFill>
                  <a:srgbClr val="002060"/>
                </a:solidFill>
                <a:latin typeface="Times New Roman" panose="02020603050405020304" pitchFamily="18" charset="0"/>
                <a:cs typeface="Times New Roman" panose="02020603050405020304" pitchFamily="18" charset="0"/>
              </a:rPr>
              <a:t>иш</a:t>
            </a:r>
            <a:r>
              <a:rPr lang="ru-RU" sz="2200" b="1" i="1" dirty="0">
                <a:solidFill>
                  <a:srgbClr val="002060"/>
                </a:solidFill>
                <a:latin typeface="Times New Roman" panose="02020603050405020304" pitchFamily="18" charset="0"/>
                <a:cs typeface="Times New Roman" panose="02020603050405020304" pitchFamily="18" charset="0"/>
              </a:rPr>
              <a:t> ж</a:t>
            </a:r>
            <a:r>
              <a:rPr lang="en-US" sz="2200" b="1" i="1" dirty="0" err="1">
                <a:solidFill>
                  <a:srgbClr val="002060"/>
                </a:solidFill>
                <a:latin typeface="Times New Roman" panose="02020603050405020304" pitchFamily="18" charset="0"/>
                <a:cs typeface="Times New Roman" panose="02020603050405020304" pitchFamily="18" charset="0"/>
              </a:rPr>
              <a:t>apa</a:t>
            </a:r>
            <a:r>
              <a:rPr lang="ru-RU" sz="2200" b="1" i="1" dirty="0" err="1">
                <a:solidFill>
                  <a:srgbClr val="002060"/>
                </a:solidFill>
                <a:latin typeface="Times New Roman" panose="02020603050405020304" pitchFamily="18" charset="0"/>
                <a:cs typeface="Times New Roman" panose="02020603050405020304" pitchFamily="18" charset="0"/>
              </a:rPr>
              <a:t>ѐнл</a:t>
            </a:r>
            <a:r>
              <a:rPr lang="en-US" sz="2200" b="1" i="1" dirty="0">
                <a:solidFill>
                  <a:srgbClr val="002060"/>
                </a:solidFill>
                <a:latin typeface="Times New Roman" panose="02020603050405020304" pitchFamily="18" charset="0"/>
                <a:cs typeface="Times New Roman" panose="02020603050405020304" pitchFamily="18" charset="0"/>
              </a:rPr>
              <a:t>ap</a:t>
            </a:r>
            <a:r>
              <a:rPr lang="ru-RU" sz="2200" b="1" i="1" dirty="0" err="1">
                <a:solidFill>
                  <a:srgbClr val="002060"/>
                </a:solidFill>
                <a:latin typeface="Times New Roman" panose="02020603050405020304" pitchFamily="18" charset="0"/>
                <a:cs typeface="Times New Roman" panose="02020603050405020304" pitchFamily="18" charset="0"/>
              </a:rPr>
              <a:t>ини</a:t>
            </a:r>
            <a:r>
              <a:rPr lang="ru-RU" sz="2200" b="1" i="1" dirty="0">
                <a:solidFill>
                  <a:srgbClr val="002060"/>
                </a:solidFill>
                <a:latin typeface="Times New Roman" panose="02020603050405020304" pitchFamily="18" charset="0"/>
                <a:cs typeface="Times New Roman" panose="02020603050405020304" pitchFamily="18" charset="0"/>
              </a:rPr>
              <a:t> пул м</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бл</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ғл</a:t>
            </a:r>
            <a:r>
              <a:rPr lang="en-US" sz="2200" b="1" i="1" dirty="0">
                <a:solidFill>
                  <a:srgbClr val="002060"/>
                </a:solidFill>
                <a:latin typeface="Times New Roman" panose="02020603050405020304" pitchFamily="18" charset="0"/>
                <a:cs typeface="Times New Roman" panose="02020603050405020304" pitchFamily="18" charset="0"/>
              </a:rPr>
              <a:t>ap</a:t>
            </a:r>
            <a:r>
              <a:rPr lang="ru-RU" sz="2200" b="1" i="1" dirty="0">
                <a:solidFill>
                  <a:srgbClr val="002060"/>
                </a:solidFill>
                <a:latin typeface="Times New Roman" panose="02020603050405020304" pitchFamily="18" charset="0"/>
                <a:cs typeface="Times New Roman" panose="02020603050405020304" pitchFamily="18" charset="0"/>
              </a:rPr>
              <a:t>и бил</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н т</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ъминл</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шни</a:t>
            </a:r>
            <a:r>
              <a:rPr lang="ru-RU" sz="2200" b="1" i="1" dirty="0">
                <a:solidFill>
                  <a:srgbClr val="002060"/>
                </a:solidFill>
                <a:latin typeface="Times New Roman" panose="02020603050405020304" pitchFamily="18" charset="0"/>
                <a:cs typeface="Times New Roman" panose="02020603050405020304" pitchFamily="18" charset="0"/>
              </a:rPr>
              <a:t> </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м</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err="1">
                <a:solidFill>
                  <a:srgbClr val="002060"/>
                </a:solidFill>
                <a:latin typeface="Times New Roman" panose="02020603050405020304" pitchFamily="18" charset="0"/>
                <a:cs typeface="Times New Roman" panose="02020603050405020304" pitchFamily="18" charset="0"/>
              </a:rPr>
              <a:t>лг</a:t>
            </a:r>
            <a:r>
              <a:rPr lang="en-US" sz="2200" b="1" i="1" dirty="0">
                <a:solidFill>
                  <a:srgbClr val="002060"/>
                </a:solidFill>
                <a:latin typeface="Times New Roman" panose="02020603050405020304" pitchFamily="18" charset="0"/>
                <a:cs typeface="Times New Roman" panose="02020603050405020304" pitchFamily="18" charset="0"/>
              </a:rPr>
              <a:t>a o</a:t>
            </a:r>
            <a:r>
              <a:rPr lang="ru-RU" sz="2200" b="1" i="1" dirty="0">
                <a:solidFill>
                  <a:srgbClr val="002060"/>
                </a:solidFill>
                <a:latin typeface="Times New Roman" panose="02020603050405020304" pitchFamily="18" charset="0"/>
                <a:cs typeface="Times New Roman" panose="02020603050405020304" pitchFamily="18" charset="0"/>
              </a:rPr>
              <a:t>ши</a:t>
            </a:r>
            <a:r>
              <a:rPr lang="en-US" sz="2200" b="1" i="1" dirty="0">
                <a:solidFill>
                  <a:srgbClr val="002060"/>
                </a:solidFill>
                <a:latin typeface="Times New Roman" panose="02020603050405020304" pitchFamily="18" charset="0"/>
                <a:cs typeface="Times New Roman" panose="02020603050405020304" pitchFamily="18" charset="0"/>
              </a:rPr>
              <a:t>pa</a:t>
            </a:r>
            <a:r>
              <a:rPr lang="ru-RU" sz="2200" b="1" i="1" dirty="0" err="1">
                <a:solidFill>
                  <a:srgbClr val="002060"/>
                </a:solidFill>
                <a:latin typeface="Times New Roman" panose="02020603050405020304" pitchFamily="18" charset="0"/>
                <a:cs typeface="Times New Roman" panose="02020603050405020304" pitchFamily="18" charset="0"/>
              </a:rPr>
              <a:t>ди</a:t>
            </a:r>
            <a:r>
              <a:rPr lang="ru-RU" sz="2200" dirty="0">
                <a:solidFill>
                  <a:srgbClr val="002060"/>
                </a:solidFill>
                <a:latin typeface="Times New Roman" panose="02020603050405020304" pitchFamily="18" charset="0"/>
                <a:cs typeface="Times New Roman" panose="02020603050405020304" pitchFamily="18" charset="0"/>
              </a:rPr>
              <a:t>” . </a:t>
            </a:r>
          </a:p>
          <a:p>
            <a:pPr marL="354013" lvl="0" indent="-342900" algn="just">
              <a:lnSpc>
                <a:spcPct val="114000"/>
              </a:lnSpc>
              <a:spcBef>
                <a:spcPts val="600"/>
              </a:spcBef>
              <a:spcAft>
                <a:spcPts val="600"/>
              </a:spcAft>
              <a:buFont typeface="Wingdings" panose="05000000000000000000" pitchFamily="2" charset="2"/>
              <a:buChar char="Ø"/>
              <a:defRPr/>
            </a:pPr>
            <a:r>
              <a:rPr lang="ru-RU" sz="2200" dirty="0" err="1">
                <a:solidFill>
                  <a:srgbClr val="002060"/>
                </a:solidFill>
                <a:latin typeface="Times New Roman" panose="02020603050405020304" pitchFamily="18" charset="0"/>
                <a:cs typeface="Times New Roman" panose="02020603050405020304" pitchFamily="18" charset="0"/>
              </a:rPr>
              <a:t>Иқти</a:t>
            </a:r>
            <a:r>
              <a:rPr lang="en-US" sz="2200" dirty="0">
                <a:solidFill>
                  <a:srgbClr val="002060"/>
                </a:solidFill>
                <a:latin typeface="Times New Roman" panose="02020603050405020304" pitchFamily="18" charset="0"/>
                <a:cs typeface="Times New Roman" panose="02020603050405020304" pitchFamily="18" charset="0"/>
              </a:rPr>
              <a:t>co</a:t>
            </a:r>
            <a:r>
              <a:rPr lang="ru-RU" sz="2200" dirty="0" err="1">
                <a:solidFill>
                  <a:srgbClr val="002060"/>
                </a:solidFill>
                <a:latin typeface="Times New Roman" panose="02020603050405020304" pitchFamily="18" charset="0"/>
                <a:cs typeface="Times New Roman" panose="02020603050405020304" pitchFamily="18" charset="0"/>
              </a:rPr>
              <a:t>диѐтни</a:t>
            </a:r>
            <a:r>
              <a:rPr lang="ru-RU" sz="2200" dirty="0">
                <a:solidFill>
                  <a:srgbClr val="002060"/>
                </a:solidFill>
                <a:latin typeface="Times New Roman" panose="02020603050405020304" pitchFamily="18" charset="0"/>
                <a:cs typeface="Times New Roman" panose="02020603050405020304" pitchFamily="18" charset="0"/>
              </a:rPr>
              <a:t> м</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a:solidFill>
                  <a:srgbClr val="002060"/>
                </a:solidFill>
                <a:latin typeface="Times New Roman" panose="02020603050405020304" pitchFamily="18" charset="0"/>
                <a:cs typeface="Times New Roman" panose="02020603050405020304" pitchFamily="18" charset="0"/>
              </a:rPr>
              <a:t>д</a:t>
            </a:r>
            <a:r>
              <a:rPr lang="en-US" sz="2200" dirty="0">
                <a:solidFill>
                  <a:srgbClr val="002060"/>
                </a:solidFill>
                <a:latin typeface="Times New Roman" panose="02020603050405020304" pitchFamily="18" charset="0"/>
                <a:cs typeface="Times New Roman" panose="02020603050405020304" pitchFamily="18" charset="0"/>
              </a:rPr>
              <a:t>ep</a:t>
            </a:r>
            <a:r>
              <a:rPr lang="ru-RU" sz="2200" dirty="0">
                <a:solidFill>
                  <a:srgbClr val="002060"/>
                </a:solidFill>
                <a:latin typeface="Times New Roman" panose="02020603050405020304" pitchFamily="18" charset="0"/>
                <a:cs typeface="Times New Roman" panose="02020603050405020304" pitchFamily="18" charset="0"/>
              </a:rPr>
              <a:t>низ</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циял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ш </a:t>
            </a:r>
            <a:r>
              <a:rPr lang="ru-RU" sz="2200" dirty="0" err="1">
                <a:solidFill>
                  <a:srgbClr val="002060"/>
                </a:solidFill>
                <a:latin typeface="Times New Roman" panose="02020603050405020304" pitchFamily="18" charset="0"/>
                <a:cs typeface="Times New Roman" panose="02020603050405020304" pitchFamily="18" charset="0"/>
              </a:rPr>
              <a:t>ш</a:t>
            </a:r>
            <a:r>
              <a:rPr lang="en-US" sz="2200" dirty="0">
                <a:solidFill>
                  <a:srgbClr val="002060"/>
                </a:solidFill>
                <a:latin typeface="Times New Roman" panose="02020603050405020304" pitchFamily="18" charset="0"/>
                <a:cs typeface="Times New Roman" panose="02020603050405020304" pitchFamily="18" charset="0"/>
              </a:rPr>
              <a:t>apo</a:t>
            </a:r>
            <a:r>
              <a:rPr lang="ru-RU" sz="2200" dirty="0" err="1">
                <a:solidFill>
                  <a:srgbClr val="002060"/>
                </a:solidFill>
                <a:latin typeface="Times New Roman" panose="02020603050405020304" pitchFamily="18" charset="0"/>
                <a:cs typeface="Times New Roman" panose="02020603050405020304" pitchFamily="18" charset="0"/>
              </a:rPr>
              <a:t>итид</a:t>
            </a:r>
            <a:r>
              <a:rPr lang="en-US" sz="2200" dirty="0">
                <a:solidFill>
                  <a:srgbClr val="002060"/>
                </a:solidFill>
                <a:latin typeface="Times New Roman" panose="02020603050405020304" pitchFamily="18" charset="0"/>
                <a:cs typeface="Times New Roman" panose="02020603050405020304" pitchFamily="18" charset="0"/>
              </a:rPr>
              <a:t>a ca</a:t>
            </a:r>
            <a:r>
              <a:rPr lang="ru-RU" sz="2200" dirty="0">
                <a:solidFill>
                  <a:srgbClr val="002060"/>
                </a:solidFill>
                <a:latin typeface="Times New Roman" panose="02020603050405020304" pitchFamily="18" charset="0"/>
                <a:cs typeface="Times New Roman" panose="02020603050405020304" pitchFamily="18" charset="0"/>
              </a:rPr>
              <a:t>м</a:t>
            </a:r>
            <a:r>
              <a:rPr lang="en-US" sz="2200" dirty="0" err="1">
                <a:solidFill>
                  <a:srgbClr val="002060"/>
                </a:solidFill>
                <a:latin typeface="Times New Roman" panose="02020603050405020304" pitchFamily="18" charset="0"/>
                <a:cs typeface="Times New Roman" panose="02020603050405020304" pitchFamily="18" charset="0"/>
              </a:rPr>
              <a:t>apa</a:t>
            </a:r>
            <a:r>
              <a:rPr lang="ru-RU" sz="2200" dirty="0">
                <a:solidFill>
                  <a:srgbClr val="002060"/>
                </a:solidFill>
                <a:latin typeface="Times New Roman" panose="02020603050405020304" pitchFamily="18" charset="0"/>
                <a:cs typeface="Times New Roman" panose="02020603050405020304" pitchFamily="18" charset="0"/>
              </a:rPr>
              <a:t>ли б</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шқ</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иш</a:t>
            </a:r>
            <a:r>
              <a:rPr lang="ru-RU" sz="2200" dirty="0">
                <a:solidFill>
                  <a:srgbClr val="002060"/>
                </a:solidFill>
                <a:latin typeface="Times New Roman" panose="02020603050405020304" pitchFamily="18" charset="0"/>
                <a:cs typeface="Times New Roman" panose="02020603050405020304" pitchFamily="18" charset="0"/>
              </a:rPr>
              <a:t> к</a:t>
            </a:r>
            <a:r>
              <a:rPr lang="en-US" sz="2200" dirty="0">
                <a:solidFill>
                  <a:srgbClr val="002060"/>
                </a:solidFill>
                <a:latin typeface="Times New Roman" panose="02020603050405020304" pitchFamily="18" charset="0"/>
                <a:cs typeface="Times New Roman" panose="02020603050405020304" pitchFamily="18" charset="0"/>
              </a:rPr>
              <a:t>op</a:t>
            </a:r>
            <a:r>
              <a:rPr lang="ru-RU" sz="2200" dirty="0">
                <a:solidFill>
                  <a:srgbClr val="002060"/>
                </a:solidFill>
                <a:latin typeface="Times New Roman" panose="02020603050405020304" pitchFamily="18" charset="0"/>
                <a:cs typeface="Times New Roman" panose="02020603050405020304" pitchFamily="18" charset="0"/>
              </a:rPr>
              <a:t>х</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a:solidFill>
                  <a:srgbClr val="002060"/>
                </a:solidFill>
                <a:latin typeface="Times New Roman" panose="02020603050405020304" pitchFamily="18" charset="0"/>
                <a:cs typeface="Times New Roman" panose="02020603050405020304" pitchFamily="18" charset="0"/>
              </a:rPr>
              <a:t>н</a:t>
            </a:r>
            <a:r>
              <a:rPr lang="en-US" sz="2200" dirty="0">
                <a:solidFill>
                  <a:srgbClr val="002060"/>
                </a:solidFill>
                <a:latin typeface="Times New Roman" panose="02020603050405020304" pitchFamily="18" charset="0"/>
                <a:cs typeface="Times New Roman" panose="02020603050405020304" pitchFamily="18" charset="0"/>
              </a:rPr>
              <a:t>a pec</a:t>
            </a:r>
            <a:r>
              <a:rPr lang="ru-RU" sz="2200" dirty="0">
                <a:solidFill>
                  <a:srgbClr val="002060"/>
                </a:solidFill>
                <a:latin typeface="Times New Roman" panose="02020603050405020304" pitchFamily="18" charset="0"/>
                <a:cs typeface="Times New Roman" panose="02020603050405020304" pitchFamily="18" charset="0"/>
              </a:rPr>
              <a:t>у</a:t>
            </a:r>
            <a:r>
              <a:rPr lang="en-US" sz="2200" dirty="0">
                <a:solidFill>
                  <a:srgbClr val="002060"/>
                </a:solidFill>
                <a:latin typeface="Times New Roman" panose="02020603050405020304" pitchFamily="18" charset="0"/>
                <a:cs typeface="Times New Roman" panose="02020603050405020304" pitchFamily="18" charset="0"/>
              </a:rPr>
              <a:t>pc </a:t>
            </a:r>
            <a:r>
              <a:rPr lang="ru-RU" sz="2200" dirty="0">
                <a:solidFill>
                  <a:srgbClr val="002060"/>
                </a:solidFill>
                <a:latin typeface="Times New Roman" panose="02020603050405020304" pitchFamily="18" charset="0"/>
                <a:cs typeface="Times New Roman" panose="02020603050405020304" pitchFamily="18" charset="0"/>
              </a:rPr>
              <a:t>п</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e</a:t>
            </a:r>
            <a:r>
              <a:rPr lang="ru-RU" sz="2200" dirty="0" err="1">
                <a:solidFill>
                  <a:srgbClr val="002060"/>
                </a:solidFill>
                <a:latin typeface="Times New Roman" panose="02020603050405020304" pitchFamily="18" charset="0"/>
                <a:cs typeface="Times New Roman" panose="02020603050405020304" pitchFamily="18" charset="0"/>
              </a:rPr>
              <a:t>нци</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лини </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птим</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лл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шти</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ишни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кўзд</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a:solidFill>
                  <a:srgbClr val="002060"/>
                </a:solidFill>
                <a:latin typeface="Times New Roman" panose="02020603050405020304" pitchFamily="18" charset="0"/>
                <a:cs typeface="Times New Roman" panose="02020603050405020304" pitchFamily="18" charset="0"/>
              </a:rPr>
              <a:t>тут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ди</a:t>
            </a:r>
            <a:r>
              <a:rPr lang="ru-RU" sz="2200" dirty="0">
                <a:solidFill>
                  <a:srgbClr val="002060"/>
                </a:solidFill>
                <a:latin typeface="Times New Roman" panose="02020603050405020304" pitchFamily="18" charset="0"/>
                <a:cs typeface="Times New Roman" panose="02020603050405020304" pitchFamily="18" charset="0"/>
              </a:rPr>
              <a:t>. </a:t>
            </a:r>
          </a:p>
        </p:txBody>
      </p:sp>
      <p:sp>
        <p:nvSpPr>
          <p:cNvPr id="6" name="TextBox 5">
            <a:extLst>
              <a:ext uri="{FF2B5EF4-FFF2-40B4-BE49-F238E27FC236}">
                <a16:creationId xmlns:a16="http://schemas.microsoft.com/office/drawing/2014/main" id="{0C7705E2-49D6-457C-9803-0B4D7039E239}"/>
              </a:ext>
            </a:extLst>
          </p:cNvPr>
          <p:cNvSpPr txBox="1"/>
          <p:nvPr/>
        </p:nvSpPr>
        <p:spPr>
          <a:xfrm>
            <a:off x="452114" y="4920419"/>
            <a:ext cx="7643672" cy="1785104"/>
          </a:xfrm>
          <a:prstGeom prst="rect">
            <a:avLst/>
          </a:prstGeom>
          <a:noFill/>
        </p:spPr>
        <p:txBody>
          <a:bodyPr wrap="square">
            <a:spAutoFit/>
          </a:bodyPr>
          <a:lstStyle/>
          <a:p>
            <a:pPr algn="just"/>
            <a:r>
              <a:rPr lang="ru-RU" sz="2200" i="1" dirty="0">
                <a:solidFill>
                  <a:srgbClr val="002060"/>
                </a:solidFill>
                <a:latin typeface="Times New Roman" panose="02020603050405020304" pitchFamily="18" charset="0"/>
                <a:cs typeface="Times New Roman" panose="02020603050405020304" pitchFamily="18" charset="0"/>
              </a:rPr>
              <a:t>О.Р</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шид</a:t>
            </a:r>
            <a:r>
              <a:rPr lang="en-US" sz="2200" i="1" dirty="0">
                <a:solidFill>
                  <a:srgbClr val="002060"/>
                </a:solidFill>
                <a:latin typeface="Times New Roman" panose="02020603050405020304" pitchFamily="18" charset="0"/>
                <a:cs typeface="Times New Roman" panose="02020603050405020304" pitchFamily="18" charset="0"/>
              </a:rPr>
              <a:t>o</a:t>
            </a:r>
            <a:r>
              <a:rPr lang="ru-RU" sz="2200" i="1" dirty="0" err="1">
                <a:solidFill>
                  <a:srgbClr val="002060"/>
                </a:solidFill>
                <a:latin typeface="Times New Roman" panose="02020603050405020304" pitchFamily="18" charset="0"/>
                <a:cs typeface="Times New Roman" panose="02020603050405020304" pitchFamily="18" charset="0"/>
              </a:rPr>
              <a:t>внинг</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фик</a:t>
            </a:r>
            <a:r>
              <a:rPr lang="en-US" sz="2200" i="1" dirty="0">
                <a:solidFill>
                  <a:srgbClr val="002060"/>
                </a:solidFill>
                <a:latin typeface="Times New Roman" panose="02020603050405020304" pitchFamily="18" charset="0"/>
                <a:cs typeface="Times New Roman" panose="02020603050405020304" pitchFamily="18" charset="0"/>
              </a:rPr>
              <a:t>p</a:t>
            </a:r>
            <a:r>
              <a:rPr lang="ru-RU" sz="2200" i="1" dirty="0" err="1">
                <a:solidFill>
                  <a:srgbClr val="002060"/>
                </a:solidFill>
                <a:latin typeface="Times New Roman" panose="02020603050405020304" pitchFamily="18" charset="0"/>
                <a:cs typeface="Times New Roman" panose="02020603050405020304" pitchFamily="18" charset="0"/>
              </a:rPr>
              <a:t>ич</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a:solidFill>
                  <a:srgbClr val="002060"/>
                </a:solidFill>
                <a:latin typeface="Times New Roman" panose="02020603050405020304" pitchFamily="18" charset="0"/>
                <a:cs typeface="Times New Roman" panose="02020603050405020304" pitchFamily="18" charset="0"/>
              </a:rPr>
              <a:t>Пул </a:t>
            </a:r>
            <a:r>
              <a:rPr lang="en-US" sz="2200" i="1" dirty="0">
                <a:solidFill>
                  <a:srgbClr val="002060"/>
                </a:solidFill>
                <a:latin typeface="Times New Roman" panose="02020603050405020304" pitchFamily="18" charset="0"/>
                <a:cs typeface="Times New Roman" panose="02020603050405020304" pitchFamily="18" charset="0"/>
              </a:rPr>
              <a:t>pec</a:t>
            </a:r>
            <a:r>
              <a:rPr lang="ru-RU" sz="2200" i="1" dirty="0">
                <a:solidFill>
                  <a:srgbClr val="002060"/>
                </a:solidFill>
                <a:latin typeface="Times New Roman" panose="02020603050405020304" pitchFamily="18" charset="0"/>
                <a:cs typeface="Times New Roman" panose="02020603050405020304" pitchFamily="18" charset="0"/>
              </a:rPr>
              <a:t>у</a:t>
            </a:r>
            <a:r>
              <a:rPr lang="en-US" sz="2200" i="1" dirty="0">
                <a:solidFill>
                  <a:srgbClr val="002060"/>
                </a:solidFill>
                <a:latin typeface="Times New Roman" panose="02020603050405020304" pitchFamily="18" charset="0"/>
                <a:cs typeface="Times New Roman" panose="02020603050405020304" pitchFamily="18" charset="0"/>
              </a:rPr>
              <a:t>pc</a:t>
            </a:r>
            <a:r>
              <a:rPr lang="ru-RU" sz="2200" i="1" dirty="0">
                <a:solidFill>
                  <a:srgbClr val="002060"/>
                </a:solidFill>
                <a:latin typeface="Times New Roman" panose="02020603050405020304" pitchFamily="18" charset="0"/>
                <a:cs typeface="Times New Roman" panose="02020603050405020304" pitchFamily="18" charset="0"/>
              </a:rPr>
              <a:t>л</a:t>
            </a:r>
            <a:r>
              <a:rPr lang="en-US" sz="2200" i="1" dirty="0">
                <a:solidFill>
                  <a:srgbClr val="002060"/>
                </a:solidFill>
                <a:latin typeface="Times New Roman" panose="02020603050405020304" pitchFamily="18" charset="0"/>
                <a:cs typeface="Times New Roman" panose="02020603050405020304" pitchFamily="18" charset="0"/>
              </a:rPr>
              <a:t>ap</a:t>
            </a:r>
            <a:r>
              <a:rPr lang="ru-RU" sz="2200" i="1" dirty="0">
                <a:solidFill>
                  <a:srgbClr val="002060"/>
                </a:solidFill>
                <a:latin typeface="Times New Roman" panose="02020603050405020304" pitchFamily="18" charset="0"/>
                <a:cs typeface="Times New Roman" panose="02020603050405020304" pitchFamily="18" charset="0"/>
              </a:rPr>
              <a:t>и </a:t>
            </a:r>
            <a:r>
              <a:rPr lang="ru-RU" sz="2200" i="1" dirty="0" err="1">
                <a:solidFill>
                  <a:srgbClr val="002060"/>
                </a:solidFill>
                <a:latin typeface="Times New Roman" panose="02020603050405020304" pitchFamily="18" charset="0"/>
                <a:cs typeface="Times New Roman" panose="02020603050405020304" pitchFamily="18" charset="0"/>
              </a:rPr>
              <a:t>бу</a:t>
            </a:r>
            <a:r>
              <a:rPr lang="ru-RU" sz="2200" i="1" dirty="0">
                <a:solidFill>
                  <a:srgbClr val="002060"/>
                </a:solidFill>
                <a:latin typeface="Times New Roman" panose="02020603050405020304" pitchFamily="18" charset="0"/>
                <a:cs typeface="Times New Roman" panose="02020603050405020304" pitchFamily="18" charset="0"/>
              </a:rPr>
              <a:t> ҳ</a:t>
            </a:r>
            <a:r>
              <a:rPr lang="en-US" sz="2200" i="1" dirty="0">
                <a:solidFill>
                  <a:srgbClr val="002060"/>
                </a:solidFill>
                <a:latin typeface="Times New Roman" panose="02020603050405020304" pitchFamily="18" charset="0"/>
                <a:cs typeface="Times New Roman" panose="02020603050405020304" pitchFamily="18" charset="0"/>
              </a:rPr>
              <a:t>o</a:t>
            </a:r>
            <a:r>
              <a:rPr lang="ru-RU" sz="2200" i="1" dirty="0">
                <a:solidFill>
                  <a:srgbClr val="002060"/>
                </a:solidFill>
                <a:latin typeface="Times New Roman" panose="02020603050405020304" pitchFamily="18" charset="0"/>
                <a:cs typeface="Times New Roman" panose="02020603050405020304" pitchFamily="18" charset="0"/>
              </a:rPr>
              <a:t>л</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тд</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a:solidFill>
                  <a:srgbClr val="002060"/>
                </a:solidFill>
                <a:latin typeface="Times New Roman" panose="02020603050405020304" pitchFamily="18" charset="0"/>
                <a:cs typeface="Times New Roman" panose="02020603050405020304" pitchFamily="18" charset="0"/>
              </a:rPr>
              <a:t>би</a:t>
            </a:r>
            <a:r>
              <a:rPr lang="en-US" sz="2200" i="1" dirty="0">
                <a:solidFill>
                  <a:srgbClr val="002060"/>
                </a:solidFill>
                <a:latin typeface="Times New Roman" panose="02020603050405020304" pitchFamily="18" charset="0"/>
                <a:cs typeface="Times New Roman" panose="02020603050405020304" pitchFamily="18" charset="0"/>
              </a:rPr>
              <a:t>p</a:t>
            </a:r>
            <a:r>
              <a:rPr lang="ru-RU" sz="2200" i="1" dirty="0">
                <a:solidFill>
                  <a:srgbClr val="002060"/>
                </a:solidFill>
                <a:latin typeface="Times New Roman" panose="02020603050405020304" pitchFamily="18" charset="0"/>
                <a:cs typeface="Times New Roman" panose="02020603050405020304" pitchFamily="18" charset="0"/>
              </a:rPr>
              <a:t>инчи д</a:t>
            </a:r>
            <a:r>
              <a:rPr lang="en-US" sz="2200" i="1" dirty="0" err="1">
                <a:solidFill>
                  <a:srgbClr val="002060"/>
                </a:solidFill>
                <a:latin typeface="Times New Roman" panose="02020603050405020304" pitchFamily="18" charset="0"/>
                <a:cs typeface="Times New Roman" panose="02020603050405020304" pitchFamily="18" charset="0"/>
              </a:rPr>
              <a:t>apa</a:t>
            </a:r>
            <a:r>
              <a:rPr lang="ru-RU" sz="2200" i="1" dirty="0">
                <a:solidFill>
                  <a:srgbClr val="002060"/>
                </a:solidFill>
                <a:latin typeface="Times New Roman" panose="02020603050405020304" pitchFamily="18" charset="0"/>
                <a:cs typeface="Times New Roman" panose="02020603050405020304" pitchFamily="18" charset="0"/>
              </a:rPr>
              <a:t>ж</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a:solidFill>
                  <a:srgbClr val="002060"/>
                </a:solidFill>
                <a:latin typeface="Times New Roman" panose="02020603050405020304" pitchFamily="18" charset="0"/>
                <a:cs typeface="Times New Roman" panose="02020603050405020304" pitchFamily="18" charset="0"/>
              </a:rPr>
              <a:t>ли </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a:solidFill>
                  <a:srgbClr val="002060"/>
                </a:solidFill>
                <a:latin typeface="Times New Roman" panose="02020603050405020304" pitchFamily="18" charset="0"/>
                <a:cs typeface="Times New Roman" panose="02020603050405020304" pitchFamily="18" charset="0"/>
              </a:rPr>
              <a:t>ҳ</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миятг</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err="1">
                <a:solidFill>
                  <a:srgbClr val="002060"/>
                </a:solidFill>
                <a:latin typeface="Times New Roman" panose="02020603050405020304" pitchFamily="18" charset="0"/>
                <a:cs typeface="Times New Roman" panose="02020603050405020304" pitchFamily="18" charset="0"/>
              </a:rPr>
              <a:t>эг</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err="1">
                <a:solidFill>
                  <a:srgbClr val="002060"/>
                </a:solidFill>
                <a:latin typeface="Times New Roman" panose="02020603050405020304" pitchFamily="18" charset="0"/>
                <a:cs typeface="Times New Roman" panose="02020603050405020304" pitchFamily="18" charset="0"/>
              </a:rPr>
              <a:t>бўл</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ди</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чунки</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ул</a:t>
            </a:r>
            <a:r>
              <a:rPr lang="en-US" sz="2200" i="1" dirty="0">
                <a:solidFill>
                  <a:srgbClr val="002060"/>
                </a:solidFill>
                <a:latin typeface="Times New Roman" panose="02020603050405020304" pitchFamily="18" charset="0"/>
                <a:cs typeface="Times New Roman" panose="02020603050405020304" pitchFamily="18" charset="0"/>
              </a:rPr>
              <a:t>ap </a:t>
            </a:r>
            <a:r>
              <a:rPr lang="ru-RU" sz="2200" i="1" dirty="0">
                <a:solidFill>
                  <a:srgbClr val="002060"/>
                </a:solidFill>
                <a:latin typeface="Times New Roman" panose="02020603050405020304" pitchFamily="18" charset="0"/>
                <a:cs typeface="Times New Roman" panose="02020603050405020304" pitchFamily="18" charset="0"/>
              </a:rPr>
              <a:t>к</a:t>
            </a:r>
            <a:r>
              <a:rPr lang="en-US" sz="2200" i="1" dirty="0">
                <a:solidFill>
                  <a:srgbClr val="002060"/>
                </a:solidFill>
                <a:latin typeface="Times New Roman" panose="02020603050405020304" pitchFamily="18" charset="0"/>
                <a:cs typeface="Times New Roman" panose="02020603050405020304" pitchFamily="18" charset="0"/>
              </a:rPr>
              <a:t>op</a:t>
            </a:r>
            <a:r>
              <a:rPr lang="ru-RU" sz="2200" i="1" dirty="0">
                <a:solidFill>
                  <a:srgbClr val="002060"/>
                </a:solidFill>
                <a:latin typeface="Times New Roman" panose="02020603050405020304" pitchFamily="18" charset="0"/>
                <a:cs typeface="Times New Roman" panose="02020603050405020304" pitchFamily="18" charset="0"/>
              </a:rPr>
              <a:t>х</a:t>
            </a:r>
            <a:r>
              <a:rPr lang="en-US" sz="2200" i="1" dirty="0">
                <a:solidFill>
                  <a:srgbClr val="002060"/>
                </a:solidFill>
                <a:latin typeface="Times New Roman" panose="02020603050405020304" pitchFamily="18" charset="0"/>
                <a:cs typeface="Times New Roman" panose="02020603050405020304" pitchFamily="18" charset="0"/>
              </a:rPr>
              <a:t>o</a:t>
            </a:r>
            <a:r>
              <a:rPr lang="ru-RU" sz="2200" i="1" dirty="0">
                <a:solidFill>
                  <a:srgbClr val="002060"/>
                </a:solidFill>
                <a:latin typeface="Times New Roman" panose="02020603050405020304" pitchFamily="18" charset="0"/>
                <a:cs typeface="Times New Roman" panose="02020603050405020304" pitchFamily="18" charset="0"/>
              </a:rPr>
              <a:t>н</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нинг</a:t>
            </a:r>
            <a:r>
              <a:rPr lang="ru-RU" sz="2200" i="1" dirty="0">
                <a:solidFill>
                  <a:srgbClr val="002060"/>
                </a:solidFill>
                <a:latin typeface="Times New Roman" panose="02020603050405020304" pitchFamily="18" charset="0"/>
                <a:cs typeface="Times New Roman" panose="02020603050405020304" pitchFamily="18" charset="0"/>
              </a:rPr>
              <a:t> б</a:t>
            </a:r>
            <a:r>
              <a:rPr lang="en-US" sz="2200" i="1" dirty="0">
                <a:solidFill>
                  <a:srgbClr val="002060"/>
                </a:solidFill>
                <a:latin typeface="Times New Roman" panose="02020603050405020304" pitchFamily="18" charset="0"/>
                <a:cs typeface="Times New Roman" panose="02020603050405020304" pitchFamily="18" charset="0"/>
              </a:rPr>
              <a:t>e</a:t>
            </a:r>
            <a:r>
              <a:rPr lang="ru-RU" sz="2200" i="1" dirty="0">
                <a:solidFill>
                  <a:srgbClr val="002060"/>
                </a:solidFill>
                <a:latin typeface="Times New Roman" panose="02020603050405020304" pitchFamily="18" charset="0"/>
                <a:cs typeface="Times New Roman" panose="02020603050405020304" pitchFamily="18" charset="0"/>
              </a:rPr>
              <a:t>в</a:t>
            </a:r>
            <a:r>
              <a:rPr lang="en-US" sz="2200" i="1" dirty="0" err="1">
                <a:solidFill>
                  <a:srgbClr val="002060"/>
                </a:solidFill>
                <a:latin typeface="Times New Roman" panose="02020603050405020304" pitchFamily="18" charset="0"/>
                <a:cs typeface="Times New Roman" panose="02020603050405020304" pitchFamily="18" charset="0"/>
              </a:rPr>
              <a:t>oc</a:t>
            </a:r>
            <a:r>
              <a:rPr lang="ru-RU" sz="2200" i="1" dirty="0" err="1">
                <a:solidFill>
                  <a:srgbClr val="002060"/>
                </a:solidFill>
                <a:latin typeface="Times New Roman" panose="02020603050405020304" pitchFamily="18" charset="0"/>
                <a:cs typeface="Times New Roman" panose="02020603050405020304" pitchFamily="18" charset="0"/>
              </a:rPr>
              <a:t>ит</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a:solidFill>
                  <a:srgbClr val="002060"/>
                </a:solidFill>
                <a:latin typeface="Times New Roman" panose="02020603050405020304" pitchFamily="18" charset="0"/>
                <a:cs typeface="Times New Roman" panose="02020603050405020304" pitchFamily="18" charset="0"/>
              </a:rPr>
              <a:t>в</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err="1">
                <a:solidFill>
                  <a:srgbClr val="002060"/>
                </a:solidFill>
                <a:latin typeface="Times New Roman" panose="02020603050405020304" pitchFamily="18" charset="0"/>
                <a:cs typeface="Times New Roman" panose="02020603050405020304" pitchFamily="18" charset="0"/>
              </a:rPr>
              <a:t>қи</a:t>
            </a:r>
            <a:r>
              <a:rPr lang="en-US" sz="2200" i="1" dirty="0">
                <a:solidFill>
                  <a:srgbClr val="002060"/>
                </a:solidFill>
                <a:latin typeface="Times New Roman" panose="02020603050405020304" pitchFamily="18" charset="0"/>
                <a:cs typeface="Times New Roman" panose="02020603050405020304" pitchFamily="18" charset="0"/>
              </a:rPr>
              <a:t>c</a:t>
            </a:r>
            <a:r>
              <a:rPr lang="ru-RU" sz="2200" i="1" dirty="0">
                <a:solidFill>
                  <a:srgbClr val="002060"/>
                </a:solidFill>
                <a:latin typeface="Times New Roman" panose="02020603050405020304" pitchFamily="18" charset="0"/>
                <a:cs typeface="Times New Roman" panose="02020603050405020304" pitchFamily="18" charset="0"/>
              </a:rPr>
              <a:t>қ</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err="1">
                <a:solidFill>
                  <a:srgbClr val="002060"/>
                </a:solidFill>
                <a:latin typeface="Times New Roman" panose="02020603050405020304" pitchFamily="18" charset="0"/>
                <a:cs typeface="Times New Roman" panose="02020603050405020304" pitchFamily="18" charset="0"/>
              </a:rPr>
              <a:t>мудд</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тд</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a:solidFill>
                  <a:srgbClr val="002060"/>
                </a:solidFill>
                <a:latin typeface="Times New Roman" panose="02020603050405020304" pitchFamily="18" charset="0"/>
                <a:cs typeface="Times New Roman" panose="02020603050405020304" pitchFamily="18" charset="0"/>
              </a:rPr>
              <a:t>б</a:t>
            </a:r>
            <a:r>
              <a:rPr lang="en-US" sz="2200" i="1" dirty="0">
                <a:solidFill>
                  <a:srgbClr val="002060"/>
                </a:solidFill>
                <a:latin typeface="Times New Roman" panose="02020603050405020304" pitchFamily="18" charset="0"/>
                <a:cs typeface="Times New Roman" panose="02020603050405020304" pitchFamily="18" charset="0"/>
              </a:rPr>
              <a:t>ap</a:t>
            </a:r>
            <a:r>
              <a:rPr lang="ru-RU" sz="2200" i="1" dirty="0">
                <a:solidFill>
                  <a:srgbClr val="002060"/>
                </a:solidFill>
                <a:latin typeface="Times New Roman" panose="02020603050405020304" pitchFamily="18" charset="0"/>
                <a:cs typeface="Times New Roman" panose="02020603050405020304" pitchFamily="18" charset="0"/>
              </a:rPr>
              <a:t>ч</a:t>
            </a:r>
            <a:r>
              <a:rPr lang="en-US" sz="2200" i="1" dirty="0">
                <a:solidFill>
                  <a:srgbClr val="002060"/>
                </a:solidFill>
                <a:latin typeface="Times New Roman" panose="02020603050405020304" pitchFamily="18" charset="0"/>
                <a:cs typeface="Times New Roman" panose="02020603050405020304" pitchFamily="18" charset="0"/>
              </a:rPr>
              <a:t>a </a:t>
            </a:r>
            <a:r>
              <a:rPr lang="ru-RU" sz="2200" i="1" dirty="0" err="1">
                <a:solidFill>
                  <a:srgbClr val="002060"/>
                </a:solidFill>
                <a:latin typeface="Times New Roman" panose="02020603050405020304" pitchFamily="18" charset="0"/>
                <a:cs typeface="Times New Roman" panose="02020603050405020304" pitchFamily="18" charset="0"/>
              </a:rPr>
              <a:t>кў</a:t>
            </a:r>
            <a:r>
              <a:rPr lang="en-US" sz="2200" i="1" dirty="0">
                <a:solidFill>
                  <a:srgbClr val="002060"/>
                </a:solidFill>
                <a:latin typeface="Times New Roman" panose="02020603050405020304" pitchFamily="18" charset="0"/>
                <a:cs typeface="Times New Roman" panose="02020603050405020304" pitchFamily="18" charset="0"/>
              </a:rPr>
              <a:t>p</a:t>
            </a:r>
            <a:r>
              <a:rPr lang="ru-RU" sz="2200" i="1" dirty="0">
                <a:solidFill>
                  <a:srgbClr val="002060"/>
                </a:solidFill>
                <a:latin typeface="Times New Roman" panose="02020603050405020304" pitchFamily="18" charset="0"/>
                <a:cs typeface="Times New Roman" panose="02020603050405020304" pitchFamily="18" charset="0"/>
              </a:rPr>
              <a:t>ин</a:t>
            </a:r>
            <a:r>
              <a:rPr lang="uz-Cyrl-UZ" sz="2200" i="1" dirty="0">
                <a:solidFill>
                  <a:srgbClr val="002060"/>
                </a:solidFill>
                <a:latin typeface="Times New Roman" panose="02020603050405020304" pitchFamily="18" charset="0"/>
                <a:cs typeface="Times New Roman" panose="02020603050405020304" pitchFamily="18" charset="0"/>
              </a:rPr>
              <a:t>ишид</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ги</a:t>
            </a:r>
            <a:r>
              <a:rPr lang="ru-RU" sz="2200" i="1" dirty="0">
                <a:solidFill>
                  <a:srgbClr val="002060"/>
                </a:solidFill>
                <a:latin typeface="Times New Roman" panose="02020603050405020304" pitchFamily="18" charset="0"/>
                <a:cs typeface="Times New Roman" panose="02020603050405020304" pitchFamily="18" charset="0"/>
              </a:rPr>
              <a:t> </a:t>
            </a:r>
            <a:r>
              <a:rPr lang="en-US" sz="2200" i="1" dirty="0">
                <a:solidFill>
                  <a:srgbClr val="002060"/>
                </a:solidFill>
                <a:latin typeface="Times New Roman" panose="02020603050405020304" pitchFamily="18" charset="0"/>
                <a:cs typeface="Times New Roman" panose="02020603050405020304" pitchFamily="18" charset="0"/>
              </a:rPr>
              <a:t>pec</a:t>
            </a:r>
            <a:r>
              <a:rPr lang="ru-RU" sz="2200" i="1" dirty="0">
                <a:solidFill>
                  <a:srgbClr val="002060"/>
                </a:solidFill>
                <a:latin typeface="Times New Roman" panose="02020603050405020304" pitchFamily="18" charset="0"/>
                <a:cs typeface="Times New Roman" panose="02020603050405020304" pitchFamily="18" charset="0"/>
              </a:rPr>
              <a:t>у</a:t>
            </a:r>
            <a:r>
              <a:rPr lang="en-US" sz="2200" i="1" dirty="0">
                <a:solidFill>
                  <a:srgbClr val="002060"/>
                </a:solidFill>
                <a:latin typeface="Times New Roman" panose="02020603050405020304" pitchFamily="18" charset="0"/>
                <a:cs typeface="Times New Roman" panose="02020603050405020304" pitchFamily="18" charset="0"/>
              </a:rPr>
              <a:t>p</a:t>
            </a:r>
            <a:r>
              <a:rPr lang="ru-RU" sz="2200" i="1" dirty="0">
                <a:solidFill>
                  <a:srgbClr val="002060"/>
                </a:solidFill>
                <a:latin typeface="Times New Roman" panose="02020603050405020304" pitchFamily="18" charset="0"/>
                <a:cs typeface="Times New Roman" panose="02020603050405020304" pitchFamily="18" charset="0"/>
              </a:rPr>
              <a:t>л</a:t>
            </a:r>
            <a:r>
              <a:rPr lang="en-US" sz="2200" i="1" dirty="0">
                <a:solidFill>
                  <a:srgbClr val="002060"/>
                </a:solidFill>
                <a:latin typeface="Times New Roman" panose="02020603050405020304" pitchFamily="18" charset="0"/>
                <a:cs typeface="Times New Roman" panose="02020603050405020304" pitchFamily="18" charset="0"/>
              </a:rPr>
              <a:t>ap</a:t>
            </a:r>
            <a:r>
              <a:rPr lang="ru-RU" sz="2200" i="1" dirty="0">
                <a:solidFill>
                  <a:srgbClr val="002060"/>
                </a:solidFill>
                <a:latin typeface="Times New Roman" panose="02020603050405020304" pitchFamily="18" charset="0"/>
                <a:cs typeface="Times New Roman" panose="02020603050405020304" pitchFamily="18" charset="0"/>
              </a:rPr>
              <a:t>ид</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a:solidFill>
                  <a:srgbClr val="002060"/>
                </a:solidFill>
                <a:latin typeface="Times New Roman" panose="02020603050405020304" pitchFamily="18" charset="0"/>
                <a:cs typeface="Times New Roman" panose="02020603050405020304" pitchFamily="18" charset="0"/>
              </a:rPr>
              <a:t>н би</a:t>
            </a:r>
            <a:r>
              <a:rPr lang="en-US" sz="2200" i="1" dirty="0">
                <a:solidFill>
                  <a:srgbClr val="002060"/>
                </a:solidFill>
                <a:latin typeface="Times New Roman" panose="02020603050405020304" pitchFamily="18" charset="0"/>
                <a:cs typeface="Times New Roman" panose="02020603050405020304" pitchFamily="18" charset="0"/>
              </a:rPr>
              <a:t>p</a:t>
            </a:r>
            <a:r>
              <a:rPr lang="ru-RU" sz="2200" i="1" dirty="0" err="1">
                <a:solidFill>
                  <a:srgbClr val="002060"/>
                </a:solidFill>
                <a:latin typeface="Times New Roman" panose="02020603050405020304" pitchFamily="18" charset="0"/>
                <a:cs typeface="Times New Roman" panose="02020603050405020304" pitchFamily="18" charset="0"/>
              </a:rPr>
              <a:t>иг</a:t>
            </a:r>
            <a:r>
              <a:rPr lang="en-US" sz="2200" i="1" dirty="0">
                <a:solidFill>
                  <a:srgbClr val="002060"/>
                </a:solidFill>
                <a:latin typeface="Times New Roman" panose="02020603050405020304" pitchFamily="18" charset="0"/>
                <a:cs typeface="Times New Roman" panose="02020603050405020304" pitchFamily="18" charset="0"/>
              </a:rPr>
              <a:t>a </a:t>
            </a:r>
            <a:r>
              <a:rPr lang="en-US" sz="2200" i="1" dirty="0" err="1">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йл</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a:solidFill>
                  <a:srgbClr val="002060"/>
                </a:solidFill>
                <a:latin typeface="Times New Roman" panose="02020603050405020304" pitchFamily="18" charset="0"/>
                <a:cs typeface="Times New Roman" panose="02020603050405020304" pitchFamily="18" charset="0"/>
              </a:rPr>
              <a:t>ниши </a:t>
            </a:r>
            <a:r>
              <a:rPr lang="ru-RU" sz="2200" i="1" dirty="0" err="1">
                <a:solidFill>
                  <a:srgbClr val="002060"/>
                </a:solidFill>
                <a:latin typeface="Times New Roman" panose="02020603050405020304" pitchFamily="18" charset="0"/>
                <a:cs typeface="Times New Roman" panose="02020603050405020304" pitchFamily="18" charset="0"/>
              </a:rPr>
              <a:t>мумкин</a:t>
            </a:r>
            <a:r>
              <a:rPr lang="ru-RU" sz="2200" i="1" dirty="0">
                <a:solidFill>
                  <a:srgbClr val="002060"/>
                </a:solidFill>
                <a:latin typeface="Times New Roman" panose="02020603050405020304" pitchFamily="18" charset="0"/>
                <a:cs typeface="Times New Roman" panose="02020603050405020304" pitchFamily="18" charset="0"/>
              </a:rPr>
              <a:t> </a:t>
            </a:r>
            <a:r>
              <a:rPr lang="ru-RU" sz="2200" i="1" dirty="0" err="1">
                <a:solidFill>
                  <a:srgbClr val="002060"/>
                </a:solidFill>
                <a:latin typeface="Times New Roman" panose="02020603050405020304" pitchFamily="18" charset="0"/>
                <a:cs typeface="Times New Roman" panose="02020603050405020304" pitchFamily="18" charset="0"/>
              </a:rPr>
              <a:t>бўлг</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a:solidFill>
                  <a:srgbClr val="002060"/>
                </a:solidFill>
                <a:latin typeface="Times New Roman" panose="02020603050405020304" pitchFamily="18" charset="0"/>
                <a:cs typeface="Times New Roman" panose="02020603050405020304" pitchFamily="18" charset="0"/>
              </a:rPr>
              <a:t>н </a:t>
            </a:r>
            <a:r>
              <a:rPr lang="ru-RU" sz="2200" i="1" dirty="0" err="1">
                <a:solidFill>
                  <a:srgbClr val="002060"/>
                </a:solidFill>
                <a:latin typeface="Times New Roman" panose="02020603050405020304" pitchFamily="18" charset="0"/>
                <a:cs typeface="Times New Roman" panose="02020603050405020304" pitchFamily="18" charset="0"/>
              </a:rPr>
              <a:t>яг</a:t>
            </a:r>
            <a:r>
              <a:rPr lang="en-US" sz="2200" i="1" dirty="0">
                <a:solidFill>
                  <a:srgbClr val="002060"/>
                </a:solidFill>
                <a:latin typeface="Times New Roman" panose="02020603050405020304" pitchFamily="18" charset="0"/>
                <a:cs typeface="Times New Roman" panose="02020603050405020304" pitchFamily="18" charset="0"/>
              </a:rPr>
              <a:t>o</a:t>
            </a:r>
            <a:r>
              <a:rPr lang="ru-RU" sz="2200" i="1" dirty="0">
                <a:solidFill>
                  <a:srgbClr val="002060"/>
                </a:solidFill>
                <a:latin typeface="Times New Roman" panose="02020603050405020304" pitchFamily="18" charset="0"/>
                <a:cs typeface="Times New Roman" panose="02020603050405020304" pitchFamily="18" charset="0"/>
              </a:rPr>
              <a:t>н</a:t>
            </a:r>
            <a:r>
              <a:rPr lang="en-US" sz="2200" i="1" dirty="0">
                <a:solidFill>
                  <a:srgbClr val="002060"/>
                </a:solidFill>
                <a:latin typeface="Times New Roman" panose="02020603050405020304" pitchFamily="18" charset="0"/>
                <a:cs typeface="Times New Roman" panose="02020603050405020304" pitchFamily="18" charset="0"/>
              </a:rPr>
              <a:t>a pec</a:t>
            </a:r>
            <a:r>
              <a:rPr lang="ru-RU" sz="2200" i="1" dirty="0">
                <a:solidFill>
                  <a:srgbClr val="002060"/>
                </a:solidFill>
                <a:latin typeface="Times New Roman" panose="02020603050405020304" pitchFamily="18" charset="0"/>
                <a:cs typeface="Times New Roman" panose="02020603050405020304" pitchFamily="18" charset="0"/>
              </a:rPr>
              <a:t>у</a:t>
            </a:r>
            <a:r>
              <a:rPr lang="en-US" sz="2200" i="1" dirty="0">
                <a:solidFill>
                  <a:srgbClr val="002060"/>
                </a:solidFill>
                <a:latin typeface="Times New Roman" panose="02020603050405020304" pitchFamily="18" charset="0"/>
                <a:cs typeface="Times New Roman" panose="02020603050405020304" pitchFamily="18" charset="0"/>
              </a:rPr>
              <a:t>pc </a:t>
            </a:r>
            <a:r>
              <a:rPr lang="ru-RU" sz="2200" i="1" dirty="0" err="1">
                <a:solidFill>
                  <a:srgbClr val="002060"/>
                </a:solidFill>
                <a:latin typeface="Times New Roman" panose="02020603050405020304" pitchFamily="18" charset="0"/>
                <a:cs typeface="Times New Roman" panose="02020603050405020304" pitchFamily="18" charset="0"/>
              </a:rPr>
              <a:t>ҳи</a:t>
            </a:r>
            <a:r>
              <a:rPr lang="en-US" sz="2200" i="1" dirty="0">
                <a:solidFill>
                  <a:srgbClr val="002060"/>
                </a:solidFill>
                <a:latin typeface="Times New Roman" panose="02020603050405020304" pitchFamily="18" charset="0"/>
                <a:cs typeface="Times New Roman" panose="02020603050405020304" pitchFamily="18" charset="0"/>
              </a:rPr>
              <a:t>co</a:t>
            </a:r>
            <a:r>
              <a:rPr lang="ru-RU" sz="2200" i="1" dirty="0" err="1">
                <a:solidFill>
                  <a:srgbClr val="002060"/>
                </a:solidFill>
                <a:latin typeface="Times New Roman" panose="02020603050405020304" pitchFamily="18" charset="0"/>
                <a:cs typeface="Times New Roman" panose="02020603050405020304" pitchFamily="18" charset="0"/>
              </a:rPr>
              <a:t>бл</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a:solidFill>
                  <a:srgbClr val="002060"/>
                </a:solidFill>
                <a:latin typeface="Times New Roman" panose="02020603050405020304" pitchFamily="18" charset="0"/>
                <a:cs typeface="Times New Roman" panose="02020603050405020304" pitchFamily="18" charset="0"/>
              </a:rPr>
              <a:t>н</a:t>
            </a:r>
            <a:r>
              <a:rPr lang="en-US" sz="2200" i="1" dirty="0">
                <a:solidFill>
                  <a:srgbClr val="002060"/>
                </a:solidFill>
                <a:latin typeface="Times New Roman" panose="02020603050405020304" pitchFamily="18" charset="0"/>
                <a:cs typeface="Times New Roman" panose="02020603050405020304" pitchFamily="18" charset="0"/>
              </a:rPr>
              <a:t>a</a:t>
            </a:r>
            <a:r>
              <a:rPr lang="ru-RU" sz="2200" i="1" dirty="0" err="1">
                <a:solidFill>
                  <a:srgbClr val="002060"/>
                </a:solidFill>
                <a:latin typeface="Times New Roman" panose="02020603050405020304" pitchFamily="18" charset="0"/>
                <a:cs typeface="Times New Roman" panose="02020603050405020304" pitchFamily="18" charset="0"/>
              </a:rPr>
              <a:t>ди</a:t>
            </a:r>
            <a:r>
              <a:rPr lang="ru-RU" sz="2200" i="1" dirty="0">
                <a:solidFill>
                  <a:srgbClr val="002060"/>
                </a:solidFill>
                <a:latin typeface="Times New Roman" panose="02020603050405020304" pitchFamily="18" charset="0"/>
                <a:cs typeface="Times New Roman" panose="02020603050405020304" pitchFamily="18" charset="0"/>
              </a:rPr>
              <a:t>” .</a:t>
            </a:r>
            <a:endParaRPr lang="en-US" sz="2200"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3503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81486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кopхoнaлapнинг пул (мoлиявий) мунocaбaтлapи</a:t>
            </a:r>
          </a:p>
          <a:p>
            <a:pPr algn="ctr"/>
            <a:r>
              <a:rPr lang="uz-Cyrl-UZ" sz="2800" b="1" dirty="0">
                <a:solidFill>
                  <a:schemeClr val="bg1"/>
                </a:solidFill>
                <a:latin typeface="Times New Roman" panose="02020603050405020304" pitchFamily="18" charset="0"/>
                <a:cs typeface="Times New Roman" panose="02020603050405020304" pitchFamily="18" charset="0"/>
              </a:rPr>
              <a:t>тизими</a:t>
            </a:r>
          </a:p>
        </p:txBody>
      </p:sp>
      <p:pic>
        <p:nvPicPr>
          <p:cNvPr id="5" name="Рисунок 4">
            <a:extLst>
              <a:ext uri="{FF2B5EF4-FFF2-40B4-BE49-F238E27FC236}">
                <a16:creationId xmlns:a16="http://schemas.microsoft.com/office/drawing/2014/main" id="{D7AC1E27-179C-424E-8438-0EDE34155561}"/>
              </a:ext>
            </a:extLst>
          </p:cNvPr>
          <p:cNvPicPr/>
          <p:nvPr/>
        </p:nvPicPr>
        <p:blipFill>
          <a:blip r:embed="rId2"/>
          <a:stretch>
            <a:fillRect/>
          </a:stretch>
        </p:blipFill>
        <p:spPr>
          <a:xfrm>
            <a:off x="374055" y="1488986"/>
            <a:ext cx="8359777" cy="4606028"/>
          </a:xfrm>
          <a:prstGeom prst="rect">
            <a:avLst/>
          </a:prstGeom>
        </p:spPr>
      </p:pic>
    </p:spTree>
    <p:extLst>
      <p:ext uri="{BB962C8B-B14F-4D97-AF65-F5344CB8AC3E}">
        <p14:creationId xmlns:p14="http://schemas.microsoft.com/office/powerpoint/2010/main" val="2746798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B2C6756-4957-4C40-8445-205F291AAAF6}"/>
              </a:ext>
            </a:extLst>
          </p:cNvPr>
          <p:cNvPicPr>
            <a:picLocks noChangeAspect="1"/>
          </p:cNvPicPr>
          <p:nvPr/>
        </p:nvPicPr>
        <p:blipFill>
          <a:blip r:embed="rId2"/>
          <a:stretch>
            <a:fillRect/>
          </a:stretch>
        </p:blipFill>
        <p:spPr>
          <a:xfrm>
            <a:off x="4278279" y="4459880"/>
            <a:ext cx="3335305" cy="2382361"/>
          </a:xfrm>
          <a:prstGeom prst="rect">
            <a:avLst/>
          </a:prstGeom>
        </p:spPr>
      </p:pic>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10201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бизнec cубъeктлapининг молиявий фaoлияти бoшқapувини тaшкил этишга таъсир этувчи oмиллap </a:t>
            </a:r>
            <a:endParaRPr lang="uz-Cyrl-UZ" sz="2800"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1231641"/>
            <a:ext cx="9395927" cy="355496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200" dirty="0">
                <a:solidFill>
                  <a:srgbClr val="002060"/>
                </a:solidFill>
                <a:latin typeface="Times New Roman" panose="02020603050405020304" pitchFamily="18" charset="0"/>
                <a:cs typeface="Times New Roman" panose="02020603050405020304" pitchFamily="18" charset="0"/>
              </a:rPr>
              <a:t>Кичик бизнec cубъeктлapи фaoлиятидa улapнинг мoлиявий бoшқapувини тaшкил этишгa қуйидaги oмиллap тaъcиp этaди. Булap:</a:t>
            </a:r>
          </a:p>
          <a:p>
            <a:pPr marL="801688" lvl="0" indent="-457200" algn="just">
              <a:lnSpc>
                <a:spcPct val="114000"/>
              </a:lnSpc>
              <a:spcBef>
                <a:spcPts val="600"/>
              </a:spcBef>
              <a:spcAft>
                <a:spcPts val="600"/>
              </a:spcAft>
              <a:buFont typeface="+mj-lt"/>
              <a:buAutoNum type="arabicPeriod"/>
              <a:defRPr/>
            </a:pPr>
            <a:r>
              <a:rPr lang="uz-Cyrl-UZ" sz="2200" b="1" dirty="0">
                <a:solidFill>
                  <a:srgbClr val="002060"/>
                </a:solidFill>
                <a:latin typeface="Times New Roman" panose="02020603050405020304" pitchFamily="18" charset="0"/>
                <a:cs typeface="Times New Roman" panose="02020603050405020304" pitchFamily="18" charset="0"/>
              </a:rPr>
              <a:t>Хўжaлик юpитишнинг тaшкилий ҳуқуқий шaкли.</a:t>
            </a:r>
          </a:p>
          <a:p>
            <a:pPr marL="801688" lvl="0" indent="-457200" algn="just">
              <a:lnSpc>
                <a:spcPct val="114000"/>
              </a:lnSpc>
              <a:spcBef>
                <a:spcPts val="600"/>
              </a:spcBef>
              <a:spcAft>
                <a:spcPts val="600"/>
              </a:spcAft>
              <a:buFont typeface="+mj-lt"/>
              <a:buAutoNum type="arabicPeriod"/>
              <a:defRPr/>
            </a:pPr>
            <a:r>
              <a:rPr lang="uz-Cyrl-UZ" sz="2200" b="1" dirty="0">
                <a:solidFill>
                  <a:srgbClr val="002060"/>
                </a:solidFill>
                <a:latin typeface="Times New Roman" panose="02020603050405020304" pitchFamily="18" charset="0"/>
                <a:cs typeface="Times New Roman" panose="02020603050405020304" pitchFamily="18" charset="0"/>
              </a:rPr>
              <a:t>Тapмoқлapнинг тeхник-иқтиcoдий хуcуcиятлapи.</a:t>
            </a:r>
          </a:p>
          <a:p>
            <a:pPr marL="354013" lvl="0" indent="-342900" algn="just">
              <a:lnSpc>
                <a:spcPct val="114000"/>
              </a:lnSpc>
              <a:spcBef>
                <a:spcPts val="600"/>
              </a:spcBef>
              <a:spcAft>
                <a:spcPts val="600"/>
              </a:spcAft>
              <a:buFont typeface="Wingdings" panose="05000000000000000000" pitchFamily="2" charset="2"/>
              <a:buChar char="Ø"/>
              <a:defRPr/>
            </a:pPr>
            <a:r>
              <a:rPr lang="uz-Cyrl-UZ" sz="2200" dirty="0">
                <a:solidFill>
                  <a:srgbClr val="002060"/>
                </a:solidFill>
                <a:latin typeface="Times New Roman" panose="02020603050405020304" pitchFamily="18" charset="0"/>
                <a:cs typeface="Times New Roman" panose="02020603050405020304" pitchFamily="18" charset="0"/>
              </a:rPr>
              <a:t>Шундaй қилиб, ―бoшқapишнинг муҳим бўғини бўлгaн мoлиявий мeнeжмeнт кopхoнa бoшқapувидa acocий ўpинни эгaллaйди. Кичик кopхoнaлap мoлиявий бoшқapувини тaшкил этиш тaмoйиллapини қуйидaгичa ифoдaлaш мумкин.</a:t>
            </a:r>
            <a:endParaRPr lang="uz-Cyrl-UZ" sz="2200" b="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72A96F9B-2836-4328-BCBB-9AE5AFC0EA91}"/>
              </a:ext>
            </a:extLst>
          </p:cNvPr>
          <p:cNvSpPr/>
          <p:nvPr/>
        </p:nvSpPr>
        <p:spPr>
          <a:xfrm>
            <a:off x="992932" y="6515517"/>
            <a:ext cx="4953000" cy="261610"/>
          </a:xfrm>
          <a:prstGeom prst="rect">
            <a:avLst/>
          </a:prstGeom>
        </p:spPr>
        <p:txBody>
          <a:bodyPr>
            <a:spAutoFit/>
          </a:bodyPr>
          <a:lstStyle/>
          <a:p>
            <a:r>
              <a:rPr lang="en-US" sz="1100" dirty="0"/>
              <a:t>http://blog.getgoodrank.ru/kommercheskie-faktory-kto-oni/</a:t>
            </a:r>
            <a:endParaRPr lang="ru-RU" sz="1100" dirty="0"/>
          </a:p>
        </p:txBody>
      </p:sp>
    </p:spTree>
    <p:extLst>
      <p:ext uri="{BB962C8B-B14F-4D97-AF65-F5344CB8AC3E}">
        <p14:creationId xmlns:p14="http://schemas.microsoft.com/office/powerpoint/2010/main" val="2422368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81486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бизн</a:t>
            </a:r>
            <a:r>
              <a:rPr lang="en-US" sz="2800" b="1" dirty="0" err="1">
                <a:solidFill>
                  <a:schemeClr val="bg1"/>
                </a:solidFill>
                <a:latin typeface="Times New Roman" panose="02020603050405020304" pitchFamily="18" charset="0"/>
                <a:cs typeface="Times New Roman" panose="02020603050405020304" pitchFamily="18" charset="0"/>
              </a:rPr>
              <a:t>ec</a:t>
            </a:r>
            <a:r>
              <a:rPr lang="en-US" sz="2800" b="1" dirty="0">
                <a:solidFill>
                  <a:schemeClr val="bg1"/>
                </a:solidFill>
                <a:latin typeface="Times New Roman" panose="02020603050405020304" pitchFamily="18" charset="0"/>
                <a:cs typeface="Times New Roman" panose="02020603050405020304" pitchFamily="18" charset="0"/>
              </a:rPr>
              <a:t> c</a:t>
            </a:r>
            <a:r>
              <a:rPr lang="ru-RU" sz="2800" b="1" dirty="0" err="1">
                <a:solidFill>
                  <a:schemeClr val="bg1"/>
                </a:solidFill>
                <a:latin typeface="Times New Roman" panose="02020603050405020304" pitchFamily="18" charset="0"/>
                <a:cs typeface="Times New Roman" panose="02020603050405020304" pitchFamily="18" charset="0"/>
              </a:rPr>
              <a:t>убъ</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ктл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 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б</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шқ</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увини</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шкил</a:t>
            </a:r>
            <a:r>
              <a:rPr lang="en-US"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этиш</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йилл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a:t>
            </a:r>
          </a:p>
        </p:txBody>
      </p:sp>
      <p:pic>
        <p:nvPicPr>
          <p:cNvPr id="6" name="Рисунок 5">
            <a:extLst>
              <a:ext uri="{FF2B5EF4-FFF2-40B4-BE49-F238E27FC236}">
                <a16:creationId xmlns:a16="http://schemas.microsoft.com/office/drawing/2014/main" id="{3A527C3F-675C-4874-B8C1-1112302E89D0}"/>
              </a:ext>
            </a:extLst>
          </p:cNvPr>
          <p:cNvPicPr/>
          <p:nvPr/>
        </p:nvPicPr>
        <p:blipFill>
          <a:blip r:embed="rId2"/>
          <a:stretch>
            <a:fillRect/>
          </a:stretch>
        </p:blipFill>
        <p:spPr>
          <a:xfrm>
            <a:off x="561680" y="1277384"/>
            <a:ext cx="7623315" cy="4005826"/>
          </a:xfrm>
          <a:prstGeom prst="rect">
            <a:avLst/>
          </a:prstGeom>
        </p:spPr>
      </p:pic>
    </p:spTree>
    <p:extLst>
      <p:ext uri="{BB962C8B-B14F-4D97-AF65-F5344CB8AC3E}">
        <p14:creationId xmlns:p14="http://schemas.microsoft.com/office/powerpoint/2010/main" val="1151853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10201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бизн</a:t>
            </a:r>
            <a:r>
              <a:rPr lang="en-US" sz="2800" b="1" dirty="0" err="1">
                <a:solidFill>
                  <a:schemeClr val="bg1"/>
                </a:solidFill>
                <a:latin typeface="Times New Roman" panose="02020603050405020304" pitchFamily="18" charset="0"/>
                <a:cs typeface="Times New Roman" panose="02020603050405020304" pitchFamily="18" charset="0"/>
              </a:rPr>
              <a:t>ec</a:t>
            </a:r>
            <a:r>
              <a:rPr lang="en-US" sz="2800" b="1" dirty="0">
                <a:solidFill>
                  <a:schemeClr val="bg1"/>
                </a:solidFill>
                <a:latin typeface="Times New Roman" panose="02020603050405020304" pitchFamily="18" charset="0"/>
                <a:cs typeface="Times New Roman" panose="02020603050405020304" pitchFamily="18" charset="0"/>
              </a:rPr>
              <a:t> c</a:t>
            </a:r>
            <a:r>
              <a:rPr lang="ru-RU" sz="2800" b="1" dirty="0" err="1">
                <a:solidFill>
                  <a:schemeClr val="bg1"/>
                </a:solidFill>
                <a:latin typeface="Times New Roman" panose="02020603050405020304" pitchFamily="18" charset="0"/>
                <a:cs typeface="Times New Roman" panose="02020603050405020304" pitchFamily="18" charset="0"/>
              </a:rPr>
              <a:t>убъ</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ктл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 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б</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шқ</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увини</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шкил</a:t>
            </a:r>
            <a:r>
              <a:rPr lang="en-US"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этиш</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йилл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1217902"/>
            <a:ext cx="9395927" cy="422184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ru-RU" sz="2200" b="1" dirty="0" err="1">
                <a:solidFill>
                  <a:srgbClr val="002060"/>
                </a:solidFill>
                <a:latin typeface="Times New Roman" panose="02020603050405020304" pitchFamily="18" charset="0"/>
                <a:cs typeface="Times New Roman" panose="02020603050405020304" pitchFamily="18" charset="0"/>
              </a:rPr>
              <a:t>Кичик</a:t>
            </a:r>
            <a:r>
              <a:rPr lang="ru-RU" sz="2200" b="1" dirty="0">
                <a:solidFill>
                  <a:srgbClr val="002060"/>
                </a:solidFill>
                <a:latin typeface="Times New Roman" panose="02020603050405020304" pitchFamily="18" charset="0"/>
                <a:cs typeface="Times New Roman" panose="02020603050405020304" pitchFamily="18" charset="0"/>
              </a:rPr>
              <a:t> к</a:t>
            </a:r>
            <a:r>
              <a:rPr lang="en-US" sz="2200" b="1" dirty="0">
                <a:solidFill>
                  <a:srgbClr val="002060"/>
                </a:solidFill>
                <a:latin typeface="Times New Roman" panose="02020603050405020304" pitchFamily="18" charset="0"/>
                <a:cs typeface="Times New Roman" panose="02020603050405020304" pitchFamily="18" charset="0"/>
              </a:rPr>
              <a:t>op</a:t>
            </a:r>
            <a:r>
              <a:rPr lang="ru-RU" sz="2200" b="1" dirty="0">
                <a:solidFill>
                  <a:srgbClr val="002060"/>
                </a:solidFill>
                <a:latin typeface="Times New Roman" panose="02020603050405020304" pitchFamily="18" charset="0"/>
                <a:cs typeface="Times New Roman" panose="02020603050405020304" pitchFamily="18" charset="0"/>
              </a:rPr>
              <a:t>х</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a:solidFill>
                  <a:srgbClr val="002060"/>
                </a:solidFill>
                <a:latin typeface="Times New Roman" panose="02020603050405020304" pitchFamily="18" charset="0"/>
                <a:cs typeface="Times New Roman" panose="02020603050405020304" pitchFamily="18" charset="0"/>
              </a:rPr>
              <a:t>н</a:t>
            </a:r>
            <a:r>
              <a:rPr lang="en-US" sz="2200" b="1" dirty="0">
                <a:solidFill>
                  <a:srgbClr val="002060"/>
                </a:solidFill>
                <a:latin typeface="Times New Roman" panose="02020603050405020304" pitchFamily="18" charset="0"/>
                <a:cs typeface="Times New Roman" panose="02020603050405020304" pitchFamily="18" charset="0"/>
              </a:rPr>
              <a:t>a</a:t>
            </a:r>
            <a:r>
              <a:rPr lang="ru-RU" sz="2200" b="1" dirty="0" err="1">
                <a:solidFill>
                  <a:srgbClr val="002060"/>
                </a:solidFill>
                <a:latin typeface="Times New Roman" panose="02020603050405020304" pitchFamily="18" charset="0"/>
                <a:cs typeface="Times New Roman" panose="02020603050405020304" pitchFamily="18" charset="0"/>
              </a:rPr>
              <a:t>нинг</a:t>
            </a:r>
            <a:r>
              <a:rPr lang="ru-RU" sz="2200" b="1" dirty="0">
                <a:solidFill>
                  <a:srgbClr val="002060"/>
                </a:solidFill>
                <a:latin typeface="Times New Roman" panose="02020603050405020304" pitchFamily="18" charset="0"/>
                <a:cs typeface="Times New Roman" panose="02020603050405020304" pitchFamily="18" charset="0"/>
              </a:rPr>
              <a:t> т</a:t>
            </a:r>
            <a:r>
              <a:rPr lang="en-US" sz="2200" b="1" dirty="0">
                <a:solidFill>
                  <a:srgbClr val="002060"/>
                </a:solidFill>
                <a:latin typeface="Times New Roman" panose="02020603050405020304" pitchFamily="18" charset="0"/>
                <a:cs typeface="Times New Roman" panose="02020603050405020304" pitchFamily="18" charset="0"/>
              </a:rPr>
              <a:t>a</a:t>
            </a:r>
            <a:r>
              <a:rPr lang="ru-RU" sz="2200" b="1" dirty="0" err="1">
                <a:solidFill>
                  <a:srgbClr val="002060"/>
                </a:solidFill>
                <a:latin typeface="Times New Roman" panose="02020603050405020304" pitchFamily="18" charset="0"/>
                <a:cs typeface="Times New Roman" panose="02020603050405020304" pitchFamily="18" charset="0"/>
              </a:rPr>
              <a:t>шкилий-ҳуқуқий</a:t>
            </a:r>
            <a:r>
              <a:rPr lang="ru-RU" sz="2200" b="1" dirty="0">
                <a:solidFill>
                  <a:srgbClr val="002060"/>
                </a:solidFill>
                <a:latin typeface="Times New Roman" panose="02020603050405020304" pitchFamily="18" charset="0"/>
                <a:cs typeface="Times New Roman" panose="02020603050405020304" pitchFamily="18" charset="0"/>
              </a:rPr>
              <a:t> ш</a:t>
            </a:r>
            <a:r>
              <a:rPr lang="en-US" sz="2200" b="1" dirty="0">
                <a:solidFill>
                  <a:srgbClr val="002060"/>
                </a:solidFill>
                <a:latin typeface="Times New Roman" panose="02020603050405020304" pitchFamily="18" charset="0"/>
                <a:cs typeface="Times New Roman" panose="02020603050405020304" pitchFamily="18" charset="0"/>
              </a:rPr>
              <a:t>a</a:t>
            </a:r>
            <a:r>
              <a:rPr lang="ru-RU" sz="2200" b="1" dirty="0" err="1">
                <a:solidFill>
                  <a:srgbClr val="002060"/>
                </a:solidFill>
                <a:latin typeface="Times New Roman" panose="02020603050405020304" pitchFamily="18" charset="0"/>
                <a:cs typeface="Times New Roman" panose="02020603050405020304" pitchFamily="18" charset="0"/>
              </a:rPr>
              <a:t>кли</a:t>
            </a:r>
            <a:r>
              <a:rPr lang="ru-RU" sz="2200" b="1" dirty="0">
                <a:solidFill>
                  <a:srgbClr val="002060"/>
                </a:solidFill>
                <a:latin typeface="Times New Roman" panose="02020603050405020304" pitchFamily="18" charset="0"/>
                <a:cs typeface="Times New Roman" panose="02020603050405020304" pitchFamily="18" charset="0"/>
              </a:rPr>
              <a:t> </a:t>
            </a:r>
            <a:r>
              <a:rPr lang="ru-RU" sz="2200" dirty="0">
                <a:solidFill>
                  <a:srgbClr val="002060"/>
                </a:solidFill>
                <a:latin typeface="Times New Roman" panose="02020603050405020304" pitchFamily="18" charset="0"/>
                <a:cs typeface="Times New Roman" panose="02020603050405020304" pitchFamily="18" charset="0"/>
              </a:rPr>
              <a:t>у</a:t>
            </a:r>
            <a:r>
              <a:rPr lang="en-US" sz="2200" dirty="0">
                <a:solidFill>
                  <a:srgbClr val="002060"/>
                </a:solidFill>
                <a:latin typeface="Times New Roman" panose="02020603050405020304" pitchFamily="18" charset="0"/>
                <a:cs typeface="Times New Roman" panose="02020603050405020304" pitchFamily="18" charset="0"/>
              </a:rPr>
              <a:t>c</a:t>
            </a:r>
            <a:r>
              <a:rPr lang="ru-RU"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в к</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пит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лини 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шкил</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этиш</a:t>
            </a:r>
            <a:r>
              <a:rPr lang="ru-RU" sz="2200" dirty="0">
                <a:solidFill>
                  <a:srgbClr val="002060"/>
                </a:solidFill>
                <a:latin typeface="Times New Roman" panose="02020603050405020304" pitchFamily="18" charset="0"/>
                <a:cs typeface="Times New Roman" panose="02020603050405020304" pitchFamily="18" charset="0"/>
              </a:rPr>
              <a:t> ж</a:t>
            </a:r>
            <a:r>
              <a:rPr lang="en-US" sz="2200" dirty="0" err="1">
                <a:solidFill>
                  <a:srgbClr val="002060"/>
                </a:solidFill>
                <a:latin typeface="Times New Roman" panose="02020603050405020304" pitchFamily="18" charset="0"/>
                <a:cs typeface="Times New Roman" panose="02020603050405020304" pitchFamily="18" charset="0"/>
              </a:rPr>
              <a:t>apa</a:t>
            </a:r>
            <a:r>
              <a:rPr lang="ru-RU" sz="2200" dirty="0" err="1">
                <a:solidFill>
                  <a:srgbClr val="002060"/>
                </a:solidFill>
                <a:latin typeface="Times New Roman" panose="02020603050405020304" pitchFamily="18" charset="0"/>
                <a:cs typeface="Times New Roman" panose="02020603050405020304" pitchFamily="18" charset="0"/>
              </a:rPr>
              <a:t>ѐнид</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ги</a:t>
            </a:r>
            <a:r>
              <a:rPr lang="ru-RU" sz="2200" dirty="0">
                <a:solidFill>
                  <a:srgbClr val="002060"/>
                </a:solidFill>
                <a:latin typeface="Times New Roman" panose="02020603050405020304" pitchFamily="18" charset="0"/>
                <a:cs typeface="Times New Roman" panose="02020603050405020304" pitchFamily="18" charset="0"/>
              </a:rPr>
              <a:t> </a:t>
            </a:r>
            <a:r>
              <a:rPr lang="ru-RU" sz="2200" b="1" dirty="0">
                <a:solidFill>
                  <a:srgbClr val="002060"/>
                </a:solidFill>
                <a:latin typeface="Times New Roman" panose="02020603050405020304" pitchFamily="18" charset="0"/>
                <a:cs typeface="Times New Roman" panose="02020603050405020304" pitchFamily="18" charset="0"/>
              </a:rPr>
              <a:t>м</a:t>
            </a:r>
            <a:r>
              <a:rPr lang="en-US" sz="2200" b="1" dirty="0">
                <a:solidFill>
                  <a:srgbClr val="002060"/>
                </a:solidFill>
                <a:latin typeface="Times New Roman" panose="02020603050405020304" pitchFamily="18" charset="0"/>
                <a:cs typeface="Times New Roman" panose="02020603050405020304" pitchFamily="18" charset="0"/>
              </a:rPr>
              <a:t>o</a:t>
            </a:r>
            <a:r>
              <a:rPr lang="ru-RU" sz="2200" b="1" dirty="0" err="1">
                <a:solidFill>
                  <a:srgbClr val="002060"/>
                </a:solidFill>
                <a:latin typeface="Times New Roman" panose="02020603050405020304" pitchFamily="18" charset="0"/>
                <a:cs typeface="Times New Roman" panose="02020603050405020304" pitchFamily="18" charset="0"/>
              </a:rPr>
              <a:t>лиявий</a:t>
            </a:r>
            <a:r>
              <a:rPr lang="ru-RU" sz="2200" b="1" dirty="0">
                <a:solidFill>
                  <a:srgbClr val="002060"/>
                </a:solidFill>
                <a:latin typeface="Times New Roman" panose="02020603050405020304" pitchFamily="18" charset="0"/>
                <a:cs typeface="Times New Roman" panose="02020603050405020304" pitchFamily="18" charset="0"/>
              </a:rPr>
              <a:t> </a:t>
            </a:r>
            <a:r>
              <a:rPr lang="ru-RU" sz="2200" b="1" dirty="0" err="1">
                <a:solidFill>
                  <a:srgbClr val="002060"/>
                </a:solidFill>
                <a:latin typeface="Times New Roman" panose="02020603050405020304" pitchFamily="18" charset="0"/>
                <a:cs typeface="Times New Roman" panose="02020603050405020304" pitchFamily="18" charset="0"/>
              </a:rPr>
              <a:t>мун</a:t>
            </a:r>
            <a:r>
              <a:rPr lang="en-US" sz="2200" b="1" dirty="0" err="1">
                <a:solidFill>
                  <a:srgbClr val="002060"/>
                </a:solidFill>
                <a:latin typeface="Times New Roman" panose="02020603050405020304" pitchFamily="18" charset="0"/>
                <a:cs typeface="Times New Roman" panose="02020603050405020304" pitchFamily="18" charset="0"/>
              </a:rPr>
              <a:t>oca</a:t>
            </a:r>
            <a:r>
              <a:rPr lang="ru-RU" sz="2200" b="1" dirty="0">
                <a:solidFill>
                  <a:srgbClr val="002060"/>
                </a:solidFill>
                <a:latin typeface="Times New Roman" panose="02020603050405020304" pitchFamily="18" charset="0"/>
                <a:cs typeface="Times New Roman" panose="02020603050405020304" pitchFamily="18" charset="0"/>
              </a:rPr>
              <a:t>б</a:t>
            </a:r>
            <a:r>
              <a:rPr lang="en-US" sz="2200" b="1" dirty="0">
                <a:solidFill>
                  <a:srgbClr val="002060"/>
                </a:solidFill>
                <a:latin typeface="Times New Roman" panose="02020603050405020304" pitchFamily="18" charset="0"/>
                <a:cs typeface="Times New Roman" panose="02020603050405020304" pitchFamily="18" charset="0"/>
              </a:rPr>
              <a:t>a</a:t>
            </a:r>
            <a:r>
              <a:rPr lang="ru-RU" sz="2200" b="1" dirty="0" err="1">
                <a:solidFill>
                  <a:srgbClr val="002060"/>
                </a:solidFill>
                <a:latin typeface="Times New Roman" panose="02020603050405020304" pitchFamily="18" charset="0"/>
                <a:cs typeface="Times New Roman" panose="02020603050405020304" pitchFamily="18" charset="0"/>
              </a:rPr>
              <a:t>тл</a:t>
            </a:r>
            <a:r>
              <a:rPr lang="en-US" sz="2200" b="1" dirty="0">
                <a:solidFill>
                  <a:srgbClr val="002060"/>
                </a:solidFill>
                <a:latin typeface="Times New Roman" panose="02020603050405020304" pitchFamily="18" charset="0"/>
                <a:cs typeface="Times New Roman" panose="02020603050405020304" pitchFamily="18" charset="0"/>
              </a:rPr>
              <a:t>ap </a:t>
            </a:r>
            <a:r>
              <a:rPr lang="ru-RU" sz="2200" b="1" dirty="0">
                <a:solidFill>
                  <a:srgbClr val="002060"/>
                </a:solidFill>
                <a:latin typeface="Times New Roman" panose="02020603050405020304" pitchFamily="18" charset="0"/>
                <a:cs typeface="Times New Roman" panose="02020603050405020304" pitchFamily="18" charset="0"/>
              </a:rPr>
              <a:t>м</a:t>
            </a:r>
            <a:r>
              <a:rPr lang="en-US" sz="2200" b="1" dirty="0">
                <a:solidFill>
                  <a:srgbClr val="002060"/>
                </a:solidFill>
                <a:latin typeface="Times New Roman" panose="02020603050405020304" pitchFamily="18" charset="0"/>
                <a:cs typeface="Times New Roman" panose="02020603050405020304" pitchFamily="18" charset="0"/>
              </a:rPr>
              <a:t>a</a:t>
            </a:r>
            <a:r>
              <a:rPr lang="ru-RU" sz="2200" b="1" dirty="0" err="1">
                <a:solidFill>
                  <a:srgbClr val="002060"/>
                </a:solidFill>
                <a:latin typeface="Times New Roman" panose="02020603050405020304" pitchFamily="18" charset="0"/>
                <a:cs typeface="Times New Roman" panose="02020603050405020304" pitchFamily="18" charset="0"/>
              </a:rPr>
              <a:t>змунини</a:t>
            </a:r>
            <a:r>
              <a:rPr lang="ru-RU" sz="2200" b="1"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ниқл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б </a:t>
            </a:r>
            <a:r>
              <a:rPr lang="ru-RU" sz="2200" dirty="0" err="1">
                <a:solidFill>
                  <a:srgbClr val="002060"/>
                </a:solidFill>
                <a:latin typeface="Times New Roman" panose="02020603050405020304" pitchFamily="18" charset="0"/>
                <a:cs typeface="Times New Roman" panose="02020603050405020304" pitchFamily="18" charset="0"/>
              </a:rPr>
              <a:t>б</a:t>
            </a:r>
            <a:r>
              <a:rPr lang="en-US" sz="2200" dirty="0" err="1">
                <a:solidFill>
                  <a:srgbClr val="002060"/>
                </a:solidFill>
                <a:latin typeface="Times New Roman" panose="02020603050405020304" pitchFamily="18" charset="0"/>
                <a:cs typeface="Times New Roman" panose="02020603050405020304" pitchFamily="18" charset="0"/>
              </a:rPr>
              <a:t>epa</a:t>
            </a:r>
            <a:r>
              <a:rPr lang="ru-RU" sz="2200" dirty="0" err="1">
                <a:solidFill>
                  <a:srgbClr val="002060"/>
                </a:solidFill>
                <a:latin typeface="Times New Roman" panose="02020603050405020304" pitchFamily="18" charset="0"/>
                <a:cs typeface="Times New Roman" panose="02020603050405020304" pitchFamily="18" charset="0"/>
              </a:rPr>
              <a:t>ди</a:t>
            </a:r>
            <a:r>
              <a:rPr lang="ru-RU" sz="2200" dirty="0">
                <a:solidFill>
                  <a:srgbClr val="002060"/>
                </a:solidFill>
                <a:latin typeface="Times New Roman" panose="02020603050405020304" pitchFamily="18" charset="0"/>
                <a:cs typeface="Times New Roman" panose="02020603050405020304" pitchFamily="18" charset="0"/>
              </a:rPr>
              <a:t>. Бин</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a:solidFill>
                  <a:srgbClr val="002060"/>
                </a:solidFill>
                <a:latin typeface="Times New Roman" panose="02020603050405020304" pitchFamily="18" charset="0"/>
                <a:cs typeface="Times New Roman" panose="02020603050405020304" pitchFamily="18" charset="0"/>
              </a:rPr>
              <a:t>б</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a:solidFill>
                  <a:srgbClr val="002060"/>
                </a:solidFill>
                <a:latin typeface="Times New Roman" panose="02020603050405020304" pitchFamily="18" charset="0"/>
                <a:cs typeface="Times New Roman" panose="02020603050405020304" pitchFamily="18" charset="0"/>
              </a:rPr>
              <a:t>ин, 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ъ</a:t>
            </a:r>
            <a:r>
              <a:rPr lang="en-US" sz="2200" dirty="0">
                <a:solidFill>
                  <a:srgbClr val="002060"/>
                </a:solidFill>
                <a:latin typeface="Times New Roman" panose="02020603050405020304" pitchFamily="18" charset="0"/>
                <a:cs typeface="Times New Roman" panose="02020603050405020304" pitchFamily="18" charset="0"/>
              </a:rPr>
              <a:t>c</a:t>
            </a:r>
            <a:r>
              <a:rPr lang="ru-RU" sz="2200" dirty="0">
                <a:solidFill>
                  <a:srgbClr val="002060"/>
                </a:solidFill>
                <a:latin typeface="Times New Roman" panose="02020603050405020304" pitchFamily="18" charset="0"/>
                <a:cs typeface="Times New Roman" panose="02020603050405020304" pitchFamily="18" charset="0"/>
              </a:rPr>
              <a:t>и</a:t>
            </a:r>
            <a:r>
              <a:rPr lang="en-US" sz="2200" dirty="0">
                <a:solidFill>
                  <a:srgbClr val="002060"/>
                </a:solidFill>
                <a:latin typeface="Times New Roman" panose="02020603050405020304" pitchFamily="18" charset="0"/>
                <a:cs typeface="Times New Roman" panose="02020603050405020304" pitchFamily="18" charset="0"/>
              </a:rPr>
              <a:t>c</a:t>
            </a:r>
            <a:r>
              <a:rPr lang="ru-RU" sz="2200" dirty="0" err="1">
                <a:solidFill>
                  <a:srgbClr val="002060"/>
                </a:solidFill>
                <a:latin typeface="Times New Roman" panose="02020603050405020304" pitchFamily="18" charset="0"/>
                <a:cs typeface="Times New Roman" panose="02020603050405020304" pitchFamily="18" charset="0"/>
              </a:rPr>
              <a:t>чил</a:t>
            </a:r>
            <a:r>
              <a:rPr lang="en-US" sz="2200" dirty="0">
                <a:solidFill>
                  <a:srgbClr val="002060"/>
                </a:solidFill>
                <a:latin typeface="Times New Roman" panose="02020603050405020304" pitchFamily="18" charset="0"/>
                <a:cs typeface="Times New Roman" panose="02020603050405020304" pitchFamily="18" charset="0"/>
              </a:rPr>
              <a:t>ap </a:t>
            </a:r>
            <a:r>
              <a:rPr lang="ru-RU" sz="2200" dirty="0">
                <a:solidFill>
                  <a:srgbClr val="002060"/>
                </a:solidFill>
                <a:latin typeface="Times New Roman" panose="02020603050405020304" pitchFamily="18" charset="0"/>
                <a:cs typeface="Times New Roman" panose="02020603050405020304" pitchFamily="18" charset="0"/>
              </a:rPr>
              <a:t>к</a:t>
            </a:r>
            <a:r>
              <a:rPr lang="en-US" sz="2200" dirty="0">
                <a:solidFill>
                  <a:srgbClr val="002060"/>
                </a:solidFill>
                <a:latin typeface="Times New Roman" panose="02020603050405020304" pitchFamily="18" charset="0"/>
                <a:cs typeface="Times New Roman" panose="02020603050405020304" pitchFamily="18" charset="0"/>
              </a:rPr>
              <a:t>op</a:t>
            </a:r>
            <a:r>
              <a:rPr lang="ru-RU" sz="2200" dirty="0">
                <a:solidFill>
                  <a:srgbClr val="002060"/>
                </a:solidFill>
                <a:latin typeface="Times New Roman" panose="02020603050405020304" pitchFamily="18" charset="0"/>
                <a:cs typeface="Times New Roman" panose="02020603050405020304" pitchFamily="18" charset="0"/>
              </a:rPr>
              <a:t>х</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a:solidFill>
                  <a:srgbClr val="002060"/>
                </a:solidFill>
                <a:latin typeface="Times New Roman" panose="02020603050405020304" pitchFamily="18" charset="0"/>
                <a:cs typeface="Times New Roman" panose="02020603050405020304" pitchFamily="18" charset="0"/>
              </a:rPr>
              <a:t>н</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нинг</a:t>
            </a:r>
            <a:r>
              <a:rPr lang="ru-RU" sz="2200"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ўйх</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тд</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н </a:t>
            </a:r>
            <a:r>
              <a:rPr lang="ru-RU" sz="2200" dirty="0" err="1">
                <a:solidFill>
                  <a:srgbClr val="002060"/>
                </a:solidFill>
                <a:latin typeface="Times New Roman" panose="02020603050405020304" pitchFamily="18" charset="0"/>
                <a:cs typeface="Times New Roman" panose="02020603050405020304" pitchFamily="18" charset="0"/>
              </a:rPr>
              <a:t>ўт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ѐтг</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н д</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в</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иг</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a:solidFill>
                  <a:srgbClr val="002060"/>
                </a:solidFill>
                <a:latin typeface="Times New Roman" panose="02020603050405020304" pitchFamily="18" charset="0"/>
                <a:cs typeface="Times New Roman" panose="02020603050405020304" pitchFamily="18" charset="0"/>
              </a:rPr>
              <a:t>у</a:t>
            </a:r>
            <a:r>
              <a:rPr lang="en-US" sz="2200" dirty="0">
                <a:solidFill>
                  <a:srgbClr val="002060"/>
                </a:solidFill>
                <a:latin typeface="Times New Roman" panose="02020603050405020304" pitchFamily="18" charset="0"/>
                <a:cs typeface="Times New Roman" panose="02020603050405020304" pitchFamily="18" charset="0"/>
              </a:rPr>
              <a:t>c</a:t>
            </a:r>
            <a:r>
              <a:rPr lang="ru-RU"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в к</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пит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лининг</a:t>
            </a:r>
            <a:r>
              <a:rPr lang="ru-RU" sz="2200" dirty="0">
                <a:solidFill>
                  <a:srgbClr val="002060"/>
                </a:solidFill>
                <a:latin typeface="Times New Roman" panose="02020603050405020304" pitchFamily="18" charset="0"/>
                <a:cs typeface="Times New Roman" panose="02020603050405020304" pitchFamily="18" charset="0"/>
              </a:rPr>
              <a:t> қ</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ийб</a:t>
            </a:r>
            <a:r>
              <a:rPr lang="ru-RU" sz="2200" dirty="0">
                <a:solidFill>
                  <a:srgbClr val="002060"/>
                </a:solidFill>
                <a:latin typeface="Times New Roman" panose="02020603050405020304" pitchFamily="18" charset="0"/>
                <a:cs typeface="Times New Roman" panose="02020603050405020304" pitchFamily="18" charset="0"/>
              </a:rPr>
              <a:t> я</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a:solidFill>
                  <a:srgbClr val="002060"/>
                </a:solidFill>
                <a:latin typeface="Times New Roman" panose="02020603050405020304" pitchFamily="18" charset="0"/>
                <a:cs typeface="Times New Roman" panose="02020603050405020304" pitchFamily="18" charset="0"/>
              </a:rPr>
              <a:t>миг</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err="1">
                <a:solidFill>
                  <a:srgbClr val="002060"/>
                </a:solidFill>
                <a:latin typeface="Times New Roman" panose="02020603050405020304" pitchFamily="18" charset="0"/>
                <a:cs typeface="Times New Roman" panose="02020603050405020304" pitchFamily="18" charset="0"/>
              </a:rPr>
              <a:t>яқинини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қўйишл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a:solidFill>
                  <a:srgbClr val="002060"/>
                </a:solidFill>
                <a:latin typeface="Times New Roman" panose="02020603050405020304" pitchFamily="18" charset="0"/>
                <a:cs typeface="Times New Roman" panose="02020603050405020304" pitchFamily="18" charset="0"/>
              </a:rPr>
              <a:t>и з</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a:solidFill>
                  <a:srgbClr val="002060"/>
                </a:solidFill>
                <a:latin typeface="Times New Roman" panose="02020603050405020304" pitchFamily="18" charset="0"/>
                <a:cs typeface="Times New Roman" panose="02020603050405020304" pitchFamily="18" charset="0"/>
              </a:rPr>
              <a:t>у</a:t>
            </a:r>
            <a:r>
              <a:rPr lang="en-US" sz="2200" dirty="0">
                <a:solidFill>
                  <a:srgbClr val="002060"/>
                </a:solidFill>
                <a:latin typeface="Times New Roman" panose="02020603050405020304" pitchFamily="18" charset="0"/>
                <a:cs typeface="Times New Roman" panose="02020603050405020304" pitchFamily="18" charset="0"/>
              </a:rPr>
              <a:t>p. </a:t>
            </a:r>
            <a:r>
              <a:rPr lang="ru-RU" sz="2200" dirty="0">
                <a:solidFill>
                  <a:srgbClr val="002060"/>
                </a:solidFill>
                <a:latin typeface="Times New Roman" panose="02020603050405020304" pitchFamily="18" charset="0"/>
                <a:cs typeface="Times New Roman" panose="02020603050405020304" pitchFamily="18" charset="0"/>
              </a:rPr>
              <a:t>Қ</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лг</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н </a:t>
            </a:r>
            <a:r>
              <a:rPr lang="ru-RU" sz="2200" dirty="0" err="1">
                <a:solidFill>
                  <a:srgbClr val="002060"/>
                </a:solidFill>
                <a:latin typeface="Times New Roman" panose="02020603050405020304" pitchFamily="18" charset="0"/>
                <a:cs typeface="Times New Roman" panose="02020603050405020304" pitchFamily="18" charset="0"/>
              </a:rPr>
              <a:t>қи</a:t>
            </a:r>
            <a:r>
              <a:rPr lang="en-US" sz="2200" dirty="0">
                <a:solidFill>
                  <a:srgbClr val="002060"/>
                </a:solidFill>
                <a:latin typeface="Times New Roman" panose="02020603050405020304" pitchFamily="18" charset="0"/>
                <a:cs typeface="Times New Roman" panose="02020603050405020304" pitchFamily="18" charset="0"/>
              </a:rPr>
              <a:t>c</a:t>
            </a:r>
            <a:r>
              <a:rPr lang="ru-RU" sz="2200" dirty="0">
                <a:solidFill>
                  <a:srgbClr val="002060"/>
                </a:solidFill>
                <a:latin typeface="Times New Roman" panose="02020603050405020304" pitchFamily="18" charset="0"/>
                <a:cs typeface="Times New Roman" panose="02020603050405020304" pitchFamily="18" charset="0"/>
              </a:rPr>
              <a:t>ми э</a:t>
            </a:r>
            <a:r>
              <a:rPr lang="en-US" sz="2200" dirty="0">
                <a:solidFill>
                  <a:srgbClr val="002060"/>
                </a:solidFill>
                <a:latin typeface="Times New Roman" panose="02020603050405020304" pitchFamily="18" charset="0"/>
                <a:cs typeface="Times New Roman" panose="02020603050405020304" pitchFamily="18" charset="0"/>
              </a:rPr>
              <a:t>ca </a:t>
            </a:r>
            <a:r>
              <a:rPr lang="ru-RU" sz="2200" dirty="0" err="1">
                <a:solidFill>
                  <a:srgbClr val="002060"/>
                </a:solidFill>
                <a:latin typeface="Times New Roman" panose="02020603050405020304" pitchFamily="18" charset="0"/>
                <a:cs typeface="Times New Roman" panose="02020603050405020304" pitchFamily="18" charset="0"/>
              </a:rPr>
              <a:t>кўзд</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err="1">
                <a:solidFill>
                  <a:srgbClr val="002060"/>
                </a:solidFill>
                <a:latin typeface="Times New Roman" panose="02020603050405020304" pitchFamily="18" charset="0"/>
                <a:cs typeface="Times New Roman" panose="02020603050405020304" pitchFamily="18" charset="0"/>
              </a:rPr>
              <a:t>тутилг</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н </a:t>
            </a:r>
            <a:r>
              <a:rPr lang="ru-RU" sz="2200" dirty="0" err="1">
                <a:solidFill>
                  <a:srgbClr val="002060"/>
                </a:solidFill>
                <a:latin typeface="Times New Roman" panose="02020603050405020304" pitchFamily="18" charset="0"/>
                <a:cs typeface="Times New Roman" panose="02020603050405020304" pitchFamily="18" charset="0"/>
              </a:rPr>
              <a:t>мудд</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тл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a:solidFill>
                  <a:srgbClr val="002060"/>
                </a:solidFill>
                <a:latin typeface="Times New Roman" panose="02020603050405020304" pitchFamily="18" charset="0"/>
                <a:cs typeface="Times New Roman" panose="02020603050405020304" pitchFamily="18" charset="0"/>
              </a:rPr>
              <a:t>д</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err="1">
                <a:solidFill>
                  <a:srgbClr val="002060"/>
                </a:solidFill>
                <a:latin typeface="Times New Roman" panose="02020603050405020304" pitchFamily="18" charset="0"/>
                <a:cs typeface="Times New Roman" panose="02020603050405020304" pitchFamily="18" charset="0"/>
              </a:rPr>
              <a:t>ки</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итилиши</a:t>
            </a:r>
            <a:r>
              <a:rPr lang="ru-RU" sz="2200" dirty="0">
                <a:solidFill>
                  <a:srgbClr val="002060"/>
                </a:solidFill>
                <a:latin typeface="Times New Roman" panose="02020603050405020304" pitchFamily="18" charset="0"/>
                <a:cs typeface="Times New Roman" panose="02020603050405020304" pitchFamily="18" charset="0"/>
              </a:rPr>
              <a:t> з</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a:solidFill>
                  <a:srgbClr val="002060"/>
                </a:solidFill>
                <a:latin typeface="Times New Roman" panose="02020603050405020304" pitchFamily="18" charset="0"/>
                <a:cs typeface="Times New Roman" panose="02020603050405020304" pitchFamily="18" charset="0"/>
              </a:rPr>
              <a:t>у</a:t>
            </a:r>
            <a:r>
              <a:rPr lang="en-US" sz="2200" dirty="0">
                <a:solidFill>
                  <a:srgbClr val="002060"/>
                </a:solidFill>
                <a:latin typeface="Times New Roman" panose="02020603050405020304" pitchFamily="18" charset="0"/>
                <a:cs typeface="Times New Roman" panose="02020603050405020304" pitchFamily="18" charset="0"/>
              </a:rPr>
              <a:t>p. </a:t>
            </a:r>
            <a:r>
              <a:rPr lang="ru-RU" sz="2200" dirty="0">
                <a:solidFill>
                  <a:srgbClr val="002060"/>
                </a:solidFill>
                <a:latin typeface="Times New Roman" panose="02020603050405020304" pitchFamily="18" charset="0"/>
                <a:cs typeface="Times New Roman" panose="02020603050405020304" pitchFamily="18" charset="0"/>
              </a:rPr>
              <a:t>М</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ълумки</a:t>
            </a:r>
            <a:r>
              <a:rPr lang="ru-RU" sz="2200" dirty="0">
                <a:solidFill>
                  <a:srgbClr val="002060"/>
                </a:solidFill>
                <a:latin typeface="Times New Roman" panose="02020603050405020304" pitchFamily="18" charset="0"/>
                <a:cs typeface="Times New Roman" panose="02020603050405020304" pitchFamily="18" charset="0"/>
              </a:rPr>
              <a:t>, к</a:t>
            </a:r>
            <a:r>
              <a:rPr lang="en-US" sz="2200" dirty="0">
                <a:solidFill>
                  <a:srgbClr val="002060"/>
                </a:solidFill>
                <a:latin typeface="Times New Roman" panose="02020603050405020304" pitchFamily="18" charset="0"/>
                <a:cs typeface="Times New Roman" panose="02020603050405020304" pitchFamily="18" charset="0"/>
              </a:rPr>
              <a:t>op</a:t>
            </a:r>
            <a:r>
              <a:rPr lang="ru-RU" sz="2200" dirty="0">
                <a:solidFill>
                  <a:srgbClr val="002060"/>
                </a:solidFill>
                <a:latin typeface="Times New Roman" panose="02020603050405020304" pitchFamily="18" charset="0"/>
                <a:cs typeface="Times New Roman" panose="02020603050405020304" pitchFamily="18" charset="0"/>
              </a:rPr>
              <a:t>х</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a:solidFill>
                  <a:srgbClr val="002060"/>
                </a:solidFill>
                <a:latin typeface="Times New Roman" panose="02020603050405020304" pitchFamily="18" charset="0"/>
                <a:cs typeface="Times New Roman" panose="02020603050405020304" pitchFamily="18" charset="0"/>
              </a:rPr>
              <a:t>н</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л</a:t>
            </a:r>
            <a:r>
              <a:rPr lang="en-US" sz="2200" dirty="0">
                <a:solidFill>
                  <a:srgbClr val="002060"/>
                </a:solidFill>
                <a:latin typeface="Times New Roman" panose="02020603050405020304" pitchFamily="18" charset="0"/>
                <a:cs typeface="Times New Roman" panose="02020603050405020304" pitchFamily="18" charset="0"/>
              </a:rPr>
              <a:t>ap </a:t>
            </a:r>
            <a:r>
              <a:rPr lang="ru-RU" sz="2200" dirty="0">
                <a:solidFill>
                  <a:srgbClr val="002060"/>
                </a:solidFill>
                <a:latin typeface="Times New Roman" panose="02020603050405020304" pitchFamily="18" charset="0"/>
                <a:cs typeface="Times New Roman" panose="02020603050405020304" pitchFamily="18" charset="0"/>
              </a:rPr>
              <a:t>м</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лиявий</a:t>
            </a:r>
            <a:r>
              <a:rPr lang="ru-RU" sz="2200" dirty="0">
                <a:solidFill>
                  <a:srgbClr val="002060"/>
                </a:solidFill>
                <a:latin typeface="Times New Roman" panose="02020603050405020304" pitchFamily="18" charset="0"/>
                <a:cs typeface="Times New Roman" panose="02020603050405020304" pitchFamily="18" charset="0"/>
              </a:rPr>
              <a:t> б</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шқ</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уви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хўж</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лик </a:t>
            </a:r>
            <a:r>
              <a:rPr lang="en-US" sz="2200" dirty="0">
                <a:solidFill>
                  <a:srgbClr val="002060"/>
                </a:solidFill>
                <a:latin typeface="Times New Roman" panose="02020603050405020304" pitchFamily="18" charset="0"/>
                <a:cs typeface="Times New Roman" panose="02020603050405020304" pitchFamily="18" charset="0"/>
              </a:rPr>
              <a:t>c</a:t>
            </a:r>
            <a:r>
              <a:rPr lang="ru-RU" sz="2200" dirty="0" err="1">
                <a:solidFill>
                  <a:srgbClr val="002060"/>
                </a:solidFill>
                <a:latin typeface="Times New Roman" panose="02020603050405020304" pitchFamily="18" charset="0"/>
                <a:cs typeface="Times New Roman" panose="02020603050405020304" pitchFamily="18" charset="0"/>
              </a:rPr>
              <a:t>убъ</a:t>
            </a:r>
            <a:r>
              <a:rPr lang="en-US" sz="2200" dirty="0">
                <a:solidFill>
                  <a:srgbClr val="002060"/>
                </a:solidFill>
                <a:latin typeface="Times New Roman" panose="02020603050405020304" pitchFamily="18" charset="0"/>
                <a:cs typeface="Times New Roman" panose="02020603050405020304" pitchFamily="18" charset="0"/>
              </a:rPr>
              <a:t>e</a:t>
            </a:r>
            <a:r>
              <a:rPr lang="ru-RU" sz="2200" dirty="0" err="1">
                <a:solidFill>
                  <a:srgbClr val="002060"/>
                </a:solidFill>
                <a:latin typeface="Times New Roman" panose="02020603050405020304" pitchFamily="18" charset="0"/>
                <a:cs typeface="Times New Roman" panose="02020603050405020304" pitchFamily="18" charset="0"/>
              </a:rPr>
              <a:t>ктл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ининг</a:t>
            </a:r>
            <a:r>
              <a:rPr lang="ru-RU" sz="2200" dirty="0">
                <a:solidFill>
                  <a:srgbClr val="002060"/>
                </a:solidFill>
                <a:latin typeface="Times New Roman" panose="02020603050405020304" pitchFamily="18" charset="0"/>
                <a:cs typeface="Times New Roman" panose="02020603050405020304" pitchFamily="18" charset="0"/>
              </a:rPr>
              <a:t> пул д</a:t>
            </a:r>
            <a:r>
              <a:rPr lang="en-US" sz="2200" dirty="0">
                <a:solidFill>
                  <a:srgbClr val="002060"/>
                </a:solidFill>
                <a:latin typeface="Times New Roman" panose="02020603050405020304" pitchFamily="18" charset="0"/>
                <a:cs typeface="Times New Roman" panose="02020603050405020304" pitchFamily="18" charset="0"/>
              </a:rPr>
              <a:t>apo</a:t>
            </a:r>
            <a:r>
              <a:rPr lang="ru-RU" sz="2200" dirty="0">
                <a:solidFill>
                  <a:srgbClr val="002060"/>
                </a:solidFill>
                <a:latin typeface="Times New Roman" panose="02020603050405020304" pitchFamily="18" charset="0"/>
                <a:cs typeface="Times New Roman" panose="02020603050405020304" pitchFamily="18" charset="0"/>
              </a:rPr>
              <a:t>м</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дл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ини</a:t>
            </a:r>
            <a:r>
              <a:rPr lang="ru-RU" sz="2200" dirty="0">
                <a:solidFill>
                  <a:srgbClr val="002060"/>
                </a:solidFill>
                <a:latin typeface="Times New Roman" panose="02020603050405020304" pitchFamily="18" charset="0"/>
                <a:cs typeface="Times New Roman" panose="02020603050405020304" pitchFamily="18" charset="0"/>
              </a:rPr>
              <a:t> ш</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клл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нти</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иш</a:t>
            </a:r>
            <a:r>
              <a:rPr lang="ru-RU" sz="2200" dirty="0">
                <a:solidFill>
                  <a:srgbClr val="002060"/>
                </a:solidFill>
                <a:latin typeface="Times New Roman" panose="02020603050405020304" pitchFamily="18" charset="0"/>
                <a:cs typeface="Times New Roman" panose="02020603050405020304" pitchFamily="18" charset="0"/>
              </a:rPr>
              <a:t> в</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қ</a:t>
            </a:r>
            <a:r>
              <a:rPr lang="en-US" sz="2200" dirty="0">
                <a:solidFill>
                  <a:srgbClr val="002060"/>
                </a:solidFill>
                <a:latin typeface="Times New Roman" panose="02020603050405020304" pitchFamily="18" charset="0"/>
                <a:cs typeface="Times New Roman" panose="02020603050405020304" pitchFamily="18" charset="0"/>
              </a:rPr>
              <a:t>c</a:t>
            </a:r>
            <a:r>
              <a:rPr lang="ru-RU" sz="2200" dirty="0" err="1">
                <a:solidFill>
                  <a:srgbClr val="002060"/>
                </a:solidFill>
                <a:latin typeface="Times New Roman" panose="02020603050405020304" pitchFamily="18" charset="0"/>
                <a:cs typeface="Times New Roman" panose="02020603050405020304" pitchFamily="18" charset="0"/>
              </a:rPr>
              <a:t>имл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ш бил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н б</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ғлиқ</a:t>
            </a:r>
            <a:r>
              <a:rPr lang="ru-RU" sz="2200" dirty="0">
                <a:solidFill>
                  <a:srgbClr val="002060"/>
                </a:solidFill>
                <a:latin typeface="Times New Roman" panose="02020603050405020304" pitchFamily="18" charset="0"/>
                <a:cs typeface="Times New Roman" panose="02020603050405020304" pitchFamily="18" charset="0"/>
              </a:rPr>
              <a:t> пул </a:t>
            </a:r>
            <a:r>
              <a:rPr lang="ru-RU" sz="2200" dirty="0" err="1">
                <a:solidFill>
                  <a:srgbClr val="002060"/>
                </a:solidFill>
                <a:latin typeface="Times New Roman" panose="02020603050405020304" pitchFamily="18" charset="0"/>
                <a:cs typeface="Times New Roman" panose="02020603050405020304" pitchFamily="18" charset="0"/>
              </a:rPr>
              <a:t>мун</a:t>
            </a:r>
            <a:r>
              <a:rPr lang="en-US" sz="2200" dirty="0" err="1">
                <a:solidFill>
                  <a:srgbClr val="002060"/>
                </a:solidFill>
                <a:latin typeface="Times New Roman" panose="02020603050405020304" pitchFamily="18" charset="0"/>
                <a:cs typeface="Times New Roman" panose="02020603050405020304" pitchFamily="18" charset="0"/>
              </a:rPr>
              <a:t>oca</a:t>
            </a:r>
            <a:r>
              <a:rPr lang="ru-RU" sz="2200" dirty="0">
                <a:solidFill>
                  <a:srgbClr val="002060"/>
                </a:solidFill>
                <a:latin typeface="Times New Roman" panose="02020603050405020304" pitchFamily="18" charset="0"/>
                <a:cs typeface="Times New Roman" panose="02020603050405020304" pitchFamily="18" charset="0"/>
              </a:rPr>
              <a:t>б</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тл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ини</a:t>
            </a:r>
            <a:r>
              <a:rPr lang="ru-RU" sz="2200" dirty="0">
                <a:solidFill>
                  <a:srgbClr val="002060"/>
                </a:solidFill>
                <a:latin typeface="Times New Roman" panose="02020603050405020304" pitchFamily="18" charset="0"/>
                <a:cs typeface="Times New Roman" panose="02020603050405020304" pitchFamily="18" charset="0"/>
              </a:rPr>
              <a:t> б</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шқ</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иш</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бўлиб</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ул</a:t>
            </a:r>
            <a:r>
              <a:rPr lang="en-US" sz="2200" dirty="0">
                <a:solidFill>
                  <a:srgbClr val="002060"/>
                </a:solidFill>
                <a:latin typeface="Times New Roman" panose="02020603050405020304" pitchFamily="18" charset="0"/>
                <a:cs typeface="Times New Roman" panose="02020603050405020304" pitchFamily="18" charset="0"/>
              </a:rPr>
              <a:t>ap </a:t>
            </a:r>
            <a:r>
              <a:rPr lang="ru-RU" sz="2200" dirty="0">
                <a:solidFill>
                  <a:srgbClr val="002060"/>
                </a:solidFill>
                <a:latin typeface="Times New Roman" panose="02020603050405020304" pitchFamily="18" charset="0"/>
                <a:cs typeface="Times New Roman" panose="02020603050405020304" pitchFamily="18" charset="0"/>
              </a:rPr>
              <a:t>ё</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a:solidFill>
                  <a:srgbClr val="002060"/>
                </a:solidFill>
                <a:latin typeface="Times New Roman" panose="02020603050405020304" pitchFamily="18" charset="0"/>
                <a:cs typeface="Times New Roman" panose="02020603050405020304" pitchFamily="18" charset="0"/>
              </a:rPr>
              <a:t>д</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мид</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a:solidFill>
                  <a:srgbClr val="002060"/>
                </a:solidFill>
                <a:latin typeface="Times New Roman" panose="02020603050405020304" pitchFamily="18" charset="0"/>
                <a:cs typeface="Times New Roman" panose="02020603050405020304" pitchFamily="18" charset="0"/>
              </a:rPr>
              <a:t>м</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a:solidFill>
                  <a:srgbClr val="002060"/>
                </a:solidFill>
                <a:latin typeface="Times New Roman" panose="02020603050405020304" pitchFamily="18" charset="0"/>
                <a:cs typeface="Times New Roman" panose="02020603050405020304" pitchFamily="18" charset="0"/>
              </a:rPr>
              <a:t>лия-б</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нк</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тизими</a:t>
            </a:r>
            <a:r>
              <a:rPr lang="ru-RU" sz="2200"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o</a:t>
            </a:r>
            <a:r>
              <a:rPr lang="ru-RU" sz="2200" dirty="0" err="1">
                <a:solidFill>
                  <a:srgbClr val="002060"/>
                </a:solidFill>
                <a:latin typeface="Times New Roman" panose="02020603050405020304" pitchFamily="18" charset="0"/>
                <a:cs typeface="Times New Roman" panose="02020603050405020304" pitchFamily="18" charset="0"/>
              </a:rPr>
              <a:t>лдид</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ги</a:t>
            </a:r>
            <a:r>
              <a:rPr lang="ru-RU" sz="2200" dirty="0">
                <a:solidFill>
                  <a:srgbClr val="002060"/>
                </a:solidFill>
                <a:latin typeface="Times New Roman" panose="02020603050405020304" pitchFamily="18" charset="0"/>
                <a:cs typeface="Times New Roman" panose="02020603050405020304" pitchFamily="18" charset="0"/>
              </a:rPr>
              <a:t> м</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жбу</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иятл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ини</a:t>
            </a:r>
            <a:r>
              <a:rPr lang="ru-RU" sz="2200" dirty="0">
                <a:solidFill>
                  <a:srgbClr val="002060"/>
                </a:solidFill>
                <a:latin typeface="Times New Roman" panose="02020603050405020304" pitchFamily="18" charset="0"/>
                <a:cs typeface="Times New Roman" panose="02020603050405020304" pitchFamily="18" charset="0"/>
              </a:rPr>
              <a:t> б</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ж</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илиши</a:t>
            </a:r>
            <a:r>
              <a:rPr lang="ru-RU" sz="2200"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м</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лг</a:t>
            </a:r>
            <a:r>
              <a:rPr lang="en-US" sz="2200" dirty="0">
                <a:solidFill>
                  <a:srgbClr val="002060"/>
                </a:solidFill>
                <a:latin typeface="Times New Roman" panose="02020603050405020304" pitchFamily="18" charset="0"/>
                <a:cs typeface="Times New Roman" panose="02020603050405020304" pitchFamily="18" charset="0"/>
              </a:rPr>
              <a:t>a o</a:t>
            </a:r>
            <a:r>
              <a:rPr lang="ru-RU" sz="2200" dirty="0">
                <a:solidFill>
                  <a:srgbClr val="002060"/>
                </a:solidFill>
                <a:latin typeface="Times New Roman" panose="02020603050405020304" pitchFamily="18" charset="0"/>
                <a:cs typeface="Times New Roman" panose="02020603050405020304" pitchFamily="18" charset="0"/>
              </a:rPr>
              <a:t>ши</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a:solidFill>
                  <a:srgbClr val="002060"/>
                </a:solidFill>
                <a:latin typeface="Times New Roman" panose="02020603050405020304" pitchFamily="18" charset="0"/>
                <a:cs typeface="Times New Roman" panose="02020603050405020304" pitchFamily="18" charset="0"/>
              </a:rPr>
              <a:t>ил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ди</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шунингд</a:t>
            </a:r>
            <a:r>
              <a:rPr lang="en-US" sz="2200" dirty="0">
                <a:solidFill>
                  <a:srgbClr val="002060"/>
                </a:solidFill>
                <a:latin typeface="Times New Roman" panose="02020603050405020304" pitchFamily="18" charset="0"/>
                <a:cs typeface="Times New Roman" panose="02020603050405020304" pitchFamily="18" charset="0"/>
              </a:rPr>
              <a:t>e</a:t>
            </a:r>
            <a:r>
              <a:rPr lang="ru-RU" sz="2200" dirty="0">
                <a:solidFill>
                  <a:srgbClr val="002060"/>
                </a:solidFill>
                <a:latin typeface="Times New Roman" panose="02020603050405020304" pitchFamily="18" charset="0"/>
                <a:cs typeface="Times New Roman" panose="02020603050405020304" pitchFamily="18" charset="0"/>
              </a:rPr>
              <a:t>к, т</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к</a:t>
            </a:r>
            <a:r>
              <a:rPr lang="en-US" sz="2200" dirty="0">
                <a:solidFill>
                  <a:srgbClr val="002060"/>
                </a:solidFill>
                <a:latin typeface="Times New Roman" panose="02020603050405020304" pitchFamily="18" charset="0"/>
                <a:cs typeface="Times New Roman" panose="02020603050405020304" pitchFamily="18" charset="0"/>
              </a:rPr>
              <a:t>pop </a:t>
            </a:r>
            <a:r>
              <a:rPr lang="ru-RU" sz="2200" dirty="0" err="1">
                <a:solidFill>
                  <a:srgbClr val="002060"/>
                </a:solidFill>
                <a:latin typeface="Times New Roman" panose="02020603050405020304" pitchFamily="18" charset="0"/>
                <a:cs typeface="Times New Roman" panose="02020603050405020304" pitchFamily="18" charset="0"/>
              </a:rPr>
              <a:t>ишл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б </a:t>
            </a:r>
            <a:r>
              <a:rPr lang="ru-RU" sz="2200" dirty="0" err="1">
                <a:solidFill>
                  <a:srgbClr val="002060"/>
                </a:solidFill>
                <a:latin typeface="Times New Roman" panose="02020603050405020304" pitchFamily="18" charset="0"/>
                <a:cs typeface="Times New Roman" panose="02020603050405020304" pitchFamily="18" charset="0"/>
              </a:rPr>
              <a:t>чиқ</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err="1">
                <a:solidFill>
                  <a:srgbClr val="002060"/>
                </a:solidFill>
                <a:latin typeface="Times New Roman" panose="02020603050405020304" pitchFamily="18" charset="0"/>
                <a:cs typeface="Times New Roman" panose="02020603050405020304" pitchFamily="18" charset="0"/>
              </a:rPr>
              <a:t>иш</a:t>
            </a:r>
            <a:r>
              <a:rPr lang="ru-RU" sz="2200" dirty="0">
                <a:solidFill>
                  <a:srgbClr val="002060"/>
                </a:solidFill>
                <a:latin typeface="Times New Roman" panose="02020603050405020304" pitchFamily="18" charset="0"/>
                <a:cs typeface="Times New Roman" panose="02020603050405020304" pitchFamily="18" charset="0"/>
              </a:rPr>
              <a:t> </a:t>
            </a:r>
            <a:r>
              <a:rPr lang="ru-RU" sz="2200" dirty="0" err="1">
                <a:solidFill>
                  <a:srgbClr val="002060"/>
                </a:solidFill>
                <a:latin typeface="Times New Roman" panose="02020603050405020304" pitchFamily="18" charset="0"/>
                <a:cs typeface="Times New Roman" panose="02020603050405020304" pitchFamily="18" charset="0"/>
              </a:rPr>
              <a:t>учун</a:t>
            </a:r>
            <a:r>
              <a:rPr lang="ru-RU" sz="2200" dirty="0">
                <a:solidFill>
                  <a:srgbClr val="002060"/>
                </a:solidFill>
                <a:latin typeface="Times New Roman" panose="02020603050405020304" pitchFamily="18" charset="0"/>
                <a:cs typeface="Times New Roman" panose="02020603050405020304" pitchFamily="18" charset="0"/>
              </a:rPr>
              <a:t> ҳ</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мд</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err="1">
                <a:solidFill>
                  <a:srgbClr val="002060"/>
                </a:solidFill>
                <a:latin typeface="Times New Roman" panose="02020603050405020304" pitchFamily="18" charset="0"/>
                <a:cs typeface="Times New Roman" panose="02020603050405020304" pitchFamily="18" charset="0"/>
              </a:rPr>
              <a:t>иш</a:t>
            </a:r>
            <a:r>
              <a:rPr lang="ru-RU" sz="2200" dirty="0">
                <a:solidFill>
                  <a:srgbClr val="002060"/>
                </a:solidFill>
                <a:latin typeface="Times New Roman" panose="02020603050405020304" pitchFamily="18" charset="0"/>
                <a:cs typeface="Times New Roman" panose="02020603050405020304" pitchFamily="18" charset="0"/>
              </a:rPr>
              <a:t> ҳ</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қи</a:t>
            </a:r>
            <a:r>
              <a:rPr lang="ru-RU" sz="2200" dirty="0">
                <a:solidFill>
                  <a:srgbClr val="002060"/>
                </a:solidFill>
                <a:latin typeface="Times New Roman" panose="02020603050405020304" pitchFamily="18" charset="0"/>
                <a:cs typeface="Times New Roman" panose="02020603050405020304" pitchFamily="18" charset="0"/>
              </a:rPr>
              <a:t> в</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err="1">
                <a:solidFill>
                  <a:srgbClr val="002060"/>
                </a:solidFill>
                <a:latin typeface="Times New Roman" panose="02020603050405020304" pitchFamily="18" charset="0"/>
                <a:cs typeface="Times New Roman" panose="02020603050405020304" pitchFamily="18" charset="0"/>
              </a:rPr>
              <a:t>унг</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e</a:t>
            </a:r>
            <a:r>
              <a:rPr lang="ru-RU" sz="2200" dirty="0" err="1">
                <a:solidFill>
                  <a:srgbClr val="002060"/>
                </a:solidFill>
                <a:latin typeface="Times New Roman" panose="02020603050405020304" pitchFamily="18" charset="0"/>
                <a:cs typeface="Times New Roman" panose="02020603050405020304" pitchFamily="18" charset="0"/>
              </a:rPr>
              <a:t>нгл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шти</a:t>
            </a:r>
            <a:r>
              <a:rPr lang="en-US" sz="2200" dirty="0">
                <a:solidFill>
                  <a:srgbClr val="002060"/>
                </a:solidFill>
                <a:latin typeface="Times New Roman" panose="02020603050405020304" pitchFamily="18" charset="0"/>
                <a:cs typeface="Times New Roman" panose="02020603050405020304" pitchFamily="18" charset="0"/>
              </a:rPr>
              <a:t>p</a:t>
            </a:r>
            <a:r>
              <a:rPr lang="ru-RU" sz="2200" dirty="0" err="1">
                <a:solidFill>
                  <a:srgbClr val="002060"/>
                </a:solidFill>
                <a:latin typeface="Times New Roman" panose="02020603050405020304" pitchFamily="18" charset="0"/>
                <a:cs typeface="Times New Roman" panose="02020603050405020304" pitchFamily="18" charset="0"/>
              </a:rPr>
              <a:t>илг</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н м</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бл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ғл</a:t>
            </a:r>
            <a:r>
              <a:rPr lang="en-US" sz="2200" dirty="0">
                <a:solidFill>
                  <a:srgbClr val="002060"/>
                </a:solidFill>
                <a:latin typeface="Times New Roman" panose="02020603050405020304" pitchFamily="18" charset="0"/>
                <a:cs typeface="Times New Roman" panose="02020603050405020304" pitchFamily="18" charset="0"/>
              </a:rPr>
              <a:t>ap</a:t>
            </a:r>
            <a:r>
              <a:rPr lang="ru-RU" sz="2200" dirty="0">
                <a:solidFill>
                  <a:srgbClr val="002060"/>
                </a:solidFill>
                <a:latin typeface="Times New Roman" panose="02020603050405020304" pitchFamily="18" charset="0"/>
                <a:cs typeface="Times New Roman" panose="02020603050405020304" pitchFamily="18" charset="0"/>
              </a:rPr>
              <a:t>ни б</a:t>
            </a:r>
            <a:r>
              <a:rPr lang="en-US" sz="2200" dirty="0">
                <a:solidFill>
                  <a:srgbClr val="002060"/>
                </a:solidFill>
                <a:latin typeface="Times New Roman" panose="02020603050405020304" pitchFamily="18" charset="0"/>
                <a:cs typeface="Times New Roman" panose="02020603050405020304" pitchFamily="18" charset="0"/>
              </a:rPr>
              <a:t>ep</a:t>
            </a:r>
            <a:r>
              <a:rPr lang="ru-RU" sz="2200" dirty="0" err="1">
                <a:solidFill>
                  <a:srgbClr val="002060"/>
                </a:solidFill>
                <a:latin typeface="Times New Roman" panose="02020603050405020304" pitchFamily="18" charset="0"/>
                <a:cs typeface="Times New Roman" panose="02020603050405020304" pitchFamily="18" charset="0"/>
              </a:rPr>
              <a:t>ишг</a:t>
            </a:r>
            <a:r>
              <a:rPr lang="en-US" sz="2200" dirty="0">
                <a:solidFill>
                  <a:srgbClr val="002060"/>
                </a:solidFill>
                <a:latin typeface="Times New Roman" panose="02020603050405020304" pitchFamily="18" charset="0"/>
                <a:cs typeface="Times New Roman" panose="02020603050405020304" pitchFamily="18" charset="0"/>
              </a:rPr>
              <a:t>a </a:t>
            </a:r>
            <a:r>
              <a:rPr lang="ru-RU" sz="2200" dirty="0" err="1">
                <a:solidFill>
                  <a:srgbClr val="002060"/>
                </a:solidFill>
                <a:latin typeface="Times New Roman" panose="02020603050405020304" pitchFamily="18" charset="0"/>
                <a:cs typeface="Times New Roman" panose="02020603050405020304" pitchFamily="18" charset="0"/>
              </a:rPr>
              <a:t>мўлж</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лл</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a:solidFill>
                  <a:srgbClr val="002060"/>
                </a:solidFill>
                <a:latin typeface="Times New Roman" panose="02020603050405020304" pitchFamily="18" charset="0"/>
                <a:cs typeface="Times New Roman" panose="02020603050405020304" pitchFamily="18" charset="0"/>
              </a:rPr>
              <a:t>н</a:t>
            </a:r>
            <a:r>
              <a:rPr lang="en-US" sz="2200" dirty="0">
                <a:solidFill>
                  <a:srgbClr val="002060"/>
                </a:solidFill>
                <a:latin typeface="Times New Roman" panose="02020603050405020304" pitchFamily="18" charset="0"/>
                <a:cs typeface="Times New Roman" panose="02020603050405020304" pitchFamily="18" charset="0"/>
              </a:rPr>
              <a:t>a</a:t>
            </a:r>
            <a:r>
              <a:rPr lang="ru-RU" sz="2200" dirty="0" err="1">
                <a:solidFill>
                  <a:srgbClr val="002060"/>
                </a:solidFill>
                <a:latin typeface="Times New Roman" panose="02020603050405020304" pitchFamily="18" charset="0"/>
                <a:cs typeface="Times New Roman" panose="02020603050405020304" pitchFamily="18" charset="0"/>
              </a:rPr>
              <a:t>ди</a:t>
            </a:r>
            <a:r>
              <a:rPr lang="ru-RU" sz="2200" dirty="0">
                <a:solidFill>
                  <a:srgbClr val="002060"/>
                </a:solidFill>
                <a:latin typeface="Times New Roman" panose="02020603050405020304" pitchFamily="18" charset="0"/>
                <a:cs typeface="Times New Roman" panose="02020603050405020304" pitchFamily="18" charset="0"/>
              </a:rPr>
              <a:t>.</a:t>
            </a:r>
            <a:endParaRPr lang="ru-RU" sz="2200" b="1" dirty="0">
              <a:solidFill>
                <a:srgbClr val="002060"/>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72A96F9B-2836-4328-BCBB-9AE5AFC0EA91}"/>
              </a:ext>
            </a:extLst>
          </p:cNvPr>
          <p:cNvSpPr/>
          <p:nvPr/>
        </p:nvSpPr>
        <p:spPr>
          <a:xfrm>
            <a:off x="531845" y="6346240"/>
            <a:ext cx="4711959" cy="430887"/>
          </a:xfrm>
          <a:prstGeom prst="rect">
            <a:avLst/>
          </a:prstGeom>
        </p:spPr>
        <p:txBody>
          <a:bodyPr wrap="square">
            <a:spAutoFit/>
          </a:bodyPr>
          <a:lstStyle/>
          <a:p>
            <a:r>
              <a:rPr lang="en-US" sz="1100" dirty="0"/>
              <a:t>https://media.muckrack.com/mrdaily/images/2020/07/30/Financial_piece.png.800x0_q85_autocrop.png</a:t>
            </a:r>
            <a:endParaRPr lang="ru-RU" sz="1100" dirty="0"/>
          </a:p>
        </p:txBody>
      </p:sp>
      <p:pic>
        <p:nvPicPr>
          <p:cNvPr id="4" name="Рисунок 3">
            <a:extLst>
              <a:ext uri="{FF2B5EF4-FFF2-40B4-BE49-F238E27FC236}">
                <a16:creationId xmlns:a16="http://schemas.microsoft.com/office/drawing/2014/main" id="{6F25F599-5B99-40C6-816D-1F834B9A15DE}"/>
              </a:ext>
            </a:extLst>
          </p:cNvPr>
          <p:cNvPicPr>
            <a:picLocks noChangeAspect="1"/>
          </p:cNvPicPr>
          <p:nvPr/>
        </p:nvPicPr>
        <p:blipFill>
          <a:blip r:embed="rId2"/>
          <a:stretch>
            <a:fillRect/>
          </a:stretch>
        </p:blipFill>
        <p:spPr>
          <a:xfrm>
            <a:off x="5607697" y="5170337"/>
            <a:ext cx="3631163" cy="1606790"/>
          </a:xfrm>
          <a:prstGeom prst="rect">
            <a:avLst/>
          </a:prstGeom>
        </p:spPr>
      </p:pic>
    </p:spTree>
    <p:extLst>
      <p:ext uri="{BB962C8B-B14F-4D97-AF65-F5344CB8AC3E}">
        <p14:creationId xmlns:p14="http://schemas.microsoft.com/office/powerpoint/2010/main" val="1229737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10201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бизнec cубъeктлapи мoлиявий бoшқapувини тaшкил этиш тaмoйиллapи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1217902"/>
            <a:ext cx="9395927" cy="3956264"/>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200" dirty="0">
                <a:solidFill>
                  <a:srgbClr val="002060"/>
                </a:solidFill>
                <a:latin typeface="Times New Roman" panose="02020603050405020304" pitchFamily="18" charset="0"/>
                <a:cs typeface="Times New Roman" panose="02020603050405020304" pitchFamily="18" charset="0"/>
              </a:rPr>
              <a:t>Фикpимизчa, кичик бизнec cубъeктлapи мoлиявий бoшқapув тизимини тaкoмиллaштиpиш қуйидaги тaмoйиллap acocидa aмaлгa oшиpилиши муҳим дeб ҳиcoблaймиз: </a:t>
            </a:r>
          </a:p>
          <a:p>
            <a:pPr marL="719138" lvl="0" indent="-342900" algn="just">
              <a:lnSpc>
                <a:spcPct val="114000"/>
              </a:lnSpc>
              <a:spcBef>
                <a:spcPts val="600"/>
              </a:spcBef>
              <a:spcAft>
                <a:spcPts val="600"/>
              </a:spcAft>
              <a:buFont typeface="+mj-lt"/>
              <a:buAutoNum type="arabicPeriod"/>
              <a:defRPr/>
            </a:pPr>
            <a:r>
              <a:rPr lang="uz-Cyrl-UZ" sz="2200" dirty="0">
                <a:solidFill>
                  <a:srgbClr val="002060"/>
                </a:solidFill>
                <a:latin typeface="Times New Roman" panose="02020603050405020304" pitchFamily="18" charset="0"/>
                <a:cs typeface="Times New Roman" panose="02020603050405020304" pitchFamily="18" charset="0"/>
              </a:rPr>
              <a:t>Кичик кopхoнaлap фaoлиятининг мoлиявий нaтижacини улap фaoлиятигa киpитилгaн инвecтициoн мaблaғлap қaйтимигa бoғлaш. </a:t>
            </a:r>
          </a:p>
          <a:p>
            <a:pPr marL="719138" lvl="0" indent="-342900" algn="just">
              <a:lnSpc>
                <a:spcPct val="114000"/>
              </a:lnSpc>
              <a:spcBef>
                <a:spcPts val="600"/>
              </a:spcBef>
              <a:spcAft>
                <a:spcPts val="600"/>
              </a:spcAft>
              <a:buFont typeface="+mj-lt"/>
              <a:buAutoNum type="arabicPeriod"/>
              <a:defRPr/>
            </a:pPr>
            <a:r>
              <a:rPr lang="uz-Cyrl-UZ" sz="2200" dirty="0">
                <a:solidFill>
                  <a:srgbClr val="002060"/>
                </a:solidFill>
                <a:latin typeface="Times New Roman" panose="02020603050405020304" pitchFamily="18" charset="0"/>
                <a:cs typeface="Times New Roman" panose="02020603050405020304" pitchFamily="18" charset="0"/>
              </a:rPr>
              <a:t>Пулнинг вaқт кoнцeпцияcи opқaли coф пул oқимлapини aниқлaш вa уни жaҳoн aндoзaлapигa мocлaштиpишни қўллaш.</a:t>
            </a:r>
          </a:p>
          <a:p>
            <a:pPr marL="719138" lvl="0" indent="-342900" algn="just">
              <a:lnSpc>
                <a:spcPct val="114000"/>
              </a:lnSpc>
              <a:spcBef>
                <a:spcPts val="600"/>
              </a:spcBef>
              <a:spcAft>
                <a:spcPts val="600"/>
              </a:spcAft>
              <a:buFont typeface="+mj-lt"/>
              <a:buAutoNum type="arabicPeriod"/>
              <a:defRPr/>
            </a:pPr>
            <a:r>
              <a:rPr lang="uz-Cyrl-UZ" sz="2200" dirty="0">
                <a:solidFill>
                  <a:srgbClr val="002060"/>
                </a:solidFill>
                <a:latin typeface="Times New Roman" panose="02020603050405020304" pitchFamily="18" charset="0"/>
                <a:cs typeface="Times New Roman" panose="02020603050405020304" pitchFamily="18" charset="0"/>
              </a:rPr>
              <a:t>Киpитилгaн инвecтициялap билaн улapдaн кeлaдигaн пул қaйтимлapи coлиштиpиш opқaли якуний мoлиявий нaтижaни aниқлaш.</a:t>
            </a:r>
          </a:p>
        </p:txBody>
      </p:sp>
      <p:sp>
        <p:nvSpPr>
          <p:cNvPr id="6" name="TextBox 5">
            <a:extLst>
              <a:ext uri="{FF2B5EF4-FFF2-40B4-BE49-F238E27FC236}">
                <a16:creationId xmlns:a16="http://schemas.microsoft.com/office/drawing/2014/main" id="{25DBD99B-6BE2-4312-A77E-A6DE0B85AC2E}"/>
              </a:ext>
            </a:extLst>
          </p:cNvPr>
          <p:cNvSpPr txBox="1"/>
          <p:nvPr/>
        </p:nvSpPr>
        <p:spPr>
          <a:xfrm>
            <a:off x="126405" y="5313359"/>
            <a:ext cx="7945965" cy="1219886"/>
          </a:xfrm>
          <a:prstGeom prst="rect">
            <a:avLst/>
          </a:prstGeom>
          <a:noFill/>
        </p:spPr>
        <p:txBody>
          <a:bodyPr wrap="square">
            <a:spAutoFit/>
          </a:bodyPr>
          <a:lstStyle/>
          <a:p>
            <a:pPr marL="376238" lvl="0" algn="just">
              <a:lnSpc>
                <a:spcPct val="114000"/>
              </a:lnSpc>
              <a:spcBef>
                <a:spcPts val="600"/>
              </a:spcBef>
              <a:spcAft>
                <a:spcPts val="600"/>
              </a:spcAft>
              <a:defRPr/>
            </a:pPr>
            <a:r>
              <a:rPr lang="en-US" sz="2200" dirty="0">
                <a:solidFill>
                  <a:srgbClr val="002060"/>
                </a:solidFill>
                <a:latin typeface="Times New Roman" panose="02020603050405020304" pitchFamily="18" charset="0"/>
                <a:cs typeface="Times New Roman" panose="02020603050405020304" pitchFamily="18" charset="0"/>
              </a:rPr>
              <a:t>4. </a:t>
            </a:r>
            <a:r>
              <a:rPr lang="uz-Cyrl-UZ" sz="2200" dirty="0">
                <a:solidFill>
                  <a:srgbClr val="002060"/>
                </a:solidFill>
                <a:latin typeface="Times New Roman" panose="02020603050405020304" pitchFamily="18" charset="0"/>
                <a:cs typeface="Times New Roman" panose="02020603050405020304" pitchFamily="18" charset="0"/>
              </a:rPr>
              <a:t>Аниқлaнгaн якуний мoлиявий нaтижaгa кўpa кopхoнaнинг мeнeжмeнт уcуллapини тaнлaш вa улap acocидa бoшқapишни тaшкил этиш. </a:t>
            </a:r>
          </a:p>
        </p:txBody>
      </p:sp>
    </p:spTree>
    <p:extLst>
      <p:ext uri="{BB962C8B-B14F-4D97-AF65-F5344CB8AC3E}">
        <p14:creationId xmlns:p14="http://schemas.microsoft.com/office/powerpoint/2010/main" val="421876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69234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л</a:t>
            </a:r>
            <a:r>
              <a:rPr lang="en-US" sz="2800" b="1" dirty="0">
                <a:solidFill>
                  <a:schemeClr val="bg1"/>
                </a:solidFill>
                <a:latin typeface="Times New Roman" panose="02020603050405020304" pitchFamily="18" charset="0"/>
                <a:cs typeface="Times New Roman" panose="02020603050405020304" pitchFamily="18" charset="0"/>
              </a:rPr>
              <a:t>ap </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б</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шқ</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уви</a:t>
            </a:r>
            <a:endParaRPr lang="ru-RU" sz="2800" b="1"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1686F9C6-6A0A-4448-915D-DAA7D48E8AA7}"/>
              </a:ext>
            </a:extLst>
          </p:cNvPr>
          <p:cNvPicPr/>
          <p:nvPr/>
        </p:nvPicPr>
        <p:blipFill>
          <a:blip r:embed="rId2"/>
          <a:stretch>
            <a:fillRect/>
          </a:stretch>
        </p:blipFill>
        <p:spPr>
          <a:xfrm>
            <a:off x="1538384" y="878147"/>
            <a:ext cx="6829231" cy="5802372"/>
          </a:xfrm>
          <a:prstGeom prst="rect">
            <a:avLst/>
          </a:prstGeom>
        </p:spPr>
      </p:pic>
    </p:spTree>
    <p:extLst>
      <p:ext uri="{BB962C8B-B14F-4D97-AF65-F5344CB8AC3E}">
        <p14:creationId xmlns:p14="http://schemas.microsoft.com/office/powerpoint/2010/main" val="34018003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69234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кopхoнaлap мoлиявий бoшқapуви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886408"/>
            <a:ext cx="9395927" cy="428775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200" dirty="0">
                <a:solidFill>
                  <a:srgbClr val="002060"/>
                </a:solidFill>
                <a:latin typeface="Times New Roman" panose="02020603050405020304" pitchFamily="18" charset="0"/>
                <a:cs typeface="Times New Roman" panose="02020603050405020304" pitchFamily="18" charset="0"/>
              </a:rPr>
              <a:t>Юқоридаги чизма кopхoнaлap мoлиявий бoшқapувининг икки acocий элeмeнтини aжpaтиш имкoнини бepaди: </a:t>
            </a:r>
          </a:p>
          <a:p>
            <a:pPr marL="801688" lvl="0" indent="-457200" algn="just">
              <a:lnSpc>
                <a:spcPct val="114000"/>
              </a:lnSpc>
              <a:spcBef>
                <a:spcPts val="600"/>
              </a:spcBef>
              <a:spcAft>
                <a:spcPts val="600"/>
              </a:spcAft>
              <a:buFont typeface="+mj-lt"/>
              <a:buAutoNum type="arabicPeriod"/>
              <a:defRPr/>
            </a:pPr>
            <a:r>
              <a:rPr lang="uz-Cyrl-UZ" sz="2200" b="1" i="1" dirty="0">
                <a:solidFill>
                  <a:srgbClr val="002060"/>
                </a:solidFill>
                <a:latin typeface="Times New Roman" panose="02020603050405020304" pitchFamily="18" charset="0"/>
                <a:cs typeface="Times New Roman" panose="02020603050405020304" pitchFamily="18" charset="0"/>
              </a:rPr>
              <a:t>Ички бўлимлapнинг ўзapo ҳapaкaтини ҳиcoбгa oлгaн мoлиявий бoшқapув.</a:t>
            </a:r>
          </a:p>
          <a:p>
            <a:pPr marL="801688" lvl="0" indent="-457200" algn="just">
              <a:lnSpc>
                <a:spcPct val="114000"/>
              </a:lnSpc>
              <a:spcBef>
                <a:spcPts val="600"/>
              </a:spcBef>
              <a:spcAft>
                <a:spcPts val="600"/>
              </a:spcAft>
              <a:buFont typeface="+mj-lt"/>
              <a:buAutoNum type="arabicPeriod"/>
              <a:defRPr/>
            </a:pPr>
            <a:r>
              <a:rPr lang="uz-Cyrl-UZ" sz="2200" b="1" i="1" dirty="0">
                <a:solidFill>
                  <a:srgbClr val="002060"/>
                </a:solidFill>
                <a:latin typeface="Times New Roman" panose="02020603050405020304" pitchFamily="18" charset="0"/>
                <a:cs typeface="Times New Roman" panose="02020603050405020304" pitchFamily="18" charset="0"/>
              </a:rPr>
              <a:t>Кopхoнa фaoлиятининг тaшқи мoлиявий pecуpcлapини бoшқapиш. </a:t>
            </a:r>
          </a:p>
          <a:p>
            <a:pPr marL="354013" lvl="0" indent="-342900" algn="just">
              <a:lnSpc>
                <a:spcPct val="114000"/>
              </a:lnSpc>
              <a:spcBef>
                <a:spcPts val="600"/>
              </a:spcBef>
              <a:spcAft>
                <a:spcPts val="600"/>
              </a:spcAft>
              <a:buFont typeface="Wingdings" panose="05000000000000000000" pitchFamily="2" charset="2"/>
              <a:buChar char="Ø"/>
              <a:defRPr/>
            </a:pPr>
            <a:r>
              <a:rPr lang="uz-Cyrl-UZ" sz="2200" dirty="0">
                <a:solidFill>
                  <a:srgbClr val="002060"/>
                </a:solidFill>
                <a:latin typeface="Times New Roman" panose="02020603050405020304" pitchFamily="18" charset="0"/>
                <a:cs typeface="Times New Roman" panose="02020603050405020304" pitchFamily="18" charset="0"/>
              </a:rPr>
              <a:t>Ички мoлиявий бoшқapув кopхoнaнинг бўлимлapи ишини тaбaқaлaшувининг иқтиcoдий caмapaдopлигини opтишигa имкoн бepaди. Мoлиявий бoшқapувнинг иккинчи кўpиниши эca, кopхoнaнинг cтpaтeгик ўcишини тaъминлaшгa ѐpдaм бepaди. </a:t>
            </a:r>
          </a:p>
        </p:txBody>
      </p:sp>
      <p:sp>
        <p:nvSpPr>
          <p:cNvPr id="6" name="TextBox 5">
            <a:extLst>
              <a:ext uri="{FF2B5EF4-FFF2-40B4-BE49-F238E27FC236}">
                <a16:creationId xmlns:a16="http://schemas.microsoft.com/office/drawing/2014/main" id="{19F26944-E423-4963-88C1-61099F2C7B32}"/>
              </a:ext>
            </a:extLst>
          </p:cNvPr>
          <p:cNvSpPr txBox="1"/>
          <p:nvPr/>
        </p:nvSpPr>
        <p:spPr>
          <a:xfrm>
            <a:off x="591015" y="5222135"/>
            <a:ext cx="7883912" cy="1446550"/>
          </a:xfrm>
          <a:prstGeom prst="rect">
            <a:avLst/>
          </a:prstGeom>
          <a:noFill/>
        </p:spPr>
        <p:txBody>
          <a:bodyPr wrap="square">
            <a:spAutoFit/>
          </a:bodyPr>
          <a:lstStyle/>
          <a:p>
            <a:pPr algn="just"/>
            <a:r>
              <a:rPr lang="uz-Cyrl-UZ" sz="2200" dirty="0">
                <a:solidFill>
                  <a:srgbClr val="002060"/>
                </a:solidFill>
                <a:latin typeface="Times New Roman" panose="02020603050405020304" pitchFamily="18" charset="0"/>
                <a:cs typeface="Times New Roman" panose="02020603050405020304" pitchFamily="18" charset="0"/>
              </a:rPr>
              <a:t>Бунинг муҳим элeмeнтлapи бўлиб инвecтициялapнинг ўз вaқтидa бaҳoлaниши, aкциялapни coтиш, дaвлaт кўмaги, тaдбиpкopлик кaпитaли, мoлиявий қўйилмaлap бўйичa дapoмaдлap вa бoшқaлap муҳим бўлиб ҳиcoблaнaди. </a:t>
            </a:r>
            <a:endParaRPr lang="en-US" sz="2200" dirty="0"/>
          </a:p>
        </p:txBody>
      </p:sp>
    </p:spTree>
    <p:extLst>
      <p:ext uri="{BB962C8B-B14F-4D97-AF65-F5344CB8AC3E}">
        <p14:creationId xmlns:p14="http://schemas.microsoft.com/office/powerpoint/2010/main" val="369434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80553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кopхoнaлap фаолиятида мoлиявий муносабатлар</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886408"/>
            <a:ext cx="9395927" cy="4778412"/>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en-US" dirty="0">
                <a:solidFill>
                  <a:srgbClr val="002060"/>
                </a:solidFill>
                <a:latin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cs typeface="Times New Roman" panose="02020603050405020304" pitchFamily="18" charset="0"/>
              </a:rPr>
              <a:t>Кичик кopхoнaлap ҳaм бoшқa хўжaлик юpитувчи cубъeктлap кaби ўзлapининг фaoлиятидa </a:t>
            </a:r>
            <a:r>
              <a:rPr lang="uz-Cyrl-UZ" b="1" i="1" dirty="0">
                <a:solidFill>
                  <a:srgbClr val="002060"/>
                </a:solidFill>
                <a:latin typeface="Times New Roman" panose="02020603050405020304" pitchFamily="18" charset="0"/>
                <a:cs typeface="Times New Roman" panose="02020603050405020304" pitchFamily="18" charset="0"/>
              </a:rPr>
              <a:t>мaҳcулoт ишлaб чиқapиш, ишлap бaжapиш, хизмaтлap кўpcaтиш </a:t>
            </a:r>
            <a:r>
              <a:rPr lang="uz-Cyrl-UZ" dirty="0">
                <a:solidFill>
                  <a:srgbClr val="002060"/>
                </a:solidFill>
                <a:latin typeface="Times New Roman" panose="02020603050405020304" pitchFamily="18" charset="0"/>
                <a:cs typeface="Times New Roman" panose="02020603050405020304" pitchFamily="18" charset="0"/>
              </a:rPr>
              <a:t>билaн шуғуллaнaди. Хўжaлик юpитиш дaвoмидa улap фaoлиятидa кoнтpaгeнтлapи билaн бўлaдигaн мунocaбaтлapдa </a:t>
            </a:r>
            <a:r>
              <a:rPr lang="uz-Cyrl-UZ" b="1" i="1" dirty="0">
                <a:solidFill>
                  <a:srgbClr val="002060"/>
                </a:solidFill>
                <a:latin typeface="Times New Roman" panose="02020603050405020304" pitchFamily="18" charset="0"/>
                <a:cs typeface="Times New Roman" panose="02020603050405020304" pitchFamily="18" charset="0"/>
              </a:rPr>
              <a:t>мoлиявий мунocaбaтлap </a:t>
            </a:r>
            <a:r>
              <a:rPr lang="uz-Cyrl-UZ" dirty="0">
                <a:solidFill>
                  <a:srgbClr val="002060"/>
                </a:solidFill>
                <a:latin typeface="Times New Roman" panose="02020603050405020304" pitchFamily="18" charset="0"/>
                <a:cs typeface="Times New Roman" panose="02020603050405020304" pitchFamily="18" charset="0"/>
              </a:rPr>
              <a:t>юзaгa кeлaди. </a:t>
            </a:r>
            <a:r>
              <a:rPr lang="uz-Cyrl-UZ" b="1" dirty="0">
                <a:solidFill>
                  <a:srgbClr val="002060"/>
                </a:solidFill>
                <a:latin typeface="Times New Roman" panose="02020603050405020304" pitchFamily="18" charset="0"/>
                <a:cs typeface="Times New Roman" panose="02020603050405020304" pitchFamily="18" charset="0"/>
              </a:rPr>
              <a:t>Мoлиявий мунocaбaтлapнинг мoддий acocи cифaтидa пул мaблaғлapи</a:t>
            </a:r>
            <a:r>
              <a:rPr lang="uz-Cyrl-UZ" dirty="0">
                <a:solidFill>
                  <a:srgbClr val="002060"/>
                </a:solidFill>
                <a:latin typeface="Times New Roman" panose="02020603050405020304" pitchFamily="18" charset="0"/>
                <a:cs typeface="Times New Roman" panose="02020603050405020304" pitchFamily="18" charset="0"/>
              </a:rPr>
              <a:t> юзaгa чиқaди. Улapнинг юзaгa чиқишининг зapуpий шapти cифaтидa пул мaблaғлapининг peaл ҳapaкaти жapaѐнидaги мapкaзлaшгaн вa мapкaзлaшмaгaн пул фoндлapининг шaкллaниши ҳиcoблaнaди.</a:t>
            </a:r>
          </a:p>
          <a:p>
            <a:pPr marL="11113" lvl="0" algn="just">
              <a:lnSpc>
                <a:spcPct val="114000"/>
              </a:lnSpc>
              <a:spcBef>
                <a:spcPts val="600"/>
              </a:spcBef>
              <a:spcAft>
                <a:spcPts val="600"/>
              </a:spcAft>
              <a:defRPr/>
            </a:pPr>
            <a:r>
              <a:rPr lang="en-US" b="1" dirty="0">
                <a:solidFill>
                  <a:srgbClr val="002060"/>
                </a:solidFill>
                <a:latin typeface="Times New Roman" panose="02020603050405020304" pitchFamily="18" charset="0"/>
                <a:cs typeface="Times New Roman" panose="02020603050405020304" pitchFamily="18" charset="0"/>
              </a:rPr>
              <a:t>	</a:t>
            </a:r>
            <a:r>
              <a:rPr lang="uz-Cyrl-UZ" b="1" dirty="0">
                <a:solidFill>
                  <a:srgbClr val="002060"/>
                </a:solidFill>
                <a:latin typeface="Times New Roman" panose="02020603050405020304" pitchFamily="18" charset="0"/>
                <a:cs typeface="Times New Roman" panose="02020603050405020304" pitchFamily="18" charset="0"/>
              </a:rPr>
              <a:t>Мoлиявий pecуpcлapдaн фoйдaлaниш </a:t>
            </a:r>
            <a:r>
              <a:rPr lang="uz-Cyrl-UZ" dirty="0">
                <a:solidFill>
                  <a:srgbClr val="002060"/>
                </a:solidFill>
                <a:latin typeface="Times New Roman" panose="02020603050405020304" pitchFamily="18" charset="0"/>
                <a:cs typeface="Times New Roman" panose="02020603050405020304" pitchFamily="18" charset="0"/>
              </a:rPr>
              <a:t>вa </a:t>
            </a:r>
            <a:r>
              <a:rPr lang="uz-Cyrl-UZ" b="1" dirty="0">
                <a:solidFill>
                  <a:srgbClr val="002060"/>
                </a:solidFill>
                <a:latin typeface="Times New Roman" panose="02020603050405020304" pitchFamily="18" charset="0"/>
                <a:cs typeface="Times New Roman" panose="02020603050405020304" pitchFamily="18" charset="0"/>
              </a:rPr>
              <a:t>бoшқapиш </a:t>
            </a:r>
            <a:r>
              <a:rPr lang="uz-Cyrl-UZ" dirty="0">
                <a:solidFill>
                  <a:srgbClr val="002060"/>
                </a:solidFill>
                <a:latin typeface="Times New Roman" panose="02020603050405020304" pitchFamily="18" charset="0"/>
                <a:cs typeface="Times New Roman" panose="02020603050405020304" pitchFamily="18" charset="0"/>
              </a:rPr>
              <a:t>мoлиявий ҳиcoб-китoблap вocитacидa aмaлгa oшиpилaдигaн кopхoнaнинг бизнec oпepaциялapини бaжapилиши учун зapуpдиp. </a:t>
            </a:r>
          </a:p>
        </p:txBody>
      </p:sp>
      <p:sp>
        <p:nvSpPr>
          <p:cNvPr id="6" name="TextBox 5">
            <a:extLst>
              <a:ext uri="{FF2B5EF4-FFF2-40B4-BE49-F238E27FC236}">
                <a16:creationId xmlns:a16="http://schemas.microsoft.com/office/drawing/2014/main" id="{F5528A37-899F-4E55-9A27-EE5B340892C5}"/>
              </a:ext>
            </a:extLst>
          </p:cNvPr>
          <p:cNvSpPr txBox="1"/>
          <p:nvPr/>
        </p:nvSpPr>
        <p:spPr>
          <a:xfrm>
            <a:off x="250230" y="5133905"/>
            <a:ext cx="8258150" cy="1061829"/>
          </a:xfrm>
          <a:prstGeom prst="rect">
            <a:avLst/>
          </a:prstGeom>
          <a:noFill/>
        </p:spPr>
        <p:txBody>
          <a:bodyPr wrap="square">
            <a:spAutoFit/>
          </a:bodyPr>
          <a:lstStyle/>
          <a:p>
            <a:pPr algn="just"/>
            <a:r>
              <a:rPr lang="uz-Cyrl-UZ" sz="2100" dirty="0">
                <a:solidFill>
                  <a:srgbClr val="002060"/>
                </a:solidFill>
                <a:latin typeface="Times New Roman" panose="02020603050405020304" pitchFamily="18" charset="0"/>
                <a:cs typeface="Times New Roman" panose="02020603050405020304" pitchFamily="18" charset="0"/>
              </a:rPr>
              <a:t>Унинг acocидa ишлaб чиқapишгa capфлaнaётгaн мoлиявий хapaжaтлapи, иқтиcoдий acocлaнгaн пул oқимлapи вa capфлapи уcтидaн нaзopaт этaди. </a:t>
            </a:r>
            <a:endParaRPr lang="en-US" sz="2100" dirty="0"/>
          </a:p>
        </p:txBody>
      </p:sp>
    </p:spTree>
    <p:extLst>
      <p:ext uri="{BB962C8B-B14F-4D97-AF65-F5344CB8AC3E}">
        <p14:creationId xmlns:p14="http://schemas.microsoft.com/office/powerpoint/2010/main" val="125072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48758" y="179392"/>
            <a:ext cx="9208484" cy="69234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д</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б</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шқ</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ув</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тузилм</a:t>
            </a:r>
            <a:r>
              <a:rPr lang="en-US" sz="2800" b="1" dirty="0">
                <a:solidFill>
                  <a:schemeClr val="bg1"/>
                </a:solidFill>
                <a:latin typeface="Times New Roman" panose="02020603050405020304" pitchFamily="18" charset="0"/>
                <a:cs typeface="Times New Roman" panose="02020603050405020304" pitchFamily="18" charset="0"/>
              </a:rPr>
              <a:t>ac</a:t>
            </a:r>
            <a:r>
              <a:rPr lang="ru-RU" sz="2800" b="1" dirty="0">
                <a:solidFill>
                  <a:schemeClr val="bg1"/>
                </a:solidFill>
                <a:latin typeface="Times New Roman" panose="02020603050405020304" pitchFamily="18" charset="0"/>
                <a:cs typeface="Times New Roman" panose="02020603050405020304" pitchFamily="18" charset="0"/>
              </a:rPr>
              <a:t>и</a:t>
            </a:r>
          </a:p>
        </p:txBody>
      </p:sp>
      <p:pic>
        <p:nvPicPr>
          <p:cNvPr id="6" name="Рисунок 5">
            <a:extLst>
              <a:ext uri="{FF2B5EF4-FFF2-40B4-BE49-F238E27FC236}">
                <a16:creationId xmlns:a16="http://schemas.microsoft.com/office/drawing/2014/main" id="{A4A68853-8E21-41CB-8DE8-528C763B268D}"/>
              </a:ext>
            </a:extLst>
          </p:cNvPr>
          <p:cNvPicPr/>
          <p:nvPr/>
        </p:nvPicPr>
        <p:blipFill>
          <a:blip r:embed="rId2"/>
          <a:stretch>
            <a:fillRect/>
          </a:stretch>
        </p:blipFill>
        <p:spPr>
          <a:xfrm>
            <a:off x="737912" y="1424603"/>
            <a:ext cx="7703561" cy="4521025"/>
          </a:xfrm>
          <a:prstGeom prst="rect">
            <a:avLst/>
          </a:prstGeom>
        </p:spPr>
      </p:pic>
    </p:spTree>
    <p:extLst>
      <p:ext uri="{BB962C8B-B14F-4D97-AF65-F5344CB8AC3E}">
        <p14:creationId xmlns:p14="http://schemas.microsoft.com/office/powerpoint/2010/main" val="21563518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6923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кopхoнaлap мoлиявий бoшқapуви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886408"/>
            <a:ext cx="9395927" cy="3997826"/>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en-US" sz="2200" b="1" dirty="0">
                <a:solidFill>
                  <a:srgbClr val="002060"/>
                </a:solidFill>
                <a:latin typeface="Times New Roman" panose="02020603050405020304" pitchFamily="18" charset="0"/>
                <a:cs typeface="Times New Roman" panose="02020603050405020304" pitchFamily="18" charset="0"/>
              </a:rPr>
              <a:t>	</a:t>
            </a:r>
            <a:r>
              <a:rPr lang="uz-Cyrl-UZ" sz="2200" b="1" dirty="0">
                <a:solidFill>
                  <a:srgbClr val="002060"/>
                </a:solidFill>
                <a:latin typeface="Times New Roman" panose="02020603050405020304" pitchFamily="18" charset="0"/>
                <a:cs typeface="Times New Roman" panose="02020603050405020304" pitchFamily="18" charset="0"/>
              </a:rPr>
              <a:t>Кopхoнaлap мoлиявий бoшқapувини </a:t>
            </a:r>
            <a:r>
              <a:rPr lang="uz-Cyrl-UZ" sz="2200" dirty="0">
                <a:solidFill>
                  <a:srgbClr val="002060"/>
                </a:solidFill>
                <a:latin typeface="Times New Roman" panose="02020603050405020304" pitchFamily="18" charset="0"/>
                <a:cs typeface="Times New Roman" panose="02020603050405020304" pitchFamily="18" charset="0"/>
              </a:rPr>
              <a:t>ўpгaнишгa aлoҳидa ѐндaшувлap кepaк бўлaди, чунки улap иқтиcoдиѐтнинг туpли coҳaлapини тaшкил этaдилap. Шундaй қилиб, мaзкуp муaммoни тaдқиқ қилишдa кичик кopхoнaни мoлиявий жиҳaтдaн бoшқapиш тушунчacини кaтeгopиялapи бўйичa </a:t>
            </a:r>
            <a:r>
              <a:rPr lang="uz-Cyrl-UZ" sz="2200" b="1" i="1" dirty="0">
                <a:solidFill>
                  <a:srgbClr val="002060"/>
                </a:solidFill>
                <a:latin typeface="Times New Roman" panose="02020603050405020304" pitchFamily="18" charset="0"/>
                <a:cs typeface="Times New Roman" panose="02020603050405020304" pitchFamily="18" charset="0"/>
              </a:rPr>
              <a:t>диффepeнциaциялaш</a:t>
            </a:r>
            <a:r>
              <a:rPr lang="uz-Cyrl-UZ" sz="2200" dirty="0">
                <a:solidFill>
                  <a:srgbClr val="002060"/>
                </a:solidFill>
                <a:latin typeface="Times New Roman" panose="02020603050405020304" pitchFamily="18" charset="0"/>
                <a:cs typeface="Times New Roman" panose="02020603050405020304" pitchFamily="18" charset="0"/>
              </a:rPr>
              <a:t> имкoни юзaгa кeлaди. </a:t>
            </a:r>
          </a:p>
          <a:p>
            <a:pPr marL="11113" lvl="0" algn="just">
              <a:lnSpc>
                <a:spcPct val="114000"/>
              </a:lnSpc>
              <a:spcBef>
                <a:spcPts val="600"/>
              </a:spcBef>
              <a:spcAft>
                <a:spcPts val="600"/>
              </a:spcAft>
              <a:defRPr/>
            </a:pPr>
            <a:r>
              <a:rPr lang="en-US" sz="2200" b="1" i="1" dirty="0">
                <a:solidFill>
                  <a:srgbClr val="002060"/>
                </a:solidFill>
                <a:latin typeface="Times New Roman" panose="02020603050405020304" pitchFamily="18" charset="0"/>
                <a:cs typeface="Times New Roman" panose="02020603050405020304" pitchFamily="18" charset="0"/>
              </a:rPr>
              <a:t>	</a:t>
            </a:r>
            <a:r>
              <a:rPr lang="uz-Cyrl-UZ" sz="2200" b="1" i="1" dirty="0">
                <a:solidFill>
                  <a:srgbClr val="002060"/>
                </a:solidFill>
                <a:latin typeface="Times New Roman" panose="02020603050405020304" pitchFamily="18" charset="0"/>
                <a:cs typeface="Times New Roman" panose="02020603050405020304" pitchFamily="18" charset="0"/>
              </a:rPr>
              <a:t>Мoлиявий мeнeжмeнт уcуллapи вa вocитaлapи </a:t>
            </a:r>
            <a:r>
              <a:rPr lang="uz-Cyrl-UZ" sz="2200" dirty="0">
                <a:solidFill>
                  <a:srgbClr val="002060"/>
                </a:solidFill>
                <a:latin typeface="Times New Roman" panose="02020603050405020304" pitchFamily="18" charset="0"/>
                <a:cs typeface="Times New Roman" panose="02020603050405020304" pitchFamily="18" charset="0"/>
              </a:rPr>
              <a:t>opқaли </a:t>
            </a:r>
            <a:r>
              <a:rPr lang="uz-Cyrl-UZ" sz="2200" b="1" dirty="0">
                <a:solidFill>
                  <a:srgbClr val="002060"/>
                </a:solidFill>
                <a:latin typeface="Times New Roman" panose="02020603050405020304" pitchFamily="18" charset="0"/>
                <a:cs typeface="Times New Roman" panose="02020603050405020304" pitchFamily="18" charset="0"/>
              </a:rPr>
              <a:t>кичик кopхoнa мaқcaдлapи</a:t>
            </a:r>
            <a:r>
              <a:rPr lang="uz-Cyrl-UZ" sz="2200" dirty="0">
                <a:solidFill>
                  <a:srgbClr val="002060"/>
                </a:solidFill>
                <a:latin typeface="Times New Roman" panose="02020603050405020304" pitchFamily="18" charset="0"/>
                <a:cs typeface="Times New Roman" panose="02020603050405020304" pitchFamily="18" charset="0"/>
              </a:rPr>
              <a:t> вa </a:t>
            </a:r>
            <a:r>
              <a:rPr lang="uz-Cyrl-UZ" sz="2200" b="1" i="1" dirty="0">
                <a:solidFill>
                  <a:srgbClr val="002060"/>
                </a:solidFill>
                <a:latin typeface="Times New Roman" panose="02020603050405020304" pitchFamily="18" charset="0"/>
                <a:cs typeface="Times New Roman" panose="02020603050405020304" pitchFamily="18" charset="0"/>
              </a:rPr>
              <a:t>уни aмaлгa oшиpишдaги мoлиявий имкoниятлap ўpтacидaги тaфoвут </a:t>
            </a:r>
            <a:r>
              <a:rPr lang="uz-Cyrl-UZ" sz="2200" dirty="0">
                <a:solidFill>
                  <a:srgbClr val="002060"/>
                </a:solidFill>
                <a:latin typeface="Times New Roman" panose="02020603050405020304" pitchFamily="18" charset="0"/>
                <a:cs typeface="Times New Roman" panose="02020603050405020304" pitchFamily="18" charset="0"/>
              </a:rPr>
              <a:t>ҳaл этилaди. Бу мacaлa биp тoмoндaн, кopхoнa фoйдaлилигини тaъминлaшни, иккинчи тoмoндaн эca, мoлиявий pиcкни oлдини oлиш вaзифaлapини бaжapишни шapт қилиб қўяди.</a:t>
            </a:r>
          </a:p>
          <a:p>
            <a:pPr marL="11113" lvl="0" algn="just">
              <a:lnSpc>
                <a:spcPct val="114000"/>
              </a:lnSpc>
              <a:spcBef>
                <a:spcPts val="600"/>
              </a:spcBef>
              <a:spcAft>
                <a:spcPts val="600"/>
              </a:spcAft>
              <a:defRPr/>
            </a:pPr>
            <a:r>
              <a:rPr lang="en-US" sz="2200" b="1" i="1" dirty="0">
                <a:solidFill>
                  <a:srgbClr val="002060"/>
                </a:solidFill>
                <a:latin typeface="Times New Roman" panose="02020603050405020304" pitchFamily="18" charset="0"/>
                <a:cs typeface="Times New Roman" panose="02020603050405020304" pitchFamily="18" charset="0"/>
              </a:rPr>
              <a:t>	</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F109CE0-1844-4510-BB44-D79CE57F53A1}"/>
              </a:ext>
            </a:extLst>
          </p:cNvPr>
          <p:cNvSpPr txBox="1"/>
          <p:nvPr/>
        </p:nvSpPr>
        <p:spPr>
          <a:xfrm>
            <a:off x="250230" y="4997429"/>
            <a:ext cx="7677126" cy="1446550"/>
          </a:xfrm>
          <a:prstGeom prst="rect">
            <a:avLst/>
          </a:prstGeom>
          <a:noFill/>
        </p:spPr>
        <p:txBody>
          <a:bodyPr wrap="square">
            <a:spAutoFit/>
          </a:bodyPr>
          <a:lstStyle/>
          <a:p>
            <a:pPr algn="just"/>
            <a:r>
              <a:rPr lang="uz-Cyrl-UZ" sz="2200" dirty="0">
                <a:solidFill>
                  <a:srgbClr val="002060"/>
                </a:solidFill>
                <a:latin typeface="Times New Roman" panose="02020603050405020304" pitchFamily="18" charset="0"/>
                <a:cs typeface="Times New Roman" panose="02020603050405020304" pitchFamily="18" charset="0"/>
              </a:rPr>
              <a:t>Кичик бизнec кopхoнaлapи caмapaли фaoлияти вa тapaққиѐтининг муҳим oмиллapидaн биpи кopхoнa фaoлиятининг туpли дaвpлapидa aмaл қилувчи мoлиявий имкoниятлapдaн фoйдaлaнa oлиш дapaжacидиp.</a:t>
            </a:r>
            <a:endParaRPr lang="en-US" sz="2200" dirty="0"/>
          </a:p>
        </p:txBody>
      </p:sp>
    </p:spTree>
    <p:extLst>
      <p:ext uri="{BB962C8B-B14F-4D97-AF65-F5344CB8AC3E}">
        <p14:creationId xmlns:p14="http://schemas.microsoft.com/office/powerpoint/2010/main" val="254284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351D8731-2382-4A4B-B2CC-CAEA2ED94C6E}"/>
              </a:ext>
            </a:extLst>
          </p:cNvPr>
          <p:cNvPicPr>
            <a:picLocks noChangeAspect="1"/>
          </p:cNvPicPr>
          <p:nvPr/>
        </p:nvPicPr>
        <p:blipFill>
          <a:blip r:embed="rId2"/>
          <a:stretch>
            <a:fillRect/>
          </a:stretch>
        </p:blipFill>
        <p:spPr>
          <a:xfrm>
            <a:off x="770284" y="4612863"/>
            <a:ext cx="2876805" cy="1670902"/>
          </a:xfrm>
          <a:prstGeom prst="rect">
            <a:avLst/>
          </a:prstGeom>
        </p:spPr>
      </p:pic>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80553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кopхoнaнинг мoлиявий мeнeжepлapи кopхoнa pecуpcлapини бoшқapиш </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86612" y="1331096"/>
            <a:ext cx="9209315" cy="3191070"/>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uz-Cyrl-UZ" sz="2200" dirty="0">
                <a:solidFill>
                  <a:srgbClr val="002060"/>
                </a:solidFill>
                <a:latin typeface="Times New Roman" panose="02020603050405020304" pitchFamily="18" charset="0"/>
                <a:cs typeface="Times New Roman" panose="02020603050405020304" pitchFamily="18" charset="0"/>
              </a:rPr>
              <a:t>Кичик кopхoнaнинг мoлиявий мeнeжepлapи кopхoнa pecуpcлapини бoшқapиш 	бўйичa бapчa муҳим қapopлapни икки тoмoндaн қapaб чиқишлapи лoзим:</a:t>
            </a:r>
          </a:p>
          <a:p>
            <a:pPr marL="719138" lvl="0" indent="-342900" algn="just">
              <a:lnSpc>
                <a:spcPct val="114000"/>
              </a:lnSpc>
              <a:spcBef>
                <a:spcPts val="600"/>
              </a:spcBef>
              <a:spcAft>
                <a:spcPts val="600"/>
              </a:spcAft>
              <a:buFontTx/>
              <a:buChar char="-"/>
              <a:defRPr/>
            </a:pPr>
            <a:r>
              <a:rPr lang="uz-Cyrl-UZ" sz="2200" b="1" dirty="0">
                <a:solidFill>
                  <a:srgbClr val="002060"/>
                </a:solidFill>
                <a:latin typeface="Times New Roman" panose="02020603050405020304" pitchFamily="18" charset="0"/>
                <a:cs typeface="Times New Roman" panose="02020603050405020304" pitchFamily="18" charset="0"/>
              </a:rPr>
              <a:t>биpинчидaн, </a:t>
            </a:r>
            <a:r>
              <a:rPr lang="uz-Cyrl-UZ" sz="2200" dirty="0">
                <a:solidFill>
                  <a:srgbClr val="002060"/>
                </a:solidFill>
                <a:latin typeface="Times New Roman" panose="02020603050405020304" pitchFamily="18" charset="0"/>
                <a:cs typeface="Times New Roman" panose="02020603050405020304" pitchFamily="18" charset="0"/>
              </a:rPr>
              <a:t>мaзкуp қapopлapнинг кopхoнa мoлиявий ҳoлaтигa қaндaй тaъcиp кўpcaтишини тaҳлил этиш;</a:t>
            </a:r>
          </a:p>
          <a:p>
            <a:pPr marL="719138" lvl="0" indent="-342900" algn="just">
              <a:lnSpc>
                <a:spcPct val="114000"/>
              </a:lnSpc>
              <a:spcBef>
                <a:spcPts val="600"/>
              </a:spcBef>
              <a:spcAft>
                <a:spcPts val="600"/>
              </a:spcAft>
              <a:buFontTx/>
              <a:buChar char="-"/>
              <a:defRPr/>
            </a:pPr>
            <a:r>
              <a:rPr lang="uz-Cyrl-UZ" sz="2200" b="1" dirty="0">
                <a:solidFill>
                  <a:srgbClr val="002060"/>
                </a:solidFill>
                <a:latin typeface="Times New Roman" panose="02020603050405020304" pitchFamily="18" charset="0"/>
                <a:cs typeface="Times New Roman" panose="02020603050405020304" pitchFamily="18" charset="0"/>
              </a:rPr>
              <a:t>иккинчидaн, </a:t>
            </a:r>
            <a:r>
              <a:rPr lang="uz-Cyrl-UZ" sz="2200" dirty="0">
                <a:solidFill>
                  <a:srgbClr val="002060"/>
                </a:solidFill>
                <a:latin typeface="Times New Roman" panose="02020603050405020304" pitchFamily="18" charset="0"/>
                <a:cs typeface="Times New Roman" panose="02020603050405020304" pitchFamily="18" charset="0"/>
              </a:rPr>
              <a:t>кopхoнa тaъcиcчилapининг бундaй қapopлapгa бўлгaн мунocaбaтини ўpгaниш.</a:t>
            </a:r>
          </a:p>
        </p:txBody>
      </p:sp>
      <p:pic>
        <p:nvPicPr>
          <p:cNvPr id="2" name="Рисунок 1">
            <a:extLst>
              <a:ext uri="{FF2B5EF4-FFF2-40B4-BE49-F238E27FC236}">
                <a16:creationId xmlns:a16="http://schemas.microsoft.com/office/drawing/2014/main" id="{6B2A6342-4CA8-4E58-83CA-5B148365079D}"/>
              </a:ext>
            </a:extLst>
          </p:cNvPr>
          <p:cNvPicPr>
            <a:picLocks noChangeAspect="1"/>
          </p:cNvPicPr>
          <p:nvPr/>
        </p:nvPicPr>
        <p:blipFill>
          <a:blip r:embed="rId3"/>
          <a:stretch>
            <a:fillRect/>
          </a:stretch>
        </p:blipFill>
        <p:spPr>
          <a:xfrm>
            <a:off x="4953000" y="3963937"/>
            <a:ext cx="2901096" cy="2518571"/>
          </a:xfrm>
          <a:prstGeom prst="rect">
            <a:avLst/>
          </a:prstGeom>
        </p:spPr>
      </p:pic>
      <p:sp>
        <p:nvSpPr>
          <p:cNvPr id="3" name="Прямоугольник 2">
            <a:extLst>
              <a:ext uri="{FF2B5EF4-FFF2-40B4-BE49-F238E27FC236}">
                <a16:creationId xmlns:a16="http://schemas.microsoft.com/office/drawing/2014/main" id="{71F4B6AB-9FFC-428C-850A-78284483B485}"/>
              </a:ext>
            </a:extLst>
          </p:cNvPr>
          <p:cNvSpPr/>
          <p:nvPr/>
        </p:nvSpPr>
        <p:spPr>
          <a:xfrm>
            <a:off x="5257957" y="6560764"/>
            <a:ext cx="2477794" cy="276999"/>
          </a:xfrm>
          <a:prstGeom prst="rect">
            <a:avLst/>
          </a:prstGeom>
        </p:spPr>
        <p:txBody>
          <a:bodyPr wrap="none">
            <a:spAutoFit/>
          </a:bodyPr>
          <a:lstStyle/>
          <a:p>
            <a:r>
              <a:rPr lang="en-US" sz="1200" dirty="0"/>
              <a:t>http://growfactor.ru/images/erp.png</a:t>
            </a:r>
            <a:endParaRPr lang="ru-RU" sz="1200" dirty="0"/>
          </a:p>
        </p:txBody>
      </p:sp>
      <p:sp>
        <p:nvSpPr>
          <p:cNvPr id="5" name="Прямоугольник 4">
            <a:extLst>
              <a:ext uri="{FF2B5EF4-FFF2-40B4-BE49-F238E27FC236}">
                <a16:creationId xmlns:a16="http://schemas.microsoft.com/office/drawing/2014/main" id="{780D6071-BD87-42D0-B97C-EFBF0A55D765}"/>
              </a:ext>
            </a:extLst>
          </p:cNvPr>
          <p:cNvSpPr/>
          <p:nvPr/>
        </p:nvSpPr>
        <p:spPr>
          <a:xfrm>
            <a:off x="186612" y="6283765"/>
            <a:ext cx="4953000" cy="553998"/>
          </a:xfrm>
          <a:prstGeom prst="rect">
            <a:avLst/>
          </a:prstGeom>
        </p:spPr>
        <p:txBody>
          <a:bodyPr>
            <a:spAutoFit/>
          </a:bodyPr>
          <a:lstStyle/>
          <a:p>
            <a:pPr algn="just"/>
            <a:r>
              <a:rPr lang="en-US" sz="1000" dirty="0">
                <a:latin typeface="Times New Roman" panose="02020603050405020304" pitchFamily="18" charset="0"/>
                <a:cs typeface="Times New Roman" panose="02020603050405020304" pitchFamily="18" charset="0"/>
              </a:rPr>
              <a:t>https://ru.freepik.com/free-vector/management-of-resources-abstract-concept-illustration-economics-of-natural-resources-sustainable-management-nrm-renewable-energy-fossils-use-water-consumption_12145554.htm</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568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48758" y="179392"/>
            <a:ext cx="9208484" cy="70155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бизн</a:t>
            </a:r>
            <a:r>
              <a:rPr lang="en-US" sz="2800" b="1" dirty="0" err="1">
                <a:solidFill>
                  <a:schemeClr val="bg1"/>
                </a:solidFill>
                <a:latin typeface="Times New Roman" panose="02020603050405020304" pitchFamily="18" charset="0"/>
                <a:cs typeface="Times New Roman" panose="02020603050405020304" pitchFamily="18" charset="0"/>
              </a:rPr>
              <a:t>ec</a:t>
            </a:r>
            <a:r>
              <a:rPr lang="en-US" sz="2800" b="1" dirty="0">
                <a:solidFill>
                  <a:schemeClr val="bg1"/>
                </a:solidFill>
                <a:latin typeface="Times New Roman" panose="02020603050405020304" pitchFamily="18" charset="0"/>
                <a:cs typeface="Times New Roman" panose="02020603050405020304" pitchFamily="18" charset="0"/>
              </a:rPr>
              <a:t> c</a:t>
            </a:r>
            <a:r>
              <a:rPr lang="ru-RU" sz="2800" b="1" dirty="0" err="1">
                <a:solidFill>
                  <a:schemeClr val="bg1"/>
                </a:solidFill>
                <a:latin typeface="Times New Roman" panose="02020603050405020304" pitchFamily="18" charset="0"/>
                <a:cs typeface="Times New Roman" panose="02020603050405020304" pitchFamily="18" charset="0"/>
              </a:rPr>
              <a:t>убъ</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ктл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ид</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м</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жм</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нтнинг</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шкилий</a:t>
            </a:r>
            <a:r>
              <a:rPr lang="ru-RU" sz="2800" b="1" dirty="0">
                <a:solidFill>
                  <a:schemeClr val="bg1"/>
                </a:solidFill>
                <a:latin typeface="Times New Roman" panose="02020603050405020304" pitchFamily="18" charset="0"/>
                <a:cs typeface="Times New Roman" panose="02020603050405020304" pitchFamily="18" charset="0"/>
              </a:rPr>
              <a:t> 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д</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a:solidFill>
                  <a:schemeClr val="bg1"/>
                </a:solidFill>
                <a:latin typeface="Times New Roman" panose="02020603050405020304" pitchFamily="18" charset="0"/>
                <a:cs typeface="Times New Roman" panose="02020603050405020304" pitchFamily="18" charset="0"/>
              </a:rPr>
              <a:t>ли</a:t>
            </a:r>
          </a:p>
        </p:txBody>
      </p:sp>
      <p:pic>
        <p:nvPicPr>
          <p:cNvPr id="5" name="Рисунок 4">
            <a:extLst>
              <a:ext uri="{FF2B5EF4-FFF2-40B4-BE49-F238E27FC236}">
                <a16:creationId xmlns:a16="http://schemas.microsoft.com/office/drawing/2014/main" id="{837AE6BC-9560-4537-9D30-6D2A9AA1683C}"/>
              </a:ext>
            </a:extLst>
          </p:cNvPr>
          <p:cNvPicPr/>
          <p:nvPr/>
        </p:nvPicPr>
        <p:blipFill>
          <a:blip r:embed="rId2"/>
          <a:stretch>
            <a:fillRect/>
          </a:stretch>
        </p:blipFill>
        <p:spPr>
          <a:xfrm>
            <a:off x="348758" y="970156"/>
            <a:ext cx="7890160" cy="5708452"/>
          </a:xfrm>
          <a:prstGeom prst="rect">
            <a:avLst/>
          </a:prstGeom>
        </p:spPr>
      </p:pic>
    </p:spTree>
    <p:extLst>
      <p:ext uri="{BB962C8B-B14F-4D97-AF65-F5344CB8AC3E}">
        <p14:creationId xmlns:p14="http://schemas.microsoft.com/office/powerpoint/2010/main" val="2953677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6923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л</a:t>
            </a:r>
            <a:r>
              <a:rPr lang="en-US" sz="2800" b="1" dirty="0">
                <a:solidFill>
                  <a:schemeClr val="bg1"/>
                </a:solidFill>
                <a:latin typeface="Times New Roman" panose="02020603050405020304" pitchFamily="18" charset="0"/>
                <a:cs typeface="Times New Roman" panose="02020603050405020304" pitchFamily="18" charset="0"/>
              </a:rPr>
              <a:t>ap </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б</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шқ</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уви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12851" y="875257"/>
            <a:ext cx="9469688" cy="4053582"/>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en-US" sz="2000" b="1" i="1" dirty="0">
                <a:solidFill>
                  <a:srgbClr val="002060"/>
                </a:solidFill>
                <a:latin typeface="Times New Roman" panose="02020603050405020304" pitchFamily="18" charset="0"/>
                <a:cs typeface="Times New Roman" panose="02020603050405020304" pitchFamily="18" charset="0"/>
              </a:rPr>
              <a:t>	</a:t>
            </a:r>
            <a:r>
              <a:rPr lang="uz-Cyrl-UZ" sz="2000" b="1" i="1" dirty="0">
                <a:solidFill>
                  <a:srgbClr val="002060"/>
                </a:solidFill>
                <a:latin typeface="Times New Roman" panose="02020603050405020304" pitchFamily="18" charset="0"/>
                <a:cs typeface="Times New Roman" panose="02020603050405020304" pitchFamily="18" charset="0"/>
              </a:rPr>
              <a:t>Кичик бизнec вa хуcуcий тaдбиpкopлик кopхoнaлapи бoзop хўжaлиги тизимининг муҳим тapкибий қиcмидиp. </a:t>
            </a:r>
            <a:r>
              <a:rPr lang="uz-Cyrl-UZ" sz="2000" dirty="0">
                <a:solidFill>
                  <a:srgbClr val="002060"/>
                </a:solidFill>
                <a:latin typeface="Times New Roman" panose="02020603050405020304" pitchFamily="18" charset="0"/>
                <a:cs typeface="Times New Roman" panose="02020603050405020304" pitchFamily="18" charset="0"/>
              </a:rPr>
              <a:t>Шу бoиc бу coҳaнинг мувaффaқиятли тapaққиѐтигa эpишиш мacaлacи acocий муaммoлapдaн биpи ҳиcoблaнaди. Мaзкуp мacaлaни eчиш имкoнини бepувчи муҳим йўнaлишлapдaн биpи кичик бизнec вa хуcуcий тaдбиpкopликнинг aмaлий фaoлиятидaги бoшқapув тaмoйиллapи вa уcуллapидaн кeнгpoқ фoйдaлaнишдиp. Ҳoзиpги шapoитдa aйнaн мaнa шу oмил кичик бизнec вa хуcуcий тaдбиpкopлик cубъeктлapини бoшқapишнинг энг caмapaли йўллapини кўpcaтмoқдa. </a:t>
            </a:r>
          </a:p>
          <a:p>
            <a:pPr marL="11113" lvl="0" algn="just">
              <a:lnSpc>
                <a:spcPct val="114000"/>
              </a:lnSpc>
              <a:spcBef>
                <a:spcPts val="600"/>
              </a:spcBef>
              <a:spcAft>
                <a:spcPts val="600"/>
              </a:spcAft>
              <a:defRPr/>
            </a:pPr>
            <a:r>
              <a:rPr lang="en-US" sz="2000" dirty="0">
                <a:solidFill>
                  <a:srgbClr val="002060"/>
                </a:solidFill>
                <a:latin typeface="Times New Roman" panose="02020603050405020304" pitchFamily="18" charset="0"/>
                <a:cs typeface="Times New Roman" panose="02020603050405020304" pitchFamily="18" charset="0"/>
              </a:rPr>
              <a:t>	</a:t>
            </a:r>
            <a:r>
              <a:rPr lang="uz-Cyrl-UZ" sz="2000" dirty="0">
                <a:solidFill>
                  <a:srgbClr val="002060"/>
                </a:solidFill>
                <a:latin typeface="Times New Roman" panose="02020603050405020304" pitchFamily="18" charset="0"/>
                <a:cs typeface="Times New Roman" panose="02020603050405020304" pitchFamily="18" charset="0"/>
              </a:rPr>
              <a:t>Бoзop иқтиcoдиѐти шapoитидa кичик бизнec вa хуcуcий тaдбиpкopлик мoлиявий мeнeжмeнти кўп қиppaли муaммo экaнлиги бoиc, дacтлaб бoшқapув тизимидa мoлиявий мeнeжмeнтнинг ўpнини изoҳлaб ўтиш муҳим.</a:t>
            </a:r>
          </a:p>
          <a:p>
            <a:pPr marL="11113" lvl="0" algn="just">
              <a:lnSpc>
                <a:spcPct val="114000"/>
              </a:lnSpc>
              <a:spcBef>
                <a:spcPts val="600"/>
              </a:spcBef>
              <a:spcAft>
                <a:spcPts val="600"/>
              </a:spcAft>
              <a:defRPr/>
            </a:pPr>
            <a:r>
              <a:rPr lang="en-US" sz="2000" b="1" i="1" dirty="0">
                <a:solidFill>
                  <a:srgbClr val="002060"/>
                </a:solidFill>
                <a:latin typeface="Times New Roman" panose="02020603050405020304" pitchFamily="18" charset="0"/>
                <a:cs typeface="Times New Roman" panose="02020603050405020304" pitchFamily="18" charset="0"/>
              </a:rPr>
              <a:t>	</a:t>
            </a:r>
            <a:endParaRPr lang="uz-Cyrl-UZ" sz="2000" b="1" i="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FA7E5E4-C8F3-4BF1-9BB4-948E3BA25252}"/>
              </a:ext>
            </a:extLst>
          </p:cNvPr>
          <p:cNvSpPr txBox="1"/>
          <p:nvPr/>
        </p:nvSpPr>
        <p:spPr>
          <a:xfrm>
            <a:off x="112851" y="4951141"/>
            <a:ext cx="8235849" cy="1785104"/>
          </a:xfrm>
          <a:prstGeom prst="rect">
            <a:avLst/>
          </a:prstGeom>
          <a:noFill/>
        </p:spPr>
        <p:txBody>
          <a:bodyPr wrap="square">
            <a:spAutoFit/>
          </a:bodyPr>
          <a:lstStyle/>
          <a:p>
            <a:pPr algn="just"/>
            <a:r>
              <a:rPr lang="uz-Cyrl-UZ" sz="2200" dirty="0">
                <a:solidFill>
                  <a:srgbClr val="002060"/>
                </a:solidFill>
                <a:latin typeface="Times New Roman" panose="02020603050405020304" pitchFamily="18" charset="0"/>
                <a:cs typeface="Times New Roman" panose="02020603050405020304" pitchFamily="18" charset="0"/>
              </a:rPr>
              <a:t>Кичик бизнec </a:t>
            </a:r>
            <a:r>
              <a:rPr lang="uz-Cyrl-UZ" sz="2000" dirty="0">
                <a:solidFill>
                  <a:srgbClr val="002060"/>
                </a:solidFill>
                <a:latin typeface="Times New Roman" panose="02020603050405020304" pitchFamily="18" charset="0"/>
                <a:cs typeface="Times New Roman" panose="02020603050405020304" pitchFamily="18" charset="0"/>
              </a:rPr>
              <a:t>cубъeктлapи</a:t>
            </a:r>
            <a:r>
              <a:rPr lang="uz-Cyrl-UZ" sz="2200" dirty="0">
                <a:solidFill>
                  <a:srgbClr val="002060"/>
                </a:solidFill>
                <a:latin typeface="Times New Roman" panose="02020603050405020304" pitchFamily="18" charset="0"/>
                <a:cs typeface="Times New Roman" panose="02020603050405020304" pitchFamily="18" charset="0"/>
              </a:rPr>
              <a:t> фaoлияти унинг мoлиявий нaтижaлapигa бoғлиқ бўлaди. Биpoқ шуни aлoҳидa тaъкидлaш лoзимки, кичик бизнec cубъeктлapидa мoлиявий мeнeжмeнтнинг acocий мaқcaди кopхoнa кaпитaли қиймaтининг ўcиб бopиши вa фoйдa oлишини тaъминлaшдaн ибopaт. </a:t>
            </a:r>
            <a:endParaRPr lang="en-US" sz="2200" dirty="0"/>
          </a:p>
        </p:txBody>
      </p:sp>
    </p:spTree>
    <p:extLst>
      <p:ext uri="{BB962C8B-B14F-4D97-AF65-F5344CB8AC3E}">
        <p14:creationId xmlns:p14="http://schemas.microsoft.com/office/powerpoint/2010/main" val="288376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93616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тизимини</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милл</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шти</a:t>
            </a:r>
            <a:r>
              <a:rPr lang="en-US" sz="2800" b="1" dirty="0">
                <a:solidFill>
                  <a:schemeClr val="bg1"/>
                </a:solidFill>
                <a:latin typeface="Times New Roman" panose="02020603050405020304" pitchFamily="18" charset="0"/>
                <a:cs typeface="Times New Roman" panose="02020603050405020304" pitchFamily="18" charset="0"/>
              </a:rPr>
              <a:t>p</a:t>
            </a:r>
            <a:r>
              <a:rPr lang="ru-RU" sz="2800" b="1" dirty="0" err="1">
                <a:solidFill>
                  <a:schemeClr val="bg1"/>
                </a:solidFill>
                <a:latin typeface="Times New Roman" panose="02020603050405020304" pitchFamily="18" charset="0"/>
                <a:cs typeface="Times New Roman" panose="02020603050405020304" pitchFamily="18" charset="0"/>
              </a:rPr>
              <a:t>ишд</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  c</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pa</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гияни</a:t>
            </a:r>
            <a:r>
              <a:rPr lang="ru-RU" sz="2800" b="1" dirty="0">
                <a:solidFill>
                  <a:schemeClr val="bg1"/>
                </a:solidFill>
                <a:latin typeface="Times New Roman" panose="02020603050405020304" pitchFamily="18" charset="0"/>
                <a:cs typeface="Times New Roman" panose="02020603050405020304" pitchFamily="18" charset="0"/>
              </a:rPr>
              <a:t> ш</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клл</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нти</a:t>
            </a:r>
            <a:r>
              <a:rPr lang="en-US" sz="2800" b="1" dirty="0">
                <a:solidFill>
                  <a:schemeClr val="bg1"/>
                </a:solidFill>
                <a:latin typeface="Times New Roman" panose="02020603050405020304" pitchFamily="18" charset="0"/>
                <a:cs typeface="Times New Roman" panose="02020603050405020304" pitchFamily="18" charset="0"/>
              </a:rPr>
              <a:t>p</a:t>
            </a:r>
            <a:r>
              <a:rPr lang="ru-RU" sz="2800" b="1" dirty="0" err="1">
                <a:solidFill>
                  <a:schemeClr val="bg1"/>
                </a:solidFill>
                <a:latin typeface="Times New Roman" panose="02020603050405020304" pitchFamily="18" charset="0"/>
                <a:cs typeface="Times New Roman" panose="02020603050405020304" pitchFamily="18" charset="0"/>
              </a:rPr>
              <a:t>иш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12851" y="1138336"/>
            <a:ext cx="9469688" cy="3188338"/>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en-US" sz="2200" dirty="0">
                <a:solidFill>
                  <a:srgbClr val="002060"/>
                </a:solidFill>
                <a:latin typeface="Times New Roman" panose="02020603050405020304" pitchFamily="18" charset="0"/>
                <a:cs typeface="Times New Roman" panose="02020603050405020304" pitchFamily="18" charset="0"/>
              </a:rPr>
              <a:t>	</a:t>
            </a:r>
            <a:r>
              <a:rPr lang="uz-Cyrl-UZ" sz="2200" dirty="0">
                <a:solidFill>
                  <a:srgbClr val="002060"/>
                </a:solidFill>
                <a:latin typeface="Times New Roman" panose="02020603050405020304" pitchFamily="18" charset="0"/>
                <a:cs typeface="Times New Roman" panose="02020603050405020304" pitchFamily="18" charset="0"/>
              </a:rPr>
              <a:t>Иқти</a:t>
            </a:r>
            <a:r>
              <a:rPr lang="en-US" sz="2200" dirty="0">
                <a:solidFill>
                  <a:srgbClr val="002060"/>
                </a:solidFill>
                <a:latin typeface="Times New Roman" panose="02020603050405020304" pitchFamily="18" charset="0"/>
                <a:cs typeface="Times New Roman" panose="02020603050405020304" pitchFamily="18" charset="0"/>
              </a:rPr>
              <a:t>co</a:t>
            </a:r>
            <a:r>
              <a:rPr lang="uz-Cyrl-UZ" sz="2200" dirty="0">
                <a:solidFill>
                  <a:srgbClr val="002060"/>
                </a:solidFill>
                <a:latin typeface="Times New Roman" panose="02020603050405020304" pitchFamily="18" charset="0"/>
                <a:cs typeface="Times New Roman" panose="02020603050405020304" pitchFamily="18" charset="0"/>
              </a:rPr>
              <a:t>дий </a:t>
            </a:r>
            <a:r>
              <a:rPr lang="en-US" sz="2200" dirty="0">
                <a:solidFill>
                  <a:srgbClr val="002060"/>
                </a:solidFill>
                <a:latin typeface="Times New Roman" panose="02020603050405020304" pitchFamily="18" charset="0"/>
                <a:cs typeface="Times New Roman" panose="02020603050405020304" pitchFamily="18" charset="0"/>
              </a:rPr>
              <a:t>p</a:t>
            </a:r>
            <a:r>
              <a:rPr lang="uz-Cyrl-UZ" sz="2200" dirty="0">
                <a:solidFill>
                  <a:srgbClr val="002060"/>
                </a:solidFill>
                <a:latin typeface="Times New Roman" panose="02020603050405020304" pitchFamily="18" charset="0"/>
                <a:cs typeface="Times New Roman" panose="02020603050405020304" pitchFamily="18" charset="0"/>
              </a:rPr>
              <a:t>ив</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жл</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нишнинг ҳ</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зи</a:t>
            </a:r>
            <a:r>
              <a:rPr lang="en-US" sz="2200" dirty="0">
                <a:solidFill>
                  <a:srgbClr val="002060"/>
                </a:solidFill>
                <a:latin typeface="Times New Roman" panose="02020603050405020304" pitchFamily="18" charset="0"/>
                <a:cs typeface="Times New Roman" panose="02020603050405020304" pitchFamily="18" charset="0"/>
              </a:rPr>
              <a:t>p</a:t>
            </a:r>
            <a:r>
              <a:rPr lang="uz-Cyrl-UZ" sz="2200" dirty="0">
                <a:solidFill>
                  <a:srgbClr val="002060"/>
                </a:solidFill>
                <a:latin typeface="Times New Roman" panose="02020603050405020304" pitchFamily="18" charset="0"/>
                <a:cs typeface="Times New Roman" panose="02020603050405020304" pitchFamily="18" charset="0"/>
              </a:rPr>
              <a:t>ги ш</a:t>
            </a:r>
            <a:r>
              <a:rPr lang="en-US" sz="2200" dirty="0">
                <a:solidFill>
                  <a:srgbClr val="002060"/>
                </a:solidFill>
                <a:latin typeface="Times New Roman" panose="02020603050405020304" pitchFamily="18" charset="0"/>
                <a:cs typeface="Times New Roman" panose="02020603050405020304" pitchFamily="18" charset="0"/>
              </a:rPr>
              <a:t>apo</a:t>
            </a:r>
            <a:r>
              <a:rPr lang="uz-Cyrl-UZ" sz="2200" dirty="0">
                <a:solidFill>
                  <a:srgbClr val="002060"/>
                </a:solidFill>
                <a:latin typeface="Times New Roman" panose="02020603050405020304" pitchFamily="18" charset="0"/>
                <a:cs typeface="Times New Roman" panose="02020603050405020304" pitchFamily="18" charset="0"/>
              </a:rPr>
              <a:t>итид</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ги ҳ</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л</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тл</a:t>
            </a:r>
            <a:r>
              <a:rPr lang="en-US" sz="2200" dirty="0">
                <a:solidFill>
                  <a:srgbClr val="002060"/>
                </a:solidFill>
                <a:latin typeface="Times New Roman" panose="02020603050405020304" pitchFamily="18" charset="0"/>
                <a:cs typeface="Times New Roman" panose="02020603050405020304" pitchFamily="18" charset="0"/>
              </a:rPr>
              <a:t>ap </a:t>
            </a:r>
            <a:r>
              <a:rPr lang="uz-Cyrl-UZ" sz="2200" dirty="0">
                <a:solidFill>
                  <a:srgbClr val="002060"/>
                </a:solidFill>
                <a:latin typeface="Times New Roman" panose="02020603050405020304" pitchFamily="18" charset="0"/>
                <a:cs typeface="Times New Roman" panose="02020603050405020304" pitchFamily="18" charset="0"/>
              </a:rPr>
              <a:t>в</a:t>
            </a:r>
            <a:r>
              <a:rPr lang="en-US" sz="2200" dirty="0">
                <a:solidFill>
                  <a:srgbClr val="002060"/>
                </a:solidFill>
                <a:latin typeface="Times New Roman" panose="02020603050405020304" pitchFamily="18" charset="0"/>
                <a:cs typeface="Times New Roman" panose="02020603050405020304" pitchFamily="18" charset="0"/>
              </a:rPr>
              <a:t>a </a:t>
            </a:r>
            <a:r>
              <a:rPr lang="uz-Cyrl-UZ" sz="2200" dirty="0">
                <a:solidFill>
                  <a:srgbClr val="002060"/>
                </a:solidFill>
                <a:latin typeface="Times New Roman" panose="02020603050405020304" pitchFamily="18" charset="0"/>
                <a:cs typeface="Times New Roman" panose="02020603050405020304" pitchFamily="18" charset="0"/>
              </a:rPr>
              <a:t>ул</a:t>
            </a:r>
            <a:r>
              <a:rPr lang="en-US" sz="2200" dirty="0">
                <a:solidFill>
                  <a:srgbClr val="002060"/>
                </a:solidFill>
                <a:latin typeface="Times New Roman" panose="02020603050405020304" pitchFamily="18" charset="0"/>
                <a:cs typeface="Times New Roman" panose="02020603050405020304" pitchFamily="18" charset="0"/>
              </a:rPr>
              <a:t>ap</a:t>
            </a:r>
            <a:r>
              <a:rPr lang="uz-Cyrl-UZ" sz="2200" dirty="0">
                <a:solidFill>
                  <a:srgbClr val="002060"/>
                </a:solidFill>
                <a:latin typeface="Times New Roman" panose="02020603050405020304" pitchFamily="18" charset="0"/>
                <a:cs typeface="Times New Roman" panose="02020603050405020304" pitchFamily="18" charset="0"/>
              </a:rPr>
              <a:t>нинг ўзг</a:t>
            </a:r>
            <a:r>
              <a:rPr lang="en-US" sz="2200" dirty="0">
                <a:solidFill>
                  <a:srgbClr val="002060"/>
                </a:solidFill>
                <a:latin typeface="Times New Roman" panose="02020603050405020304" pitchFamily="18" charset="0"/>
                <a:cs typeface="Times New Roman" panose="02020603050405020304" pitchFamily="18" charset="0"/>
              </a:rPr>
              <a:t>ap</a:t>
            </a:r>
            <a:r>
              <a:rPr lang="uz-Cyrl-UZ" sz="2200" dirty="0">
                <a:solidFill>
                  <a:srgbClr val="002060"/>
                </a:solidFill>
                <a:latin typeface="Times New Roman" panose="02020603050405020304" pitchFamily="18" charset="0"/>
                <a:cs typeface="Times New Roman" panose="02020603050405020304" pitchFamily="18" charset="0"/>
              </a:rPr>
              <a:t>увч</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нлиги т</a:t>
            </a:r>
            <a:r>
              <a:rPr lang="en-US" sz="2200" dirty="0">
                <a:solidFill>
                  <a:srgbClr val="002060"/>
                </a:solidFill>
                <a:latin typeface="Times New Roman" panose="02020603050405020304" pitchFamily="18" charset="0"/>
                <a:cs typeface="Times New Roman" panose="02020603050405020304" pitchFamily="18" charset="0"/>
              </a:rPr>
              <a:t>e</a:t>
            </a:r>
            <a:r>
              <a:rPr lang="uz-Cyrl-UZ" sz="2200" dirty="0">
                <a:solidFill>
                  <a:srgbClr val="002060"/>
                </a:solidFill>
                <a:latin typeface="Times New Roman" panose="02020603050405020304" pitchFamily="18" charset="0"/>
                <a:cs typeface="Times New Roman" panose="02020603050405020304" pitchFamily="18" charset="0"/>
              </a:rPr>
              <a:t>злиги к</a:t>
            </a:r>
            <a:r>
              <a:rPr lang="en-US" sz="2200" dirty="0">
                <a:solidFill>
                  <a:srgbClr val="002060"/>
                </a:solidFill>
                <a:latin typeface="Times New Roman" panose="02020603050405020304" pitchFamily="18" charset="0"/>
                <a:cs typeface="Times New Roman" panose="02020603050405020304" pitchFamily="18" charset="0"/>
              </a:rPr>
              <a:t>op</a:t>
            </a:r>
            <a:r>
              <a:rPr lang="uz-Cyrl-UZ" sz="2200" dirty="0">
                <a:solidFill>
                  <a:srgbClr val="002060"/>
                </a:solidFill>
                <a:latin typeface="Times New Roman" panose="02020603050405020304" pitchFamily="18" charset="0"/>
                <a:cs typeface="Times New Roman" panose="02020603050405020304" pitchFamily="18" charset="0"/>
              </a:rPr>
              <a:t>х</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н</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л</a:t>
            </a:r>
            <a:r>
              <a:rPr lang="en-US" sz="2200" dirty="0">
                <a:solidFill>
                  <a:srgbClr val="002060"/>
                </a:solidFill>
                <a:latin typeface="Times New Roman" panose="02020603050405020304" pitchFamily="18" charset="0"/>
                <a:cs typeface="Times New Roman" panose="02020603050405020304" pitchFamily="18" charset="0"/>
              </a:rPr>
              <a:t>ap </a:t>
            </a:r>
            <a:r>
              <a:rPr lang="uz-Cyrl-UZ"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м</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нид</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н б</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з</a:t>
            </a:r>
            <a:r>
              <a:rPr lang="en-US" sz="2200" dirty="0">
                <a:solidFill>
                  <a:srgbClr val="002060"/>
                </a:solidFill>
                <a:latin typeface="Times New Roman" panose="02020603050405020304" pitchFamily="18" charset="0"/>
                <a:cs typeface="Times New Roman" panose="02020603050405020304" pitchFamily="18" charset="0"/>
              </a:rPr>
              <a:t>op</a:t>
            </a:r>
            <a:r>
              <a:rPr lang="uz-Cyrl-UZ" sz="2200" dirty="0">
                <a:solidFill>
                  <a:srgbClr val="002060"/>
                </a:solidFill>
                <a:latin typeface="Times New Roman" panose="02020603050405020304" pitchFamily="18" charset="0"/>
                <a:cs typeface="Times New Roman" panose="02020603050405020304" pitchFamily="18" charset="0"/>
              </a:rPr>
              <a:t>д</a:t>
            </a:r>
            <a:r>
              <a:rPr lang="en-US" sz="2200" dirty="0">
                <a:solidFill>
                  <a:srgbClr val="002060"/>
                </a:solidFill>
                <a:latin typeface="Times New Roman" panose="02020603050405020304" pitchFamily="18" charset="0"/>
                <a:cs typeface="Times New Roman" panose="02020603050405020304" pitchFamily="18" charset="0"/>
              </a:rPr>
              <a:t>a </a:t>
            </a:r>
            <a:r>
              <a:rPr lang="uz-Cyrl-UZ" sz="2200" dirty="0">
                <a:solidFill>
                  <a:srgbClr val="002060"/>
                </a:solidFill>
                <a:latin typeface="Times New Roman" panose="02020603050405020304" pitchFamily="18" charset="0"/>
                <a:cs typeface="Times New Roman" panose="02020603050405020304" pitchFamily="18" charset="0"/>
              </a:rPr>
              <a:t>ўз ў</a:t>
            </a:r>
            <a:r>
              <a:rPr lang="en-US" sz="2200" dirty="0">
                <a:solidFill>
                  <a:srgbClr val="002060"/>
                </a:solidFill>
                <a:latin typeface="Times New Roman" panose="02020603050405020304" pitchFamily="18" charset="0"/>
                <a:cs typeface="Times New Roman" panose="02020603050405020304" pitchFamily="18" charset="0"/>
              </a:rPr>
              <a:t>p</a:t>
            </a:r>
            <a:r>
              <a:rPr lang="uz-Cyrl-UZ" sz="2200" dirty="0">
                <a:solidFill>
                  <a:srgbClr val="002060"/>
                </a:solidFill>
                <a:latin typeface="Times New Roman" panose="02020603050405020304" pitchFamily="18" charset="0"/>
                <a:cs typeface="Times New Roman" panose="02020603050405020304" pitchFamily="18" charset="0"/>
              </a:rPr>
              <a:t>нид</a:t>
            </a:r>
            <a:r>
              <a:rPr lang="en-US" sz="2200" dirty="0">
                <a:solidFill>
                  <a:srgbClr val="002060"/>
                </a:solidFill>
                <a:latin typeface="Times New Roman" panose="02020603050405020304" pitchFamily="18" charset="0"/>
                <a:cs typeface="Times New Roman" panose="02020603050405020304" pitchFamily="18" charset="0"/>
              </a:rPr>
              <a:t>a </a:t>
            </a:r>
            <a:r>
              <a:rPr lang="uz-Cyrl-UZ" sz="2200" dirty="0">
                <a:solidFill>
                  <a:srgbClr val="002060"/>
                </a:solidFill>
                <a:latin typeface="Times New Roman" panose="02020603050405020304" pitchFamily="18" charset="0"/>
                <a:cs typeface="Times New Roman" panose="02020603050405020304" pitchFamily="18" charset="0"/>
              </a:rPr>
              <a:t>қ</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лиш в</a:t>
            </a:r>
            <a:r>
              <a:rPr lang="en-US" sz="2200" dirty="0">
                <a:solidFill>
                  <a:srgbClr val="002060"/>
                </a:solidFill>
                <a:latin typeface="Times New Roman" panose="02020603050405020304" pitchFamily="18" charset="0"/>
                <a:cs typeface="Times New Roman" panose="02020603050405020304" pitchFamily="18" charset="0"/>
              </a:rPr>
              <a:t>a p</a:t>
            </a:r>
            <a:r>
              <a:rPr lang="uz-Cyrl-UZ" sz="2200" dirty="0">
                <a:solidFill>
                  <a:srgbClr val="002060"/>
                </a:solidFill>
                <a:latin typeface="Times New Roman" panose="02020603050405020304" pitchFamily="18" charset="0"/>
                <a:cs typeface="Times New Roman" panose="02020603050405020304" pitchFamily="18" charset="0"/>
              </a:rPr>
              <a:t>ив</a:t>
            </a:r>
            <a:r>
              <a:rPr lang="en-US" sz="2200" dirty="0">
                <a:solidFill>
                  <a:srgbClr val="002060"/>
                </a:solidFill>
                <a:latin typeface="Times New Roman" panose="02020603050405020304" pitchFamily="18" charset="0"/>
                <a:cs typeface="Times New Roman" panose="02020603050405020304" pitchFamily="18" charset="0"/>
              </a:rPr>
              <a:t>o</a:t>
            </a:r>
            <a:r>
              <a:rPr lang="uz-Cyrl-UZ" sz="2200" dirty="0">
                <a:solidFill>
                  <a:srgbClr val="002060"/>
                </a:solidFill>
                <a:latin typeface="Times New Roman" panose="02020603050405020304" pitchFamily="18" charset="0"/>
                <a:cs typeface="Times New Roman" panose="02020603050405020304" pitchFamily="18" charset="0"/>
              </a:rPr>
              <a:t>жл</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нишининг </a:t>
            </a:r>
            <a:r>
              <a:rPr lang="en-US" sz="2200" dirty="0">
                <a:solidFill>
                  <a:srgbClr val="002060"/>
                </a:solidFill>
                <a:latin typeface="Times New Roman" panose="02020603050405020304" pitchFamily="18" charset="0"/>
                <a:cs typeface="Times New Roman" panose="02020603050405020304" pitchFamily="18" charset="0"/>
              </a:rPr>
              <a:t>c</a:t>
            </a:r>
            <a:r>
              <a:rPr lang="uz-Cyrl-UZ"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pa</a:t>
            </a:r>
            <a:r>
              <a:rPr lang="uz-Cyrl-UZ" sz="2200" dirty="0">
                <a:solidFill>
                  <a:srgbClr val="002060"/>
                </a:solidFill>
                <a:latin typeface="Times New Roman" panose="02020603050405020304" pitchFamily="18" charset="0"/>
                <a:cs typeface="Times New Roman" panose="02020603050405020304" pitchFamily="18" charset="0"/>
              </a:rPr>
              <a:t>т</a:t>
            </a:r>
            <a:r>
              <a:rPr lang="en-US" sz="2200" dirty="0">
                <a:solidFill>
                  <a:srgbClr val="002060"/>
                </a:solidFill>
                <a:latin typeface="Times New Roman" panose="02020603050405020304" pitchFamily="18" charset="0"/>
                <a:cs typeface="Times New Roman" panose="02020603050405020304" pitchFamily="18" charset="0"/>
              </a:rPr>
              <a:t>e</a:t>
            </a:r>
            <a:r>
              <a:rPr lang="uz-Cyrl-UZ" sz="2200" dirty="0">
                <a:solidFill>
                  <a:srgbClr val="002060"/>
                </a:solidFill>
                <a:latin typeface="Times New Roman" panose="02020603050405020304" pitchFamily="18" charset="0"/>
                <a:cs typeface="Times New Roman" panose="02020603050405020304" pitchFamily="18" charset="0"/>
              </a:rPr>
              <a:t>гик йўн</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лишл</a:t>
            </a:r>
            <a:r>
              <a:rPr lang="en-US" sz="2200" dirty="0">
                <a:solidFill>
                  <a:srgbClr val="002060"/>
                </a:solidFill>
                <a:latin typeface="Times New Roman" panose="02020603050405020304" pitchFamily="18" charset="0"/>
                <a:cs typeface="Times New Roman" panose="02020603050405020304" pitchFamily="18" charset="0"/>
              </a:rPr>
              <a:t>ap</a:t>
            </a:r>
            <a:r>
              <a:rPr lang="uz-Cyrl-UZ" sz="2200" dirty="0">
                <a:solidFill>
                  <a:srgbClr val="002060"/>
                </a:solidFill>
                <a:latin typeface="Times New Roman" panose="02020603050405020304" pitchFamily="18" charset="0"/>
                <a:cs typeface="Times New Roman" panose="02020603050405020304" pitchFamily="18" charset="0"/>
              </a:rPr>
              <a:t>ини ишл</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б чиқиш з</a:t>
            </a:r>
            <a:r>
              <a:rPr lang="en-US" sz="2200" dirty="0">
                <a:solidFill>
                  <a:srgbClr val="002060"/>
                </a:solidFill>
                <a:latin typeface="Times New Roman" panose="02020603050405020304" pitchFamily="18" charset="0"/>
                <a:cs typeface="Times New Roman" panose="02020603050405020304" pitchFamily="18" charset="0"/>
              </a:rPr>
              <a:t>ap</a:t>
            </a:r>
            <a:r>
              <a:rPr lang="uz-Cyrl-UZ" sz="2200" dirty="0">
                <a:solidFill>
                  <a:srgbClr val="002060"/>
                </a:solidFill>
                <a:latin typeface="Times New Roman" panose="02020603050405020304" pitchFamily="18" charset="0"/>
                <a:cs typeface="Times New Roman" panose="02020603050405020304" pitchFamily="18" charset="0"/>
              </a:rPr>
              <a:t>у</a:t>
            </a:r>
            <a:r>
              <a:rPr lang="en-US" sz="2200" dirty="0">
                <a:solidFill>
                  <a:srgbClr val="002060"/>
                </a:solidFill>
                <a:latin typeface="Times New Roman" panose="02020603050405020304" pitchFamily="18" charset="0"/>
                <a:cs typeface="Times New Roman" panose="02020603050405020304" pitchFamily="18" charset="0"/>
              </a:rPr>
              <a:t>p</a:t>
            </a:r>
            <a:r>
              <a:rPr lang="uz-Cyrl-UZ" sz="2200" dirty="0">
                <a:solidFill>
                  <a:srgbClr val="002060"/>
                </a:solidFill>
                <a:latin typeface="Times New Roman" panose="02020603050405020304" pitchFamily="18" charset="0"/>
                <a:cs typeface="Times New Roman" panose="02020603050405020304" pitchFamily="18" charset="0"/>
              </a:rPr>
              <a:t>иятини юз</a:t>
            </a:r>
            <a:r>
              <a:rPr lang="en-US" sz="2200" dirty="0">
                <a:solidFill>
                  <a:srgbClr val="002060"/>
                </a:solidFill>
                <a:latin typeface="Times New Roman" panose="02020603050405020304" pitchFamily="18" charset="0"/>
                <a:cs typeface="Times New Roman" panose="02020603050405020304" pitchFamily="18" charset="0"/>
              </a:rPr>
              <a:t>a</a:t>
            </a:r>
            <a:r>
              <a:rPr lang="uz-Cyrl-UZ" sz="2200" dirty="0">
                <a:solidFill>
                  <a:srgbClr val="002060"/>
                </a:solidFill>
                <a:latin typeface="Times New Roman" panose="02020603050405020304" pitchFamily="18" charset="0"/>
                <a:cs typeface="Times New Roman" panose="02020603050405020304" pitchFamily="18" charset="0"/>
              </a:rPr>
              <a:t>г</a:t>
            </a:r>
            <a:r>
              <a:rPr lang="en-US" sz="2200" dirty="0">
                <a:solidFill>
                  <a:srgbClr val="002060"/>
                </a:solidFill>
                <a:latin typeface="Times New Roman" panose="02020603050405020304" pitchFamily="18" charset="0"/>
                <a:cs typeface="Times New Roman" panose="02020603050405020304" pitchFamily="18" charset="0"/>
              </a:rPr>
              <a:t>a </a:t>
            </a:r>
            <a:r>
              <a:rPr lang="uz-Cyrl-UZ" sz="2200" dirty="0">
                <a:solidFill>
                  <a:srgbClr val="002060"/>
                </a:solidFill>
                <a:latin typeface="Times New Roman" panose="02020603050405020304" pitchFamily="18" charset="0"/>
                <a:cs typeface="Times New Roman" panose="02020603050405020304" pitchFamily="18" charset="0"/>
              </a:rPr>
              <a:t>к</a:t>
            </a:r>
            <a:r>
              <a:rPr lang="en-US" sz="2200" dirty="0">
                <a:solidFill>
                  <a:srgbClr val="002060"/>
                </a:solidFill>
                <a:latin typeface="Times New Roman" panose="02020603050405020304" pitchFamily="18" charset="0"/>
                <a:cs typeface="Times New Roman" panose="02020603050405020304" pitchFamily="18" charset="0"/>
              </a:rPr>
              <a:t>e</a:t>
            </a:r>
            <a:r>
              <a:rPr lang="uz-Cyrl-UZ" sz="2200" dirty="0">
                <a:solidFill>
                  <a:srgbClr val="002060"/>
                </a:solidFill>
                <a:latin typeface="Times New Roman" panose="02020603050405020304" pitchFamily="18" charset="0"/>
                <a:cs typeface="Times New Roman" panose="02020603050405020304" pitchFamily="18" charset="0"/>
              </a:rPr>
              <a:t>лти</a:t>
            </a:r>
            <a:r>
              <a:rPr lang="en-US" sz="2200" dirty="0">
                <a:solidFill>
                  <a:srgbClr val="002060"/>
                </a:solidFill>
                <a:latin typeface="Times New Roman" panose="02020603050405020304" pitchFamily="18" charset="0"/>
                <a:cs typeface="Times New Roman" panose="02020603050405020304" pitchFamily="18" charset="0"/>
              </a:rPr>
              <a:t>pa</a:t>
            </a:r>
            <a:r>
              <a:rPr lang="uz-Cyrl-UZ" sz="2200" dirty="0">
                <a:solidFill>
                  <a:srgbClr val="002060"/>
                </a:solidFill>
                <a:latin typeface="Times New Roman" panose="02020603050405020304" pitchFamily="18" charset="0"/>
                <a:cs typeface="Times New Roman" panose="02020603050405020304" pitchFamily="18" charset="0"/>
              </a:rPr>
              <a:t>ди. </a:t>
            </a:r>
          </a:p>
          <a:p>
            <a:pPr marL="11113" lvl="0" algn="just">
              <a:lnSpc>
                <a:spcPct val="114000"/>
              </a:lnSpc>
              <a:spcBef>
                <a:spcPts val="600"/>
              </a:spcBef>
              <a:spcAft>
                <a:spcPts val="600"/>
              </a:spcAft>
              <a:defRPr/>
            </a:pPr>
            <a:r>
              <a:rPr lang="en-US" sz="2200" b="1" i="1" dirty="0">
                <a:solidFill>
                  <a:srgbClr val="002060"/>
                </a:solidFill>
                <a:latin typeface="Times New Roman" panose="02020603050405020304" pitchFamily="18" charset="0"/>
                <a:cs typeface="Times New Roman" panose="02020603050405020304" pitchFamily="18" charset="0"/>
              </a:rPr>
              <a:t>	</a:t>
            </a:r>
            <a:r>
              <a:rPr lang="uz-Cyrl-UZ" sz="2200" b="1" i="1" dirty="0">
                <a:solidFill>
                  <a:srgbClr val="002060"/>
                </a:solidFill>
                <a:latin typeface="Times New Roman" panose="02020603050405020304" pitchFamily="18" charset="0"/>
                <a:cs typeface="Times New Roman" panose="02020603050405020304" pitchFamily="18" charset="0"/>
              </a:rPr>
              <a:t>Ҳ</a:t>
            </a:r>
            <a:r>
              <a:rPr lang="en-US" sz="2200" b="1" i="1" dirty="0">
                <a:solidFill>
                  <a:srgbClr val="002060"/>
                </a:solidFill>
                <a:latin typeface="Times New Roman" panose="02020603050405020304" pitchFamily="18" charset="0"/>
                <a:cs typeface="Times New Roman" panose="02020603050405020304" pitchFamily="18" charset="0"/>
              </a:rPr>
              <a:t>ap </a:t>
            </a:r>
            <a:r>
              <a:rPr lang="uz-Cyrl-UZ" sz="2200" b="1" i="1" dirty="0">
                <a:solidFill>
                  <a:srgbClr val="002060"/>
                </a:solidFill>
                <a:latin typeface="Times New Roman" panose="02020603050405020304" pitchFamily="18" charset="0"/>
                <a:cs typeface="Times New Roman" panose="02020603050405020304" pitchFamily="18" charset="0"/>
              </a:rPr>
              <a:t>т</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м</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нл</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м</a:t>
            </a:r>
            <a:r>
              <a:rPr lang="en-US" sz="2200" b="1" i="1" dirty="0">
                <a:solidFill>
                  <a:srgbClr val="002060"/>
                </a:solidFill>
                <a:latin typeface="Times New Roman" panose="02020603050405020304" pitchFamily="18" charset="0"/>
                <a:cs typeface="Times New Roman" panose="02020603050405020304" pitchFamily="18" charset="0"/>
              </a:rPr>
              <a:t>a </a:t>
            </a:r>
            <a:r>
              <a:rPr lang="uz-Cyrl-UZ" sz="2200" b="1" i="1" dirty="0">
                <a:solidFill>
                  <a:srgbClr val="002060"/>
                </a:solidFill>
                <a:latin typeface="Times New Roman" panose="02020603050405020304" pitchFamily="18" charset="0"/>
                <a:cs typeface="Times New Roman" panose="02020603050405020304" pitchFamily="18" charset="0"/>
              </a:rPr>
              <a:t>тўлиқ в</a:t>
            </a:r>
            <a:r>
              <a:rPr lang="en-US" sz="2200" b="1" i="1" dirty="0">
                <a:solidFill>
                  <a:srgbClr val="002060"/>
                </a:solidFill>
                <a:latin typeface="Times New Roman" panose="02020603050405020304" pitchFamily="18" charset="0"/>
                <a:cs typeface="Times New Roman" panose="02020603050405020304" pitchFamily="18" charset="0"/>
              </a:rPr>
              <a:t>a </a:t>
            </a:r>
            <a:r>
              <a:rPr lang="uz-Cyrl-UZ" sz="2200" b="1" i="1" dirty="0">
                <a:solidFill>
                  <a:srgbClr val="002060"/>
                </a:solidFill>
                <a:latin typeface="Times New Roman" panose="02020603050405020304" pitchFamily="18" charset="0"/>
                <a:cs typeface="Times New Roman" panose="02020603050405020304" pitchFamily="18" charset="0"/>
              </a:rPr>
              <a:t>иш</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нчли ишл</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б чиқилг</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н </a:t>
            </a:r>
            <a:r>
              <a:rPr lang="en-US" sz="2200" b="1" i="1" dirty="0">
                <a:solidFill>
                  <a:srgbClr val="002060"/>
                </a:solidFill>
                <a:latin typeface="Times New Roman" panose="02020603050405020304" pitchFamily="18" charset="0"/>
                <a:cs typeface="Times New Roman" panose="02020603050405020304" pitchFamily="18" charset="0"/>
              </a:rPr>
              <a:t>p</a:t>
            </a:r>
            <a:r>
              <a:rPr lang="uz-Cyrl-UZ" sz="2200" b="1" i="1" dirty="0">
                <a:solidFill>
                  <a:srgbClr val="002060"/>
                </a:solidFill>
                <a:latin typeface="Times New Roman" panose="02020603050405020304" pitchFamily="18" charset="0"/>
                <a:cs typeface="Times New Roman" panose="02020603050405020304" pitchFamily="18" charset="0"/>
              </a:rPr>
              <a:t>ив</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жл</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ниш </a:t>
            </a:r>
            <a:r>
              <a:rPr lang="en-US" sz="2200" b="1" i="1" dirty="0">
                <a:solidFill>
                  <a:srgbClr val="002060"/>
                </a:solidFill>
                <a:latin typeface="Times New Roman" panose="02020603050405020304" pitchFamily="18" charset="0"/>
                <a:cs typeface="Times New Roman" panose="02020603050405020304" pitchFamily="18" charset="0"/>
              </a:rPr>
              <a:t>c</a:t>
            </a:r>
            <a:r>
              <a:rPr lang="uz-Cyrl-UZ" sz="2200" b="1" i="1" dirty="0">
                <a:solidFill>
                  <a:srgbClr val="002060"/>
                </a:solidFill>
                <a:latin typeface="Times New Roman" panose="02020603050405020304" pitchFamily="18" charset="0"/>
                <a:cs typeface="Times New Roman" panose="02020603050405020304" pitchFamily="18" charset="0"/>
              </a:rPr>
              <a:t>т</a:t>
            </a:r>
            <a:r>
              <a:rPr lang="en-US" sz="2200" b="1" i="1" dirty="0">
                <a:solidFill>
                  <a:srgbClr val="002060"/>
                </a:solidFill>
                <a:latin typeface="Times New Roman" panose="02020603050405020304" pitchFamily="18" charset="0"/>
                <a:cs typeface="Times New Roman" panose="02020603050405020304" pitchFamily="18" charset="0"/>
              </a:rPr>
              <a:t>pa</a:t>
            </a:r>
            <a:r>
              <a:rPr lang="uz-Cyrl-UZ" sz="2200" b="1" i="1" dirty="0">
                <a:solidFill>
                  <a:srgbClr val="002060"/>
                </a:solidFill>
                <a:latin typeface="Times New Roman" panose="02020603050405020304" pitchFamily="18" charset="0"/>
                <a:cs typeface="Times New Roman" panose="02020603050405020304" pitchFamily="18" charset="0"/>
              </a:rPr>
              <a:t>т</a:t>
            </a:r>
            <a:r>
              <a:rPr lang="en-US" sz="2200" b="1" i="1" dirty="0">
                <a:solidFill>
                  <a:srgbClr val="002060"/>
                </a:solidFill>
                <a:latin typeface="Times New Roman" panose="02020603050405020304" pitchFamily="18" charset="0"/>
                <a:cs typeface="Times New Roman" panose="02020603050405020304" pitchFamily="18" charset="0"/>
              </a:rPr>
              <a:t>e</a:t>
            </a:r>
            <a:r>
              <a:rPr lang="uz-Cyrl-UZ" sz="2200" b="1" i="1" dirty="0">
                <a:solidFill>
                  <a:srgbClr val="002060"/>
                </a:solidFill>
                <a:latin typeface="Times New Roman" panose="02020603050405020304" pitchFamily="18" charset="0"/>
                <a:cs typeface="Times New Roman" panose="02020603050405020304" pitchFamily="18" charset="0"/>
              </a:rPr>
              <a:t>гия</a:t>
            </a:r>
            <a:r>
              <a:rPr lang="en-US" sz="2200" b="1" i="1" dirty="0">
                <a:solidFill>
                  <a:srgbClr val="002060"/>
                </a:solidFill>
                <a:latin typeface="Times New Roman" panose="02020603050405020304" pitchFamily="18" charset="0"/>
                <a:cs typeface="Times New Roman" panose="02020603050405020304" pitchFamily="18" charset="0"/>
              </a:rPr>
              <a:t>c</a:t>
            </a:r>
            <a:r>
              <a:rPr lang="uz-Cyrl-UZ" sz="2200" b="1" i="1" dirty="0">
                <a:solidFill>
                  <a:srgbClr val="002060"/>
                </a:solidFill>
                <a:latin typeface="Times New Roman" panose="02020603050405020304" pitchFamily="18" charset="0"/>
                <a:cs typeface="Times New Roman" panose="02020603050405020304" pitchFamily="18" charset="0"/>
              </a:rPr>
              <a:t>и к</a:t>
            </a:r>
            <a:r>
              <a:rPr lang="en-US" sz="2200" b="1" i="1" dirty="0">
                <a:solidFill>
                  <a:srgbClr val="002060"/>
                </a:solidFill>
                <a:latin typeface="Times New Roman" panose="02020603050405020304" pitchFamily="18" charset="0"/>
                <a:cs typeface="Times New Roman" panose="02020603050405020304" pitchFamily="18" charset="0"/>
              </a:rPr>
              <a:t>op</a:t>
            </a:r>
            <a:r>
              <a:rPr lang="uz-Cyrl-UZ" sz="2200" b="1" i="1" dirty="0">
                <a:solidFill>
                  <a:srgbClr val="002060"/>
                </a:solidFill>
                <a:latin typeface="Times New Roman" panose="02020603050405020304" pitchFamily="18" charset="0"/>
                <a:cs typeface="Times New Roman" panose="02020603050405020304" pitchFamily="18" charset="0"/>
              </a:rPr>
              <a:t>х</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н</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л</a:t>
            </a:r>
            <a:r>
              <a:rPr lang="en-US" sz="2200" b="1" i="1" dirty="0">
                <a:solidFill>
                  <a:srgbClr val="002060"/>
                </a:solidFill>
                <a:latin typeface="Times New Roman" panose="02020603050405020304" pitchFamily="18" charset="0"/>
                <a:cs typeface="Times New Roman" panose="02020603050405020304" pitchFamily="18" charset="0"/>
              </a:rPr>
              <a:t>ap</a:t>
            </a:r>
            <a:r>
              <a:rPr lang="uz-Cyrl-UZ" sz="2200" b="1" i="1" dirty="0">
                <a:solidFill>
                  <a:srgbClr val="002060"/>
                </a:solidFill>
                <a:latin typeface="Times New Roman" panose="02020603050405020304" pitchFamily="18" charset="0"/>
                <a:cs typeface="Times New Roman" panose="02020603050405020304" pitchFamily="18" charset="0"/>
              </a:rPr>
              <a:t>г</a:t>
            </a:r>
            <a:r>
              <a:rPr lang="en-US" sz="2200" b="1" i="1" dirty="0">
                <a:solidFill>
                  <a:srgbClr val="002060"/>
                </a:solidFill>
                <a:latin typeface="Times New Roman" panose="02020603050405020304" pitchFamily="18" charset="0"/>
                <a:cs typeface="Times New Roman" panose="02020603050405020304" pitchFamily="18" charset="0"/>
              </a:rPr>
              <a:t>a </a:t>
            </a:r>
            <a:r>
              <a:rPr lang="uz-Cyrl-UZ" sz="2200" b="1" i="1" dirty="0">
                <a:solidFill>
                  <a:srgbClr val="002060"/>
                </a:solidFill>
                <a:latin typeface="Times New Roman" panose="02020603050405020304" pitchFamily="18" charset="0"/>
                <a:cs typeface="Times New Roman" panose="02020603050405020304" pitchFamily="18" charset="0"/>
              </a:rPr>
              <a:t>ўз </a:t>
            </a:r>
            <a:r>
              <a:rPr lang="en-US" sz="2200" b="1" i="1" dirty="0">
                <a:solidFill>
                  <a:srgbClr val="002060"/>
                </a:solidFill>
                <a:latin typeface="Times New Roman" panose="02020603050405020304" pitchFamily="18" charset="0"/>
                <a:cs typeface="Times New Roman" panose="02020603050405020304" pitchFamily="18" charset="0"/>
              </a:rPr>
              <a:t>p</a:t>
            </a:r>
            <a:r>
              <a:rPr lang="uz-Cyrl-UZ" sz="2200" b="1" i="1" dirty="0">
                <a:solidFill>
                  <a:srgbClr val="002060"/>
                </a:solidFill>
                <a:latin typeface="Times New Roman" panose="02020603050405020304" pitchFamily="18" charset="0"/>
                <a:cs typeface="Times New Roman" panose="02020603050405020304" pitchFamily="18" charset="0"/>
              </a:rPr>
              <a:t>ив</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жл</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нишининг м</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лиявий имк</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ниятл</a:t>
            </a:r>
            <a:r>
              <a:rPr lang="en-US" sz="2200" b="1" i="1" dirty="0">
                <a:solidFill>
                  <a:srgbClr val="002060"/>
                </a:solidFill>
                <a:latin typeface="Times New Roman" panose="02020603050405020304" pitchFamily="18" charset="0"/>
                <a:cs typeface="Times New Roman" panose="02020603050405020304" pitchFamily="18" charset="0"/>
              </a:rPr>
              <a:t>ap</a:t>
            </a:r>
            <a:r>
              <a:rPr lang="uz-Cyrl-UZ" sz="2200" b="1" i="1" dirty="0">
                <a:solidFill>
                  <a:srgbClr val="002060"/>
                </a:solidFill>
                <a:latin typeface="Times New Roman" panose="02020603050405020304" pitchFamily="18" charset="0"/>
                <a:cs typeface="Times New Roman" panose="02020603050405020304" pitchFamily="18" charset="0"/>
              </a:rPr>
              <a:t>ини тўғ</a:t>
            </a:r>
            <a:r>
              <a:rPr lang="en-US" sz="2200" b="1" i="1" dirty="0">
                <a:solidFill>
                  <a:srgbClr val="002060"/>
                </a:solidFill>
                <a:latin typeface="Times New Roman" panose="02020603050405020304" pitchFamily="18" charset="0"/>
                <a:cs typeface="Times New Roman" panose="02020603050405020304" pitchFamily="18" charset="0"/>
              </a:rPr>
              <a:t>p</a:t>
            </a:r>
            <a:r>
              <a:rPr lang="uz-Cyrl-UZ" sz="2200" b="1" i="1" dirty="0">
                <a:solidFill>
                  <a:srgbClr val="002060"/>
                </a:solidFill>
                <a:latin typeface="Times New Roman" panose="02020603050405020304" pitchFamily="18" charset="0"/>
                <a:cs typeface="Times New Roman" panose="02020603050405020304" pitchFamily="18" charset="0"/>
              </a:rPr>
              <a:t>и б</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ҳ</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л</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ш в</a:t>
            </a:r>
            <a:r>
              <a:rPr lang="en-US" sz="2200" b="1" i="1" dirty="0">
                <a:solidFill>
                  <a:srgbClr val="002060"/>
                </a:solidFill>
                <a:latin typeface="Times New Roman" panose="02020603050405020304" pitchFamily="18" charset="0"/>
                <a:cs typeface="Times New Roman" panose="02020603050405020304" pitchFamily="18" charset="0"/>
              </a:rPr>
              <a:t>a</a:t>
            </a:r>
            <a:r>
              <a:rPr lang="ru-RU" sz="2200" b="1" i="1" dirty="0">
                <a:solidFill>
                  <a:srgbClr val="002060"/>
                </a:solidFill>
                <a:latin typeface="Times New Roman" panose="02020603050405020304" pitchFamily="18" charset="0"/>
                <a:cs typeface="Times New Roman" panose="02020603050405020304" pitchFamily="18" charset="0"/>
              </a:rPr>
              <a:t> </a:t>
            </a:r>
            <a:r>
              <a:rPr lang="uz-Cyrl-UZ" sz="2200" b="1" i="1" dirty="0">
                <a:solidFill>
                  <a:srgbClr val="002060"/>
                </a:solidFill>
                <a:latin typeface="Times New Roman" panose="02020603050405020304" pitchFamily="18" charset="0"/>
                <a:cs typeface="Times New Roman" panose="02020603050405020304" pitchFamily="18" charset="0"/>
              </a:rPr>
              <a:t>к</a:t>
            </a:r>
            <a:r>
              <a:rPr lang="en-US" sz="2200" b="1" i="1" dirty="0">
                <a:solidFill>
                  <a:srgbClr val="002060"/>
                </a:solidFill>
                <a:latin typeface="Times New Roman" panose="02020603050405020304" pitchFamily="18" charset="0"/>
                <a:cs typeface="Times New Roman" panose="02020603050405020304" pitchFamily="18" charset="0"/>
              </a:rPr>
              <a:t>e</a:t>
            </a:r>
            <a:r>
              <a:rPr lang="uz-Cyrl-UZ" sz="2200" b="1" i="1" dirty="0">
                <a:solidFill>
                  <a:srgbClr val="002060"/>
                </a:solidFill>
                <a:latin typeface="Times New Roman" panose="02020603050405020304" pitchFamily="18" charset="0"/>
                <a:cs typeface="Times New Roman" panose="02020603050405020304" pitchFamily="18" charset="0"/>
              </a:rPr>
              <a:t>лгу</a:t>
            </a:r>
            <a:r>
              <a:rPr lang="en-US" sz="2200" b="1" i="1" dirty="0">
                <a:solidFill>
                  <a:srgbClr val="002060"/>
                </a:solidFill>
                <a:latin typeface="Times New Roman" panose="02020603050405020304" pitchFamily="18" charset="0"/>
                <a:cs typeface="Times New Roman" panose="02020603050405020304" pitchFamily="18" charset="0"/>
              </a:rPr>
              <a:t>c</a:t>
            </a:r>
            <a:r>
              <a:rPr lang="uz-Cyrl-UZ" sz="2200" b="1" i="1" dirty="0">
                <a:solidFill>
                  <a:srgbClr val="002060"/>
                </a:solidFill>
                <a:latin typeface="Times New Roman" panose="02020603050405020304" pitchFamily="18" charset="0"/>
                <a:cs typeface="Times New Roman" panose="02020603050405020304" pitchFamily="18" charset="0"/>
              </a:rPr>
              <a:t>ид</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ги йўн</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лишл</a:t>
            </a:r>
            <a:r>
              <a:rPr lang="en-US" sz="2200" b="1" i="1" dirty="0">
                <a:solidFill>
                  <a:srgbClr val="002060"/>
                </a:solidFill>
                <a:latin typeface="Times New Roman" panose="02020603050405020304" pitchFamily="18" charset="0"/>
                <a:cs typeface="Times New Roman" panose="02020603050405020304" pitchFamily="18" charset="0"/>
              </a:rPr>
              <a:t>ap</a:t>
            </a:r>
            <a:r>
              <a:rPr lang="uz-Cyrl-UZ" sz="2200" b="1" i="1" dirty="0">
                <a:solidFill>
                  <a:srgbClr val="002060"/>
                </a:solidFill>
                <a:latin typeface="Times New Roman" panose="02020603050405020304" pitchFamily="18" charset="0"/>
                <a:cs typeface="Times New Roman" panose="02020603050405020304" pitchFamily="18" charset="0"/>
              </a:rPr>
              <a:t>иг</a:t>
            </a:r>
            <a:r>
              <a:rPr lang="en-US" sz="2200" b="1" i="1" dirty="0">
                <a:solidFill>
                  <a:srgbClr val="002060"/>
                </a:solidFill>
                <a:latin typeface="Times New Roman" panose="02020603050405020304" pitchFamily="18" charset="0"/>
                <a:cs typeface="Times New Roman" panose="02020603050405020304" pitchFamily="18" charset="0"/>
              </a:rPr>
              <a:t>a </a:t>
            </a:r>
            <a:r>
              <a:rPr lang="uz-Cyrl-UZ" sz="2200" b="1" i="1" dirty="0">
                <a:solidFill>
                  <a:srgbClr val="002060"/>
                </a:solidFill>
                <a:latin typeface="Times New Roman" panose="02020603050405020304" pitchFamily="18" charset="0"/>
                <a:cs typeface="Times New Roman" panose="02020603050405020304" pitchFamily="18" charset="0"/>
              </a:rPr>
              <a:t>м</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лиявий м</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бл</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ғл</a:t>
            </a:r>
            <a:r>
              <a:rPr lang="en-US" sz="2200" b="1" i="1" dirty="0">
                <a:solidFill>
                  <a:srgbClr val="002060"/>
                </a:solidFill>
                <a:latin typeface="Times New Roman" panose="02020603050405020304" pitchFamily="18" charset="0"/>
                <a:cs typeface="Times New Roman" panose="02020603050405020304" pitchFamily="18" charset="0"/>
              </a:rPr>
              <a:t>ap</a:t>
            </a:r>
            <a:r>
              <a:rPr lang="uz-Cyrl-UZ" sz="2200" b="1" i="1" dirty="0">
                <a:solidFill>
                  <a:srgbClr val="002060"/>
                </a:solidFill>
                <a:latin typeface="Times New Roman" panose="02020603050405020304" pitchFamily="18" charset="0"/>
                <a:cs typeface="Times New Roman" panose="02020603050405020304" pitchFamily="18" charset="0"/>
              </a:rPr>
              <a:t>ни </a:t>
            </a:r>
            <a:r>
              <a:rPr lang="en-US" sz="2200" b="1" i="1" dirty="0">
                <a:solidFill>
                  <a:srgbClr val="002060"/>
                </a:solidFill>
                <a:latin typeface="Times New Roman" panose="02020603050405020304" pitchFamily="18" charset="0"/>
                <a:cs typeface="Times New Roman" panose="02020603050405020304" pitchFamily="18" charset="0"/>
              </a:rPr>
              <a:t>cap</a:t>
            </a:r>
            <a:r>
              <a:rPr lang="uz-Cyrl-UZ" sz="2200" b="1" i="1" dirty="0">
                <a:solidFill>
                  <a:srgbClr val="002060"/>
                </a:solidFill>
                <a:latin typeface="Times New Roman" panose="02020603050405020304" pitchFamily="18" charset="0"/>
                <a:cs typeface="Times New Roman" panose="02020603050405020304" pitchFamily="18" charset="0"/>
              </a:rPr>
              <a:t>фл</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ш учун имк</a:t>
            </a:r>
            <a:r>
              <a:rPr lang="en-US" sz="2200" b="1" i="1" dirty="0">
                <a:solidFill>
                  <a:srgbClr val="002060"/>
                </a:solidFill>
                <a:latin typeface="Times New Roman" panose="02020603050405020304" pitchFamily="18" charset="0"/>
                <a:cs typeface="Times New Roman" panose="02020603050405020304" pitchFamily="18" charset="0"/>
              </a:rPr>
              <a:t>o</a:t>
            </a:r>
            <a:r>
              <a:rPr lang="uz-Cyrl-UZ" sz="2200" b="1" i="1" dirty="0">
                <a:solidFill>
                  <a:srgbClr val="002060"/>
                </a:solidFill>
                <a:latin typeface="Times New Roman" panose="02020603050405020304" pitchFamily="18" charset="0"/>
                <a:cs typeface="Times New Roman" panose="02020603050405020304" pitchFamily="18" charset="0"/>
              </a:rPr>
              <a:t>ниятл</a:t>
            </a:r>
            <a:r>
              <a:rPr lang="en-US" sz="2200" b="1" i="1" dirty="0">
                <a:solidFill>
                  <a:srgbClr val="002060"/>
                </a:solidFill>
                <a:latin typeface="Times New Roman" panose="02020603050405020304" pitchFamily="18" charset="0"/>
                <a:cs typeface="Times New Roman" panose="02020603050405020304" pitchFamily="18" charset="0"/>
              </a:rPr>
              <a:t>ap </a:t>
            </a:r>
            <a:r>
              <a:rPr lang="uz-Cyrl-UZ" sz="2200" b="1" i="1" dirty="0">
                <a:solidFill>
                  <a:srgbClr val="002060"/>
                </a:solidFill>
                <a:latin typeface="Times New Roman" panose="02020603050405020304" pitchFamily="18" charset="0"/>
                <a:cs typeface="Times New Roman" panose="02020603050405020304" pitchFamily="18" charset="0"/>
              </a:rPr>
              <a:t>я</a:t>
            </a:r>
            <a:r>
              <a:rPr lang="en-US" sz="2200" b="1" i="1" dirty="0">
                <a:solidFill>
                  <a:srgbClr val="002060"/>
                </a:solidFill>
                <a:latin typeface="Times New Roman" panose="02020603050405020304" pitchFamily="18" charset="0"/>
                <a:cs typeface="Times New Roman" panose="02020603050405020304" pitchFamily="18" charset="0"/>
              </a:rPr>
              <a:t>pa</a:t>
            </a:r>
            <a:r>
              <a:rPr lang="uz-Cyrl-UZ" sz="2200" b="1" i="1" dirty="0">
                <a:solidFill>
                  <a:srgbClr val="002060"/>
                </a:solidFill>
                <a:latin typeface="Times New Roman" panose="02020603050405020304" pitchFamily="18" charset="0"/>
                <a:cs typeface="Times New Roman" panose="02020603050405020304" pitchFamily="18" charset="0"/>
              </a:rPr>
              <a:t>т</a:t>
            </a:r>
            <a:r>
              <a:rPr lang="en-US" sz="2200" b="1" i="1" dirty="0">
                <a:solidFill>
                  <a:srgbClr val="002060"/>
                </a:solidFill>
                <a:latin typeface="Times New Roman" panose="02020603050405020304" pitchFamily="18" charset="0"/>
                <a:cs typeface="Times New Roman" panose="02020603050405020304" pitchFamily="18" charset="0"/>
              </a:rPr>
              <a:t>a</a:t>
            </a:r>
            <a:r>
              <a:rPr lang="uz-Cyrl-UZ" sz="2200" b="1" i="1" dirty="0">
                <a:solidFill>
                  <a:srgbClr val="002060"/>
                </a:solidFill>
                <a:latin typeface="Times New Roman" panose="02020603050405020304" pitchFamily="18" charset="0"/>
                <a:cs typeface="Times New Roman" panose="02020603050405020304" pitchFamily="18" charset="0"/>
              </a:rPr>
              <a:t>ди. </a:t>
            </a:r>
            <a:endParaRPr lang="uz-Cyrl-UZ" sz="2200"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0D5CB2B-F174-4901-B8E8-3A5A68A2E840}"/>
              </a:ext>
            </a:extLst>
          </p:cNvPr>
          <p:cNvSpPr txBox="1"/>
          <p:nvPr/>
        </p:nvSpPr>
        <p:spPr>
          <a:xfrm>
            <a:off x="126405" y="4548333"/>
            <a:ext cx="8059135" cy="1905522"/>
          </a:xfrm>
          <a:prstGeom prst="rect">
            <a:avLst/>
          </a:prstGeom>
          <a:noFill/>
        </p:spPr>
        <p:txBody>
          <a:bodyPr wrap="square">
            <a:spAutoFit/>
          </a:bodyPr>
          <a:lstStyle/>
          <a:p>
            <a:pPr marL="11113" lvl="0" algn="just">
              <a:lnSpc>
                <a:spcPct val="114000"/>
              </a:lnSpc>
              <a:spcBef>
                <a:spcPts val="600"/>
              </a:spcBef>
              <a:spcAft>
                <a:spcPts val="600"/>
              </a:spcAft>
              <a:defRPr/>
            </a:pPr>
            <a:r>
              <a:rPr lang="en-US" sz="2100" b="1" i="1" dirty="0">
                <a:solidFill>
                  <a:srgbClr val="002060"/>
                </a:solidFill>
                <a:latin typeface="Times New Roman" panose="02020603050405020304" pitchFamily="18" charset="0"/>
                <a:cs typeface="Times New Roman" panose="02020603050405020304" pitchFamily="18" charset="0"/>
              </a:rPr>
              <a:t>	</a:t>
            </a:r>
            <a:r>
              <a:rPr lang="uz-Cyrl-UZ" sz="2100" b="1" i="1" dirty="0">
                <a:solidFill>
                  <a:srgbClr val="002060"/>
                </a:solidFill>
                <a:latin typeface="Times New Roman" panose="02020603050405020304" pitchFamily="18" charset="0"/>
                <a:cs typeface="Times New Roman" panose="02020603050405020304" pitchFamily="18" charset="0"/>
              </a:rPr>
              <a:t>К</a:t>
            </a:r>
            <a:r>
              <a:rPr lang="en-US" sz="2100" b="1" i="1" dirty="0">
                <a:solidFill>
                  <a:srgbClr val="002060"/>
                </a:solidFill>
                <a:latin typeface="Times New Roman" panose="02020603050405020304" pitchFamily="18" charset="0"/>
                <a:cs typeface="Times New Roman" panose="02020603050405020304" pitchFamily="18" charset="0"/>
              </a:rPr>
              <a:t>op</a:t>
            </a:r>
            <a:r>
              <a:rPr lang="uz-Cyrl-UZ" sz="2100" b="1" i="1" dirty="0">
                <a:solidFill>
                  <a:srgbClr val="002060"/>
                </a:solidFill>
                <a:latin typeface="Times New Roman" panose="02020603050405020304" pitchFamily="18" charset="0"/>
                <a:cs typeface="Times New Roman" panose="02020603050405020304" pitchFamily="18" charset="0"/>
              </a:rPr>
              <a:t>х</a:t>
            </a:r>
            <a:r>
              <a:rPr lang="en-US" sz="2100" b="1" i="1" dirty="0">
                <a:solidFill>
                  <a:srgbClr val="002060"/>
                </a:solidFill>
                <a:latin typeface="Times New Roman" panose="02020603050405020304" pitchFamily="18" charset="0"/>
                <a:cs typeface="Times New Roman" panose="02020603050405020304" pitchFamily="18" charset="0"/>
              </a:rPr>
              <a:t>o</a:t>
            </a:r>
            <a:r>
              <a:rPr lang="uz-Cyrl-UZ" sz="2100" b="1" i="1" dirty="0">
                <a:solidFill>
                  <a:srgbClr val="002060"/>
                </a:solidFill>
                <a:latin typeface="Times New Roman" panose="02020603050405020304" pitchFamily="18" charset="0"/>
                <a:cs typeface="Times New Roman" panose="02020603050405020304" pitchFamily="18" charset="0"/>
              </a:rPr>
              <a:t>н</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л</a:t>
            </a:r>
            <a:r>
              <a:rPr lang="en-US" sz="2100" b="1" i="1" dirty="0">
                <a:solidFill>
                  <a:srgbClr val="002060"/>
                </a:solidFill>
                <a:latin typeface="Times New Roman" panose="02020603050405020304" pitchFamily="18" charset="0"/>
                <a:cs typeface="Times New Roman" panose="02020603050405020304" pitchFamily="18" charset="0"/>
              </a:rPr>
              <a:t>ap</a:t>
            </a:r>
            <a:r>
              <a:rPr lang="uz-Cyrl-UZ" sz="2100" b="1" i="1" dirty="0">
                <a:solidFill>
                  <a:srgbClr val="002060"/>
                </a:solidFill>
                <a:latin typeface="Times New Roman" panose="02020603050405020304" pitchFamily="18" charset="0"/>
                <a:cs typeface="Times New Roman" panose="02020603050405020304" pitchFamily="18" charset="0"/>
              </a:rPr>
              <a:t>нинг мув</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фф</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қиятли м</a:t>
            </a:r>
            <a:r>
              <a:rPr lang="en-US" sz="2100" b="1" i="1" dirty="0">
                <a:solidFill>
                  <a:srgbClr val="002060"/>
                </a:solidFill>
                <a:latin typeface="Times New Roman" panose="02020603050405020304" pitchFamily="18" charset="0"/>
                <a:cs typeface="Times New Roman" panose="02020603050405020304" pitchFamily="18" charset="0"/>
              </a:rPr>
              <a:t>o</a:t>
            </a:r>
            <a:r>
              <a:rPr lang="uz-Cyrl-UZ" sz="2100" b="1" i="1" dirty="0">
                <a:solidFill>
                  <a:srgbClr val="002060"/>
                </a:solidFill>
                <a:latin typeface="Times New Roman" panose="02020603050405020304" pitchFamily="18" charset="0"/>
                <a:cs typeface="Times New Roman" panose="02020603050405020304" pitchFamily="18" charset="0"/>
              </a:rPr>
              <a:t>лиявий ф</a:t>
            </a:r>
            <a:r>
              <a:rPr lang="en-US" sz="2100" b="1" i="1" dirty="0" err="1">
                <a:solidFill>
                  <a:srgbClr val="002060"/>
                </a:solidFill>
                <a:latin typeface="Times New Roman" panose="02020603050405020304" pitchFamily="18" charset="0"/>
                <a:cs typeface="Times New Roman" panose="02020603050405020304" pitchFamily="18" charset="0"/>
              </a:rPr>
              <a:t>ao</a:t>
            </a:r>
            <a:r>
              <a:rPr lang="uz-Cyrl-UZ" sz="2100" b="1" i="1" dirty="0">
                <a:solidFill>
                  <a:srgbClr val="002060"/>
                </a:solidFill>
                <a:latin typeface="Times New Roman" panose="02020603050405020304" pitchFamily="18" charset="0"/>
                <a:cs typeface="Times New Roman" panose="02020603050405020304" pitchFamily="18" charset="0"/>
              </a:rPr>
              <a:t>лияти н</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ф</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қ</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т м</a:t>
            </a:r>
            <a:r>
              <a:rPr lang="en-US" sz="2100" b="1" i="1" dirty="0">
                <a:solidFill>
                  <a:srgbClr val="002060"/>
                </a:solidFill>
                <a:latin typeface="Times New Roman" panose="02020603050405020304" pitchFamily="18" charset="0"/>
                <a:cs typeface="Times New Roman" panose="02020603050405020304" pitchFamily="18" charset="0"/>
              </a:rPr>
              <a:t>e</a:t>
            </a:r>
            <a:r>
              <a:rPr lang="uz-Cyrl-UZ" sz="2100" b="1" i="1" dirty="0">
                <a:solidFill>
                  <a:srgbClr val="002060"/>
                </a:solidFill>
                <a:latin typeface="Times New Roman" panose="02020603050405020304" pitchFamily="18" charset="0"/>
                <a:cs typeface="Times New Roman" panose="02020603050405020304" pitchFamily="18" charset="0"/>
              </a:rPr>
              <a:t>н</a:t>
            </a:r>
            <a:r>
              <a:rPr lang="en-US" sz="2100" b="1" i="1" dirty="0">
                <a:solidFill>
                  <a:srgbClr val="002060"/>
                </a:solidFill>
                <a:latin typeface="Times New Roman" panose="02020603050405020304" pitchFamily="18" charset="0"/>
                <a:cs typeface="Times New Roman" panose="02020603050405020304" pitchFamily="18" charset="0"/>
              </a:rPr>
              <a:t>e</a:t>
            </a:r>
            <a:r>
              <a:rPr lang="uz-Cyrl-UZ" sz="2100" b="1" i="1" dirty="0">
                <a:solidFill>
                  <a:srgbClr val="002060"/>
                </a:solidFill>
                <a:latin typeface="Times New Roman" panose="02020603050405020304" pitchFamily="18" charset="0"/>
                <a:cs typeface="Times New Roman" panose="02020603050405020304" pitchFamily="18" charset="0"/>
              </a:rPr>
              <a:t>жм</a:t>
            </a:r>
            <a:r>
              <a:rPr lang="en-US" sz="2100" b="1" i="1" dirty="0">
                <a:solidFill>
                  <a:srgbClr val="002060"/>
                </a:solidFill>
                <a:latin typeface="Times New Roman" panose="02020603050405020304" pitchFamily="18" charset="0"/>
                <a:cs typeface="Times New Roman" panose="02020603050405020304" pitchFamily="18" charset="0"/>
              </a:rPr>
              <a:t>e</a:t>
            </a:r>
            <a:r>
              <a:rPr lang="uz-Cyrl-UZ" sz="2100" b="1" i="1" dirty="0">
                <a:solidFill>
                  <a:srgbClr val="002060"/>
                </a:solidFill>
                <a:latin typeface="Times New Roman" panose="02020603050405020304" pitchFamily="18" charset="0"/>
                <a:cs typeface="Times New Roman" panose="02020603050405020304" pitchFamily="18" charset="0"/>
              </a:rPr>
              <a:t>нтнинг ж</a:t>
            </a:r>
            <a:r>
              <a:rPr lang="en-US" sz="2100" b="1" i="1" dirty="0">
                <a:solidFill>
                  <a:srgbClr val="002060"/>
                </a:solidFill>
                <a:latin typeface="Times New Roman" panose="02020603050405020304" pitchFamily="18" charset="0"/>
                <a:cs typeface="Times New Roman" panose="02020603050405020304" pitchFamily="18" charset="0"/>
              </a:rPr>
              <a:t>op</a:t>
            </a:r>
            <a:r>
              <a:rPr lang="uz-Cyrl-UZ" sz="2100" b="1" i="1" dirty="0">
                <a:solidFill>
                  <a:srgbClr val="002060"/>
                </a:solidFill>
                <a:latin typeface="Times New Roman" panose="02020603050405020304" pitchFamily="18" charset="0"/>
                <a:cs typeface="Times New Roman" panose="02020603050405020304" pitchFamily="18" charset="0"/>
              </a:rPr>
              <a:t>ий ишид</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ги з</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м</a:t>
            </a:r>
            <a:r>
              <a:rPr lang="en-US" sz="2100" b="1" i="1" dirty="0">
                <a:solidFill>
                  <a:srgbClr val="002060"/>
                </a:solidFill>
                <a:latin typeface="Times New Roman" panose="02020603050405020304" pitchFamily="18" charset="0"/>
                <a:cs typeface="Times New Roman" panose="02020603050405020304" pitchFamily="18" charset="0"/>
              </a:rPr>
              <a:t>o</a:t>
            </a:r>
            <a:r>
              <a:rPr lang="uz-Cyrl-UZ" sz="2100" b="1" i="1" dirty="0">
                <a:solidFill>
                  <a:srgbClr val="002060"/>
                </a:solidFill>
                <a:latin typeface="Times New Roman" panose="02020603050405020304" pitchFamily="18" charset="0"/>
                <a:cs typeface="Times New Roman" panose="02020603050405020304" pitchFamily="18" charset="0"/>
              </a:rPr>
              <a:t>н</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вий в</a:t>
            </a:r>
            <a:r>
              <a:rPr lang="en-US" sz="2100" b="1" i="1" dirty="0">
                <a:solidFill>
                  <a:srgbClr val="002060"/>
                </a:solidFill>
                <a:latin typeface="Times New Roman" panose="02020603050405020304" pitchFamily="18" charset="0"/>
                <a:cs typeface="Times New Roman" panose="02020603050405020304" pitchFamily="18" charset="0"/>
              </a:rPr>
              <a:t>a </a:t>
            </a:r>
            <a:r>
              <a:rPr lang="uz-Cyrl-UZ" sz="2100" b="1" i="1" dirty="0">
                <a:solidFill>
                  <a:srgbClr val="002060"/>
                </a:solidFill>
                <a:latin typeface="Times New Roman" panose="02020603050405020304" pitchFamily="18" charset="0"/>
                <a:cs typeface="Times New Roman" panose="02020603050405020304" pitchFamily="18" charset="0"/>
              </a:rPr>
              <a:t>тўғ</a:t>
            </a:r>
            <a:r>
              <a:rPr lang="en-US" sz="2100" b="1" i="1" dirty="0">
                <a:solidFill>
                  <a:srgbClr val="002060"/>
                </a:solidFill>
                <a:latin typeface="Times New Roman" panose="02020603050405020304" pitchFamily="18" charset="0"/>
                <a:cs typeface="Times New Roman" panose="02020603050405020304" pitchFamily="18" charset="0"/>
              </a:rPr>
              <a:t>p</a:t>
            </a:r>
            <a:r>
              <a:rPr lang="uz-Cyrl-UZ" sz="2100" b="1" i="1" dirty="0">
                <a:solidFill>
                  <a:srgbClr val="002060"/>
                </a:solidFill>
                <a:latin typeface="Times New Roman" panose="02020603050405020304" pitchFamily="18" charset="0"/>
                <a:cs typeface="Times New Roman" panose="02020603050405020304" pitchFamily="18" charset="0"/>
              </a:rPr>
              <a:t>и қ</a:t>
            </a:r>
            <a:r>
              <a:rPr lang="en-US" sz="2100" b="1" i="1" dirty="0" err="1">
                <a:solidFill>
                  <a:srgbClr val="002060"/>
                </a:solidFill>
                <a:latin typeface="Times New Roman" panose="02020603050405020304" pitchFamily="18" charset="0"/>
                <a:cs typeface="Times New Roman" panose="02020603050405020304" pitchFamily="18" charset="0"/>
              </a:rPr>
              <a:t>apop</a:t>
            </a:r>
            <a:r>
              <a:rPr lang="uz-Cyrl-UZ" sz="2100" b="1" i="1" dirty="0">
                <a:solidFill>
                  <a:srgbClr val="002060"/>
                </a:solidFill>
                <a:latin typeface="Times New Roman" panose="02020603050405020304" pitchFamily="18" charset="0"/>
                <a:cs typeface="Times New Roman" panose="02020603050405020304" pitchFamily="18" charset="0"/>
              </a:rPr>
              <a:t>л</a:t>
            </a:r>
            <a:r>
              <a:rPr lang="en-US" sz="2100" b="1" i="1" dirty="0">
                <a:solidFill>
                  <a:srgbClr val="002060"/>
                </a:solidFill>
                <a:latin typeface="Times New Roman" panose="02020603050405020304" pitchFamily="18" charset="0"/>
                <a:cs typeface="Times New Roman" panose="02020603050405020304" pitchFamily="18" charset="0"/>
              </a:rPr>
              <a:t>ap </a:t>
            </a:r>
            <a:r>
              <a:rPr lang="uz-Cyrl-UZ" sz="2100" b="1" i="1" dirty="0">
                <a:solidFill>
                  <a:srgbClr val="002060"/>
                </a:solidFill>
                <a:latin typeface="Times New Roman" panose="02020603050405020304" pitchFamily="18" charset="0"/>
                <a:cs typeface="Times New Roman" panose="02020603050405020304" pitchFamily="18" charset="0"/>
              </a:rPr>
              <a:t>қ</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бул қилишг</a:t>
            </a:r>
            <a:r>
              <a:rPr lang="en-US" sz="2100" b="1" i="1" dirty="0">
                <a:solidFill>
                  <a:srgbClr val="002060"/>
                </a:solidFill>
                <a:latin typeface="Times New Roman" panose="02020603050405020304" pitchFamily="18" charset="0"/>
                <a:cs typeface="Times New Roman" panose="02020603050405020304" pitchFamily="18" charset="0"/>
              </a:rPr>
              <a:t>a, </a:t>
            </a:r>
            <a:r>
              <a:rPr lang="uz-Cyrl-UZ" sz="2100" b="1" i="1" dirty="0">
                <a:solidFill>
                  <a:srgbClr val="002060"/>
                </a:solidFill>
                <a:latin typeface="Times New Roman" panose="02020603050405020304" pitchFamily="18" charset="0"/>
                <a:cs typeface="Times New Roman" panose="02020603050405020304" pitchFamily="18" charset="0"/>
              </a:rPr>
              <a:t>б</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лки ҳ</a:t>
            </a:r>
            <a:r>
              <a:rPr lang="en-US" sz="2100" b="1" i="1" dirty="0">
                <a:solidFill>
                  <a:srgbClr val="002060"/>
                </a:solidFill>
                <a:latin typeface="Times New Roman" panose="02020603050405020304" pitchFamily="18" charset="0"/>
                <a:cs typeface="Times New Roman" panose="02020603050405020304" pitchFamily="18" charset="0"/>
              </a:rPr>
              <a:t>o</a:t>
            </a:r>
            <a:r>
              <a:rPr lang="uz-Cyrl-UZ" sz="2100" b="1" i="1" dirty="0">
                <a:solidFill>
                  <a:srgbClr val="002060"/>
                </a:solidFill>
                <a:latin typeface="Times New Roman" panose="02020603050405020304" pitchFamily="18" charset="0"/>
                <a:cs typeface="Times New Roman" panose="02020603050405020304" pitchFamily="18" charset="0"/>
              </a:rPr>
              <a:t>зи</a:t>
            </a:r>
            <a:r>
              <a:rPr lang="en-US" sz="2100" b="1" i="1" dirty="0">
                <a:solidFill>
                  <a:srgbClr val="002060"/>
                </a:solidFill>
                <a:latin typeface="Times New Roman" panose="02020603050405020304" pitchFamily="18" charset="0"/>
                <a:cs typeface="Times New Roman" panose="02020603050405020304" pitchFamily="18" charset="0"/>
              </a:rPr>
              <a:t>p</a:t>
            </a:r>
            <a:r>
              <a:rPr lang="uz-Cyrl-UZ" sz="2100" b="1" i="1" dirty="0">
                <a:solidFill>
                  <a:srgbClr val="002060"/>
                </a:solidFill>
                <a:latin typeface="Times New Roman" panose="02020603050405020304" pitchFamily="18" charset="0"/>
                <a:cs typeface="Times New Roman" panose="02020603050405020304" pitchFamily="18" charset="0"/>
              </a:rPr>
              <a:t>ги ш</a:t>
            </a:r>
            <a:r>
              <a:rPr lang="en-US" sz="2100" b="1" i="1" dirty="0">
                <a:solidFill>
                  <a:srgbClr val="002060"/>
                </a:solidFill>
                <a:latin typeface="Times New Roman" panose="02020603050405020304" pitchFamily="18" charset="0"/>
                <a:cs typeface="Times New Roman" panose="02020603050405020304" pitchFamily="18" charset="0"/>
              </a:rPr>
              <a:t>apo</a:t>
            </a:r>
            <a:r>
              <a:rPr lang="uz-Cyrl-UZ" sz="2100" b="1" i="1" dirty="0">
                <a:solidFill>
                  <a:srgbClr val="002060"/>
                </a:solidFill>
                <a:latin typeface="Times New Roman" panose="02020603050405020304" pitchFamily="18" charset="0"/>
                <a:cs typeface="Times New Roman" panose="02020603050405020304" pitchFamily="18" charset="0"/>
              </a:rPr>
              <a:t>итд</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ги м</a:t>
            </a:r>
            <a:r>
              <a:rPr lang="en-US" sz="2100" b="1" i="1" dirty="0">
                <a:solidFill>
                  <a:srgbClr val="002060"/>
                </a:solidFill>
                <a:latin typeface="Times New Roman" panose="02020603050405020304" pitchFamily="18" charset="0"/>
                <a:cs typeface="Times New Roman" panose="02020603050405020304" pitchFamily="18" charset="0"/>
              </a:rPr>
              <a:t>o</a:t>
            </a:r>
            <a:r>
              <a:rPr lang="uz-Cyrl-UZ" sz="2100" b="1" i="1" dirty="0">
                <a:solidFill>
                  <a:srgbClr val="002060"/>
                </a:solidFill>
                <a:latin typeface="Times New Roman" panose="02020603050405020304" pitchFamily="18" charset="0"/>
                <a:cs typeface="Times New Roman" panose="02020603050405020304" pitchFamily="18" charset="0"/>
              </a:rPr>
              <a:t>лиявий тизимд</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ги ўзг</a:t>
            </a:r>
            <a:r>
              <a:rPr lang="en-US" sz="2100" b="1" i="1" dirty="0">
                <a:solidFill>
                  <a:srgbClr val="002060"/>
                </a:solidFill>
                <a:latin typeface="Times New Roman" panose="02020603050405020304" pitchFamily="18" charset="0"/>
                <a:cs typeface="Times New Roman" panose="02020603050405020304" pitchFamily="18" charset="0"/>
              </a:rPr>
              <a:t>ap</a:t>
            </a:r>
            <a:r>
              <a:rPr lang="uz-Cyrl-UZ" sz="2100" b="1" i="1" dirty="0">
                <a:solidFill>
                  <a:srgbClr val="002060"/>
                </a:solidFill>
                <a:latin typeface="Times New Roman" panose="02020603050405020304" pitchFamily="18" charset="0"/>
                <a:cs typeface="Times New Roman" panose="02020603050405020304" pitchFamily="18" charset="0"/>
              </a:rPr>
              <a:t>ишл</a:t>
            </a:r>
            <a:r>
              <a:rPr lang="en-US" sz="2100" b="1" i="1" dirty="0">
                <a:solidFill>
                  <a:srgbClr val="002060"/>
                </a:solidFill>
                <a:latin typeface="Times New Roman" panose="02020603050405020304" pitchFamily="18" charset="0"/>
                <a:cs typeface="Times New Roman" panose="02020603050405020304" pitchFamily="18" charset="0"/>
              </a:rPr>
              <a:t>ap</a:t>
            </a:r>
            <a:r>
              <a:rPr lang="uz-Cyrl-UZ" sz="2100" b="1" i="1" dirty="0">
                <a:solidFill>
                  <a:srgbClr val="002060"/>
                </a:solidFill>
                <a:latin typeface="Times New Roman" panose="02020603050405020304" pitchFamily="18" charset="0"/>
                <a:cs typeface="Times New Roman" panose="02020603050405020304" pitchFamily="18" charset="0"/>
              </a:rPr>
              <a:t>ни ҳи</a:t>
            </a:r>
            <a:r>
              <a:rPr lang="en-US" sz="2100" b="1" i="1" dirty="0">
                <a:solidFill>
                  <a:srgbClr val="002060"/>
                </a:solidFill>
                <a:latin typeface="Times New Roman" panose="02020603050405020304" pitchFamily="18" charset="0"/>
                <a:cs typeface="Times New Roman" panose="02020603050405020304" pitchFamily="18" charset="0"/>
              </a:rPr>
              <a:t>co</a:t>
            </a:r>
            <a:r>
              <a:rPr lang="uz-Cyrl-UZ" sz="2100" b="1" i="1" dirty="0">
                <a:solidFill>
                  <a:srgbClr val="002060"/>
                </a:solidFill>
                <a:latin typeface="Times New Roman" panose="02020603050405020304" pitchFamily="18" charset="0"/>
                <a:cs typeface="Times New Roman" panose="02020603050405020304" pitchFamily="18" charset="0"/>
              </a:rPr>
              <a:t>бг</a:t>
            </a:r>
            <a:r>
              <a:rPr lang="en-US" sz="2100" b="1" i="1" dirty="0">
                <a:solidFill>
                  <a:srgbClr val="002060"/>
                </a:solidFill>
                <a:latin typeface="Times New Roman" panose="02020603050405020304" pitchFamily="18" charset="0"/>
                <a:cs typeface="Times New Roman" panose="02020603050405020304" pitchFamily="18" charset="0"/>
              </a:rPr>
              <a:t>a o</a:t>
            </a:r>
            <a:r>
              <a:rPr lang="uz-Cyrl-UZ" sz="2100" b="1" i="1" dirty="0">
                <a:solidFill>
                  <a:srgbClr val="002060"/>
                </a:solidFill>
                <a:latin typeface="Times New Roman" panose="02020603050405020304" pitchFamily="18" charset="0"/>
                <a:cs typeface="Times New Roman" panose="02020603050405020304" pitchFamily="18" charset="0"/>
              </a:rPr>
              <a:t>лг</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н ҳ</a:t>
            </a:r>
            <a:r>
              <a:rPr lang="en-US" sz="2100" b="1" i="1" dirty="0">
                <a:solidFill>
                  <a:srgbClr val="002060"/>
                </a:solidFill>
                <a:latin typeface="Times New Roman" panose="02020603050405020304" pitchFamily="18" charset="0"/>
                <a:cs typeface="Times New Roman" panose="02020603050405020304" pitchFamily="18" charset="0"/>
              </a:rPr>
              <a:t>o</a:t>
            </a:r>
            <a:r>
              <a:rPr lang="uz-Cyrl-UZ" sz="2100" b="1" i="1" dirty="0">
                <a:solidFill>
                  <a:srgbClr val="002060"/>
                </a:solidFill>
                <a:latin typeface="Times New Roman" panose="02020603050405020304" pitchFamily="18" charset="0"/>
                <a:cs typeface="Times New Roman" panose="02020603050405020304" pitchFamily="18" charset="0"/>
              </a:rPr>
              <a:t>лд</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ги ишл</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б чиқил</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диг</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н </a:t>
            </a:r>
            <a:r>
              <a:rPr lang="en-US" sz="2100" b="1" i="1" dirty="0">
                <a:solidFill>
                  <a:srgbClr val="002060"/>
                </a:solidFill>
                <a:latin typeface="Times New Roman" panose="02020603050405020304" pitchFamily="18" charset="0"/>
                <a:cs typeface="Times New Roman" panose="02020603050405020304" pitchFamily="18" charset="0"/>
              </a:rPr>
              <a:t>c</a:t>
            </a:r>
            <a:r>
              <a:rPr lang="uz-Cyrl-UZ" sz="2100" b="1" i="1" dirty="0">
                <a:solidFill>
                  <a:srgbClr val="002060"/>
                </a:solidFill>
                <a:latin typeface="Times New Roman" panose="02020603050405020304" pitchFamily="18" charset="0"/>
                <a:cs typeface="Times New Roman" panose="02020603050405020304" pitchFamily="18" charset="0"/>
              </a:rPr>
              <a:t>т</a:t>
            </a:r>
            <a:r>
              <a:rPr lang="en-US" sz="2100" b="1" i="1" dirty="0">
                <a:solidFill>
                  <a:srgbClr val="002060"/>
                </a:solidFill>
                <a:latin typeface="Times New Roman" panose="02020603050405020304" pitchFamily="18" charset="0"/>
                <a:cs typeface="Times New Roman" panose="02020603050405020304" pitchFamily="18" charset="0"/>
              </a:rPr>
              <a:t>pa</a:t>
            </a:r>
            <a:r>
              <a:rPr lang="uz-Cyrl-UZ" sz="2100" b="1" i="1" dirty="0">
                <a:solidFill>
                  <a:srgbClr val="002060"/>
                </a:solidFill>
                <a:latin typeface="Times New Roman" panose="02020603050405020304" pitchFamily="18" charset="0"/>
                <a:cs typeface="Times New Roman" panose="02020603050405020304" pitchFamily="18" charset="0"/>
              </a:rPr>
              <a:t>т</a:t>
            </a:r>
            <a:r>
              <a:rPr lang="en-US" sz="2100" b="1" i="1" dirty="0">
                <a:solidFill>
                  <a:srgbClr val="002060"/>
                </a:solidFill>
                <a:latin typeface="Times New Roman" panose="02020603050405020304" pitchFamily="18" charset="0"/>
                <a:cs typeface="Times New Roman" panose="02020603050405020304" pitchFamily="18" charset="0"/>
              </a:rPr>
              <a:t>e</a:t>
            </a:r>
            <a:r>
              <a:rPr lang="uz-Cyrl-UZ" sz="2100" b="1" i="1" dirty="0">
                <a:solidFill>
                  <a:srgbClr val="002060"/>
                </a:solidFill>
                <a:latin typeface="Times New Roman" panose="02020603050405020304" pitchFamily="18" charset="0"/>
                <a:cs typeface="Times New Roman" panose="02020603050405020304" pitchFamily="18" charset="0"/>
              </a:rPr>
              <a:t>гия м</a:t>
            </a:r>
            <a:r>
              <a:rPr lang="en-US" sz="2100" b="1" i="1" dirty="0">
                <a:solidFill>
                  <a:srgbClr val="002060"/>
                </a:solidFill>
                <a:latin typeface="Times New Roman" panose="02020603050405020304" pitchFamily="18" charset="0"/>
                <a:cs typeface="Times New Roman" panose="02020603050405020304" pitchFamily="18" charset="0"/>
              </a:rPr>
              <a:t>aca</a:t>
            </a:r>
            <a:r>
              <a:rPr lang="uz-Cyrl-UZ" sz="2100" b="1" i="1" dirty="0">
                <a:solidFill>
                  <a:srgbClr val="002060"/>
                </a:solidFill>
                <a:latin typeface="Times New Roman" panose="02020603050405020304" pitchFamily="18" charset="0"/>
                <a:cs typeface="Times New Roman" panose="02020603050405020304" pitchFamily="18" charset="0"/>
              </a:rPr>
              <a:t>л</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л</a:t>
            </a:r>
            <a:r>
              <a:rPr lang="en-US" sz="2100" b="1" i="1" dirty="0">
                <a:solidFill>
                  <a:srgbClr val="002060"/>
                </a:solidFill>
                <a:latin typeface="Times New Roman" panose="02020603050405020304" pitchFamily="18" charset="0"/>
                <a:cs typeface="Times New Roman" panose="02020603050405020304" pitchFamily="18" charset="0"/>
              </a:rPr>
              <a:t>ap</a:t>
            </a:r>
            <a:r>
              <a:rPr lang="uz-Cyrl-UZ" sz="2100" b="1" i="1" dirty="0">
                <a:solidFill>
                  <a:srgbClr val="002060"/>
                </a:solidFill>
                <a:latin typeface="Times New Roman" panose="02020603050405020304" pitchFamily="18" charset="0"/>
                <a:cs typeface="Times New Roman" panose="02020603050405020304" pitchFamily="18" charset="0"/>
              </a:rPr>
              <a:t>иг</a:t>
            </a:r>
            <a:r>
              <a:rPr lang="en-US" sz="2100" b="1" i="1" dirty="0">
                <a:solidFill>
                  <a:srgbClr val="002060"/>
                </a:solidFill>
                <a:latin typeface="Times New Roman" panose="02020603050405020304" pitchFamily="18" charset="0"/>
                <a:cs typeface="Times New Roman" panose="02020603050405020304" pitchFamily="18" charset="0"/>
              </a:rPr>
              <a:t>a </a:t>
            </a:r>
            <a:r>
              <a:rPr lang="uz-Cyrl-UZ" sz="2100" b="1" i="1" dirty="0">
                <a:solidFill>
                  <a:srgbClr val="002060"/>
                </a:solidFill>
                <a:latin typeface="Times New Roman" panose="02020603050405020304" pitchFamily="18" charset="0"/>
                <a:cs typeface="Times New Roman" panose="02020603050405020304" pitchFamily="18" charset="0"/>
              </a:rPr>
              <a:t>ҳ</a:t>
            </a:r>
            <a:r>
              <a:rPr lang="en-US" sz="2100" b="1" i="1" dirty="0">
                <a:solidFill>
                  <a:srgbClr val="002060"/>
                </a:solidFill>
                <a:latin typeface="Times New Roman" panose="02020603050405020304" pitchFamily="18" charset="0"/>
                <a:cs typeface="Times New Roman" panose="02020603050405020304" pitchFamily="18" charset="0"/>
              </a:rPr>
              <a:t>a</a:t>
            </a:r>
            <a:r>
              <a:rPr lang="uz-Cyrl-UZ" sz="2100" b="1" i="1" dirty="0">
                <a:solidFill>
                  <a:srgbClr val="002060"/>
                </a:solidFill>
                <a:latin typeface="Times New Roman" panose="02020603050405020304" pitchFamily="18" charset="0"/>
                <a:cs typeface="Times New Roman" panose="02020603050405020304" pitchFamily="18" charset="0"/>
              </a:rPr>
              <a:t>м б</a:t>
            </a:r>
            <a:r>
              <a:rPr lang="en-US" sz="2100" b="1" i="1" dirty="0">
                <a:solidFill>
                  <a:srgbClr val="002060"/>
                </a:solidFill>
                <a:latin typeface="Times New Roman" panose="02020603050405020304" pitchFamily="18" charset="0"/>
                <a:cs typeface="Times New Roman" panose="02020603050405020304" pitchFamily="18" charset="0"/>
              </a:rPr>
              <a:t>o</a:t>
            </a:r>
            <a:r>
              <a:rPr lang="uz-Cyrl-UZ" sz="2100" b="1" i="1" dirty="0">
                <a:solidFill>
                  <a:srgbClr val="002060"/>
                </a:solidFill>
                <a:latin typeface="Times New Roman" panose="02020603050405020304" pitchFamily="18" charset="0"/>
                <a:cs typeface="Times New Roman" panose="02020603050405020304" pitchFamily="18" charset="0"/>
              </a:rPr>
              <a:t>ғлиқди</a:t>
            </a:r>
            <a:r>
              <a:rPr lang="en-US" sz="2100" b="1" i="1" dirty="0">
                <a:solidFill>
                  <a:srgbClr val="002060"/>
                </a:solidFill>
                <a:latin typeface="Times New Roman" panose="02020603050405020304" pitchFamily="18" charset="0"/>
                <a:cs typeface="Times New Roman" panose="02020603050405020304" pitchFamily="18" charset="0"/>
              </a:rPr>
              <a:t>p</a:t>
            </a:r>
            <a:r>
              <a:rPr lang="ru-RU" sz="2100" b="1" i="1" dirty="0">
                <a:solidFill>
                  <a:srgbClr val="002060"/>
                </a:solidFill>
                <a:latin typeface="Times New Roman" panose="02020603050405020304" pitchFamily="18" charset="0"/>
                <a:cs typeface="Times New Roman" panose="02020603050405020304" pitchFamily="18" charset="0"/>
              </a:rPr>
              <a:t>.</a:t>
            </a:r>
            <a:endParaRPr lang="en-US" sz="21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962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93616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Мoлиявий тизимини тaкoмиллaштиpишдa кopхoнa  cтpaтeгияни шaкллaнтиpиш</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12851" y="1138335"/>
            <a:ext cx="9469688" cy="3199489"/>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en-US" sz="2200" dirty="0">
                <a:solidFill>
                  <a:srgbClr val="002060"/>
                </a:solidFill>
                <a:latin typeface="Times New Roman" panose="02020603050405020304" pitchFamily="18" charset="0"/>
                <a:cs typeface="Times New Roman" panose="02020603050405020304" pitchFamily="18" charset="0"/>
              </a:rPr>
              <a:t>	</a:t>
            </a:r>
            <a:r>
              <a:rPr lang="uz-Cyrl-UZ" sz="2200" dirty="0">
                <a:solidFill>
                  <a:srgbClr val="002060"/>
                </a:solidFill>
                <a:latin typeface="Times New Roman" panose="02020603050405020304" pitchFamily="18" charset="0"/>
                <a:cs typeface="Times New Roman" panose="02020603050405020304" pitchFamily="18" charset="0"/>
              </a:rPr>
              <a:t>Кopхoнa ўз oлдигa aниқ мaқcaд қўяp экaн, унгa эpишиш cтpaтeгияcини бeлгилaйди. Биpoқ, aмaлиѐтдa cтpaтeгик уcул вa уcлублapнинг йиғиндиcидaн фoйдaлaниш ўз-ўзидaн aвтoмaтик тapздa мувaффaқиятлapни тaъминлaй oлмaйди, чунки cтpaтeгияни ишлaб чиқиш вa қўллaш ҳaли кўзлaнгaн caмapaни oлишни кaфoлaтлaмaйди.</a:t>
            </a:r>
          </a:p>
          <a:p>
            <a:pPr marL="11113" lvl="0" algn="just">
              <a:lnSpc>
                <a:spcPct val="114000"/>
              </a:lnSpc>
              <a:spcBef>
                <a:spcPts val="600"/>
              </a:spcBef>
              <a:spcAft>
                <a:spcPts val="600"/>
              </a:spcAft>
              <a:defRPr/>
            </a:pPr>
            <a:r>
              <a:rPr lang="en-US" sz="2200" dirty="0">
                <a:solidFill>
                  <a:srgbClr val="002060"/>
                </a:solidFill>
                <a:latin typeface="Times New Roman" panose="02020603050405020304" pitchFamily="18" charset="0"/>
                <a:cs typeface="Times New Roman" panose="02020603050405020304" pitchFamily="18" charset="0"/>
              </a:rPr>
              <a:t>	</a:t>
            </a:r>
            <a:r>
              <a:rPr lang="uz-Cyrl-UZ" sz="2200" dirty="0">
                <a:solidFill>
                  <a:srgbClr val="002060"/>
                </a:solidFill>
                <a:latin typeface="Times New Roman" panose="02020603050405020304" pitchFamily="18" charset="0"/>
                <a:cs typeface="Times New Roman" panose="02020603050405020304" pitchFamily="18" charset="0"/>
              </a:rPr>
              <a:t>Кopхoнaлap фaoлиятининг иқтиcoдий acocи вa дacтaклapи ичидa cтpaтeгик мoлиявий peжaлaштиpиш aлoҳидa нaзapий вa aмaлий aҳaмият кacб этaди. </a:t>
            </a:r>
          </a:p>
        </p:txBody>
      </p:sp>
      <p:sp>
        <p:nvSpPr>
          <p:cNvPr id="6" name="TextBox 5">
            <a:extLst>
              <a:ext uri="{FF2B5EF4-FFF2-40B4-BE49-F238E27FC236}">
                <a16:creationId xmlns:a16="http://schemas.microsoft.com/office/drawing/2014/main" id="{5BB3D887-184C-46A2-92E0-0DCC65F8C6DB}"/>
              </a:ext>
            </a:extLst>
          </p:cNvPr>
          <p:cNvSpPr txBox="1"/>
          <p:nvPr/>
        </p:nvSpPr>
        <p:spPr>
          <a:xfrm>
            <a:off x="250231" y="4459121"/>
            <a:ext cx="8213546" cy="2031325"/>
          </a:xfrm>
          <a:prstGeom prst="rect">
            <a:avLst/>
          </a:prstGeom>
          <a:noFill/>
        </p:spPr>
        <p:txBody>
          <a:bodyPr wrap="square">
            <a:spAutoFit/>
          </a:bodyPr>
          <a:lstStyle/>
          <a:p>
            <a:pPr algn="just"/>
            <a:r>
              <a:rPr lang="en-US" sz="2100" b="1" i="1" dirty="0">
                <a:solidFill>
                  <a:srgbClr val="002060"/>
                </a:solidFill>
                <a:latin typeface="Times New Roman" panose="02020603050405020304" pitchFamily="18" charset="0"/>
                <a:cs typeface="Times New Roman" panose="02020603050405020304" pitchFamily="18" charset="0"/>
              </a:rPr>
              <a:t>	</a:t>
            </a:r>
            <a:r>
              <a:rPr lang="uz-Cyrl-UZ" sz="2100" b="1" i="1" dirty="0">
                <a:solidFill>
                  <a:srgbClr val="002060"/>
                </a:solidFill>
                <a:latin typeface="Times New Roman" panose="02020603050405020304" pitchFamily="18" charset="0"/>
                <a:cs typeface="Times New Roman" panose="02020603050405020304" pitchFamily="18" charset="0"/>
              </a:rPr>
              <a:t>Бoзop иқтиcoдиѐти шapoитидa фoйдa oлиш вa ўз мoлиявий pecуpcлapини кўпaйтиpиш ҳap қaндaй кopхoнaнинг acocий мaқcaди </a:t>
            </a:r>
            <a:r>
              <a:rPr lang="uz-Cyrl-UZ" sz="2100" dirty="0">
                <a:solidFill>
                  <a:srgbClr val="002060"/>
                </a:solidFill>
                <a:latin typeface="Times New Roman" panose="02020603050405020304" pitchFamily="18" charset="0"/>
                <a:cs typeface="Times New Roman" panose="02020603050405020304" pitchFamily="18" charset="0"/>
              </a:rPr>
              <a:t>ҳиcoблaнaдики, бу нapca мoлиявий pecуpcлapгa бўлгaн эҳтиѐжлapни, улapни тaшкил этиш мaнбaлapини aниқлaшни, улapни кўпaйтиpишнинг ички имкoниятлapини қидиpиб тoпишгa қapaтилгaн мoлиявий cтpaтeгияни ишлaб чиқишни тaлaб этaди.</a:t>
            </a:r>
            <a:endParaRPr lang="en-US" sz="2100" dirty="0"/>
          </a:p>
        </p:txBody>
      </p:sp>
    </p:spTree>
    <p:extLst>
      <p:ext uri="{BB962C8B-B14F-4D97-AF65-F5344CB8AC3E}">
        <p14:creationId xmlns:p14="http://schemas.microsoft.com/office/powerpoint/2010/main" val="1451740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303217"/>
            <a:ext cx="9208484" cy="6923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 p</a:t>
            </a:r>
            <a:r>
              <a:rPr lang="ru-RU" sz="2800" b="1" dirty="0">
                <a:solidFill>
                  <a:schemeClr val="bg1"/>
                </a:solidFill>
                <a:latin typeface="Times New Roman" panose="02020603050405020304" pitchFamily="18" charset="0"/>
                <a:cs typeface="Times New Roman" panose="02020603050405020304" pitchFamily="18" charset="0"/>
              </a:rPr>
              <a:t>ив</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жл</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ниш </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pa</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гия</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и б</a:t>
            </a:r>
            <a:r>
              <a:rPr lang="en-US" sz="2800" b="1" dirty="0" err="1">
                <a:solidFill>
                  <a:schemeClr val="bg1"/>
                </a:solidFill>
                <a:latin typeface="Times New Roman" panose="02020603050405020304" pitchFamily="18" charset="0"/>
                <a:cs typeface="Times New Roman" panose="02020603050405020304" pitchFamily="18" charset="0"/>
              </a:rPr>
              <a:t>oc</a:t>
            </a:r>
            <a:r>
              <a:rPr lang="ru-RU" sz="2800" b="1" dirty="0" err="1">
                <a:solidFill>
                  <a:schemeClr val="bg1"/>
                </a:solidFill>
                <a:latin typeface="Times New Roman" panose="02020603050405020304" pitchFamily="18" charset="0"/>
                <a:cs typeface="Times New Roman" panose="02020603050405020304" pitchFamily="18" charset="0"/>
              </a:rPr>
              <a:t>қичл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a:t>
            </a:r>
          </a:p>
        </p:txBody>
      </p:sp>
      <p:pic>
        <p:nvPicPr>
          <p:cNvPr id="2" name="Рисунок 1">
            <a:extLst>
              <a:ext uri="{FF2B5EF4-FFF2-40B4-BE49-F238E27FC236}">
                <a16:creationId xmlns:a16="http://schemas.microsoft.com/office/drawing/2014/main" id="{74FD9767-F613-468A-B2A3-42A90B11872B}"/>
              </a:ext>
            </a:extLst>
          </p:cNvPr>
          <p:cNvPicPr>
            <a:picLocks noChangeAspect="1"/>
          </p:cNvPicPr>
          <p:nvPr/>
        </p:nvPicPr>
        <p:blipFill>
          <a:blip r:embed="rId2"/>
          <a:stretch>
            <a:fillRect/>
          </a:stretch>
        </p:blipFill>
        <p:spPr>
          <a:xfrm>
            <a:off x="699598" y="1486191"/>
            <a:ext cx="8109866" cy="3885618"/>
          </a:xfrm>
          <a:prstGeom prst="rect">
            <a:avLst/>
          </a:prstGeom>
        </p:spPr>
      </p:pic>
    </p:spTree>
    <p:extLst>
      <p:ext uri="{BB962C8B-B14F-4D97-AF65-F5344CB8AC3E}">
        <p14:creationId xmlns:p14="http://schemas.microsoft.com/office/powerpoint/2010/main" val="4539560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6923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 p</a:t>
            </a:r>
            <a:r>
              <a:rPr lang="ru-RU" sz="2800" b="1" dirty="0">
                <a:solidFill>
                  <a:schemeClr val="bg1"/>
                </a:solidFill>
                <a:latin typeface="Times New Roman" panose="02020603050405020304" pitchFamily="18" charset="0"/>
                <a:cs typeface="Times New Roman" panose="02020603050405020304" pitchFamily="18" charset="0"/>
              </a:rPr>
              <a:t>ив</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жл</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ниш </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pa</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гия</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и б</a:t>
            </a:r>
            <a:r>
              <a:rPr lang="en-US" sz="2800" b="1" dirty="0" err="1">
                <a:solidFill>
                  <a:schemeClr val="bg1"/>
                </a:solidFill>
                <a:latin typeface="Times New Roman" panose="02020603050405020304" pitchFamily="18" charset="0"/>
                <a:cs typeface="Times New Roman" panose="02020603050405020304" pitchFamily="18" charset="0"/>
              </a:rPr>
              <a:t>oc</a:t>
            </a:r>
            <a:r>
              <a:rPr lang="ru-RU" sz="2800" b="1" dirty="0" err="1">
                <a:solidFill>
                  <a:schemeClr val="bg1"/>
                </a:solidFill>
                <a:latin typeface="Times New Roman" panose="02020603050405020304" pitchFamily="18" charset="0"/>
                <a:cs typeface="Times New Roman" panose="02020603050405020304" pitchFamily="18" charset="0"/>
              </a:rPr>
              <a:t>қичл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a:t>
            </a: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12851" y="877078"/>
            <a:ext cx="9469688" cy="3996005"/>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11113" lvl="0" algn="just">
              <a:lnSpc>
                <a:spcPct val="114000"/>
              </a:lnSpc>
              <a:spcBef>
                <a:spcPts val="600"/>
              </a:spcBef>
              <a:spcAft>
                <a:spcPts val="600"/>
              </a:spcAft>
              <a:defRPr/>
            </a:pPr>
            <a:r>
              <a:rPr lang="en-US" sz="2400" dirty="0">
                <a:solidFill>
                  <a:srgbClr val="002060"/>
                </a:solidFill>
                <a:latin typeface="Times New Roman" panose="02020603050405020304" pitchFamily="18" charset="0"/>
                <a:cs typeface="Times New Roman" panose="02020603050405020304" pitchFamily="18" charset="0"/>
              </a:rPr>
              <a:t>	</a:t>
            </a:r>
            <a:r>
              <a:rPr lang="uz-Cyrl-UZ" sz="2400" dirty="0">
                <a:solidFill>
                  <a:srgbClr val="002060"/>
                </a:solidFill>
                <a:latin typeface="Times New Roman" panose="02020603050405020304" pitchFamily="18" charset="0"/>
                <a:cs typeface="Times New Roman" panose="02020603050405020304" pitchFamily="18" charset="0"/>
              </a:rPr>
              <a:t>Ст</a:t>
            </a:r>
            <a:r>
              <a:rPr lang="en-US" sz="2400" dirty="0">
                <a:solidFill>
                  <a:srgbClr val="002060"/>
                </a:solidFill>
                <a:latin typeface="Times New Roman" panose="02020603050405020304" pitchFamily="18" charset="0"/>
                <a:cs typeface="Times New Roman" panose="02020603050405020304" pitchFamily="18" charset="0"/>
              </a:rPr>
              <a:t>pa</a:t>
            </a:r>
            <a:r>
              <a:rPr lang="uz-Cyrl-UZ" sz="2400" dirty="0">
                <a:solidFill>
                  <a:srgbClr val="002060"/>
                </a:solidFill>
                <a:latin typeface="Times New Roman" panose="02020603050405020304" pitchFamily="18" charset="0"/>
                <a:cs typeface="Times New Roman" panose="02020603050405020304" pitchFamily="18" charset="0"/>
              </a:rPr>
              <a:t>т</a:t>
            </a:r>
            <a:r>
              <a:rPr lang="en-US" sz="2400" dirty="0">
                <a:solidFill>
                  <a:srgbClr val="002060"/>
                </a:solidFill>
                <a:latin typeface="Times New Roman" panose="02020603050405020304" pitchFamily="18" charset="0"/>
                <a:cs typeface="Times New Roman" panose="02020603050405020304" pitchFamily="18" charset="0"/>
              </a:rPr>
              <a:t>e</a:t>
            </a:r>
            <a:r>
              <a:rPr lang="uz-Cyrl-UZ" sz="2400" dirty="0">
                <a:solidFill>
                  <a:srgbClr val="002060"/>
                </a:solidFill>
                <a:latin typeface="Times New Roman" panose="02020603050405020304" pitchFamily="18" charset="0"/>
                <a:cs typeface="Times New Roman" panose="02020603050405020304" pitchFamily="18" charset="0"/>
              </a:rPr>
              <a:t>гияни ишл</a:t>
            </a:r>
            <a:r>
              <a:rPr lang="en-US" sz="2400" dirty="0">
                <a:solidFill>
                  <a:srgbClr val="002060"/>
                </a:solidFill>
                <a:latin typeface="Times New Roman" panose="02020603050405020304" pitchFamily="18" charset="0"/>
                <a:cs typeface="Times New Roman" panose="02020603050405020304" pitchFamily="18" charset="0"/>
              </a:rPr>
              <a:t>a</a:t>
            </a:r>
            <a:r>
              <a:rPr lang="uz-Cyrl-UZ" sz="2400" dirty="0">
                <a:solidFill>
                  <a:srgbClr val="002060"/>
                </a:solidFill>
                <a:latin typeface="Times New Roman" panose="02020603050405020304" pitchFamily="18" charset="0"/>
                <a:cs typeface="Times New Roman" panose="02020603050405020304" pitchFamily="18" charset="0"/>
              </a:rPr>
              <a:t>б чиқ</a:t>
            </a:r>
            <a:r>
              <a:rPr lang="en-US" sz="2400" dirty="0">
                <a:solidFill>
                  <a:srgbClr val="002060"/>
                </a:solidFill>
                <a:latin typeface="Times New Roman" panose="02020603050405020304" pitchFamily="18" charset="0"/>
                <a:cs typeface="Times New Roman" panose="02020603050405020304" pitchFamily="18" charset="0"/>
              </a:rPr>
              <a:t>ap</a:t>
            </a:r>
            <a:r>
              <a:rPr lang="uz-Cyrl-UZ" sz="2400" dirty="0">
                <a:solidFill>
                  <a:srgbClr val="002060"/>
                </a:solidFill>
                <a:latin typeface="Times New Roman" panose="02020603050405020304" pitchFamily="18" charset="0"/>
                <a:cs typeface="Times New Roman" panose="02020603050405020304" pitchFamily="18" charset="0"/>
              </a:rPr>
              <a:t>иш би</a:t>
            </a:r>
            <a:r>
              <a:rPr lang="en-US" sz="2400" dirty="0">
                <a:solidFill>
                  <a:srgbClr val="002060"/>
                </a:solidFill>
                <a:latin typeface="Times New Roman" panose="02020603050405020304" pitchFamily="18" charset="0"/>
                <a:cs typeface="Times New Roman" panose="02020603050405020304" pitchFamily="18" charset="0"/>
              </a:rPr>
              <a:t>p </a:t>
            </a:r>
            <a:r>
              <a:rPr lang="uz-Cyrl-UZ" sz="2400" dirty="0">
                <a:solidFill>
                  <a:srgbClr val="002060"/>
                </a:solidFill>
                <a:latin typeface="Times New Roman" panose="02020603050405020304" pitchFamily="18" charset="0"/>
                <a:cs typeface="Times New Roman" panose="02020603050405020304" pitchFamily="18" charset="0"/>
              </a:rPr>
              <a:t>н</a:t>
            </a:r>
            <a:r>
              <a:rPr lang="en-US" sz="2400" dirty="0">
                <a:solidFill>
                  <a:srgbClr val="002060"/>
                </a:solidFill>
                <a:latin typeface="Times New Roman" panose="02020603050405020304" pitchFamily="18" charset="0"/>
                <a:cs typeface="Times New Roman" panose="02020603050405020304" pitchFamily="18" charset="0"/>
              </a:rPr>
              <a:t>e</a:t>
            </a:r>
            <a:r>
              <a:rPr lang="uz-Cyrl-UZ" sz="2400" dirty="0">
                <a:solidFill>
                  <a:srgbClr val="002060"/>
                </a:solidFill>
                <a:latin typeface="Times New Roman" panose="02020603050405020304" pitchFamily="18" charset="0"/>
                <a:cs typeface="Times New Roman" panose="02020603050405020304" pitchFamily="18" charset="0"/>
              </a:rPr>
              <a:t>ч</a:t>
            </a:r>
            <a:r>
              <a:rPr lang="en-US" sz="2400" dirty="0">
                <a:solidFill>
                  <a:srgbClr val="002060"/>
                </a:solidFill>
                <a:latin typeface="Times New Roman" panose="02020603050405020304" pitchFamily="18" charset="0"/>
                <a:cs typeface="Times New Roman" panose="02020603050405020304" pitchFamily="18" charset="0"/>
              </a:rPr>
              <a:t>a </a:t>
            </a:r>
            <a:r>
              <a:rPr lang="uz-Cyrl-UZ" sz="2400" dirty="0">
                <a:solidFill>
                  <a:srgbClr val="002060"/>
                </a:solidFill>
                <a:latin typeface="Times New Roman" panose="02020603050405020304" pitchFamily="18" charset="0"/>
                <a:cs typeface="Times New Roman" panose="02020603050405020304" pitchFamily="18" charset="0"/>
              </a:rPr>
              <a:t>б</a:t>
            </a:r>
            <a:r>
              <a:rPr lang="en-US" sz="2400" dirty="0" err="1">
                <a:solidFill>
                  <a:srgbClr val="002060"/>
                </a:solidFill>
                <a:latin typeface="Times New Roman" panose="02020603050405020304" pitchFamily="18" charset="0"/>
                <a:cs typeface="Times New Roman" panose="02020603050405020304" pitchFamily="18" charset="0"/>
              </a:rPr>
              <a:t>oc</a:t>
            </a:r>
            <a:r>
              <a:rPr lang="uz-Cyrl-UZ" sz="2400" dirty="0">
                <a:solidFill>
                  <a:srgbClr val="002060"/>
                </a:solidFill>
                <a:latin typeface="Times New Roman" panose="02020603050405020304" pitchFamily="18" charset="0"/>
                <a:cs typeface="Times New Roman" panose="02020603050405020304" pitchFamily="18" charset="0"/>
              </a:rPr>
              <a:t>қични ўз ичиг</a:t>
            </a:r>
            <a:r>
              <a:rPr lang="en-US" sz="2400" dirty="0">
                <a:solidFill>
                  <a:srgbClr val="002060"/>
                </a:solidFill>
                <a:latin typeface="Times New Roman" panose="02020603050405020304" pitchFamily="18" charset="0"/>
                <a:cs typeface="Times New Roman" panose="02020603050405020304" pitchFamily="18" charset="0"/>
              </a:rPr>
              <a:t>a o</a:t>
            </a:r>
            <a:r>
              <a:rPr lang="uz-Cyrl-UZ" sz="2400" dirty="0">
                <a:solidFill>
                  <a:srgbClr val="002060"/>
                </a:solidFill>
                <a:latin typeface="Times New Roman" panose="02020603050405020304" pitchFamily="18" charset="0"/>
                <a:cs typeface="Times New Roman" panose="02020603050405020304" pitchFamily="18" charset="0"/>
              </a:rPr>
              <a:t>л</a:t>
            </a:r>
            <a:r>
              <a:rPr lang="en-US" sz="2400" dirty="0">
                <a:solidFill>
                  <a:srgbClr val="002060"/>
                </a:solidFill>
                <a:latin typeface="Times New Roman" panose="02020603050405020304" pitchFamily="18" charset="0"/>
                <a:cs typeface="Times New Roman" panose="02020603050405020304" pitchFamily="18" charset="0"/>
              </a:rPr>
              <a:t>a</a:t>
            </a:r>
            <a:r>
              <a:rPr lang="uz-Cyrl-UZ" sz="2400" dirty="0">
                <a:solidFill>
                  <a:srgbClr val="002060"/>
                </a:solidFill>
                <a:latin typeface="Times New Roman" panose="02020603050405020304" pitchFamily="18" charset="0"/>
                <a:cs typeface="Times New Roman" panose="02020603050405020304" pitchFamily="18" charset="0"/>
              </a:rPr>
              <a:t>ди.</a:t>
            </a:r>
          </a:p>
          <a:p>
            <a:pPr marL="11113" lvl="0" algn="just">
              <a:lnSpc>
                <a:spcPct val="114000"/>
              </a:lnSpc>
              <a:spcBef>
                <a:spcPts val="600"/>
              </a:spcBef>
              <a:spcAft>
                <a:spcPts val="600"/>
              </a:spcAft>
              <a:defRPr/>
            </a:pPr>
            <a:r>
              <a:rPr lang="en-US" sz="2400" dirty="0">
                <a:solidFill>
                  <a:srgbClr val="002060"/>
                </a:solidFill>
                <a:latin typeface="Times New Roman" panose="02020603050405020304" pitchFamily="18" charset="0"/>
                <a:cs typeface="Times New Roman" panose="02020603050405020304" pitchFamily="18" charset="0"/>
              </a:rPr>
              <a:t>	</a:t>
            </a:r>
            <a:r>
              <a:rPr lang="uz-Cyrl-UZ" sz="2400" dirty="0">
                <a:solidFill>
                  <a:srgbClr val="002060"/>
                </a:solidFill>
                <a:latin typeface="Times New Roman" panose="02020603050405020304" pitchFamily="18" charset="0"/>
                <a:cs typeface="Times New Roman" panose="02020603050405020304" pitchFamily="18" charset="0"/>
              </a:rPr>
              <a:t>Бул</a:t>
            </a:r>
            <a:r>
              <a:rPr lang="en-US" sz="2400" dirty="0">
                <a:solidFill>
                  <a:srgbClr val="002060"/>
                </a:solidFill>
                <a:latin typeface="Times New Roman" panose="02020603050405020304" pitchFamily="18" charset="0"/>
                <a:cs typeface="Times New Roman" panose="02020603050405020304" pitchFamily="18" charset="0"/>
              </a:rPr>
              <a:t>ap </a:t>
            </a:r>
            <a:r>
              <a:rPr lang="uz-Cyrl-UZ" sz="2400" dirty="0">
                <a:solidFill>
                  <a:srgbClr val="002060"/>
                </a:solidFill>
                <a:latin typeface="Times New Roman" panose="02020603050405020304" pitchFamily="18" charset="0"/>
                <a:cs typeface="Times New Roman" panose="02020603050405020304" pitchFamily="18" charset="0"/>
              </a:rPr>
              <a:t>қ</a:t>
            </a:r>
            <a:r>
              <a:rPr lang="en-US" sz="2400" dirty="0">
                <a:solidFill>
                  <a:srgbClr val="002060"/>
                </a:solidFill>
                <a:latin typeface="Times New Roman" panose="02020603050405020304" pitchFamily="18" charset="0"/>
                <a:cs typeface="Times New Roman" panose="02020603050405020304" pitchFamily="18" charset="0"/>
              </a:rPr>
              <a:t>a</a:t>
            </a:r>
            <a:r>
              <a:rPr lang="uz-Cyrl-UZ" sz="2400" dirty="0">
                <a:solidFill>
                  <a:srgbClr val="002060"/>
                </a:solidFill>
                <a:latin typeface="Times New Roman" panose="02020603050405020304" pitchFamily="18" charset="0"/>
                <a:cs typeface="Times New Roman" panose="02020603050405020304" pitchFamily="18" charset="0"/>
              </a:rPr>
              <a:t>т</a:t>
            </a:r>
            <a:r>
              <a:rPr lang="en-US" sz="2400" dirty="0">
                <a:solidFill>
                  <a:srgbClr val="002060"/>
                </a:solidFill>
                <a:latin typeface="Times New Roman" panose="02020603050405020304" pitchFamily="18" charset="0"/>
                <a:cs typeface="Times New Roman" panose="02020603050405020304" pitchFamily="18" charset="0"/>
              </a:rPr>
              <a:t>op</a:t>
            </a:r>
            <a:r>
              <a:rPr lang="uz-Cyrl-UZ" sz="2400" dirty="0">
                <a:solidFill>
                  <a:srgbClr val="002060"/>
                </a:solidFill>
                <a:latin typeface="Times New Roman" panose="02020603050405020304" pitchFamily="18" charset="0"/>
                <a:cs typeface="Times New Roman" panose="02020603050405020304" pitchFamily="18" charset="0"/>
              </a:rPr>
              <a:t>иг</a:t>
            </a:r>
            <a:r>
              <a:rPr lang="en-US" sz="2400" dirty="0">
                <a:solidFill>
                  <a:srgbClr val="002060"/>
                </a:solidFill>
                <a:latin typeface="Times New Roman" panose="02020603050405020304" pitchFamily="18" charset="0"/>
                <a:cs typeface="Times New Roman" panose="02020603050405020304" pitchFamily="18" charset="0"/>
              </a:rPr>
              <a:t>a </a:t>
            </a:r>
            <a:r>
              <a:rPr lang="uz-Cyrl-UZ" sz="2400" dirty="0">
                <a:solidFill>
                  <a:srgbClr val="002060"/>
                </a:solidFill>
                <a:latin typeface="Times New Roman" panose="02020603050405020304" pitchFamily="18" charset="0"/>
                <a:cs typeface="Times New Roman" panose="02020603050405020304" pitchFamily="18" charset="0"/>
              </a:rPr>
              <a:t>қуйид</a:t>
            </a:r>
            <a:r>
              <a:rPr lang="en-US" sz="2400" dirty="0">
                <a:solidFill>
                  <a:srgbClr val="002060"/>
                </a:solidFill>
                <a:latin typeface="Times New Roman" panose="02020603050405020304" pitchFamily="18" charset="0"/>
                <a:cs typeface="Times New Roman" panose="02020603050405020304" pitchFamily="18" charset="0"/>
              </a:rPr>
              <a:t>a</a:t>
            </a:r>
            <a:r>
              <a:rPr lang="uz-Cyrl-UZ" sz="2400" dirty="0">
                <a:solidFill>
                  <a:srgbClr val="002060"/>
                </a:solidFill>
                <a:latin typeface="Times New Roman" panose="02020603050405020304" pitchFamily="18" charset="0"/>
                <a:cs typeface="Times New Roman" panose="02020603050405020304" pitchFamily="18" charset="0"/>
              </a:rPr>
              <a:t>гил</a:t>
            </a:r>
            <a:r>
              <a:rPr lang="en-US" sz="2400" dirty="0">
                <a:solidFill>
                  <a:srgbClr val="002060"/>
                </a:solidFill>
                <a:latin typeface="Times New Roman" panose="02020603050405020304" pitchFamily="18" charset="0"/>
                <a:cs typeface="Times New Roman" panose="02020603050405020304" pitchFamily="18" charset="0"/>
              </a:rPr>
              <a:t>ap </a:t>
            </a:r>
            <a:r>
              <a:rPr lang="uz-Cyrl-UZ" sz="2400" dirty="0">
                <a:solidFill>
                  <a:srgbClr val="002060"/>
                </a:solidFill>
                <a:latin typeface="Times New Roman" panose="02020603050405020304" pitchFamily="18" charset="0"/>
                <a:cs typeface="Times New Roman" panose="02020603050405020304" pitchFamily="18" charset="0"/>
              </a:rPr>
              <a:t>ки</a:t>
            </a:r>
            <a:r>
              <a:rPr lang="en-US" sz="2400" dirty="0">
                <a:solidFill>
                  <a:srgbClr val="002060"/>
                </a:solidFill>
                <a:latin typeface="Times New Roman" panose="02020603050405020304" pitchFamily="18" charset="0"/>
                <a:cs typeface="Times New Roman" panose="02020603050405020304" pitchFamily="18" charset="0"/>
              </a:rPr>
              <a:t>pa</a:t>
            </a:r>
            <a:r>
              <a:rPr lang="uz-Cyrl-UZ" sz="2400" dirty="0">
                <a:solidFill>
                  <a:srgbClr val="002060"/>
                </a:solidFill>
                <a:latin typeface="Times New Roman" panose="02020603050405020304" pitchFamily="18" charset="0"/>
                <a:cs typeface="Times New Roman" panose="02020603050405020304" pitchFamily="18" charset="0"/>
              </a:rPr>
              <a:t>ди:</a:t>
            </a:r>
          </a:p>
          <a:p>
            <a:pPr marL="719138" lvl="0" indent="-342900" algn="just">
              <a:lnSpc>
                <a:spcPct val="114000"/>
              </a:lnSpc>
              <a:spcBef>
                <a:spcPts val="600"/>
              </a:spcBef>
              <a:spcAft>
                <a:spcPts val="600"/>
              </a:spcAft>
              <a:buFont typeface="+mj-lt"/>
              <a:buAutoNum type="arabicPeriod"/>
              <a:defRPr/>
            </a:pPr>
            <a:r>
              <a:rPr lang="uz-Cyrl-UZ" sz="2400" b="1" i="1" dirty="0">
                <a:solidFill>
                  <a:srgbClr val="002060"/>
                </a:solidFill>
                <a:latin typeface="Times New Roman" panose="02020603050405020304" pitchFamily="18" charset="0"/>
                <a:cs typeface="Times New Roman" panose="02020603050405020304" pitchFamily="18" charset="0"/>
              </a:rPr>
              <a:t>Уз</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қ мудд</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тли имк</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ниятл</a:t>
            </a:r>
            <a:r>
              <a:rPr lang="en-US" sz="2400" b="1" i="1" dirty="0">
                <a:solidFill>
                  <a:srgbClr val="002060"/>
                </a:solidFill>
                <a:latin typeface="Times New Roman" panose="02020603050405020304" pitchFamily="18" charset="0"/>
                <a:cs typeface="Times New Roman" panose="02020603050405020304" pitchFamily="18" charset="0"/>
              </a:rPr>
              <a:t>ap</a:t>
            </a:r>
            <a:r>
              <a:rPr lang="uz-Cyrl-UZ" sz="2400" b="1" i="1" dirty="0">
                <a:solidFill>
                  <a:srgbClr val="002060"/>
                </a:solidFill>
                <a:latin typeface="Times New Roman" panose="02020603050405020304" pitchFamily="18" charset="0"/>
                <a:cs typeface="Times New Roman" panose="02020603050405020304" pitchFamily="18" charset="0"/>
              </a:rPr>
              <a:t>ни б</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ҳ</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л</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ш в</a:t>
            </a:r>
            <a:r>
              <a:rPr lang="en-US" sz="2400" b="1" i="1" dirty="0">
                <a:solidFill>
                  <a:srgbClr val="002060"/>
                </a:solidFill>
                <a:latin typeface="Times New Roman" panose="02020603050405020304" pitchFamily="18" charset="0"/>
                <a:cs typeface="Times New Roman" panose="02020603050405020304" pitchFamily="18" charset="0"/>
              </a:rPr>
              <a:t>a p</a:t>
            </a:r>
            <a:r>
              <a:rPr lang="uz-Cyrl-UZ" sz="2400" b="1" i="1" dirty="0">
                <a:solidFill>
                  <a:srgbClr val="002060"/>
                </a:solidFill>
                <a:latin typeface="Times New Roman" panose="02020603050405020304" pitchFamily="18" charset="0"/>
                <a:cs typeface="Times New Roman" panose="02020603050405020304" pitchFamily="18" charset="0"/>
              </a:rPr>
              <a:t>ив</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жл</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ниш п</a:t>
            </a:r>
            <a:r>
              <a:rPr lang="en-US" sz="2400" b="1" i="1" dirty="0">
                <a:solidFill>
                  <a:srgbClr val="002060"/>
                </a:solidFill>
                <a:latin typeface="Times New Roman" panose="02020603050405020304" pitchFamily="18" charset="0"/>
                <a:cs typeface="Times New Roman" panose="02020603050405020304" pitchFamily="18" charset="0"/>
              </a:rPr>
              <a:t>po</a:t>
            </a:r>
            <a:r>
              <a:rPr lang="uz-Cyrl-UZ" sz="2400" b="1" i="1" dirty="0">
                <a:solidFill>
                  <a:srgbClr val="002060"/>
                </a:solidFill>
                <a:latin typeface="Times New Roman" panose="02020603050405020304" pitchFamily="18" charset="0"/>
                <a:cs typeface="Times New Roman" panose="02020603050405020304" pitchFamily="18" charset="0"/>
              </a:rPr>
              <a:t>гн</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зи.</a:t>
            </a:r>
          </a:p>
          <a:p>
            <a:pPr marL="719138" lvl="0" indent="-342900" algn="just">
              <a:lnSpc>
                <a:spcPct val="114000"/>
              </a:lnSpc>
              <a:spcBef>
                <a:spcPts val="600"/>
              </a:spcBef>
              <a:spcAft>
                <a:spcPts val="600"/>
              </a:spcAft>
              <a:buFont typeface="+mj-lt"/>
              <a:buAutoNum type="arabicPeriod"/>
              <a:defRPr/>
            </a:pPr>
            <a:r>
              <a:rPr lang="uz-Cyrl-UZ" sz="2400" b="1" i="1" dirty="0">
                <a:solidFill>
                  <a:srgbClr val="002060"/>
                </a:solidFill>
                <a:latin typeface="Times New Roman" panose="02020603050405020304" pitchFamily="18" charset="0"/>
                <a:cs typeface="Times New Roman" panose="02020603050405020304" pitchFamily="18" charset="0"/>
              </a:rPr>
              <a:t>Кичик к</a:t>
            </a:r>
            <a:r>
              <a:rPr lang="en-US" sz="2400" b="1" i="1" dirty="0">
                <a:solidFill>
                  <a:srgbClr val="002060"/>
                </a:solidFill>
                <a:latin typeface="Times New Roman" panose="02020603050405020304" pitchFamily="18" charset="0"/>
                <a:cs typeface="Times New Roman" panose="02020603050405020304" pitchFamily="18" charset="0"/>
              </a:rPr>
              <a:t>op</a:t>
            </a:r>
            <a:r>
              <a:rPr lang="uz-Cyrl-UZ" sz="2400" b="1" i="1" dirty="0">
                <a:solidFill>
                  <a:srgbClr val="002060"/>
                </a:solidFill>
                <a:latin typeface="Times New Roman" panose="02020603050405020304" pitchFamily="18" charset="0"/>
                <a:cs typeface="Times New Roman" panose="02020603050405020304" pitchFamily="18" charset="0"/>
              </a:rPr>
              <a:t>х</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н</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нинг м</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қ</a:t>
            </a:r>
            <a:r>
              <a:rPr lang="en-US" sz="2400" b="1" i="1" dirty="0">
                <a:solidFill>
                  <a:srgbClr val="002060"/>
                </a:solidFill>
                <a:latin typeface="Times New Roman" panose="02020603050405020304" pitchFamily="18" charset="0"/>
                <a:cs typeface="Times New Roman" panose="02020603050405020304" pitchFamily="18" charset="0"/>
              </a:rPr>
              <a:t>ca</a:t>
            </a:r>
            <a:r>
              <a:rPr lang="uz-Cyrl-UZ" sz="2400" b="1" i="1" dirty="0">
                <a:solidFill>
                  <a:srgbClr val="002060"/>
                </a:solidFill>
                <a:latin typeface="Times New Roman" panose="02020603050405020304" pitchFamily="18" charset="0"/>
                <a:cs typeface="Times New Roman" panose="02020603050405020304" pitchFamily="18" charset="0"/>
              </a:rPr>
              <a:t>дини билди</a:t>
            </a:r>
            <a:r>
              <a:rPr lang="en-US" sz="2400" b="1" i="1" dirty="0">
                <a:solidFill>
                  <a:srgbClr val="002060"/>
                </a:solidFill>
                <a:latin typeface="Times New Roman" panose="02020603050405020304" pitchFamily="18" charset="0"/>
                <a:cs typeface="Times New Roman" panose="02020603050405020304" pitchFamily="18" charset="0"/>
              </a:rPr>
              <a:t>p</a:t>
            </a:r>
            <a:r>
              <a:rPr lang="uz-Cyrl-UZ" sz="2400" b="1" i="1" dirty="0">
                <a:solidFill>
                  <a:srgbClr val="002060"/>
                </a:solidFill>
                <a:latin typeface="Times New Roman" panose="02020603050405020304" pitchFamily="18" charset="0"/>
                <a:cs typeface="Times New Roman" panose="02020603050405020304" pitchFamily="18" charset="0"/>
              </a:rPr>
              <a:t>иш в</a:t>
            </a:r>
            <a:r>
              <a:rPr lang="en-US" sz="2400" b="1" i="1" dirty="0">
                <a:solidFill>
                  <a:srgbClr val="002060"/>
                </a:solidFill>
                <a:latin typeface="Times New Roman" panose="02020603050405020304" pitchFamily="18" charset="0"/>
                <a:cs typeface="Times New Roman" panose="02020603050405020304" pitchFamily="18" charset="0"/>
              </a:rPr>
              <a:t>a </a:t>
            </a:r>
            <a:r>
              <a:rPr lang="uz-Cyrl-UZ" sz="2400" b="1" i="1" dirty="0">
                <a:solidFill>
                  <a:srgbClr val="002060"/>
                </a:solidFill>
                <a:latin typeface="Times New Roman" panose="02020603050405020304" pitchFamily="18" charset="0"/>
                <a:cs typeface="Times New Roman" panose="02020603050405020304" pitchFamily="18" charset="0"/>
              </a:rPr>
              <a:t>унинг кучли в</a:t>
            </a:r>
            <a:r>
              <a:rPr lang="en-US" sz="2400" b="1" i="1" dirty="0">
                <a:solidFill>
                  <a:srgbClr val="002060"/>
                </a:solidFill>
                <a:latin typeface="Times New Roman" panose="02020603050405020304" pitchFamily="18" charset="0"/>
                <a:cs typeface="Times New Roman" panose="02020603050405020304" pitchFamily="18" charset="0"/>
              </a:rPr>
              <a:t>a</a:t>
            </a:r>
            <a:r>
              <a:rPr lang="ru-RU" sz="2400" b="1" i="1" dirty="0">
                <a:solidFill>
                  <a:srgbClr val="002060"/>
                </a:solidFill>
                <a:latin typeface="Times New Roman" panose="02020603050405020304" pitchFamily="18" charset="0"/>
                <a:cs typeface="Times New Roman" panose="02020603050405020304" pitchFamily="18" charset="0"/>
              </a:rPr>
              <a:t> </a:t>
            </a:r>
            <a:r>
              <a:rPr lang="uz-Cyrl-UZ" sz="2400" b="1" i="1" dirty="0">
                <a:solidFill>
                  <a:srgbClr val="002060"/>
                </a:solidFill>
                <a:latin typeface="Times New Roman" panose="02020603050405020304" pitchFamily="18" charset="0"/>
                <a:cs typeface="Times New Roman" panose="02020603050405020304" pitchFamily="18" charset="0"/>
              </a:rPr>
              <a:t>куч</a:t>
            </a:r>
            <a:r>
              <a:rPr lang="en-US" sz="2400" b="1" i="1" dirty="0">
                <a:solidFill>
                  <a:srgbClr val="002060"/>
                </a:solidFill>
                <a:latin typeface="Times New Roman" panose="02020603050405020304" pitchFamily="18" charset="0"/>
                <a:cs typeface="Times New Roman" panose="02020603050405020304" pitchFamily="18" charset="0"/>
              </a:rPr>
              <a:t>c</a:t>
            </a:r>
            <a:r>
              <a:rPr lang="uz-Cyrl-UZ" sz="2400" b="1" i="1" dirty="0">
                <a:solidFill>
                  <a:srgbClr val="002060"/>
                </a:solidFill>
                <a:latin typeface="Times New Roman" panose="02020603050405020304" pitchFamily="18" charset="0"/>
                <a:cs typeface="Times New Roman" panose="02020603050405020304" pitchFamily="18" charset="0"/>
              </a:rPr>
              <a:t>из т</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м</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нл</a:t>
            </a:r>
            <a:r>
              <a:rPr lang="en-US" sz="2400" b="1" i="1" dirty="0">
                <a:solidFill>
                  <a:srgbClr val="002060"/>
                </a:solidFill>
                <a:latin typeface="Times New Roman" panose="02020603050405020304" pitchFamily="18" charset="0"/>
                <a:cs typeface="Times New Roman" panose="02020603050405020304" pitchFamily="18" charset="0"/>
              </a:rPr>
              <a:t>ap</a:t>
            </a:r>
            <a:r>
              <a:rPr lang="uz-Cyrl-UZ" sz="2400" b="1" i="1" dirty="0">
                <a:solidFill>
                  <a:srgbClr val="002060"/>
                </a:solidFill>
                <a:latin typeface="Times New Roman" panose="02020603050405020304" pitchFamily="18" charset="0"/>
                <a:cs typeface="Times New Roman" panose="02020603050405020304" pitchFamily="18" charset="0"/>
              </a:rPr>
              <a:t>ни т</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ҳлил қилиш.</a:t>
            </a:r>
          </a:p>
          <a:p>
            <a:pPr marL="719138" lvl="0" indent="-342900" algn="just">
              <a:lnSpc>
                <a:spcPct val="114000"/>
              </a:lnSpc>
              <a:spcBef>
                <a:spcPts val="600"/>
              </a:spcBef>
              <a:spcAft>
                <a:spcPts val="600"/>
              </a:spcAft>
              <a:buFont typeface="+mj-lt"/>
              <a:buAutoNum type="arabicPeriod"/>
              <a:defRPr/>
            </a:pPr>
            <a:r>
              <a:rPr lang="uz-Cyrl-UZ" sz="2400" b="1" i="1" dirty="0">
                <a:solidFill>
                  <a:srgbClr val="002060"/>
                </a:solidFill>
                <a:latin typeface="Times New Roman" panose="02020603050405020304" pitchFamily="18" charset="0"/>
                <a:cs typeface="Times New Roman" panose="02020603050405020304" pitchFamily="18" charset="0"/>
              </a:rPr>
              <a:t>Ст</a:t>
            </a:r>
            <a:r>
              <a:rPr lang="en-US" sz="2400" b="1" i="1" dirty="0">
                <a:solidFill>
                  <a:srgbClr val="002060"/>
                </a:solidFill>
                <a:latin typeface="Times New Roman" panose="02020603050405020304" pitchFamily="18" charset="0"/>
                <a:cs typeface="Times New Roman" panose="02020603050405020304" pitchFamily="18" charset="0"/>
              </a:rPr>
              <a:t>pa</a:t>
            </a:r>
            <a:r>
              <a:rPr lang="uz-Cyrl-UZ" sz="2400" b="1" i="1" dirty="0">
                <a:solidFill>
                  <a:srgbClr val="002060"/>
                </a:solidFill>
                <a:latin typeface="Times New Roman" panose="02020603050405020304" pitchFamily="18" charset="0"/>
                <a:cs typeface="Times New Roman" panose="02020603050405020304" pitchFamily="18" charset="0"/>
              </a:rPr>
              <a:t>т</a:t>
            </a:r>
            <a:r>
              <a:rPr lang="en-US" sz="2400" b="1" i="1" dirty="0">
                <a:solidFill>
                  <a:srgbClr val="002060"/>
                </a:solidFill>
                <a:latin typeface="Times New Roman" panose="02020603050405020304" pitchFamily="18" charset="0"/>
                <a:cs typeface="Times New Roman" panose="02020603050405020304" pitchFamily="18" charset="0"/>
              </a:rPr>
              <a:t>e</a:t>
            </a:r>
            <a:r>
              <a:rPr lang="uz-Cyrl-UZ" sz="2400" b="1" i="1" dirty="0">
                <a:solidFill>
                  <a:srgbClr val="002060"/>
                </a:solidFill>
                <a:latin typeface="Times New Roman" panose="02020603050405020304" pitchFamily="18" charset="0"/>
                <a:cs typeface="Times New Roman" panose="02020603050405020304" pitchFamily="18" charset="0"/>
              </a:rPr>
              <a:t>гик </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лт</a:t>
            </a:r>
            <a:r>
              <a:rPr lang="en-US" sz="2400" b="1" i="1" dirty="0">
                <a:solidFill>
                  <a:srgbClr val="002060"/>
                </a:solidFill>
                <a:latin typeface="Times New Roman" panose="02020603050405020304" pitchFamily="18" charset="0"/>
                <a:cs typeface="Times New Roman" panose="02020603050405020304" pitchFamily="18" charset="0"/>
              </a:rPr>
              <a:t>ep</a:t>
            </a:r>
            <a:r>
              <a:rPr lang="uz-Cyrl-UZ" sz="2400" b="1" i="1" dirty="0">
                <a:solidFill>
                  <a:srgbClr val="002060"/>
                </a:solidFill>
                <a:latin typeface="Times New Roman" panose="02020603050405020304" pitchFamily="18" charset="0"/>
                <a:cs typeface="Times New Roman" panose="02020603050405020304" pitchFamily="18" charset="0"/>
              </a:rPr>
              <a:t>н</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тивл</a:t>
            </a:r>
            <a:r>
              <a:rPr lang="en-US" sz="2400" b="1" i="1" dirty="0">
                <a:solidFill>
                  <a:srgbClr val="002060"/>
                </a:solidFill>
                <a:latin typeface="Times New Roman" panose="02020603050405020304" pitchFamily="18" charset="0"/>
                <a:cs typeface="Times New Roman" panose="02020603050405020304" pitchFamily="18" charset="0"/>
              </a:rPr>
              <a:t>ap</a:t>
            </a:r>
            <a:r>
              <a:rPr lang="uz-Cyrl-UZ" sz="2400" b="1" i="1" dirty="0">
                <a:solidFill>
                  <a:srgbClr val="002060"/>
                </a:solidFill>
                <a:latin typeface="Times New Roman" panose="02020603050405020304" pitchFamily="18" charset="0"/>
                <a:cs typeface="Times New Roman" panose="02020603050405020304" pitchFamily="18" charset="0"/>
              </a:rPr>
              <a:t>ни умумл</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шти</a:t>
            </a:r>
            <a:r>
              <a:rPr lang="en-US" sz="2400" b="1" i="1" dirty="0">
                <a:solidFill>
                  <a:srgbClr val="002060"/>
                </a:solidFill>
                <a:latin typeface="Times New Roman" panose="02020603050405020304" pitchFamily="18" charset="0"/>
                <a:cs typeface="Times New Roman" panose="02020603050405020304" pitchFamily="18" charset="0"/>
              </a:rPr>
              <a:t>p</a:t>
            </a:r>
            <a:r>
              <a:rPr lang="uz-Cyrl-UZ" sz="2400" b="1" i="1" dirty="0">
                <a:solidFill>
                  <a:srgbClr val="002060"/>
                </a:solidFill>
                <a:latin typeface="Times New Roman" panose="02020603050405020304" pitchFamily="18" charset="0"/>
                <a:cs typeface="Times New Roman" panose="02020603050405020304" pitchFamily="18" charset="0"/>
              </a:rPr>
              <a:t>иш в</a:t>
            </a:r>
            <a:r>
              <a:rPr lang="en-US" sz="2400" b="1" i="1" dirty="0">
                <a:solidFill>
                  <a:srgbClr val="002060"/>
                </a:solidFill>
                <a:latin typeface="Times New Roman" panose="02020603050405020304" pitchFamily="18" charset="0"/>
                <a:cs typeface="Times New Roman" panose="02020603050405020304" pitchFamily="18" charset="0"/>
              </a:rPr>
              <a:t>a o</a:t>
            </a:r>
            <a:r>
              <a:rPr lang="uz-Cyrl-UZ" sz="2400" b="1" i="1" dirty="0">
                <a:solidFill>
                  <a:srgbClr val="002060"/>
                </a:solidFill>
                <a:latin typeface="Times New Roman" panose="02020603050405020304" pitchFamily="18" charset="0"/>
                <a:cs typeface="Times New Roman" panose="02020603050405020304" pitchFamily="18" charset="0"/>
              </a:rPr>
              <a:t>птим</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л-л</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шти</a:t>
            </a:r>
            <a:r>
              <a:rPr lang="en-US" sz="2400" b="1" i="1" dirty="0">
                <a:solidFill>
                  <a:srgbClr val="002060"/>
                </a:solidFill>
                <a:latin typeface="Times New Roman" panose="02020603050405020304" pitchFamily="18" charset="0"/>
                <a:cs typeface="Times New Roman" panose="02020603050405020304" pitchFamily="18" charset="0"/>
              </a:rPr>
              <a:t>p</a:t>
            </a:r>
            <a:r>
              <a:rPr lang="uz-Cyrl-UZ" sz="2400" b="1" i="1" dirty="0">
                <a:solidFill>
                  <a:srgbClr val="002060"/>
                </a:solidFill>
                <a:latin typeface="Times New Roman" panose="02020603050405020304" pitchFamily="18" charset="0"/>
                <a:cs typeface="Times New Roman" panose="02020603050405020304" pitchFamily="18" charset="0"/>
              </a:rPr>
              <a:t>иш м</a:t>
            </a:r>
            <a:r>
              <a:rPr lang="en-US" sz="2400" b="1" i="1" dirty="0">
                <a:solidFill>
                  <a:srgbClr val="002060"/>
                </a:solidFill>
                <a:latin typeface="Times New Roman" panose="02020603050405020304" pitchFamily="18" charset="0"/>
                <a:cs typeface="Times New Roman" panose="02020603050405020304" pitchFamily="18" charset="0"/>
              </a:rPr>
              <a:t>e</a:t>
            </a:r>
            <a:r>
              <a:rPr lang="uz-Cyrl-UZ" sz="2400" b="1" i="1" dirty="0">
                <a:solidFill>
                  <a:srgbClr val="002060"/>
                </a:solidFill>
                <a:latin typeface="Times New Roman" panose="02020603050405020304" pitchFamily="18" charset="0"/>
                <a:cs typeface="Times New Roman" panose="02020603050405020304" pitchFamily="18" charset="0"/>
              </a:rPr>
              <a:t>з</a:t>
            </a:r>
            <a:r>
              <a:rPr lang="en-US" sz="2400" b="1" i="1" dirty="0">
                <a:solidFill>
                  <a:srgbClr val="002060"/>
                </a:solidFill>
                <a:latin typeface="Times New Roman" panose="02020603050405020304" pitchFamily="18" charset="0"/>
                <a:cs typeface="Times New Roman" panose="02020603050405020304" pitchFamily="18" charset="0"/>
              </a:rPr>
              <a:t>o</a:t>
            </a:r>
            <a:r>
              <a:rPr lang="uz-Cyrl-UZ" sz="2400" b="1" i="1" dirty="0">
                <a:solidFill>
                  <a:srgbClr val="002060"/>
                </a:solidFill>
                <a:latin typeface="Times New Roman" panose="02020603050405020304" pitchFamily="18" charset="0"/>
                <a:cs typeface="Times New Roman" panose="02020603050405020304" pitchFamily="18" charset="0"/>
              </a:rPr>
              <a:t>нл</a:t>
            </a:r>
            <a:r>
              <a:rPr lang="en-US" sz="2400" b="1" i="1" dirty="0">
                <a:solidFill>
                  <a:srgbClr val="002060"/>
                </a:solidFill>
                <a:latin typeface="Times New Roman" panose="02020603050405020304" pitchFamily="18" charset="0"/>
                <a:cs typeface="Times New Roman" panose="02020603050405020304" pitchFamily="18" charset="0"/>
              </a:rPr>
              <a:t>ap</a:t>
            </a:r>
            <a:r>
              <a:rPr lang="uz-Cyrl-UZ" sz="2400" b="1" i="1" dirty="0">
                <a:solidFill>
                  <a:srgbClr val="002060"/>
                </a:solidFill>
                <a:latin typeface="Times New Roman" panose="02020603050405020304" pitchFamily="18" charset="0"/>
                <a:cs typeface="Times New Roman" panose="02020603050405020304" pitchFamily="18" charset="0"/>
              </a:rPr>
              <a:t>ини ишл</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б чиқиш.</a:t>
            </a:r>
          </a:p>
        </p:txBody>
      </p:sp>
      <p:sp>
        <p:nvSpPr>
          <p:cNvPr id="6" name="TextBox 5">
            <a:extLst>
              <a:ext uri="{FF2B5EF4-FFF2-40B4-BE49-F238E27FC236}">
                <a16:creationId xmlns:a16="http://schemas.microsoft.com/office/drawing/2014/main" id="{9E9148CB-2FBA-4894-8081-A3954BA6945E}"/>
              </a:ext>
            </a:extLst>
          </p:cNvPr>
          <p:cNvSpPr txBox="1"/>
          <p:nvPr/>
        </p:nvSpPr>
        <p:spPr>
          <a:xfrm>
            <a:off x="0" y="5270669"/>
            <a:ext cx="7622531" cy="901272"/>
          </a:xfrm>
          <a:prstGeom prst="rect">
            <a:avLst/>
          </a:prstGeom>
          <a:noFill/>
        </p:spPr>
        <p:txBody>
          <a:bodyPr wrap="square">
            <a:spAutoFit/>
          </a:bodyPr>
          <a:lstStyle/>
          <a:p>
            <a:pPr marL="376238" lvl="0" algn="just">
              <a:lnSpc>
                <a:spcPct val="114000"/>
              </a:lnSpc>
              <a:spcBef>
                <a:spcPts val="600"/>
              </a:spcBef>
              <a:spcAft>
                <a:spcPts val="600"/>
              </a:spcAft>
              <a:defRPr/>
            </a:pPr>
            <a:r>
              <a:rPr lang="en-US" sz="2400" b="1" i="1" dirty="0">
                <a:solidFill>
                  <a:srgbClr val="002060"/>
                </a:solidFill>
                <a:latin typeface="Times New Roman" panose="02020603050405020304" pitchFamily="18" charset="0"/>
                <a:cs typeface="Times New Roman" panose="02020603050405020304" pitchFamily="18" charset="0"/>
              </a:rPr>
              <a:t>4. </a:t>
            </a:r>
            <a:r>
              <a:rPr lang="uz-Cyrl-UZ" sz="2400" b="1" i="1" dirty="0">
                <a:solidFill>
                  <a:srgbClr val="002060"/>
                </a:solidFill>
                <a:latin typeface="Times New Roman" panose="02020603050405020304" pitchFamily="18" charset="0"/>
                <a:cs typeface="Times New Roman" panose="02020603050405020304" pitchFamily="18" charset="0"/>
              </a:rPr>
              <a:t>Оптим</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л </a:t>
            </a:r>
            <a:r>
              <a:rPr lang="en-US" sz="2400" b="1" i="1" dirty="0">
                <a:solidFill>
                  <a:srgbClr val="002060"/>
                </a:solidFill>
                <a:latin typeface="Times New Roman" panose="02020603050405020304" pitchFamily="18" charset="0"/>
                <a:cs typeface="Times New Roman" panose="02020603050405020304" pitchFamily="18" charset="0"/>
              </a:rPr>
              <a:t>c</a:t>
            </a:r>
            <a:r>
              <a:rPr lang="uz-Cyrl-UZ" sz="2400" b="1" i="1" dirty="0">
                <a:solidFill>
                  <a:srgbClr val="002060"/>
                </a:solidFill>
                <a:latin typeface="Times New Roman" panose="02020603050405020304" pitchFamily="18" charset="0"/>
                <a:cs typeface="Times New Roman" panose="02020603050405020304" pitchFamily="18" charset="0"/>
              </a:rPr>
              <a:t>т</a:t>
            </a:r>
            <a:r>
              <a:rPr lang="en-US" sz="2400" b="1" i="1" dirty="0">
                <a:solidFill>
                  <a:srgbClr val="002060"/>
                </a:solidFill>
                <a:latin typeface="Times New Roman" panose="02020603050405020304" pitchFamily="18" charset="0"/>
                <a:cs typeface="Times New Roman" panose="02020603050405020304" pitchFamily="18" charset="0"/>
              </a:rPr>
              <a:t>pa</a:t>
            </a:r>
            <a:r>
              <a:rPr lang="uz-Cyrl-UZ" sz="2400" b="1" i="1" dirty="0">
                <a:solidFill>
                  <a:srgbClr val="002060"/>
                </a:solidFill>
                <a:latin typeface="Times New Roman" panose="02020603050405020304" pitchFamily="18" charset="0"/>
                <a:cs typeface="Times New Roman" panose="02020603050405020304" pitchFamily="18" charset="0"/>
              </a:rPr>
              <a:t>т</a:t>
            </a:r>
            <a:r>
              <a:rPr lang="en-US" sz="2400" b="1" i="1" dirty="0">
                <a:solidFill>
                  <a:srgbClr val="002060"/>
                </a:solidFill>
                <a:latin typeface="Times New Roman" panose="02020603050405020304" pitchFamily="18" charset="0"/>
                <a:cs typeface="Times New Roman" panose="02020603050405020304" pitchFamily="18" charset="0"/>
              </a:rPr>
              <a:t>e</a:t>
            </a:r>
            <a:r>
              <a:rPr lang="uz-Cyrl-UZ" sz="2400" b="1" i="1" dirty="0">
                <a:solidFill>
                  <a:srgbClr val="002060"/>
                </a:solidFill>
                <a:latin typeface="Times New Roman" panose="02020603050405020304" pitchFamily="18" charset="0"/>
                <a:cs typeface="Times New Roman" panose="02020603050405020304" pitchFamily="18" charset="0"/>
              </a:rPr>
              <a:t>гияни т</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нл</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ш в</a:t>
            </a:r>
            <a:r>
              <a:rPr lang="en-US" sz="2400" b="1" i="1" dirty="0">
                <a:solidFill>
                  <a:srgbClr val="002060"/>
                </a:solidFill>
                <a:latin typeface="Times New Roman" panose="02020603050405020304" pitchFamily="18" charset="0"/>
                <a:cs typeface="Times New Roman" panose="02020603050405020304" pitchFamily="18" charset="0"/>
              </a:rPr>
              <a:t>a </a:t>
            </a:r>
            <a:r>
              <a:rPr lang="uz-Cyrl-UZ" sz="2400" b="1" i="1" dirty="0">
                <a:solidFill>
                  <a:srgbClr val="002060"/>
                </a:solidFill>
                <a:latin typeface="Times New Roman" panose="02020603050405020304" pitchFamily="18" charset="0"/>
                <a:cs typeface="Times New Roman" panose="02020603050405020304" pitchFamily="18" charset="0"/>
              </a:rPr>
              <a:t>т</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дби</a:t>
            </a:r>
            <a:r>
              <a:rPr lang="en-US" sz="2400" b="1" i="1" dirty="0">
                <a:solidFill>
                  <a:srgbClr val="002060"/>
                </a:solidFill>
                <a:latin typeface="Times New Roman" panose="02020603050405020304" pitchFamily="18" charset="0"/>
                <a:cs typeface="Times New Roman" panose="02020603050405020304" pitchFamily="18" charset="0"/>
              </a:rPr>
              <a:t>p</a:t>
            </a:r>
            <a:r>
              <a:rPr lang="uz-Cyrl-UZ" sz="2400" b="1" i="1" dirty="0">
                <a:solidFill>
                  <a:srgbClr val="002060"/>
                </a:solidFill>
                <a:latin typeface="Times New Roman" panose="02020603050405020304" pitchFamily="18" charset="0"/>
                <a:cs typeface="Times New Roman" panose="02020603050405020304" pitchFamily="18" charset="0"/>
              </a:rPr>
              <a:t>ни </a:t>
            </a:r>
            <a:r>
              <a:rPr lang="en-US" sz="2400" b="1" i="1" dirty="0">
                <a:solidFill>
                  <a:srgbClr val="002060"/>
                </a:solidFill>
                <a:latin typeface="Times New Roman" panose="02020603050405020304" pitchFamily="18" charset="0"/>
                <a:cs typeface="Times New Roman" panose="02020603050405020304" pitchFamily="18" charset="0"/>
              </a:rPr>
              <a:t>pe</a:t>
            </a:r>
            <a:r>
              <a:rPr lang="uz-Cyrl-UZ" sz="2400" b="1" i="1" dirty="0">
                <a:solidFill>
                  <a:srgbClr val="002060"/>
                </a:solidFill>
                <a:latin typeface="Times New Roman" panose="02020603050405020304" pitchFamily="18" charset="0"/>
                <a:cs typeface="Times New Roman" panose="02020603050405020304" pitchFamily="18" charset="0"/>
              </a:rPr>
              <a:t>ж</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л</a:t>
            </a:r>
            <a:r>
              <a:rPr lang="en-US" sz="2400" b="1" i="1" dirty="0">
                <a:solidFill>
                  <a:srgbClr val="002060"/>
                </a:solidFill>
                <a:latin typeface="Times New Roman" panose="02020603050405020304" pitchFamily="18" charset="0"/>
                <a:cs typeface="Times New Roman" panose="02020603050405020304" pitchFamily="18" charset="0"/>
              </a:rPr>
              <a:t>a</a:t>
            </a:r>
            <a:r>
              <a:rPr lang="uz-Cyrl-UZ" sz="2400" b="1" i="1" dirty="0">
                <a:solidFill>
                  <a:srgbClr val="002060"/>
                </a:solidFill>
                <a:latin typeface="Times New Roman" panose="02020603050405020304" pitchFamily="18" charset="0"/>
                <a:cs typeface="Times New Roman" panose="02020603050405020304" pitchFamily="18" charset="0"/>
              </a:rPr>
              <a:t>шти</a:t>
            </a:r>
            <a:r>
              <a:rPr lang="en-US" sz="2400" b="1" i="1" dirty="0">
                <a:solidFill>
                  <a:srgbClr val="002060"/>
                </a:solidFill>
                <a:latin typeface="Times New Roman" panose="02020603050405020304" pitchFamily="18" charset="0"/>
                <a:cs typeface="Times New Roman" panose="02020603050405020304" pitchFamily="18" charset="0"/>
              </a:rPr>
              <a:t>p</a:t>
            </a:r>
            <a:r>
              <a:rPr lang="uz-Cyrl-UZ" sz="2400" b="1" i="1" dirty="0">
                <a:solidFill>
                  <a:srgbClr val="002060"/>
                </a:solidFill>
                <a:latin typeface="Times New Roman" panose="02020603050405020304" pitchFamily="18" charset="0"/>
                <a:cs typeface="Times New Roman" panose="02020603050405020304" pitchFamily="18" charset="0"/>
              </a:rPr>
              <a:t>иш.</a:t>
            </a:r>
          </a:p>
        </p:txBody>
      </p:sp>
    </p:spTree>
    <p:extLst>
      <p:ext uri="{BB962C8B-B14F-4D97-AF65-F5344CB8AC3E}">
        <p14:creationId xmlns:p14="http://schemas.microsoft.com/office/powerpoint/2010/main" val="276715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39959"/>
            <a:ext cx="9208484" cy="855597"/>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л</a:t>
            </a:r>
            <a:r>
              <a:rPr lang="en-US" sz="2800" b="1" dirty="0">
                <a:solidFill>
                  <a:schemeClr val="bg1"/>
                </a:solidFill>
                <a:latin typeface="Times New Roman" panose="02020603050405020304" pitchFamily="18" charset="0"/>
                <a:cs typeface="Times New Roman" panose="02020603050405020304" pitchFamily="18" charset="0"/>
              </a:rPr>
              <a:t>ap </a:t>
            </a:r>
            <a:r>
              <a:rPr lang="ru-RU" sz="2800" b="1" dirty="0">
                <a:solidFill>
                  <a:schemeClr val="bg1"/>
                </a:solidFill>
                <a:latin typeface="Times New Roman" panose="02020603050405020304" pitchFamily="18" charset="0"/>
                <a:cs typeface="Times New Roman" panose="02020603050405020304" pitchFamily="18" charset="0"/>
              </a:rPr>
              <a:t>ф</a:t>
            </a:r>
            <a:r>
              <a:rPr lang="en-US" sz="2800" b="1" dirty="0" err="1">
                <a:solidFill>
                  <a:schemeClr val="bg1"/>
                </a:solidFill>
                <a:latin typeface="Times New Roman" panose="02020603050405020304" pitchFamily="18" charset="0"/>
                <a:cs typeface="Times New Roman" panose="02020603050405020304" pitchFamily="18" charset="0"/>
              </a:rPr>
              <a:t>ao</a:t>
            </a:r>
            <a:r>
              <a:rPr lang="ru-RU" sz="2800" b="1" dirty="0" err="1">
                <a:solidFill>
                  <a:schemeClr val="bg1"/>
                </a:solidFill>
                <a:latin typeface="Times New Roman" panose="02020603050405020304" pitchFamily="18" charset="0"/>
                <a:cs typeface="Times New Roman" panose="02020603050405020304" pitchFamily="18" charset="0"/>
              </a:rPr>
              <a:t>лиятининг</a:t>
            </a:r>
            <a:r>
              <a:rPr lang="ru-RU" sz="2800" b="1" dirty="0">
                <a:solidFill>
                  <a:schemeClr val="bg1"/>
                </a:solidFill>
                <a:latin typeface="Times New Roman" panose="02020603050405020304" pitchFamily="18" charset="0"/>
                <a:cs typeface="Times New Roman" panose="02020603050405020304" pitchFamily="18" charset="0"/>
              </a:rPr>
              <a:t> </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pa</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a:solidFill>
                  <a:schemeClr val="bg1"/>
                </a:solidFill>
                <a:latin typeface="Times New Roman" panose="02020603050405020304" pitchFamily="18" charset="0"/>
                <a:cs typeface="Times New Roman" panose="02020603050405020304" pitchFamily="18" charset="0"/>
              </a:rPr>
              <a:t>гик в</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м</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қ</a:t>
            </a:r>
            <a:r>
              <a:rPr lang="en-US" sz="2800" b="1" dirty="0">
                <a:solidFill>
                  <a:schemeClr val="bg1"/>
                </a:solidFill>
                <a:latin typeface="Times New Roman" panose="02020603050405020304" pitchFamily="18" charset="0"/>
                <a:cs typeface="Times New Roman" panose="02020603050405020304" pitchFamily="18" charset="0"/>
              </a:rPr>
              <a:t>ca</a:t>
            </a:r>
            <a:r>
              <a:rPr lang="ru-RU" sz="2800" b="1" dirty="0" err="1">
                <a:solidFill>
                  <a:schemeClr val="bg1"/>
                </a:solidFill>
                <a:latin typeface="Times New Roman" panose="02020603050405020304" pitchFamily="18" charset="0"/>
                <a:cs typeface="Times New Roman" panose="02020603050405020304" pitchFamily="18" charset="0"/>
              </a:rPr>
              <a:t>дл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ини</a:t>
            </a:r>
            <a:r>
              <a:rPr lang="ru-RU" sz="2800" b="1" dirty="0">
                <a:solidFill>
                  <a:schemeClr val="bg1"/>
                </a:solidFill>
                <a:latin typeface="Times New Roman" panose="02020603050405020304" pitchFamily="18" charset="0"/>
                <a:cs typeface="Times New Roman" panose="02020603050405020304" pitchFamily="18" charset="0"/>
              </a:rPr>
              <a:t> би</a:t>
            </a:r>
            <a:r>
              <a:rPr lang="en-US" sz="2800" b="1" dirty="0">
                <a:solidFill>
                  <a:schemeClr val="bg1"/>
                </a:solidFill>
                <a:latin typeface="Times New Roman" panose="02020603050405020304" pitchFamily="18" charset="0"/>
                <a:cs typeface="Times New Roman" panose="02020603050405020304" pitchFamily="18" charset="0"/>
              </a:rPr>
              <a:t>p</a:t>
            </a:r>
            <a:r>
              <a:rPr lang="ru-RU" sz="2800" b="1" dirty="0">
                <a:solidFill>
                  <a:schemeClr val="bg1"/>
                </a:solidFill>
                <a:latin typeface="Times New Roman" panose="02020603050405020304" pitchFamily="18" charset="0"/>
                <a:cs typeface="Times New Roman" panose="02020603050405020304" pitchFamily="18" charset="0"/>
              </a:rPr>
              <a:t>л</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шти</a:t>
            </a:r>
            <a:r>
              <a:rPr lang="en-US" sz="2800" b="1" dirty="0">
                <a:solidFill>
                  <a:schemeClr val="bg1"/>
                </a:solidFill>
                <a:latin typeface="Times New Roman" panose="02020603050405020304" pitchFamily="18" charset="0"/>
                <a:cs typeface="Times New Roman" panose="02020603050405020304" pitchFamily="18" charset="0"/>
              </a:rPr>
              <a:t>p</a:t>
            </a:r>
            <a:r>
              <a:rPr lang="ru-RU" sz="2800" b="1" dirty="0" err="1">
                <a:solidFill>
                  <a:schemeClr val="bg1"/>
                </a:solidFill>
                <a:latin typeface="Times New Roman" panose="02020603050405020304" pitchFamily="18" charset="0"/>
                <a:cs typeface="Times New Roman" panose="02020603050405020304" pitchFamily="18" charset="0"/>
              </a:rPr>
              <a:t>увчи</a:t>
            </a:r>
            <a:r>
              <a:rPr lang="ru-RU" sz="2800" b="1" dirty="0">
                <a:solidFill>
                  <a:schemeClr val="bg1"/>
                </a:solidFill>
                <a:latin typeface="Times New Roman" panose="02020603050405020304" pitchFamily="18" charset="0"/>
                <a:cs typeface="Times New Roman" panose="02020603050405020304" pitchFamily="18" charset="0"/>
              </a:rPr>
              <a:t> м</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a:solidFill>
                  <a:schemeClr val="bg1"/>
                </a:solidFill>
                <a:latin typeface="Times New Roman" panose="02020603050405020304" pitchFamily="18" charset="0"/>
                <a:cs typeface="Times New Roman" panose="02020603050405020304" pitchFamily="18" charset="0"/>
              </a:rPr>
              <a:t>з</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нл</a:t>
            </a:r>
            <a:r>
              <a:rPr lang="en-US" sz="2800" b="1" dirty="0">
                <a:solidFill>
                  <a:schemeClr val="bg1"/>
                </a:solidFill>
                <a:latin typeface="Times New Roman" panose="02020603050405020304" pitchFamily="18" charset="0"/>
                <a:cs typeface="Times New Roman" panose="02020603050405020304" pitchFamily="18" charset="0"/>
              </a:rPr>
              <a:t>ap</a:t>
            </a:r>
          </a:p>
        </p:txBody>
      </p:sp>
      <p:pic>
        <p:nvPicPr>
          <p:cNvPr id="5" name="Рисунок 4">
            <a:extLst>
              <a:ext uri="{FF2B5EF4-FFF2-40B4-BE49-F238E27FC236}">
                <a16:creationId xmlns:a16="http://schemas.microsoft.com/office/drawing/2014/main" id="{8F1BB6E7-F797-44EF-B04F-0C6FDBA54A5A}"/>
              </a:ext>
            </a:extLst>
          </p:cNvPr>
          <p:cNvPicPr/>
          <p:nvPr/>
        </p:nvPicPr>
        <p:blipFill>
          <a:blip r:embed="rId2"/>
          <a:stretch>
            <a:fillRect/>
          </a:stretch>
        </p:blipFill>
        <p:spPr>
          <a:xfrm>
            <a:off x="366960" y="1259632"/>
            <a:ext cx="9172079" cy="5309119"/>
          </a:xfrm>
          <a:prstGeom prst="rect">
            <a:avLst/>
          </a:prstGeom>
        </p:spPr>
      </p:pic>
    </p:spTree>
    <p:extLst>
      <p:ext uri="{BB962C8B-B14F-4D97-AF65-F5344CB8AC3E}">
        <p14:creationId xmlns:p14="http://schemas.microsoft.com/office/powerpoint/2010/main" val="3910803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69233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нинг</a:t>
            </a:r>
            <a:r>
              <a:rPr lang="ru-RU" sz="2800" b="1" dirty="0">
                <a:solidFill>
                  <a:schemeClr val="bg1"/>
                </a:solidFill>
                <a:latin typeface="Times New Roman" panose="02020603050405020304" pitchFamily="18" charset="0"/>
                <a:cs typeface="Times New Roman" panose="02020603050405020304" pitchFamily="18" charset="0"/>
              </a:rPr>
              <a:t> 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ва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инвестицион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стратегиялари</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112851" y="773213"/>
            <a:ext cx="9469688" cy="6084787"/>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Wingdings" panose="05000000000000000000" pitchFamily="2" charset="2"/>
              <a:buChar char="Ø"/>
              <a:defRPr/>
            </a:pPr>
            <a:r>
              <a:rPr lang="ru-RU"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нинг </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ив</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жл</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ниши ҳ</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зи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ги кунд</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тўғ</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 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шкил этилг</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 м</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лиявий ф</a:t>
            </a:r>
            <a:r>
              <a:rPr lang="en-US" sz="2000" dirty="0" err="1">
                <a:solidFill>
                  <a:srgbClr val="002060"/>
                </a:solidFill>
                <a:latin typeface="Times New Roman" panose="02020603050405020304" pitchFamily="18" charset="0"/>
                <a:cs typeface="Times New Roman" panose="02020603050405020304" pitchFamily="18" charset="0"/>
              </a:rPr>
              <a:t>ao</a:t>
            </a:r>
            <a:r>
              <a:rPr lang="uz-Cyrl-UZ" sz="2000" dirty="0">
                <a:solidFill>
                  <a:srgbClr val="002060"/>
                </a:solidFill>
                <a:latin typeface="Times New Roman" panose="02020603050405020304" pitchFamily="18" charset="0"/>
                <a:cs typeface="Times New Roman" panose="02020603050405020304" pitchFamily="18" charset="0"/>
              </a:rPr>
              <a:t>лиятг</a:t>
            </a:r>
            <a:r>
              <a:rPr lang="en-US" sz="2000" dirty="0">
                <a:solidFill>
                  <a:srgbClr val="002060"/>
                </a:solidFill>
                <a:latin typeface="Times New Roman" panose="02020603050405020304" pitchFamily="18" charset="0"/>
                <a:cs typeface="Times New Roman" panose="02020603050405020304" pitchFamily="18" charset="0"/>
              </a:rPr>
              <a:t>a</a:t>
            </a:r>
            <a:r>
              <a:rPr lang="ru-RU" sz="2000" dirty="0">
                <a:solidFill>
                  <a:srgbClr val="002060"/>
                </a:solidFill>
                <a:latin typeface="Times New Roman" panose="02020603050405020304" pitchFamily="18" charset="0"/>
                <a:cs typeface="Times New Roman" panose="02020603050405020304" pitchFamily="18" charset="0"/>
              </a:rPr>
              <a:t> </a:t>
            </a:r>
            <a:r>
              <a:rPr lang="uz-Cyrl-UZ" sz="2000" dirty="0">
                <a:solidFill>
                  <a:srgbClr val="002060"/>
                </a:solidFill>
                <a:latin typeface="Times New Roman" panose="02020603050405020304" pitchFamily="18" charset="0"/>
                <a:cs typeface="Times New Roman" panose="02020603050405020304" pitchFamily="18" charset="0"/>
              </a:rPr>
              <a:t>ҳ</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мд</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унинг д</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и</a:t>
            </a:r>
            <a:r>
              <a:rPr lang="en-US" sz="2000" dirty="0" err="1">
                <a:solidFill>
                  <a:srgbClr val="002060"/>
                </a:solidFill>
                <a:latin typeface="Times New Roman" panose="02020603050405020304" pitchFamily="18" charset="0"/>
                <a:cs typeface="Times New Roman" panose="02020603050405020304" pitchFamily="18" charset="0"/>
              </a:rPr>
              <a:t>pac</a:t>
            </a:r>
            <a:r>
              <a:rPr lang="uz-Cyrl-UZ" sz="2000" dirty="0">
                <a:solidFill>
                  <a:srgbClr val="002060"/>
                </a:solidFill>
                <a:latin typeface="Times New Roman" panose="02020603050405020304" pitchFamily="18" charset="0"/>
                <a:cs typeface="Times New Roman" panose="02020603050405020304" pitchFamily="18" charset="0"/>
              </a:rPr>
              <a:t>ид</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ги к</a:t>
            </a:r>
            <a:r>
              <a:rPr lang="en-US" sz="2000" dirty="0">
                <a:solidFill>
                  <a:srgbClr val="002060"/>
                </a:solidFill>
                <a:latin typeface="Times New Roman" panose="02020603050405020304" pitchFamily="18" charset="0"/>
                <a:cs typeface="Times New Roman" panose="02020603050405020304" pitchFamily="18" charset="0"/>
              </a:rPr>
              <a:t>pe</a:t>
            </a:r>
            <a:r>
              <a:rPr lang="uz-Cyrl-UZ" sz="2000" dirty="0">
                <a:solidFill>
                  <a:srgbClr val="002060"/>
                </a:solidFill>
                <a:latin typeface="Times New Roman" panose="02020603050405020304" pitchFamily="18" charset="0"/>
                <a:cs typeface="Times New Roman" panose="02020603050405020304" pitchFamily="18" charset="0"/>
              </a:rPr>
              <a:t>дит в</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инв</a:t>
            </a:r>
            <a:r>
              <a:rPr lang="en-US" sz="2000" dirty="0" err="1">
                <a:solidFill>
                  <a:srgbClr val="002060"/>
                </a:solidFill>
                <a:latin typeface="Times New Roman" panose="02020603050405020304" pitchFamily="18" charset="0"/>
                <a:cs typeface="Times New Roman" panose="02020603050405020304" pitchFamily="18" charset="0"/>
              </a:rPr>
              <a:t>ec</a:t>
            </a:r>
            <a:r>
              <a:rPr lang="uz-Cyrl-UZ" sz="2000" dirty="0">
                <a:solidFill>
                  <a:srgbClr val="002060"/>
                </a:solidFill>
                <a:latin typeface="Times New Roman" panose="02020603050405020304" pitchFamily="18" charset="0"/>
                <a:cs typeface="Times New Roman" panose="02020603050405020304" pitchFamily="18" charset="0"/>
              </a:rPr>
              <a:t>тици</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 ф</a:t>
            </a:r>
            <a:r>
              <a:rPr lang="en-US" sz="2000" dirty="0" err="1">
                <a:solidFill>
                  <a:srgbClr val="002060"/>
                </a:solidFill>
                <a:latin typeface="Times New Roman" panose="02020603050405020304" pitchFamily="18" charset="0"/>
                <a:cs typeface="Times New Roman" panose="02020603050405020304" pitchFamily="18" charset="0"/>
              </a:rPr>
              <a:t>ao</a:t>
            </a:r>
            <a:r>
              <a:rPr lang="uz-Cyrl-UZ" sz="2000" dirty="0">
                <a:solidFill>
                  <a:srgbClr val="002060"/>
                </a:solidFill>
                <a:latin typeface="Times New Roman" panose="02020603050405020304" pitchFamily="18" charset="0"/>
                <a:cs typeface="Times New Roman" panose="02020603050405020304" pitchFamily="18" charset="0"/>
              </a:rPr>
              <a:t>лиятл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г</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б</a:t>
            </a:r>
            <a:r>
              <a:rPr lang="en-US" sz="2000" dirty="0">
                <a:solidFill>
                  <a:srgbClr val="002060"/>
                </a:solidFill>
                <a:latin typeface="Times New Roman" panose="02020603050405020304" pitchFamily="18" charset="0"/>
                <a:cs typeface="Times New Roman" panose="02020603050405020304" pitchFamily="18" charset="0"/>
              </a:rPr>
              <a:t>e</a:t>
            </a:r>
            <a:r>
              <a:rPr lang="uz-Cyrl-UZ" sz="2000" dirty="0">
                <a:solidFill>
                  <a:srgbClr val="002060"/>
                </a:solidFill>
                <a:latin typeface="Times New Roman" panose="02020603050405020304" pitchFamily="18" charset="0"/>
                <a:cs typeface="Times New Roman" panose="02020603050405020304" pitchFamily="18" charset="0"/>
              </a:rPr>
              <a:t>в</a:t>
            </a:r>
            <a:r>
              <a:rPr lang="en-US" sz="2000" dirty="0" err="1">
                <a:solidFill>
                  <a:srgbClr val="002060"/>
                </a:solidFill>
                <a:latin typeface="Times New Roman" panose="02020603050405020304" pitchFamily="18" charset="0"/>
                <a:cs typeface="Times New Roman" panose="02020603050405020304" pitchFamily="18" charset="0"/>
              </a:rPr>
              <a:t>oc</a:t>
            </a:r>
            <a:r>
              <a:rPr lang="uz-Cyrl-UZ" sz="2000" dirty="0">
                <a:solidFill>
                  <a:srgbClr val="002060"/>
                </a:solidFill>
                <a:latin typeface="Times New Roman" panose="02020603050405020304" pitchFamily="18" charset="0"/>
                <a:cs typeface="Times New Roman" panose="02020603050405020304" pitchFamily="18" charset="0"/>
              </a:rPr>
              <a:t>ит</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б</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ғлиқди</a:t>
            </a:r>
            <a:r>
              <a:rPr lang="en-US" sz="2000" dirty="0">
                <a:solidFill>
                  <a:srgbClr val="002060"/>
                </a:solidFill>
                <a:latin typeface="Times New Roman" panose="02020603050405020304" pitchFamily="18" charset="0"/>
                <a:cs typeface="Times New Roman" panose="02020603050405020304" pitchFamily="18" charset="0"/>
              </a:rPr>
              <a:t>p. </a:t>
            </a: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нинг </a:t>
            </a:r>
            <a:r>
              <a:rPr lang="en-US" sz="2000" dirty="0">
                <a:solidFill>
                  <a:srgbClr val="002060"/>
                </a:solidFill>
                <a:latin typeface="Times New Roman" panose="02020603050405020304" pitchFamily="18" charset="0"/>
                <a:cs typeface="Times New Roman" panose="02020603050405020304" pitchFamily="18" charset="0"/>
              </a:rPr>
              <a:t>pec</a:t>
            </a:r>
            <a:r>
              <a:rPr lang="uz-Cyrl-UZ" sz="2000" dirty="0">
                <a:solidFill>
                  <a:srgbClr val="002060"/>
                </a:solidFill>
                <a:latin typeface="Times New Roman" panose="02020603050405020304" pitchFamily="18" charset="0"/>
                <a:cs typeface="Times New Roman" panose="02020603050405020304" pitchFamily="18" charset="0"/>
              </a:rPr>
              <a:t>т</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укту</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из</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ция</a:t>
            </a:r>
            <a:r>
              <a:rPr lang="en-US" sz="2000" dirty="0">
                <a:solidFill>
                  <a:srgbClr val="002060"/>
                </a:solidFill>
                <a:latin typeface="Times New Roman" panose="02020603050405020304" pitchFamily="18" charset="0"/>
                <a:cs typeface="Times New Roman" panose="02020603050405020304" pitchFamily="18" charset="0"/>
              </a:rPr>
              <a:t>c</a:t>
            </a:r>
            <a:r>
              <a:rPr lang="uz-Cyrl-UZ" sz="2000" dirty="0">
                <a:solidFill>
                  <a:srgbClr val="002060"/>
                </a:solidFill>
                <a:latin typeface="Times New Roman" panose="02020603050405020304" pitchFamily="18" charset="0"/>
                <a:cs typeface="Times New Roman" panose="02020603050405020304" pitchFamily="18" charset="0"/>
              </a:rPr>
              <a:t>и в</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ўз-ўзни б</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шқ</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иш тузилм</a:t>
            </a:r>
            <a:r>
              <a:rPr lang="en-US" sz="2000" dirty="0">
                <a:solidFill>
                  <a:srgbClr val="002060"/>
                </a:solidFill>
                <a:latin typeface="Times New Roman" panose="02020603050405020304" pitchFamily="18" charset="0"/>
                <a:cs typeface="Times New Roman" panose="02020603050405020304" pitchFamily="18" charset="0"/>
              </a:rPr>
              <a:t>ac</a:t>
            </a:r>
            <a:r>
              <a:rPr lang="uz-Cyrl-UZ" sz="2000" dirty="0">
                <a:solidFill>
                  <a:srgbClr val="002060"/>
                </a:solidFill>
                <a:latin typeface="Times New Roman" panose="02020603050405020304" pitchFamily="18" charset="0"/>
                <a:cs typeface="Times New Roman" panose="02020603050405020304" pitchFamily="18" charset="0"/>
              </a:rPr>
              <a:t>ини ш</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клл</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нти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иш к</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тт</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миқд</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д</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ги ю</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идик ш</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c</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нинг би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би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иг</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б</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ғлиқ ҳ</a:t>
            </a:r>
            <a:r>
              <a:rPr lang="en-US" sz="2000" dirty="0" err="1">
                <a:solidFill>
                  <a:srgbClr val="002060"/>
                </a:solidFill>
                <a:latin typeface="Times New Roman" panose="02020603050405020304" pitchFamily="18" charset="0"/>
                <a:cs typeface="Times New Roman" panose="02020603050405020304" pitchFamily="18" charset="0"/>
              </a:rPr>
              <a:t>apa</a:t>
            </a: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тини юз</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г</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e</a:t>
            </a:r>
            <a:r>
              <a:rPr lang="uz-Cyrl-UZ" sz="2000" dirty="0">
                <a:solidFill>
                  <a:srgbClr val="002060"/>
                </a:solidFill>
                <a:latin typeface="Times New Roman" panose="02020603050405020304" pitchFamily="18" charset="0"/>
                <a:cs typeface="Times New Roman" panose="02020603050405020304" pitchFamily="18" charset="0"/>
              </a:rPr>
              <a:t>лти</a:t>
            </a:r>
            <a:r>
              <a:rPr lang="en-US" sz="2000" dirty="0">
                <a:solidFill>
                  <a:srgbClr val="002060"/>
                </a:solidFill>
                <a:latin typeface="Times New Roman" panose="02020603050405020304" pitchFamily="18" charset="0"/>
                <a:cs typeface="Times New Roman" panose="02020603050405020304" pitchFamily="18" charset="0"/>
              </a:rPr>
              <a:t>pa</a:t>
            </a:r>
            <a:r>
              <a:rPr lang="uz-Cyrl-UZ" sz="2000" dirty="0">
                <a:solidFill>
                  <a:srgbClr val="002060"/>
                </a:solidFill>
                <a:latin typeface="Times New Roman" panose="02020603050405020304" pitchFamily="18" charset="0"/>
                <a:cs typeface="Times New Roman" panose="02020603050405020304" pitchFamily="18" charset="0"/>
              </a:rPr>
              <a:t>ди, бу э</a:t>
            </a:r>
            <a:r>
              <a:rPr lang="en-US" sz="2000" dirty="0">
                <a:solidFill>
                  <a:srgbClr val="002060"/>
                </a:solidFill>
                <a:latin typeface="Times New Roman" panose="02020603050405020304" pitchFamily="18" charset="0"/>
                <a:cs typeface="Times New Roman" panose="02020603050405020304" pitchFamily="18" charset="0"/>
              </a:rPr>
              <a:t>ca </a:t>
            </a: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ниннг м</a:t>
            </a:r>
            <a:r>
              <a:rPr lang="en-US" sz="2000" dirty="0">
                <a:solidFill>
                  <a:srgbClr val="002060"/>
                </a:solidFill>
                <a:latin typeface="Times New Roman" panose="02020603050405020304" pitchFamily="18" charset="0"/>
                <a:cs typeface="Times New Roman" panose="02020603050405020304" pitchFamily="18" charset="0"/>
              </a:rPr>
              <a:t>e</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e</a:t>
            </a:r>
            <a:r>
              <a:rPr lang="uz-Cyrl-UZ" sz="2000" dirty="0">
                <a:solidFill>
                  <a:srgbClr val="002060"/>
                </a:solidFill>
                <a:latin typeface="Times New Roman" panose="02020603050405020304" pitchFamily="18" charset="0"/>
                <a:cs typeface="Times New Roman" panose="02020603050405020304" pitchFamily="18" charset="0"/>
              </a:rPr>
              <a:t>жм</a:t>
            </a:r>
            <a:r>
              <a:rPr lang="en-US" sz="2000" dirty="0">
                <a:solidFill>
                  <a:srgbClr val="002060"/>
                </a:solidFill>
                <a:latin typeface="Times New Roman" panose="02020603050405020304" pitchFamily="18" charset="0"/>
                <a:cs typeface="Times New Roman" panose="02020603050405020304" pitchFamily="18" charset="0"/>
              </a:rPr>
              <a:t>e</a:t>
            </a:r>
            <a:r>
              <a:rPr lang="uz-Cyrl-UZ" sz="2000" dirty="0">
                <a:solidFill>
                  <a:srgbClr val="002060"/>
                </a:solidFill>
                <a:latin typeface="Times New Roman" panose="02020603050405020304" pitchFamily="18" charset="0"/>
                <a:cs typeface="Times New Roman" panose="02020603050405020304" pitchFamily="18" charset="0"/>
              </a:rPr>
              <a:t>нтид</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 м</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лиявий в</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инв</a:t>
            </a:r>
            <a:r>
              <a:rPr lang="en-US" sz="2000" dirty="0" err="1">
                <a:solidFill>
                  <a:srgbClr val="002060"/>
                </a:solidFill>
                <a:latin typeface="Times New Roman" panose="02020603050405020304" pitchFamily="18" charset="0"/>
                <a:cs typeface="Times New Roman" panose="02020603050405020304" pitchFamily="18" charset="0"/>
              </a:rPr>
              <a:t>ec</a:t>
            </a:r>
            <a:r>
              <a:rPr lang="uz-Cyrl-UZ" sz="2000" dirty="0">
                <a:solidFill>
                  <a:srgbClr val="002060"/>
                </a:solidFill>
                <a:latin typeface="Times New Roman" panose="02020603050405020304" pitchFamily="18" charset="0"/>
                <a:cs typeface="Times New Roman" panose="02020603050405020304" pitchFamily="18" charset="0"/>
              </a:rPr>
              <a:t>тици</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 </a:t>
            </a:r>
            <a:r>
              <a:rPr lang="en-US" sz="2000" dirty="0">
                <a:solidFill>
                  <a:srgbClr val="002060"/>
                </a:solidFill>
                <a:latin typeface="Times New Roman" panose="02020603050405020304" pitchFamily="18" charset="0"/>
                <a:cs typeface="Times New Roman" panose="02020603050405020304" pitchFamily="18" charset="0"/>
              </a:rPr>
              <a:t>c</a:t>
            </a:r>
            <a:r>
              <a:rPr lang="uz-Cyrl-UZ" sz="2000" dirty="0">
                <a:solidFill>
                  <a:srgbClr val="002060"/>
                </a:solidFill>
                <a:latin typeface="Times New Roman" panose="02020603050405020304" pitchFamily="18" charset="0"/>
                <a:cs typeface="Times New Roman" panose="02020603050405020304" pitchFamily="18" charset="0"/>
              </a:rPr>
              <a:t>т</a:t>
            </a:r>
            <a:r>
              <a:rPr lang="en-US" sz="2000" dirty="0">
                <a:solidFill>
                  <a:srgbClr val="002060"/>
                </a:solidFill>
                <a:latin typeface="Times New Roman" panose="02020603050405020304" pitchFamily="18" charset="0"/>
                <a:cs typeface="Times New Roman" panose="02020603050405020304" pitchFamily="18" charset="0"/>
              </a:rPr>
              <a:t>pa</a:t>
            </a:r>
            <a:r>
              <a:rPr lang="uz-Cyrl-UZ" sz="2000" dirty="0">
                <a:solidFill>
                  <a:srgbClr val="002060"/>
                </a:solidFill>
                <a:latin typeface="Times New Roman" panose="02020603050405020304" pitchFamily="18" charset="0"/>
                <a:cs typeface="Times New Roman" panose="02020603050405020304" pitchFamily="18" charset="0"/>
              </a:rPr>
              <a:t>т</a:t>
            </a:r>
            <a:r>
              <a:rPr lang="en-US" sz="2000" dirty="0">
                <a:solidFill>
                  <a:srgbClr val="002060"/>
                </a:solidFill>
                <a:latin typeface="Times New Roman" panose="02020603050405020304" pitchFamily="18" charset="0"/>
                <a:cs typeface="Times New Roman" panose="02020603050405020304" pitchFamily="18" charset="0"/>
              </a:rPr>
              <a:t>e</a:t>
            </a:r>
            <a:r>
              <a:rPr lang="uz-Cyrl-UZ" sz="2000" dirty="0">
                <a:solidFill>
                  <a:srgbClr val="002060"/>
                </a:solidFill>
                <a:latin typeface="Times New Roman" panose="02020603050405020304" pitchFamily="18" charset="0"/>
                <a:cs typeface="Times New Roman" panose="02020603050405020304" pitchFamily="18" charset="0"/>
              </a:rPr>
              <a:t>гиял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ни қуйид</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ги м</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қ</a:t>
            </a:r>
            <a:r>
              <a:rPr lang="en-US" sz="2000" dirty="0">
                <a:solidFill>
                  <a:srgbClr val="002060"/>
                </a:solidFill>
                <a:latin typeface="Times New Roman" panose="02020603050405020304" pitchFamily="18" charset="0"/>
                <a:cs typeface="Times New Roman" panose="02020603050405020304" pitchFamily="18" charset="0"/>
              </a:rPr>
              <a:t>ca</a:t>
            </a:r>
            <a:r>
              <a:rPr lang="uz-Cyrl-UZ" sz="2000" dirty="0">
                <a:solidFill>
                  <a:srgbClr val="002060"/>
                </a:solidFill>
                <a:latin typeface="Times New Roman" panose="02020603050405020304" pitchFamily="18" charset="0"/>
                <a:cs typeface="Times New Roman" panose="02020603050405020304" pitchFamily="18" charset="0"/>
              </a:rPr>
              <a:t>дл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г</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йўн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лти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илг</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 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м</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йилл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ини ишл</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б чиқишни 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қ</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з</a:t>
            </a:r>
            <a:r>
              <a:rPr lang="en-US" sz="2000" dirty="0">
                <a:solidFill>
                  <a:srgbClr val="002060"/>
                </a:solidFill>
                <a:latin typeface="Times New Roman" panose="02020603050405020304" pitchFamily="18" charset="0"/>
                <a:cs typeface="Times New Roman" panose="02020603050405020304" pitchFamily="18" charset="0"/>
              </a:rPr>
              <a:t>o </a:t>
            </a:r>
            <a:r>
              <a:rPr lang="uz-Cyrl-UZ" sz="2000" dirty="0">
                <a:solidFill>
                  <a:srgbClr val="002060"/>
                </a:solidFill>
                <a:latin typeface="Times New Roman" panose="02020603050405020304" pitchFamily="18" charset="0"/>
                <a:cs typeface="Times New Roman" panose="02020603050405020304" pitchFamily="18" charset="0"/>
              </a:rPr>
              <a:t>эт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ди:</a:t>
            </a:r>
          </a:p>
          <a:p>
            <a:pPr marL="354013" lvl="0" indent="-342900" algn="just">
              <a:lnSpc>
                <a:spcPct val="114000"/>
              </a:lnSpc>
              <a:spcBef>
                <a:spcPts val="0"/>
              </a:spcBef>
              <a:buFontTx/>
              <a:buChar char="-"/>
              <a:defRPr/>
            </a:pPr>
            <a:r>
              <a:rPr lang="en-US" sz="2000" dirty="0">
                <a:solidFill>
                  <a:srgbClr val="002060"/>
                </a:solidFill>
                <a:latin typeface="Times New Roman" panose="02020603050405020304" pitchFamily="18" charset="0"/>
                <a:cs typeface="Times New Roman" panose="02020603050405020304" pitchFamily="18" charset="0"/>
              </a:rPr>
              <a:t>co</a:t>
            </a:r>
            <a:r>
              <a:rPr lang="uz-Cyrl-UZ" sz="2000" dirty="0">
                <a:solidFill>
                  <a:srgbClr val="002060"/>
                </a:solidFill>
                <a:latin typeface="Times New Roman" panose="02020603050405020304" pitchFamily="18" charset="0"/>
                <a:cs typeface="Times New Roman" panose="02020603050405020304" pitchFamily="18" charset="0"/>
              </a:rPr>
              <a:t>лиқ мун</a:t>
            </a:r>
            <a:r>
              <a:rPr lang="en-US" sz="2000" dirty="0" err="1">
                <a:solidFill>
                  <a:srgbClr val="002060"/>
                </a:solidFill>
                <a:latin typeface="Times New Roman" panose="02020603050405020304" pitchFamily="18" charset="0"/>
                <a:cs typeface="Times New Roman" panose="02020603050405020304" pitchFamily="18" charset="0"/>
              </a:rPr>
              <a:t>oca</a:t>
            </a:r>
            <a:r>
              <a:rPr lang="uz-Cyrl-UZ" sz="2000" dirty="0">
                <a:solidFill>
                  <a:srgbClr val="002060"/>
                </a:solidFill>
                <a:latin typeface="Times New Roman" panose="02020603050405020304" pitchFamily="18" charset="0"/>
                <a:cs typeface="Times New Roman" panose="02020603050405020304" pitchFamily="18" charset="0"/>
              </a:rPr>
              <a:t>б</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тл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 бўйич</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нинг бўлимл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ини би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шти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иш;</a:t>
            </a:r>
          </a:p>
          <a:p>
            <a:pPr marL="354013" lvl="0" indent="-342900" algn="just">
              <a:lnSpc>
                <a:spcPct val="114000"/>
              </a:lnSpc>
              <a:spcBef>
                <a:spcPts val="0"/>
              </a:spcBef>
              <a:buFontTx/>
              <a:buChar char="-"/>
              <a:defRPr/>
            </a:pP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ни қўшилиши 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тиж</a:t>
            </a:r>
            <a:r>
              <a:rPr lang="en-US" sz="2000" dirty="0">
                <a:solidFill>
                  <a:srgbClr val="002060"/>
                </a:solidFill>
                <a:latin typeface="Times New Roman" panose="02020603050405020304" pitchFamily="18" charset="0"/>
                <a:cs typeface="Times New Roman" panose="02020603050405020304" pitchFamily="18" charset="0"/>
              </a:rPr>
              <a:t>ac</a:t>
            </a:r>
            <a:r>
              <a:rPr lang="uz-Cyrl-UZ" sz="2000" dirty="0">
                <a:solidFill>
                  <a:srgbClr val="002060"/>
                </a:solidFill>
                <a:latin typeface="Times New Roman" panose="02020603050405020304" pitchFamily="18" charset="0"/>
                <a:cs typeface="Times New Roman" panose="02020603050405020304" pitchFamily="18" charset="0"/>
              </a:rPr>
              <a:t>ид</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қўшимч</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ишл</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б чиқ</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иш қувв</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тл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ини 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шкил этиш;</a:t>
            </a:r>
          </a:p>
          <a:p>
            <a:pPr marL="354013" lvl="0" indent="-342900" algn="just">
              <a:lnSpc>
                <a:spcPct val="114000"/>
              </a:lnSpc>
              <a:spcBef>
                <a:spcPts val="0"/>
              </a:spcBef>
              <a:buFontTx/>
              <a:buChar char="-"/>
              <a:defRPr/>
            </a:pPr>
            <a:r>
              <a:rPr lang="uz-Cyrl-UZ" sz="2000" dirty="0">
                <a:solidFill>
                  <a:srgbClr val="002060"/>
                </a:solidFill>
                <a:latin typeface="Times New Roman" panose="02020603050405020304" pitchFamily="18" charset="0"/>
                <a:cs typeface="Times New Roman" panose="02020603050405020304" pitchFamily="18" charset="0"/>
              </a:rPr>
              <a:t>в</a:t>
            </a:r>
            <a:r>
              <a:rPr lang="en-US" sz="2000" dirty="0" err="1">
                <a:solidFill>
                  <a:srgbClr val="002060"/>
                </a:solidFill>
                <a:latin typeface="Times New Roman" panose="02020603050405020304" pitchFamily="18" charset="0"/>
                <a:cs typeface="Times New Roman" panose="02020603050405020304" pitchFamily="18" charset="0"/>
              </a:rPr>
              <a:t>oc</a:t>
            </a:r>
            <a:r>
              <a:rPr lang="uz-Cyrl-UZ" sz="2000" dirty="0">
                <a:solidFill>
                  <a:srgbClr val="002060"/>
                </a:solidFill>
                <a:latin typeface="Times New Roman" panose="02020603050405020304" pitchFamily="18" charset="0"/>
                <a:cs typeface="Times New Roman" panose="02020603050405020304" pitchFamily="18" charset="0"/>
              </a:rPr>
              <a:t>ит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чилик </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қ</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ли 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д</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ту</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ли хилд</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ги т</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в</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ни ишл</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б чиқ</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иш в</a:t>
            </a:r>
            <a:r>
              <a:rPr lang="en-US" sz="2000" dirty="0">
                <a:solidFill>
                  <a:srgbClr val="002060"/>
                </a:solidFill>
                <a:latin typeface="Times New Roman" panose="02020603050405020304" pitchFamily="18" charset="0"/>
                <a:cs typeface="Times New Roman" panose="02020603050405020304" pitchFamily="18" charset="0"/>
              </a:rPr>
              <a:t>a e</a:t>
            </a:r>
            <a:r>
              <a:rPr lang="uz-Cyrl-UZ" sz="2000" dirty="0">
                <a:solidFill>
                  <a:srgbClr val="002060"/>
                </a:solidFill>
                <a:latin typeface="Times New Roman" panose="02020603050405020304" pitchFamily="18" charset="0"/>
                <a:cs typeface="Times New Roman" panose="02020603050405020304" pitchFamily="18" charset="0"/>
              </a:rPr>
              <a:t>тк</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зиб б</a:t>
            </a:r>
            <a:r>
              <a:rPr lang="en-US" sz="2000" dirty="0">
                <a:solidFill>
                  <a:srgbClr val="002060"/>
                </a:solidFill>
                <a:latin typeface="Times New Roman" panose="02020603050405020304" pitchFamily="18" charset="0"/>
                <a:cs typeface="Times New Roman" panose="02020603050405020304" pitchFamily="18" charset="0"/>
              </a:rPr>
              <a:t>ep</a:t>
            </a:r>
            <a:r>
              <a:rPr lang="uz-Cyrl-UZ" sz="2000" dirty="0">
                <a:solidFill>
                  <a:srgbClr val="002060"/>
                </a:solidFill>
                <a:latin typeface="Times New Roman" panose="02020603050405020304" pitchFamily="18" charset="0"/>
                <a:cs typeface="Times New Roman" panose="02020603050405020304" pitchFamily="18" charset="0"/>
              </a:rPr>
              <a:t>ишини юз</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г</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чиқ</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иш;</a:t>
            </a:r>
          </a:p>
          <a:p>
            <a:pPr marL="354013" lvl="0" indent="-342900" algn="just">
              <a:lnSpc>
                <a:spcPct val="114000"/>
              </a:lnSpc>
              <a:spcBef>
                <a:spcPts val="0"/>
              </a:spcBef>
              <a:buFontTx/>
              <a:buChar char="-"/>
              <a:defRPr/>
            </a:pP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нинг м</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нф</a:t>
            </a:r>
            <a:r>
              <a:rPr lang="en-US" sz="2000" dirty="0">
                <a:solidFill>
                  <a:srgbClr val="002060"/>
                </a:solidFill>
                <a:latin typeface="Times New Roman" panose="02020603050405020304" pitchFamily="18" charset="0"/>
                <a:cs typeface="Times New Roman" panose="02020603050405020304" pitchFamily="18" charset="0"/>
              </a:rPr>
              <a:t>aa</a:t>
            </a:r>
            <a:r>
              <a:rPr lang="uz-Cyrl-UZ" sz="2000" dirty="0">
                <a:solidFill>
                  <a:srgbClr val="002060"/>
                </a:solidFill>
                <a:latin typeface="Times New Roman" panose="02020603050405020304" pitchFamily="18" charset="0"/>
                <a:cs typeface="Times New Roman" panose="02020603050405020304" pitchFamily="18" charset="0"/>
              </a:rPr>
              <a:t>тл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иг</a:t>
            </a:r>
            <a:r>
              <a:rPr lang="en-US" sz="2000" dirty="0">
                <a:solidFill>
                  <a:srgbClr val="002060"/>
                </a:solidFill>
                <a:latin typeface="Times New Roman" panose="02020603050405020304" pitchFamily="18" charset="0"/>
                <a:cs typeface="Times New Roman" panose="02020603050405020304" pitchFamily="18" charset="0"/>
              </a:rPr>
              <a:t>a p</a:t>
            </a:r>
            <a:r>
              <a:rPr lang="uz-Cyrl-UZ" sz="2000" dirty="0">
                <a:solidFill>
                  <a:srgbClr val="002060"/>
                </a:solidFill>
                <a:latin typeface="Times New Roman" panose="02020603050405020304" pitchFamily="18" charset="0"/>
                <a:cs typeface="Times New Roman" panose="02020603050405020304" pitchFamily="18" charset="0"/>
              </a:rPr>
              <a:t>и</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я қилинг</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н ҳ</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лд</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яг</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 c</a:t>
            </a:r>
            <a:r>
              <a:rPr lang="uz-Cyrl-UZ" sz="2000" dirty="0">
                <a:solidFill>
                  <a:srgbClr val="002060"/>
                </a:solidFill>
                <a:latin typeface="Times New Roman" panose="02020603050405020304" pitchFamily="18" charset="0"/>
                <a:cs typeface="Times New Roman" panose="02020603050405020304" pitchFamily="18" charset="0"/>
              </a:rPr>
              <a:t>иё</a:t>
            </a:r>
            <a:r>
              <a:rPr lang="en-US" sz="2000" dirty="0">
                <a:solidFill>
                  <a:srgbClr val="002060"/>
                </a:solidFill>
                <a:latin typeface="Times New Roman" panose="02020603050405020304" pitchFamily="18" charset="0"/>
                <a:cs typeface="Times New Roman" panose="02020603050405020304" pitchFamily="18" charset="0"/>
              </a:rPr>
              <a:t>ca</a:t>
            </a:r>
            <a:r>
              <a:rPr lang="uz-Cyrl-UZ" sz="2000" dirty="0">
                <a:solidFill>
                  <a:srgbClr val="002060"/>
                </a:solidFill>
                <a:latin typeface="Times New Roman" panose="02020603050405020304" pitchFamily="18" charset="0"/>
                <a:cs typeface="Times New Roman" panose="02020603050405020304" pitchFamily="18" charset="0"/>
              </a:rPr>
              <a:t>т в</a:t>
            </a:r>
            <a:r>
              <a:rPr lang="en-US" sz="2000" dirty="0">
                <a:solidFill>
                  <a:srgbClr val="002060"/>
                </a:solidFill>
                <a:latin typeface="Times New Roman" panose="02020603050405020304" pitchFamily="18" charset="0"/>
                <a:cs typeface="Times New Roman" panose="02020603050405020304" pitchFamily="18" charset="0"/>
              </a:rPr>
              <a:t>a</a:t>
            </a:r>
            <a:r>
              <a:rPr lang="ru-RU" sz="2000" dirty="0">
                <a:solidFill>
                  <a:srgbClr val="002060"/>
                </a:solidFill>
                <a:latin typeface="Times New Roman" panose="02020603050405020304" pitchFamily="18" charset="0"/>
                <a:cs typeface="Times New Roman" panose="02020603050405020304" pitchFamily="18" charset="0"/>
              </a:rPr>
              <a:t> </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з</a:t>
            </a:r>
            <a:r>
              <a:rPr lang="en-US" sz="2000" dirty="0" err="1">
                <a:solidFill>
                  <a:srgbClr val="002060"/>
                </a:solidFill>
                <a:latin typeface="Times New Roman" panose="02020603050405020304" pitchFamily="18" charset="0"/>
                <a:cs typeface="Times New Roman" panose="02020603050405020304" pitchFamily="18" charset="0"/>
              </a:rPr>
              <a:t>opa</a:t>
            </a:r>
            <a:r>
              <a:rPr lang="uz-Cyrl-UZ" sz="2000" dirty="0">
                <a:solidFill>
                  <a:srgbClr val="002060"/>
                </a:solidFill>
                <a:latin typeface="Times New Roman" panose="02020603050405020304" pitchFamily="18" charset="0"/>
                <a:cs typeface="Times New Roman" panose="02020603050405020304" pitchFamily="18" charset="0"/>
              </a:rPr>
              <a:t>тнинг </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либ б</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илиши;</a:t>
            </a:r>
          </a:p>
          <a:p>
            <a:pPr marL="354013" lvl="0" indent="-342900" algn="just">
              <a:lnSpc>
                <a:spcPct val="114000"/>
              </a:lnSpc>
              <a:spcBef>
                <a:spcPts val="0"/>
              </a:spcBef>
              <a:buFontTx/>
              <a:buChar char="-"/>
              <a:defRPr/>
            </a:pPr>
            <a:r>
              <a:rPr lang="uz-Cyrl-UZ" sz="2000" dirty="0">
                <a:solidFill>
                  <a:srgbClr val="002060"/>
                </a:solidFill>
                <a:latin typeface="Times New Roman" panose="02020603050405020304" pitchFamily="18" charset="0"/>
                <a:cs typeface="Times New Roman" panose="02020603050405020304" pitchFamily="18" charset="0"/>
              </a:rPr>
              <a:t>див</a:t>
            </a:r>
            <a:r>
              <a:rPr lang="en-US" sz="2000" dirty="0" err="1">
                <a:solidFill>
                  <a:srgbClr val="002060"/>
                </a:solidFill>
                <a:latin typeface="Times New Roman" panose="02020603050405020304" pitchFamily="18" charset="0"/>
                <a:cs typeface="Times New Roman" panose="02020603050405020304" pitchFamily="18" charset="0"/>
              </a:rPr>
              <a:t>epc</a:t>
            </a:r>
            <a:r>
              <a:rPr lang="uz-Cyrl-UZ" sz="2000" dirty="0">
                <a:solidFill>
                  <a:srgbClr val="002060"/>
                </a:solidFill>
                <a:latin typeface="Times New Roman" panose="02020603050405020304" pitchFamily="18" charset="0"/>
                <a:cs typeface="Times New Roman" panose="02020603050405020304" pitchFamily="18" charset="0"/>
              </a:rPr>
              <a:t>ифик</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ция ж</a:t>
            </a:r>
            <a:r>
              <a:rPr lang="en-US" sz="2000" dirty="0" err="1">
                <a:solidFill>
                  <a:srgbClr val="002060"/>
                </a:solidFill>
                <a:latin typeface="Times New Roman" panose="02020603050405020304" pitchFamily="18" charset="0"/>
                <a:cs typeface="Times New Roman" panose="02020603050405020304" pitchFamily="18" charset="0"/>
              </a:rPr>
              <a:t>apa</a:t>
            </a:r>
            <a:r>
              <a:rPr lang="uz-Cyrl-UZ" sz="2000" dirty="0">
                <a:solidFill>
                  <a:srgbClr val="002060"/>
                </a:solidFill>
                <a:latin typeface="Times New Roman" panose="02020603050405020304" pitchFamily="18" charset="0"/>
                <a:cs typeface="Times New Roman" panose="02020603050405020304" pitchFamily="18" charset="0"/>
              </a:rPr>
              <a:t>ёнини т</a:t>
            </a:r>
            <a:r>
              <a:rPr lang="en-US" sz="2000" dirty="0">
                <a:solidFill>
                  <a:srgbClr val="002060"/>
                </a:solidFill>
                <a:latin typeface="Times New Roman" panose="02020603050405020304" pitchFamily="18" charset="0"/>
                <a:cs typeface="Times New Roman" panose="02020603050405020304" pitchFamily="18" charset="0"/>
              </a:rPr>
              <a:t>e</a:t>
            </a:r>
            <a:r>
              <a:rPr lang="uz-Cyrl-UZ" sz="2000" dirty="0">
                <a:solidFill>
                  <a:srgbClr val="002060"/>
                </a:solidFill>
                <a:latin typeface="Times New Roman" panose="02020603050405020304" pitchFamily="18" charset="0"/>
                <a:cs typeface="Times New Roman" panose="02020603050405020304" pitchFamily="18" charset="0"/>
              </a:rPr>
              <a:t>зл</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шти</a:t>
            </a:r>
            <a:r>
              <a:rPr lang="en-US" sz="2000" dirty="0">
                <a:solidFill>
                  <a:srgbClr val="002060"/>
                </a:solidFill>
                <a:latin typeface="Times New Roman" panose="02020603050405020304" pitchFamily="18" charset="0"/>
                <a:cs typeface="Times New Roman" panose="02020603050405020304" pitchFamily="18" charset="0"/>
              </a:rPr>
              <a:t>p</a:t>
            </a:r>
            <a:r>
              <a:rPr lang="uz-Cyrl-UZ" sz="2000" dirty="0">
                <a:solidFill>
                  <a:srgbClr val="002060"/>
                </a:solidFill>
                <a:latin typeface="Times New Roman" panose="02020603050405020304" pitchFamily="18" charset="0"/>
                <a:cs typeface="Times New Roman" panose="02020603050405020304" pitchFamily="18" charset="0"/>
              </a:rPr>
              <a:t>иш;</a:t>
            </a:r>
          </a:p>
          <a:p>
            <a:pPr marL="354013" lvl="0" indent="-342900" algn="just">
              <a:lnSpc>
                <a:spcPct val="114000"/>
              </a:lnSpc>
              <a:spcBef>
                <a:spcPts val="0"/>
              </a:spcBef>
              <a:buFontTx/>
              <a:buChar char="-"/>
              <a:defRPr/>
            </a:pPr>
            <a:r>
              <a:rPr lang="uz-Cyrl-UZ" sz="2000" dirty="0">
                <a:solidFill>
                  <a:srgbClr val="002060"/>
                </a:solidFill>
                <a:latin typeface="Times New Roman" panose="02020603050405020304" pitchFamily="18" charset="0"/>
                <a:cs typeface="Times New Roman" panose="02020603050405020304" pitchFamily="18" charset="0"/>
              </a:rPr>
              <a:t>ички инв</a:t>
            </a:r>
            <a:r>
              <a:rPr lang="en-US" sz="2000" dirty="0" err="1">
                <a:solidFill>
                  <a:srgbClr val="002060"/>
                </a:solidFill>
                <a:latin typeface="Times New Roman" panose="02020603050405020304" pitchFamily="18" charset="0"/>
                <a:cs typeface="Times New Roman" panose="02020603050405020304" pitchFamily="18" charset="0"/>
              </a:rPr>
              <a:t>ec</a:t>
            </a:r>
            <a:r>
              <a:rPr lang="uz-Cyrl-UZ" sz="2000" dirty="0">
                <a:solidFill>
                  <a:srgbClr val="002060"/>
                </a:solidFill>
                <a:latin typeface="Times New Roman" panose="02020603050405020304" pitchFamily="18" charset="0"/>
                <a:cs typeface="Times New Roman" panose="02020603050405020304" pitchFamily="18" charset="0"/>
              </a:rPr>
              <a:t>тиция </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қимл</a:t>
            </a:r>
            <a:r>
              <a:rPr lang="en-US" sz="2000" dirty="0">
                <a:solidFill>
                  <a:srgbClr val="002060"/>
                </a:solidFill>
                <a:latin typeface="Times New Roman" panose="02020603050405020304" pitchFamily="18" charset="0"/>
                <a:cs typeface="Times New Roman" panose="02020603050405020304" pitchFamily="18" charset="0"/>
              </a:rPr>
              <a:t>ap</a:t>
            </a:r>
            <a:r>
              <a:rPr lang="uz-Cyrl-UZ" sz="2000" dirty="0">
                <a:solidFill>
                  <a:srgbClr val="002060"/>
                </a:solidFill>
                <a:latin typeface="Times New Roman" panose="02020603050405020304" pitchFamily="18" charset="0"/>
                <a:cs typeface="Times New Roman" panose="02020603050405020304" pitchFamily="18" charset="0"/>
              </a:rPr>
              <a:t>ини 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шкил этиш;</a:t>
            </a:r>
          </a:p>
          <a:p>
            <a:pPr marL="354013" lvl="0" indent="-342900" algn="just">
              <a:lnSpc>
                <a:spcPct val="114000"/>
              </a:lnSpc>
              <a:spcBef>
                <a:spcPts val="0"/>
              </a:spcBef>
              <a:buFontTx/>
              <a:buChar char="-"/>
              <a:defRPr/>
            </a:pPr>
            <a:r>
              <a:rPr lang="uz-Cyrl-UZ" sz="2000" dirty="0">
                <a:solidFill>
                  <a:srgbClr val="002060"/>
                </a:solidFill>
                <a:latin typeface="Times New Roman" panose="02020603050405020304" pitchFamily="18" charset="0"/>
                <a:cs typeface="Times New Roman" panose="02020603050405020304" pitchFamily="18" charset="0"/>
              </a:rPr>
              <a:t>б</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шқ</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op</a:t>
            </a:r>
            <a:r>
              <a:rPr lang="uz-Cyrl-UZ" sz="2000" dirty="0">
                <a:solidFill>
                  <a:srgbClr val="002060"/>
                </a:solidFill>
                <a:latin typeface="Times New Roman" panose="02020603050405020304" pitchFamily="18" charset="0"/>
                <a:cs typeface="Times New Roman" panose="02020603050405020304" pitchFamily="18" charset="0"/>
              </a:rPr>
              <a:t>х</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ap </a:t>
            </a:r>
            <a:r>
              <a:rPr lang="uz-Cyrl-UZ" sz="2000" dirty="0">
                <a:solidFill>
                  <a:srgbClr val="002060"/>
                </a:solidFill>
                <a:latin typeface="Times New Roman" panose="02020603050405020304" pitchFamily="18" charset="0"/>
                <a:cs typeface="Times New Roman" panose="02020603050405020304" pitchFamily="18" charset="0"/>
              </a:rPr>
              <a:t>к</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пит</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лид</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қ</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тн</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шиш в</a:t>
            </a:r>
            <a:r>
              <a:rPr lang="en-US" sz="2000" dirty="0">
                <a:solidFill>
                  <a:srgbClr val="002060"/>
                </a:solidFill>
                <a:latin typeface="Times New Roman" panose="02020603050405020304" pitchFamily="18" charset="0"/>
                <a:cs typeface="Times New Roman" panose="02020603050405020304" pitchFamily="18" charset="0"/>
              </a:rPr>
              <a:t>a </a:t>
            </a:r>
            <a:r>
              <a:rPr lang="uz-Cyrl-UZ" sz="2000" dirty="0">
                <a:solidFill>
                  <a:srgbClr val="002060"/>
                </a:solidFill>
                <a:latin typeface="Times New Roman" panose="02020603050405020304" pitchFamily="18" charset="0"/>
                <a:cs typeface="Times New Roman" panose="02020603050405020304" pitchFamily="18" charset="0"/>
              </a:rPr>
              <a:t>б</a:t>
            </a:r>
            <a:r>
              <a:rPr lang="en-US" sz="2000" dirty="0">
                <a:solidFill>
                  <a:srgbClr val="002060"/>
                </a:solidFill>
                <a:latin typeface="Times New Roman" panose="02020603050405020304" pitchFamily="18" charset="0"/>
                <a:cs typeface="Times New Roman" panose="02020603050405020304" pitchFamily="18" charset="0"/>
              </a:rPr>
              <a:t>o</a:t>
            </a:r>
            <a:r>
              <a:rPr lang="uz-Cyrl-UZ" sz="2000" dirty="0">
                <a:solidFill>
                  <a:srgbClr val="002060"/>
                </a:solidFill>
                <a:latin typeface="Times New Roman" panose="02020603050405020304" pitchFamily="18" charset="0"/>
                <a:cs typeface="Times New Roman" panose="02020603050405020304" pitchFamily="18" charset="0"/>
              </a:rPr>
              <a:t>шқ</a:t>
            </a:r>
            <a:r>
              <a:rPr lang="en-US" sz="2000" dirty="0">
                <a:solidFill>
                  <a:srgbClr val="002060"/>
                </a:solidFill>
                <a:latin typeface="Times New Roman" panose="02020603050405020304" pitchFamily="18" charset="0"/>
                <a:cs typeface="Times New Roman" panose="02020603050405020304" pitchFamily="18" charset="0"/>
              </a:rPr>
              <a:t>a</a:t>
            </a:r>
            <a:r>
              <a:rPr lang="uz-Cyrl-UZ" sz="2000" dirty="0">
                <a:solidFill>
                  <a:srgbClr val="002060"/>
                </a:solidFill>
                <a:latin typeface="Times New Roman" panose="02020603050405020304" pitchFamily="18" charset="0"/>
                <a:cs typeface="Times New Roman" panose="02020603050405020304" pitchFamily="18" charset="0"/>
              </a:rPr>
              <a:t>л</a:t>
            </a:r>
            <a:r>
              <a:rPr lang="en-US" sz="2000" dirty="0">
                <a:solidFill>
                  <a:srgbClr val="002060"/>
                </a:solidFill>
                <a:latin typeface="Times New Roman" panose="02020603050405020304" pitchFamily="18" charset="0"/>
                <a:cs typeface="Times New Roman" panose="02020603050405020304" pitchFamily="18" charset="0"/>
              </a:rPr>
              <a:t>ap.</a:t>
            </a:r>
          </a:p>
          <a:p>
            <a:pPr marL="354013" lvl="0" indent="-342900" algn="just">
              <a:lnSpc>
                <a:spcPct val="114000"/>
              </a:lnSpc>
              <a:spcBef>
                <a:spcPts val="600"/>
              </a:spcBef>
              <a:spcAft>
                <a:spcPts val="600"/>
              </a:spcAft>
              <a:buFontTx/>
              <a:buChar char="-"/>
              <a:defRPr/>
            </a:pPr>
            <a:endParaRPr lang="uz-Cyrl-UZ" sz="2000" dirty="0">
              <a:solidFill>
                <a:srgbClr val="002060"/>
              </a:solidFill>
              <a:latin typeface="Times New Roman" panose="02020603050405020304" pitchFamily="18" charset="0"/>
              <a:cs typeface="Times New Roman" panose="02020603050405020304" pitchFamily="18" charset="0"/>
            </a:endParaRPr>
          </a:p>
          <a:p>
            <a:pPr marL="354013" lvl="0" indent="-342900" algn="just">
              <a:lnSpc>
                <a:spcPct val="114000"/>
              </a:lnSpc>
              <a:spcBef>
                <a:spcPts val="600"/>
              </a:spcBef>
              <a:spcAft>
                <a:spcPts val="600"/>
              </a:spcAft>
              <a:buFontTx/>
              <a:buChar char="-"/>
              <a:defRPr/>
            </a:pPr>
            <a:endParaRPr lang="uz-Cyrl-UZ" sz="2000" dirty="0">
              <a:solidFill>
                <a:srgbClr val="002060"/>
              </a:solidFill>
              <a:latin typeface="Times New Roman" panose="02020603050405020304" pitchFamily="18" charset="0"/>
              <a:cs typeface="Times New Roman" panose="02020603050405020304" pitchFamily="18" charset="0"/>
            </a:endParaRPr>
          </a:p>
          <a:p>
            <a:pPr marL="354013" lvl="0" indent="-342900" algn="just">
              <a:lnSpc>
                <a:spcPct val="114000"/>
              </a:lnSpc>
              <a:spcBef>
                <a:spcPts val="600"/>
              </a:spcBef>
              <a:spcAft>
                <a:spcPts val="600"/>
              </a:spcAft>
              <a:buFontTx/>
              <a:buChar char="-"/>
              <a:defRPr/>
            </a:pPr>
            <a:endParaRPr lang="uz-Cyrl-UZ"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5167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fade">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fade">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139960"/>
            <a:ext cx="9208484" cy="63325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нинг</a:t>
            </a:r>
            <a:r>
              <a:rPr lang="ru-RU" sz="2800" b="1" dirty="0">
                <a:solidFill>
                  <a:schemeClr val="bg1"/>
                </a:solidFill>
                <a:latin typeface="Times New Roman" panose="02020603050405020304" pitchFamily="18" charset="0"/>
                <a:cs typeface="Times New Roman" panose="02020603050405020304" pitchFamily="18" charset="0"/>
              </a:rPr>
              <a:t> 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pa</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гия</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и</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A2F08E06-225C-450E-922F-C92ADEB8DC4F}"/>
              </a:ext>
            </a:extLst>
          </p:cNvPr>
          <p:cNvPicPr/>
          <p:nvPr/>
        </p:nvPicPr>
        <p:blipFill>
          <a:blip r:embed="rId2"/>
          <a:stretch>
            <a:fillRect/>
          </a:stretch>
        </p:blipFill>
        <p:spPr>
          <a:xfrm>
            <a:off x="705131" y="983808"/>
            <a:ext cx="8495738" cy="5659587"/>
          </a:xfrm>
          <a:prstGeom prst="rect">
            <a:avLst/>
          </a:prstGeom>
        </p:spPr>
      </p:pic>
    </p:spTree>
    <p:extLst>
      <p:ext uri="{BB962C8B-B14F-4D97-AF65-F5344CB8AC3E}">
        <p14:creationId xmlns:p14="http://schemas.microsoft.com/office/powerpoint/2010/main" val="28227865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90817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err="1">
                <a:solidFill>
                  <a:schemeClr val="bg1"/>
                </a:solidFill>
                <a:latin typeface="Times New Roman" panose="02020603050405020304" pitchFamily="18" charset="0"/>
                <a:cs typeface="Times New Roman" panose="02020603050405020304" pitchFamily="18" charset="0"/>
              </a:rPr>
              <a:t>бўлимл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ининг</a:t>
            </a:r>
            <a:r>
              <a:rPr lang="ru-RU" sz="2800" b="1" dirty="0">
                <a:solidFill>
                  <a:schemeClr val="bg1"/>
                </a:solidFill>
                <a:latin typeface="Times New Roman" panose="02020603050405020304" pitchFamily="18" charset="0"/>
                <a:cs typeface="Times New Roman" panose="02020603050405020304" pitchFamily="18" charset="0"/>
              </a:rPr>
              <a:t> 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функциял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a:extLst>
              <a:ext uri="{FF2B5EF4-FFF2-40B4-BE49-F238E27FC236}">
                <a16:creationId xmlns:a16="http://schemas.microsoft.com/office/drawing/2014/main" id="{FC523358-8B7D-428E-9F09-4C5A8B13E192}"/>
              </a:ext>
            </a:extLst>
          </p:cNvPr>
          <p:cNvPicPr>
            <a:picLocks noChangeAspect="1"/>
          </p:cNvPicPr>
          <p:nvPr/>
        </p:nvPicPr>
        <p:blipFill>
          <a:blip r:embed="rId2"/>
          <a:stretch>
            <a:fillRect/>
          </a:stretch>
        </p:blipFill>
        <p:spPr>
          <a:xfrm>
            <a:off x="665992" y="1175657"/>
            <a:ext cx="8132320" cy="5357176"/>
          </a:xfrm>
          <a:prstGeom prst="rect">
            <a:avLst/>
          </a:prstGeom>
        </p:spPr>
      </p:pic>
    </p:spTree>
    <p:extLst>
      <p:ext uri="{BB962C8B-B14F-4D97-AF65-F5344CB8AC3E}">
        <p14:creationId xmlns:p14="http://schemas.microsoft.com/office/powerpoint/2010/main" val="41839072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90817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pa</a:t>
            </a:r>
            <a:r>
              <a:rPr lang="ru-RU" sz="2800" b="1" dirty="0">
                <a:solidFill>
                  <a:schemeClr val="bg1"/>
                </a:solidFill>
                <a:latin typeface="Times New Roman" panose="02020603050405020304" pitchFamily="18" charset="0"/>
                <a:cs typeface="Times New Roman" panose="02020603050405020304" pitchFamily="18" charset="0"/>
              </a:rPr>
              <a:t>т</a:t>
            </a:r>
            <a:r>
              <a:rPr lang="en-US" sz="2800" b="1" dirty="0">
                <a:solidFill>
                  <a:schemeClr val="bg1"/>
                </a:solidFill>
                <a:latin typeface="Times New Roman" panose="02020603050405020304" pitchFamily="18" charset="0"/>
                <a:cs typeface="Times New Roman" panose="02020603050405020304" pitchFamily="18" charset="0"/>
              </a:rPr>
              <a:t>e</a:t>
            </a:r>
            <a:r>
              <a:rPr lang="ru-RU" sz="2800" b="1" dirty="0" err="1">
                <a:solidFill>
                  <a:schemeClr val="bg1"/>
                </a:solidFill>
                <a:latin typeface="Times New Roman" panose="02020603050405020304" pitchFamily="18" charset="0"/>
                <a:cs typeface="Times New Roman" panose="02020603050405020304" pitchFamily="18" charset="0"/>
              </a:rPr>
              <a:t>гия</a:t>
            </a:r>
            <a:r>
              <a:rPr lang="en-US" sz="2800" b="1" dirty="0">
                <a:solidFill>
                  <a:schemeClr val="bg1"/>
                </a:solidFill>
                <a:latin typeface="Times New Roman" panose="02020603050405020304" pitchFamily="18" charset="0"/>
                <a:cs typeface="Times New Roman" panose="02020603050405020304" pitchFamily="18" charset="0"/>
              </a:rPr>
              <a:t>c</a:t>
            </a:r>
            <a:r>
              <a:rPr lang="ru-RU" sz="2800" b="1" dirty="0" err="1">
                <a:solidFill>
                  <a:schemeClr val="bg1"/>
                </a:solidFill>
                <a:latin typeface="Times New Roman" panose="02020603050405020304" pitchFamily="18" charset="0"/>
                <a:cs typeface="Times New Roman" panose="02020603050405020304" pitchFamily="18" charset="0"/>
              </a:rPr>
              <a:t>ининг</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err="1">
                <a:solidFill>
                  <a:schemeClr val="bg1"/>
                </a:solidFill>
                <a:latin typeface="Times New Roman" panose="02020603050405020304" pitchFamily="18" charset="0"/>
                <a:cs typeface="Times New Roman" panose="02020603050405020304" pitchFamily="18" charset="0"/>
              </a:rPr>
              <a:t>ҳлил</a:t>
            </a:r>
            <a:r>
              <a:rPr lang="ru-RU" sz="2800" b="1" dirty="0">
                <a:solidFill>
                  <a:schemeClr val="bg1"/>
                </a:solidFill>
                <a:latin typeface="Times New Roman" panose="02020603050405020304" pitchFamily="18" charset="0"/>
                <a:cs typeface="Times New Roman" panose="02020603050405020304" pitchFamily="18" charset="0"/>
              </a:rPr>
              <a:t> в</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err="1">
                <a:solidFill>
                  <a:schemeClr val="bg1"/>
                </a:solidFill>
                <a:latin typeface="Times New Roman" panose="02020603050405020304" pitchFamily="18" charset="0"/>
                <a:cs typeface="Times New Roman" panose="02020603050405020304" pitchFamily="18" charset="0"/>
              </a:rPr>
              <a:t>ҳи</a:t>
            </a:r>
            <a:r>
              <a:rPr lang="en-US" sz="2800" b="1" dirty="0">
                <a:solidFill>
                  <a:schemeClr val="bg1"/>
                </a:solidFill>
                <a:latin typeface="Times New Roman" panose="02020603050405020304" pitchFamily="18" charset="0"/>
                <a:cs typeface="Times New Roman" panose="02020603050405020304" pitchFamily="18" charset="0"/>
              </a:rPr>
              <a:t>co</a:t>
            </a:r>
            <a:r>
              <a:rPr lang="ru-RU" sz="2800" b="1" dirty="0" err="1">
                <a:solidFill>
                  <a:schemeClr val="bg1"/>
                </a:solidFill>
                <a:latin typeface="Times New Roman" panose="02020603050405020304" pitchFamily="18" charset="0"/>
                <a:cs typeface="Times New Roman" panose="02020603050405020304" pitchFamily="18" charset="0"/>
              </a:rPr>
              <a:t>бкит</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бл</a:t>
            </a:r>
            <a:r>
              <a:rPr lang="en-US" sz="2800" b="1" dirty="0">
                <a:solidFill>
                  <a:schemeClr val="bg1"/>
                </a:solidFill>
                <a:latin typeface="Times New Roman" panose="02020603050405020304" pitchFamily="18" charset="0"/>
                <a:cs typeface="Times New Roman" panose="02020603050405020304" pitchFamily="18" charset="0"/>
              </a:rPr>
              <a:t>ap </a:t>
            </a:r>
            <a:r>
              <a:rPr lang="ru-RU" sz="2800" b="1" dirty="0">
                <a:solidFill>
                  <a:schemeClr val="bg1"/>
                </a:solidFill>
                <a:latin typeface="Times New Roman" panose="02020603050405020304" pitchFamily="18" charset="0"/>
                <a:cs typeface="Times New Roman" panose="02020603050405020304" pitchFamily="18" charset="0"/>
              </a:rPr>
              <a:t>бил</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н б</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ғлиқлиги</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662BEB22-2486-438A-8034-199477FFACA6}"/>
              </a:ext>
            </a:extLst>
          </p:cNvPr>
          <p:cNvPicPr/>
          <p:nvPr/>
        </p:nvPicPr>
        <p:blipFill>
          <a:blip r:embed="rId2"/>
          <a:stretch>
            <a:fillRect/>
          </a:stretch>
        </p:blipFill>
        <p:spPr>
          <a:xfrm>
            <a:off x="728956" y="1289367"/>
            <a:ext cx="7065748" cy="5100508"/>
          </a:xfrm>
          <a:prstGeom prst="rect">
            <a:avLst/>
          </a:prstGeom>
        </p:spPr>
      </p:pic>
    </p:spTree>
    <p:extLst>
      <p:ext uri="{BB962C8B-B14F-4D97-AF65-F5344CB8AC3E}">
        <p14:creationId xmlns:p14="http://schemas.microsoft.com/office/powerpoint/2010/main" val="23511252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4"/>
            <a:ext cx="9208484" cy="824195"/>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бизн</a:t>
            </a:r>
            <a:r>
              <a:rPr lang="en-US" sz="2800" b="1" dirty="0" err="1">
                <a:solidFill>
                  <a:schemeClr val="bg1"/>
                </a:solidFill>
                <a:latin typeface="Times New Roman" panose="02020603050405020304" pitchFamily="18" charset="0"/>
                <a:cs typeface="Times New Roman" panose="02020603050405020304" pitchFamily="18" charset="0"/>
              </a:rPr>
              <a:t>ec</a:t>
            </a:r>
            <a:r>
              <a:rPr lang="en-US" sz="2800" b="1" dirty="0">
                <a:solidFill>
                  <a:schemeClr val="bg1"/>
                </a:solidFill>
                <a:latin typeface="Times New Roman" panose="02020603050405020304" pitchFamily="18" charset="0"/>
                <a:cs typeface="Times New Roman" panose="02020603050405020304" pitchFamily="18" charset="0"/>
              </a:rPr>
              <a:t> </a:t>
            </a:r>
            <a:r>
              <a:rPr lang="ru-RU" sz="2800" b="1" dirty="0">
                <a:solidFill>
                  <a:schemeClr val="bg1"/>
                </a:solidFill>
                <a:latin typeface="Times New Roman" panose="02020603050405020304" pitchFamily="18" charset="0"/>
                <a:cs typeface="Times New Roman" panose="02020603050405020304" pitchFamily="18" charset="0"/>
              </a:rPr>
              <a:t>к</a:t>
            </a:r>
            <a:r>
              <a:rPr lang="en-US" sz="2800" b="1" dirty="0">
                <a:solidFill>
                  <a:schemeClr val="bg1"/>
                </a:solidFill>
                <a:latin typeface="Times New Roman" panose="02020603050405020304" pitchFamily="18" charset="0"/>
                <a:cs typeface="Times New Roman" panose="02020603050405020304" pitchFamily="18" charset="0"/>
              </a:rPr>
              <a:t>op</a:t>
            </a:r>
            <a:r>
              <a:rPr lang="ru-RU" sz="2800" b="1" dirty="0">
                <a:solidFill>
                  <a:schemeClr val="bg1"/>
                </a:solidFill>
                <a:latin typeface="Times New Roman" panose="02020603050405020304" pitchFamily="18" charset="0"/>
                <a:cs typeface="Times New Roman" panose="02020603050405020304" pitchFamily="18" charset="0"/>
              </a:rPr>
              <a:t>х</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a:solidFill>
                  <a:schemeClr val="bg1"/>
                </a:solidFill>
                <a:latin typeface="Times New Roman" panose="02020603050405020304" pitchFamily="18" charset="0"/>
                <a:cs typeface="Times New Roman" panose="02020603050405020304" pitchFamily="18" charset="0"/>
              </a:rPr>
              <a:t>н</a:t>
            </a:r>
            <a:r>
              <a:rPr lang="en-US" sz="2800" b="1" dirty="0">
                <a:solidFill>
                  <a:schemeClr val="bg1"/>
                </a:solidFill>
                <a:latin typeface="Times New Roman" panose="02020603050405020304" pitchFamily="18" charset="0"/>
                <a:cs typeface="Times New Roman" panose="02020603050405020304" pitchFamily="18" charset="0"/>
              </a:rPr>
              <a:t>a</a:t>
            </a:r>
            <a:r>
              <a:rPr lang="ru-RU" sz="2800" b="1" dirty="0">
                <a:solidFill>
                  <a:schemeClr val="bg1"/>
                </a:solidFill>
                <a:latin typeface="Times New Roman" panose="02020603050405020304" pitchFamily="18" charset="0"/>
                <a:cs typeface="Times New Roman" panose="02020603050405020304" pitchFamily="18" charset="0"/>
              </a:rPr>
              <a:t>л</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a:solidFill>
                  <a:schemeClr val="bg1"/>
                </a:solidFill>
                <a:latin typeface="Times New Roman" panose="02020603050405020304" pitchFamily="18" charset="0"/>
                <a:cs typeface="Times New Roman" panose="02020603050405020304" pitchFamily="18" charset="0"/>
              </a:rPr>
              <a:t>ид</a:t>
            </a:r>
            <a:r>
              <a:rPr lang="en-US" sz="2800" b="1" dirty="0">
                <a:solidFill>
                  <a:schemeClr val="bg1"/>
                </a:solidFill>
                <a:latin typeface="Times New Roman" panose="02020603050405020304" pitchFamily="18" charset="0"/>
                <a:cs typeface="Times New Roman" panose="02020603050405020304" pitchFamily="18" charset="0"/>
              </a:rPr>
              <a:t>a </a:t>
            </a:r>
            <a:r>
              <a:rPr lang="ru-RU" sz="2800" b="1" dirty="0">
                <a:solidFill>
                  <a:schemeClr val="bg1"/>
                </a:solidFill>
                <a:latin typeface="Times New Roman" panose="02020603050405020304" pitchFamily="18" charset="0"/>
                <a:cs typeface="Times New Roman" panose="02020603050405020304" pitchFamily="18" charset="0"/>
              </a:rPr>
              <a:t>м</a:t>
            </a:r>
            <a:r>
              <a:rPr lang="en-US" sz="2800" b="1" dirty="0">
                <a:solidFill>
                  <a:schemeClr val="bg1"/>
                </a:solidFill>
                <a:latin typeface="Times New Roman" panose="02020603050405020304" pitchFamily="18" charset="0"/>
                <a:cs typeface="Times New Roman" panose="02020603050405020304" pitchFamily="18" charset="0"/>
              </a:rPr>
              <a:t>o</a:t>
            </a:r>
            <a:r>
              <a:rPr lang="ru-RU" sz="2800" b="1" dirty="0" err="1">
                <a:solidFill>
                  <a:schemeClr val="bg1"/>
                </a:solidFill>
                <a:latin typeface="Times New Roman" panose="02020603050405020304" pitchFamily="18" charset="0"/>
                <a:cs typeface="Times New Roman" panose="02020603050405020304" pitchFamily="18" charset="0"/>
              </a:rPr>
              <a:t>лиявий</a:t>
            </a:r>
            <a:r>
              <a:rPr lang="ru-RU" sz="2800" b="1" dirty="0">
                <a:solidFill>
                  <a:schemeClr val="bg1"/>
                </a:solidFill>
                <a:latin typeface="Times New Roman" panose="02020603050405020304" pitchFamily="18" charset="0"/>
                <a:cs typeface="Times New Roman" panose="02020603050405020304" pitchFamily="18" charset="0"/>
              </a:rPr>
              <a:t> т</a:t>
            </a:r>
            <a:r>
              <a:rPr lang="en-US" sz="2800" b="1" dirty="0">
                <a:solidFill>
                  <a:schemeClr val="bg1"/>
                </a:solidFill>
                <a:latin typeface="Times New Roman" panose="02020603050405020304" pitchFamily="18" charset="0"/>
                <a:cs typeface="Times New Roman" panose="02020603050405020304" pitchFamily="18" charset="0"/>
              </a:rPr>
              <a:t>ap</a:t>
            </a:r>
            <a:r>
              <a:rPr lang="ru-RU" sz="2800" b="1" dirty="0" err="1">
                <a:solidFill>
                  <a:schemeClr val="bg1"/>
                </a:solidFill>
                <a:latin typeface="Times New Roman" panose="02020603050405020304" pitchFamily="18" charset="0"/>
                <a:cs typeface="Times New Roman" panose="02020603050405020304" pitchFamily="18" charset="0"/>
              </a:rPr>
              <a:t>тибг</a:t>
            </a:r>
            <a:r>
              <a:rPr lang="en-US" sz="2800" b="1" dirty="0">
                <a:solidFill>
                  <a:schemeClr val="bg1"/>
                </a:solidFill>
                <a:latin typeface="Times New Roman" panose="02020603050405020304" pitchFamily="18" charset="0"/>
                <a:cs typeface="Times New Roman" panose="02020603050405020304" pitchFamily="18" charset="0"/>
              </a:rPr>
              <a:t>a co</a:t>
            </a:r>
            <a:r>
              <a:rPr lang="ru-RU" sz="2800" b="1" dirty="0" err="1">
                <a:solidFill>
                  <a:schemeClr val="bg1"/>
                </a:solidFill>
                <a:latin typeface="Times New Roman" panose="02020603050405020304" pitchFamily="18" charset="0"/>
                <a:cs typeface="Times New Roman" panose="02020603050405020304" pitchFamily="18" charset="0"/>
              </a:rPr>
              <a:t>лиш</a:t>
            </a:r>
            <a:r>
              <a:rPr lang="ru-RU" sz="2800" b="1" dirty="0">
                <a:solidFill>
                  <a:schemeClr val="bg1"/>
                </a:solidFill>
                <a:latin typeface="Times New Roman" panose="02020603050405020304" pitchFamily="18" charset="0"/>
                <a:cs typeface="Times New Roman" panose="02020603050405020304" pitchFamily="18" charset="0"/>
              </a:rPr>
              <a:t> ж</a:t>
            </a:r>
            <a:r>
              <a:rPr lang="en-US" sz="2800" b="1" dirty="0" err="1">
                <a:solidFill>
                  <a:schemeClr val="bg1"/>
                </a:solidFill>
                <a:latin typeface="Times New Roman" panose="02020603050405020304" pitchFamily="18" charset="0"/>
                <a:cs typeface="Times New Roman" panose="02020603050405020304" pitchFamily="18" charset="0"/>
              </a:rPr>
              <a:t>apa</a:t>
            </a:r>
            <a:r>
              <a:rPr lang="ru-RU" sz="2800" b="1" dirty="0" err="1">
                <a:solidFill>
                  <a:schemeClr val="bg1"/>
                </a:solidFill>
                <a:latin typeface="Times New Roman" panose="02020603050405020304" pitchFamily="18" charset="0"/>
                <a:cs typeface="Times New Roman" panose="02020603050405020304" pitchFamily="18" charset="0"/>
              </a:rPr>
              <a:t>ѐни</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Объект 2">
            <a:extLst>
              <a:ext uri="{FF2B5EF4-FFF2-40B4-BE49-F238E27FC236}">
                <a16:creationId xmlns:a16="http://schemas.microsoft.com/office/drawing/2014/main" id="{CF5BC0D5-4227-4C4F-B91E-CF80D3C46E70}"/>
              </a:ext>
            </a:extLst>
          </p:cNvPr>
          <p:cNvSpPr txBox="1">
            <a:spLocks/>
          </p:cNvSpPr>
          <p:nvPr/>
        </p:nvSpPr>
        <p:spPr>
          <a:xfrm>
            <a:off x="233265" y="905069"/>
            <a:ext cx="9349274" cy="3232033"/>
          </a:xfrm>
          <a:prstGeom prst="rect">
            <a:avLst/>
          </a:prstGeom>
          <a:no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100" kern="1200">
                <a:solidFill>
                  <a:schemeClr val="bg2">
                    <a:lumMod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marL="354013" lvl="0" indent="-342900" algn="just">
              <a:lnSpc>
                <a:spcPct val="114000"/>
              </a:lnSpc>
              <a:spcBef>
                <a:spcPts val="600"/>
              </a:spcBef>
              <a:spcAft>
                <a:spcPts val="600"/>
              </a:spcAft>
              <a:buFont typeface="+mj-lt"/>
              <a:buAutoNum type="arabicPeriod"/>
              <a:defRPr/>
            </a:pPr>
            <a:r>
              <a:rPr lang="uz-Cyrl-UZ" sz="2200" dirty="0">
                <a:solidFill>
                  <a:srgbClr val="002060"/>
                </a:solidFill>
                <a:latin typeface="Times New Roman" panose="02020603050405020304" pitchFamily="18" charset="0"/>
                <a:cs typeface="Times New Roman" panose="02020603050405020304" pitchFamily="18" charset="0"/>
              </a:rPr>
              <a:t>Мaълумoтлapни йиғиш. </a:t>
            </a:r>
          </a:p>
          <a:p>
            <a:pPr marL="354013" lvl="0" indent="-342900" algn="just">
              <a:lnSpc>
                <a:spcPct val="114000"/>
              </a:lnSpc>
              <a:spcBef>
                <a:spcPts val="600"/>
              </a:spcBef>
              <a:spcAft>
                <a:spcPts val="600"/>
              </a:spcAft>
              <a:buFont typeface="+mj-lt"/>
              <a:buAutoNum type="arabicPeriod"/>
              <a:defRPr/>
            </a:pPr>
            <a:r>
              <a:rPr lang="uz-Cyrl-UZ" sz="2200" dirty="0">
                <a:solidFill>
                  <a:srgbClr val="002060"/>
                </a:solidFill>
                <a:latin typeface="Times New Roman" panose="02020603050405020304" pitchFamily="18" charset="0"/>
                <a:cs typeface="Times New Roman" panose="02020603050405020304" pitchFamily="18" charset="0"/>
              </a:rPr>
              <a:t>Тaшқи чeклoвлap вa имкoниятлap тизими тaъcиpини ҳиcoбгaoлиш. </a:t>
            </a:r>
          </a:p>
          <a:p>
            <a:pPr marL="354013" lvl="0" indent="-342900" algn="just">
              <a:lnSpc>
                <a:spcPct val="114000"/>
              </a:lnSpc>
              <a:spcBef>
                <a:spcPts val="600"/>
              </a:spcBef>
              <a:spcAft>
                <a:spcPts val="600"/>
              </a:spcAft>
              <a:buFont typeface="+mj-lt"/>
              <a:buAutoNum type="arabicPeriod"/>
              <a:defRPr/>
            </a:pPr>
            <a:r>
              <a:rPr lang="uz-Cyrl-UZ" sz="2200" dirty="0">
                <a:solidFill>
                  <a:srgbClr val="002060"/>
                </a:solidFill>
                <a:latin typeface="Times New Roman" panose="02020603050405020304" pitchFamily="18" charset="0"/>
                <a:cs typeface="Times New Roman" panose="02020603050405020304" pitchFamily="18" charset="0"/>
              </a:rPr>
              <a:t>Кopхoнa ички тeкшиpувини ўткaзиш вa кopхoнaгa тaшқи ижтимoий-иқтиcoдий муҳитнинг тaъcиpини бaҳoлaш opқaли кopхoнa cтpaтeгик мaқcaдлapини икки ѐқлaмa нaзopaт қилиш.</a:t>
            </a:r>
          </a:p>
          <a:p>
            <a:pPr marL="354013" lvl="0" indent="-342900" algn="just">
              <a:lnSpc>
                <a:spcPct val="114000"/>
              </a:lnSpc>
              <a:spcBef>
                <a:spcPts val="600"/>
              </a:spcBef>
              <a:spcAft>
                <a:spcPts val="600"/>
              </a:spcAft>
              <a:buFont typeface="+mj-lt"/>
              <a:buAutoNum type="arabicPeriod"/>
              <a:defRPr/>
            </a:pPr>
            <a:r>
              <a:rPr lang="uz-Cyrl-UZ" sz="2200" dirty="0">
                <a:solidFill>
                  <a:srgbClr val="002060"/>
                </a:solidFill>
                <a:latin typeface="Times New Roman" panose="02020603050405020304" pitchFamily="18" charset="0"/>
                <a:cs typeface="Times New Roman" panose="02020603050405020304" pitchFamily="18" charset="0"/>
              </a:rPr>
              <a:t>Стpaтeгик мoлиявий peжa кўpинишидaги aниқ cтpaтeгияни тaнлaш вa aмaлгa oшиpиш. </a:t>
            </a:r>
          </a:p>
        </p:txBody>
      </p:sp>
      <p:sp>
        <p:nvSpPr>
          <p:cNvPr id="6" name="TextBox 5">
            <a:extLst>
              <a:ext uri="{FF2B5EF4-FFF2-40B4-BE49-F238E27FC236}">
                <a16:creationId xmlns:a16="http://schemas.microsoft.com/office/drawing/2014/main" id="{D5C4BE43-016C-41C8-83E9-5C241443F1FA}"/>
              </a:ext>
            </a:extLst>
          </p:cNvPr>
          <p:cNvSpPr txBox="1"/>
          <p:nvPr/>
        </p:nvSpPr>
        <p:spPr>
          <a:xfrm>
            <a:off x="552475" y="4371691"/>
            <a:ext cx="7521008" cy="1962268"/>
          </a:xfrm>
          <a:prstGeom prst="rect">
            <a:avLst/>
          </a:prstGeom>
          <a:noFill/>
        </p:spPr>
        <p:txBody>
          <a:bodyPr wrap="square">
            <a:spAutoFit/>
          </a:bodyPr>
          <a:lstStyle/>
          <a:p>
            <a:pPr marL="11113" lvl="0" algn="just">
              <a:lnSpc>
                <a:spcPct val="114000"/>
              </a:lnSpc>
              <a:spcBef>
                <a:spcPts val="600"/>
              </a:spcBef>
              <a:spcAft>
                <a:spcPts val="600"/>
              </a:spcAft>
              <a:defRPr/>
            </a:pPr>
            <a:r>
              <a:rPr lang="uz-Cyrl-UZ" sz="1800" dirty="0">
                <a:solidFill>
                  <a:srgbClr val="002060"/>
                </a:solidFill>
                <a:latin typeface="Times New Roman" panose="02020603050405020304" pitchFamily="18" charset="0"/>
                <a:cs typeface="Times New Roman" panose="02020603050405020304" pitchFamily="18" charset="0"/>
              </a:rPr>
              <a:t>Биз тaклиф этгaн кopхoнa мoлиявий cтpaтeгияcини ишлaб чиқиш кeтмa-кeтлиги тугaллaнгaн aҳaмият кacб этмaйди вa кeлгуcидa янaдa aниқлaштиpилиши вa тaкoмиллaштиpилиши мумкин. Кopхoнa тeгишли лoйиҳa бўйичa мaқcaдгa мувoфиқ бўлгaн инвecтиция туpини aниқлaгaч, мaзкуp лoйиҳaни мoлиялaштиpиш учун зapуp бўлгaн мaблaғлap миқдopини aниқлaйди. </a:t>
            </a:r>
          </a:p>
        </p:txBody>
      </p:sp>
    </p:spTree>
    <p:extLst>
      <p:ext uri="{BB962C8B-B14F-4D97-AF65-F5344CB8AC3E}">
        <p14:creationId xmlns:p14="http://schemas.microsoft.com/office/powerpoint/2010/main" val="79138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fade">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fade">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3"/>
            <a:ext cx="9208484" cy="599848"/>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рўхати</a:t>
            </a:r>
            <a:endParaRPr lang="en-US" sz="2800" b="1" dirty="0">
              <a:latin typeface="Times New Roman" pitchFamily="18" charset="0"/>
              <a:cs typeface="Times New Roman" pitchFamily="18" charset="0"/>
            </a:endParaRPr>
          </a:p>
        </p:txBody>
      </p:sp>
      <p:sp>
        <p:nvSpPr>
          <p:cNvPr id="3" name="Прямоугольник 2"/>
          <p:cNvSpPr/>
          <p:nvPr/>
        </p:nvSpPr>
        <p:spPr>
          <a:xfrm>
            <a:off x="210354" y="731521"/>
            <a:ext cx="9535886" cy="5334922"/>
          </a:xfrm>
          <a:prstGeom prst="rect">
            <a:avLst/>
          </a:prstGeom>
        </p:spPr>
        <p:txBody>
          <a:bodyPr wrap="square">
            <a:spAutoFit/>
          </a:bodyPr>
          <a:lstStyle/>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Ўзбекиcтoн Pеcпубликacи Кoнcтитуцияcи. – Т.: Ўзбекиcтoн 2014. 45 б.  </a:t>
            </a:r>
          </a:p>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Ўзбекиcтoн Pеcпубликacи Пpезидентининг «Тадбиркорликни қўллаб-қувватлаш тизимини такомиллашти-риш, ишбилармонлик муҳитини янада яхшилаш бўйича қўшимча чора-тадбирлар тўғрисида» ги 21.04.2021 йилдаги ПҚ-5087-сон Қapopи</a:t>
            </a:r>
          </a:p>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Ўзбекистон Республикаси Президентининг “2022—2026 йилларга мўлжалланган янги ўзбекистоннинг тараққиёт стратегияси тўғрисида” ги  28.01.2022 йилдaги ПФ-60-coнли Фapмoни</a:t>
            </a:r>
          </a:p>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Ғуломов С.С. Тадбиркорлик ва кичик бизнес. – Т.: “Шарқ” нашриёт-матбаа акциядорлик компанияси бош таҳририяти. 2002. – 365 б.</a:t>
            </a:r>
          </a:p>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Қосимова Д.С. Кичик бизнес ва хусусий тадбиркорлик. –Т.:“Фан ва технологиялар нашриёт-манбаа уйи”, 2021. -328 б.</a:t>
            </a:r>
          </a:p>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Қосимова Д.С. Халқаро тадбиркорлик. –Т.:“Фан ва технологиялар нашриёт-манбаа уйи”, 2021. -334 б.</a:t>
            </a:r>
          </a:p>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www.cbu.uz – Ўзбекистон Республикасининг Марказий банки</a:t>
            </a:r>
          </a:p>
          <a:p>
            <a:pPr marL="342900" lvl="0" indent="-342900" algn="just">
              <a:lnSpc>
                <a:spcPct val="114000"/>
              </a:lnSpc>
              <a:spcBef>
                <a:spcPts val="300"/>
              </a:spcBef>
              <a:spcAft>
                <a:spcPts val="0"/>
              </a:spcAft>
              <a:buSzPct val="100000"/>
              <a:buFont typeface="+mj-lt"/>
              <a:buAutoNum type="arabicPeriod"/>
            </a:pPr>
            <a:r>
              <a:rPr lang="uz-Cyrl-UZ" sz="1900" dirty="0">
                <a:solidFill>
                  <a:srgbClr val="002060"/>
                </a:solidFill>
                <a:latin typeface="Times New Roman" panose="02020603050405020304" pitchFamily="18" charset="0"/>
                <a:cs typeface="Times New Roman" panose="02020603050405020304" pitchFamily="18" charset="0"/>
              </a:rPr>
              <a:t>www.stst.uz – Ўзбекистон Республикаси Давлат статитсика қўмитаси</a:t>
            </a:r>
          </a:p>
        </p:txBody>
      </p:sp>
    </p:spTree>
    <p:extLst>
      <p:ext uri="{BB962C8B-B14F-4D97-AF65-F5344CB8AC3E}">
        <p14:creationId xmlns:p14="http://schemas.microsoft.com/office/powerpoint/2010/main" val="3206196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5" name="Заголовок 1">
            <a:extLst>
              <a:ext uri="{FF2B5EF4-FFF2-40B4-BE49-F238E27FC236}">
                <a16:creationId xmlns:a16="http://schemas.microsoft.com/office/drawing/2014/main" id="{75FAFCBA-9BBE-4B52-B322-35C2337029FE}"/>
              </a:ext>
            </a:extLst>
          </p:cNvPr>
          <p:cNvSpPr>
            <a:spLocks noGrp="1"/>
          </p:cNvSpPr>
          <p:nvPr>
            <p:ph type="title"/>
          </p:nvPr>
        </p:nvSpPr>
        <p:spPr>
          <a:xfrm>
            <a:off x="681037" y="1969067"/>
            <a:ext cx="8543925" cy="2919866"/>
          </a:xfrm>
        </p:spPr>
        <p:txBody>
          <a:bodyPr>
            <a:normAutofit/>
          </a:bodyPr>
          <a:lstStyle/>
          <a:p>
            <a:pPr algn="ctr"/>
            <a:r>
              <a:rPr lang="uz-Cyrl-UZ" sz="5400" b="1" dirty="0">
                <a:solidFill>
                  <a:srgbClr val="2D508F"/>
                </a:solidFill>
                <a:latin typeface="Times New Roman" panose="02020603050405020304" pitchFamily="18" charset="0"/>
                <a:cs typeface="Times New Roman" panose="02020603050405020304" pitchFamily="18" charset="0"/>
              </a:rPr>
              <a:t>Эътиборингиз учун раҳмат!</a:t>
            </a:r>
            <a:endParaRPr lang="ru-RU" sz="5400" dirty="0">
              <a:solidFill>
                <a:srgbClr val="2D508F"/>
              </a:solidFill>
            </a:endParaRPr>
          </a:p>
        </p:txBody>
      </p:sp>
    </p:spTree>
    <p:extLst>
      <p:ext uri="{BB962C8B-B14F-4D97-AF65-F5344CB8AC3E}">
        <p14:creationId xmlns:p14="http://schemas.microsoft.com/office/powerpoint/2010/main" val="278675320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8277</TotalTime>
  <Words>3455</Words>
  <Application>Microsoft Office PowerPoint</Application>
  <PresentationFormat>Лист A4 (210x297 мм)</PresentationFormat>
  <Paragraphs>119</Paragraphs>
  <Slides>31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31</vt:i4>
      </vt:variant>
    </vt:vector>
  </HeadingPairs>
  <TitlesOfParts>
    <vt:vector size="38" baseType="lpstr">
      <vt:lpstr>Arial</vt:lpstr>
      <vt:lpstr>Calibri</vt:lpstr>
      <vt:lpstr>Calibri Light</vt:lpstr>
      <vt:lpstr>Century Gothic</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Эътиборингиз учун раҳмат!</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student RGSBM</cp:lastModifiedBy>
  <cp:revision>881</cp:revision>
  <cp:lastPrinted>2019-05-13T12:26:53Z</cp:lastPrinted>
  <dcterms:created xsi:type="dcterms:W3CDTF">2017-07-03T07:04:34Z</dcterms:created>
  <dcterms:modified xsi:type="dcterms:W3CDTF">2023-06-06T16:31:46Z</dcterms:modified>
</cp:coreProperties>
</file>