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464" r:id="rId2"/>
    <p:sldId id="256" r:id="rId3"/>
    <p:sldId id="507" r:id="rId4"/>
    <p:sldId id="563" r:id="rId5"/>
    <p:sldId id="566" r:id="rId6"/>
    <p:sldId id="565" r:id="rId7"/>
    <p:sldId id="567" r:id="rId8"/>
    <p:sldId id="568" r:id="rId9"/>
    <p:sldId id="569" r:id="rId10"/>
    <p:sldId id="570" r:id="rId11"/>
    <p:sldId id="571" r:id="rId12"/>
    <p:sldId id="572" r:id="rId13"/>
    <p:sldId id="573" r:id="rId14"/>
    <p:sldId id="574" r:id="rId15"/>
    <p:sldId id="581" r:id="rId16"/>
    <p:sldId id="575" r:id="rId17"/>
    <p:sldId id="576" r:id="rId18"/>
    <p:sldId id="578" r:id="rId19"/>
    <p:sldId id="579" r:id="rId20"/>
    <p:sldId id="580" r:id="rId21"/>
    <p:sldId id="585" r:id="rId22"/>
    <p:sldId id="584" r:id="rId23"/>
    <p:sldId id="583" r:id="rId24"/>
    <p:sldId id="582" r:id="rId25"/>
    <p:sldId id="586" r:id="rId26"/>
    <p:sldId id="587" r:id="rId27"/>
    <p:sldId id="588" r:id="rId28"/>
    <p:sldId id="561" r:id="rId29"/>
    <p:sldId id="508" r:id="rId30"/>
  </p:sldIdLst>
  <p:sldSz cx="9906000" cy="6858000" type="A4"/>
  <p:notesSz cx="6742113" cy="987583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060"/>
    <a:srgbClr val="28467C"/>
    <a:srgbClr val="2B945A"/>
    <a:srgbClr val="2D508F"/>
    <a:srgbClr val="B97717"/>
    <a:srgbClr val="EDC0A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75" autoAdjust="0"/>
    <p:restoredTop sz="94660"/>
  </p:normalViewPr>
  <p:slideViewPr>
    <p:cSldViewPr snapToGrid="0">
      <p:cViewPr varScale="1">
        <p:scale>
          <a:sx n="91" d="100"/>
          <a:sy n="91" d="100"/>
        </p:scale>
        <p:origin x="942" y="84"/>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21000" cy="4953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19525" y="0"/>
            <a:ext cx="2921000" cy="495300"/>
          </a:xfrm>
          <a:prstGeom prst="rect">
            <a:avLst/>
          </a:prstGeom>
        </p:spPr>
        <p:txBody>
          <a:bodyPr vert="horz" lIns="91440" tIns="45720" rIns="91440" bIns="45720" rtlCol="0"/>
          <a:lstStyle>
            <a:lvl1pPr algn="r">
              <a:defRPr sz="1200"/>
            </a:lvl1pPr>
          </a:lstStyle>
          <a:p>
            <a:fld id="{8EAD4884-AE9F-4FE5-8588-8D6E53F2894B}" type="datetimeFigureOut">
              <a:rPr lang="ru-RU" smtClean="0"/>
              <a:t>07.06.2023</a:t>
            </a:fld>
            <a:endParaRPr lang="ru-RU"/>
          </a:p>
        </p:txBody>
      </p:sp>
      <p:sp>
        <p:nvSpPr>
          <p:cNvPr id="4" name="Образ слайда 3"/>
          <p:cNvSpPr>
            <a:spLocks noGrp="1" noRot="1" noChangeAspect="1"/>
          </p:cNvSpPr>
          <p:nvPr>
            <p:ph type="sldImg" idx="2"/>
          </p:nvPr>
        </p:nvSpPr>
        <p:spPr>
          <a:xfrm>
            <a:off x="965200" y="1235075"/>
            <a:ext cx="4811713" cy="3332163"/>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4688" y="4752975"/>
            <a:ext cx="5392737" cy="3887788"/>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9380538"/>
            <a:ext cx="2921000" cy="4953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19525" y="9380538"/>
            <a:ext cx="2921000" cy="495300"/>
          </a:xfrm>
          <a:prstGeom prst="rect">
            <a:avLst/>
          </a:prstGeom>
        </p:spPr>
        <p:txBody>
          <a:bodyPr vert="horz" lIns="91440" tIns="45720" rIns="91440" bIns="45720" rtlCol="0" anchor="b"/>
          <a:lstStyle>
            <a:lvl1pPr algn="r">
              <a:defRPr sz="1200"/>
            </a:lvl1pPr>
          </a:lstStyle>
          <a:p>
            <a:fld id="{64BAC8B6-CB6D-41B3-8E8A-4549D7CC1EB7}" type="slidenum">
              <a:rPr lang="ru-RU" smtClean="0"/>
              <a:t>‹#›</a:t>
            </a:fld>
            <a:endParaRPr lang="ru-RU"/>
          </a:p>
        </p:txBody>
      </p:sp>
    </p:spTree>
    <p:extLst>
      <p:ext uri="{BB962C8B-B14F-4D97-AF65-F5344CB8AC3E}">
        <p14:creationId xmlns:p14="http://schemas.microsoft.com/office/powerpoint/2010/main" val="22234775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38250" y="1122363"/>
            <a:ext cx="7429500" cy="2387600"/>
          </a:xfrm>
        </p:spPr>
        <p:txBody>
          <a:bodyPr anchor="b"/>
          <a:lstStyle>
            <a:lvl1pPr algn="ctr">
              <a:defRPr sz="6000"/>
            </a:lvl1pPr>
          </a:lstStyle>
          <a:p>
            <a:r>
              <a:rPr lang="ru-RU"/>
              <a:t>Образец заголовка</a:t>
            </a:r>
          </a:p>
        </p:txBody>
      </p:sp>
      <p:sp>
        <p:nvSpPr>
          <p:cNvPr id="3" name="Подзаголовок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p:cNvSpPr>
            <a:spLocks noGrp="1"/>
          </p:cNvSpPr>
          <p:nvPr>
            <p:ph type="dt" sz="half" idx="10"/>
          </p:nvPr>
        </p:nvSpPr>
        <p:spPr/>
        <p:txBody>
          <a:bodyPr/>
          <a:lstStyle/>
          <a:p>
            <a:fld id="{346E04B0-FABE-477F-A049-CCF152A8366D}" type="datetimeFigureOut">
              <a:rPr lang="ru-RU" smtClean="0"/>
              <a:pPr/>
              <a:t>07.06.2023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213521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346E04B0-FABE-477F-A049-CCF152A8366D}" type="datetimeFigureOut">
              <a:rPr lang="ru-RU" smtClean="0"/>
              <a:pPr/>
              <a:t>07.06.2023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2202243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5880" y="1709739"/>
            <a:ext cx="8543925" cy="2852737"/>
          </a:xfrm>
        </p:spPr>
        <p:txBody>
          <a:bodyPr anchor="b"/>
          <a:lstStyle>
            <a:lvl1pPr>
              <a:defRPr sz="6000"/>
            </a:lvl1pPr>
          </a:lstStyle>
          <a:p>
            <a:r>
              <a:rPr lang="ru-RU"/>
              <a:t>Образец заголовка</a:t>
            </a:r>
          </a:p>
        </p:txBody>
      </p:sp>
      <p:sp>
        <p:nvSpPr>
          <p:cNvPr id="3" name="Текст 2"/>
          <p:cNvSpPr>
            <a:spLocks noGrp="1"/>
          </p:cNvSpPr>
          <p:nvPr>
            <p:ph type="body" idx="1"/>
          </p:nvPr>
        </p:nvSpPr>
        <p:spPr>
          <a:xfrm>
            <a:off x="675880" y="4589465"/>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346E04B0-FABE-477F-A049-CCF152A8366D}" type="datetimeFigureOut">
              <a:rPr lang="ru-RU" smtClean="0"/>
              <a:pPr/>
              <a:t>07.06.2023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2091637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681038" y="1825625"/>
            <a:ext cx="421005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5014913" y="1825625"/>
            <a:ext cx="421005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346E04B0-FABE-477F-A049-CCF152A8366D}" type="datetimeFigureOut">
              <a:rPr lang="ru-RU" smtClean="0"/>
              <a:pPr/>
              <a:t>07.06.2023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717706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365126"/>
            <a:ext cx="8543925" cy="1325563"/>
          </a:xfrm>
        </p:spPr>
        <p:txBody>
          <a:bodyPr/>
          <a:lstStyle/>
          <a:p>
            <a:r>
              <a:rPr lang="ru-RU"/>
              <a:t>Образец заголовка</a:t>
            </a:r>
          </a:p>
        </p:txBody>
      </p:sp>
      <p:sp>
        <p:nvSpPr>
          <p:cNvPr id="3" name="Текст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682329" y="2505076"/>
            <a:ext cx="4190702"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5014914"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5014914" y="2505076"/>
            <a:ext cx="4211340"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346E04B0-FABE-477F-A049-CCF152A8366D}" type="datetimeFigureOut">
              <a:rPr lang="ru-RU" smtClean="0"/>
              <a:pPr/>
              <a:t>07.06.2023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2140310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346E04B0-FABE-477F-A049-CCF152A8366D}" type="datetimeFigureOut">
              <a:rPr lang="ru-RU" smtClean="0"/>
              <a:pPr/>
              <a:t>07.06.2023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793901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46E04B0-FABE-477F-A049-CCF152A8366D}" type="datetimeFigureOut">
              <a:rPr lang="ru-RU" smtClean="0"/>
              <a:pPr/>
              <a:t>07.06.2023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8678374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457200"/>
            <a:ext cx="3194942" cy="16002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4211341"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682329" y="2057400"/>
            <a:ext cx="3194942"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346E04B0-FABE-477F-A049-CCF152A8366D}" type="datetimeFigureOut">
              <a:rPr lang="ru-RU" smtClean="0"/>
              <a:pPr/>
              <a:t>07.06.2023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577836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457200"/>
            <a:ext cx="3194942" cy="16002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4211341" y="987426"/>
            <a:ext cx="501491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682329" y="2057400"/>
            <a:ext cx="3194942"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346E04B0-FABE-477F-A049-CCF152A8366D}" type="datetimeFigureOut">
              <a:rPr lang="ru-RU" smtClean="0"/>
              <a:pPr/>
              <a:t>07.06.2023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202380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346E04B0-FABE-477F-A049-CCF152A8366D}" type="datetimeFigureOut">
              <a:rPr lang="ru-RU" smtClean="0"/>
              <a:pPr/>
              <a:t>07.06.2023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594358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7088981" y="365125"/>
            <a:ext cx="2135981"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681037" y="365125"/>
            <a:ext cx="6284119"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346E04B0-FABE-477F-A049-CCF152A8366D}" type="datetimeFigureOut">
              <a:rPr lang="ru-RU" smtClean="0"/>
              <a:pPr/>
              <a:t>07.06.2023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400820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
              <a:schemeClr val="accent1">
                <a:lumMod val="93000"/>
              </a:schemeClr>
            </a:gs>
            <a:gs pos="68000">
              <a:schemeClr val="accent1">
                <a:lumMod val="45000"/>
                <a:lumOff val="55000"/>
              </a:schemeClr>
            </a:gs>
            <a:gs pos="83000">
              <a:schemeClr val="accent1">
                <a:lumMod val="45000"/>
                <a:lumOff val="55000"/>
              </a:schemeClr>
            </a:gs>
            <a:gs pos="100000">
              <a:schemeClr val="accent1">
                <a:lumMod val="30000"/>
                <a:lumOff val="70000"/>
              </a:schemeClr>
            </a:gs>
          </a:gsLst>
          <a:lin ang="5400000" scaled="0"/>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1039" y="365126"/>
            <a:ext cx="8543925"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681039" y="1825625"/>
            <a:ext cx="8543925"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6E04B0-FABE-477F-A049-CCF152A8366D}" type="datetimeFigureOut">
              <a:rPr lang="ru-RU" smtClean="0"/>
              <a:pPr/>
              <a:t>07.06.2023</a:t>
            </a:fld>
            <a:endParaRPr lang="ru-RU"/>
          </a:p>
        </p:txBody>
      </p:sp>
      <p:sp>
        <p:nvSpPr>
          <p:cNvPr id="5" name="Нижний колонтитул 4"/>
          <p:cNvSpPr>
            <a:spLocks noGrp="1"/>
          </p:cNvSpPr>
          <p:nvPr>
            <p:ph type="ftr" sz="quarter" idx="3"/>
          </p:nvPr>
        </p:nvSpPr>
        <p:spPr>
          <a:xfrm>
            <a:off x="3281364"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7726D6-68E6-43F8-8A87-1DD67164F644}" type="slidenum">
              <a:rPr lang="ru-RU" smtClean="0"/>
              <a:pPr/>
              <a:t>‹#›</a:t>
            </a:fld>
            <a:endParaRPr lang="ru-RU"/>
          </a:p>
        </p:txBody>
      </p:sp>
    </p:spTree>
    <p:extLst>
      <p:ext uri="{BB962C8B-B14F-4D97-AF65-F5344CB8AC3E}">
        <p14:creationId xmlns:p14="http://schemas.microsoft.com/office/powerpoint/2010/main" val="25701890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www.cfin.ru/itm/project/opmmm.shtml"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4687612" y="1750753"/>
            <a:ext cx="4978885" cy="2714643"/>
          </a:xfrm>
          <a:prstGeom prst="roundRect">
            <a:avLst>
              <a:gd name="adj" fmla="val 6141"/>
            </a:avLst>
          </a:prstGeom>
          <a:solidFill>
            <a:schemeClr val="accent1">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t"/>
            <a:r>
              <a:rPr lang="en-US" sz="2800" b="1" dirty="0">
                <a:solidFill>
                  <a:schemeClr val="tx1"/>
                </a:solidFill>
                <a:latin typeface="Times New Roman" pitchFamily="18" charset="0"/>
                <a:cs typeface="Times New Roman" pitchFamily="18" charset="0"/>
              </a:rPr>
              <a:t>Week</a:t>
            </a:r>
            <a:r>
              <a:rPr lang="uz-Cyrl-UZ" sz="2800" b="1" dirty="0">
                <a:solidFill>
                  <a:schemeClr val="tx1"/>
                </a:solidFill>
                <a:latin typeface="Times New Roman" pitchFamily="18" charset="0"/>
                <a:cs typeface="Times New Roman" pitchFamily="18" charset="0"/>
              </a:rPr>
              <a:t>:</a:t>
            </a:r>
            <a:r>
              <a:rPr lang="en-US" sz="2800" b="1" dirty="0">
                <a:solidFill>
                  <a:schemeClr val="tx1"/>
                </a:solidFill>
                <a:latin typeface="Times New Roman" pitchFamily="18" charset="0"/>
                <a:cs typeface="Times New Roman" pitchFamily="18" charset="0"/>
              </a:rPr>
              <a:t> 1</a:t>
            </a:r>
            <a:r>
              <a:rPr lang="uz-Cyrl-UZ" sz="2800" b="1" dirty="0">
                <a:solidFill>
                  <a:schemeClr val="tx1"/>
                </a:solidFill>
                <a:latin typeface="Times New Roman" pitchFamily="18" charset="0"/>
                <a:cs typeface="Times New Roman" pitchFamily="18" charset="0"/>
              </a:rPr>
              <a:t>2</a:t>
            </a:r>
            <a:r>
              <a:rPr lang="en-US" sz="2800" b="1" dirty="0">
                <a:solidFill>
                  <a:schemeClr val="tx1"/>
                </a:solidFill>
                <a:latin typeface="Times New Roman" pitchFamily="18" charset="0"/>
                <a:cs typeface="Times New Roman" pitchFamily="18" charset="0"/>
              </a:rPr>
              <a:t>. Project management in small business entities</a:t>
            </a:r>
            <a:endParaRPr lang="uz-Cyrl-UZ" sz="2800" b="1" dirty="0">
              <a:solidFill>
                <a:schemeClr val="tx1"/>
              </a:solidFill>
              <a:latin typeface="Times New Roman" pitchFamily="18" charset="0"/>
              <a:cs typeface="Times New Roman" pitchFamily="18"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106681" y="1750753"/>
            <a:ext cx="4370726" cy="27146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Прямоугольник 5"/>
          <p:cNvSpPr/>
          <p:nvPr/>
        </p:nvSpPr>
        <p:spPr>
          <a:xfrm>
            <a:off x="106681" y="281603"/>
            <a:ext cx="9692640" cy="954107"/>
          </a:xfrm>
          <a:prstGeom prst="rect">
            <a:avLst/>
          </a:prstGeom>
        </p:spPr>
        <p:txBody>
          <a:bodyPr wrap="square">
            <a:spAutoFit/>
          </a:bodyPr>
          <a:lstStyle/>
          <a:p>
            <a:pPr algn="ctr" fontAlgn="t"/>
            <a:r>
              <a:rPr lang="ru-RU" sz="3200" b="1" dirty="0">
                <a:latin typeface="Times New Roman" pitchFamily="18" charset="0"/>
                <a:cs typeface="Times New Roman" pitchFamily="18" charset="0"/>
              </a:rPr>
              <a:t>«</a:t>
            </a:r>
            <a:r>
              <a:rPr lang="en-US" sz="3200" b="1" dirty="0">
                <a:latin typeface="Times New Roman" pitchFamily="18" charset="0"/>
                <a:cs typeface="Times New Roman" pitchFamily="18" charset="0"/>
              </a:rPr>
              <a:t>Graduate School of Business and Entrepreneurship</a:t>
            </a:r>
            <a:r>
              <a:rPr lang="ru-RU" sz="3200" b="1" dirty="0">
                <a:solidFill>
                  <a:prstClr val="black"/>
                </a:solidFill>
                <a:latin typeface="Times New Roman" pitchFamily="18" charset="0"/>
                <a:cs typeface="Times New Roman" pitchFamily="18" charset="0"/>
              </a:rPr>
              <a:t>»</a:t>
            </a:r>
            <a:r>
              <a:rPr lang="ru-RU" sz="3600" b="1" dirty="0">
                <a:solidFill>
                  <a:prstClr val="black"/>
                </a:solidFill>
                <a:latin typeface="Times New Roman" pitchFamily="18" charset="0"/>
                <a:cs typeface="Times New Roman" pitchFamily="18" charset="0"/>
              </a:rPr>
              <a:t/>
            </a:r>
            <a:br>
              <a:rPr lang="ru-RU" sz="3600" b="1" dirty="0">
                <a:solidFill>
                  <a:prstClr val="black"/>
                </a:solidFill>
                <a:latin typeface="Times New Roman" pitchFamily="18" charset="0"/>
                <a:cs typeface="Times New Roman" pitchFamily="18" charset="0"/>
              </a:rPr>
            </a:br>
            <a:r>
              <a:rPr lang="en-US" sz="2400" b="1" i="1" dirty="0">
                <a:solidFill>
                  <a:prstClr val="black"/>
                </a:solidFill>
                <a:latin typeface="Times New Roman" panose="02020603050405020304" pitchFamily="18" charset="0"/>
                <a:cs typeface="Times New Roman" panose="02020603050405020304" pitchFamily="18" charset="0"/>
              </a:rPr>
              <a:t>Course</a:t>
            </a:r>
            <a:r>
              <a:rPr lang="ru-RU" sz="2400" b="1" i="1" dirty="0">
                <a:solidFill>
                  <a:prstClr val="black"/>
                </a:solidFill>
                <a:latin typeface="Times New Roman" panose="02020603050405020304" pitchFamily="18" charset="0"/>
                <a:cs typeface="Times New Roman" panose="02020603050405020304" pitchFamily="18" charset="0"/>
              </a:rPr>
              <a:t>: </a:t>
            </a:r>
            <a:r>
              <a:rPr lang="en-US" sz="2400" b="1" i="1" dirty="0">
                <a:solidFill>
                  <a:prstClr val="black"/>
                </a:solidFill>
                <a:latin typeface="Times New Roman" panose="02020603050405020304" pitchFamily="18" charset="0"/>
                <a:cs typeface="Times New Roman" panose="02020603050405020304" pitchFamily="18" charset="0"/>
              </a:rPr>
              <a:t>Management of Small Business Entities</a:t>
            </a:r>
            <a:r>
              <a:rPr lang="uz-Cyrl-UZ" sz="2400" b="1" i="1" dirty="0">
                <a:latin typeface="Times New Roman" panose="02020603050405020304" pitchFamily="18" charset="0"/>
                <a:cs typeface="Times New Roman" panose="02020603050405020304" pitchFamily="18" charset="0"/>
              </a:rPr>
              <a:t>.</a:t>
            </a:r>
          </a:p>
        </p:txBody>
      </p:sp>
      <p:sp>
        <p:nvSpPr>
          <p:cNvPr id="8" name="Прямоугольник 7"/>
          <p:cNvSpPr/>
          <p:nvPr/>
        </p:nvSpPr>
        <p:spPr>
          <a:xfrm>
            <a:off x="4329065" y="5453163"/>
            <a:ext cx="2329542" cy="830997"/>
          </a:xfrm>
          <a:prstGeom prst="rect">
            <a:avLst/>
          </a:prstGeom>
        </p:spPr>
        <p:txBody>
          <a:bodyPr wrap="square">
            <a:spAutoFit/>
          </a:bodyPr>
          <a:lstStyle/>
          <a:p>
            <a:pPr algn="ctr"/>
            <a:r>
              <a:rPr lang="uz-Cyrl-UZ" sz="2400" b="1" dirty="0">
                <a:ln>
                  <a:prstDash val="solid"/>
                </a:ln>
                <a:solidFill>
                  <a:schemeClr val="tx2">
                    <a:lumMod val="75000"/>
                  </a:schemeClr>
                </a:solidFill>
                <a:latin typeface="Times New Roman" panose="02020603050405020304" pitchFamily="18" charset="0"/>
                <a:cs typeface="Times New Roman" panose="02020603050405020304" pitchFamily="18" charset="0"/>
              </a:rPr>
              <a:t>Katarov Vohid Raimkulovich</a:t>
            </a:r>
          </a:p>
        </p:txBody>
      </p:sp>
      <p:sp>
        <p:nvSpPr>
          <p:cNvPr id="9" name="Прямоугольник 8"/>
          <p:cNvSpPr/>
          <p:nvPr/>
        </p:nvSpPr>
        <p:spPr>
          <a:xfrm>
            <a:off x="6754518" y="5360830"/>
            <a:ext cx="2845105" cy="923330"/>
          </a:xfrm>
          <a:prstGeom prst="rect">
            <a:avLst/>
          </a:prstGeom>
        </p:spPr>
        <p:txBody>
          <a:bodyPr wrap="square">
            <a:spAutoFit/>
          </a:bodyPr>
          <a:lstStyle/>
          <a:p>
            <a:pPr algn="ctr"/>
            <a:r>
              <a:rPr lang="en-US" b="1" dirty="0">
                <a:solidFill>
                  <a:srgbClr val="333399"/>
                </a:solidFill>
                <a:latin typeface="Times New Roman" panose="02020603050405020304" pitchFamily="18" charset="0"/>
                <a:cs typeface="Times New Roman" panose="02020603050405020304" pitchFamily="18" charset="0"/>
              </a:rPr>
              <a:t>Lecturer</a:t>
            </a:r>
            <a:r>
              <a:rPr lang="uz-Cyrl-UZ" b="1" dirty="0">
                <a:solidFill>
                  <a:srgbClr val="333399"/>
                </a:solidFill>
                <a:latin typeface="Times New Roman" panose="02020603050405020304" pitchFamily="18" charset="0"/>
                <a:cs typeface="Times New Roman" panose="02020603050405020304" pitchFamily="18" charset="0"/>
              </a:rPr>
              <a:t> </a:t>
            </a:r>
            <a:r>
              <a:rPr lang="en-US" b="1" dirty="0">
                <a:solidFill>
                  <a:srgbClr val="333399"/>
                </a:solidFill>
                <a:latin typeface="Times New Roman" panose="02020603050405020304" pitchFamily="18" charset="0"/>
                <a:cs typeface="Times New Roman" panose="02020603050405020304" pitchFamily="18" charset="0"/>
              </a:rPr>
              <a:t>of</a:t>
            </a:r>
            <a:r>
              <a:rPr lang="uz-Cyrl-UZ" b="1" dirty="0">
                <a:solidFill>
                  <a:srgbClr val="333399"/>
                </a:solidFill>
                <a:latin typeface="Times New Roman" panose="02020603050405020304" pitchFamily="18" charset="0"/>
                <a:cs typeface="Times New Roman" panose="02020603050405020304" pitchFamily="18" charset="0"/>
              </a:rPr>
              <a:t>:</a:t>
            </a:r>
            <a:endParaRPr lang="ru-RU" b="1" dirty="0">
              <a:solidFill>
                <a:srgbClr val="333399"/>
              </a:solidFill>
              <a:latin typeface="Times New Roman" panose="02020603050405020304" pitchFamily="18" charset="0"/>
              <a:cs typeface="Times New Roman" panose="02020603050405020304" pitchFamily="18" charset="0"/>
            </a:endParaRPr>
          </a:p>
          <a:p>
            <a:pPr algn="ctr"/>
            <a:r>
              <a:rPr lang="en-US" b="1" dirty="0">
                <a:solidFill>
                  <a:srgbClr val="333399"/>
                </a:solidFill>
                <a:latin typeface="Times New Roman" panose="02020603050405020304" pitchFamily="18" charset="0"/>
                <a:cs typeface="Times New Roman" panose="02020603050405020304" pitchFamily="18" charset="0"/>
              </a:rPr>
              <a:t>Management of small business entities</a:t>
            </a:r>
            <a:endParaRPr lang="ru-RU" b="1" dirty="0">
              <a:solidFill>
                <a:srgbClr val="333399"/>
              </a:solidFill>
              <a:latin typeface="Times New Roman" panose="02020603050405020304" pitchFamily="18" charset="0"/>
              <a:cs typeface="Times New Roman" panose="02020603050405020304" pitchFamily="18" charset="0"/>
            </a:endParaRPr>
          </a:p>
        </p:txBody>
      </p:sp>
      <p:cxnSp>
        <p:nvCxnSpPr>
          <p:cNvPr id="12" name="Прямая соединительная линия 11"/>
          <p:cNvCxnSpPr/>
          <p:nvPr/>
        </p:nvCxnSpPr>
        <p:spPr>
          <a:xfrm>
            <a:off x="6754518" y="5268498"/>
            <a:ext cx="0" cy="1200329"/>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2046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4566671" y="1429292"/>
            <a:ext cx="5249991" cy="2750757"/>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t"/>
            <a:r>
              <a:rPr lang="ru-RU" sz="2800" b="1" dirty="0" err="1">
                <a:solidFill>
                  <a:schemeClr val="tx1"/>
                </a:solidFill>
                <a:latin typeface="Times New Roman" pitchFamily="18" charset="0"/>
                <a:cs typeface="Times New Roman" pitchFamily="18" charset="0"/>
              </a:rPr>
              <a:t>Мавзу</a:t>
            </a:r>
            <a:r>
              <a:rPr lang="ru-RU" sz="2800" b="1" dirty="0">
                <a:solidFill>
                  <a:schemeClr val="tx1"/>
                </a:solidFill>
                <a:latin typeface="Times New Roman" pitchFamily="18" charset="0"/>
                <a:cs typeface="Times New Roman" pitchFamily="18" charset="0"/>
              </a:rPr>
              <a:t>: 1</a:t>
            </a:r>
            <a:r>
              <a:rPr lang="uz-Cyrl-UZ" sz="2800" b="1" dirty="0">
                <a:solidFill>
                  <a:schemeClr val="tx1"/>
                </a:solidFill>
                <a:latin typeface="Times New Roman" pitchFamily="18" charset="0"/>
                <a:cs typeface="Times New Roman" pitchFamily="18" charset="0"/>
              </a:rPr>
              <a:t>2. </a:t>
            </a:r>
            <a:r>
              <a:rPr lang="ru-RU" sz="2800" b="1" dirty="0" err="1">
                <a:solidFill>
                  <a:schemeClr val="tx1"/>
                </a:solidFill>
                <a:latin typeface="Times New Roman" pitchFamily="18" charset="0"/>
                <a:cs typeface="Times New Roman" pitchFamily="18" charset="0"/>
              </a:rPr>
              <a:t>Кичик</a:t>
            </a:r>
            <a:r>
              <a:rPr lang="ru-RU" sz="2800" b="1" dirty="0">
                <a:solidFill>
                  <a:schemeClr val="tx1"/>
                </a:solidFill>
                <a:latin typeface="Times New Roman" pitchFamily="18" charset="0"/>
                <a:cs typeface="Times New Roman" pitchFamily="18" charset="0"/>
              </a:rPr>
              <a:t> бизнес </a:t>
            </a:r>
            <a:r>
              <a:rPr lang="ru-RU" sz="2800" b="1" dirty="0" err="1">
                <a:solidFill>
                  <a:schemeClr val="tx1"/>
                </a:solidFill>
                <a:latin typeface="Times New Roman" pitchFamily="18" charset="0"/>
                <a:cs typeface="Times New Roman" pitchFamily="18" charset="0"/>
              </a:rPr>
              <a:t>субъектларида</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лойиҳаларни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бошқариш</a:t>
            </a:r>
            <a:endParaRPr lang="en-US" sz="2800" b="1" dirty="0">
              <a:solidFill>
                <a:schemeClr val="tx1"/>
              </a:solidFill>
              <a:latin typeface="Times New Roman" pitchFamily="18" charset="0"/>
              <a:cs typeface="Times New Roman" pitchFamily="18"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106680" y="1429292"/>
            <a:ext cx="4269378" cy="26592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Прямоугольник 7"/>
          <p:cNvSpPr/>
          <p:nvPr/>
        </p:nvSpPr>
        <p:spPr>
          <a:xfrm>
            <a:off x="4211137" y="5268497"/>
            <a:ext cx="2329542" cy="1200329"/>
          </a:xfrm>
          <a:prstGeom prst="rect">
            <a:avLst/>
          </a:prstGeom>
        </p:spPr>
        <p:txBody>
          <a:bodyPr wrap="square">
            <a:spAutoFit/>
          </a:bodyPr>
          <a:lstStyle/>
          <a:p>
            <a:pPr algn="ctr"/>
            <a:r>
              <a:rPr lang="uz-Cyrl-UZ" sz="2400" b="1" dirty="0">
                <a:ln>
                  <a:prstDash val="solid"/>
                </a:ln>
                <a:solidFill>
                  <a:schemeClr val="tx2">
                    <a:lumMod val="75000"/>
                  </a:schemeClr>
                </a:solidFill>
                <a:latin typeface="Times New Roman" panose="02020603050405020304" pitchFamily="18" charset="0"/>
                <a:cs typeface="Times New Roman" panose="02020603050405020304" pitchFamily="18" charset="0"/>
              </a:rPr>
              <a:t>Кайтаров Вохид Раимкулович</a:t>
            </a:r>
            <a:endParaRPr lang="ru-RU" sz="2400" b="1" dirty="0">
              <a:ln>
                <a:prstDash val="solid"/>
              </a:ln>
              <a:solidFill>
                <a:schemeClr val="tx2">
                  <a:lumMod val="75000"/>
                </a:schemeClr>
              </a:solidFill>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6968358" y="5268497"/>
            <a:ext cx="2764221" cy="1200329"/>
          </a:xfrm>
          <a:prstGeom prst="rect">
            <a:avLst/>
          </a:prstGeom>
        </p:spPr>
        <p:txBody>
          <a:bodyPr wrap="square">
            <a:spAutoFit/>
          </a:bodyPr>
          <a:lstStyle/>
          <a:p>
            <a:pPr algn="ctr"/>
            <a:r>
              <a:rPr lang="uz-Cyrl-UZ" b="1" dirty="0">
                <a:solidFill>
                  <a:schemeClr val="accent1"/>
                </a:solidFill>
                <a:latin typeface="Times New Roman" panose="02020603050405020304" pitchFamily="18" charset="0"/>
                <a:cs typeface="Times New Roman" panose="02020603050405020304" pitchFamily="18" charset="0"/>
              </a:rPr>
              <a:t>“Кичик бизнес субъектларини бошқариш” курс ўқитувчиси</a:t>
            </a:r>
            <a:endParaRPr lang="ru-RU" dirty="0">
              <a:solidFill>
                <a:schemeClr val="accent1"/>
              </a:solidFill>
              <a:latin typeface="Times New Roman" panose="02020603050405020304" pitchFamily="18" charset="0"/>
              <a:cs typeface="Times New Roman" panose="02020603050405020304" pitchFamily="18" charset="0"/>
            </a:endParaRPr>
          </a:p>
        </p:txBody>
      </p:sp>
      <p:cxnSp>
        <p:nvCxnSpPr>
          <p:cNvPr id="12" name="Прямая соединительная линия 11"/>
          <p:cNvCxnSpPr/>
          <p:nvPr/>
        </p:nvCxnSpPr>
        <p:spPr>
          <a:xfrm>
            <a:off x="6968358" y="5352581"/>
            <a:ext cx="0" cy="1200329"/>
          </a:xfrm>
          <a:prstGeom prst="line">
            <a:avLst/>
          </a:prstGeom>
        </p:spPr>
        <p:style>
          <a:lnRef idx="1">
            <a:schemeClr val="accent1"/>
          </a:lnRef>
          <a:fillRef idx="0">
            <a:schemeClr val="accent1"/>
          </a:fillRef>
          <a:effectRef idx="0">
            <a:schemeClr val="accent1"/>
          </a:effectRef>
          <a:fontRef idx="minor">
            <a:schemeClr val="tx1"/>
          </a:fontRef>
        </p:style>
      </p:cxnSp>
      <p:sp>
        <p:nvSpPr>
          <p:cNvPr id="2" name="Прямоугольник 1"/>
          <p:cNvSpPr/>
          <p:nvPr/>
        </p:nvSpPr>
        <p:spPr>
          <a:xfrm>
            <a:off x="0" y="44297"/>
            <a:ext cx="9905999" cy="1384995"/>
          </a:xfrm>
          <a:prstGeom prst="rect">
            <a:avLst/>
          </a:prstGeom>
        </p:spPr>
        <p:txBody>
          <a:bodyPr wrap="square">
            <a:spAutoFit/>
          </a:bodyPr>
          <a:lstStyle/>
          <a:p>
            <a:pPr lvl="0" algn="ctr" fontAlgn="t"/>
            <a:r>
              <a:rPr lang="uz-Cyrl-UZ" sz="3600" b="1" dirty="0">
                <a:solidFill>
                  <a:prstClr val="black"/>
                </a:solidFill>
                <a:latin typeface="Times New Roman" pitchFamily="18" charset="0"/>
                <a:cs typeface="Times New Roman" pitchFamily="18" charset="0"/>
              </a:rPr>
              <a:t>Бизнес ва тадбиркорлик олий мактаби</a:t>
            </a:r>
            <a:br>
              <a:rPr lang="uz-Cyrl-UZ" sz="3600" b="1" dirty="0">
                <a:solidFill>
                  <a:prstClr val="black"/>
                </a:solidFill>
                <a:latin typeface="Times New Roman" pitchFamily="18" charset="0"/>
                <a:cs typeface="Times New Roman" pitchFamily="18" charset="0"/>
              </a:rPr>
            </a:br>
            <a:r>
              <a:rPr lang="uz-Cyrl-UZ" sz="2400" b="1" i="1" dirty="0">
                <a:solidFill>
                  <a:prstClr val="black"/>
                </a:solidFill>
                <a:latin typeface="Arial" panose="020B0604020202020204" pitchFamily="34" charset="0"/>
                <a:cs typeface="Arial" panose="020B0604020202020204" pitchFamily="34" charset="0"/>
              </a:rPr>
              <a:t>Фаннинг номи: Кичик бизнес субъектларини бошқариш</a:t>
            </a:r>
          </a:p>
          <a:p>
            <a:pPr lvl="0" algn="ctr"/>
            <a:endParaRPr lang="ru-RU" sz="24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23252498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422923"/>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210524"/>
            <a:ext cx="9208484" cy="672448"/>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3200" b="1" dirty="0">
                <a:solidFill>
                  <a:schemeClr val="bg1"/>
                </a:solidFill>
                <a:latin typeface="Times New Roman" panose="02020603050405020304" pitchFamily="18" charset="0"/>
                <a:cs typeface="Times New Roman" panose="02020603050405020304" pitchFamily="18" charset="0"/>
              </a:rPr>
              <a:t>Режа:</a:t>
            </a:r>
            <a:endParaRPr lang="ru-RU" sz="3200" dirty="0">
              <a:solidFill>
                <a:schemeClr val="bg1"/>
              </a:solidFill>
              <a:latin typeface="Times New Roman" panose="02020603050405020304" pitchFamily="18" charset="0"/>
              <a:cs typeface="Times New Roman" panose="02020603050405020304" pitchFamily="18" charset="0"/>
            </a:endParaRPr>
          </a:p>
        </p:txBody>
      </p:sp>
      <p:sp>
        <p:nvSpPr>
          <p:cNvPr id="9" name="Объект 2">
            <a:extLst>
              <a:ext uri="{FF2B5EF4-FFF2-40B4-BE49-F238E27FC236}">
                <a16:creationId xmlns:a16="http://schemas.microsoft.com/office/drawing/2014/main" id="{AA6473FF-48FB-4810-92D2-E40543B10BFF}"/>
              </a:ext>
            </a:extLst>
          </p:cNvPr>
          <p:cNvSpPr txBox="1">
            <a:spLocks/>
          </p:cNvSpPr>
          <p:nvPr/>
        </p:nvSpPr>
        <p:spPr>
          <a:xfrm>
            <a:off x="643812" y="1101014"/>
            <a:ext cx="8938727" cy="3492008"/>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746125" lvl="0" indent="-512763" algn="just">
              <a:lnSpc>
                <a:spcPct val="150000"/>
              </a:lnSpc>
              <a:spcBef>
                <a:spcPts val="600"/>
              </a:spcBef>
              <a:spcAft>
                <a:spcPts val="600"/>
              </a:spcAft>
              <a:buFont typeface="Wingdings" panose="05000000000000000000" pitchFamily="2" charset="2"/>
              <a:buChar char="§"/>
              <a:defRPr/>
            </a:pPr>
            <a:r>
              <a:rPr lang="ru-RU" sz="2600" dirty="0" err="1">
                <a:solidFill>
                  <a:srgbClr val="002060"/>
                </a:solidFill>
                <a:latin typeface="Times New Roman" panose="02020603050405020304" pitchFamily="18" charset="0"/>
                <a:cs typeface="Times New Roman" panose="02020603050405020304" pitchFamily="18" charset="0"/>
              </a:rPr>
              <a:t>Кичик</a:t>
            </a:r>
            <a:r>
              <a:rPr lang="ru-RU" sz="2600" dirty="0">
                <a:solidFill>
                  <a:srgbClr val="002060"/>
                </a:solidFill>
                <a:latin typeface="Times New Roman" panose="02020603050405020304" pitchFamily="18" charset="0"/>
                <a:cs typeface="Times New Roman" panose="02020603050405020304" pitchFamily="18" charset="0"/>
              </a:rPr>
              <a:t> </a:t>
            </a:r>
            <a:r>
              <a:rPr lang="ru-RU" sz="2600" dirty="0" err="1">
                <a:solidFill>
                  <a:srgbClr val="002060"/>
                </a:solidFill>
                <a:latin typeface="Times New Roman" panose="02020603050405020304" pitchFamily="18" charset="0"/>
                <a:cs typeface="Times New Roman" panose="02020603050405020304" pitchFamily="18" charset="0"/>
              </a:rPr>
              <a:t>бизнесда</a:t>
            </a:r>
            <a:r>
              <a:rPr lang="ru-RU" sz="2600" dirty="0">
                <a:solidFill>
                  <a:srgbClr val="002060"/>
                </a:solidFill>
                <a:latin typeface="Times New Roman" panose="02020603050405020304" pitchFamily="18" charset="0"/>
                <a:cs typeface="Times New Roman" panose="02020603050405020304" pitchFamily="18" charset="0"/>
              </a:rPr>
              <a:t> </a:t>
            </a:r>
            <a:r>
              <a:rPr lang="ru-RU" sz="2600" dirty="0" err="1">
                <a:solidFill>
                  <a:srgbClr val="002060"/>
                </a:solidFill>
                <a:latin typeface="Times New Roman" panose="02020603050405020304" pitchFamily="18" charset="0"/>
                <a:cs typeface="Times New Roman" panose="02020603050405020304" pitchFamily="18" charset="0"/>
              </a:rPr>
              <a:t>лойиҳа</a:t>
            </a:r>
            <a:r>
              <a:rPr lang="ru-RU" sz="2600" dirty="0">
                <a:solidFill>
                  <a:srgbClr val="002060"/>
                </a:solidFill>
                <a:latin typeface="Times New Roman" panose="02020603050405020304" pitchFamily="18" charset="0"/>
                <a:cs typeface="Times New Roman" panose="02020603050405020304" pitchFamily="18" charset="0"/>
              </a:rPr>
              <a:t> </a:t>
            </a:r>
            <a:r>
              <a:rPr lang="ru-RU" sz="2600" dirty="0" err="1">
                <a:solidFill>
                  <a:srgbClr val="002060"/>
                </a:solidFill>
                <a:latin typeface="Times New Roman" panose="02020603050405020304" pitchFamily="18" charset="0"/>
                <a:cs typeface="Times New Roman" panose="02020603050405020304" pitchFamily="18" charset="0"/>
              </a:rPr>
              <a:t>тушунчаси</a:t>
            </a:r>
            <a:endParaRPr lang="ru-RU" sz="2600" dirty="0">
              <a:solidFill>
                <a:srgbClr val="002060"/>
              </a:solidFill>
              <a:latin typeface="Times New Roman" panose="02020603050405020304" pitchFamily="18" charset="0"/>
              <a:cs typeface="Times New Roman" panose="02020603050405020304" pitchFamily="18" charset="0"/>
            </a:endParaRPr>
          </a:p>
          <a:p>
            <a:pPr marL="746125" lvl="0" indent="-512763" algn="just">
              <a:lnSpc>
                <a:spcPct val="150000"/>
              </a:lnSpc>
              <a:spcBef>
                <a:spcPts val="600"/>
              </a:spcBef>
              <a:spcAft>
                <a:spcPts val="600"/>
              </a:spcAft>
              <a:buFont typeface="Wingdings" panose="05000000000000000000" pitchFamily="2" charset="2"/>
              <a:buChar char="§"/>
              <a:defRPr/>
            </a:pPr>
            <a:r>
              <a:rPr lang="uz-Cyrl-UZ" sz="2600" dirty="0">
                <a:solidFill>
                  <a:srgbClr val="002060"/>
                </a:solidFill>
                <a:latin typeface="Times New Roman" panose="02020603050405020304" pitchFamily="18" charset="0"/>
                <a:cs typeface="Times New Roman" panose="02020603050405020304" pitchFamily="18" charset="0"/>
              </a:rPr>
              <a:t>Кичик бизнесда лойиҳавий бошқарув</a:t>
            </a:r>
            <a:endParaRPr lang="ru-RU" sz="2600" dirty="0">
              <a:solidFill>
                <a:srgbClr val="002060"/>
              </a:solidFill>
              <a:latin typeface="Times New Roman" panose="02020603050405020304" pitchFamily="18" charset="0"/>
              <a:cs typeface="Times New Roman" panose="02020603050405020304" pitchFamily="18" charset="0"/>
            </a:endParaRPr>
          </a:p>
          <a:p>
            <a:pPr marL="746125" lvl="0" indent="-512763" algn="just">
              <a:lnSpc>
                <a:spcPct val="150000"/>
              </a:lnSpc>
              <a:spcBef>
                <a:spcPts val="600"/>
              </a:spcBef>
              <a:spcAft>
                <a:spcPts val="600"/>
              </a:spcAft>
              <a:buFont typeface="Wingdings" panose="05000000000000000000" pitchFamily="2" charset="2"/>
              <a:buChar char="§"/>
              <a:defRPr/>
            </a:pPr>
            <a:r>
              <a:rPr lang="ru-RU" sz="2600" dirty="0" err="1">
                <a:solidFill>
                  <a:srgbClr val="002060"/>
                </a:solidFill>
                <a:latin typeface="Times New Roman" panose="02020603050405020304" pitchFamily="18" charset="0"/>
                <a:cs typeface="Times New Roman" panose="02020603050405020304" pitchFamily="18" charset="0"/>
              </a:rPr>
              <a:t>Кичик</a:t>
            </a:r>
            <a:r>
              <a:rPr lang="ru-RU" sz="2600" dirty="0">
                <a:solidFill>
                  <a:srgbClr val="002060"/>
                </a:solidFill>
                <a:latin typeface="Times New Roman" panose="02020603050405020304" pitchFamily="18" charset="0"/>
                <a:cs typeface="Times New Roman" panose="02020603050405020304" pitchFamily="18" charset="0"/>
              </a:rPr>
              <a:t> </a:t>
            </a:r>
            <a:r>
              <a:rPr lang="ru-RU" sz="2600" dirty="0" err="1">
                <a:solidFill>
                  <a:srgbClr val="002060"/>
                </a:solidFill>
                <a:latin typeface="Times New Roman" panose="02020603050405020304" pitchFamily="18" charset="0"/>
                <a:cs typeface="Times New Roman" panose="02020603050405020304" pitchFamily="18" charset="0"/>
              </a:rPr>
              <a:t>бизнесда</a:t>
            </a:r>
            <a:r>
              <a:rPr lang="ru-RU" sz="2600" dirty="0">
                <a:solidFill>
                  <a:srgbClr val="002060"/>
                </a:solidFill>
                <a:latin typeface="Times New Roman" panose="02020603050405020304" pitchFamily="18" charset="0"/>
                <a:cs typeface="Times New Roman" panose="02020603050405020304" pitchFamily="18" charset="0"/>
              </a:rPr>
              <a:t> </a:t>
            </a:r>
            <a:r>
              <a:rPr lang="uz-Cyrl-UZ" sz="2600" dirty="0">
                <a:solidFill>
                  <a:srgbClr val="002060"/>
                </a:solidFill>
                <a:latin typeface="Times New Roman" panose="02020603050405020304" pitchFamily="18" charset="0"/>
                <a:cs typeface="Times New Roman" panose="02020603050405020304" pitchFamily="18" charset="0"/>
              </a:rPr>
              <a:t>лойиҳавий бошқарув жараёнлари</a:t>
            </a:r>
            <a:endParaRPr lang="ru-RU" sz="2600" dirty="0">
              <a:solidFill>
                <a:srgbClr val="002060"/>
              </a:solidFill>
              <a:latin typeface="Times New Roman" panose="02020603050405020304" pitchFamily="18" charset="0"/>
              <a:cs typeface="Times New Roman" panose="02020603050405020304" pitchFamily="18" charset="0"/>
            </a:endParaRPr>
          </a:p>
          <a:p>
            <a:pPr marL="233362" lvl="0" algn="just">
              <a:lnSpc>
                <a:spcPct val="114000"/>
              </a:lnSpc>
              <a:spcBef>
                <a:spcPts val="600"/>
              </a:spcBef>
              <a:spcAft>
                <a:spcPts val="600"/>
              </a:spcAft>
              <a:defRPr/>
            </a:pPr>
            <a:endParaRPr lang="ru-RU" sz="2400" dirty="0">
              <a:solidFill>
                <a:srgbClr val="002060"/>
              </a:solidFill>
              <a:latin typeface="Times New Roman" panose="02020603050405020304" pitchFamily="18" charset="0"/>
              <a:cs typeface="Times New Roman" panose="02020603050405020304" pitchFamily="18" charset="0"/>
            </a:endParaRPr>
          </a:p>
          <a:p>
            <a:pPr marL="746125" lvl="0" indent="-512763" algn="just">
              <a:lnSpc>
                <a:spcPct val="114000"/>
              </a:lnSpc>
              <a:spcBef>
                <a:spcPts val="600"/>
              </a:spcBef>
              <a:spcAft>
                <a:spcPts val="600"/>
              </a:spcAft>
              <a:buFont typeface="Wingdings" panose="05000000000000000000" pitchFamily="2" charset="2"/>
              <a:buChar char="§"/>
              <a:defRPr/>
            </a:pPr>
            <a:endParaRPr lang="ru-RU" sz="2400" dirty="0">
              <a:solidFill>
                <a:srgbClr val="002060"/>
              </a:solidFill>
              <a:latin typeface="Times New Roman" panose="02020603050405020304" pitchFamily="18" charset="0"/>
              <a:cs typeface="Times New Roman" panose="02020603050405020304" pitchFamily="18" charset="0"/>
            </a:endParaRPr>
          </a:p>
        </p:txBody>
      </p:sp>
      <p:pic>
        <p:nvPicPr>
          <p:cNvPr id="2" name="Рисунок 1">
            <a:extLst>
              <a:ext uri="{FF2B5EF4-FFF2-40B4-BE49-F238E27FC236}">
                <a16:creationId xmlns:a16="http://schemas.microsoft.com/office/drawing/2014/main" id="{C785BEC7-83B8-490A-AE29-B2EDF3E76822}"/>
              </a:ext>
            </a:extLst>
          </p:cNvPr>
          <p:cNvPicPr>
            <a:picLocks noChangeAspect="1"/>
          </p:cNvPicPr>
          <p:nvPr/>
        </p:nvPicPr>
        <p:blipFill>
          <a:blip r:embed="rId2"/>
          <a:stretch>
            <a:fillRect/>
          </a:stretch>
        </p:blipFill>
        <p:spPr>
          <a:xfrm>
            <a:off x="250229" y="1891462"/>
            <a:ext cx="609600" cy="609600"/>
          </a:xfrm>
          <a:prstGeom prst="rect">
            <a:avLst/>
          </a:prstGeom>
        </p:spPr>
      </p:pic>
      <p:pic>
        <p:nvPicPr>
          <p:cNvPr id="3" name="Рисунок 2">
            <a:extLst>
              <a:ext uri="{FF2B5EF4-FFF2-40B4-BE49-F238E27FC236}">
                <a16:creationId xmlns:a16="http://schemas.microsoft.com/office/drawing/2014/main" id="{A3FB9914-34EB-4B0A-A0DB-5F8E9B4D190B}"/>
              </a:ext>
            </a:extLst>
          </p:cNvPr>
          <p:cNvPicPr>
            <a:picLocks noChangeAspect="1"/>
          </p:cNvPicPr>
          <p:nvPr/>
        </p:nvPicPr>
        <p:blipFill>
          <a:blip r:embed="rId3"/>
          <a:stretch>
            <a:fillRect/>
          </a:stretch>
        </p:blipFill>
        <p:spPr>
          <a:xfrm>
            <a:off x="332650" y="1156686"/>
            <a:ext cx="527180" cy="527180"/>
          </a:xfrm>
          <a:prstGeom prst="rect">
            <a:avLst/>
          </a:prstGeom>
        </p:spPr>
      </p:pic>
      <p:pic>
        <p:nvPicPr>
          <p:cNvPr id="4" name="Рисунок 3">
            <a:extLst>
              <a:ext uri="{FF2B5EF4-FFF2-40B4-BE49-F238E27FC236}">
                <a16:creationId xmlns:a16="http://schemas.microsoft.com/office/drawing/2014/main" id="{0EA8A1BC-F743-4F8E-B241-3EF6F882971E}"/>
              </a:ext>
            </a:extLst>
          </p:cNvPr>
          <p:cNvPicPr>
            <a:picLocks noChangeAspect="1"/>
          </p:cNvPicPr>
          <p:nvPr/>
        </p:nvPicPr>
        <p:blipFill>
          <a:blip r:embed="rId4"/>
          <a:stretch>
            <a:fillRect/>
          </a:stretch>
        </p:blipFill>
        <p:spPr>
          <a:xfrm>
            <a:off x="332650" y="2719103"/>
            <a:ext cx="527179" cy="527179"/>
          </a:xfrm>
          <a:prstGeom prst="rect">
            <a:avLst/>
          </a:prstGeom>
        </p:spPr>
      </p:pic>
      <p:sp>
        <p:nvSpPr>
          <p:cNvPr id="5" name="Прямоугольник 4"/>
          <p:cNvSpPr/>
          <p:nvPr/>
        </p:nvSpPr>
        <p:spPr>
          <a:xfrm>
            <a:off x="332649" y="5079134"/>
            <a:ext cx="7571129" cy="1219886"/>
          </a:xfrm>
          <a:prstGeom prst="rect">
            <a:avLst/>
          </a:prstGeom>
        </p:spPr>
        <p:txBody>
          <a:bodyPr wrap="square">
            <a:spAutoFit/>
          </a:bodyPr>
          <a:lstStyle/>
          <a:p>
            <a:pPr marL="233362" algn="just">
              <a:lnSpc>
                <a:spcPct val="114000"/>
              </a:lnSpc>
              <a:spcBef>
                <a:spcPts val="600"/>
              </a:spcBef>
              <a:spcAft>
                <a:spcPts val="600"/>
              </a:spcAft>
              <a:defRPr/>
            </a:pPr>
            <a:r>
              <a:rPr lang="ru-RU" sz="2200" b="1" i="1" dirty="0" err="1">
                <a:solidFill>
                  <a:srgbClr val="002060"/>
                </a:solidFill>
                <a:latin typeface="Times New Roman" panose="02020603050405020304" pitchFamily="18" charset="0"/>
                <a:cs typeface="Times New Roman" panose="02020603050405020304" pitchFamily="18" charset="0"/>
              </a:rPr>
              <a:t>Асосий</a:t>
            </a:r>
            <a:r>
              <a:rPr lang="ru-RU" sz="2200" b="1" i="1" dirty="0">
                <a:solidFill>
                  <a:srgbClr val="002060"/>
                </a:solidFill>
                <a:latin typeface="Times New Roman" panose="02020603050405020304" pitchFamily="18" charset="0"/>
                <a:cs typeface="Times New Roman" panose="02020603050405020304" pitchFamily="18" charset="0"/>
              </a:rPr>
              <a:t> </a:t>
            </a:r>
            <a:r>
              <a:rPr lang="ru-RU" sz="2200" b="1" i="1" dirty="0" err="1">
                <a:solidFill>
                  <a:srgbClr val="002060"/>
                </a:solidFill>
                <a:latin typeface="Times New Roman" panose="02020603050405020304" pitchFamily="18" charset="0"/>
                <a:cs typeface="Times New Roman" panose="02020603050405020304" pitchFamily="18" charset="0"/>
              </a:rPr>
              <a:t>тушунчалар</a:t>
            </a:r>
            <a:r>
              <a:rPr lang="ru-RU" sz="2200" b="1" i="1" dirty="0">
                <a:solidFill>
                  <a:srgbClr val="002060"/>
                </a:solidFill>
                <a:latin typeface="Times New Roman" panose="02020603050405020304" pitchFamily="18" charset="0"/>
                <a:cs typeface="Times New Roman" panose="02020603050405020304" pitchFamily="18" charset="0"/>
              </a:rPr>
              <a:t>:</a:t>
            </a:r>
            <a:r>
              <a:rPr lang="en-US" sz="2200" b="1" i="1" dirty="0">
                <a:solidFill>
                  <a:srgbClr val="002060"/>
                </a:solidFill>
                <a:latin typeface="Times New Roman" panose="02020603050405020304" pitchFamily="18" charset="0"/>
                <a:cs typeface="Times New Roman" panose="02020603050405020304" pitchFamily="18" charset="0"/>
              </a:rPr>
              <a:t> </a:t>
            </a:r>
            <a:r>
              <a:rPr lang="ru-RU" sz="2200" i="1" dirty="0" err="1">
                <a:solidFill>
                  <a:srgbClr val="002060"/>
                </a:solidFill>
                <a:latin typeface="Times New Roman" panose="02020603050405020304" pitchFamily="18" charset="0"/>
                <a:cs typeface="Times New Roman" panose="02020603050405020304" pitchFamily="18" charset="0"/>
              </a:rPr>
              <a:t>лойиҳаларни</a:t>
            </a:r>
            <a:r>
              <a:rPr lang="ru-RU" sz="2200" i="1" dirty="0">
                <a:solidFill>
                  <a:srgbClr val="002060"/>
                </a:solidFill>
                <a:latin typeface="Times New Roman" panose="02020603050405020304" pitchFamily="18" charset="0"/>
                <a:cs typeface="Times New Roman" panose="02020603050405020304" pitchFamily="18" charset="0"/>
              </a:rPr>
              <a:t> </a:t>
            </a:r>
            <a:r>
              <a:rPr lang="ru-RU" sz="2200" i="1" dirty="0" err="1">
                <a:solidFill>
                  <a:srgbClr val="002060"/>
                </a:solidFill>
                <a:latin typeface="Times New Roman" panose="02020603050405020304" pitchFamily="18" charset="0"/>
                <a:cs typeface="Times New Roman" panose="02020603050405020304" pitchFamily="18" charset="0"/>
              </a:rPr>
              <a:t>бошқариш</a:t>
            </a:r>
            <a:r>
              <a:rPr lang="ru-RU" sz="2200" i="1" dirty="0">
                <a:solidFill>
                  <a:srgbClr val="002060"/>
                </a:solidFill>
                <a:latin typeface="Times New Roman" panose="02020603050405020304" pitchFamily="18" charset="0"/>
                <a:cs typeface="Times New Roman" panose="02020603050405020304" pitchFamily="18" charset="0"/>
              </a:rPr>
              <a:t>, </a:t>
            </a:r>
            <a:r>
              <a:rPr lang="ru-RU" sz="2200" i="1" dirty="0" err="1">
                <a:solidFill>
                  <a:srgbClr val="002060"/>
                </a:solidFill>
                <a:latin typeface="Times New Roman" panose="02020603050405020304" pitchFamily="18" charset="0"/>
                <a:cs typeface="Times New Roman" panose="02020603050405020304" pitchFamily="18" charset="0"/>
              </a:rPr>
              <a:t>лойиҳалар</a:t>
            </a:r>
            <a:r>
              <a:rPr lang="ru-RU" sz="2200" i="1" dirty="0">
                <a:solidFill>
                  <a:srgbClr val="002060"/>
                </a:solidFill>
                <a:latin typeface="Times New Roman" panose="02020603050405020304" pitchFamily="18" charset="0"/>
                <a:cs typeface="Times New Roman" panose="02020603050405020304" pitchFamily="18" charset="0"/>
              </a:rPr>
              <a:t> </a:t>
            </a:r>
            <a:r>
              <a:rPr lang="ru-RU" sz="2200" i="1" dirty="0" err="1">
                <a:solidFill>
                  <a:srgbClr val="002060"/>
                </a:solidFill>
                <a:latin typeface="Times New Roman" panose="02020603050405020304" pitchFamily="18" charset="0"/>
                <a:cs typeface="Times New Roman" panose="02020603050405020304" pitchFamily="18" charset="0"/>
              </a:rPr>
              <a:t>ва</a:t>
            </a:r>
            <a:r>
              <a:rPr lang="ru-RU" sz="2200" i="1" dirty="0">
                <a:solidFill>
                  <a:srgbClr val="002060"/>
                </a:solidFill>
                <a:latin typeface="Times New Roman" panose="02020603050405020304" pitchFamily="18" charset="0"/>
                <a:cs typeface="Times New Roman" panose="02020603050405020304" pitchFamily="18" charset="0"/>
              </a:rPr>
              <a:t> </a:t>
            </a:r>
            <a:r>
              <a:rPr lang="ru-RU" sz="2200" i="1" dirty="0" err="1">
                <a:solidFill>
                  <a:srgbClr val="002060"/>
                </a:solidFill>
                <a:latin typeface="Times New Roman" panose="02020603050405020304" pitchFamily="18" charset="0"/>
                <a:cs typeface="Times New Roman" panose="02020603050405020304" pitchFamily="18" charset="0"/>
              </a:rPr>
              <a:t>дастурлар</a:t>
            </a:r>
            <a:r>
              <a:rPr lang="ru-RU" sz="2200" i="1" dirty="0">
                <a:solidFill>
                  <a:srgbClr val="002060"/>
                </a:solidFill>
                <a:latin typeface="Times New Roman" panose="02020603050405020304" pitchFamily="18" charset="0"/>
                <a:cs typeface="Times New Roman" panose="02020603050405020304" pitchFamily="18" charset="0"/>
              </a:rPr>
              <a:t>, </a:t>
            </a:r>
            <a:r>
              <a:rPr lang="ru-RU" sz="2200" i="1" dirty="0" err="1">
                <a:solidFill>
                  <a:srgbClr val="002060"/>
                </a:solidFill>
                <a:latin typeface="Times New Roman" panose="02020603050405020304" pitchFamily="18" charset="0"/>
                <a:cs typeface="Times New Roman" panose="02020603050405020304" pitchFamily="18" charset="0"/>
              </a:rPr>
              <a:t>инновацион</a:t>
            </a:r>
            <a:r>
              <a:rPr lang="ru-RU" sz="2200" i="1" dirty="0">
                <a:solidFill>
                  <a:srgbClr val="002060"/>
                </a:solidFill>
                <a:latin typeface="Times New Roman" panose="02020603050405020304" pitchFamily="18" charset="0"/>
                <a:cs typeface="Times New Roman" panose="02020603050405020304" pitchFamily="18" charset="0"/>
              </a:rPr>
              <a:t> </a:t>
            </a:r>
            <a:r>
              <a:rPr lang="ru-RU" sz="2200" i="1" dirty="0" err="1">
                <a:solidFill>
                  <a:srgbClr val="002060"/>
                </a:solidFill>
                <a:latin typeface="Times New Roman" panose="02020603050405020304" pitchFamily="18" charset="0"/>
                <a:cs typeface="Times New Roman" panose="02020603050405020304" pitchFamily="18" charset="0"/>
              </a:rPr>
              <a:t>лойиҳа</a:t>
            </a:r>
            <a:r>
              <a:rPr lang="ru-RU" sz="2200" i="1" dirty="0">
                <a:solidFill>
                  <a:srgbClr val="002060"/>
                </a:solidFill>
                <a:latin typeface="Times New Roman" panose="02020603050405020304" pitchFamily="18" charset="0"/>
                <a:cs typeface="Times New Roman" panose="02020603050405020304" pitchFamily="18" charset="0"/>
              </a:rPr>
              <a:t>, </a:t>
            </a:r>
            <a:r>
              <a:rPr lang="ru-RU" sz="2200" i="1" dirty="0" err="1">
                <a:solidFill>
                  <a:srgbClr val="002060"/>
                </a:solidFill>
                <a:latin typeface="Times New Roman" panose="02020603050405020304" pitchFamily="18" charset="0"/>
                <a:cs typeface="Times New Roman" panose="02020603050405020304" pitchFamily="18" charset="0"/>
              </a:rPr>
              <a:t>инновациялар</a:t>
            </a:r>
            <a:r>
              <a:rPr lang="ru-RU" sz="2200" i="1" dirty="0">
                <a:solidFill>
                  <a:srgbClr val="002060"/>
                </a:solidFill>
                <a:latin typeface="Times New Roman" panose="02020603050405020304" pitchFamily="18" charset="0"/>
                <a:cs typeface="Times New Roman" panose="02020603050405020304" pitchFamily="18" charset="0"/>
              </a:rPr>
              <a:t>, </a:t>
            </a:r>
            <a:r>
              <a:rPr lang="ru-RU" sz="2200" i="1" dirty="0" err="1">
                <a:solidFill>
                  <a:srgbClr val="002060"/>
                </a:solidFill>
                <a:latin typeface="Times New Roman" panose="02020603050405020304" pitchFamily="18" charset="0"/>
                <a:cs typeface="Times New Roman" panose="02020603050405020304" pitchFamily="18" charset="0"/>
              </a:rPr>
              <a:t>кичик</a:t>
            </a:r>
            <a:r>
              <a:rPr lang="ru-RU" sz="2200" i="1" dirty="0">
                <a:solidFill>
                  <a:srgbClr val="002060"/>
                </a:solidFill>
                <a:latin typeface="Times New Roman" panose="02020603050405020304" pitchFamily="18" charset="0"/>
                <a:cs typeface="Times New Roman" panose="02020603050405020304" pitchFamily="18" charset="0"/>
              </a:rPr>
              <a:t> </a:t>
            </a:r>
            <a:r>
              <a:rPr lang="ru-RU" sz="2200" i="1" dirty="0" err="1">
                <a:solidFill>
                  <a:srgbClr val="002060"/>
                </a:solidFill>
                <a:latin typeface="Times New Roman" panose="02020603050405020304" pitchFamily="18" charset="0"/>
                <a:cs typeface="Times New Roman" panose="02020603050405020304" pitchFamily="18" charset="0"/>
              </a:rPr>
              <a:t>ва</a:t>
            </a:r>
            <a:r>
              <a:rPr lang="ru-RU" sz="2200" i="1" dirty="0">
                <a:solidFill>
                  <a:srgbClr val="002060"/>
                </a:solidFill>
                <a:latin typeface="Times New Roman" panose="02020603050405020304" pitchFamily="18" charset="0"/>
                <a:cs typeface="Times New Roman" panose="02020603050405020304" pitchFamily="18" charset="0"/>
              </a:rPr>
              <a:t> </a:t>
            </a:r>
            <a:r>
              <a:rPr lang="ru-RU" sz="2200" i="1" dirty="0" err="1">
                <a:solidFill>
                  <a:srgbClr val="002060"/>
                </a:solidFill>
                <a:latin typeface="Times New Roman" panose="02020603050405020304" pitchFamily="18" charset="0"/>
                <a:cs typeface="Times New Roman" panose="02020603050405020304" pitchFamily="18" charset="0"/>
              </a:rPr>
              <a:t>ўрта</a:t>
            </a:r>
            <a:r>
              <a:rPr lang="ru-RU" sz="2200" i="1" dirty="0">
                <a:solidFill>
                  <a:srgbClr val="002060"/>
                </a:solidFill>
                <a:latin typeface="Times New Roman" panose="02020603050405020304" pitchFamily="18" charset="0"/>
                <a:cs typeface="Times New Roman" panose="02020603050405020304" pitchFamily="18" charset="0"/>
              </a:rPr>
              <a:t> </a:t>
            </a:r>
            <a:r>
              <a:rPr lang="ru-RU" sz="2200" i="1" dirty="0" err="1">
                <a:solidFill>
                  <a:srgbClr val="002060"/>
                </a:solidFill>
                <a:latin typeface="Times New Roman" panose="02020603050405020304" pitchFamily="18" charset="0"/>
                <a:cs typeface="Times New Roman" panose="02020603050405020304" pitchFamily="18" charset="0"/>
              </a:rPr>
              <a:t>корхоналар</a:t>
            </a:r>
            <a:r>
              <a:rPr lang="ru-RU" sz="2200" i="1" dirty="0">
                <a:solidFill>
                  <a:srgbClr val="002060"/>
                </a:solidFill>
                <a:latin typeface="Times New Roman" panose="02020603050405020304" pitchFamily="18" charset="0"/>
                <a:cs typeface="Times New Roman" panose="02020603050405020304" pitchFamily="18" charset="0"/>
              </a:rPr>
              <a:t>, </a:t>
            </a:r>
            <a:r>
              <a:rPr lang="ru-RU" sz="2200" i="1" dirty="0" err="1">
                <a:solidFill>
                  <a:srgbClr val="002060"/>
                </a:solidFill>
                <a:latin typeface="Times New Roman" panose="02020603050405020304" pitchFamily="18" charset="0"/>
                <a:cs typeface="Times New Roman" panose="02020603050405020304" pitchFamily="18" charset="0"/>
              </a:rPr>
              <a:t>лойиҳа</a:t>
            </a:r>
            <a:r>
              <a:rPr lang="ru-RU" sz="2200" i="1" dirty="0">
                <a:solidFill>
                  <a:srgbClr val="002060"/>
                </a:solidFill>
                <a:latin typeface="Times New Roman" panose="02020603050405020304" pitchFamily="18" charset="0"/>
                <a:cs typeface="Times New Roman" panose="02020603050405020304" pitchFamily="18" charset="0"/>
              </a:rPr>
              <a:t> </a:t>
            </a:r>
            <a:r>
              <a:rPr lang="uz-Cyrl-UZ" sz="2200" i="1" dirty="0">
                <a:solidFill>
                  <a:srgbClr val="002060"/>
                </a:solidFill>
                <a:latin typeface="Times New Roman" panose="02020603050405020304" pitchFamily="18" charset="0"/>
                <a:cs typeface="Times New Roman" panose="02020603050405020304" pitchFamily="18" charset="0"/>
              </a:rPr>
              <a:t>офиси</a:t>
            </a:r>
            <a:r>
              <a:rPr lang="ru-RU" sz="2200" i="1" dirty="0">
                <a:solidFill>
                  <a:srgbClr val="00206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991145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2"/>
            <a:ext cx="9208484" cy="618923"/>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Кириш</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205273" y="773213"/>
            <a:ext cx="9377266" cy="4481959"/>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11113" lvl="0" algn="just">
              <a:lnSpc>
                <a:spcPct val="114000"/>
              </a:lnSpc>
              <a:spcBef>
                <a:spcPts val="600"/>
              </a:spcBef>
              <a:spcAft>
                <a:spcPts val="600"/>
              </a:spcAft>
              <a:defRPr/>
            </a:pPr>
            <a:r>
              <a:rPr lang="uz-Cyrl-UZ" sz="2300" dirty="0" smtClean="0">
                <a:solidFill>
                  <a:srgbClr val="002060"/>
                </a:solidFill>
                <a:latin typeface="Times New Roman" panose="02020603050405020304" pitchFamily="18" charset="0"/>
                <a:cs typeface="Times New Roman" panose="02020603050405020304" pitchFamily="18" charset="0"/>
              </a:rPr>
              <a:t>Агар сиз кўпгина кичик компанияларнинг офисига кирсангиз, эҳтимол сиз ҳамма жойда ишлайдиган одамлар томонидан ёпиштирилган кўплаб стикерларни кўрасиз. Бундай «эслатмалар» одатда улар устида ишлаётган лойиҳалар ёки бошқа операцион тадбирлар учун кўрсатмалар ва билдиришномалар бўлиб хизмат қилади. Кичик бизнес, қоида тариқасида, лойиҳа режаларини файлда сақлайди ва баъзида улар фақат бошқарув бошлиғида мавжуд.</a:t>
            </a:r>
          </a:p>
          <a:p>
            <a:pPr marL="11113" lvl="0" algn="just">
              <a:lnSpc>
                <a:spcPct val="114000"/>
              </a:lnSpc>
              <a:spcBef>
                <a:spcPts val="600"/>
              </a:spcBef>
              <a:spcAft>
                <a:spcPts val="600"/>
              </a:spcAft>
              <a:defRPr/>
            </a:pPr>
            <a:r>
              <a:rPr lang="uz-Cyrl-UZ" sz="2300" dirty="0" smtClean="0">
                <a:solidFill>
                  <a:srgbClr val="002060"/>
                </a:solidFill>
                <a:latin typeface="Times New Roman" panose="02020603050405020304" pitchFamily="18" charset="0"/>
                <a:cs typeface="Times New Roman" panose="02020603050405020304" pitchFamily="18" charset="0"/>
              </a:rPr>
              <a:t>Лойиҳани бошқариш нима учун ҳатто энг кичик бизнес учун ҳам фойдали бўлишини тушуниш учун лойиҳани бошқариш асослари – бошқарув жараёнларини кўриб чиқамиз. </a:t>
            </a:r>
            <a:endParaRPr lang="uz-Cyrl-UZ" sz="2300"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250230" y="5039084"/>
            <a:ext cx="8003306" cy="1636089"/>
          </a:xfrm>
          <a:prstGeom prst="rect">
            <a:avLst/>
          </a:prstGeom>
        </p:spPr>
        <p:txBody>
          <a:bodyPr wrap="square">
            <a:spAutoFit/>
          </a:bodyPr>
          <a:lstStyle/>
          <a:p>
            <a:pPr marL="11113" lvl="0" algn="just">
              <a:lnSpc>
                <a:spcPct val="114000"/>
              </a:lnSpc>
              <a:spcBef>
                <a:spcPts val="600"/>
              </a:spcBef>
              <a:spcAft>
                <a:spcPts val="600"/>
              </a:spcAft>
              <a:defRPr/>
            </a:pPr>
            <a:r>
              <a:rPr lang="uz-Cyrl-UZ" sz="2200" dirty="0">
                <a:solidFill>
                  <a:srgbClr val="002060"/>
                </a:solidFill>
                <a:latin typeface="Times New Roman" panose="02020603050405020304" pitchFamily="18" charset="0"/>
                <a:cs typeface="Times New Roman" panose="02020603050405020304" pitchFamily="18" charset="0"/>
              </a:rPr>
              <a:t>Агар биз лойиҳани бошқариш таърифларини бир муддат четга суриб қўйсак ва жараён нима эканлигига эътибор </a:t>
            </a:r>
            <a:r>
              <a:rPr lang="uz-Cyrl-UZ" sz="2200" dirty="0" smtClean="0">
                <a:solidFill>
                  <a:srgbClr val="002060"/>
                </a:solidFill>
                <a:latin typeface="Times New Roman" panose="02020603050405020304" pitchFamily="18" charset="0"/>
                <a:cs typeface="Times New Roman" panose="02020603050405020304" pitchFamily="18" charset="0"/>
              </a:rPr>
              <a:t>қаратсак</a:t>
            </a:r>
            <a:r>
              <a:rPr lang="uz-Cyrl-UZ" sz="2200" dirty="0">
                <a:solidFill>
                  <a:srgbClr val="002060"/>
                </a:solidFill>
                <a:latin typeface="Times New Roman" panose="02020603050405020304" pitchFamily="18" charset="0"/>
                <a:cs typeface="Times New Roman" panose="02020603050405020304" pitchFamily="18" charset="0"/>
              </a:rPr>
              <a:t>, бу «натижа берадиган маълум миқдордаги ҳаракатлар, ўзгаришлар ёки функциялар» эканлигини кўрамиз.</a:t>
            </a:r>
          </a:p>
        </p:txBody>
      </p:sp>
    </p:spTree>
    <p:extLst>
      <p:ext uri="{BB962C8B-B14F-4D97-AF65-F5344CB8AC3E}">
        <p14:creationId xmlns:p14="http://schemas.microsoft.com/office/powerpoint/2010/main" val="352839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2"/>
            <a:ext cx="9208484" cy="618923"/>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smtClean="0">
                <a:solidFill>
                  <a:schemeClr val="bg1"/>
                </a:solidFill>
                <a:latin typeface="Times New Roman" panose="02020603050405020304" pitchFamily="18" charset="0"/>
                <a:cs typeface="Times New Roman" panose="02020603050405020304" pitchFamily="18" charset="0"/>
              </a:rPr>
              <a:t>Кичик ва йирик бизнесда лойиҳавий бошқарув</a:t>
            </a:r>
            <a:endParaRPr lang="uz-Cyrl-UZ" sz="2800"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205273" y="773213"/>
            <a:ext cx="9377266" cy="3735725"/>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11113" lvl="0" algn="just">
              <a:lnSpc>
                <a:spcPct val="114000"/>
              </a:lnSpc>
              <a:spcBef>
                <a:spcPts val="600"/>
              </a:spcBef>
              <a:spcAft>
                <a:spcPts val="600"/>
              </a:spcAft>
              <a:defRPr/>
            </a:pPr>
            <a:r>
              <a:rPr lang="uz-Cyrl-UZ" sz="2200" dirty="0" smtClean="0">
                <a:solidFill>
                  <a:srgbClr val="002060"/>
                </a:solidFill>
                <a:latin typeface="Times New Roman" panose="02020603050405020304" pitchFamily="18" charset="0"/>
                <a:cs typeface="Times New Roman" panose="02020603050405020304" pitchFamily="18" charset="0"/>
              </a:rPr>
              <a:t>Кичик ва йирик бизнес бир-бирини истисно қилмайди, балки бир-бирини тўлдиради. Бундан ташқари, айрим мамлакатларда кичик ва ўрта корхоналар маҳсулот ишлаб чиқариш, ишларни бажариш ва хизматлар кўрсатишда ҳам сони, ҳам улуши бўйича устун мавқени эгаллайди.</a:t>
            </a:r>
          </a:p>
          <a:p>
            <a:pPr marL="11113" lvl="0" algn="just">
              <a:lnSpc>
                <a:spcPct val="114000"/>
              </a:lnSpc>
              <a:spcBef>
                <a:spcPts val="600"/>
              </a:spcBef>
              <a:spcAft>
                <a:spcPts val="600"/>
              </a:spcAft>
              <a:defRPr/>
            </a:pPr>
            <a:r>
              <a:rPr lang="uz-Cyrl-UZ" sz="2200" dirty="0" smtClean="0">
                <a:solidFill>
                  <a:srgbClr val="002060"/>
                </a:solidFill>
                <a:latin typeface="Times New Roman" panose="02020603050405020304" pitchFamily="18" charset="0"/>
                <a:cs typeface="Times New Roman" panose="02020603050405020304" pitchFamily="18" charset="0"/>
              </a:rPr>
              <a:t>Бу кичик ва ўрта корхоналар мобиллик ва бизнес муҳитидаги доимий ўзгаришларга тезкор жавоб бериш билан ажралиб туради. Шундай қилиб, кичик ва ўрта бизнес кўпинча қарз олиш, янги инновацион технологияларни мослаштириш ва ривожлантириш агенти, иқтисодиётнинг инновацион ривожланишининг </a:t>
            </a:r>
            <a:r>
              <a:rPr lang="uz-Cyrl-UZ" sz="2200" dirty="0" smtClean="0">
                <a:solidFill>
                  <a:srgbClr val="002060"/>
                </a:solidFill>
                <a:latin typeface="Times New Roman" panose="02020603050405020304" pitchFamily="18" charset="0"/>
                <a:cs typeface="Times New Roman" panose="02020603050405020304" pitchFamily="18" charset="0"/>
              </a:rPr>
              <a:t>“ҳайдовчиси” </a:t>
            </a:r>
            <a:r>
              <a:rPr lang="uz-Cyrl-UZ" sz="2200" dirty="0" smtClean="0">
                <a:solidFill>
                  <a:srgbClr val="002060"/>
                </a:solidFill>
                <a:latin typeface="Times New Roman" panose="02020603050405020304" pitchFamily="18" charset="0"/>
                <a:cs typeface="Times New Roman" panose="02020603050405020304" pitchFamily="18" charset="0"/>
              </a:rPr>
              <a:t>сифатида ишлайди.</a:t>
            </a:r>
          </a:p>
        </p:txBody>
      </p:sp>
      <p:sp>
        <p:nvSpPr>
          <p:cNvPr id="2" name="Прямоугольник 1"/>
          <p:cNvSpPr/>
          <p:nvPr/>
        </p:nvSpPr>
        <p:spPr>
          <a:xfrm>
            <a:off x="126405" y="4582356"/>
            <a:ext cx="7703802" cy="1636089"/>
          </a:xfrm>
          <a:prstGeom prst="rect">
            <a:avLst/>
          </a:prstGeom>
        </p:spPr>
        <p:txBody>
          <a:bodyPr wrap="square">
            <a:spAutoFit/>
          </a:bodyPr>
          <a:lstStyle/>
          <a:p>
            <a:pPr marL="11113" lvl="0" algn="just">
              <a:lnSpc>
                <a:spcPct val="114000"/>
              </a:lnSpc>
              <a:spcBef>
                <a:spcPts val="600"/>
              </a:spcBef>
              <a:spcAft>
                <a:spcPts val="600"/>
              </a:spcAft>
              <a:defRPr/>
            </a:pPr>
            <a:r>
              <a:rPr lang="uz-Cyrl-UZ" sz="2200" dirty="0">
                <a:solidFill>
                  <a:srgbClr val="002060"/>
                </a:solidFill>
                <a:latin typeface="Times New Roman" panose="02020603050405020304" pitchFamily="18" charset="0"/>
                <a:cs typeface="Times New Roman" panose="02020603050405020304" pitchFamily="18" charset="0"/>
              </a:rPr>
              <a:t>Шу муносабат билан, бугунги кунда лойиҳаларни бошқариш нафақат йирик компаниялар, балки ўрта ва кичик инновацион корхоналарнинг инновацион ва технологик салоҳиятини бошқаришнинг машҳур тушунчаларидан биридир.</a:t>
            </a:r>
          </a:p>
        </p:txBody>
      </p:sp>
    </p:spTree>
    <p:extLst>
      <p:ext uri="{BB962C8B-B14F-4D97-AF65-F5344CB8AC3E}">
        <p14:creationId xmlns:p14="http://schemas.microsoft.com/office/powerpoint/2010/main" val="331251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3"/>
            <a:ext cx="9208484" cy="600262"/>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Кичик бизнесда лойиҳа тушунчаси</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186612" y="773213"/>
            <a:ext cx="9395927" cy="4013391"/>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600"/>
              </a:spcBef>
              <a:spcAft>
                <a:spcPts val="600"/>
              </a:spcAft>
              <a:buFont typeface="Wingdings" panose="05000000000000000000" pitchFamily="2" charset="2"/>
              <a:buChar char="Ø"/>
              <a:defRPr/>
            </a:pPr>
            <a:r>
              <a:rPr lang="uz-Cyrl-UZ" sz="2200" b="1" dirty="0" smtClean="0">
                <a:solidFill>
                  <a:srgbClr val="002060"/>
                </a:solidFill>
                <a:latin typeface="Times New Roman" panose="02020603050405020304" pitchFamily="18" charset="0"/>
                <a:cs typeface="Times New Roman" panose="02020603050405020304" pitchFamily="18" charset="0"/>
              </a:rPr>
              <a:t>Кичик бизнecда лойиҳавий бошқарувни </a:t>
            </a:r>
            <a:r>
              <a:rPr lang="uz-Cyrl-UZ" sz="2200" dirty="0" smtClean="0">
                <a:solidFill>
                  <a:srgbClr val="002060"/>
                </a:solidFill>
                <a:latin typeface="Times New Roman" panose="02020603050405020304" pitchFamily="18" charset="0"/>
                <a:cs typeface="Times New Roman" panose="02020603050405020304" pitchFamily="18" charset="0"/>
              </a:rPr>
              <a:t>ўрганишдан аввал лойиҳа нима эканлигини билиб олайлик. Лойиҳа ўзи нима?</a:t>
            </a:r>
          </a:p>
          <a:p>
            <a:pPr marL="354013" lvl="0" indent="-354013" algn="just">
              <a:lnSpc>
                <a:spcPct val="114000"/>
              </a:lnSpc>
              <a:spcBef>
                <a:spcPts val="600"/>
              </a:spcBef>
              <a:spcAft>
                <a:spcPts val="600"/>
              </a:spcAft>
              <a:buFont typeface="Wingdings" panose="05000000000000000000" pitchFamily="2" charset="2"/>
              <a:buChar char="Ø"/>
              <a:defRPr/>
            </a:pPr>
            <a:r>
              <a:rPr lang="uz-Cyrl-UZ" sz="2200" b="1" dirty="0" smtClean="0">
                <a:solidFill>
                  <a:srgbClr val="002060"/>
                </a:solidFill>
                <a:latin typeface="Times New Roman" panose="02020603050405020304" pitchFamily="18" charset="0"/>
                <a:cs typeface="Times New Roman" panose="02020603050405020304" pitchFamily="18" charset="0"/>
              </a:rPr>
              <a:t>Лойиҳа</a:t>
            </a:r>
            <a:r>
              <a:rPr lang="uz-Cyrl-UZ" sz="2200" dirty="0" smtClean="0">
                <a:solidFill>
                  <a:srgbClr val="002060"/>
                </a:solidFill>
                <a:latin typeface="Times New Roman" panose="02020603050405020304" pitchFamily="18" charset="0"/>
                <a:cs typeface="Times New Roman" panose="02020603050405020304" pitchFamily="18" charset="0"/>
              </a:rPr>
              <a:t> </a:t>
            </a:r>
            <a:r>
              <a:rPr lang="uz-Cyrl-UZ" sz="2200" i="1" dirty="0" smtClean="0">
                <a:solidFill>
                  <a:srgbClr val="002060"/>
                </a:solidFill>
                <a:latin typeface="Times New Roman" panose="02020603050405020304" pitchFamily="18" charset="0"/>
                <a:cs typeface="Times New Roman" panose="02020603050405020304" pitchFamily="18" charset="0"/>
              </a:rPr>
              <a:t>(ингл. project лотинча projectus дан олинган бўлиб – олдинга ташланган, олдинга чиқадиган) </a:t>
            </a:r>
            <a:r>
              <a:rPr lang="uz-Cyrl-UZ" sz="2200" dirty="0" smtClean="0">
                <a:solidFill>
                  <a:srgbClr val="002060"/>
                </a:solidFill>
                <a:latin typeface="Times New Roman" panose="02020603050405020304" pitchFamily="18" charset="0"/>
                <a:cs typeface="Times New Roman" panose="02020603050405020304" pitchFamily="18" charset="0"/>
              </a:rPr>
              <a:t>– </a:t>
            </a:r>
            <a:r>
              <a:rPr lang="uz-Cyrl-UZ" sz="2200" b="1" i="1" dirty="0" smtClean="0">
                <a:solidFill>
                  <a:srgbClr val="002060"/>
                </a:solidFill>
                <a:latin typeface="Times New Roman" panose="02020603050405020304" pitchFamily="18" charset="0"/>
                <a:cs typeface="Times New Roman" panose="02020603050405020304" pitchFamily="18" charset="0"/>
              </a:rPr>
              <a:t>ноёб маҳсулот, хизмат ёки натижа яратишга қаратилган вақтинчалик корхонадир</a:t>
            </a:r>
            <a:r>
              <a:rPr lang="uz-Cyrl-UZ" sz="2200" dirty="0" smtClean="0">
                <a:solidFill>
                  <a:srgbClr val="002060"/>
                </a:solidFill>
                <a:latin typeface="Times New Roman" panose="02020603050405020304" pitchFamily="18" charset="0"/>
                <a:cs typeface="Times New Roman" panose="02020603050405020304" pitchFamily="18" charset="0"/>
              </a:rPr>
              <a:t>.</a:t>
            </a:r>
          </a:p>
          <a:p>
            <a:pPr marL="354013" lvl="0" indent="-354013" algn="just">
              <a:lnSpc>
                <a:spcPct val="114000"/>
              </a:lnSpc>
              <a:spcBef>
                <a:spcPts val="600"/>
              </a:spcBef>
              <a:spcAft>
                <a:spcPts val="600"/>
              </a:spcAft>
              <a:buFont typeface="Wingdings" panose="05000000000000000000" pitchFamily="2" charset="2"/>
              <a:buChar char="Ø"/>
              <a:defRPr/>
            </a:pPr>
            <a:r>
              <a:rPr lang="uz-Cyrl-UZ" sz="2200" b="1" dirty="0" smtClean="0">
                <a:solidFill>
                  <a:srgbClr val="002060"/>
                </a:solidFill>
                <a:latin typeface="Times New Roman" panose="02020603050405020304" pitchFamily="18" charset="0"/>
                <a:cs typeface="Times New Roman" panose="02020603050405020304" pitchFamily="18" charset="0"/>
              </a:rPr>
              <a:t>Лойиҳа</a:t>
            </a:r>
            <a:r>
              <a:rPr lang="uz-Cyrl-UZ" sz="2200" dirty="0" smtClean="0">
                <a:solidFill>
                  <a:srgbClr val="002060"/>
                </a:solidFill>
                <a:latin typeface="Times New Roman" panose="02020603050405020304" pitchFamily="18" charset="0"/>
                <a:cs typeface="Times New Roman" panose="02020603050405020304" pitchFamily="18" charset="0"/>
              </a:rPr>
              <a:t> – бу </a:t>
            </a:r>
            <a:r>
              <a:rPr lang="uz-Cyrl-UZ" sz="2200" b="1" i="1" dirty="0" smtClean="0">
                <a:solidFill>
                  <a:srgbClr val="002060"/>
                </a:solidFill>
                <a:latin typeface="Times New Roman" panose="02020603050405020304" pitchFamily="18" charset="0"/>
                <a:cs typeface="Times New Roman" panose="02020603050405020304" pitchFamily="18" charset="0"/>
              </a:rPr>
              <a:t>буюртмачининг эҳтиёжларидан келиб чиққан ҳолда ишлаб чиқилган вақт, бюджет, ресурслар ва амалга ошириш учун аниқ кўрсатмалар билан чекланган, мураккаб, такрорланмайдиган, бир марталик ҳодиса.</a:t>
            </a:r>
          </a:p>
          <a:p>
            <a:pPr marL="354013" lvl="0" indent="-342900" algn="just">
              <a:lnSpc>
                <a:spcPct val="114000"/>
              </a:lnSpc>
              <a:spcBef>
                <a:spcPts val="600"/>
              </a:spcBef>
              <a:spcAft>
                <a:spcPts val="600"/>
              </a:spcAft>
              <a:buFont typeface="Wingdings" panose="05000000000000000000" pitchFamily="2" charset="2"/>
              <a:buChar char="Ø"/>
              <a:defRPr/>
            </a:pPr>
            <a:endParaRPr lang="uz-Cyrl-UZ" sz="2200" dirty="0">
              <a:solidFill>
                <a:srgbClr val="002060"/>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4B31F0B0-26C9-4213-9ED6-1112727955C1}"/>
              </a:ext>
            </a:extLst>
          </p:cNvPr>
          <p:cNvSpPr txBox="1">
            <a:spLocks/>
          </p:cNvSpPr>
          <p:nvPr/>
        </p:nvSpPr>
        <p:spPr>
          <a:xfrm>
            <a:off x="126405" y="4693299"/>
            <a:ext cx="5359995" cy="1866121"/>
          </a:xfrm>
          <a:prstGeom prst="rect">
            <a:avLst/>
          </a:prstGeom>
          <a:noFill/>
          <a:ln>
            <a:noFill/>
          </a:ln>
        </p:spPr>
        <p:style>
          <a:lnRef idx="0">
            <a:scrgbClr r="0" g="0" b="0"/>
          </a:lnRef>
          <a:fillRef idx="0">
            <a:scrgbClr r="0" g="0" b="0"/>
          </a:fillRef>
          <a:effectRef idx="0">
            <a:scrgbClr r="0" g="0" b="0"/>
          </a:effectRef>
          <a:fontRef idx="minor">
            <a:schemeClr val="lt1"/>
          </a:fontRef>
        </p:style>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54013" algn="just">
              <a:lnSpc>
                <a:spcPct val="114000"/>
              </a:lnSpc>
              <a:spcBef>
                <a:spcPts val="600"/>
              </a:spcBef>
              <a:spcAft>
                <a:spcPts val="600"/>
              </a:spcAft>
              <a:buFont typeface="Wingdings" panose="05000000000000000000" pitchFamily="2" charset="2"/>
              <a:buChar char="Ø"/>
              <a:defRPr/>
            </a:pPr>
            <a:r>
              <a:rPr lang="uz-Cyrl-UZ" sz="2200" b="1" dirty="0" smtClean="0">
                <a:solidFill>
                  <a:srgbClr val="002060"/>
                </a:solidFill>
                <a:latin typeface="Times New Roman" panose="02020603050405020304" pitchFamily="18" charset="0"/>
                <a:cs typeface="Times New Roman" panose="02020603050405020304" pitchFamily="18" charset="0"/>
              </a:rPr>
              <a:t>Лойиҳа</a:t>
            </a:r>
            <a:r>
              <a:rPr lang="uz-Cyrl-UZ" sz="2200" dirty="0" smtClean="0">
                <a:solidFill>
                  <a:srgbClr val="002060"/>
                </a:solidFill>
                <a:latin typeface="Times New Roman" panose="02020603050405020304" pitchFamily="18" charset="0"/>
                <a:cs typeface="Times New Roman" panose="02020603050405020304" pitchFamily="18" charset="0"/>
              </a:rPr>
              <a:t> – бу </a:t>
            </a:r>
            <a:r>
              <a:rPr lang="uz-Cyrl-UZ" sz="2200" b="1" i="1" dirty="0" smtClean="0">
                <a:solidFill>
                  <a:srgbClr val="002060"/>
                </a:solidFill>
                <a:latin typeface="Times New Roman" panose="02020603050405020304" pitchFamily="18" charset="0"/>
                <a:cs typeface="Times New Roman" panose="02020603050405020304" pitchFamily="18" charset="0"/>
              </a:rPr>
              <a:t>янги маҳсулотни ишлаб чиқиш ёки мавжуд маҳсулотни такомиллаштириш бўйича тадбирлар мажмуи.</a:t>
            </a:r>
            <a:endParaRPr lang="uz-Cyrl-UZ" sz="2200" b="1" i="1" dirty="0">
              <a:solidFill>
                <a:srgbClr val="002060"/>
              </a:solidFill>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E1EB54D6-6FEA-4700-AC3D-194EDDF02A9A}"/>
              </a:ext>
            </a:extLst>
          </p:cNvPr>
          <p:cNvSpPr/>
          <p:nvPr/>
        </p:nvSpPr>
        <p:spPr>
          <a:xfrm>
            <a:off x="300576" y="6440872"/>
            <a:ext cx="6096000" cy="261610"/>
          </a:xfrm>
          <a:prstGeom prst="rect">
            <a:avLst/>
          </a:prstGeom>
        </p:spPr>
        <p:txBody>
          <a:bodyPr>
            <a:spAutoFit/>
          </a:bodyPr>
          <a:lstStyle/>
          <a:p>
            <a:r>
              <a:rPr lang="en-US" sz="1100" dirty="0"/>
              <a:t>https://www.liquidplanner.com/wp-content/uploads/2019/04/HiRes-17-1536x922.jpg</a:t>
            </a:r>
            <a:endParaRPr lang="ru-RU" sz="1100" dirty="0"/>
          </a:p>
        </p:txBody>
      </p:sp>
    </p:spTree>
    <p:extLst>
      <p:ext uri="{BB962C8B-B14F-4D97-AF65-F5344CB8AC3E}">
        <p14:creationId xmlns:p14="http://schemas.microsoft.com/office/powerpoint/2010/main" val="1565023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Effect transition="in" filter="fade">
                                      <p:cBhvr>
                                        <p:cTn id="2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P spid="5"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3"/>
            <a:ext cx="9208484" cy="600262"/>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Лойиҳа тавсифи</a:t>
            </a: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186612" y="773213"/>
            <a:ext cx="9395927" cy="4713187"/>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512763" lvl="0" indent="-512763" algn="just">
              <a:lnSpc>
                <a:spcPct val="114000"/>
              </a:lnSpc>
              <a:spcBef>
                <a:spcPts val="600"/>
              </a:spcBef>
              <a:spcAft>
                <a:spcPts val="600"/>
              </a:spcAft>
              <a:buFont typeface="Wingdings" panose="05000000000000000000" pitchFamily="2" charset="2"/>
              <a:buChar char="Ø"/>
              <a:defRPr/>
            </a:pPr>
            <a:r>
              <a:rPr lang="uz-Cyrl-UZ" sz="2200" b="1" dirty="0" smtClean="0">
                <a:solidFill>
                  <a:srgbClr val="002060"/>
                </a:solidFill>
                <a:latin typeface="Times New Roman" panose="02020603050405020304" pitchFamily="18" charset="0"/>
                <a:cs typeface="Times New Roman" panose="02020603050405020304" pitchFamily="18" charset="0"/>
              </a:rPr>
              <a:t>Лойиҳа вақт билан чекланган тадбир</a:t>
            </a:r>
            <a:r>
              <a:rPr lang="uz-Cyrl-UZ" sz="2200" dirty="0" smtClean="0">
                <a:solidFill>
                  <a:srgbClr val="002060"/>
                </a:solidFill>
                <a:latin typeface="Times New Roman" panose="02020603050405020304" pitchFamily="18" charset="0"/>
                <a:cs typeface="Times New Roman" panose="02020603050405020304" pitchFamily="18" charset="0"/>
              </a:rPr>
              <a:t> бўлиб, бунинг натижасида </a:t>
            </a:r>
            <a:r>
              <a:rPr lang="uz-Cyrl-UZ" sz="2200" b="1" i="1" dirty="0" smtClean="0">
                <a:solidFill>
                  <a:srgbClr val="002060"/>
                </a:solidFill>
                <a:latin typeface="Times New Roman" panose="02020603050405020304" pitchFamily="18" charset="0"/>
                <a:cs typeface="Times New Roman" panose="02020603050405020304" pitchFamily="18" charset="0"/>
              </a:rPr>
              <a:t>ноёб маҳсулот ёки хизмат яратилиши керак.</a:t>
            </a:r>
            <a:r>
              <a:rPr lang="uz-Cyrl-UZ" sz="2200" dirty="0" smtClean="0">
                <a:solidFill>
                  <a:srgbClr val="002060"/>
                </a:solidFill>
                <a:latin typeface="Times New Roman" panose="02020603050405020304" pitchFamily="18" charset="0"/>
                <a:cs typeface="Times New Roman" panose="02020603050405020304" pitchFamily="18" charset="0"/>
              </a:rPr>
              <a:t> </a:t>
            </a:r>
            <a:r>
              <a:rPr lang="uz-Cyrl-UZ" sz="2200" b="1" i="1" dirty="0" smtClean="0">
                <a:solidFill>
                  <a:srgbClr val="002060"/>
                </a:solidFill>
                <a:latin typeface="Times New Roman" panose="02020603050405020304" pitchFamily="18" charset="0"/>
                <a:cs typeface="Times New Roman" panose="02020603050405020304" pitchFamily="18" charset="0"/>
              </a:rPr>
              <a:t>Лойиҳанинг натижаси моддий ёки моддий бўлмаслиги мумкин. </a:t>
            </a:r>
            <a:r>
              <a:rPr lang="uz-Cyrl-UZ" sz="2200" dirty="0" smtClean="0">
                <a:solidFill>
                  <a:srgbClr val="002060"/>
                </a:solidFill>
                <a:latin typeface="Times New Roman" panose="02020603050405020304" pitchFamily="18" charset="0"/>
                <a:cs typeface="Times New Roman" panose="02020603050405020304" pitchFamily="18" charset="0"/>
              </a:rPr>
              <a:t>Мисол учун, бу сиз қурган уй ёки сиз тузган мураккаб саёҳат маршрути бўлиши мумкин.</a:t>
            </a:r>
          </a:p>
          <a:p>
            <a:pPr marL="512763" lvl="0" indent="-512763" algn="just">
              <a:lnSpc>
                <a:spcPct val="114000"/>
              </a:lnSpc>
              <a:spcBef>
                <a:spcPts val="600"/>
              </a:spcBef>
              <a:spcAft>
                <a:spcPts val="600"/>
              </a:spcAft>
              <a:buFont typeface="Wingdings" panose="05000000000000000000" pitchFamily="2" charset="2"/>
              <a:buChar char="Ø"/>
              <a:defRPr/>
            </a:pPr>
            <a:r>
              <a:rPr lang="uz-Cyrl-UZ" sz="2200" dirty="0" smtClean="0">
                <a:solidFill>
                  <a:srgbClr val="002060"/>
                </a:solidFill>
                <a:latin typeface="Times New Roman" panose="02020603050405020304" pitchFamily="18" charset="0"/>
                <a:cs typeface="Times New Roman" panose="02020603050405020304" pitchFamily="18" charset="0"/>
              </a:rPr>
              <a:t>Лойиҳани ҳар қандай бошқа иш жараёнидан ажратиш учун унинг хусусиятларини аниқлаш керак.</a:t>
            </a:r>
          </a:p>
          <a:p>
            <a:pPr marL="625475" lvl="0" indent="-260350" algn="just">
              <a:lnSpc>
                <a:spcPct val="114000"/>
              </a:lnSpc>
              <a:spcBef>
                <a:spcPts val="600"/>
              </a:spcBef>
              <a:spcAft>
                <a:spcPts val="600"/>
              </a:spcAft>
              <a:buFont typeface="Wingdings" panose="05000000000000000000" pitchFamily="2" charset="2"/>
              <a:buChar char="§"/>
              <a:defRPr/>
            </a:pPr>
            <a:r>
              <a:rPr lang="uz-Cyrl-UZ" sz="2200" b="1" dirty="0" smtClean="0">
                <a:solidFill>
                  <a:srgbClr val="002060"/>
                </a:solidFill>
                <a:latin typeface="Times New Roman" panose="02020603050405020304" pitchFamily="18" charset="0"/>
                <a:cs typeface="Times New Roman" panose="02020603050405020304" pitchFamily="18" charset="0"/>
              </a:rPr>
              <a:t>Лойиҳа ҳар доим вақт билан чекланган. </a:t>
            </a:r>
            <a:r>
              <a:rPr lang="uz-Cyrl-UZ" sz="2200" dirty="0" smtClean="0">
                <a:solidFill>
                  <a:srgbClr val="002060"/>
                </a:solidFill>
                <a:latin typeface="Times New Roman" panose="02020603050405020304" pitchFamily="18" charset="0"/>
                <a:cs typeface="Times New Roman" panose="02020603050405020304" pitchFamily="18" charset="0"/>
              </a:rPr>
              <a:t>Масалан, дўкон очиш – бу </a:t>
            </a:r>
            <a:r>
              <a:rPr lang="uz-Cyrl-UZ" sz="2200" b="1" i="1" dirty="0" smtClean="0">
                <a:solidFill>
                  <a:srgbClr val="002060"/>
                </a:solidFill>
                <a:latin typeface="Times New Roman" panose="02020603050405020304" pitchFamily="18" charset="0"/>
                <a:cs typeface="Times New Roman" panose="02020603050405020304" pitchFamily="18" charset="0"/>
              </a:rPr>
              <a:t>лойиҳа</a:t>
            </a:r>
            <a:r>
              <a:rPr lang="uz-Cyrl-UZ" sz="2200" dirty="0" smtClean="0">
                <a:solidFill>
                  <a:srgbClr val="002060"/>
                </a:solidFill>
                <a:latin typeface="Times New Roman" panose="02020603050405020304" pitchFamily="18" charset="0"/>
                <a:cs typeface="Times New Roman" panose="02020603050405020304" pitchFamily="18" charset="0"/>
              </a:rPr>
              <a:t>, товарларни сотиш – бу </a:t>
            </a:r>
            <a:r>
              <a:rPr lang="uz-Cyrl-UZ" sz="2200" b="1" i="1" dirty="0" smtClean="0">
                <a:solidFill>
                  <a:srgbClr val="002060"/>
                </a:solidFill>
                <a:latin typeface="Times New Roman" panose="02020603050405020304" pitchFamily="18" charset="0"/>
                <a:cs typeface="Times New Roman" panose="02020603050405020304" pitchFamily="18" charset="0"/>
              </a:rPr>
              <a:t>жараён</a:t>
            </a:r>
            <a:r>
              <a:rPr lang="uz-Cyrl-UZ" sz="2200" dirty="0" smtClean="0">
                <a:solidFill>
                  <a:srgbClr val="002060"/>
                </a:solidFill>
                <a:latin typeface="Times New Roman" panose="02020603050405020304" pitchFamily="18" charset="0"/>
                <a:cs typeface="Times New Roman" panose="02020603050405020304" pitchFamily="18" charset="0"/>
              </a:rPr>
              <a:t>.</a:t>
            </a:r>
          </a:p>
          <a:p>
            <a:pPr marL="625475" lvl="0" indent="-260350" algn="just">
              <a:lnSpc>
                <a:spcPct val="114000"/>
              </a:lnSpc>
              <a:spcBef>
                <a:spcPts val="600"/>
              </a:spcBef>
              <a:spcAft>
                <a:spcPts val="600"/>
              </a:spcAft>
              <a:buFont typeface="Wingdings" panose="05000000000000000000" pitchFamily="2" charset="2"/>
              <a:buChar char="§"/>
              <a:defRPr/>
            </a:pPr>
            <a:r>
              <a:rPr lang="uz-Cyrl-UZ" sz="2200" b="1" dirty="0" smtClean="0">
                <a:solidFill>
                  <a:srgbClr val="002060"/>
                </a:solidFill>
                <a:latin typeface="Times New Roman" panose="02020603050405020304" pitchFamily="18" charset="0"/>
                <a:cs typeface="Times New Roman" panose="02020603050405020304" pitchFamily="18" charset="0"/>
              </a:rPr>
              <a:t>Лойиҳа ноёб бўлиши керак ва такрорланмаслиги керак. </a:t>
            </a:r>
            <a:r>
              <a:rPr lang="uz-Cyrl-UZ" sz="2200" dirty="0" smtClean="0">
                <a:solidFill>
                  <a:srgbClr val="002060"/>
                </a:solidFill>
                <a:latin typeface="Times New Roman" panose="02020603050405020304" pitchFamily="18" charset="0"/>
                <a:cs typeface="Times New Roman" panose="02020603050405020304" pitchFamily="18" charset="0"/>
              </a:rPr>
              <a:t>Масалан, корхона бюджетини ҳисоблаш – бу </a:t>
            </a:r>
            <a:r>
              <a:rPr lang="uz-Cyrl-UZ" sz="2200" b="1" i="1" dirty="0" smtClean="0">
                <a:solidFill>
                  <a:srgbClr val="002060"/>
                </a:solidFill>
                <a:latin typeface="Times New Roman" panose="02020603050405020304" pitchFamily="18" charset="0"/>
                <a:cs typeface="Times New Roman" panose="02020603050405020304" pitchFamily="18" charset="0"/>
              </a:rPr>
              <a:t>лойиҳа</a:t>
            </a:r>
            <a:r>
              <a:rPr lang="uz-Cyrl-UZ" sz="2200" dirty="0" smtClean="0">
                <a:solidFill>
                  <a:srgbClr val="002060"/>
                </a:solidFill>
                <a:latin typeface="Times New Roman" panose="02020603050405020304" pitchFamily="18" charset="0"/>
                <a:cs typeface="Times New Roman" panose="02020603050405020304" pitchFamily="18" charset="0"/>
              </a:rPr>
              <a:t>, ходимларга ойлик иш ҳақи тўлаш – бу </a:t>
            </a:r>
            <a:r>
              <a:rPr lang="uz-Cyrl-UZ" sz="2200" b="1" i="1" dirty="0" smtClean="0">
                <a:solidFill>
                  <a:srgbClr val="002060"/>
                </a:solidFill>
                <a:latin typeface="Times New Roman" panose="02020603050405020304" pitchFamily="18" charset="0"/>
                <a:cs typeface="Times New Roman" panose="02020603050405020304" pitchFamily="18" charset="0"/>
              </a:rPr>
              <a:t>жараён</a:t>
            </a:r>
            <a:r>
              <a:rPr lang="uz-Cyrl-UZ" sz="2200" dirty="0" smtClean="0">
                <a:solidFill>
                  <a:srgbClr val="002060"/>
                </a:solidFill>
                <a:latin typeface="Times New Roman" panose="02020603050405020304" pitchFamily="18" charset="0"/>
                <a:cs typeface="Times New Roman" panose="02020603050405020304" pitchFamily="18" charset="0"/>
              </a:rPr>
              <a:t>.</a:t>
            </a:r>
          </a:p>
        </p:txBody>
      </p:sp>
      <p:sp>
        <p:nvSpPr>
          <p:cNvPr id="2" name="Прямоугольник 1"/>
          <p:cNvSpPr/>
          <p:nvPr/>
        </p:nvSpPr>
        <p:spPr>
          <a:xfrm>
            <a:off x="0" y="5578478"/>
            <a:ext cx="6732855" cy="1250150"/>
          </a:xfrm>
          <a:prstGeom prst="rect">
            <a:avLst/>
          </a:prstGeom>
        </p:spPr>
        <p:txBody>
          <a:bodyPr wrap="square">
            <a:spAutoFit/>
          </a:bodyPr>
          <a:lstStyle/>
          <a:p>
            <a:pPr marL="625475" lvl="0" indent="-260350" algn="just">
              <a:lnSpc>
                <a:spcPct val="114000"/>
              </a:lnSpc>
              <a:spcBef>
                <a:spcPts val="600"/>
              </a:spcBef>
              <a:spcAft>
                <a:spcPts val="600"/>
              </a:spcAft>
              <a:buFont typeface="Wingdings" panose="05000000000000000000" pitchFamily="2" charset="2"/>
              <a:buChar char="§"/>
              <a:defRPr/>
            </a:pPr>
            <a:r>
              <a:rPr lang="uz-Cyrl-UZ" sz="2200" b="1" dirty="0">
                <a:solidFill>
                  <a:srgbClr val="002060"/>
                </a:solidFill>
                <a:latin typeface="Times New Roman" panose="02020603050405020304" pitchFamily="18" charset="0"/>
                <a:cs typeface="Times New Roman" panose="02020603050405020304" pitchFamily="18" charset="0"/>
              </a:rPr>
              <a:t>Лойиҳа натижага эга бўлиши керак.</a:t>
            </a:r>
            <a:r>
              <a:rPr lang="uz-Cyrl-UZ" sz="2200" dirty="0">
                <a:solidFill>
                  <a:srgbClr val="002060"/>
                </a:solidFill>
                <a:latin typeface="Times New Roman" panose="02020603050405020304" pitchFamily="18" charset="0"/>
                <a:cs typeface="Times New Roman" panose="02020603050405020304" pitchFamily="18" charset="0"/>
              </a:rPr>
              <a:t> Бу бутунлай янги маҳсулот ёки мавжуд маҳсулотни яхшилаш бўлиши мумкин.</a:t>
            </a:r>
          </a:p>
        </p:txBody>
      </p:sp>
    </p:spTree>
    <p:extLst>
      <p:ext uri="{BB962C8B-B14F-4D97-AF65-F5344CB8AC3E}">
        <p14:creationId xmlns:p14="http://schemas.microsoft.com/office/powerpoint/2010/main" val="3247994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3"/>
            <a:ext cx="9208484" cy="600262"/>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Лойиҳа мақсади</a:t>
            </a: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186612" y="773214"/>
            <a:ext cx="9395927" cy="4629104"/>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512763" lvl="0" indent="-512763" algn="just">
              <a:lnSpc>
                <a:spcPct val="114000"/>
              </a:lnSpc>
              <a:spcBef>
                <a:spcPts val="600"/>
              </a:spcBef>
              <a:spcAft>
                <a:spcPts val="600"/>
              </a:spcAft>
              <a:buFont typeface="Wingdings" panose="05000000000000000000" pitchFamily="2" charset="2"/>
              <a:buChar char="Ø"/>
              <a:defRPr/>
            </a:pPr>
            <a:r>
              <a:rPr lang="uz-Cyrl-UZ" sz="2200" b="1" dirty="0" smtClean="0">
                <a:solidFill>
                  <a:srgbClr val="002060"/>
                </a:solidFill>
                <a:latin typeface="Times New Roman" panose="02020603050405020304" pitchFamily="18" charset="0"/>
                <a:cs typeface="Times New Roman" panose="02020603050405020304" pitchFamily="18" charset="0"/>
              </a:rPr>
              <a:t>Лойиҳа менежери</a:t>
            </a:r>
            <a:r>
              <a:rPr lang="uz-Cyrl-UZ" sz="2200" dirty="0" smtClean="0">
                <a:solidFill>
                  <a:srgbClr val="002060"/>
                </a:solidFill>
                <a:latin typeface="Times New Roman" panose="02020603050405020304" pitchFamily="18" charset="0"/>
                <a:cs typeface="Times New Roman" panose="02020603050405020304" pitchFamily="18" charset="0"/>
              </a:rPr>
              <a:t> одатда </a:t>
            </a:r>
            <a:r>
              <a:rPr lang="uz-Cyrl-UZ" sz="2200" b="1" i="1" dirty="0" smtClean="0">
                <a:solidFill>
                  <a:srgbClr val="002060"/>
                </a:solidFill>
                <a:latin typeface="Times New Roman" panose="02020603050405020304" pitchFamily="18" charset="0"/>
                <a:cs typeface="Times New Roman" panose="02020603050405020304" pitchFamily="18" charset="0"/>
              </a:rPr>
              <a:t>мақсадларга эришиш учун жавобгардир</a:t>
            </a:r>
            <a:r>
              <a:rPr lang="uz-Cyrl-UZ" sz="2200" dirty="0" smtClean="0">
                <a:solidFill>
                  <a:srgbClr val="002060"/>
                </a:solidFill>
                <a:latin typeface="Times New Roman" panose="02020603050405020304" pitchFamily="18" charset="0"/>
                <a:cs typeface="Times New Roman" panose="02020603050405020304" pitchFamily="18" charset="0"/>
              </a:rPr>
              <a:t>. Ҳар бир лойиҳада камида битта, баъзан эса бир нечта мақсадлар мавжуд. Анъанавий равишда уларни уч турга бўлиш мумкин:</a:t>
            </a:r>
          </a:p>
          <a:p>
            <a:pPr marL="801688" lvl="0" indent="-342900" algn="just">
              <a:lnSpc>
                <a:spcPct val="114000"/>
              </a:lnSpc>
              <a:spcBef>
                <a:spcPts val="600"/>
              </a:spcBef>
              <a:spcAft>
                <a:spcPts val="600"/>
              </a:spcAft>
              <a:buFont typeface="Wingdings" panose="05000000000000000000" pitchFamily="2" charset="2"/>
              <a:buChar char="§"/>
              <a:tabLst>
                <a:tab pos="801688" algn="l"/>
              </a:tabLst>
              <a:defRPr/>
            </a:pPr>
            <a:r>
              <a:rPr lang="uz-Cyrl-UZ" sz="2200" dirty="0" smtClean="0">
                <a:solidFill>
                  <a:srgbClr val="002060"/>
                </a:solidFill>
                <a:latin typeface="Times New Roman" panose="02020603050405020304" pitchFamily="18" charset="0"/>
                <a:cs typeface="Times New Roman" panose="02020603050405020304" pitchFamily="18" charset="0"/>
              </a:rPr>
              <a:t>лойиҳанинг асосий ғояси;</a:t>
            </a:r>
          </a:p>
          <a:p>
            <a:pPr marL="801688" lvl="0" indent="-342900" algn="just">
              <a:lnSpc>
                <a:spcPct val="114000"/>
              </a:lnSpc>
              <a:spcBef>
                <a:spcPts val="600"/>
              </a:spcBef>
              <a:spcAft>
                <a:spcPts val="600"/>
              </a:spcAft>
              <a:buFont typeface="Wingdings" panose="05000000000000000000" pitchFamily="2" charset="2"/>
              <a:buChar char="§"/>
              <a:tabLst>
                <a:tab pos="801688" algn="l"/>
              </a:tabLst>
              <a:defRPr/>
            </a:pPr>
            <a:r>
              <a:rPr lang="uz-Cyrl-UZ" sz="2200" dirty="0" smtClean="0">
                <a:solidFill>
                  <a:srgbClr val="002060"/>
                </a:solidFill>
                <a:latin typeface="Times New Roman" panose="02020603050405020304" pitchFamily="18" charset="0"/>
                <a:cs typeface="Times New Roman" panose="02020603050405020304" pitchFamily="18" charset="0"/>
              </a:rPr>
              <a:t>эришилиши керак бўлган мақсадлар;</a:t>
            </a:r>
          </a:p>
          <a:p>
            <a:pPr marL="801688" lvl="0" indent="-342900" algn="just">
              <a:lnSpc>
                <a:spcPct val="114000"/>
              </a:lnSpc>
              <a:spcBef>
                <a:spcPts val="600"/>
              </a:spcBef>
              <a:spcAft>
                <a:spcPts val="600"/>
              </a:spcAft>
              <a:buFont typeface="Wingdings" panose="05000000000000000000" pitchFamily="2" charset="2"/>
              <a:buChar char="§"/>
              <a:tabLst>
                <a:tab pos="801688" algn="l"/>
              </a:tabLst>
              <a:defRPr/>
            </a:pPr>
            <a:r>
              <a:rPr lang="uz-Cyrl-UZ" sz="2200" dirty="0" smtClean="0">
                <a:solidFill>
                  <a:srgbClr val="002060"/>
                </a:solidFill>
                <a:latin typeface="Times New Roman" panose="02020603050405020304" pitchFamily="18" charset="0"/>
                <a:cs typeface="Times New Roman" panose="02020603050405020304" pitchFamily="18" charset="0"/>
              </a:rPr>
              <a:t>эришилиши исталган мақсадлар.</a:t>
            </a:r>
          </a:p>
          <a:p>
            <a:pPr marL="512763" lvl="0" indent="-512763" algn="just">
              <a:lnSpc>
                <a:spcPct val="114000"/>
              </a:lnSpc>
              <a:spcBef>
                <a:spcPts val="600"/>
              </a:spcBef>
              <a:spcAft>
                <a:spcPts val="600"/>
              </a:spcAft>
              <a:buFont typeface="Wingdings" panose="05000000000000000000" pitchFamily="2" charset="2"/>
              <a:buChar char="Ø"/>
              <a:defRPr/>
            </a:pPr>
            <a:r>
              <a:rPr lang="uz-Cyrl-UZ" sz="2200" b="1" dirty="0" smtClean="0">
                <a:solidFill>
                  <a:srgbClr val="002060"/>
                </a:solidFill>
                <a:latin typeface="Times New Roman" panose="02020603050405020304" pitchFamily="18" charset="0"/>
                <a:cs typeface="Times New Roman" panose="02020603050405020304" pitchFamily="18" charset="0"/>
              </a:rPr>
              <a:t>Асосий мақсад </a:t>
            </a:r>
            <a:r>
              <a:rPr lang="uz-Cyrl-UZ" sz="2200" dirty="0" smtClean="0">
                <a:solidFill>
                  <a:srgbClr val="002060"/>
                </a:solidFill>
                <a:latin typeface="Times New Roman" panose="02020603050405020304" pitchFamily="18" charset="0"/>
                <a:cs typeface="Times New Roman" panose="02020603050405020304" pitchFamily="18" charset="0"/>
              </a:rPr>
              <a:t>лойиҳанинг қанчалик муваффақиятли эканлигини аниқлайди. Масалан, янги дастурий таъминотни ишлаб чиқиш.</a:t>
            </a:r>
          </a:p>
          <a:p>
            <a:pPr marL="512763" lvl="0" indent="-512763" algn="just">
              <a:lnSpc>
                <a:spcPct val="114000"/>
              </a:lnSpc>
              <a:spcBef>
                <a:spcPts val="600"/>
              </a:spcBef>
              <a:spcAft>
                <a:spcPts val="600"/>
              </a:spcAft>
              <a:buFont typeface="Wingdings" panose="05000000000000000000" pitchFamily="2" charset="2"/>
              <a:buChar char="Ø"/>
              <a:defRPr/>
            </a:pPr>
            <a:r>
              <a:rPr lang="uz-Cyrl-UZ" sz="2200" b="1" dirty="0" smtClean="0">
                <a:solidFill>
                  <a:srgbClr val="002060"/>
                </a:solidFill>
                <a:latin typeface="Times New Roman" panose="02020603050405020304" pitchFamily="18" charset="0"/>
                <a:cs typeface="Times New Roman" panose="02020603050405020304" pitchFamily="18" charset="0"/>
              </a:rPr>
              <a:t>Мажбурий мақсадлар </a:t>
            </a:r>
            <a:r>
              <a:rPr lang="uz-Cyrl-UZ" sz="2200" dirty="0" smtClean="0">
                <a:solidFill>
                  <a:srgbClr val="002060"/>
                </a:solidFill>
                <a:latin typeface="Times New Roman" panose="02020603050405020304" pitchFamily="18" charset="0"/>
                <a:cs typeface="Times New Roman" panose="02020603050405020304" pitchFamily="18" charset="0"/>
              </a:rPr>
              <a:t>лойиҳанинг оралиқ босқичлари бўлиб, уларсиз асосий мақсадга эришиш мумкин эмас.</a:t>
            </a:r>
          </a:p>
        </p:txBody>
      </p:sp>
      <p:sp>
        <p:nvSpPr>
          <p:cNvPr id="2" name="Прямоугольник 1"/>
          <p:cNvSpPr/>
          <p:nvPr/>
        </p:nvSpPr>
        <p:spPr>
          <a:xfrm>
            <a:off x="126404" y="5525929"/>
            <a:ext cx="7987581" cy="1250150"/>
          </a:xfrm>
          <a:prstGeom prst="rect">
            <a:avLst/>
          </a:prstGeom>
        </p:spPr>
        <p:txBody>
          <a:bodyPr wrap="square">
            <a:spAutoFit/>
          </a:bodyPr>
          <a:lstStyle/>
          <a:p>
            <a:pPr marL="512763" lvl="0" indent="-512763" algn="just">
              <a:lnSpc>
                <a:spcPct val="114000"/>
              </a:lnSpc>
              <a:spcBef>
                <a:spcPts val="600"/>
              </a:spcBef>
              <a:spcAft>
                <a:spcPts val="600"/>
              </a:spcAft>
              <a:buFont typeface="Wingdings" panose="05000000000000000000" pitchFamily="2" charset="2"/>
              <a:buChar char="Ø"/>
              <a:defRPr/>
            </a:pPr>
            <a:r>
              <a:rPr lang="uz-Cyrl-UZ" sz="2200" b="1" dirty="0">
                <a:solidFill>
                  <a:srgbClr val="002060"/>
                </a:solidFill>
                <a:latin typeface="Times New Roman" panose="02020603050405020304" pitchFamily="18" charset="0"/>
                <a:cs typeface="Times New Roman" panose="02020603050405020304" pitchFamily="18" charset="0"/>
              </a:rPr>
              <a:t>Исталган мақсадларга </a:t>
            </a:r>
            <a:r>
              <a:rPr lang="uz-Cyrl-UZ" sz="2200" dirty="0">
                <a:solidFill>
                  <a:srgbClr val="002060"/>
                </a:solidFill>
                <a:latin typeface="Times New Roman" panose="02020603050405020304" pitchFamily="18" charset="0"/>
                <a:cs typeface="Times New Roman" panose="02020603050405020304" pitchFamily="18" charset="0"/>
              </a:rPr>
              <a:t>эришиш якуний натижага катта таъсир кўрсатмайдиган, аммо уни яхшироқ қиладиган мақсадлар киради.</a:t>
            </a:r>
          </a:p>
        </p:txBody>
      </p:sp>
    </p:spTree>
    <p:extLst>
      <p:ext uri="{BB962C8B-B14F-4D97-AF65-F5344CB8AC3E}">
        <p14:creationId xmlns:p14="http://schemas.microsoft.com/office/powerpoint/2010/main" val="2403054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fade">
                                      <p:cBhvr>
                                        <p:cTn id="32" dur="500"/>
                                        <p:tgtEl>
                                          <p:spTgt spid="1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3"/>
            <a:ext cx="9208484" cy="600262"/>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Лойиҳаларни таснифлаш </a:t>
            </a: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186612" y="773213"/>
            <a:ext cx="9395927" cy="4229711"/>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512763" lvl="0" indent="-512763" algn="just">
              <a:lnSpc>
                <a:spcPct val="114000"/>
              </a:lnSpc>
              <a:spcBef>
                <a:spcPts val="600"/>
              </a:spcBef>
              <a:spcAft>
                <a:spcPts val="600"/>
              </a:spcAft>
              <a:buFont typeface="Wingdings" panose="05000000000000000000" pitchFamily="2" charset="2"/>
              <a:buChar char="Ø"/>
              <a:defRPr/>
            </a:pPr>
            <a:r>
              <a:rPr lang="uz-Cyrl-UZ" sz="2200" b="1" dirty="0" smtClean="0">
                <a:solidFill>
                  <a:srgbClr val="002060"/>
                </a:solidFill>
                <a:latin typeface="Times New Roman" panose="02020603050405020304" pitchFamily="18" charset="0"/>
                <a:cs typeface="Times New Roman" panose="02020603050405020304" pitchFamily="18" charset="0"/>
              </a:rPr>
              <a:t>Лойиҳаларни таснифлаш </a:t>
            </a:r>
            <a:r>
              <a:rPr lang="uz-Cyrl-UZ" sz="2200" dirty="0" smtClean="0">
                <a:solidFill>
                  <a:srgbClr val="002060"/>
                </a:solidFill>
                <a:latin typeface="Times New Roman" panose="02020603050405020304" pitchFamily="18" charset="0"/>
                <a:cs typeface="Times New Roman" panose="02020603050405020304" pitchFamily="18" charset="0"/>
              </a:rPr>
              <a:t>биринчи навбатда уларни бошқаришни самарали </a:t>
            </a:r>
            <a:r>
              <a:rPr lang="uz-Cyrl-UZ" sz="2200" dirty="0" smtClean="0">
                <a:solidFill>
                  <a:srgbClr val="002060"/>
                </a:solidFill>
                <a:latin typeface="Times New Roman" panose="02020603050405020304" pitchFamily="18" charset="0"/>
                <a:cs typeface="Times New Roman" panose="02020603050405020304" pitchFamily="18" charset="0"/>
              </a:rPr>
              <a:t>амалга </a:t>
            </a:r>
            <a:r>
              <a:rPr lang="uz-Cyrl-UZ" sz="2200" dirty="0" smtClean="0">
                <a:solidFill>
                  <a:srgbClr val="002060"/>
                </a:solidFill>
                <a:latin typeface="Times New Roman" panose="02020603050405020304" pitchFamily="18" charset="0"/>
                <a:cs typeface="Times New Roman" panose="02020603050405020304" pitchFamily="18" charset="0"/>
              </a:rPr>
              <a:t>ошириш учун зарурдир. </a:t>
            </a:r>
          </a:p>
          <a:p>
            <a:pPr marL="512763" lvl="0" indent="-512763" algn="just">
              <a:lnSpc>
                <a:spcPct val="114000"/>
              </a:lnSpc>
              <a:spcBef>
                <a:spcPts val="600"/>
              </a:spcBef>
              <a:spcAft>
                <a:spcPts val="600"/>
              </a:spcAft>
              <a:buFont typeface="Wingdings" panose="05000000000000000000" pitchFamily="2" charset="2"/>
              <a:buChar char="Ø"/>
              <a:defRPr/>
            </a:pPr>
            <a:r>
              <a:rPr lang="uz-Cyrl-UZ" sz="2200" dirty="0" smtClean="0">
                <a:solidFill>
                  <a:srgbClr val="002060"/>
                </a:solidFill>
                <a:latin typeface="Times New Roman" panose="02020603050405020304" pitchFamily="18" charset="0"/>
                <a:cs typeface="Times New Roman" panose="02020603050405020304" pitchFamily="18" charset="0"/>
              </a:rPr>
              <a:t>Бошқарув объекти сифатида лойиҳалар ресурс компоненти, бажариш технологияси ва бошқа кўплаб параметрлар жиҳатидан бир-биридан сезиларли даражада фарқ қилиши мумкин, бу, албатта, реал амалиётда ҳисобга олиниши керак.</a:t>
            </a:r>
          </a:p>
          <a:p>
            <a:pPr marL="512763" lvl="0" indent="-512763" algn="just">
              <a:lnSpc>
                <a:spcPct val="114000"/>
              </a:lnSpc>
              <a:spcBef>
                <a:spcPts val="600"/>
              </a:spcBef>
              <a:spcAft>
                <a:spcPts val="600"/>
              </a:spcAft>
              <a:buFont typeface="Wingdings" panose="05000000000000000000" pitchFamily="2" charset="2"/>
              <a:buChar char="Ø"/>
              <a:defRPr/>
            </a:pPr>
            <a:r>
              <a:rPr lang="uz-Cyrl-UZ" sz="2200" dirty="0" smtClean="0">
                <a:solidFill>
                  <a:srgbClr val="002060"/>
                </a:solidFill>
                <a:latin typeface="Times New Roman" panose="02020603050405020304" pitchFamily="18" charset="0"/>
                <a:cs typeface="Times New Roman" panose="02020603050405020304" pitchFamily="18" charset="0"/>
              </a:rPr>
              <a:t>Лойиҳа  амалиётидаги энг катта бўлиниш икки турдаги: </a:t>
            </a:r>
            <a:r>
              <a:rPr lang="uz-Cyrl-UZ" sz="2200" b="1" dirty="0" smtClean="0">
                <a:solidFill>
                  <a:srgbClr val="002060"/>
                </a:solidFill>
                <a:latin typeface="Times New Roman" panose="02020603050405020304" pitchFamily="18" charset="0"/>
                <a:cs typeface="Times New Roman" panose="02020603050405020304" pitchFamily="18" charset="0"/>
              </a:rPr>
              <a:t>ташқи лойиҳалар ва ички лойилар</a:t>
            </a:r>
            <a:r>
              <a:rPr lang="uz-Cyrl-UZ" sz="2200" dirty="0" smtClean="0">
                <a:solidFill>
                  <a:srgbClr val="002060"/>
                </a:solidFill>
                <a:latin typeface="Times New Roman" panose="02020603050405020304" pitchFamily="18" charset="0"/>
                <a:cs typeface="Times New Roman" panose="02020603050405020304" pitchFamily="18" charset="0"/>
              </a:rPr>
              <a:t> дан иборат. Шу билан бирга, ташқи вазифалар инвестиция характерига эга бўлиши ёки компаниянинг асосий фаолиятининг тижорат манфаатларига хизмат қилиши мумкин. </a:t>
            </a:r>
            <a:endParaRPr lang="uz-Cyrl-UZ" sz="2200"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26405" y="4952478"/>
            <a:ext cx="7861457" cy="1905522"/>
          </a:xfrm>
          <a:prstGeom prst="rect">
            <a:avLst/>
          </a:prstGeom>
        </p:spPr>
        <p:txBody>
          <a:bodyPr wrap="square">
            <a:spAutoFit/>
          </a:bodyPr>
          <a:lstStyle/>
          <a:p>
            <a:pPr marL="512763" lvl="0" indent="-512763" algn="just">
              <a:lnSpc>
                <a:spcPct val="114000"/>
              </a:lnSpc>
              <a:spcBef>
                <a:spcPts val="600"/>
              </a:spcBef>
              <a:spcAft>
                <a:spcPts val="600"/>
              </a:spcAft>
              <a:buFont typeface="Wingdings" panose="05000000000000000000" pitchFamily="2" charset="2"/>
              <a:buChar char="Ø"/>
              <a:defRPr/>
            </a:pPr>
            <a:r>
              <a:rPr lang="uz-Cyrl-UZ" sz="2100" dirty="0">
                <a:solidFill>
                  <a:srgbClr val="002060"/>
                </a:solidFill>
                <a:latin typeface="Times New Roman" panose="02020603050405020304" pitchFamily="18" charset="0"/>
                <a:cs typeface="Times New Roman" panose="02020603050405020304" pitchFamily="18" charset="0"/>
              </a:rPr>
              <a:t>Лойиҳаларни турларга бўлиш учун уларнинг мақсадли йўналиши ва улар амалга ошириладиган фаолият соҳаси катта аҳамиятга эга. Ушбу хусусиятлар асосида лойиҳалар қуйидагиларга ажралади: тижорат, қурилиш, бошқарув, таълим ва IT лойихалар.</a:t>
            </a:r>
          </a:p>
        </p:txBody>
      </p:sp>
    </p:spTree>
    <p:extLst>
      <p:ext uri="{BB962C8B-B14F-4D97-AF65-F5344CB8AC3E}">
        <p14:creationId xmlns:p14="http://schemas.microsoft.com/office/powerpoint/2010/main" val="4248856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225431"/>
            <a:ext cx="9208484" cy="698300"/>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Лойиҳа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турларини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асосий</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мезонларга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кўра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таснифлаш</a:t>
            </a:r>
            <a:endParaRPr lang="ru-RU" sz="28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5" name="Таблица 11">
            <a:extLst>
              <a:ext uri="{FF2B5EF4-FFF2-40B4-BE49-F238E27FC236}">
                <a16:creationId xmlns:a16="http://schemas.microsoft.com/office/drawing/2014/main" id="{600C1AB5-C54B-4B53-8ECF-9D93AA31E1C1}"/>
              </a:ext>
            </a:extLst>
          </p:cNvPr>
          <p:cNvGraphicFramePr>
            <a:graphicFrameLocks noGrp="1"/>
          </p:cNvGraphicFramePr>
          <p:nvPr>
            <p:extLst>
              <p:ext uri="{D42A27DB-BD31-4B8C-83A1-F6EECF244321}">
                <p14:modId xmlns:p14="http://schemas.microsoft.com/office/powerpoint/2010/main" val="1237669053"/>
              </p:ext>
            </p:extLst>
          </p:nvPr>
        </p:nvGraphicFramePr>
        <p:xfrm>
          <a:off x="374055" y="1073344"/>
          <a:ext cx="7906965" cy="5401393"/>
        </p:xfrm>
        <a:graphic>
          <a:graphicData uri="http://schemas.openxmlformats.org/drawingml/2006/table">
            <a:tbl>
              <a:tblPr firstRow="1" bandRow="1">
                <a:tableStyleId>{5C22544A-7EE6-4342-B048-85BDC9FD1C3A}</a:tableStyleId>
              </a:tblPr>
              <a:tblGrid>
                <a:gridCol w="2635655">
                  <a:extLst>
                    <a:ext uri="{9D8B030D-6E8A-4147-A177-3AD203B41FA5}">
                      <a16:colId xmlns:a16="http://schemas.microsoft.com/office/drawing/2014/main" val="1358033236"/>
                    </a:ext>
                  </a:extLst>
                </a:gridCol>
                <a:gridCol w="2635655">
                  <a:extLst>
                    <a:ext uri="{9D8B030D-6E8A-4147-A177-3AD203B41FA5}">
                      <a16:colId xmlns:a16="http://schemas.microsoft.com/office/drawing/2014/main" val="3619215094"/>
                    </a:ext>
                  </a:extLst>
                </a:gridCol>
                <a:gridCol w="2635655">
                  <a:extLst>
                    <a:ext uri="{9D8B030D-6E8A-4147-A177-3AD203B41FA5}">
                      <a16:colId xmlns:a16="http://schemas.microsoft.com/office/drawing/2014/main" val="1814451010"/>
                    </a:ext>
                  </a:extLst>
                </a:gridCol>
              </a:tblGrid>
              <a:tr h="328571">
                <a:tc>
                  <a:txBody>
                    <a:bodyPr/>
                    <a:lstStyle/>
                    <a:p>
                      <a:pPr algn="ctr"/>
                      <a:r>
                        <a:rPr lang="uz-Cyrl-UZ" sz="1600" noProof="0" dirty="0" smtClean="0">
                          <a:solidFill>
                            <a:schemeClr val="bg1"/>
                          </a:solidFill>
                          <a:latin typeface="Times New Roman" panose="02020603050405020304" pitchFamily="18" charset="0"/>
                          <a:cs typeface="Times New Roman" panose="02020603050405020304" pitchFamily="18" charset="0"/>
                        </a:rPr>
                        <a:t>Таснифлаш учун меъзон</a:t>
                      </a:r>
                      <a:endParaRPr lang="uz-Cyrl-UZ" sz="1600" noProof="0" dirty="0">
                        <a:solidFill>
                          <a:schemeClr val="bg1"/>
                        </a:solidFill>
                        <a:latin typeface="Times New Roman" panose="02020603050405020304" pitchFamily="18" charset="0"/>
                        <a:cs typeface="Times New Roman" panose="02020603050405020304" pitchFamily="18" charset="0"/>
                      </a:endParaRPr>
                    </a:p>
                  </a:txBody>
                  <a:tcPr marL="81017" marR="81017" marT="40509" marB="4050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4472C4"/>
                    </a:solidFill>
                  </a:tcPr>
                </a:tc>
                <a:tc>
                  <a:txBody>
                    <a:bodyPr/>
                    <a:lstStyle/>
                    <a:p>
                      <a:pPr algn="ctr"/>
                      <a:r>
                        <a:rPr lang="uz-Cyrl-UZ" sz="1600" noProof="0" dirty="0" smtClean="0">
                          <a:solidFill>
                            <a:schemeClr val="bg1"/>
                          </a:solidFill>
                          <a:latin typeface="Times New Roman" panose="02020603050405020304" pitchFamily="18" charset="0"/>
                          <a:cs typeface="Times New Roman" panose="02020603050405020304" pitchFamily="18" charset="0"/>
                        </a:rPr>
                        <a:t>Таснифлаш белгиси</a:t>
                      </a:r>
                      <a:endParaRPr lang="uz-Cyrl-UZ" sz="1600" noProof="0" dirty="0">
                        <a:solidFill>
                          <a:schemeClr val="bg1"/>
                        </a:solidFill>
                        <a:latin typeface="Times New Roman" panose="02020603050405020304" pitchFamily="18" charset="0"/>
                        <a:cs typeface="Times New Roman" panose="02020603050405020304" pitchFamily="18" charset="0"/>
                      </a:endParaRPr>
                    </a:p>
                  </a:txBody>
                  <a:tcPr marL="81017" marR="81017" marT="40509" marB="4050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4472C4"/>
                    </a:solidFill>
                  </a:tcPr>
                </a:tc>
                <a:tc>
                  <a:txBody>
                    <a:bodyPr/>
                    <a:lstStyle/>
                    <a:p>
                      <a:pPr algn="ctr"/>
                      <a:r>
                        <a:rPr lang="uz-Cyrl-UZ" sz="1600" noProof="0" dirty="0" smtClean="0">
                          <a:solidFill>
                            <a:schemeClr val="bg1"/>
                          </a:solidFill>
                          <a:latin typeface="Times New Roman" panose="02020603050405020304" pitchFamily="18" charset="0"/>
                          <a:cs typeface="Times New Roman" panose="02020603050405020304" pitchFamily="18" charset="0"/>
                        </a:rPr>
                        <a:t>Лойиҳа кўриниши</a:t>
                      </a:r>
                      <a:endParaRPr lang="uz-Cyrl-UZ" sz="1600" noProof="0" dirty="0">
                        <a:solidFill>
                          <a:schemeClr val="bg1"/>
                        </a:solidFill>
                        <a:latin typeface="Times New Roman" panose="02020603050405020304" pitchFamily="18" charset="0"/>
                        <a:cs typeface="Times New Roman" panose="02020603050405020304" pitchFamily="18" charset="0"/>
                      </a:endParaRPr>
                    </a:p>
                  </a:txBody>
                  <a:tcPr marL="81017" marR="81017" marT="40509" marB="4050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1921633881"/>
                  </a:ext>
                </a:extLst>
              </a:tr>
              <a:tr h="328571">
                <a:tc rowSpan="3">
                  <a:txBody>
                    <a:bodyPr/>
                    <a:lstStyle/>
                    <a:p>
                      <a:pPr algn="ctr"/>
                      <a:r>
                        <a:rPr lang="uz-Cyrl-UZ" sz="1600" noProof="0" dirty="0" smtClean="0">
                          <a:solidFill>
                            <a:schemeClr val="tx1"/>
                          </a:solidFill>
                          <a:latin typeface="Times New Roman" panose="02020603050405020304" pitchFamily="18" charset="0"/>
                          <a:cs typeface="Times New Roman" panose="02020603050405020304" pitchFamily="18" charset="0"/>
                        </a:rPr>
                        <a:t>Лойиҳа синфи</a:t>
                      </a:r>
                      <a:endParaRPr lang="uz-Cyrl-UZ" sz="1600" noProof="0" dirty="0">
                        <a:solidFill>
                          <a:schemeClr val="tx1"/>
                        </a:solidFill>
                        <a:latin typeface="Times New Roman" panose="02020603050405020304" pitchFamily="18" charset="0"/>
                        <a:cs typeface="Times New Roman" panose="02020603050405020304" pitchFamily="18" charset="0"/>
                      </a:endParaRPr>
                    </a:p>
                  </a:txBody>
                  <a:tcPr marL="81017" marR="81017" marT="40509" marB="4050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a:txBody>
                    <a:bodyPr/>
                    <a:lstStyle/>
                    <a:p>
                      <a:pPr algn="ctr"/>
                      <a:r>
                        <a:rPr lang="uz-Cyrl-UZ" sz="1600" noProof="0" dirty="0" smtClean="0">
                          <a:solidFill>
                            <a:schemeClr val="tx1"/>
                          </a:solidFill>
                          <a:latin typeface="Times New Roman" panose="02020603050405020304" pitchFamily="18" charset="0"/>
                          <a:cs typeface="Times New Roman" panose="02020603050405020304" pitchFamily="18" charset="0"/>
                        </a:rPr>
                        <a:t>Лойиҳанинг таркиби ва тузилишига ҳамда унинг предмети соҳасига кўра</a:t>
                      </a:r>
                      <a:endParaRPr lang="uz-Cyrl-UZ" sz="1600" noProof="0" dirty="0">
                        <a:solidFill>
                          <a:schemeClr val="tx1"/>
                        </a:solidFill>
                        <a:latin typeface="Times New Roman" panose="02020603050405020304" pitchFamily="18" charset="0"/>
                        <a:cs typeface="Times New Roman" panose="02020603050405020304" pitchFamily="18" charset="0"/>
                      </a:endParaRPr>
                    </a:p>
                  </a:txBody>
                  <a:tcPr marL="81017" marR="81017" marT="40509" marB="4050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uz-Cyrl-UZ" sz="1600" noProof="0" dirty="0" smtClean="0">
                          <a:solidFill>
                            <a:schemeClr val="tx1"/>
                          </a:solidFill>
                          <a:latin typeface="Times New Roman" panose="02020603050405020304" pitchFamily="18" charset="0"/>
                          <a:cs typeface="Times New Roman" panose="02020603050405020304" pitchFamily="18" charset="0"/>
                        </a:rPr>
                        <a:t>Монолойиҳалар</a:t>
                      </a:r>
                      <a:endParaRPr lang="uz-Cyrl-UZ" sz="1600" noProof="0" dirty="0">
                        <a:solidFill>
                          <a:schemeClr val="tx1"/>
                        </a:solidFill>
                        <a:latin typeface="Times New Roman" panose="02020603050405020304" pitchFamily="18" charset="0"/>
                        <a:cs typeface="Times New Roman" panose="02020603050405020304" pitchFamily="18" charset="0"/>
                      </a:endParaRPr>
                    </a:p>
                  </a:txBody>
                  <a:tcPr marL="81017" marR="81017" marT="40509" marB="4050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53715057"/>
                  </a:ext>
                </a:extLst>
              </a:tr>
              <a:tr h="328571">
                <a:tc vMerge="1">
                  <a:txBody>
                    <a:bodyPr/>
                    <a:lstStyle/>
                    <a:p>
                      <a:endParaRPr lang="ru-RU"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endParaRPr lang="ru-RU"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uz-Cyrl-UZ" sz="1600" noProof="0" dirty="0" smtClean="0">
                          <a:solidFill>
                            <a:schemeClr val="tx1"/>
                          </a:solidFill>
                          <a:latin typeface="Times New Roman" panose="02020603050405020304" pitchFamily="18" charset="0"/>
                          <a:cs typeface="Times New Roman" panose="02020603050405020304" pitchFamily="18" charset="0"/>
                        </a:rPr>
                        <a:t>Мултилойиҳалар</a:t>
                      </a:r>
                      <a:endParaRPr lang="uz-Cyrl-UZ" sz="1600" noProof="0" dirty="0">
                        <a:solidFill>
                          <a:schemeClr val="tx1"/>
                        </a:solidFill>
                        <a:latin typeface="Times New Roman" panose="02020603050405020304" pitchFamily="18" charset="0"/>
                        <a:cs typeface="Times New Roman" panose="02020603050405020304" pitchFamily="18" charset="0"/>
                      </a:endParaRPr>
                    </a:p>
                  </a:txBody>
                  <a:tcPr marL="81017" marR="81017" marT="40509" marB="4050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21411192"/>
                  </a:ext>
                </a:extLst>
              </a:tr>
              <a:tr h="328571">
                <a:tc vMerge="1">
                  <a:txBody>
                    <a:bodyPr/>
                    <a:lstStyle/>
                    <a:p>
                      <a:endParaRPr lang="ru-RU"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endParaRPr lang="ru-RU"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uz-Cyrl-UZ" sz="1600" noProof="0" dirty="0" smtClean="0">
                          <a:solidFill>
                            <a:schemeClr val="tx1"/>
                          </a:solidFill>
                          <a:latin typeface="Times New Roman" panose="02020603050405020304" pitchFamily="18" charset="0"/>
                          <a:cs typeface="Times New Roman" panose="02020603050405020304" pitchFamily="18" charset="0"/>
                        </a:rPr>
                        <a:t>Мегалойиҳалар</a:t>
                      </a:r>
                      <a:endParaRPr lang="uz-Cyrl-UZ" sz="1600" noProof="0" dirty="0">
                        <a:solidFill>
                          <a:schemeClr val="tx1"/>
                        </a:solidFill>
                        <a:latin typeface="Times New Roman" panose="02020603050405020304" pitchFamily="18" charset="0"/>
                        <a:cs typeface="Times New Roman" panose="02020603050405020304" pitchFamily="18" charset="0"/>
                      </a:endParaRPr>
                    </a:p>
                  </a:txBody>
                  <a:tcPr marL="81017" marR="81017" marT="40509" marB="4050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78631017"/>
                  </a:ext>
                </a:extLst>
              </a:tr>
              <a:tr h="328571">
                <a:tc rowSpan="5">
                  <a:txBody>
                    <a:bodyPr/>
                    <a:lstStyle/>
                    <a:p>
                      <a:pPr algn="ctr"/>
                      <a:r>
                        <a:rPr lang="uz-Cyrl-UZ" sz="1600" noProof="0" dirty="0" smtClean="0">
                          <a:solidFill>
                            <a:schemeClr val="tx1"/>
                          </a:solidFill>
                          <a:latin typeface="Times New Roman" panose="02020603050405020304" pitchFamily="18" charset="0"/>
                          <a:cs typeface="Times New Roman" panose="02020603050405020304" pitchFamily="18" charset="0"/>
                        </a:rPr>
                        <a:t>Лойиҳа тури</a:t>
                      </a:r>
                      <a:endParaRPr lang="uz-Cyrl-UZ" sz="1600" noProof="0" dirty="0">
                        <a:solidFill>
                          <a:schemeClr val="tx1"/>
                        </a:solidFill>
                        <a:latin typeface="Times New Roman" panose="02020603050405020304" pitchFamily="18" charset="0"/>
                        <a:cs typeface="Times New Roman" panose="02020603050405020304" pitchFamily="18" charset="0"/>
                      </a:endParaRPr>
                    </a:p>
                  </a:txBody>
                  <a:tcPr marL="81017" marR="81017" marT="40509" marB="4050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5">
                  <a:txBody>
                    <a:bodyPr/>
                    <a:lstStyle/>
                    <a:p>
                      <a:pPr algn="ctr"/>
                      <a:r>
                        <a:rPr lang="uz-Cyrl-UZ" sz="1600" noProof="0" dirty="0" smtClean="0">
                          <a:solidFill>
                            <a:schemeClr val="tx1"/>
                          </a:solidFill>
                          <a:latin typeface="Times New Roman" panose="02020603050405020304" pitchFamily="18" charset="0"/>
                          <a:cs typeface="Times New Roman" panose="02020603050405020304" pitchFamily="18" charset="0"/>
                        </a:rPr>
                        <a:t>Лойиҳа амалга оширилаётган фаолиятнинг асосий йўналишлари бўйича</a:t>
                      </a:r>
                      <a:endParaRPr lang="uz-Cyrl-UZ" sz="1600" noProof="0" dirty="0">
                        <a:solidFill>
                          <a:schemeClr val="tx1"/>
                        </a:solidFill>
                        <a:latin typeface="Times New Roman" panose="02020603050405020304" pitchFamily="18" charset="0"/>
                        <a:cs typeface="Times New Roman" panose="02020603050405020304" pitchFamily="18" charset="0"/>
                      </a:endParaRPr>
                    </a:p>
                  </a:txBody>
                  <a:tcPr marL="81017" marR="81017" marT="40509" marB="4050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uz-Cyrl-UZ" sz="1600" noProof="0" dirty="0" smtClean="0">
                          <a:solidFill>
                            <a:schemeClr val="tx1"/>
                          </a:solidFill>
                          <a:latin typeface="Times New Roman" panose="02020603050405020304" pitchFamily="18" charset="0"/>
                          <a:cs typeface="Times New Roman" panose="02020603050405020304" pitchFamily="18" charset="0"/>
                        </a:rPr>
                        <a:t>Техник лойиҳалар</a:t>
                      </a:r>
                      <a:endParaRPr lang="uz-Cyrl-UZ" sz="1600" noProof="0" dirty="0">
                        <a:solidFill>
                          <a:schemeClr val="tx1"/>
                        </a:solidFill>
                        <a:latin typeface="Times New Roman" panose="02020603050405020304" pitchFamily="18" charset="0"/>
                        <a:cs typeface="Times New Roman" panose="02020603050405020304" pitchFamily="18" charset="0"/>
                      </a:endParaRPr>
                    </a:p>
                  </a:txBody>
                  <a:tcPr marL="81017" marR="81017" marT="40509" marB="4050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6820743"/>
                  </a:ext>
                </a:extLst>
              </a:tr>
              <a:tr h="328571">
                <a:tc vMerge="1">
                  <a:txBody>
                    <a:bodyPr/>
                    <a:lstStyle/>
                    <a:p>
                      <a:pPr algn="ctr"/>
                      <a:endParaRPr lang="ru-RU"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pPr algn="ctr"/>
                      <a:endParaRPr lang="ru-RU"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uz-Cyrl-UZ" sz="1600" noProof="0" dirty="0" smtClean="0">
                          <a:solidFill>
                            <a:schemeClr val="tx1"/>
                          </a:solidFill>
                          <a:latin typeface="Times New Roman" panose="02020603050405020304" pitchFamily="18" charset="0"/>
                          <a:cs typeface="Times New Roman" panose="02020603050405020304" pitchFamily="18" charset="0"/>
                        </a:rPr>
                        <a:t>Ташкилий лойиҳалар</a:t>
                      </a:r>
                      <a:endParaRPr lang="uz-Cyrl-UZ" sz="1600" noProof="0" dirty="0">
                        <a:solidFill>
                          <a:schemeClr val="tx1"/>
                        </a:solidFill>
                        <a:latin typeface="Times New Roman" panose="02020603050405020304" pitchFamily="18" charset="0"/>
                        <a:cs typeface="Times New Roman" panose="02020603050405020304" pitchFamily="18" charset="0"/>
                      </a:endParaRPr>
                    </a:p>
                  </a:txBody>
                  <a:tcPr marL="81017" marR="81017" marT="40509" marB="4050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67675194"/>
                  </a:ext>
                </a:extLst>
              </a:tr>
              <a:tr h="328571">
                <a:tc vMerge="1">
                  <a:txBody>
                    <a:bodyPr/>
                    <a:lstStyle/>
                    <a:p>
                      <a:pPr algn="ctr"/>
                      <a:endParaRPr lang="ru-RU"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pPr algn="ctr"/>
                      <a:endParaRPr lang="ru-RU"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uz-Cyrl-UZ" sz="1600" noProof="0" dirty="0" smtClean="0">
                          <a:solidFill>
                            <a:schemeClr val="tx1"/>
                          </a:solidFill>
                          <a:latin typeface="Times New Roman" panose="02020603050405020304" pitchFamily="18" charset="0"/>
                          <a:cs typeface="Times New Roman" panose="02020603050405020304" pitchFamily="18" charset="0"/>
                        </a:rPr>
                        <a:t>Иқтисодий лойиҳалар</a:t>
                      </a:r>
                      <a:endParaRPr lang="uz-Cyrl-UZ" sz="1600" noProof="0" dirty="0">
                        <a:solidFill>
                          <a:schemeClr val="tx1"/>
                        </a:solidFill>
                        <a:latin typeface="Times New Roman" panose="02020603050405020304" pitchFamily="18" charset="0"/>
                        <a:cs typeface="Times New Roman" panose="02020603050405020304" pitchFamily="18" charset="0"/>
                      </a:endParaRPr>
                    </a:p>
                  </a:txBody>
                  <a:tcPr marL="81017" marR="81017" marT="40509" marB="4050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20006181"/>
                  </a:ext>
                </a:extLst>
              </a:tr>
              <a:tr h="328571">
                <a:tc vMerge="1">
                  <a:txBody>
                    <a:bodyPr/>
                    <a:lstStyle/>
                    <a:p>
                      <a:pPr algn="ctr"/>
                      <a:endParaRPr lang="ru-RU"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pPr algn="ctr"/>
                      <a:endParaRPr lang="ru-RU"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uz-Cyrl-UZ" sz="1600" noProof="0" dirty="0" smtClean="0">
                          <a:solidFill>
                            <a:schemeClr val="tx1"/>
                          </a:solidFill>
                          <a:latin typeface="Times New Roman" panose="02020603050405020304" pitchFamily="18" charset="0"/>
                          <a:cs typeface="Times New Roman" panose="02020603050405020304" pitchFamily="18" charset="0"/>
                        </a:rPr>
                        <a:t>Ижтимоий лойиҳалар</a:t>
                      </a:r>
                      <a:endParaRPr lang="uz-Cyrl-UZ" sz="1600" noProof="0" dirty="0">
                        <a:solidFill>
                          <a:schemeClr val="tx1"/>
                        </a:solidFill>
                        <a:latin typeface="Times New Roman" panose="02020603050405020304" pitchFamily="18" charset="0"/>
                        <a:cs typeface="Times New Roman" panose="02020603050405020304" pitchFamily="18" charset="0"/>
                      </a:endParaRPr>
                    </a:p>
                  </a:txBody>
                  <a:tcPr marL="81017" marR="81017" marT="40509" marB="4050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88362132"/>
                  </a:ext>
                </a:extLst>
              </a:tr>
              <a:tr h="328571">
                <a:tc vMerge="1">
                  <a:txBody>
                    <a:bodyPr/>
                    <a:lstStyle/>
                    <a:p>
                      <a:pPr algn="ctr"/>
                      <a:endParaRPr lang="ru-RU"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pPr algn="ctr"/>
                      <a:endParaRPr lang="ru-RU"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uz-Cyrl-UZ" sz="1600" noProof="0" dirty="0" smtClean="0">
                          <a:solidFill>
                            <a:schemeClr val="tx1"/>
                          </a:solidFill>
                          <a:latin typeface="Times New Roman" panose="02020603050405020304" pitchFamily="18" charset="0"/>
                          <a:cs typeface="Times New Roman" panose="02020603050405020304" pitchFamily="18" charset="0"/>
                        </a:rPr>
                        <a:t>Аралаш лойиҳалар</a:t>
                      </a:r>
                      <a:endParaRPr lang="uz-Cyrl-UZ" sz="1600" noProof="0" dirty="0">
                        <a:solidFill>
                          <a:schemeClr val="tx1"/>
                        </a:solidFill>
                        <a:latin typeface="Times New Roman" panose="02020603050405020304" pitchFamily="18" charset="0"/>
                        <a:cs typeface="Times New Roman" panose="02020603050405020304" pitchFamily="18" charset="0"/>
                      </a:endParaRPr>
                    </a:p>
                  </a:txBody>
                  <a:tcPr marL="81017" marR="81017" marT="40509" marB="4050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87279975"/>
                  </a:ext>
                </a:extLst>
              </a:tr>
              <a:tr h="328571">
                <a:tc rowSpan="6">
                  <a:txBody>
                    <a:bodyPr/>
                    <a:lstStyle/>
                    <a:p>
                      <a:pPr algn="ctr"/>
                      <a:r>
                        <a:rPr lang="uz-Cyrl-UZ" sz="1600" noProof="0" dirty="0" smtClean="0">
                          <a:solidFill>
                            <a:schemeClr val="tx1"/>
                          </a:solidFill>
                          <a:latin typeface="Times New Roman" panose="02020603050405020304" pitchFamily="18" charset="0"/>
                          <a:cs typeface="Times New Roman" panose="02020603050405020304" pitchFamily="18" charset="0"/>
                        </a:rPr>
                        <a:t>Лойиҳа кўриниши</a:t>
                      </a:r>
                      <a:endParaRPr lang="uz-Cyrl-UZ" sz="1600" noProof="0" dirty="0">
                        <a:solidFill>
                          <a:schemeClr val="tx1"/>
                        </a:solidFill>
                        <a:latin typeface="Times New Roman" panose="02020603050405020304" pitchFamily="18" charset="0"/>
                        <a:cs typeface="Times New Roman" panose="02020603050405020304" pitchFamily="18" charset="0"/>
                      </a:endParaRPr>
                    </a:p>
                  </a:txBody>
                  <a:tcPr marL="81017" marR="81017" marT="40509" marB="4050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6">
                  <a:txBody>
                    <a:bodyPr/>
                    <a:lstStyle/>
                    <a:p>
                      <a:pPr algn="ctr"/>
                      <a:r>
                        <a:rPr lang="uz-Cyrl-UZ" sz="1600" noProof="0" dirty="0" smtClean="0">
                          <a:solidFill>
                            <a:schemeClr val="tx1"/>
                          </a:solidFill>
                          <a:latin typeface="Times New Roman" panose="02020603050405020304" pitchFamily="18" charset="0"/>
                          <a:cs typeface="Times New Roman" panose="02020603050405020304" pitchFamily="18" charset="0"/>
                        </a:rPr>
                        <a:t>Амалга ошириш предметининг табиати бўйича</a:t>
                      </a:r>
                      <a:endParaRPr lang="uz-Cyrl-UZ" sz="1600" noProof="0" dirty="0">
                        <a:solidFill>
                          <a:schemeClr val="tx1"/>
                        </a:solidFill>
                        <a:latin typeface="Times New Roman" panose="02020603050405020304" pitchFamily="18" charset="0"/>
                        <a:cs typeface="Times New Roman" panose="02020603050405020304" pitchFamily="18" charset="0"/>
                      </a:endParaRPr>
                    </a:p>
                  </a:txBody>
                  <a:tcPr marL="81017" marR="81017" marT="40509" marB="4050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uz-Cyrl-UZ" sz="1600" noProof="0" dirty="0" smtClean="0">
                          <a:solidFill>
                            <a:schemeClr val="tx1"/>
                          </a:solidFill>
                          <a:latin typeface="Times New Roman" panose="02020603050405020304" pitchFamily="18" charset="0"/>
                          <a:cs typeface="Times New Roman" panose="02020603050405020304" pitchFamily="18" charset="0"/>
                        </a:rPr>
                        <a:t>Инвестицион лойиҳалар</a:t>
                      </a:r>
                      <a:endParaRPr lang="uz-Cyrl-UZ" sz="1600" noProof="0" dirty="0">
                        <a:solidFill>
                          <a:schemeClr val="tx1"/>
                        </a:solidFill>
                        <a:latin typeface="Times New Roman" panose="02020603050405020304" pitchFamily="18" charset="0"/>
                        <a:cs typeface="Times New Roman" panose="02020603050405020304" pitchFamily="18" charset="0"/>
                      </a:endParaRPr>
                    </a:p>
                  </a:txBody>
                  <a:tcPr marL="81017" marR="81017" marT="40509" marB="4050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51545021"/>
                  </a:ext>
                </a:extLst>
              </a:tr>
              <a:tr h="328571">
                <a:tc vMerge="1">
                  <a:txBody>
                    <a:bodyPr/>
                    <a:lstStyle/>
                    <a:p>
                      <a:pPr algn="ctr"/>
                      <a:endParaRPr lang="ru-RU"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pPr algn="ctr"/>
                      <a:endParaRPr lang="ru-RU"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uz-Cyrl-UZ" sz="1600" noProof="0" dirty="0" smtClean="0">
                          <a:solidFill>
                            <a:schemeClr val="tx1"/>
                          </a:solidFill>
                          <a:latin typeface="Times New Roman" panose="02020603050405020304" pitchFamily="18" charset="0"/>
                          <a:cs typeface="Times New Roman" panose="02020603050405020304" pitchFamily="18" charset="0"/>
                        </a:rPr>
                        <a:t>Инновацион лойиҳалар</a:t>
                      </a:r>
                      <a:endParaRPr lang="uz-Cyrl-UZ" sz="1600" noProof="0" dirty="0">
                        <a:solidFill>
                          <a:schemeClr val="tx1"/>
                        </a:solidFill>
                        <a:latin typeface="Times New Roman" panose="02020603050405020304" pitchFamily="18" charset="0"/>
                        <a:cs typeface="Times New Roman" panose="02020603050405020304" pitchFamily="18" charset="0"/>
                      </a:endParaRPr>
                    </a:p>
                  </a:txBody>
                  <a:tcPr marL="81017" marR="81017" marT="40509" marB="4050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82795255"/>
                  </a:ext>
                </a:extLst>
              </a:tr>
              <a:tr h="567122">
                <a:tc vMerge="1">
                  <a:txBody>
                    <a:bodyPr/>
                    <a:lstStyle/>
                    <a:p>
                      <a:pPr algn="ctr"/>
                      <a:endParaRPr lang="ru-RU"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pPr algn="ctr"/>
                      <a:endParaRPr lang="ru-RU"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uz-Cyrl-UZ" sz="1600" noProof="0" dirty="0" smtClean="0">
                          <a:solidFill>
                            <a:schemeClr val="tx1"/>
                          </a:solidFill>
                          <a:latin typeface="Times New Roman" panose="02020603050405020304" pitchFamily="18" charset="0"/>
                          <a:cs typeface="Times New Roman" panose="02020603050405020304" pitchFamily="18" charset="0"/>
                        </a:rPr>
                        <a:t>Қайта ташкиллаштирувчи лойиҳалар</a:t>
                      </a:r>
                      <a:endParaRPr lang="uz-Cyrl-UZ" sz="1600" noProof="0" dirty="0">
                        <a:solidFill>
                          <a:schemeClr val="tx1"/>
                        </a:solidFill>
                        <a:latin typeface="Times New Roman" panose="02020603050405020304" pitchFamily="18" charset="0"/>
                        <a:cs typeface="Times New Roman" panose="02020603050405020304" pitchFamily="18" charset="0"/>
                      </a:endParaRPr>
                    </a:p>
                  </a:txBody>
                  <a:tcPr marL="81017" marR="81017" marT="40509" marB="4050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98680165"/>
                  </a:ext>
                </a:extLst>
              </a:tr>
              <a:tr h="328571">
                <a:tc vMerge="1">
                  <a:txBody>
                    <a:bodyPr/>
                    <a:lstStyle/>
                    <a:p>
                      <a:pPr algn="ctr"/>
                      <a:endParaRPr lang="ru-RU"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pPr algn="ctr"/>
                      <a:endParaRPr lang="ru-RU"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uz-Cyrl-UZ" sz="1600" noProof="0" dirty="0" smtClean="0">
                          <a:solidFill>
                            <a:schemeClr val="tx1"/>
                          </a:solidFill>
                          <a:latin typeface="Times New Roman" panose="02020603050405020304" pitchFamily="18" charset="0"/>
                          <a:cs typeface="Times New Roman" panose="02020603050405020304" pitchFamily="18" charset="0"/>
                        </a:rPr>
                        <a:t>Илмий-тадқиқот лойиҳалари</a:t>
                      </a:r>
                      <a:endParaRPr lang="uz-Cyrl-UZ" sz="1600" noProof="0" dirty="0">
                        <a:solidFill>
                          <a:schemeClr val="tx1"/>
                        </a:solidFill>
                        <a:latin typeface="Times New Roman" panose="02020603050405020304" pitchFamily="18" charset="0"/>
                        <a:cs typeface="Times New Roman" panose="02020603050405020304" pitchFamily="18" charset="0"/>
                      </a:endParaRPr>
                    </a:p>
                  </a:txBody>
                  <a:tcPr marL="81017" marR="81017" marT="40509" marB="4050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36271815"/>
                  </a:ext>
                </a:extLst>
              </a:tr>
              <a:tr h="324070">
                <a:tc vMerge="1">
                  <a:txBody>
                    <a:bodyPr/>
                    <a:lstStyle/>
                    <a:p>
                      <a:pPr algn="ctr"/>
                      <a:endParaRPr lang="ru-RU"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pPr algn="ctr"/>
                      <a:endParaRPr lang="ru-RU"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uz-Cyrl-UZ" sz="1600" noProof="0" dirty="0" smtClean="0">
                          <a:solidFill>
                            <a:schemeClr val="tx1"/>
                          </a:solidFill>
                          <a:latin typeface="Times New Roman" panose="02020603050405020304" pitchFamily="18" charset="0"/>
                          <a:cs typeface="Times New Roman" panose="02020603050405020304" pitchFamily="18" charset="0"/>
                        </a:rPr>
                        <a:t>Таълим лойиҳалари</a:t>
                      </a:r>
                      <a:endParaRPr lang="uz-Cyrl-UZ" sz="1600" noProof="0" dirty="0">
                        <a:solidFill>
                          <a:schemeClr val="tx1"/>
                        </a:solidFill>
                        <a:latin typeface="Times New Roman" panose="02020603050405020304" pitchFamily="18" charset="0"/>
                        <a:cs typeface="Times New Roman" panose="02020603050405020304" pitchFamily="18" charset="0"/>
                      </a:endParaRPr>
                    </a:p>
                  </a:txBody>
                  <a:tcPr marL="81017" marR="81017" marT="40509" marB="4050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75983572"/>
                  </a:ext>
                </a:extLst>
              </a:tr>
              <a:tr h="324070">
                <a:tc vMerge="1">
                  <a:txBody>
                    <a:bodyPr/>
                    <a:lstStyle/>
                    <a:p>
                      <a:pPr algn="ctr"/>
                      <a:endParaRPr lang="ru-RU"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pPr algn="ctr"/>
                      <a:endParaRPr lang="ru-RU" dirty="0">
                        <a:solidFill>
                          <a:schemeClr val="tx1"/>
                        </a:solidFill>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uz-Cyrl-UZ" sz="1600" noProof="0" dirty="0" smtClean="0">
                          <a:solidFill>
                            <a:schemeClr val="tx1"/>
                          </a:solidFill>
                          <a:latin typeface="Times New Roman" panose="02020603050405020304" pitchFamily="18" charset="0"/>
                          <a:cs typeface="Times New Roman" panose="02020603050405020304" pitchFamily="18" charset="0"/>
                        </a:rPr>
                        <a:t>Аралаш лойиҳалар</a:t>
                      </a:r>
                      <a:endParaRPr lang="uz-Cyrl-UZ" sz="1600" noProof="0" dirty="0">
                        <a:solidFill>
                          <a:schemeClr val="tx1"/>
                        </a:solidFill>
                        <a:latin typeface="Times New Roman" panose="02020603050405020304" pitchFamily="18" charset="0"/>
                        <a:cs typeface="Times New Roman" panose="02020603050405020304" pitchFamily="18" charset="0"/>
                      </a:endParaRPr>
                    </a:p>
                  </a:txBody>
                  <a:tcPr marL="81017" marR="81017" marT="40509" marB="4050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90814329"/>
                  </a:ext>
                </a:extLst>
              </a:tr>
            </a:tbl>
          </a:graphicData>
        </a:graphic>
      </p:graphicFrame>
    </p:spTree>
    <p:extLst>
      <p:ext uri="{BB962C8B-B14F-4D97-AF65-F5344CB8AC3E}">
        <p14:creationId xmlns:p14="http://schemas.microsoft.com/office/powerpoint/2010/main" val="17406014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432083"/>
            <a:ext cx="9208484" cy="670308"/>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Лойиҳа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турларини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асосий</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мезонларга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кўра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таснифлаш</a:t>
            </a:r>
            <a:endParaRPr lang="ru-RU" sz="28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6" name="Таблица 11">
            <a:extLst>
              <a:ext uri="{FF2B5EF4-FFF2-40B4-BE49-F238E27FC236}">
                <a16:creationId xmlns:a16="http://schemas.microsoft.com/office/drawing/2014/main" id="{EB3DDC71-0A85-42B0-85F3-7262DAF58837}"/>
              </a:ext>
            </a:extLst>
          </p:cNvPr>
          <p:cNvGraphicFramePr>
            <a:graphicFrameLocks noGrp="1"/>
          </p:cNvGraphicFramePr>
          <p:nvPr>
            <p:extLst>
              <p:ext uri="{D42A27DB-BD31-4B8C-83A1-F6EECF244321}">
                <p14:modId xmlns:p14="http://schemas.microsoft.com/office/powerpoint/2010/main" val="1123503687"/>
              </p:ext>
            </p:extLst>
          </p:nvPr>
        </p:nvGraphicFramePr>
        <p:xfrm>
          <a:off x="171642" y="1431568"/>
          <a:ext cx="8373267" cy="4696708"/>
        </p:xfrm>
        <a:graphic>
          <a:graphicData uri="http://schemas.openxmlformats.org/drawingml/2006/table">
            <a:tbl>
              <a:tblPr firstRow="1" bandRow="1">
                <a:tableStyleId>{5C22544A-7EE6-4342-B048-85BDC9FD1C3A}</a:tableStyleId>
              </a:tblPr>
              <a:tblGrid>
                <a:gridCol w="2791089">
                  <a:extLst>
                    <a:ext uri="{9D8B030D-6E8A-4147-A177-3AD203B41FA5}">
                      <a16:colId xmlns:a16="http://schemas.microsoft.com/office/drawing/2014/main" val="1358033236"/>
                    </a:ext>
                  </a:extLst>
                </a:gridCol>
                <a:gridCol w="2791089">
                  <a:extLst>
                    <a:ext uri="{9D8B030D-6E8A-4147-A177-3AD203B41FA5}">
                      <a16:colId xmlns:a16="http://schemas.microsoft.com/office/drawing/2014/main" val="3619215094"/>
                    </a:ext>
                  </a:extLst>
                </a:gridCol>
                <a:gridCol w="2791089">
                  <a:extLst>
                    <a:ext uri="{9D8B030D-6E8A-4147-A177-3AD203B41FA5}">
                      <a16:colId xmlns:a16="http://schemas.microsoft.com/office/drawing/2014/main" val="1814451010"/>
                    </a:ext>
                  </a:extLst>
                </a:gridCol>
              </a:tblGrid>
              <a:tr h="334829">
                <a:tc>
                  <a:txBody>
                    <a:bodyPr/>
                    <a:lstStyle/>
                    <a:p>
                      <a:pPr algn="ctr"/>
                      <a:r>
                        <a:rPr lang="uz-Cyrl-UZ" sz="1700" dirty="0">
                          <a:solidFill>
                            <a:schemeClr val="bg1"/>
                          </a:solidFill>
                          <a:latin typeface="Times New Roman" panose="02020603050405020304" pitchFamily="18" charset="0"/>
                          <a:cs typeface="Times New Roman" panose="02020603050405020304" pitchFamily="18" charset="0"/>
                        </a:rPr>
                        <a:t>Таснифлаш учун меъзон</a:t>
                      </a:r>
                      <a:endParaRPr lang="ru-RU" sz="1700" dirty="0">
                        <a:solidFill>
                          <a:schemeClr val="bg1"/>
                        </a:solidFill>
                        <a:latin typeface="Times New Roman" panose="02020603050405020304" pitchFamily="18" charset="0"/>
                        <a:cs typeface="Times New Roman" panose="02020603050405020304" pitchFamily="18" charset="0"/>
                      </a:endParaRPr>
                    </a:p>
                  </a:txBody>
                  <a:tcPr marL="82277" marR="82277" marT="41138" marB="411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4472C4"/>
                    </a:solidFill>
                  </a:tcPr>
                </a:tc>
                <a:tc>
                  <a:txBody>
                    <a:bodyPr/>
                    <a:lstStyle/>
                    <a:p>
                      <a:pPr algn="ctr"/>
                      <a:r>
                        <a:rPr lang="uz-Cyrl-UZ" sz="1700" dirty="0">
                          <a:solidFill>
                            <a:schemeClr val="bg1"/>
                          </a:solidFill>
                          <a:latin typeface="Times New Roman" panose="02020603050405020304" pitchFamily="18" charset="0"/>
                          <a:cs typeface="Times New Roman" panose="02020603050405020304" pitchFamily="18" charset="0"/>
                        </a:rPr>
                        <a:t>Таснифлаш </a:t>
                      </a:r>
                      <a:r>
                        <a:rPr lang="ru-RU" sz="1700" dirty="0">
                          <a:solidFill>
                            <a:schemeClr val="bg1"/>
                          </a:solidFill>
                          <a:latin typeface="Times New Roman" panose="02020603050405020304" pitchFamily="18" charset="0"/>
                          <a:cs typeface="Times New Roman" panose="02020603050405020304" pitchFamily="18" charset="0"/>
                        </a:rPr>
                        <a:t>б</a:t>
                      </a:r>
                      <a:r>
                        <a:rPr lang="uz-Cyrl-UZ" sz="1700" dirty="0">
                          <a:solidFill>
                            <a:schemeClr val="bg1"/>
                          </a:solidFill>
                          <a:latin typeface="Times New Roman" panose="02020603050405020304" pitchFamily="18" charset="0"/>
                          <a:cs typeface="Times New Roman" panose="02020603050405020304" pitchFamily="18" charset="0"/>
                        </a:rPr>
                        <a:t>елгиси</a:t>
                      </a:r>
                      <a:endParaRPr lang="ru-RU" sz="1700" dirty="0">
                        <a:solidFill>
                          <a:schemeClr val="bg1"/>
                        </a:solidFill>
                        <a:latin typeface="Times New Roman" panose="02020603050405020304" pitchFamily="18" charset="0"/>
                        <a:cs typeface="Times New Roman" panose="02020603050405020304" pitchFamily="18" charset="0"/>
                      </a:endParaRPr>
                    </a:p>
                  </a:txBody>
                  <a:tcPr marL="82277" marR="82277" marT="41138" marB="411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4472C4"/>
                    </a:solidFill>
                  </a:tcPr>
                </a:tc>
                <a:tc>
                  <a:txBody>
                    <a:bodyPr/>
                    <a:lstStyle/>
                    <a:p>
                      <a:pPr algn="ctr"/>
                      <a:r>
                        <a:rPr lang="uz-Cyrl-UZ" sz="1700" dirty="0">
                          <a:solidFill>
                            <a:schemeClr val="bg1"/>
                          </a:solidFill>
                          <a:latin typeface="Times New Roman" panose="02020603050405020304" pitchFamily="18" charset="0"/>
                          <a:cs typeface="Times New Roman" panose="02020603050405020304" pitchFamily="18" charset="0"/>
                        </a:rPr>
                        <a:t>Лойиҳа кўриниши</a:t>
                      </a:r>
                      <a:endParaRPr lang="ru-RU" sz="1700" dirty="0">
                        <a:solidFill>
                          <a:schemeClr val="bg1"/>
                        </a:solidFill>
                        <a:latin typeface="Times New Roman" panose="02020603050405020304" pitchFamily="18" charset="0"/>
                        <a:cs typeface="Times New Roman" panose="02020603050405020304" pitchFamily="18" charset="0"/>
                      </a:endParaRPr>
                    </a:p>
                  </a:txBody>
                  <a:tcPr marL="82277" marR="82277" marT="41138" marB="411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1921633881"/>
                  </a:ext>
                </a:extLst>
              </a:tr>
              <a:tr h="334829">
                <a:tc rowSpan="4">
                  <a:txBody>
                    <a:bodyPr/>
                    <a:lstStyle/>
                    <a:p>
                      <a:pPr algn="ctr"/>
                      <a:r>
                        <a:rPr lang="uz-Cyrl-UZ" sz="1700" dirty="0">
                          <a:solidFill>
                            <a:schemeClr val="tx1"/>
                          </a:solidFill>
                          <a:latin typeface="Times New Roman" panose="02020603050405020304" pitchFamily="18" charset="0"/>
                          <a:cs typeface="Times New Roman" panose="02020603050405020304" pitchFamily="18" charset="0"/>
                        </a:rPr>
                        <a:t>Лойиҳа масштаби</a:t>
                      </a:r>
                      <a:endParaRPr lang="ru-RU" sz="1700" dirty="0">
                        <a:solidFill>
                          <a:schemeClr val="tx1"/>
                        </a:solidFill>
                        <a:latin typeface="Times New Roman" panose="02020603050405020304" pitchFamily="18" charset="0"/>
                        <a:cs typeface="Times New Roman" panose="02020603050405020304" pitchFamily="18" charset="0"/>
                      </a:endParaRPr>
                    </a:p>
                  </a:txBody>
                  <a:tcPr marL="101022" marR="101022" marT="50511" marB="50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4">
                  <a:txBody>
                    <a:bodyPr/>
                    <a:lstStyle/>
                    <a:p>
                      <a:pPr algn="ctr"/>
                      <a:r>
                        <a:rPr lang="uz-Cyrl-UZ" sz="1700" dirty="0">
                          <a:solidFill>
                            <a:schemeClr val="tx1"/>
                          </a:solidFill>
                          <a:latin typeface="Times New Roman" panose="02020603050405020304" pitchFamily="18" charset="0"/>
                          <a:cs typeface="Times New Roman" panose="02020603050405020304" pitchFamily="18" charset="0"/>
                        </a:rPr>
                        <a:t>Лойиҳа ишлари ҳажми бўйича</a:t>
                      </a:r>
                      <a:endParaRPr lang="ru-RU" sz="1700" dirty="0">
                        <a:solidFill>
                          <a:schemeClr val="tx1"/>
                        </a:solidFill>
                        <a:latin typeface="Times New Roman" panose="02020603050405020304" pitchFamily="18" charset="0"/>
                        <a:cs typeface="Times New Roman" panose="02020603050405020304" pitchFamily="18" charset="0"/>
                      </a:endParaRPr>
                    </a:p>
                  </a:txBody>
                  <a:tcPr marL="101022" marR="101022" marT="50511" marB="50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uz-Cyrl-UZ" sz="1700" dirty="0">
                          <a:solidFill>
                            <a:schemeClr val="tx1"/>
                          </a:solidFill>
                          <a:latin typeface="Times New Roman" panose="02020603050405020304" pitchFamily="18" charset="0"/>
                          <a:cs typeface="Times New Roman" panose="02020603050405020304" pitchFamily="18" charset="0"/>
                        </a:rPr>
                        <a:t>Кичик лойиҳалар</a:t>
                      </a:r>
                      <a:endParaRPr lang="ru-RU" sz="1700" dirty="0">
                        <a:solidFill>
                          <a:schemeClr val="tx1"/>
                        </a:solidFill>
                        <a:latin typeface="Times New Roman" panose="02020603050405020304" pitchFamily="18" charset="0"/>
                        <a:cs typeface="Times New Roman" panose="02020603050405020304" pitchFamily="18" charset="0"/>
                      </a:endParaRPr>
                    </a:p>
                  </a:txBody>
                  <a:tcPr marL="82277" marR="82277" marT="41138" marB="411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53715057"/>
                  </a:ext>
                </a:extLst>
              </a:tr>
              <a:tr h="334829">
                <a:tc vMerge="1">
                  <a:txBody>
                    <a:bodyPr/>
                    <a:lstStyle/>
                    <a:p>
                      <a:endParaRPr lang="ru-RU"/>
                    </a:p>
                  </a:txBody>
                  <a:tcPr/>
                </a:tc>
                <a:tc vMerge="1">
                  <a:txBody>
                    <a:bodyPr/>
                    <a:lstStyle/>
                    <a:p>
                      <a:endParaRPr lang="ru-RU"/>
                    </a:p>
                  </a:txBody>
                  <a:tcPr/>
                </a:tc>
                <a:tc>
                  <a:txBody>
                    <a:bodyPr/>
                    <a:lstStyle/>
                    <a:p>
                      <a:pPr algn="l"/>
                      <a:r>
                        <a:rPr lang="uz-Cyrl-UZ" sz="1700" dirty="0">
                          <a:solidFill>
                            <a:schemeClr val="tx1"/>
                          </a:solidFill>
                          <a:latin typeface="Times New Roman" panose="02020603050405020304" pitchFamily="18" charset="0"/>
                          <a:cs typeface="Times New Roman" panose="02020603050405020304" pitchFamily="18" charset="0"/>
                        </a:rPr>
                        <a:t>Ўрта лойиҳалар</a:t>
                      </a:r>
                      <a:endParaRPr lang="ru-RU" sz="1700" dirty="0">
                        <a:solidFill>
                          <a:schemeClr val="tx1"/>
                        </a:solidFill>
                        <a:latin typeface="Times New Roman" panose="02020603050405020304" pitchFamily="18" charset="0"/>
                        <a:cs typeface="Times New Roman" panose="02020603050405020304" pitchFamily="18" charset="0"/>
                      </a:endParaRPr>
                    </a:p>
                  </a:txBody>
                  <a:tcPr marL="82277" marR="82277" marT="41138" marB="411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06925173"/>
                  </a:ext>
                </a:extLst>
              </a:tr>
              <a:tr h="334829">
                <a:tc vMerge="1">
                  <a:txBody>
                    <a:bodyPr/>
                    <a:lstStyle/>
                    <a:p>
                      <a:endParaRPr lang="ru-RU"/>
                    </a:p>
                  </a:txBody>
                  <a:tcPr/>
                </a:tc>
                <a:tc vMerge="1">
                  <a:txBody>
                    <a:bodyPr/>
                    <a:lstStyle/>
                    <a:p>
                      <a:endParaRPr lang="ru-RU"/>
                    </a:p>
                  </a:txBody>
                  <a:tcPr/>
                </a:tc>
                <a:tc>
                  <a:txBody>
                    <a:bodyPr/>
                    <a:lstStyle/>
                    <a:p>
                      <a:pPr algn="l"/>
                      <a:r>
                        <a:rPr lang="uz-Cyrl-UZ" sz="1700" dirty="0">
                          <a:solidFill>
                            <a:schemeClr val="tx1"/>
                          </a:solidFill>
                          <a:latin typeface="Times New Roman" panose="02020603050405020304" pitchFamily="18" charset="0"/>
                          <a:cs typeface="Times New Roman" panose="02020603050405020304" pitchFamily="18" charset="0"/>
                        </a:rPr>
                        <a:t>Катта лойиҳалар</a:t>
                      </a:r>
                      <a:endParaRPr lang="ru-RU" sz="1700" dirty="0">
                        <a:solidFill>
                          <a:schemeClr val="tx1"/>
                        </a:solidFill>
                        <a:latin typeface="Times New Roman" panose="02020603050405020304" pitchFamily="18" charset="0"/>
                        <a:cs typeface="Times New Roman" panose="02020603050405020304" pitchFamily="18" charset="0"/>
                      </a:endParaRPr>
                    </a:p>
                  </a:txBody>
                  <a:tcPr marL="82277" marR="82277" marT="41138" marB="411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32844896"/>
                  </a:ext>
                </a:extLst>
              </a:tr>
              <a:tr h="334829">
                <a:tc vMerge="1">
                  <a:txBody>
                    <a:bodyPr/>
                    <a:lstStyle/>
                    <a:p>
                      <a:endParaRPr lang="ru-RU"/>
                    </a:p>
                  </a:txBody>
                  <a:tcPr/>
                </a:tc>
                <a:tc vMerge="1">
                  <a:txBody>
                    <a:bodyPr/>
                    <a:lstStyle/>
                    <a:p>
                      <a:endParaRPr lang="ru-RU"/>
                    </a:p>
                  </a:txBody>
                  <a:tcPr/>
                </a:tc>
                <a:tc>
                  <a:txBody>
                    <a:bodyPr/>
                    <a:lstStyle/>
                    <a:p>
                      <a:pPr algn="l"/>
                      <a:r>
                        <a:rPr lang="uz-Cyrl-UZ" sz="1700" dirty="0">
                          <a:solidFill>
                            <a:schemeClr val="tx1"/>
                          </a:solidFill>
                          <a:latin typeface="Times New Roman" panose="02020603050405020304" pitchFamily="18" charset="0"/>
                          <a:cs typeface="Times New Roman" panose="02020603050405020304" pitchFamily="18" charset="0"/>
                        </a:rPr>
                        <a:t>Жуда катта лойиҳалар</a:t>
                      </a:r>
                      <a:endParaRPr lang="ru-RU" sz="1700" dirty="0">
                        <a:solidFill>
                          <a:schemeClr val="tx1"/>
                        </a:solidFill>
                        <a:latin typeface="Times New Roman" panose="02020603050405020304" pitchFamily="18" charset="0"/>
                        <a:cs typeface="Times New Roman" panose="02020603050405020304" pitchFamily="18" charset="0"/>
                      </a:endParaRPr>
                    </a:p>
                  </a:txBody>
                  <a:tcPr marL="82277" marR="82277" marT="41138" marB="411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68922832"/>
                  </a:ext>
                </a:extLst>
              </a:tr>
              <a:tr h="334829">
                <a:tc rowSpan="3">
                  <a:txBody>
                    <a:bodyPr/>
                    <a:lstStyle/>
                    <a:p>
                      <a:pPr algn="ctr"/>
                      <a:r>
                        <a:rPr lang="uz-Cyrl-UZ" sz="1700" dirty="0">
                          <a:solidFill>
                            <a:schemeClr val="tx1"/>
                          </a:solidFill>
                          <a:latin typeface="Times New Roman" panose="02020603050405020304" pitchFamily="18" charset="0"/>
                          <a:cs typeface="Times New Roman" panose="02020603050405020304" pitchFamily="18" charset="0"/>
                        </a:rPr>
                        <a:t>Лойиҳа давомийлиги</a:t>
                      </a:r>
                      <a:endParaRPr lang="ru-RU" sz="1700" dirty="0">
                        <a:solidFill>
                          <a:schemeClr val="tx1"/>
                        </a:solidFill>
                        <a:latin typeface="Times New Roman" panose="02020603050405020304" pitchFamily="18" charset="0"/>
                        <a:cs typeface="Times New Roman" panose="02020603050405020304" pitchFamily="18" charset="0"/>
                      </a:endParaRPr>
                    </a:p>
                  </a:txBody>
                  <a:tcPr marL="101022" marR="101022" marT="50511" marB="50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a:txBody>
                    <a:bodyPr/>
                    <a:lstStyle/>
                    <a:p>
                      <a:pPr algn="ctr"/>
                      <a:r>
                        <a:rPr lang="uz-Cyrl-UZ" sz="1700" dirty="0">
                          <a:solidFill>
                            <a:schemeClr val="tx1"/>
                          </a:solidFill>
                          <a:latin typeface="Times New Roman" panose="02020603050405020304" pitchFamily="18" charset="0"/>
                          <a:cs typeface="Times New Roman" panose="02020603050405020304" pitchFamily="18" charset="0"/>
                        </a:rPr>
                        <a:t>Лойиҳани амалга ошириш даври давомийлиги бўйича</a:t>
                      </a:r>
                      <a:endParaRPr lang="ru-RU" sz="1700" dirty="0">
                        <a:solidFill>
                          <a:schemeClr val="tx1"/>
                        </a:solidFill>
                        <a:latin typeface="Times New Roman" panose="02020603050405020304" pitchFamily="18" charset="0"/>
                        <a:cs typeface="Times New Roman" panose="02020603050405020304" pitchFamily="18" charset="0"/>
                      </a:endParaRPr>
                    </a:p>
                  </a:txBody>
                  <a:tcPr marL="101022" marR="101022" marT="50511" marB="50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uz-Cyrl-UZ" sz="1700" dirty="0">
                          <a:solidFill>
                            <a:schemeClr val="tx1"/>
                          </a:solidFill>
                          <a:latin typeface="Times New Roman" panose="02020603050405020304" pitchFamily="18" charset="0"/>
                          <a:cs typeface="Times New Roman" panose="02020603050405020304" pitchFamily="18" charset="0"/>
                        </a:rPr>
                        <a:t>Оз муддатли лойиҳалар</a:t>
                      </a:r>
                      <a:endParaRPr lang="ru-RU" sz="1700" dirty="0">
                        <a:solidFill>
                          <a:schemeClr val="tx1"/>
                        </a:solidFill>
                        <a:latin typeface="Times New Roman" panose="02020603050405020304" pitchFamily="18" charset="0"/>
                        <a:cs typeface="Times New Roman" panose="02020603050405020304" pitchFamily="18" charset="0"/>
                      </a:endParaRPr>
                    </a:p>
                  </a:txBody>
                  <a:tcPr marL="82277" marR="82277" marT="41138" marB="411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6820743"/>
                  </a:ext>
                </a:extLst>
              </a:tr>
              <a:tr h="334829">
                <a:tc vMerge="1">
                  <a:txBody>
                    <a:bodyPr/>
                    <a:lstStyle/>
                    <a:p>
                      <a:endParaRPr lang="ru-RU"/>
                    </a:p>
                  </a:txBody>
                  <a:tcPr/>
                </a:tc>
                <a:tc vMerge="1">
                  <a:txBody>
                    <a:bodyPr/>
                    <a:lstStyle/>
                    <a:p>
                      <a:endParaRPr lang="ru-RU"/>
                    </a:p>
                  </a:txBody>
                  <a:tcPr/>
                </a:tc>
                <a:tc>
                  <a:txBody>
                    <a:bodyPr/>
                    <a:lstStyle/>
                    <a:p>
                      <a:pPr algn="l"/>
                      <a:r>
                        <a:rPr lang="uz-Cyrl-UZ" sz="1700" dirty="0">
                          <a:solidFill>
                            <a:schemeClr val="tx1"/>
                          </a:solidFill>
                          <a:latin typeface="Times New Roman" panose="02020603050405020304" pitchFamily="18" charset="0"/>
                          <a:cs typeface="Times New Roman" panose="02020603050405020304" pitchFamily="18" charset="0"/>
                        </a:rPr>
                        <a:t>Ўрта муддатли лойиҳалар</a:t>
                      </a:r>
                      <a:endParaRPr lang="ru-RU" sz="1700" dirty="0">
                        <a:solidFill>
                          <a:schemeClr val="tx1"/>
                        </a:solidFill>
                        <a:latin typeface="Times New Roman" panose="02020603050405020304" pitchFamily="18" charset="0"/>
                        <a:cs typeface="Times New Roman" panose="02020603050405020304" pitchFamily="18" charset="0"/>
                      </a:endParaRPr>
                    </a:p>
                  </a:txBody>
                  <a:tcPr marL="82277" marR="82277" marT="41138" marB="411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96820714"/>
                  </a:ext>
                </a:extLst>
              </a:tr>
              <a:tr h="334829">
                <a:tc vMerge="1">
                  <a:txBody>
                    <a:bodyPr/>
                    <a:lstStyle/>
                    <a:p>
                      <a:endParaRPr lang="ru-RU"/>
                    </a:p>
                  </a:txBody>
                  <a:tcPr/>
                </a:tc>
                <a:tc vMerge="1">
                  <a:txBody>
                    <a:bodyPr/>
                    <a:lstStyle/>
                    <a:p>
                      <a:endParaRPr lang="ru-RU"/>
                    </a:p>
                  </a:txBody>
                  <a:tcPr/>
                </a:tc>
                <a:tc>
                  <a:txBody>
                    <a:bodyPr/>
                    <a:lstStyle/>
                    <a:p>
                      <a:pPr algn="l"/>
                      <a:r>
                        <a:rPr lang="uz-Cyrl-UZ" sz="1700" dirty="0">
                          <a:solidFill>
                            <a:schemeClr val="tx1"/>
                          </a:solidFill>
                          <a:latin typeface="Times New Roman" panose="02020603050405020304" pitchFamily="18" charset="0"/>
                          <a:cs typeface="Times New Roman" panose="02020603050405020304" pitchFamily="18" charset="0"/>
                        </a:rPr>
                        <a:t>Узоқ муддатли лойиҳалар</a:t>
                      </a:r>
                      <a:endParaRPr lang="ru-RU" sz="1700" dirty="0">
                        <a:solidFill>
                          <a:schemeClr val="tx1"/>
                        </a:solidFill>
                        <a:latin typeface="Times New Roman" panose="02020603050405020304" pitchFamily="18" charset="0"/>
                        <a:cs typeface="Times New Roman" panose="02020603050405020304" pitchFamily="18" charset="0"/>
                      </a:endParaRPr>
                    </a:p>
                  </a:txBody>
                  <a:tcPr marL="82277" marR="82277" marT="41138" marB="411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30453910"/>
                  </a:ext>
                </a:extLst>
              </a:tr>
              <a:tr h="334829">
                <a:tc rowSpan="5">
                  <a:txBody>
                    <a:bodyPr/>
                    <a:lstStyle/>
                    <a:p>
                      <a:pPr algn="ctr"/>
                      <a:r>
                        <a:rPr lang="uz-Cyrl-UZ" sz="1700" dirty="0">
                          <a:solidFill>
                            <a:schemeClr val="tx1"/>
                          </a:solidFill>
                          <a:latin typeface="Times New Roman" panose="02020603050405020304" pitchFamily="18" charset="0"/>
                          <a:cs typeface="Times New Roman" panose="02020603050405020304" pitchFamily="18" charset="0"/>
                        </a:rPr>
                        <a:t>Лойиҳа қийинчилиги</a:t>
                      </a:r>
                      <a:endParaRPr lang="ru-RU" sz="1700" dirty="0">
                        <a:solidFill>
                          <a:schemeClr val="tx1"/>
                        </a:solidFill>
                        <a:latin typeface="Times New Roman" panose="02020603050405020304" pitchFamily="18" charset="0"/>
                        <a:cs typeface="Times New Roman" panose="02020603050405020304" pitchFamily="18" charset="0"/>
                      </a:endParaRPr>
                    </a:p>
                  </a:txBody>
                  <a:tcPr marL="101022" marR="101022" marT="50511" marB="50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5">
                  <a:txBody>
                    <a:bodyPr/>
                    <a:lstStyle/>
                    <a:p>
                      <a:pPr algn="ctr"/>
                      <a:r>
                        <a:rPr lang="uz-Cyrl-UZ" sz="1700" dirty="0">
                          <a:solidFill>
                            <a:schemeClr val="tx1"/>
                          </a:solidFill>
                          <a:latin typeface="Times New Roman" panose="02020603050405020304" pitchFamily="18" charset="0"/>
                          <a:cs typeface="Times New Roman" panose="02020603050405020304" pitchFamily="18" charset="0"/>
                        </a:rPr>
                        <a:t>Лойиҳани амалга ошириш қийинчилиги бўйича</a:t>
                      </a:r>
                      <a:endParaRPr lang="ru-RU" sz="1700" dirty="0">
                        <a:solidFill>
                          <a:schemeClr val="tx1"/>
                        </a:solidFill>
                        <a:latin typeface="Times New Roman" panose="02020603050405020304" pitchFamily="18" charset="0"/>
                        <a:cs typeface="Times New Roman" panose="02020603050405020304" pitchFamily="18" charset="0"/>
                      </a:endParaRPr>
                    </a:p>
                  </a:txBody>
                  <a:tcPr marL="101022" marR="101022" marT="50511" marB="50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uz-Cyrl-UZ" sz="1700" dirty="0">
                          <a:solidFill>
                            <a:schemeClr val="tx1"/>
                          </a:solidFill>
                          <a:latin typeface="Times New Roman" panose="02020603050405020304" pitchFamily="18" charset="0"/>
                          <a:cs typeface="Times New Roman" panose="02020603050405020304" pitchFamily="18" charset="0"/>
                        </a:rPr>
                        <a:t>Оддий лойиҳалар</a:t>
                      </a:r>
                      <a:endParaRPr lang="ru-RU" sz="1700" dirty="0">
                        <a:solidFill>
                          <a:schemeClr val="tx1"/>
                        </a:solidFill>
                        <a:latin typeface="Times New Roman" panose="02020603050405020304" pitchFamily="18" charset="0"/>
                        <a:cs typeface="Times New Roman" panose="02020603050405020304" pitchFamily="18" charset="0"/>
                      </a:endParaRPr>
                    </a:p>
                  </a:txBody>
                  <a:tcPr marL="82277" marR="82277" marT="41138" marB="411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51545021"/>
                  </a:ext>
                </a:extLst>
              </a:tr>
              <a:tr h="334829">
                <a:tc vMerge="1">
                  <a:txBody>
                    <a:bodyPr/>
                    <a:lstStyle/>
                    <a:p>
                      <a:endParaRPr lang="ru-RU"/>
                    </a:p>
                  </a:txBody>
                  <a:tcPr/>
                </a:tc>
                <a:tc vMerge="1">
                  <a:txBody>
                    <a:bodyPr/>
                    <a:lstStyle/>
                    <a:p>
                      <a:endParaRPr lang="ru-RU"/>
                    </a:p>
                  </a:txBody>
                  <a:tcPr/>
                </a:tc>
                <a:tc>
                  <a:txBody>
                    <a:bodyPr/>
                    <a:lstStyle/>
                    <a:p>
                      <a:pPr algn="l"/>
                      <a:r>
                        <a:rPr lang="uz-Cyrl-UZ" sz="1700" dirty="0">
                          <a:solidFill>
                            <a:schemeClr val="tx1"/>
                          </a:solidFill>
                          <a:latin typeface="Times New Roman" panose="02020603050405020304" pitchFamily="18" charset="0"/>
                          <a:cs typeface="Times New Roman" panose="02020603050405020304" pitchFamily="18" charset="0"/>
                        </a:rPr>
                        <a:t>Ташкилий қийин лойиҳалар</a:t>
                      </a:r>
                      <a:endParaRPr lang="ru-RU" sz="1700" dirty="0">
                        <a:solidFill>
                          <a:schemeClr val="tx1"/>
                        </a:solidFill>
                        <a:latin typeface="Times New Roman" panose="02020603050405020304" pitchFamily="18" charset="0"/>
                        <a:cs typeface="Times New Roman" panose="02020603050405020304" pitchFamily="18" charset="0"/>
                      </a:endParaRPr>
                    </a:p>
                  </a:txBody>
                  <a:tcPr marL="82277" marR="82277" marT="41138" marB="411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97949349"/>
                  </a:ext>
                </a:extLst>
              </a:tr>
              <a:tr h="334829">
                <a:tc vMerge="1">
                  <a:txBody>
                    <a:bodyPr/>
                    <a:lstStyle/>
                    <a:p>
                      <a:endParaRPr lang="ru-RU"/>
                    </a:p>
                  </a:txBody>
                  <a:tcPr/>
                </a:tc>
                <a:tc vMerge="1">
                  <a:txBody>
                    <a:bodyPr/>
                    <a:lstStyle/>
                    <a:p>
                      <a:endParaRPr lang="ru-RU"/>
                    </a:p>
                  </a:txBody>
                  <a:tcPr/>
                </a:tc>
                <a:tc>
                  <a:txBody>
                    <a:bodyPr/>
                    <a:lstStyle/>
                    <a:p>
                      <a:pPr algn="l"/>
                      <a:r>
                        <a:rPr lang="uz-Cyrl-UZ" sz="1700" dirty="0">
                          <a:solidFill>
                            <a:schemeClr val="tx1"/>
                          </a:solidFill>
                          <a:latin typeface="Times New Roman" panose="02020603050405020304" pitchFamily="18" charset="0"/>
                          <a:cs typeface="Times New Roman" panose="02020603050405020304" pitchFamily="18" charset="0"/>
                        </a:rPr>
                        <a:t>Техник қийин лойиҳалар</a:t>
                      </a:r>
                      <a:endParaRPr lang="ru-RU" sz="1700" dirty="0">
                        <a:solidFill>
                          <a:schemeClr val="tx1"/>
                        </a:solidFill>
                        <a:latin typeface="Times New Roman" panose="02020603050405020304" pitchFamily="18" charset="0"/>
                        <a:cs typeface="Times New Roman" panose="02020603050405020304" pitchFamily="18" charset="0"/>
                      </a:endParaRPr>
                    </a:p>
                  </a:txBody>
                  <a:tcPr marL="82277" marR="82277" marT="41138" marB="411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20269683"/>
                  </a:ext>
                </a:extLst>
              </a:tr>
              <a:tr h="587383">
                <a:tc vMerge="1">
                  <a:txBody>
                    <a:bodyPr/>
                    <a:lstStyle/>
                    <a:p>
                      <a:endParaRPr lang="ru-RU"/>
                    </a:p>
                  </a:txBody>
                  <a:tcPr/>
                </a:tc>
                <a:tc vMerge="1">
                  <a:txBody>
                    <a:bodyPr/>
                    <a:lstStyle/>
                    <a:p>
                      <a:endParaRPr lang="ru-RU"/>
                    </a:p>
                  </a:txBody>
                  <a:tcPr/>
                </a:tc>
                <a:tc>
                  <a:txBody>
                    <a:bodyPr/>
                    <a:lstStyle/>
                    <a:p>
                      <a:pPr algn="l"/>
                      <a:r>
                        <a:rPr lang="uz-Cyrl-UZ" sz="1700" dirty="0">
                          <a:solidFill>
                            <a:schemeClr val="tx1"/>
                          </a:solidFill>
                          <a:latin typeface="Times New Roman" panose="02020603050405020304" pitchFamily="18" charset="0"/>
                          <a:cs typeface="Times New Roman" panose="02020603050405020304" pitchFamily="18" charset="0"/>
                        </a:rPr>
                        <a:t>Ресурс жиҳатдан қийин лойиҳалар</a:t>
                      </a:r>
                      <a:endParaRPr lang="ru-RU" sz="1700" dirty="0">
                        <a:solidFill>
                          <a:schemeClr val="tx1"/>
                        </a:solidFill>
                        <a:latin typeface="Times New Roman" panose="02020603050405020304" pitchFamily="18" charset="0"/>
                        <a:cs typeface="Times New Roman" panose="02020603050405020304" pitchFamily="18" charset="0"/>
                      </a:endParaRPr>
                    </a:p>
                  </a:txBody>
                  <a:tcPr marL="82277" marR="82277" marT="41138" marB="411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45606499"/>
                  </a:ext>
                </a:extLst>
              </a:tr>
              <a:tr h="334829">
                <a:tc vMerge="1">
                  <a:txBody>
                    <a:bodyPr/>
                    <a:lstStyle/>
                    <a:p>
                      <a:endParaRPr lang="ru-RU"/>
                    </a:p>
                  </a:txBody>
                  <a:tcPr/>
                </a:tc>
                <a:tc vMerge="1">
                  <a:txBody>
                    <a:bodyPr/>
                    <a:lstStyle/>
                    <a:p>
                      <a:endParaRPr lang="ru-RU"/>
                    </a:p>
                  </a:txBody>
                  <a:tcPr/>
                </a:tc>
                <a:tc>
                  <a:txBody>
                    <a:bodyPr/>
                    <a:lstStyle/>
                    <a:p>
                      <a:pPr algn="l"/>
                      <a:r>
                        <a:rPr lang="uz-Cyrl-UZ" sz="1700" dirty="0">
                          <a:solidFill>
                            <a:schemeClr val="tx1"/>
                          </a:solidFill>
                          <a:latin typeface="Times New Roman" panose="02020603050405020304" pitchFamily="18" charset="0"/>
                          <a:cs typeface="Times New Roman" panose="02020603050405020304" pitchFamily="18" charset="0"/>
                        </a:rPr>
                        <a:t>Комплекс қийин лойиҳалар</a:t>
                      </a:r>
                      <a:endParaRPr lang="ru-RU" sz="1700" dirty="0">
                        <a:solidFill>
                          <a:schemeClr val="tx1"/>
                        </a:solidFill>
                        <a:latin typeface="Times New Roman" panose="02020603050405020304" pitchFamily="18" charset="0"/>
                        <a:cs typeface="Times New Roman" panose="02020603050405020304" pitchFamily="18" charset="0"/>
                      </a:endParaRPr>
                    </a:p>
                  </a:txBody>
                  <a:tcPr marL="82277" marR="82277" marT="41138" marB="411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81951656"/>
                  </a:ext>
                </a:extLst>
              </a:tr>
            </a:tbl>
          </a:graphicData>
        </a:graphic>
      </p:graphicFrame>
    </p:spTree>
    <p:extLst>
      <p:ext uri="{BB962C8B-B14F-4D97-AF65-F5344CB8AC3E}">
        <p14:creationId xmlns:p14="http://schemas.microsoft.com/office/powerpoint/2010/main" val="12568493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3"/>
            <a:ext cx="9208484" cy="600262"/>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Лойиҳа бошқруви</a:t>
            </a: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186612" y="707897"/>
            <a:ext cx="9395927" cy="2557817"/>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512763" lvl="0" indent="-512763" algn="just">
              <a:lnSpc>
                <a:spcPct val="114000"/>
              </a:lnSpc>
              <a:spcBef>
                <a:spcPts val="600"/>
              </a:spcBef>
              <a:spcAft>
                <a:spcPts val="600"/>
              </a:spcAft>
              <a:buFont typeface="Wingdings" panose="05000000000000000000" pitchFamily="2" charset="2"/>
              <a:buChar char="Ø"/>
              <a:defRPr/>
            </a:pPr>
            <a:r>
              <a:rPr lang="uz-Cyrl-UZ" sz="2200" b="1" dirty="0" smtClean="0">
                <a:solidFill>
                  <a:srgbClr val="002060"/>
                </a:solidFill>
                <a:latin typeface="Times New Roman" panose="02020603050405020304" pitchFamily="18" charset="0"/>
                <a:cs typeface="Times New Roman" panose="02020603050405020304" pitchFamily="18" charset="0"/>
              </a:rPr>
              <a:t>Лойиҳа бошқаруви </a:t>
            </a:r>
            <a:r>
              <a:rPr lang="uz-Cyrl-UZ" sz="2200" dirty="0" smtClean="0">
                <a:solidFill>
                  <a:srgbClr val="002060"/>
                </a:solidFill>
                <a:latin typeface="Times New Roman" panose="02020603050405020304" pitchFamily="18" charset="0"/>
                <a:cs typeface="Times New Roman" panose="02020603050405020304" pitchFamily="18" charset="0"/>
              </a:rPr>
              <a:t>- бу белгиланган мақсад ва мижозлар талабларига жавоб берадиган лойиҳаларни ишлаб чиқариш учун жараёнлар, воситалар, жамоа аъзолари ва кўникмаларини мослаштириш ҳаракати ҳисобланади.</a:t>
            </a:r>
          </a:p>
          <a:p>
            <a:pPr marL="512763" lvl="0" indent="-512763" algn="just">
              <a:lnSpc>
                <a:spcPct val="114000"/>
              </a:lnSpc>
              <a:spcBef>
                <a:spcPts val="600"/>
              </a:spcBef>
              <a:spcAft>
                <a:spcPts val="600"/>
              </a:spcAft>
              <a:buFont typeface="Wingdings" panose="05000000000000000000" pitchFamily="2" charset="2"/>
              <a:buChar char="Ø"/>
              <a:defRPr/>
            </a:pPr>
            <a:r>
              <a:rPr lang="uz-Cyrl-UZ" sz="2200" b="1" dirty="0" smtClean="0">
                <a:solidFill>
                  <a:srgbClr val="002060"/>
                </a:solidFill>
                <a:latin typeface="Times New Roman" panose="02020603050405020304" pitchFamily="18" charset="0"/>
                <a:cs typeface="Times New Roman" panose="02020603050405020304" pitchFamily="18" charset="0"/>
              </a:rPr>
              <a:t>Лойиҳаларни бошқариш</a:t>
            </a:r>
            <a:r>
              <a:rPr lang="uz-Cyrl-UZ" sz="2200" dirty="0" smtClean="0">
                <a:solidFill>
                  <a:srgbClr val="002060"/>
                </a:solidFill>
                <a:latin typeface="Times New Roman" panose="02020603050405020304" pitchFamily="18" charset="0"/>
                <a:cs typeface="Times New Roman" panose="02020603050405020304" pitchFamily="18" charset="0"/>
              </a:rPr>
              <a:t> – бу б</a:t>
            </a:r>
            <a:r>
              <a:rPr lang="uz-Cyrl-UZ" sz="2200" b="1" i="1" dirty="0" smtClean="0">
                <a:solidFill>
                  <a:srgbClr val="002060"/>
                </a:solidFill>
                <a:latin typeface="Times New Roman" panose="02020603050405020304" pitchFamily="18" charset="0"/>
                <a:cs typeface="Times New Roman" panose="02020603050405020304" pitchFamily="18" charset="0"/>
              </a:rPr>
              <a:t>илимлар, қоидалар ва стандартлар тўпламига эга бўлган бутун фан.</a:t>
            </a:r>
            <a:endParaRPr lang="uz-Cyrl-UZ" sz="2200" b="1" i="1" dirty="0">
              <a:solidFill>
                <a:srgbClr val="002060"/>
              </a:solidFill>
              <a:latin typeface="Times New Roman" panose="02020603050405020304" pitchFamily="18" charset="0"/>
              <a:cs typeface="Times New Roman" panose="02020603050405020304" pitchFamily="18" charset="0"/>
            </a:endParaRPr>
          </a:p>
        </p:txBody>
      </p:sp>
      <p:pic>
        <p:nvPicPr>
          <p:cNvPr id="2" name="Рисунок 1">
            <a:extLst>
              <a:ext uri="{FF2B5EF4-FFF2-40B4-BE49-F238E27FC236}">
                <a16:creationId xmlns:a16="http://schemas.microsoft.com/office/drawing/2014/main" id="{7EE40E39-4C0C-45A9-A7D7-F8F5D3208B8E}"/>
              </a:ext>
            </a:extLst>
          </p:cNvPr>
          <p:cNvPicPr>
            <a:picLocks noChangeAspect="1"/>
          </p:cNvPicPr>
          <p:nvPr/>
        </p:nvPicPr>
        <p:blipFill>
          <a:blip r:embed="rId2"/>
          <a:stretch>
            <a:fillRect/>
          </a:stretch>
        </p:blipFill>
        <p:spPr>
          <a:xfrm>
            <a:off x="6204547" y="2992123"/>
            <a:ext cx="3125744" cy="2083829"/>
          </a:xfrm>
          <a:prstGeom prst="rect">
            <a:avLst/>
          </a:prstGeom>
        </p:spPr>
      </p:pic>
      <p:sp>
        <p:nvSpPr>
          <p:cNvPr id="6" name="Объект 2">
            <a:extLst>
              <a:ext uri="{FF2B5EF4-FFF2-40B4-BE49-F238E27FC236}">
                <a16:creationId xmlns:a16="http://schemas.microsoft.com/office/drawing/2014/main" id="{FE4E9D06-49BE-4B8B-A250-DD9DACB09488}"/>
              </a:ext>
            </a:extLst>
          </p:cNvPr>
          <p:cNvSpPr txBox="1">
            <a:spLocks/>
          </p:cNvSpPr>
          <p:nvPr/>
        </p:nvSpPr>
        <p:spPr>
          <a:xfrm>
            <a:off x="250230" y="3292476"/>
            <a:ext cx="5796007" cy="2557817"/>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512763" lvl="0" indent="-512763" algn="just">
              <a:lnSpc>
                <a:spcPct val="114000"/>
              </a:lnSpc>
              <a:spcBef>
                <a:spcPts val="600"/>
              </a:spcBef>
              <a:spcAft>
                <a:spcPts val="600"/>
              </a:spcAft>
              <a:buFont typeface="Wingdings" panose="05000000000000000000" pitchFamily="2" charset="2"/>
              <a:buChar char="Ø"/>
              <a:defRPr/>
            </a:pPr>
            <a:r>
              <a:rPr lang="uz-Cyrl-UZ" sz="2200" b="1" dirty="0" smtClean="0">
                <a:solidFill>
                  <a:srgbClr val="002060"/>
                </a:solidFill>
                <a:latin typeface="Times New Roman" panose="02020603050405020304" pitchFamily="18" charset="0"/>
                <a:cs typeface="Times New Roman" panose="02020603050405020304" pitchFamily="18" charset="0"/>
              </a:rPr>
              <a:t>Лойиҳани бошқариш </a:t>
            </a:r>
            <a:r>
              <a:rPr lang="uz-Cyrl-UZ" sz="2200" dirty="0" smtClean="0">
                <a:solidFill>
                  <a:srgbClr val="002060"/>
                </a:solidFill>
                <a:latin typeface="Times New Roman" panose="02020603050405020304" pitchFamily="18" charset="0"/>
                <a:cs typeface="Times New Roman" panose="02020603050405020304" pitchFamily="18" charset="0"/>
              </a:rPr>
              <a:t>жамоаларга лойиҳа ишларини ташкил қилиш, кузатиш ва бажаришда ёрдам беради. Лойиҳани аниқ мақсадга эришиш учун вазифалар рўйхати сифатида кўриб чиқиш керак. Лойиҳани бошқариш сизнинг жамоангизга лойиҳани ўз вақтида етказиб бериш бўйича ишларни режалаштириш, кузатиш ва бажаришга ёрдам беради.</a:t>
            </a:r>
            <a:endParaRPr lang="uz-Cyrl-UZ" sz="2200" dirty="0">
              <a:solidFill>
                <a:srgbClr val="002060"/>
              </a:solidFill>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29567378-BC90-4CF0-8077-43A9D4F49D7B}"/>
              </a:ext>
            </a:extLst>
          </p:cNvPr>
          <p:cNvSpPr/>
          <p:nvPr/>
        </p:nvSpPr>
        <p:spPr>
          <a:xfrm>
            <a:off x="6204547" y="5166249"/>
            <a:ext cx="3205843" cy="553998"/>
          </a:xfrm>
          <a:prstGeom prst="rect">
            <a:avLst/>
          </a:prstGeom>
        </p:spPr>
        <p:txBody>
          <a:bodyPr wrap="square">
            <a:spAutoFit/>
          </a:bodyPr>
          <a:lstStyle/>
          <a:p>
            <a:r>
              <a:rPr lang="en-US" sz="1000" dirty="0"/>
              <a:t>https://www.herzing.edu/sites/default/files/styles/fp_960_640/public/2020-09/project-management-skills.jpg.webp?itok=4Nbi1ecA</a:t>
            </a:r>
            <a:endParaRPr lang="ru-RU" sz="1000" dirty="0"/>
          </a:p>
        </p:txBody>
      </p:sp>
    </p:spTree>
    <p:extLst>
      <p:ext uri="{BB962C8B-B14F-4D97-AF65-F5344CB8AC3E}">
        <p14:creationId xmlns:p14="http://schemas.microsoft.com/office/powerpoint/2010/main" val="3370278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fade">
                                      <p:cBhvr>
                                        <p:cTn id="1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P spid="6"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3"/>
            <a:ext cx="9208484" cy="600262"/>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Лойиҳаларни таснифлаш </a:t>
            </a: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186612" y="773213"/>
            <a:ext cx="9395927" cy="3672663"/>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lvl="0" algn="just">
              <a:lnSpc>
                <a:spcPct val="114000"/>
              </a:lnSpc>
              <a:spcBef>
                <a:spcPts val="600"/>
              </a:spcBef>
              <a:spcAft>
                <a:spcPts val="600"/>
              </a:spcAft>
              <a:defRPr/>
            </a:pPr>
            <a:r>
              <a:rPr lang="en-US" sz="2200" dirty="0" smtClean="0">
                <a:solidFill>
                  <a:srgbClr val="002060"/>
                </a:solidFill>
                <a:latin typeface="Times New Roman" panose="02020603050405020304" pitchFamily="18" charset="0"/>
                <a:cs typeface="Times New Roman" panose="02020603050405020304" pitchFamily="18" charset="0"/>
              </a:rPr>
              <a:t>	</a:t>
            </a:r>
            <a:r>
              <a:rPr lang="ru-RU" sz="2200" dirty="0" err="1" smtClean="0">
                <a:solidFill>
                  <a:srgbClr val="002060"/>
                </a:solidFill>
                <a:latin typeface="Times New Roman" panose="02020603050405020304" pitchFamily="18" charset="0"/>
                <a:cs typeface="Times New Roman" panose="02020603050405020304" pitchFamily="18" charset="0"/>
              </a:rPr>
              <a:t>Бироқ</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аксарият</a:t>
            </a:r>
            <a:r>
              <a:rPr lang="ru-RU" sz="2200" dirty="0">
                <a:solidFill>
                  <a:srgbClr val="002060"/>
                </a:solidFill>
                <a:latin typeface="Times New Roman" panose="02020603050405020304" pitchFamily="18" charset="0"/>
                <a:cs typeface="Times New Roman" panose="02020603050405020304" pitchFamily="18" charset="0"/>
              </a:rPr>
              <a:t> </a:t>
            </a:r>
            <a:r>
              <a:rPr lang="ru-RU" sz="2200" b="1" dirty="0" err="1">
                <a:solidFill>
                  <a:srgbClr val="002060"/>
                </a:solidFill>
                <a:latin typeface="Times New Roman" panose="02020603050405020304" pitchFamily="18" charset="0"/>
                <a:cs typeface="Times New Roman" panose="02020603050405020304" pitchFamily="18" charset="0"/>
              </a:rPr>
              <a:t>кичик</a:t>
            </a:r>
            <a:r>
              <a:rPr lang="ru-RU" sz="2200" b="1" dirty="0">
                <a:solidFill>
                  <a:srgbClr val="002060"/>
                </a:solidFill>
                <a:latin typeface="Times New Roman" panose="02020603050405020304" pitchFamily="18" charset="0"/>
                <a:cs typeface="Times New Roman" panose="02020603050405020304" pitchFamily="18" charset="0"/>
              </a:rPr>
              <a:t> </a:t>
            </a:r>
            <a:r>
              <a:rPr lang="ru-RU" sz="2200" b="1" dirty="0" err="1">
                <a:solidFill>
                  <a:srgbClr val="002060"/>
                </a:solidFill>
                <a:latin typeface="Times New Roman" panose="02020603050405020304" pitchFamily="18" charset="0"/>
                <a:cs typeface="Times New Roman" panose="02020603050405020304" pitchFamily="18" charset="0"/>
              </a:rPr>
              <a:t>ва</a:t>
            </a:r>
            <a:r>
              <a:rPr lang="ru-RU" sz="2200" b="1" dirty="0">
                <a:solidFill>
                  <a:srgbClr val="002060"/>
                </a:solidFill>
                <a:latin typeface="Times New Roman" panose="02020603050405020304" pitchFamily="18" charset="0"/>
                <a:cs typeface="Times New Roman" panose="02020603050405020304" pitchFamily="18" charset="0"/>
              </a:rPr>
              <a:t> </a:t>
            </a:r>
            <a:r>
              <a:rPr lang="ru-RU" sz="2200" b="1" dirty="0" err="1">
                <a:solidFill>
                  <a:srgbClr val="002060"/>
                </a:solidFill>
                <a:latin typeface="Times New Roman" panose="02020603050405020304" pitchFamily="18" charset="0"/>
                <a:cs typeface="Times New Roman" panose="02020603050405020304" pitchFamily="18" charset="0"/>
              </a:rPr>
              <a:t>ўрта</a:t>
            </a:r>
            <a:r>
              <a:rPr lang="ru-RU" sz="2200" b="1" dirty="0">
                <a:solidFill>
                  <a:srgbClr val="002060"/>
                </a:solidFill>
                <a:latin typeface="Times New Roman" panose="02020603050405020304" pitchFamily="18" charset="0"/>
                <a:cs typeface="Times New Roman" panose="02020603050405020304" pitchFamily="18" charset="0"/>
              </a:rPr>
              <a:t> </a:t>
            </a:r>
            <a:r>
              <a:rPr lang="ru-RU" sz="2200" b="1" dirty="0" err="1">
                <a:solidFill>
                  <a:srgbClr val="002060"/>
                </a:solidFill>
                <a:latin typeface="Times New Roman" panose="02020603050405020304" pitchFamily="18" charset="0"/>
                <a:cs typeface="Times New Roman" panose="02020603050405020304" pitchFamily="18" charset="0"/>
              </a:rPr>
              <a:t>корхоналар</a:t>
            </a:r>
            <a:r>
              <a:rPr lang="ru-RU" sz="2200" b="1" dirty="0">
                <a:solidFill>
                  <a:srgbClr val="002060"/>
                </a:solidFill>
                <a:latin typeface="Times New Roman" panose="02020603050405020304" pitchFamily="18" charset="0"/>
                <a:cs typeface="Times New Roman" panose="02020603050405020304" pitchFamily="18" charset="0"/>
              </a:rPr>
              <a:t> </a:t>
            </a:r>
            <a:r>
              <a:rPr lang="ru-RU" sz="2200" b="1" dirty="0" err="1">
                <a:solidFill>
                  <a:srgbClr val="002060"/>
                </a:solidFill>
                <a:latin typeface="Times New Roman" panose="02020603050405020304" pitchFamily="18" charset="0"/>
                <a:cs typeface="Times New Roman" panose="02020603050405020304" pitchFamily="18" charset="0"/>
              </a:rPr>
              <a:t>лойиҳаларни</a:t>
            </a:r>
            <a:r>
              <a:rPr lang="ru-RU" sz="2200" b="1" dirty="0">
                <a:solidFill>
                  <a:srgbClr val="002060"/>
                </a:solidFill>
                <a:latin typeface="Times New Roman" panose="02020603050405020304" pitchFamily="18" charset="0"/>
                <a:cs typeface="Times New Roman" panose="02020603050405020304" pitchFamily="18" charset="0"/>
              </a:rPr>
              <a:t> </a:t>
            </a:r>
            <a:r>
              <a:rPr lang="ru-RU" sz="2200" b="1" dirty="0" err="1">
                <a:solidFill>
                  <a:srgbClr val="002060"/>
                </a:solidFill>
                <a:latin typeface="Times New Roman" panose="02020603050405020304" pitchFamily="18" charset="0"/>
                <a:cs typeface="Times New Roman" panose="02020603050405020304" pitchFamily="18" charset="0"/>
              </a:rPr>
              <a:t>бошқаришнинг</a:t>
            </a:r>
            <a:r>
              <a:rPr lang="ru-RU" sz="2200" b="1"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аҳамиятини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кам</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баҳолайдилар</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уни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йирик</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саноат</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компаниялари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ва</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тузилмаларининг</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имтиёзи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сифатида</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қабул</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қиладилар</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Масалан</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Ғарб</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мамлакатлари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статистикаси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шуни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кўрсатадики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ҳар</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ўнинчи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кичик</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ва</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ўрта</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корхона</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лойиҳа</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бошқарувидан</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фойдаланмайди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ёки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тизимли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равишда</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фойдаланмайди</a:t>
            </a:r>
            <a:r>
              <a:rPr lang="ru-RU" sz="2200" dirty="0">
                <a:solidFill>
                  <a:srgbClr val="002060"/>
                </a:solidFill>
                <a:latin typeface="Times New Roman" panose="02020603050405020304" pitchFamily="18" charset="0"/>
                <a:cs typeface="Times New Roman" panose="02020603050405020304" pitchFamily="18" charset="0"/>
              </a:rPr>
              <a:t>. </a:t>
            </a:r>
            <a:endParaRPr lang="en-US" sz="2200" dirty="0">
              <a:solidFill>
                <a:srgbClr val="002060"/>
              </a:solidFill>
              <a:latin typeface="Times New Roman" panose="02020603050405020304" pitchFamily="18" charset="0"/>
              <a:cs typeface="Times New Roman" panose="02020603050405020304" pitchFamily="18" charset="0"/>
            </a:endParaRPr>
          </a:p>
          <a:p>
            <a:pPr lvl="0" algn="just">
              <a:lnSpc>
                <a:spcPct val="114000"/>
              </a:lnSpc>
              <a:spcBef>
                <a:spcPts val="600"/>
              </a:spcBef>
              <a:spcAft>
                <a:spcPts val="600"/>
              </a:spcAft>
              <a:defRPr/>
            </a:pPr>
            <a:r>
              <a:rPr lang="en-US" sz="2200" b="1" dirty="0" smtClean="0">
                <a:solidFill>
                  <a:srgbClr val="002060"/>
                </a:solidFill>
                <a:latin typeface="Times New Roman" panose="02020603050405020304" pitchFamily="18" charset="0"/>
                <a:cs typeface="Times New Roman" panose="02020603050405020304" pitchFamily="18" charset="0"/>
              </a:rPr>
              <a:t>	</a:t>
            </a:r>
            <a:r>
              <a:rPr lang="ru-RU" sz="2200" b="1" dirty="0" err="1" smtClean="0">
                <a:solidFill>
                  <a:srgbClr val="002060"/>
                </a:solidFill>
                <a:latin typeface="Times New Roman" panose="02020603050405020304" pitchFamily="18" charset="0"/>
                <a:cs typeface="Times New Roman" panose="02020603050405020304" pitchFamily="18" charset="0"/>
              </a:rPr>
              <a:t>Лойиҳани</a:t>
            </a:r>
            <a:r>
              <a:rPr lang="ru-RU" sz="2200" b="1" dirty="0" smtClean="0">
                <a:solidFill>
                  <a:srgbClr val="002060"/>
                </a:solidFill>
                <a:latin typeface="Times New Roman" panose="02020603050405020304" pitchFamily="18" charset="0"/>
                <a:cs typeface="Times New Roman" panose="02020603050405020304" pitchFamily="18" charset="0"/>
              </a:rPr>
              <a:t> </a:t>
            </a:r>
            <a:r>
              <a:rPr lang="ru-RU" sz="2200" b="1" dirty="0" err="1">
                <a:solidFill>
                  <a:srgbClr val="002060"/>
                </a:solidFill>
                <a:latin typeface="Times New Roman" panose="02020603050405020304" pitchFamily="18" charset="0"/>
                <a:cs typeface="Times New Roman" panose="02020603050405020304" pitchFamily="18" charset="0"/>
              </a:rPr>
              <a:t>бошқариш</a:t>
            </a:r>
            <a:r>
              <a:rPr lang="ru-RU" sz="2200" b="1" dirty="0">
                <a:solidFill>
                  <a:srgbClr val="002060"/>
                </a:solidFill>
                <a:latin typeface="Times New Roman" panose="02020603050405020304" pitchFamily="18" charset="0"/>
                <a:cs typeface="Times New Roman" panose="02020603050405020304" pitchFamily="18" charset="0"/>
              </a:rPr>
              <a:t> </a:t>
            </a:r>
            <a:r>
              <a:rPr lang="ru-RU" sz="2200" b="1" dirty="0" err="1">
                <a:solidFill>
                  <a:srgbClr val="002060"/>
                </a:solidFill>
                <a:latin typeface="Times New Roman" panose="02020603050405020304" pitchFamily="18" charset="0"/>
                <a:cs typeface="Times New Roman" panose="02020603050405020304" pitchFamily="18" charset="0"/>
              </a:rPr>
              <a:t>методологияси</a:t>
            </a:r>
            <a:r>
              <a:rPr lang="ru-RU" sz="2200" dirty="0" err="1">
                <a:solidFill>
                  <a:srgbClr val="002060"/>
                </a:solidFill>
                <a:latin typeface="Times New Roman" panose="02020603050405020304" pitchFamily="18" charset="0"/>
                <a:cs typeface="Times New Roman" panose="02020603050405020304" pitchFamily="18" charset="0"/>
              </a:rPr>
              <a:t>дан</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фойдаланишдаги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қийинчиликлар</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кўпинча</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лойиҳани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бошқариш</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ҳар</a:t>
            </a:r>
            <a:r>
              <a:rPr lang="ru-RU" sz="2200" dirty="0">
                <a:solidFill>
                  <a:srgbClr val="002060"/>
                </a:solidFill>
                <a:latin typeface="Times New Roman" panose="02020603050405020304" pitchFamily="18" charset="0"/>
                <a:cs typeface="Times New Roman" panose="02020603050405020304" pitchFamily="18" charset="0"/>
              </a:rPr>
              <a:t> доим </a:t>
            </a:r>
            <a:r>
              <a:rPr lang="ru-RU" sz="2200" dirty="0" err="1">
                <a:solidFill>
                  <a:srgbClr val="002060"/>
                </a:solidFill>
                <a:latin typeface="Times New Roman" panose="02020603050405020304" pitchFamily="18" charset="0"/>
                <a:cs typeface="Times New Roman" panose="02020603050405020304" pitchFamily="18" charset="0"/>
              </a:rPr>
              <a:t>ҳам</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керакли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натижага</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олиб</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келмаслиги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билан</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боғлиқ</a:t>
            </a:r>
            <a:r>
              <a:rPr lang="ru-RU" sz="2200" dirty="0">
                <a:solidFill>
                  <a:srgbClr val="002060"/>
                </a:solidFill>
                <a:latin typeface="Times New Roman" panose="02020603050405020304" pitchFamily="18" charset="0"/>
                <a:cs typeface="Times New Roman" panose="02020603050405020304" pitchFamily="18" charset="0"/>
              </a:rPr>
              <a:t>. </a:t>
            </a:r>
          </a:p>
        </p:txBody>
      </p:sp>
      <p:sp>
        <p:nvSpPr>
          <p:cNvPr id="2" name="Прямоугольник 1"/>
          <p:cNvSpPr/>
          <p:nvPr/>
        </p:nvSpPr>
        <p:spPr>
          <a:xfrm>
            <a:off x="186612" y="4537954"/>
            <a:ext cx="7108935" cy="2123658"/>
          </a:xfrm>
          <a:prstGeom prst="rect">
            <a:avLst/>
          </a:prstGeom>
        </p:spPr>
        <p:txBody>
          <a:bodyPr wrap="square">
            <a:spAutoFit/>
          </a:bodyPr>
          <a:lstStyle/>
          <a:p>
            <a:pPr algn="just"/>
            <a:r>
              <a:rPr lang="en-US" sz="2200" dirty="0" smtClean="0">
                <a:solidFill>
                  <a:srgbClr val="002060"/>
                </a:solidFill>
                <a:latin typeface="Times New Roman" panose="02020603050405020304" pitchFamily="18" charset="0"/>
                <a:cs typeface="Times New Roman" panose="02020603050405020304" pitchFamily="18" charset="0"/>
              </a:rPr>
              <a:t>	</a:t>
            </a:r>
            <a:r>
              <a:rPr lang="ru-RU" sz="2200" dirty="0" smtClean="0">
                <a:solidFill>
                  <a:srgbClr val="002060"/>
                </a:solidFill>
                <a:latin typeface="Times New Roman" panose="02020603050405020304" pitchFamily="18" charset="0"/>
                <a:cs typeface="Times New Roman" panose="02020603050405020304" pitchFamily="18" charset="0"/>
              </a:rPr>
              <a:t>Шу </a:t>
            </a:r>
            <a:r>
              <a:rPr lang="ru-RU" sz="2200" dirty="0" err="1">
                <a:solidFill>
                  <a:srgbClr val="002060"/>
                </a:solidFill>
                <a:latin typeface="Times New Roman" panose="02020603050405020304" pitchFamily="18" charset="0"/>
                <a:cs typeface="Times New Roman" panose="02020603050405020304" pitchFamily="18" charset="0"/>
              </a:rPr>
              <a:t>билан</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бирга</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муваффақияциз</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лойиҳанинг</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кичик</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корхона</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фаолиятига</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таъсири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баъзан</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муваффақиятли</a:t>
            </a:r>
            <a:r>
              <a:rPr lang="ru-RU" sz="2200" dirty="0">
                <a:solidFill>
                  <a:srgbClr val="002060"/>
                </a:solidFill>
                <a:latin typeface="Times New Roman" panose="02020603050405020304" pitchFamily="18" charset="0"/>
                <a:cs typeface="Times New Roman" panose="02020603050405020304" pitchFamily="18" charset="0"/>
              </a:rPr>
              <a:t> компания </a:t>
            </a:r>
            <a:r>
              <a:rPr lang="ru-RU" sz="2200" dirty="0" err="1">
                <a:solidFill>
                  <a:srgbClr val="002060"/>
                </a:solidFill>
                <a:latin typeface="Times New Roman" panose="02020603050405020304" pitchFamily="18" charset="0"/>
                <a:cs typeface="Times New Roman" panose="02020603050405020304" pitchFamily="18" charset="0"/>
              </a:rPr>
              <a:t>лойиҳасининг</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таъсири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билан</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мутаносибдир</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Ўзини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оқламаган</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молиявий</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ва</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инсоний</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харажатлар</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лойиҳа</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ёндашуви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ғоясида</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умидсизликка</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олиб</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келади</a:t>
            </a:r>
            <a:r>
              <a:rPr lang="ru-RU" sz="2200" dirty="0">
                <a:solidFill>
                  <a:srgbClr val="002060"/>
                </a:solidFill>
                <a:latin typeface="Times New Roman" panose="02020603050405020304" pitchFamily="18" charset="0"/>
                <a:cs typeface="Times New Roman" panose="02020603050405020304" pitchFamily="18" charset="0"/>
              </a:rPr>
              <a:t>.</a:t>
            </a:r>
            <a:endParaRPr lang="ru-RU" sz="2200" dirty="0"/>
          </a:p>
        </p:txBody>
      </p:sp>
    </p:spTree>
    <p:extLst>
      <p:ext uri="{BB962C8B-B14F-4D97-AF65-F5344CB8AC3E}">
        <p14:creationId xmlns:p14="http://schemas.microsoft.com/office/powerpoint/2010/main" val="3415863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2"/>
            <a:ext cx="9208484" cy="796205"/>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Кичик бизнесда лойиҳа менежерининг асосий функциялари </a:t>
            </a: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186612" y="877077"/>
            <a:ext cx="9395927" cy="5607699"/>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512763" lvl="0" indent="-512763" algn="just">
              <a:lnSpc>
                <a:spcPct val="114000"/>
              </a:lnSpc>
              <a:spcBef>
                <a:spcPts val="600"/>
              </a:spcBef>
              <a:spcAft>
                <a:spcPts val="600"/>
              </a:spcAft>
              <a:buFont typeface="Wingdings" panose="05000000000000000000" pitchFamily="2" charset="2"/>
              <a:buChar char="Ø"/>
              <a:defRPr/>
            </a:pPr>
            <a:r>
              <a:rPr lang="uz-Cyrl-UZ" sz="2200" dirty="0" smtClean="0">
                <a:solidFill>
                  <a:srgbClr val="002060"/>
                </a:solidFill>
                <a:latin typeface="Times New Roman" panose="02020603050405020304" pitchFamily="18" charset="0"/>
                <a:cs typeface="Times New Roman" panose="02020603050405020304" pitchFamily="18" charset="0"/>
              </a:rPr>
              <a:t>Лойиҳа менежери ҳар доим ҳам катта жамоага эга эмас. Кўпинча маданий ва ижодий соҳаларда лойиҳа менежери кенг кўламли ваколатларга ега бўлган кўп функцияли шахсдир. Ҳар ҳолда, лойиҳа менежерининг асосий функциялари лойиҳада содир бўладиган барча жараёнлар билан боғлиқ, хусусан:</a:t>
            </a:r>
          </a:p>
          <a:p>
            <a:pPr marL="625475" lvl="0" indent="-269875" algn="just">
              <a:lnSpc>
                <a:spcPct val="114000"/>
              </a:lnSpc>
              <a:spcBef>
                <a:spcPts val="300"/>
              </a:spcBef>
              <a:buFont typeface="Arial" panose="020B0604020202020204" pitchFamily="34" charset="0"/>
              <a:buChar char="•"/>
              <a:defRPr/>
            </a:pPr>
            <a:r>
              <a:rPr lang="uz-Cyrl-UZ" sz="2200" dirty="0" smtClean="0">
                <a:solidFill>
                  <a:srgbClr val="002060"/>
                </a:solidFill>
                <a:latin typeface="Times New Roman" panose="02020603050405020304" pitchFamily="18" charset="0"/>
                <a:cs typeface="Times New Roman" panose="02020603050405020304" pitchFamily="18" charset="0"/>
              </a:rPr>
              <a:t>Ўзаро муносабатлар(алоқа)ни бошқариш;</a:t>
            </a:r>
          </a:p>
          <a:p>
            <a:pPr marL="625475" lvl="0" indent="-269875" algn="just">
              <a:lnSpc>
                <a:spcPct val="114000"/>
              </a:lnSpc>
              <a:spcBef>
                <a:spcPts val="300"/>
              </a:spcBef>
              <a:buFont typeface="Arial" panose="020B0604020202020204" pitchFamily="34" charset="0"/>
              <a:buChar char="•"/>
              <a:defRPr/>
            </a:pPr>
            <a:r>
              <a:rPr lang="uz-Cyrl-UZ" sz="2200" dirty="0" smtClean="0">
                <a:solidFill>
                  <a:srgbClr val="002060"/>
                </a:solidFill>
                <a:latin typeface="Times New Roman" panose="02020603050405020304" pitchFamily="18" charset="0"/>
                <a:cs typeface="Times New Roman" panose="02020603050405020304" pitchFamily="18" charset="0"/>
              </a:rPr>
              <a:t>Жамоани бошқариш;</a:t>
            </a:r>
          </a:p>
          <a:p>
            <a:pPr marL="625475" lvl="0" indent="-269875" algn="just">
              <a:lnSpc>
                <a:spcPct val="114000"/>
              </a:lnSpc>
              <a:spcBef>
                <a:spcPts val="300"/>
              </a:spcBef>
              <a:buFont typeface="Arial" panose="020B0604020202020204" pitchFamily="34" charset="0"/>
              <a:buChar char="•"/>
              <a:defRPr/>
            </a:pPr>
            <a:r>
              <a:rPr lang="uz-Cyrl-UZ" sz="2200" dirty="0" smtClean="0">
                <a:solidFill>
                  <a:srgbClr val="002060"/>
                </a:solidFill>
                <a:latin typeface="Times New Roman" panose="02020603050405020304" pitchFamily="18" charset="0"/>
                <a:cs typeface="Times New Roman" panose="02020603050405020304" pitchFamily="18" charset="0"/>
              </a:rPr>
              <a:t>Манфаатдор томонларни бошқариш;</a:t>
            </a:r>
          </a:p>
          <a:p>
            <a:pPr marL="625475" lvl="0" indent="-269875" algn="just">
              <a:lnSpc>
                <a:spcPct val="114000"/>
              </a:lnSpc>
              <a:spcBef>
                <a:spcPts val="300"/>
              </a:spcBef>
              <a:buFont typeface="Arial" panose="020B0604020202020204" pitchFamily="34" charset="0"/>
              <a:buChar char="•"/>
              <a:defRPr/>
            </a:pPr>
            <a:r>
              <a:rPr lang="uz-Cyrl-UZ" sz="2200" dirty="0" smtClean="0">
                <a:solidFill>
                  <a:srgbClr val="002060"/>
                </a:solidFill>
                <a:latin typeface="Times New Roman" panose="02020603050405020304" pitchFamily="18" charset="0"/>
                <a:cs typeface="Times New Roman" panose="02020603050405020304" pitchFamily="18" charset="0"/>
              </a:rPr>
              <a:t>Лойиҳа доирасини бошқариш;</a:t>
            </a:r>
          </a:p>
          <a:p>
            <a:pPr marL="625475" lvl="0" indent="-269875" algn="just">
              <a:lnSpc>
                <a:spcPct val="114000"/>
              </a:lnSpc>
              <a:spcBef>
                <a:spcPts val="300"/>
              </a:spcBef>
              <a:buFont typeface="Arial" panose="020B0604020202020204" pitchFamily="34" charset="0"/>
              <a:buChar char="•"/>
              <a:defRPr/>
            </a:pPr>
            <a:r>
              <a:rPr lang="uz-Cyrl-UZ" sz="2200" dirty="0" smtClean="0">
                <a:solidFill>
                  <a:srgbClr val="002060"/>
                </a:solidFill>
                <a:latin typeface="Times New Roman" panose="02020603050405020304" pitchFamily="18" charset="0"/>
                <a:cs typeface="Times New Roman" panose="02020603050405020304" pitchFamily="18" charset="0"/>
              </a:rPr>
              <a:t>Вақтни бошқариш;</a:t>
            </a:r>
          </a:p>
          <a:p>
            <a:pPr marL="625475" lvl="0" indent="-269875" algn="just">
              <a:lnSpc>
                <a:spcPct val="114000"/>
              </a:lnSpc>
              <a:spcBef>
                <a:spcPts val="300"/>
              </a:spcBef>
              <a:buFont typeface="Arial" panose="020B0604020202020204" pitchFamily="34" charset="0"/>
              <a:buChar char="•"/>
              <a:defRPr/>
            </a:pPr>
            <a:r>
              <a:rPr lang="uz-Cyrl-UZ" sz="2200" dirty="0" smtClean="0">
                <a:solidFill>
                  <a:srgbClr val="002060"/>
                </a:solidFill>
                <a:latin typeface="Times New Roman" panose="02020603050405020304" pitchFamily="18" charset="0"/>
                <a:cs typeface="Times New Roman" panose="02020603050405020304" pitchFamily="18" charset="0"/>
              </a:rPr>
              <a:t>Харажатларни бошқариш;</a:t>
            </a:r>
          </a:p>
          <a:p>
            <a:pPr marL="625475" lvl="0" indent="-269875" algn="just">
              <a:lnSpc>
                <a:spcPct val="114000"/>
              </a:lnSpc>
              <a:spcBef>
                <a:spcPts val="300"/>
              </a:spcBef>
              <a:buFont typeface="Arial" panose="020B0604020202020204" pitchFamily="34" charset="0"/>
              <a:buChar char="•"/>
              <a:defRPr/>
            </a:pPr>
            <a:r>
              <a:rPr lang="uz-Cyrl-UZ" sz="2200" dirty="0" smtClean="0">
                <a:solidFill>
                  <a:srgbClr val="002060"/>
                </a:solidFill>
                <a:latin typeface="Times New Roman" panose="02020603050405020304" pitchFamily="18" charset="0"/>
                <a:cs typeface="Times New Roman" panose="02020603050405020304" pitchFamily="18" charset="0"/>
              </a:rPr>
              <a:t>Сифатни бошқариш;</a:t>
            </a:r>
          </a:p>
          <a:p>
            <a:pPr marL="625475" lvl="0" indent="-269875" algn="just">
              <a:lnSpc>
                <a:spcPct val="114000"/>
              </a:lnSpc>
              <a:spcBef>
                <a:spcPts val="300"/>
              </a:spcBef>
              <a:buFont typeface="Arial" panose="020B0604020202020204" pitchFamily="34" charset="0"/>
              <a:buChar char="•"/>
              <a:defRPr/>
            </a:pPr>
            <a:r>
              <a:rPr lang="uz-Cyrl-UZ" sz="2200" dirty="0" smtClean="0">
                <a:solidFill>
                  <a:srgbClr val="002060"/>
                </a:solidFill>
                <a:latin typeface="Times New Roman" panose="02020603050405020304" pitchFamily="18" charset="0"/>
                <a:cs typeface="Times New Roman" panose="02020603050405020304" pitchFamily="18" charset="0"/>
              </a:rPr>
              <a:t>Ҳавфларни бошқариш;</a:t>
            </a:r>
          </a:p>
          <a:p>
            <a:pPr marL="625475" lvl="0" indent="-269875" algn="just">
              <a:lnSpc>
                <a:spcPct val="114000"/>
              </a:lnSpc>
              <a:spcBef>
                <a:spcPts val="300"/>
              </a:spcBef>
              <a:buFont typeface="Arial" panose="020B0604020202020204" pitchFamily="34" charset="0"/>
              <a:buChar char="•"/>
              <a:defRPr/>
            </a:pPr>
            <a:r>
              <a:rPr lang="uz-Cyrl-UZ" sz="2200" dirty="0" smtClean="0">
                <a:solidFill>
                  <a:srgbClr val="002060"/>
                </a:solidFill>
                <a:latin typeface="Times New Roman" panose="02020603050405020304" pitchFamily="18" charset="0"/>
                <a:cs typeface="Times New Roman" panose="02020603050405020304" pitchFamily="18" charset="0"/>
              </a:rPr>
              <a:t>Лойиҳани назорат ва мониторинг қилиш.</a:t>
            </a:r>
            <a:endParaRPr lang="uz-Cyrl-UZ" sz="2200" dirty="0">
              <a:solidFill>
                <a:srgbClr val="002060"/>
              </a:solidFill>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9319882C-3AE8-4075-A0FB-D0268F9DFFFC}"/>
              </a:ext>
            </a:extLst>
          </p:cNvPr>
          <p:cNvPicPr>
            <a:picLocks noChangeAspect="1"/>
          </p:cNvPicPr>
          <p:nvPr/>
        </p:nvPicPr>
        <p:blipFill>
          <a:blip r:embed="rId2"/>
          <a:stretch>
            <a:fillRect/>
          </a:stretch>
        </p:blipFill>
        <p:spPr>
          <a:xfrm>
            <a:off x="5972734" y="2526888"/>
            <a:ext cx="3024121" cy="2602160"/>
          </a:xfrm>
          <a:prstGeom prst="rect">
            <a:avLst/>
          </a:prstGeom>
        </p:spPr>
      </p:pic>
      <p:sp>
        <p:nvSpPr>
          <p:cNvPr id="2" name="Прямоугольник 1">
            <a:extLst>
              <a:ext uri="{FF2B5EF4-FFF2-40B4-BE49-F238E27FC236}">
                <a16:creationId xmlns:a16="http://schemas.microsoft.com/office/drawing/2014/main" id="{1FD648BA-FF76-487B-9E05-59CE77AF1C21}"/>
              </a:ext>
            </a:extLst>
          </p:cNvPr>
          <p:cNvSpPr/>
          <p:nvPr/>
        </p:nvSpPr>
        <p:spPr>
          <a:xfrm>
            <a:off x="4978297" y="5206748"/>
            <a:ext cx="3896308" cy="600164"/>
          </a:xfrm>
          <a:prstGeom prst="rect">
            <a:avLst/>
          </a:prstGeom>
        </p:spPr>
        <p:txBody>
          <a:bodyPr wrap="square">
            <a:spAutoFit/>
          </a:bodyPr>
          <a:lstStyle/>
          <a:p>
            <a:r>
              <a:rPr lang="en-US" sz="1100" dirty="0"/>
              <a:t>https://www.birmingham.ac.uk/Images/College-MDS-only/translational-research/graphs/translational-project-management.png</a:t>
            </a:r>
            <a:endParaRPr lang="ru-RU" sz="1100" dirty="0"/>
          </a:p>
        </p:txBody>
      </p:sp>
    </p:spTree>
    <p:extLst>
      <p:ext uri="{BB962C8B-B14F-4D97-AF65-F5344CB8AC3E}">
        <p14:creationId xmlns:p14="http://schemas.microsoft.com/office/powerpoint/2010/main" val="3349933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fade">
                                      <p:cBhvr>
                                        <p:cTn id="32" dur="500"/>
                                        <p:tgtEl>
                                          <p:spTgt spid="1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xEl>
                                              <p:pRg st="6" end="6"/>
                                            </p:txEl>
                                          </p:spTgt>
                                        </p:tgtEl>
                                        <p:attrNameLst>
                                          <p:attrName>style.visibility</p:attrName>
                                        </p:attrNameLst>
                                      </p:cBhvr>
                                      <p:to>
                                        <p:strVal val="visible"/>
                                      </p:to>
                                    </p:set>
                                    <p:animEffect transition="in" filter="fade">
                                      <p:cBhvr>
                                        <p:cTn id="37" dur="500"/>
                                        <p:tgtEl>
                                          <p:spTgt spid="1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txEl>
                                              <p:pRg st="7" end="7"/>
                                            </p:txEl>
                                          </p:spTgt>
                                        </p:tgtEl>
                                        <p:attrNameLst>
                                          <p:attrName>style.visibility</p:attrName>
                                        </p:attrNameLst>
                                      </p:cBhvr>
                                      <p:to>
                                        <p:strVal val="visible"/>
                                      </p:to>
                                    </p:set>
                                    <p:animEffect transition="in" filter="fade">
                                      <p:cBhvr>
                                        <p:cTn id="42" dur="500"/>
                                        <p:tgtEl>
                                          <p:spTgt spid="12">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
                                            <p:txEl>
                                              <p:pRg st="8" end="8"/>
                                            </p:txEl>
                                          </p:spTgt>
                                        </p:tgtEl>
                                        <p:attrNameLst>
                                          <p:attrName>style.visibility</p:attrName>
                                        </p:attrNameLst>
                                      </p:cBhvr>
                                      <p:to>
                                        <p:strVal val="visible"/>
                                      </p:to>
                                    </p:set>
                                    <p:animEffect transition="in" filter="fade">
                                      <p:cBhvr>
                                        <p:cTn id="47" dur="500"/>
                                        <p:tgtEl>
                                          <p:spTgt spid="12">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2">
                                            <p:txEl>
                                              <p:pRg st="9" end="9"/>
                                            </p:txEl>
                                          </p:spTgt>
                                        </p:tgtEl>
                                        <p:attrNameLst>
                                          <p:attrName>style.visibility</p:attrName>
                                        </p:attrNameLst>
                                      </p:cBhvr>
                                      <p:to>
                                        <p:strVal val="visible"/>
                                      </p:to>
                                    </p:set>
                                    <p:animEffect transition="in" filter="fade">
                                      <p:cBhvr>
                                        <p:cTn id="52" dur="500"/>
                                        <p:tgtEl>
                                          <p:spTgt spid="1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3"/>
            <a:ext cx="9208484" cy="786874"/>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Кичик бизнесда лойиҳани бошқариш методологиясини қўллаш</a:t>
            </a: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186612" y="867748"/>
            <a:ext cx="9395927" cy="3504556"/>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lvl="0" algn="just">
              <a:lnSpc>
                <a:spcPct val="114000"/>
              </a:lnSpc>
              <a:spcBef>
                <a:spcPts val="600"/>
              </a:spcBef>
              <a:spcAft>
                <a:spcPts val="600"/>
              </a:spcAft>
              <a:defRPr/>
            </a:pPr>
            <a:r>
              <a:rPr lang="en-US" sz="2200" b="1" dirty="0" smtClean="0">
                <a:solidFill>
                  <a:srgbClr val="002060"/>
                </a:solidFill>
                <a:latin typeface="Times New Roman" panose="02020603050405020304" pitchFamily="18" charset="0"/>
                <a:cs typeface="Times New Roman" panose="02020603050405020304" pitchFamily="18" charset="0"/>
              </a:rPr>
              <a:t>	</a:t>
            </a:r>
            <a:r>
              <a:rPr lang="uz-Cyrl-UZ" sz="2200" b="1" dirty="0" smtClean="0">
                <a:solidFill>
                  <a:srgbClr val="002060"/>
                </a:solidFill>
                <a:latin typeface="Times New Roman" panose="02020603050405020304" pitchFamily="18" charset="0"/>
                <a:cs typeface="Times New Roman" panose="02020603050405020304" pitchFamily="18" charset="0"/>
              </a:rPr>
              <a:t>Лойиҳани бошқариш методологиясини </a:t>
            </a:r>
            <a:r>
              <a:rPr lang="uz-Cyrl-UZ" sz="2200" dirty="0" smtClean="0">
                <a:solidFill>
                  <a:srgbClr val="002060"/>
                </a:solidFill>
                <a:latin typeface="Times New Roman" panose="02020603050405020304" pitchFamily="18" charset="0"/>
                <a:cs typeface="Times New Roman" panose="02020603050405020304" pitchFamily="18" charset="0"/>
              </a:rPr>
              <a:t>қўллашни янада кенгайтириш, бизнинг фикримизча, инновацияларни бошқариш соҳасидаги сўнгги йилларда муҳим тенденция сифатида лойиҳаларни бошқариш офисларининг ривожланиши билан боғлиқ. Лойиҳа бошқаруви идораси белгиланган стратегия доирасида инновацион лойиҳаларни янада самарали ишлаб чиқиш, режалаштириш ва амалга оширишга ҳисса қўшади. Хусусан, лойиҳа офиси ташкилотнинг стратегик мақсадларига йўналтирилган лойиҳалар сонини </a:t>
            </a:r>
            <a:r>
              <a:rPr lang="uz-Cyrl-UZ" sz="2200" b="1" dirty="0" smtClean="0">
                <a:solidFill>
                  <a:srgbClr val="002060"/>
                </a:solidFill>
                <a:latin typeface="Times New Roman" panose="02020603050405020304" pitchFamily="18" charset="0"/>
                <a:cs typeface="Times New Roman" panose="02020603050405020304" pitchFamily="18" charset="0"/>
              </a:rPr>
              <a:t>19 фоиздан 65 фоизгача </a:t>
            </a:r>
            <a:r>
              <a:rPr lang="uz-Cyrl-UZ" sz="2200" dirty="0" smtClean="0">
                <a:solidFill>
                  <a:srgbClr val="002060"/>
                </a:solidFill>
                <a:latin typeface="Times New Roman" panose="02020603050405020304" pitchFamily="18" charset="0"/>
                <a:cs typeface="Times New Roman" panose="02020603050405020304" pitchFamily="18" charset="0"/>
              </a:rPr>
              <a:t>ошириш имконини беради. </a:t>
            </a:r>
            <a:endParaRPr lang="uz-Cyrl-UZ" sz="2200"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86612" y="4130567"/>
            <a:ext cx="8128439" cy="2273956"/>
          </a:xfrm>
          <a:prstGeom prst="rect">
            <a:avLst/>
          </a:prstGeom>
        </p:spPr>
        <p:txBody>
          <a:bodyPr wrap="square">
            <a:spAutoFit/>
          </a:bodyPr>
          <a:lstStyle/>
          <a:p>
            <a:pPr lvl="0" algn="just">
              <a:lnSpc>
                <a:spcPct val="114000"/>
              </a:lnSpc>
              <a:spcBef>
                <a:spcPts val="600"/>
              </a:spcBef>
              <a:spcAft>
                <a:spcPts val="600"/>
              </a:spcAft>
              <a:defRPr/>
            </a:pPr>
            <a:r>
              <a:rPr lang="en-US" sz="2100" dirty="0" smtClean="0">
                <a:solidFill>
                  <a:srgbClr val="002060"/>
                </a:solidFill>
                <a:latin typeface="Times New Roman" panose="02020603050405020304" pitchFamily="18" charset="0"/>
                <a:cs typeface="Times New Roman" panose="02020603050405020304" pitchFamily="18" charset="0"/>
              </a:rPr>
              <a:t>	</a:t>
            </a:r>
            <a:r>
              <a:rPr lang="uz-Cyrl-UZ" sz="2100" dirty="0" smtClean="0">
                <a:solidFill>
                  <a:srgbClr val="002060"/>
                </a:solidFill>
                <a:latin typeface="Times New Roman" panose="02020603050405020304" pitchFamily="18" charset="0"/>
                <a:cs typeface="Times New Roman" panose="02020603050405020304" pitchFamily="18" charset="0"/>
              </a:rPr>
              <a:t>Кенг </a:t>
            </a:r>
            <a:r>
              <a:rPr lang="uz-Cyrl-UZ" sz="2100" dirty="0">
                <a:solidFill>
                  <a:srgbClr val="002060"/>
                </a:solidFill>
                <a:latin typeface="Times New Roman" panose="02020603050405020304" pitchFamily="18" charset="0"/>
                <a:cs typeface="Times New Roman" panose="02020603050405020304" pitchFamily="18" charset="0"/>
              </a:rPr>
              <a:t>қамровли тадқиқотлар шуни кўрсатадики, лойиҳаларни бошқариш, шу жумладан лойиҳаларни бошқариш идораси асосида, ташкилотнинг инновацион қобилиятлари даражаси билан сезиларли даражада боғлиқ: амалга оширилган лойиҳаларнинг </a:t>
            </a:r>
            <a:r>
              <a:rPr lang="uz-Cyrl-UZ" sz="2100" b="1" dirty="0">
                <a:solidFill>
                  <a:srgbClr val="002060"/>
                </a:solidFill>
                <a:latin typeface="Times New Roman" panose="02020603050405020304" pitchFamily="18" charset="0"/>
                <a:cs typeface="Times New Roman" panose="02020603050405020304" pitchFamily="18" charset="0"/>
              </a:rPr>
              <a:t>82,3 фоизи</a:t>
            </a:r>
            <a:r>
              <a:rPr lang="uz-Cyrl-UZ" sz="2100" dirty="0">
                <a:solidFill>
                  <a:srgbClr val="002060"/>
                </a:solidFill>
                <a:latin typeface="Times New Roman" panose="02020603050405020304" pitchFamily="18" charset="0"/>
                <a:cs typeface="Times New Roman" panose="02020603050405020304" pitchFamily="18" charset="0"/>
              </a:rPr>
              <a:t> саноатнинг ўртача даражасига нисбатан корпоратив самарадорликни оширишга имкон берди.</a:t>
            </a:r>
          </a:p>
        </p:txBody>
      </p:sp>
    </p:spTree>
    <p:extLst>
      <p:ext uri="{BB962C8B-B14F-4D97-AF65-F5344CB8AC3E}">
        <p14:creationId xmlns:p14="http://schemas.microsoft.com/office/powerpoint/2010/main" val="369626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3"/>
            <a:ext cx="9208484" cy="600262"/>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Лойиҳа бошқаруви жараёни гуруҳлари</a:t>
            </a:r>
          </a:p>
        </p:txBody>
      </p:sp>
      <p:sp>
        <p:nvSpPr>
          <p:cNvPr id="5" name="Объект 2">
            <a:extLst>
              <a:ext uri="{FF2B5EF4-FFF2-40B4-BE49-F238E27FC236}">
                <a16:creationId xmlns:a16="http://schemas.microsoft.com/office/drawing/2014/main" id="{499EFF61-DEE1-414E-A760-846ED8ACBA5A}"/>
              </a:ext>
            </a:extLst>
          </p:cNvPr>
          <p:cNvSpPr txBox="1">
            <a:spLocks/>
          </p:cNvSpPr>
          <p:nvPr/>
        </p:nvSpPr>
        <p:spPr>
          <a:xfrm>
            <a:off x="126405" y="773213"/>
            <a:ext cx="9456134" cy="2389865"/>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42900" indent="-342900" algn="just">
              <a:lnSpc>
                <a:spcPct val="115000"/>
              </a:lnSpc>
              <a:spcAft>
                <a:spcPts val="800"/>
              </a:spcAft>
              <a:buFont typeface="Wingdings" panose="05000000000000000000" pitchFamily="2" charset="2"/>
              <a:buChar char="Ø"/>
              <a:defRPr/>
            </a:pPr>
            <a:r>
              <a:rPr lang="uz-Cyrl-UZ" sz="2400" b="1" dirty="0" smtClean="0">
                <a:solidFill>
                  <a:srgbClr val="002060"/>
                </a:solidFill>
                <a:latin typeface="Times New Roman" panose="02020603050405020304" pitchFamily="18" charset="0"/>
                <a:cs typeface="Times New Roman" panose="02020603050405020304" pitchFamily="18" charset="0"/>
              </a:rPr>
              <a:t>Лойиҳа бошқаруви тизими </a:t>
            </a:r>
            <a:r>
              <a:rPr lang="uz-Cyrl-UZ" sz="2400" dirty="0" smtClean="0">
                <a:solidFill>
                  <a:srgbClr val="002060"/>
                </a:solidFill>
                <a:latin typeface="Times New Roman" panose="02020603050405020304" pitchFamily="18" charset="0"/>
                <a:cs typeface="Times New Roman" panose="02020603050405020304" pitchFamily="18" charset="0"/>
              </a:rPr>
              <a:t>изометрик конфигурацияни ифодаловчи маълум ҳажмдаги элементларга эга. Лойиҳавий бошқарув билан танишар эканмиз, уни 2 ўлчовли шаклга эга, яъни лойиҳани бошқаришдаги </a:t>
            </a:r>
            <a:r>
              <a:rPr lang="uz-Cyrl-UZ" sz="2400" b="1" dirty="0" smtClean="0">
                <a:solidFill>
                  <a:srgbClr val="002060"/>
                </a:solidFill>
                <a:latin typeface="Times New Roman" panose="02020603050405020304" pitchFamily="18" charset="0"/>
                <a:cs typeface="Times New Roman" panose="02020603050405020304" pitchFamily="18" charset="0"/>
              </a:rPr>
              <a:t>жараёнлар ва функциялар </a:t>
            </a:r>
            <a:r>
              <a:rPr lang="uz-Cyrl-UZ" sz="2400" dirty="0" smtClean="0">
                <a:solidFill>
                  <a:srgbClr val="002060"/>
                </a:solidFill>
                <a:latin typeface="Times New Roman" panose="02020603050405020304" pitchFamily="18" charset="0"/>
                <a:cs typeface="Times New Roman" panose="02020603050405020304" pitchFamily="18" charset="0"/>
              </a:rPr>
              <a:t>ҳамда уларнинг узвий боғлиқлиги деб тасаввур қиламиз.</a:t>
            </a:r>
            <a:r>
              <a:rPr lang="uz-Cyrl-UZ" sz="2400" u="sng" dirty="0" smtClean="0">
                <a:solidFill>
                  <a:srgbClr val="FF0000"/>
                </a:solidFill>
                <a:latin typeface="Times New Roman" panose="02020603050405020304" pitchFamily="18" charset="0"/>
                <a:cs typeface="Times New Roman" panose="02020603050405020304" pitchFamily="18" charset="0"/>
              </a:rPr>
              <a:t> </a:t>
            </a:r>
            <a:endParaRPr lang="uz-Cyrl-UZ" sz="2400" u="sng" dirty="0">
              <a:solidFill>
                <a:srgbClr val="FF0000"/>
              </a:solidFill>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3693074A-E38B-4BF3-9493-8D1F0D41BD6D}"/>
              </a:ext>
            </a:extLst>
          </p:cNvPr>
          <p:cNvPicPr>
            <a:picLocks noChangeAspect="1"/>
          </p:cNvPicPr>
          <p:nvPr/>
        </p:nvPicPr>
        <p:blipFill>
          <a:blip r:embed="rId2"/>
          <a:stretch>
            <a:fillRect/>
          </a:stretch>
        </p:blipFill>
        <p:spPr>
          <a:xfrm>
            <a:off x="5053438" y="4075615"/>
            <a:ext cx="2177679" cy="2782385"/>
          </a:xfrm>
          <a:prstGeom prst="rect">
            <a:avLst/>
          </a:prstGeom>
        </p:spPr>
      </p:pic>
      <p:sp>
        <p:nvSpPr>
          <p:cNvPr id="8" name="Прямоугольник 7">
            <a:extLst>
              <a:ext uri="{FF2B5EF4-FFF2-40B4-BE49-F238E27FC236}">
                <a16:creationId xmlns:a16="http://schemas.microsoft.com/office/drawing/2014/main" id="{346F2D42-0298-4F0F-980E-D0BC25E01DEE}"/>
              </a:ext>
            </a:extLst>
          </p:cNvPr>
          <p:cNvSpPr/>
          <p:nvPr/>
        </p:nvSpPr>
        <p:spPr>
          <a:xfrm>
            <a:off x="374055" y="5813876"/>
            <a:ext cx="3565025" cy="600164"/>
          </a:xfrm>
          <a:prstGeom prst="rect">
            <a:avLst/>
          </a:prstGeom>
        </p:spPr>
        <p:txBody>
          <a:bodyPr wrap="square">
            <a:spAutoFit/>
          </a:bodyPr>
          <a:lstStyle/>
          <a:p>
            <a:r>
              <a:rPr lang="en-US" sz="1100" dirty="0"/>
              <a:t>https://getnave.com/blog/wp-content/uploads/2018/01/what-is-project-management-process-1200x675.png</a:t>
            </a:r>
            <a:endParaRPr lang="ru-RU" sz="1100" dirty="0"/>
          </a:p>
        </p:txBody>
      </p:sp>
      <p:sp>
        <p:nvSpPr>
          <p:cNvPr id="13" name="Объект 2">
            <a:extLst>
              <a:ext uri="{FF2B5EF4-FFF2-40B4-BE49-F238E27FC236}">
                <a16:creationId xmlns:a16="http://schemas.microsoft.com/office/drawing/2014/main" id="{F40B982D-3789-4389-8E1C-5EC14887256A}"/>
              </a:ext>
            </a:extLst>
          </p:cNvPr>
          <p:cNvSpPr txBox="1">
            <a:spLocks/>
          </p:cNvSpPr>
          <p:nvPr/>
        </p:nvSpPr>
        <p:spPr>
          <a:xfrm>
            <a:off x="126405" y="3060925"/>
            <a:ext cx="9456134" cy="2389865"/>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42900" indent="-342900" algn="just">
              <a:lnSpc>
                <a:spcPct val="114000"/>
              </a:lnSpc>
              <a:spcBef>
                <a:spcPts val="0"/>
              </a:spcBef>
              <a:buFont typeface="Wingdings" panose="05000000000000000000" pitchFamily="2" charset="2"/>
              <a:buChar char="Ø"/>
              <a:defRPr/>
            </a:pPr>
            <a:r>
              <a:rPr lang="uz-Cyrl-UZ" sz="2400" dirty="0">
                <a:solidFill>
                  <a:srgbClr val="002060"/>
                </a:solidFill>
                <a:latin typeface="Times New Roman" panose="02020603050405020304" pitchFamily="18" charset="0"/>
                <a:cs typeface="Times New Roman" panose="02020603050405020304" pitchFamily="18" charset="0"/>
              </a:rPr>
              <a:t>Бироқ, лойиҳани бошқариш жараёнлари </a:t>
            </a:r>
            <a:r>
              <a:rPr lang="ru-RU" sz="2400" b="1" dirty="0">
                <a:solidFill>
                  <a:srgbClr val="002060"/>
                </a:solidFill>
                <a:latin typeface="Times New Roman" panose="02020603050405020304" pitchFamily="18" charset="0"/>
                <a:cs typeface="Times New Roman" panose="02020603050405020304" pitchFamily="18" charset="0"/>
              </a:rPr>
              <a:t>PMBOK</a:t>
            </a:r>
            <a:r>
              <a:rPr lang="uz-Cyrl-UZ" sz="2400" dirty="0">
                <a:solidFill>
                  <a:srgbClr val="002060"/>
                </a:solidFill>
                <a:latin typeface="Times New Roman" panose="02020603050405020304" pitchFamily="18" charset="0"/>
                <a:cs typeface="Times New Roman" panose="02020603050405020304" pitchFamily="18" charset="0"/>
              </a:rPr>
              <a:t> қўлланмасида улар </a:t>
            </a:r>
            <a:r>
              <a:rPr lang="uz-Cyrl-UZ" sz="2400" b="1" dirty="0">
                <a:solidFill>
                  <a:srgbClr val="002060"/>
                </a:solidFill>
                <a:latin typeface="Times New Roman" panose="02020603050405020304" pitchFamily="18" charset="0"/>
                <a:cs typeface="Times New Roman" panose="02020603050405020304" pitchFamily="18" charset="0"/>
              </a:rPr>
              <a:t>5 та тўлиқ гуруҳга</a:t>
            </a:r>
            <a:r>
              <a:rPr lang="uz-Cyrl-UZ" sz="2400" dirty="0">
                <a:solidFill>
                  <a:srgbClr val="002060"/>
                </a:solidFill>
                <a:latin typeface="Times New Roman" panose="02020603050405020304" pitchFamily="18" charset="0"/>
                <a:cs typeface="Times New Roman" panose="02020603050405020304" pitchFamily="18" charset="0"/>
              </a:rPr>
              <a:t> бирлаштирилган, улар кетма-кет ва параллел</a:t>
            </a:r>
            <a:r>
              <a:rPr lang="en-US" sz="2400" dirty="0">
                <a:solidFill>
                  <a:srgbClr val="002060"/>
                </a:solidFill>
                <a:latin typeface="Times New Roman" panose="02020603050405020304" pitchFamily="18" charset="0"/>
                <a:cs typeface="Times New Roman" panose="02020603050405020304" pitchFamily="18" charset="0"/>
              </a:rPr>
              <a:t> </a:t>
            </a:r>
            <a:r>
              <a:rPr lang="uz-Cyrl-UZ" sz="2400" dirty="0">
                <a:solidFill>
                  <a:srgbClr val="002060"/>
                </a:solidFill>
                <a:latin typeface="Times New Roman" panose="02020603050405020304" pitchFamily="18" charset="0"/>
                <a:cs typeface="Times New Roman" panose="02020603050405020304" pitchFamily="18" charset="0"/>
              </a:rPr>
              <a:t>равишда амалга ошири</a:t>
            </a:r>
            <a:r>
              <a:rPr lang="en-US" sz="2400" dirty="0">
                <a:solidFill>
                  <a:srgbClr val="002060"/>
                </a:solidFill>
                <a:latin typeface="Times New Roman" panose="02020603050405020304" pitchFamily="18" charset="0"/>
                <a:cs typeface="Times New Roman" panose="02020603050405020304" pitchFamily="18" charset="0"/>
              </a:rPr>
              <a:t>-</a:t>
            </a:r>
          </a:p>
          <a:p>
            <a:pPr marL="354013" algn="just">
              <a:lnSpc>
                <a:spcPct val="114000"/>
              </a:lnSpc>
              <a:spcBef>
                <a:spcPts val="0"/>
              </a:spcBef>
              <a:defRPr/>
            </a:pPr>
            <a:r>
              <a:rPr lang="uz-Cyrl-UZ" sz="2400" dirty="0">
                <a:solidFill>
                  <a:srgbClr val="002060"/>
                </a:solidFill>
                <a:latin typeface="Times New Roman" panose="02020603050405020304" pitchFamily="18" charset="0"/>
                <a:cs typeface="Times New Roman" panose="02020603050405020304" pitchFamily="18" charset="0"/>
              </a:rPr>
              <a:t>ладиган босқичлардир.</a:t>
            </a:r>
          </a:p>
        </p:txBody>
      </p:sp>
    </p:spTree>
    <p:extLst>
      <p:ext uri="{BB962C8B-B14F-4D97-AF65-F5344CB8AC3E}">
        <p14:creationId xmlns:p14="http://schemas.microsoft.com/office/powerpoint/2010/main" val="1651637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fade">
                                      <p:cBhvr>
                                        <p:cTn id="12" dur="5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animEffect transition="in" filter="fade">
                                      <p:cBhvr>
                                        <p:cTn id="17"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P spid="13"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225431"/>
            <a:ext cx="9208484" cy="600262"/>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Лойиҳа бошқаруви жараёнлари</a:t>
            </a:r>
          </a:p>
        </p:txBody>
      </p:sp>
      <p:sp>
        <p:nvSpPr>
          <p:cNvPr id="6" name="Объект 2">
            <a:extLst>
              <a:ext uri="{FF2B5EF4-FFF2-40B4-BE49-F238E27FC236}">
                <a16:creationId xmlns:a16="http://schemas.microsoft.com/office/drawing/2014/main" id="{52F81E51-243C-4B74-90DB-2BC2C82823A9}"/>
              </a:ext>
            </a:extLst>
          </p:cNvPr>
          <p:cNvSpPr txBox="1">
            <a:spLocks/>
          </p:cNvSpPr>
          <p:nvPr/>
        </p:nvSpPr>
        <p:spPr>
          <a:xfrm>
            <a:off x="1172841" y="907112"/>
            <a:ext cx="9208483" cy="5463030"/>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algn="just">
              <a:lnSpc>
                <a:spcPct val="115000"/>
              </a:lnSpc>
              <a:spcBef>
                <a:spcPts val="0"/>
              </a:spcBef>
              <a:spcAft>
                <a:spcPts val="600"/>
              </a:spcAft>
              <a:defRPr/>
            </a:pPr>
            <a:r>
              <a:rPr lang="uz-Cyrl-UZ" sz="2400" b="1" dirty="0" smtClean="0">
                <a:solidFill>
                  <a:srgbClr val="002060"/>
                </a:solidFill>
                <a:latin typeface="Times New Roman" panose="02020603050405020304" pitchFamily="18" charset="0"/>
                <a:cs typeface="Times New Roman" panose="02020603050405020304" pitchFamily="18" charset="0"/>
              </a:rPr>
              <a:t>Жараён гуруҳлари:</a:t>
            </a:r>
          </a:p>
          <a:p>
            <a:pPr marL="515938" indent="-292100" algn="just">
              <a:lnSpc>
                <a:spcPct val="115000"/>
              </a:lnSpc>
              <a:spcBef>
                <a:spcPts val="0"/>
              </a:spcBef>
              <a:spcAft>
                <a:spcPts val="600"/>
              </a:spcAft>
              <a:buFont typeface="+mj-lt"/>
              <a:buAutoNum type="arabicPeriod"/>
              <a:defRPr/>
            </a:pPr>
            <a:r>
              <a:rPr lang="uz-Cyrl-UZ" sz="2400" dirty="0" smtClean="0">
                <a:solidFill>
                  <a:srgbClr val="002060"/>
                </a:solidFill>
                <a:latin typeface="Times New Roman" panose="02020603050405020304" pitchFamily="18" charset="0"/>
                <a:cs typeface="Times New Roman" panose="02020603050405020304" pitchFamily="18" charset="0"/>
              </a:rPr>
              <a:t>Лойиҳа бошланиши (ташаббуси): </a:t>
            </a:r>
          </a:p>
          <a:p>
            <a:pPr marL="223838" algn="just">
              <a:lnSpc>
                <a:spcPct val="115000"/>
              </a:lnSpc>
              <a:spcBef>
                <a:spcPts val="0"/>
              </a:spcBef>
              <a:spcAft>
                <a:spcPts val="600"/>
              </a:spcAft>
              <a:defRPr/>
            </a:pPr>
            <a:r>
              <a:rPr lang="uz-Cyrl-UZ" sz="2400" dirty="0" smtClean="0">
                <a:solidFill>
                  <a:srgbClr val="002060"/>
                </a:solidFill>
                <a:latin typeface="Times New Roman" panose="02020603050405020304" pitchFamily="18" charset="0"/>
                <a:cs typeface="Times New Roman" panose="02020603050405020304" pitchFamily="18" charset="0"/>
              </a:rPr>
              <a:t>	</a:t>
            </a:r>
            <a:r>
              <a:rPr lang="uz-Cyrl-UZ" sz="2400" dirty="0" smtClean="0">
                <a:solidFill>
                  <a:srgbClr val="FF0000"/>
                </a:solidFill>
                <a:latin typeface="Times New Roman" panose="02020603050405020304" pitchFamily="18" charset="0"/>
                <a:cs typeface="Times New Roman" panose="02020603050405020304" pitchFamily="18" charset="0"/>
              </a:rPr>
              <a:t>а) Лойиҳа низомини тайёрлаш. </a:t>
            </a:r>
          </a:p>
          <a:p>
            <a:pPr marL="223838" algn="just">
              <a:lnSpc>
                <a:spcPct val="115000"/>
              </a:lnSpc>
              <a:spcBef>
                <a:spcPts val="0"/>
              </a:spcBef>
              <a:spcAft>
                <a:spcPts val="600"/>
              </a:spcAft>
              <a:defRPr/>
            </a:pPr>
            <a:r>
              <a:rPr lang="uz-Cyrl-UZ" sz="2400" dirty="0" smtClean="0">
                <a:solidFill>
                  <a:srgbClr val="FF0000"/>
                </a:solidFill>
                <a:latin typeface="Times New Roman" panose="02020603050405020304" pitchFamily="18" charset="0"/>
                <a:cs typeface="Times New Roman" panose="02020603050405020304" pitchFamily="18" charset="0"/>
              </a:rPr>
              <a:t>	b) Лойиҳа менежерини танлаш ва уни тайинлаш</a:t>
            </a:r>
            <a:r>
              <a:rPr lang="uz-Cyrl-UZ" sz="2400" u="sng" dirty="0" smtClean="0">
                <a:solidFill>
                  <a:srgbClr val="FF0000"/>
                </a:solidFill>
                <a:latin typeface="Times New Roman" panose="02020603050405020304" pitchFamily="18" charset="0"/>
                <a:cs typeface="Times New Roman" panose="02020603050405020304" pitchFamily="18" charset="0"/>
              </a:rPr>
              <a:t>.</a:t>
            </a:r>
          </a:p>
          <a:p>
            <a:pPr marL="517525" indent="-293688" algn="just">
              <a:lnSpc>
                <a:spcPct val="115000"/>
              </a:lnSpc>
              <a:spcBef>
                <a:spcPts val="0"/>
              </a:spcBef>
              <a:spcAft>
                <a:spcPts val="600"/>
              </a:spcAft>
              <a:buFont typeface="+mj-lt"/>
              <a:buAutoNum type="arabicPeriod" startAt="2"/>
              <a:defRPr/>
            </a:pPr>
            <a:r>
              <a:rPr lang="uz-Cyrl-UZ" sz="2400" dirty="0" smtClean="0">
                <a:solidFill>
                  <a:srgbClr val="002060"/>
                </a:solidFill>
                <a:latin typeface="Times New Roman" panose="02020603050405020304" pitchFamily="18" charset="0"/>
                <a:cs typeface="Times New Roman" panose="02020603050405020304" pitchFamily="18" charset="0"/>
              </a:rPr>
              <a:t>Режалаштириш.</a:t>
            </a:r>
          </a:p>
          <a:p>
            <a:pPr marL="515938" indent="-292100" algn="just">
              <a:lnSpc>
                <a:spcPct val="115000"/>
              </a:lnSpc>
              <a:spcBef>
                <a:spcPts val="0"/>
              </a:spcBef>
              <a:spcAft>
                <a:spcPts val="600"/>
              </a:spcAft>
              <a:buFont typeface="+mj-lt"/>
              <a:buAutoNum type="arabicPeriod" startAt="2"/>
              <a:defRPr/>
            </a:pPr>
            <a:r>
              <a:rPr lang="uz-Cyrl-UZ" sz="2400" dirty="0" smtClean="0">
                <a:solidFill>
                  <a:srgbClr val="002060"/>
                </a:solidFill>
                <a:latin typeface="Times New Roman" panose="02020603050405020304" pitchFamily="18" charset="0"/>
                <a:cs typeface="Times New Roman" panose="02020603050405020304" pitchFamily="18" charset="0"/>
              </a:rPr>
              <a:t>Амалга оширишни ташкил этиш.</a:t>
            </a:r>
          </a:p>
          <a:p>
            <a:pPr marL="515938" indent="-292100" algn="just">
              <a:lnSpc>
                <a:spcPct val="115000"/>
              </a:lnSpc>
              <a:spcBef>
                <a:spcPts val="0"/>
              </a:spcBef>
              <a:spcAft>
                <a:spcPts val="600"/>
              </a:spcAft>
              <a:buFont typeface="+mj-lt"/>
              <a:buAutoNum type="arabicPeriod" startAt="2"/>
              <a:defRPr/>
            </a:pPr>
            <a:r>
              <a:rPr lang="uz-Cyrl-UZ" sz="2400" dirty="0" smtClean="0">
                <a:solidFill>
                  <a:srgbClr val="002060"/>
                </a:solidFill>
                <a:latin typeface="Times New Roman" panose="02020603050405020304" pitchFamily="18" charset="0"/>
                <a:cs typeface="Times New Roman" panose="02020603050405020304" pitchFamily="18" charset="0"/>
              </a:rPr>
              <a:t>Мониторинг ва назорат қилиш.</a:t>
            </a:r>
          </a:p>
          <a:p>
            <a:pPr marL="515938" indent="-292100" algn="just">
              <a:lnSpc>
                <a:spcPct val="115000"/>
              </a:lnSpc>
              <a:spcBef>
                <a:spcPts val="0"/>
              </a:spcBef>
              <a:spcAft>
                <a:spcPts val="600"/>
              </a:spcAft>
              <a:buFont typeface="+mj-lt"/>
              <a:buAutoNum type="arabicPeriod" startAt="2"/>
              <a:defRPr/>
            </a:pPr>
            <a:r>
              <a:rPr lang="uz-Cyrl-UZ" sz="2400" dirty="0" smtClean="0">
                <a:solidFill>
                  <a:srgbClr val="002060"/>
                </a:solidFill>
                <a:latin typeface="Times New Roman" panose="02020603050405020304" pitchFamily="18" charset="0"/>
                <a:cs typeface="Times New Roman" panose="02020603050405020304" pitchFamily="18" charset="0"/>
              </a:rPr>
              <a:t>Лойиҳани якунлаш.</a:t>
            </a:r>
            <a:endParaRPr lang="uz-Cyrl-UZ" sz="2400" dirty="0">
              <a:solidFill>
                <a:srgbClr val="002060"/>
              </a:solidFill>
              <a:latin typeface="Times New Roman" panose="02020603050405020304" pitchFamily="18" charset="0"/>
              <a:cs typeface="Times New Roman" panose="02020603050405020304" pitchFamily="18" charset="0"/>
            </a:endParaRPr>
          </a:p>
        </p:txBody>
      </p:sp>
      <p:pic>
        <p:nvPicPr>
          <p:cNvPr id="7" name="Рисунок 6">
            <a:extLst>
              <a:ext uri="{FF2B5EF4-FFF2-40B4-BE49-F238E27FC236}">
                <a16:creationId xmlns:a16="http://schemas.microsoft.com/office/drawing/2014/main" id="{3CE39E57-96E8-4DFF-864D-BE306935824E}"/>
              </a:ext>
            </a:extLst>
          </p:cNvPr>
          <p:cNvPicPr>
            <a:picLocks noChangeAspect="1"/>
          </p:cNvPicPr>
          <p:nvPr/>
        </p:nvPicPr>
        <p:blipFill>
          <a:blip r:embed="rId2"/>
          <a:stretch>
            <a:fillRect/>
          </a:stretch>
        </p:blipFill>
        <p:spPr>
          <a:xfrm>
            <a:off x="5292644" y="3468175"/>
            <a:ext cx="2905425" cy="2708690"/>
          </a:xfrm>
          <a:prstGeom prst="rect">
            <a:avLst/>
          </a:prstGeom>
        </p:spPr>
      </p:pic>
      <p:sp>
        <p:nvSpPr>
          <p:cNvPr id="8" name="Прямоугольник 7">
            <a:extLst>
              <a:ext uri="{FF2B5EF4-FFF2-40B4-BE49-F238E27FC236}">
                <a16:creationId xmlns:a16="http://schemas.microsoft.com/office/drawing/2014/main" id="{D6C3027A-7AA0-4314-A18F-41A4138BD7F1}"/>
              </a:ext>
            </a:extLst>
          </p:cNvPr>
          <p:cNvSpPr/>
          <p:nvPr/>
        </p:nvSpPr>
        <p:spPr>
          <a:xfrm>
            <a:off x="2211383" y="6420903"/>
            <a:ext cx="4709679" cy="262427"/>
          </a:xfrm>
          <a:prstGeom prst="rect">
            <a:avLst/>
          </a:prstGeom>
        </p:spPr>
        <p:txBody>
          <a:bodyPr wrap="square">
            <a:spAutoFit/>
          </a:bodyPr>
          <a:lstStyle/>
          <a:p>
            <a:r>
              <a:rPr lang="en-US" sz="1100" dirty="0"/>
              <a:t>https://e4iaccelerator.org/wp-content/uploads/2021/03/process_redesign.png</a:t>
            </a:r>
            <a:endParaRPr lang="ru-RU" sz="1100" dirty="0"/>
          </a:p>
        </p:txBody>
      </p:sp>
    </p:spTree>
    <p:extLst>
      <p:ext uri="{BB962C8B-B14F-4D97-AF65-F5344CB8AC3E}">
        <p14:creationId xmlns:p14="http://schemas.microsoft.com/office/powerpoint/2010/main" val="833679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fade">
                                      <p:cBhvr>
                                        <p:cTn id="32" dur="5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Effect transition="in" filter="fade">
                                      <p:cBhvr>
                                        <p:cTn id="37" dur="500"/>
                                        <p:tgtEl>
                                          <p:spTgt spid="6">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txEl>
                                              <p:pRg st="7" end="7"/>
                                            </p:txEl>
                                          </p:spTgt>
                                        </p:tgtEl>
                                        <p:attrNameLst>
                                          <p:attrName>style.visibility</p:attrName>
                                        </p:attrNameLst>
                                      </p:cBhvr>
                                      <p:to>
                                        <p:strVal val="visible"/>
                                      </p:to>
                                    </p:set>
                                    <p:animEffect transition="in" filter="fade">
                                      <p:cBhvr>
                                        <p:cTn id="42" dur="5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445387" y="349256"/>
            <a:ext cx="9208484" cy="600262"/>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Лойиҳа бошқаруви жараёнининг босқичлари</a:t>
            </a:r>
          </a:p>
        </p:txBody>
      </p:sp>
      <p:grpSp>
        <p:nvGrpSpPr>
          <p:cNvPr id="2" name="Группа 1">
            <a:extLst>
              <a:ext uri="{FF2B5EF4-FFF2-40B4-BE49-F238E27FC236}">
                <a16:creationId xmlns:a16="http://schemas.microsoft.com/office/drawing/2014/main" id="{90A057EA-ECBC-44ED-A3EF-FA46263E34D5}"/>
              </a:ext>
            </a:extLst>
          </p:cNvPr>
          <p:cNvGrpSpPr/>
          <p:nvPr/>
        </p:nvGrpSpPr>
        <p:grpSpPr>
          <a:xfrm>
            <a:off x="445387" y="1763486"/>
            <a:ext cx="8099523" cy="4375035"/>
            <a:chOff x="715975" y="1300987"/>
            <a:chExt cx="9448800" cy="4781550"/>
          </a:xfrm>
        </p:grpSpPr>
        <p:sp>
          <p:nvSpPr>
            <p:cNvPr id="5" name="Прямоугольник 4">
              <a:extLst>
                <a:ext uri="{FF2B5EF4-FFF2-40B4-BE49-F238E27FC236}">
                  <a16:creationId xmlns:a16="http://schemas.microsoft.com/office/drawing/2014/main" id="{DF0E3D14-BB52-49D5-A4F3-641C1CFB73EC}"/>
                </a:ext>
              </a:extLst>
            </p:cNvPr>
            <p:cNvSpPr/>
            <p:nvPr/>
          </p:nvSpPr>
          <p:spPr>
            <a:xfrm>
              <a:off x="715975" y="1300987"/>
              <a:ext cx="9448800" cy="4781550"/>
            </a:xfrm>
            <a:prstGeom prst="rect">
              <a:avLst/>
            </a:prstGeom>
            <a:noFill/>
            <a:ln w="38100">
              <a:solidFill>
                <a:srgbClr val="0000F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Скругленный прямоугольник 7">
              <a:extLst>
                <a:ext uri="{FF2B5EF4-FFF2-40B4-BE49-F238E27FC236}">
                  <a16:creationId xmlns:a16="http://schemas.microsoft.com/office/drawing/2014/main" id="{E66DDEAC-678C-4871-9DF5-ABC24218FACF}"/>
                </a:ext>
              </a:extLst>
            </p:cNvPr>
            <p:cNvSpPr/>
            <p:nvPr/>
          </p:nvSpPr>
          <p:spPr>
            <a:xfrm>
              <a:off x="804875" y="1383537"/>
              <a:ext cx="9232580" cy="4610100"/>
            </a:xfrm>
            <a:prstGeom prst="roundRect">
              <a:avLst>
                <a:gd name="adj" fmla="val 2545"/>
              </a:avLst>
            </a:prstGeom>
            <a:solidFill>
              <a:srgbClr val="E0EAF3"/>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Овал 6">
              <a:extLst>
                <a:ext uri="{FF2B5EF4-FFF2-40B4-BE49-F238E27FC236}">
                  <a16:creationId xmlns:a16="http://schemas.microsoft.com/office/drawing/2014/main" id="{4F1EB153-E953-4CCF-AE01-05A9D5BD3E54}"/>
                </a:ext>
              </a:extLst>
            </p:cNvPr>
            <p:cNvSpPr/>
            <p:nvPr/>
          </p:nvSpPr>
          <p:spPr>
            <a:xfrm>
              <a:off x="3459175" y="1650237"/>
              <a:ext cx="4064000" cy="3886200"/>
            </a:xfrm>
            <a:prstGeom prst="ellipse">
              <a:avLst/>
            </a:prstGeom>
            <a:solidFill>
              <a:srgbClr val="E0EAF3"/>
            </a:solidFill>
            <a:ln w="28575">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Стрелка вправо 9">
              <a:extLst>
                <a:ext uri="{FF2B5EF4-FFF2-40B4-BE49-F238E27FC236}">
                  <a16:creationId xmlns:a16="http://schemas.microsoft.com/office/drawing/2014/main" id="{B00E9DE7-CEAA-49B7-A667-0886596B2486}"/>
                </a:ext>
              </a:extLst>
            </p:cNvPr>
            <p:cNvSpPr/>
            <p:nvPr/>
          </p:nvSpPr>
          <p:spPr>
            <a:xfrm>
              <a:off x="944894" y="2990087"/>
              <a:ext cx="1612579" cy="1206500"/>
            </a:xfrm>
            <a:prstGeom prst="rightArrow">
              <a:avLst>
                <a:gd name="adj1" fmla="val 50000"/>
                <a:gd name="adj2" fmla="val 24737"/>
              </a:avLst>
            </a:prstGeom>
            <a:noFill/>
            <a:ln w="28575">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Стрелка вправо 10">
              <a:extLst>
                <a:ext uri="{FF2B5EF4-FFF2-40B4-BE49-F238E27FC236}">
                  <a16:creationId xmlns:a16="http://schemas.microsoft.com/office/drawing/2014/main" id="{EB30F260-FFF3-4804-8985-BE5D538E4DE1}"/>
                </a:ext>
              </a:extLst>
            </p:cNvPr>
            <p:cNvSpPr/>
            <p:nvPr/>
          </p:nvSpPr>
          <p:spPr>
            <a:xfrm>
              <a:off x="2557475" y="2990087"/>
              <a:ext cx="1415730" cy="1206500"/>
            </a:xfrm>
            <a:prstGeom prst="rightArrow">
              <a:avLst>
                <a:gd name="adj1" fmla="val 50000"/>
                <a:gd name="adj2" fmla="val 31053"/>
              </a:avLst>
            </a:prstGeom>
            <a:solidFill>
              <a:srgbClr val="5B9BD5"/>
            </a:solidFill>
            <a:ln w="28575">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0" name="Стрелка вправо 11">
              <a:extLst>
                <a:ext uri="{FF2B5EF4-FFF2-40B4-BE49-F238E27FC236}">
                  <a16:creationId xmlns:a16="http://schemas.microsoft.com/office/drawing/2014/main" id="{B80DC2B5-6595-489B-B056-AFB171D32946}"/>
                </a:ext>
              </a:extLst>
            </p:cNvPr>
            <p:cNvSpPr/>
            <p:nvPr/>
          </p:nvSpPr>
          <p:spPr>
            <a:xfrm>
              <a:off x="6872139" y="2990087"/>
              <a:ext cx="1423039" cy="1206500"/>
            </a:xfrm>
            <a:prstGeom prst="rightArrow">
              <a:avLst>
                <a:gd name="adj1" fmla="val 50000"/>
                <a:gd name="adj2" fmla="val 27895"/>
              </a:avLst>
            </a:prstGeom>
            <a:solidFill>
              <a:srgbClr val="5B9BD5"/>
            </a:solidFill>
            <a:ln w="28575">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3" name="Стрелка вправо 12">
              <a:extLst>
                <a:ext uri="{FF2B5EF4-FFF2-40B4-BE49-F238E27FC236}">
                  <a16:creationId xmlns:a16="http://schemas.microsoft.com/office/drawing/2014/main" id="{089303C2-8B09-4625-A307-18C2BC73428D}"/>
                </a:ext>
              </a:extLst>
            </p:cNvPr>
            <p:cNvSpPr/>
            <p:nvPr/>
          </p:nvSpPr>
          <p:spPr>
            <a:xfrm>
              <a:off x="8295179" y="2990087"/>
              <a:ext cx="1615323" cy="1206500"/>
            </a:xfrm>
            <a:prstGeom prst="rightArrow">
              <a:avLst>
                <a:gd name="adj1" fmla="val 50000"/>
                <a:gd name="adj2" fmla="val 33158"/>
              </a:avLst>
            </a:prstGeom>
            <a:noFill/>
            <a:ln w="28575">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Развернутая стрелка 13">
              <a:extLst>
                <a:ext uri="{FF2B5EF4-FFF2-40B4-BE49-F238E27FC236}">
                  <a16:creationId xmlns:a16="http://schemas.microsoft.com/office/drawing/2014/main" id="{C349789C-AAC1-4A49-80DD-C6FECE9AF7FA}"/>
                </a:ext>
              </a:extLst>
            </p:cNvPr>
            <p:cNvSpPr/>
            <p:nvPr/>
          </p:nvSpPr>
          <p:spPr>
            <a:xfrm>
              <a:off x="4244906" y="2297937"/>
              <a:ext cx="2627232" cy="1746250"/>
            </a:xfrm>
            <a:prstGeom prst="uturnArrow">
              <a:avLst>
                <a:gd name="adj1" fmla="val 33696"/>
                <a:gd name="adj2" fmla="val 25000"/>
                <a:gd name="adj3" fmla="val 18789"/>
                <a:gd name="adj4" fmla="val 43750"/>
                <a:gd name="adj5" fmla="val 75000"/>
              </a:avLst>
            </a:prstGeom>
            <a:solidFill>
              <a:srgbClr val="5B9BD5"/>
            </a:solidFill>
            <a:ln w="28575">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5" name="Развернутая стрелка 14">
              <a:extLst>
                <a:ext uri="{FF2B5EF4-FFF2-40B4-BE49-F238E27FC236}">
                  <a16:creationId xmlns:a16="http://schemas.microsoft.com/office/drawing/2014/main" id="{27FF86F3-E363-47BD-A8EF-71C2C1D62B22}"/>
                </a:ext>
              </a:extLst>
            </p:cNvPr>
            <p:cNvSpPr/>
            <p:nvPr/>
          </p:nvSpPr>
          <p:spPr>
            <a:xfrm rot="10800000">
              <a:off x="4142986" y="3702825"/>
              <a:ext cx="2601832" cy="1420862"/>
            </a:xfrm>
            <a:prstGeom prst="uturnArrow">
              <a:avLst>
                <a:gd name="adj1" fmla="val 42558"/>
                <a:gd name="adj2" fmla="val 25000"/>
                <a:gd name="adj3" fmla="val 23474"/>
                <a:gd name="adj4" fmla="val 43750"/>
                <a:gd name="adj5" fmla="val 72560"/>
              </a:avLst>
            </a:prstGeom>
            <a:solidFill>
              <a:srgbClr val="5B9BD5"/>
            </a:solidFill>
            <a:ln w="28575">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6" name="TextBox 15">
              <a:extLst>
                <a:ext uri="{FF2B5EF4-FFF2-40B4-BE49-F238E27FC236}">
                  <a16:creationId xmlns:a16="http://schemas.microsoft.com/office/drawing/2014/main" id="{E4DA1B2D-A992-48E7-B075-92DA97070694}"/>
                </a:ext>
              </a:extLst>
            </p:cNvPr>
            <p:cNvSpPr txBox="1"/>
            <p:nvPr/>
          </p:nvSpPr>
          <p:spPr>
            <a:xfrm>
              <a:off x="4423729" y="1673682"/>
              <a:ext cx="2033292" cy="584775"/>
            </a:xfrm>
            <a:prstGeom prst="rect">
              <a:avLst/>
            </a:prstGeom>
            <a:noFill/>
            <a:ln w="28575">
              <a:noFill/>
            </a:ln>
          </p:spPr>
          <p:txBody>
            <a:bodyPr wrap="square" rtlCol="0">
              <a:spAutoFit/>
            </a:bodyPr>
            <a:lstStyle/>
            <a:p>
              <a:pPr algn="ctr"/>
              <a:r>
                <a:rPr lang="ru-RU" sz="1600" b="1" dirty="0">
                  <a:solidFill>
                    <a:schemeClr val="accent5">
                      <a:lumMod val="50000"/>
                    </a:schemeClr>
                  </a:solidFill>
                </a:rPr>
                <a:t>Мониторинг </a:t>
              </a:r>
              <a:r>
                <a:rPr lang="ru-RU" sz="1600" b="1" dirty="0" err="1">
                  <a:solidFill>
                    <a:schemeClr val="accent5">
                      <a:lumMod val="50000"/>
                    </a:schemeClr>
                  </a:solidFill>
                </a:rPr>
                <a:t>ва</a:t>
              </a:r>
              <a:r>
                <a:rPr lang="ru-RU" sz="1600" b="1" dirty="0">
                  <a:solidFill>
                    <a:schemeClr val="accent5">
                      <a:lumMod val="50000"/>
                    </a:schemeClr>
                  </a:solidFill>
                </a:rPr>
                <a:t> </a:t>
              </a:r>
              <a:r>
                <a:rPr lang="ru-RU" sz="1600" b="1" dirty="0" err="1">
                  <a:solidFill>
                    <a:schemeClr val="accent5">
                      <a:lumMod val="50000"/>
                    </a:schemeClr>
                  </a:solidFill>
                </a:rPr>
                <a:t>назорат</a:t>
              </a:r>
              <a:r>
                <a:rPr lang="ru-RU" sz="1600" b="1" dirty="0">
                  <a:solidFill>
                    <a:schemeClr val="accent5">
                      <a:lumMod val="50000"/>
                    </a:schemeClr>
                  </a:solidFill>
                </a:rPr>
                <a:t> </a:t>
              </a:r>
              <a:r>
                <a:rPr lang="ru-RU" sz="1600" b="1" dirty="0" err="1">
                  <a:solidFill>
                    <a:schemeClr val="accent5">
                      <a:lumMod val="50000"/>
                    </a:schemeClr>
                  </a:solidFill>
                </a:rPr>
                <a:t>жараёнлари</a:t>
              </a:r>
              <a:endParaRPr lang="ru-RU" sz="1600" b="1" dirty="0">
                <a:solidFill>
                  <a:schemeClr val="accent5">
                    <a:lumMod val="50000"/>
                  </a:schemeClr>
                </a:solidFill>
              </a:endParaRPr>
            </a:p>
          </p:txBody>
        </p:sp>
        <p:sp>
          <p:nvSpPr>
            <p:cNvPr id="17" name="TextBox 16">
              <a:extLst>
                <a:ext uri="{FF2B5EF4-FFF2-40B4-BE49-F238E27FC236}">
                  <a16:creationId xmlns:a16="http://schemas.microsoft.com/office/drawing/2014/main" id="{315DBBD5-04BD-48DA-AF59-3BC8D9852F94}"/>
                </a:ext>
              </a:extLst>
            </p:cNvPr>
            <p:cNvSpPr txBox="1"/>
            <p:nvPr/>
          </p:nvSpPr>
          <p:spPr>
            <a:xfrm>
              <a:off x="4592653" y="2341007"/>
              <a:ext cx="1765300" cy="584775"/>
            </a:xfrm>
            <a:prstGeom prst="rect">
              <a:avLst/>
            </a:prstGeom>
            <a:noFill/>
            <a:ln w="28575">
              <a:noFill/>
            </a:ln>
          </p:spPr>
          <p:txBody>
            <a:bodyPr wrap="square" rtlCol="0">
              <a:spAutoFit/>
            </a:bodyPr>
            <a:lstStyle/>
            <a:p>
              <a:pPr algn="ctr"/>
              <a:r>
                <a:rPr lang="ru-RU" sz="1600" b="1" dirty="0" err="1">
                  <a:solidFill>
                    <a:schemeClr val="bg1"/>
                  </a:solidFill>
                </a:rPr>
                <a:t>Режалаштириш</a:t>
              </a:r>
              <a:r>
                <a:rPr lang="ru-RU" sz="1600" b="1" dirty="0">
                  <a:solidFill>
                    <a:schemeClr val="bg1"/>
                  </a:solidFill>
                </a:rPr>
                <a:t> </a:t>
              </a:r>
              <a:r>
                <a:rPr lang="ru-RU" sz="1600" b="1" dirty="0" err="1">
                  <a:solidFill>
                    <a:schemeClr val="bg1"/>
                  </a:solidFill>
                </a:rPr>
                <a:t>жараёнлари</a:t>
              </a:r>
              <a:endParaRPr lang="ru-RU" sz="1600" b="1" dirty="0">
                <a:solidFill>
                  <a:schemeClr val="bg1"/>
                </a:solidFill>
              </a:endParaRPr>
            </a:p>
          </p:txBody>
        </p:sp>
        <p:sp>
          <p:nvSpPr>
            <p:cNvPr id="18" name="TextBox 17">
              <a:extLst>
                <a:ext uri="{FF2B5EF4-FFF2-40B4-BE49-F238E27FC236}">
                  <a16:creationId xmlns:a16="http://schemas.microsoft.com/office/drawing/2014/main" id="{3D47ECCE-A830-4F66-B054-B49ACCB3EE83}"/>
                </a:ext>
              </a:extLst>
            </p:cNvPr>
            <p:cNvSpPr txBox="1"/>
            <p:nvPr/>
          </p:nvSpPr>
          <p:spPr>
            <a:xfrm>
              <a:off x="6799658" y="3310027"/>
              <a:ext cx="1495520" cy="584775"/>
            </a:xfrm>
            <a:prstGeom prst="rect">
              <a:avLst/>
            </a:prstGeom>
            <a:noFill/>
            <a:ln w="28575">
              <a:noFill/>
            </a:ln>
          </p:spPr>
          <p:txBody>
            <a:bodyPr wrap="square" rtlCol="0">
              <a:spAutoFit/>
            </a:bodyPr>
            <a:lstStyle/>
            <a:p>
              <a:pPr algn="ctr"/>
              <a:r>
                <a:rPr lang="ru-RU" sz="1600" b="1" dirty="0" err="1">
                  <a:solidFill>
                    <a:schemeClr val="bg1"/>
                  </a:solidFill>
                </a:rPr>
                <a:t>Якунлаш</a:t>
              </a:r>
              <a:r>
                <a:rPr lang="ru-RU" sz="1600" b="1" dirty="0">
                  <a:solidFill>
                    <a:schemeClr val="bg1"/>
                  </a:solidFill>
                </a:rPr>
                <a:t> </a:t>
              </a:r>
              <a:r>
                <a:rPr lang="ru-RU" sz="1600" b="1" dirty="0" err="1">
                  <a:solidFill>
                    <a:schemeClr val="bg1"/>
                  </a:solidFill>
                </a:rPr>
                <a:t>жараёнлари</a:t>
              </a:r>
              <a:endParaRPr lang="ru-RU" sz="1600" b="1" dirty="0">
                <a:solidFill>
                  <a:schemeClr val="bg1"/>
                </a:solidFill>
              </a:endParaRPr>
            </a:p>
          </p:txBody>
        </p:sp>
        <p:sp>
          <p:nvSpPr>
            <p:cNvPr id="19" name="TextBox 18">
              <a:extLst>
                <a:ext uri="{FF2B5EF4-FFF2-40B4-BE49-F238E27FC236}">
                  <a16:creationId xmlns:a16="http://schemas.microsoft.com/office/drawing/2014/main" id="{B12F70B6-D6C0-4DC6-A316-959839BC5C55}"/>
                </a:ext>
              </a:extLst>
            </p:cNvPr>
            <p:cNvSpPr txBox="1"/>
            <p:nvPr/>
          </p:nvSpPr>
          <p:spPr>
            <a:xfrm>
              <a:off x="4540708" y="4521291"/>
              <a:ext cx="1799334" cy="553998"/>
            </a:xfrm>
            <a:prstGeom prst="rect">
              <a:avLst/>
            </a:prstGeom>
            <a:noFill/>
            <a:ln w="28575">
              <a:noFill/>
            </a:ln>
          </p:spPr>
          <p:txBody>
            <a:bodyPr wrap="square" rtlCol="0">
              <a:spAutoFit/>
            </a:bodyPr>
            <a:lstStyle/>
            <a:p>
              <a:pPr algn="ctr"/>
              <a:r>
                <a:rPr lang="ru-RU" sz="1600" b="1" dirty="0" err="1">
                  <a:solidFill>
                    <a:schemeClr val="bg1"/>
                  </a:solidFill>
                </a:rPr>
                <a:t>Амалга</a:t>
              </a:r>
              <a:r>
                <a:rPr lang="ru-RU" sz="1400" b="1" dirty="0">
                  <a:solidFill>
                    <a:schemeClr val="bg1"/>
                  </a:solidFill>
                </a:rPr>
                <a:t> </a:t>
              </a:r>
              <a:r>
                <a:rPr lang="ru-RU" sz="1400" b="1" dirty="0" err="1">
                  <a:solidFill>
                    <a:schemeClr val="bg1"/>
                  </a:solidFill>
                </a:rPr>
                <a:t>ошириш</a:t>
              </a:r>
              <a:r>
                <a:rPr lang="ru-RU" sz="1400" b="1" dirty="0">
                  <a:solidFill>
                    <a:schemeClr val="bg1"/>
                  </a:solidFill>
                </a:rPr>
                <a:t> </a:t>
              </a:r>
              <a:r>
                <a:rPr lang="ru-RU" sz="1400" b="1" dirty="0" err="1">
                  <a:solidFill>
                    <a:schemeClr val="bg1"/>
                  </a:solidFill>
                </a:rPr>
                <a:t>жараёнлари</a:t>
              </a:r>
              <a:endParaRPr lang="ru-RU" sz="1400" b="1" dirty="0">
                <a:solidFill>
                  <a:schemeClr val="bg1"/>
                </a:solidFill>
              </a:endParaRPr>
            </a:p>
          </p:txBody>
        </p:sp>
        <p:sp>
          <p:nvSpPr>
            <p:cNvPr id="20" name="TextBox 19">
              <a:extLst>
                <a:ext uri="{FF2B5EF4-FFF2-40B4-BE49-F238E27FC236}">
                  <a16:creationId xmlns:a16="http://schemas.microsoft.com/office/drawing/2014/main" id="{A91693E0-08BA-44E7-A861-E594349F4FBC}"/>
                </a:ext>
              </a:extLst>
            </p:cNvPr>
            <p:cNvSpPr txBox="1"/>
            <p:nvPr/>
          </p:nvSpPr>
          <p:spPr>
            <a:xfrm>
              <a:off x="2447041" y="3310026"/>
              <a:ext cx="1495520" cy="584775"/>
            </a:xfrm>
            <a:prstGeom prst="rect">
              <a:avLst/>
            </a:prstGeom>
            <a:noFill/>
            <a:ln w="28575">
              <a:noFill/>
            </a:ln>
          </p:spPr>
          <p:txBody>
            <a:bodyPr wrap="square" rtlCol="0">
              <a:spAutoFit/>
            </a:bodyPr>
            <a:lstStyle/>
            <a:p>
              <a:pPr algn="ctr"/>
              <a:r>
                <a:rPr lang="ru-RU" sz="1600" b="1" dirty="0" err="1">
                  <a:solidFill>
                    <a:schemeClr val="bg1"/>
                  </a:solidFill>
                </a:rPr>
                <a:t>Ташаббус</a:t>
              </a:r>
              <a:r>
                <a:rPr lang="ru-RU" sz="1600" b="1" dirty="0">
                  <a:solidFill>
                    <a:schemeClr val="bg1"/>
                  </a:solidFill>
                </a:rPr>
                <a:t> </a:t>
              </a:r>
              <a:r>
                <a:rPr lang="ru-RU" sz="1600" b="1" dirty="0" err="1">
                  <a:solidFill>
                    <a:schemeClr val="bg1"/>
                  </a:solidFill>
                </a:rPr>
                <a:t>жараёнлари</a:t>
              </a:r>
              <a:endParaRPr lang="ru-RU" sz="1600" b="1" dirty="0">
                <a:solidFill>
                  <a:schemeClr val="bg1"/>
                </a:solidFill>
              </a:endParaRPr>
            </a:p>
          </p:txBody>
        </p:sp>
        <p:sp>
          <p:nvSpPr>
            <p:cNvPr id="21" name="TextBox 20">
              <a:extLst>
                <a:ext uri="{FF2B5EF4-FFF2-40B4-BE49-F238E27FC236}">
                  <a16:creationId xmlns:a16="http://schemas.microsoft.com/office/drawing/2014/main" id="{0F23C484-5F7B-4551-9EC0-4F01D068D603}"/>
                </a:ext>
              </a:extLst>
            </p:cNvPr>
            <p:cNvSpPr txBox="1"/>
            <p:nvPr/>
          </p:nvSpPr>
          <p:spPr>
            <a:xfrm>
              <a:off x="862505" y="3270171"/>
              <a:ext cx="1701480" cy="584775"/>
            </a:xfrm>
            <a:prstGeom prst="rect">
              <a:avLst/>
            </a:prstGeom>
            <a:noFill/>
            <a:ln w="28575">
              <a:noFill/>
            </a:ln>
          </p:spPr>
          <p:txBody>
            <a:bodyPr wrap="square" rtlCol="0">
              <a:spAutoFit/>
            </a:bodyPr>
            <a:lstStyle/>
            <a:p>
              <a:pPr algn="ctr"/>
              <a:r>
                <a:rPr lang="ru-RU" sz="1600" b="1" dirty="0" err="1">
                  <a:solidFill>
                    <a:schemeClr val="accent5">
                      <a:lumMod val="50000"/>
                    </a:schemeClr>
                  </a:solidFill>
                </a:rPr>
                <a:t>Лойиҳа</a:t>
              </a:r>
              <a:r>
                <a:rPr lang="ru-RU" sz="1600" b="1" dirty="0">
                  <a:solidFill>
                    <a:schemeClr val="accent5">
                      <a:lumMod val="50000"/>
                    </a:schemeClr>
                  </a:solidFill>
                </a:rPr>
                <a:t> </a:t>
              </a:r>
              <a:r>
                <a:rPr lang="ru-RU" sz="1600" b="1" dirty="0" err="1">
                  <a:solidFill>
                    <a:schemeClr val="accent5">
                      <a:lumMod val="50000"/>
                    </a:schemeClr>
                  </a:solidFill>
                </a:rPr>
                <a:t>бошланиши</a:t>
              </a:r>
              <a:endParaRPr lang="ru-RU" sz="1600" b="1" dirty="0">
                <a:solidFill>
                  <a:schemeClr val="accent5">
                    <a:lumMod val="50000"/>
                  </a:schemeClr>
                </a:solidFill>
              </a:endParaRPr>
            </a:p>
          </p:txBody>
        </p:sp>
        <p:sp>
          <p:nvSpPr>
            <p:cNvPr id="22" name="TextBox 21">
              <a:extLst>
                <a:ext uri="{FF2B5EF4-FFF2-40B4-BE49-F238E27FC236}">
                  <a16:creationId xmlns:a16="http://schemas.microsoft.com/office/drawing/2014/main" id="{7FECF6E3-3132-4E53-BC83-422B985D83DE}"/>
                </a:ext>
              </a:extLst>
            </p:cNvPr>
            <p:cNvSpPr txBox="1"/>
            <p:nvPr/>
          </p:nvSpPr>
          <p:spPr>
            <a:xfrm>
              <a:off x="8234235" y="3253261"/>
              <a:ext cx="1631242" cy="646331"/>
            </a:xfrm>
            <a:prstGeom prst="rect">
              <a:avLst/>
            </a:prstGeom>
            <a:noFill/>
            <a:ln w="28575">
              <a:noFill/>
            </a:ln>
          </p:spPr>
          <p:txBody>
            <a:bodyPr wrap="square" rtlCol="0">
              <a:spAutoFit/>
            </a:bodyPr>
            <a:lstStyle/>
            <a:p>
              <a:pPr algn="ctr"/>
              <a:r>
                <a:rPr lang="ru-RU" b="1" dirty="0" err="1">
                  <a:solidFill>
                    <a:schemeClr val="accent5">
                      <a:lumMod val="50000"/>
                    </a:schemeClr>
                  </a:solidFill>
                </a:rPr>
                <a:t>Лойиҳа</a:t>
              </a:r>
              <a:r>
                <a:rPr lang="ru-RU" b="1" dirty="0">
                  <a:solidFill>
                    <a:schemeClr val="accent5">
                      <a:lumMod val="50000"/>
                    </a:schemeClr>
                  </a:solidFill>
                </a:rPr>
                <a:t> </a:t>
              </a:r>
              <a:r>
                <a:rPr lang="ru-RU" b="1" dirty="0" err="1">
                  <a:solidFill>
                    <a:schemeClr val="accent5">
                      <a:lumMod val="50000"/>
                    </a:schemeClr>
                  </a:solidFill>
                </a:rPr>
                <a:t>тугаши</a:t>
              </a:r>
              <a:endParaRPr lang="ru-RU" b="1" dirty="0">
                <a:solidFill>
                  <a:schemeClr val="accent5">
                    <a:lumMod val="50000"/>
                  </a:schemeClr>
                </a:solidFill>
              </a:endParaRPr>
            </a:p>
          </p:txBody>
        </p:sp>
      </p:grpSp>
    </p:spTree>
    <p:extLst>
      <p:ext uri="{BB962C8B-B14F-4D97-AF65-F5344CB8AC3E}">
        <p14:creationId xmlns:p14="http://schemas.microsoft.com/office/powerpoint/2010/main" val="29171601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417230" y="109815"/>
            <a:ext cx="9208484" cy="858399"/>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Лойиҳа жараёни босқичлари кетма-кетлигини кўрсатадиган диаграмма</a:t>
            </a:r>
          </a:p>
        </p:txBody>
      </p:sp>
      <p:sp>
        <p:nvSpPr>
          <p:cNvPr id="23" name="Прямоугольник 22">
            <a:extLst>
              <a:ext uri="{FF2B5EF4-FFF2-40B4-BE49-F238E27FC236}">
                <a16:creationId xmlns:a16="http://schemas.microsoft.com/office/drawing/2014/main" id="{9D618D69-FF77-4B14-988C-51CC67A66BE7}"/>
              </a:ext>
            </a:extLst>
          </p:cNvPr>
          <p:cNvSpPr/>
          <p:nvPr/>
        </p:nvSpPr>
        <p:spPr>
          <a:xfrm>
            <a:off x="318243" y="1184606"/>
            <a:ext cx="8636572" cy="5324138"/>
          </a:xfrm>
          <a:prstGeom prst="rect">
            <a:avLst/>
          </a:prstGeom>
          <a:noFill/>
          <a:ln w="38100" cap="flat" cmpd="sng" algn="ctr">
            <a:solidFill>
              <a:srgbClr val="0000FB"/>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1800" b="0" i="0" u="none" strike="noStrike" kern="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4" name="Скругленный прямоугольник 4">
            <a:extLst>
              <a:ext uri="{FF2B5EF4-FFF2-40B4-BE49-F238E27FC236}">
                <a16:creationId xmlns:a16="http://schemas.microsoft.com/office/drawing/2014/main" id="{A26802A0-37E9-4B4C-AFB2-E9A10DFCE224}"/>
              </a:ext>
            </a:extLst>
          </p:cNvPr>
          <p:cNvSpPr/>
          <p:nvPr/>
        </p:nvSpPr>
        <p:spPr>
          <a:xfrm>
            <a:off x="417230" y="1265729"/>
            <a:ext cx="8611155" cy="5133233"/>
          </a:xfrm>
          <a:prstGeom prst="roundRect">
            <a:avLst>
              <a:gd name="adj" fmla="val 2545"/>
            </a:avLst>
          </a:prstGeom>
          <a:solidFill>
            <a:sysClr val="window" lastClr="FFFFFF">
              <a:lumMod val="95000"/>
            </a:sysClr>
          </a:solidFill>
          <a:ln w="381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uz-Cyrl-UZ" sz="1800" b="0" i="0" u="none" strike="noStrike" kern="0" cap="none" spc="0" normalizeH="0" baseline="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cxnSp>
        <p:nvCxnSpPr>
          <p:cNvPr id="25" name="Прямая со стрелкой 24">
            <a:extLst>
              <a:ext uri="{FF2B5EF4-FFF2-40B4-BE49-F238E27FC236}">
                <a16:creationId xmlns:a16="http://schemas.microsoft.com/office/drawing/2014/main" id="{3F4BFD39-E536-436C-8EDF-E6D89CFF7DE9}"/>
              </a:ext>
            </a:extLst>
          </p:cNvPr>
          <p:cNvCxnSpPr/>
          <p:nvPr/>
        </p:nvCxnSpPr>
        <p:spPr>
          <a:xfrm flipV="1">
            <a:off x="1590944" y="1658334"/>
            <a:ext cx="0" cy="3733260"/>
          </a:xfrm>
          <a:prstGeom prst="straightConnector1">
            <a:avLst/>
          </a:prstGeom>
          <a:noFill/>
          <a:ln w="38100" cap="flat" cmpd="sng" algn="ctr">
            <a:solidFill>
              <a:srgbClr val="4472C4"/>
            </a:solidFill>
            <a:prstDash val="solid"/>
            <a:miter lim="800000"/>
            <a:tailEnd type="triangle"/>
          </a:ln>
          <a:effectLst/>
        </p:spPr>
      </p:cxnSp>
      <p:cxnSp>
        <p:nvCxnSpPr>
          <p:cNvPr id="26" name="Прямая со стрелкой 25">
            <a:extLst>
              <a:ext uri="{FF2B5EF4-FFF2-40B4-BE49-F238E27FC236}">
                <a16:creationId xmlns:a16="http://schemas.microsoft.com/office/drawing/2014/main" id="{BD86435F-8823-40A6-8BD2-F80481AC55E5}"/>
              </a:ext>
            </a:extLst>
          </p:cNvPr>
          <p:cNvCxnSpPr/>
          <p:nvPr/>
        </p:nvCxnSpPr>
        <p:spPr>
          <a:xfrm>
            <a:off x="1350486" y="5538214"/>
            <a:ext cx="7508944" cy="0"/>
          </a:xfrm>
          <a:prstGeom prst="straightConnector1">
            <a:avLst/>
          </a:prstGeom>
          <a:noFill/>
          <a:ln w="38100" cap="flat" cmpd="sng" algn="ctr">
            <a:solidFill>
              <a:srgbClr val="4472C4"/>
            </a:solidFill>
            <a:prstDash val="solid"/>
            <a:miter lim="800000"/>
            <a:tailEnd type="triangle"/>
          </a:ln>
          <a:effectLst/>
        </p:spPr>
      </p:cxnSp>
      <p:sp>
        <p:nvSpPr>
          <p:cNvPr id="27" name="Полилиния 8">
            <a:extLst>
              <a:ext uri="{FF2B5EF4-FFF2-40B4-BE49-F238E27FC236}">
                <a16:creationId xmlns:a16="http://schemas.microsoft.com/office/drawing/2014/main" id="{D2206F92-4D25-4085-87F0-3D7084B6D0EE}"/>
              </a:ext>
            </a:extLst>
          </p:cNvPr>
          <p:cNvSpPr/>
          <p:nvPr/>
        </p:nvSpPr>
        <p:spPr>
          <a:xfrm>
            <a:off x="1590944" y="4611890"/>
            <a:ext cx="2234300" cy="801475"/>
          </a:xfrm>
          <a:custGeom>
            <a:avLst/>
            <a:gdLst>
              <a:gd name="connsiteX0" fmla="*/ 0 w 1659775"/>
              <a:gd name="connsiteY0" fmla="*/ 687544 h 719796"/>
              <a:gd name="connsiteX1" fmla="*/ 825500 w 1659775"/>
              <a:gd name="connsiteY1" fmla="*/ 1744 h 719796"/>
              <a:gd name="connsiteX2" fmla="*/ 1308100 w 1659775"/>
              <a:gd name="connsiteY2" fmla="*/ 497044 h 719796"/>
              <a:gd name="connsiteX3" fmla="*/ 1638300 w 1659775"/>
              <a:gd name="connsiteY3" fmla="*/ 700244 h 719796"/>
              <a:gd name="connsiteX4" fmla="*/ 1600200 w 1659775"/>
              <a:gd name="connsiteY4" fmla="*/ 700244 h 7197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9775" h="719796">
                <a:moveTo>
                  <a:pt x="0" y="687544"/>
                </a:moveTo>
                <a:cubicBezTo>
                  <a:pt x="303741" y="360519"/>
                  <a:pt x="607483" y="33494"/>
                  <a:pt x="825500" y="1744"/>
                </a:cubicBezTo>
                <a:cubicBezTo>
                  <a:pt x="1043517" y="-30006"/>
                  <a:pt x="1172633" y="380627"/>
                  <a:pt x="1308100" y="497044"/>
                </a:cubicBezTo>
                <a:cubicBezTo>
                  <a:pt x="1443567" y="613461"/>
                  <a:pt x="1589617" y="666377"/>
                  <a:pt x="1638300" y="700244"/>
                </a:cubicBezTo>
                <a:cubicBezTo>
                  <a:pt x="1686983" y="734111"/>
                  <a:pt x="1643591" y="717177"/>
                  <a:pt x="1600200" y="700244"/>
                </a:cubicBezTo>
              </a:path>
            </a:pathLst>
          </a:custGeom>
          <a:noFill/>
          <a:ln w="12700" cap="flat" cmpd="sng" algn="ctr">
            <a:solidFill>
              <a:sysClr val="windowText" lastClr="000000"/>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1800" b="0" i="0" u="none" strike="noStrike" kern="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8" name="Полилиния 9">
            <a:extLst>
              <a:ext uri="{FF2B5EF4-FFF2-40B4-BE49-F238E27FC236}">
                <a16:creationId xmlns:a16="http://schemas.microsoft.com/office/drawing/2014/main" id="{51E358DA-1DF0-4418-956D-B643DFA7B3A0}"/>
              </a:ext>
            </a:extLst>
          </p:cNvPr>
          <p:cNvSpPr/>
          <p:nvPr/>
        </p:nvSpPr>
        <p:spPr>
          <a:xfrm>
            <a:off x="4843405" y="4472420"/>
            <a:ext cx="3980014" cy="952526"/>
          </a:xfrm>
          <a:custGeom>
            <a:avLst/>
            <a:gdLst>
              <a:gd name="connsiteX0" fmla="*/ 0 w 3536202"/>
              <a:gd name="connsiteY0" fmla="*/ 838200 h 855453"/>
              <a:gd name="connsiteX1" fmla="*/ 1219200 w 3536202"/>
              <a:gd name="connsiteY1" fmla="*/ 533400 h 855453"/>
              <a:gd name="connsiteX2" fmla="*/ 1955800 w 3536202"/>
              <a:gd name="connsiteY2" fmla="*/ 165100 h 855453"/>
              <a:gd name="connsiteX3" fmla="*/ 2336800 w 3536202"/>
              <a:gd name="connsiteY3" fmla="*/ 0 h 855453"/>
              <a:gd name="connsiteX4" fmla="*/ 2692400 w 3536202"/>
              <a:gd name="connsiteY4" fmla="*/ 165100 h 855453"/>
              <a:gd name="connsiteX5" fmla="*/ 3136900 w 3536202"/>
              <a:gd name="connsiteY5" fmla="*/ 711200 h 855453"/>
              <a:gd name="connsiteX6" fmla="*/ 3492500 w 3536202"/>
              <a:gd name="connsiteY6" fmla="*/ 838200 h 855453"/>
              <a:gd name="connsiteX7" fmla="*/ 3517900 w 3536202"/>
              <a:gd name="connsiteY7" fmla="*/ 850900 h 85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36202" h="855453">
                <a:moveTo>
                  <a:pt x="0" y="838200"/>
                </a:moveTo>
                <a:cubicBezTo>
                  <a:pt x="446616" y="741891"/>
                  <a:pt x="893233" y="645583"/>
                  <a:pt x="1219200" y="533400"/>
                </a:cubicBezTo>
                <a:cubicBezTo>
                  <a:pt x="1545167" y="421217"/>
                  <a:pt x="1769533" y="254000"/>
                  <a:pt x="1955800" y="165100"/>
                </a:cubicBezTo>
                <a:cubicBezTo>
                  <a:pt x="2142067" y="76200"/>
                  <a:pt x="2214033" y="0"/>
                  <a:pt x="2336800" y="0"/>
                </a:cubicBezTo>
                <a:cubicBezTo>
                  <a:pt x="2459567" y="0"/>
                  <a:pt x="2559050" y="46567"/>
                  <a:pt x="2692400" y="165100"/>
                </a:cubicBezTo>
                <a:cubicBezTo>
                  <a:pt x="2825750" y="283633"/>
                  <a:pt x="3003550" y="599017"/>
                  <a:pt x="3136900" y="711200"/>
                </a:cubicBezTo>
                <a:cubicBezTo>
                  <a:pt x="3270250" y="823383"/>
                  <a:pt x="3492500" y="838200"/>
                  <a:pt x="3492500" y="838200"/>
                </a:cubicBezTo>
                <a:cubicBezTo>
                  <a:pt x="3556000" y="861483"/>
                  <a:pt x="3536950" y="856191"/>
                  <a:pt x="3517900" y="850900"/>
                </a:cubicBezTo>
              </a:path>
            </a:pathLst>
          </a:custGeom>
          <a:noFill/>
          <a:ln w="50800" cap="flat" cmpd="sng" algn="ctr">
            <a:solidFill>
              <a:sysClr val="windowText" lastClr="000000"/>
            </a:solidFill>
            <a:prstDash val="sysDot"/>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1800" b="0" i="0" u="none" strike="noStrike" kern="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Полилиния 10">
            <a:extLst>
              <a:ext uri="{FF2B5EF4-FFF2-40B4-BE49-F238E27FC236}">
                <a16:creationId xmlns:a16="http://schemas.microsoft.com/office/drawing/2014/main" id="{9C3D69D9-CFB6-46D1-BEE4-4637712AF1DB}"/>
              </a:ext>
            </a:extLst>
          </p:cNvPr>
          <p:cNvSpPr/>
          <p:nvPr/>
        </p:nvSpPr>
        <p:spPr>
          <a:xfrm>
            <a:off x="1590944" y="4246163"/>
            <a:ext cx="6720355" cy="1173714"/>
          </a:xfrm>
          <a:custGeom>
            <a:avLst/>
            <a:gdLst>
              <a:gd name="connsiteX0" fmla="*/ 0 w 6362700"/>
              <a:gd name="connsiteY0" fmla="*/ 749335 h 774735"/>
              <a:gd name="connsiteX1" fmla="*/ 3225800 w 6362700"/>
              <a:gd name="connsiteY1" fmla="*/ 35 h 774735"/>
              <a:gd name="connsiteX2" fmla="*/ 6362700 w 6362700"/>
              <a:gd name="connsiteY2" fmla="*/ 774735 h 774735"/>
            </a:gdLst>
            <a:ahLst/>
            <a:cxnLst>
              <a:cxn ang="0">
                <a:pos x="connsiteX0" y="connsiteY0"/>
              </a:cxn>
              <a:cxn ang="0">
                <a:pos x="connsiteX1" y="connsiteY1"/>
              </a:cxn>
              <a:cxn ang="0">
                <a:pos x="connsiteX2" y="connsiteY2"/>
              </a:cxn>
            </a:cxnLst>
            <a:rect l="l" t="t" r="r" b="b"/>
            <a:pathLst>
              <a:path w="6362700" h="774735">
                <a:moveTo>
                  <a:pt x="0" y="749335"/>
                </a:moveTo>
                <a:cubicBezTo>
                  <a:pt x="1082675" y="372568"/>
                  <a:pt x="2165350" y="-4198"/>
                  <a:pt x="3225800" y="35"/>
                </a:cubicBezTo>
                <a:cubicBezTo>
                  <a:pt x="4286250" y="4268"/>
                  <a:pt x="5324475" y="389501"/>
                  <a:pt x="6362700" y="774735"/>
                </a:cubicBezTo>
              </a:path>
            </a:pathLst>
          </a:custGeom>
          <a:noFill/>
          <a:ln w="19050" cap="flat" cmpd="sng" algn="ctr">
            <a:solidFill>
              <a:sysClr val="windowText" lastClr="000000"/>
            </a:solidFill>
            <a:prstDash val="lgDashDot"/>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1800" b="0" i="0" u="none" strike="noStrike" kern="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0" name="Полилиния 11">
            <a:extLst>
              <a:ext uri="{FF2B5EF4-FFF2-40B4-BE49-F238E27FC236}">
                <a16:creationId xmlns:a16="http://schemas.microsoft.com/office/drawing/2014/main" id="{4A9CBA2E-D01F-47BE-AD6E-7C13649FD683}"/>
              </a:ext>
            </a:extLst>
          </p:cNvPr>
          <p:cNvSpPr/>
          <p:nvPr/>
        </p:nvSpPr>
        <p:spPr>
          <a:xfrm>
            <a:off x="1555477" y="3031835"/>
            <a:ext cx="6236356" cy="2380971"/>
          </a:xfrm>
          <a:custGeom>
            <a:avLst/>
            <a:gdLst>
              <a:gd name="connsiteX0" fmla="*/ 19153 w 5867503"/>
              <a:gd name="connsiteY0" fmla="*/ 2100224 h 2138324"/>
              <a:gd name="connsiteX1" fmla="*/ 152503 w 5867503"/>
              <a:gd name="connsiteY1" fmla="*/ 2100224 h 2138324"/>
              <a:gd name="connsiteX2" fmla="*/ 1143103 w 5867503"/>
              <a:gd name="connsiteY2" fmla="*/ 1719224 h 2138324"/>
              <a:gd name="connsiteX3" fmla="*/ 1943203 w 5867503"/>
              <a:gd name="connsiteY3" fmla="*/ 766724 h 2138324"/>
              <a:gd name="connsiteX4" fmla="*/ 2495653 w 5867503"/>
              <a:gd name="connsiteY4" fmla="*/ 214274 h 2138324"/>
              <a:gd name="connsiteX5" fmla="*/ 3333853 w 5867503"/>
              <a:gd name="connsiteY5" fmla="*/ 23774 h 2138324"/>
              <a:gd name="connsiteX6" fmla="*/ 4629253 w 5867503"/>
              <a:gd name="connsiteY6" fmla="*/ 709574 h 2138324"/>
              <a:gd name="connsiteX7" fmla="*/ 5200753 w 5867503"/>
              <a:gd name="connsiteY7" fmla="*/ 1643024 h 2138324"/>
              <a:gd name="connsiteX8" fmla="*/ 5867503 w 5867503"/>
              <a:gd name="connsiteY8" fmla="*/ 2138324 h 213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67503" h="2138324">
                <a:moveTo>
                  <a:pt x="19153" y="2100224"/>
                </a:moveTo>
                <a:cubicBezTo>
                  <a:pt x="-7835" y="2131974"/>
                  <a:pt x="-34822" y="2163724"/>
                  <a:pt x="152503" y="2100224"/>
                </a:cubicBezTo>
                <a:cubicBezTo>
                  <a:pt x="339828" y="2036724"/>
                  <a:pt x="844653" y="1941474"/>
                  <a:pt x="1143103" y="1719224"/>
                </a:cubicBezTo>
                <a:cubicBezTo>
                  <a:pt x="1441553" y="1496974"/>
                  <a:pt x="1717778" y="1017549"/>
                  <a:pt x="1943203" y="766724"/>
                </a:cubicBezTo>
                <a:cubicBezTo>
                  <a:pt x="2168628" y="515899"/>
                  <a:pt x="2263878" y="338099"/>
                  <a:pt x="2495653" y="214274"/>
                </a:cubicBezTo>
                <a:cubicBezTo>
                  <a:pt x="2727428" y="90449"/>
                  <a:pt x="2978253" y="-58776"/>
                  <a:pt x="3333853" y="23774"/>
                </a:cubicBezTo>
                <a:cubicBezTo>
                  <a:pt x="3689453" y="106324"/>
                  <a:pt x="4318103" y="439699"/>
                  <a:pt x="4629253" y="709574"/>
                </a:cubicBezTo>
                <a:cubicBezTo>
                  <a:pt x="4940403" y="979449"/>
                  <a:pt x="4994378" y="1404899"/>
                  <a:pt x="5200753" y="1643024"/>
                </a:cubicBezTo>
                <a:cubicBezTo>
                  <a:pt x="5407128" y="1881149"/>
                  <a:pt x="5637315" y="2009736"/>
                  <a:pt x="5867503" y="2138324"/>
                </a:cubicBezTo>
              </a:path>
            </a:pathLst>
          </a:custGeom>
          <a:no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1800" b="0" i="0" u="none" strike="noStrike" kern="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1" name="Полилиния 12">
            <a:extLst>
              <a:ext uri="{FF2B5EF4-FFF2-40B4-BE49-F238E27FC236}">
                <a16:creationId xmlns:a16="http://schemas.microsoft.com/office/drawing/2014/main" id="{C2FE1EE3-DCCE-4D52-A087-554BC42EAB95}"/>
              </a:ext>
            </a:extLst>
          </p:cNvPr>
          <p:cNvSpPr/>
          <p:nvPr/>
        </p:nvSpPr>
        <p:spPr>
          <a:xfrm>
            <a:off x="1598016" y="2714122"/>
            <a:ext cx="6405934" cy="2710129"/>
          </a:xfrm>
          <a:custGeom>
            <a:avLst/>
            <a:gdLst>
              <a:gd name="connsiteX0" fmla="*/ 0 w 6484183"/>
              <a:gd name="connsiteY0" fmla="*/ 2404608 h 2433937"/>
              <a:gd name="connsiteX1" fmla="*/ 1485900 w 6484183"/>
              <a:gd name="connsiteY1" fmla="*/ 2156958 h 2433937"/>
              <a:gd name="connsiteX2" fmla="*/ 2247900 w 6484183"/>
              <a:gd name="connsiteY2" fmla="*/ 1833108 h 2433937"/>
              <a:gd name="connsiteX3" fmla="*/ 3086100 w 6484183"/>
              <a:gd name="connsiteY3" fmla="*/ 1242558 h 2433937"/>
              <a:gd name="connsiteX4" fmla="*/ 3619500 w 6484183"/>
              <a:gd name="connsiteY4" fmla="*/ 594858 h 2433937"/>
              <a:gd name="connsiteX5" fmla="*/ 4152900 w 6484183"/>
              <a:gd name="connsiteY5" fmla="*/ 175758 h 2433937"/>
              <a:gd name="connsiteX6" fmla="*/ 4743450 w 6484183"/>
              <a:gd name="connsiteY6" fmla="*/ 4308 h 2433937"/>
              <a:gd name="connsiteX7" fmla="*/ 5219700 w 6484183"/>
              <a:gd name="connsiteY7" fmla="*/ 80508 h 2433937"/>
              <a:gd name="connsiteX8" fmla="*/ 5657850 w 6484183"/>
              <a:gd name="connsiteY8" fmla="*/ 385308 h 2433937"/>
              <a:gd name="connsiteX9" fmla="*/ 5848350 w 6484183"/>
              <a:gd name="connsiteY9" fmla="*/ 842508 h 2433937"/>
              <a:gd name="connsiteX10" fmla="*/ 5886450 w 6484183"/>
              <a:gd name="connsiteY10" fmla="*/ 1433058 h 2433937"/>
              <a:gd name="connsiteX11" fmla="*/ 6038850 w 6484183"/>
              <a:gd name="connsiteY11" fmla="*/ 2099808 h 2433937"/>
              <a:gd name="connsiteX12" fmla="*/ 6438900 w 6484183"/>
              <a:gd name="connsiteY12" fmla="*/ 2404608 h 2433937"/>
              <a:gd name="connsiteX13" fmla="*/ 6457950 w 6484183"/>
              <a:gd name="connsiteY13" fmla="*/ 2404608 h 2433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484183" h="2433937">
                <a:moveTo>
                  <a:pt x="0" y="2404608"/>
                </a:moveTo>
                <a:cubicBezTo>
                  <a:pt x="555625" y="2328408"/>
                  <a:pt x="1111250" y="2252208"/>
                  <a:pt x="1485900" y="2156958"/>
                </a:cubicBezTo>
                <a:cubicBezTo>
                  <a:pt x="1860550" y="2061708"/>
                  <a:pt x="1981200" y="1985508"/>
                  <a:pt x="2247900" y="1833108"/>
                </a:cubicBezTo>
                <a:cubicBezTo>
                  <a:pt x="2514600" y="1680708"/>
                  <a:pt x="2857500" y="1448933"/>
                  <a:pt x="3086100" y="1242558"/>
                </a:cubicBezTo>
                <a:cubicBezTo>
                  <a:pt x="3314700" y="1036183"/>
                  <a:pt x="3441700" y="772658"/>
                  <a:pt x="3619500" y="594858"/>
                </a:cubicBezTo>
                <a:cubicBezTo>
                  <a:pt x="3797300" y="417058"/>
                  <a:pt x="3965575" y="274183"/>
                  <a:pt x="4152900" y="175758"/>
                </a:cubicBezTo>
                <a:cubicBezTo>
                  <a:pt x="4340225" y="77333"/>
                  <a:pt x="4565650" y="20183"/>
                  <a:pt x="4743450" y="4308"/>
                </a:cubicBezTo>
                <a:cubicBezTo>
                  <a:pt x="4921250" y="-11567"/>
                  <a:pt x="5067300" y="17008"/>
                  <a:pt x="5219700" y="80508"/>
                </a:cubicBezTo>
                <a:cubicBezTo>
                  <a:pt x="5372100" y="144008"/>
                  <a:pt x="5553075" y="258308"/>
                  <a:pt x="5657850" y="385308"/>
                </a:cubicBezTo>
                <a:cubicBezTo>
                  <a:pt x="5762625" y="512308"/>
                  <a:pt x="5810250" y="667883"/>
                  <a:pt x="5848350" y="842508"/>
                </a:cubicBezTo>
                <a:cubicBezTo>
                  <a:pt x="5886450" y="1017133"/>
                  <a:pt x="5854700" y="1223508"/>
                  <a:pt x="5886450" y="1433058"/>
                </a:cubicBezTo>
                <a:cubicBezTo>
                  <a:pt x="5918200" y="1642608"/>
                  <a:pt x="5946775" y="1937883"/>
                  <a:pt x="6038850" y="2099808"/>
                </a:cubicBezTo>
                <a:cubicBezTo>
                  <a:pt x="6130925" y="2261733"/>
                  <a:pt x="6438900" y="2404608"/>
                  <a:pt x="6438900" y="2404608"/>
                </a:cubicBezTo>
                <a:cubicBezTo>
                  <a:pt x="6508750" y="2455408"/>
                  <a:pt x="6483350" y="2430008"/>
                  <a:pt x="6457950" y="2404608"/>
                </a:cubicBezTo>
              </a:path>
            </a:pathLst>
          </a:custGeom>
          <a:noFill/>
          <a:ln w="28575" cap="flat" cmpd="sng" algn="ctr">
            <a:solidFill>
              <a:sysClr val="windowText" lastClr="000000"/>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1800" b="0" i="0" u="none" strike="noStrike" kern="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2" name="TextBox 31">
            <a:extLst>
              <a:ext uri="{FF2B5EF4-FFF2-40B4-BE49-F238E27FC236}">
                <a16:creationId xmlns:a16="http://schemas.microsoft.com/office/drawing/2014/main" id="{51B0229B-C7C6-4A08-BDDE-144B3A3ACCA9}"/>
              </a:ext>
            </a:extLst>
          </p:cNvPr>
          <p:cNvSpPr txBox="1"/>
          <p:nvPr/>
        </p:nvSpPr>
        <p:spPr>
          <a:xfrm>
            <a:off x="1675791" y="1896910"/>
            <a:ext cx="1126075" cy="738664"/>
          </a:xfrm>
          <a:prstGeom prst="rect">
            <a:avLst/>
          </a:prstGeom>
          <a:noFill/>
        </p:spPr>
        <p:txBody>
          <a:bodyPr wrap="square" rtlCol="0">
            <a:spAutoFit/>
          </a:bodyPr>
          <a:lstStyle/>
          <a:p>
            <a:r>
              <a:rPr lang="uz-Cyrl-UZ" sz="1400" dirty="0" smtClean="0">
                <a:solidFill>
                  <a:prstClr val="black"/>
                </a:solidFill>
                <a:latin typeface="Times New Roman" panose="02020603050405020304" pitchFamily="18" charset="0"/>
                <a:cs typeface="Times New Roman" panose="02020603050405020304" pitchFamily="18" charset="0"/>
              </a:rPr>
              <a:t>Ташаббус жараён гуруҳи</a:t>
            </a:r>
            <a:endParaRPr lang="uz-Cyrl-UZ" sz="1400" dirty="0">
              <a:solidFill>
                <a:prstClr val="black"/>
              </a:solidFill>
              <a:latin typeface="Times New Roman" panose="02020603050405020304" pitchFamily="18" charset="0"/>
              <a:cs typeface="Times New Roman" panose="02020603050405020304" pitchFamily="18" charset="0"/>
            </a:endParaRPr>
          </a:p>
        </p:txBody>
      </p:sp>
      <p:sp>
        <p:nvSpPr>
          <p:cNvPr id="33" name="TextBox 32">
            <a:extLst>
              <a:ext uri="{FF2B5EF4-FFF2-40B4-BE49-F238E27FC236}">
                <a16:creationId xmlns:a16="http://schemas.microsoft.com/office/drawing/2014/main" id="{87F16608-B71A-4A74-96FE-CE66A8292926}"/>
              </a:ext>
            </a:extLst>
          </p:cNvPr>
          <p:cNvSpPr txBox="1"/>
          <p:nvPr/>
        </p:nvSpPr>
        <p:spPr>
          <a:xfrm>
            <a:off x="2891929" y="1898324"/>
            <a:ext cx="1536168" cy="523220"/>
          </a:xfrm>
          <a:prstGeom prst="rect">
            <a:avLst/>
          </a:prstGeom>
          <a:noFill/>
        </p:spPr>
        <p:txBody>
          <a:bodyPr wrap="square" rtlCol="0">
            <a:spAutoFit/>
          </a:bodyPr>
          <a:lstStyle/>
          <a:p>
            <a:r>
              <a:rPr lang="uz-Cyrl-UZ" sz="1400" dirty="0" smtClean="0">
                <a:solidFill>
                  <a:prstClr val="black"/>
                </a:solidFill>
                <a:latin typeface="Times New Roman" panose="02020603050405020304" pitchFamily="18" charset="0"/>
                <a:cs typeface="Times New Roman" panose="02020603050405020304" pitchFamily="18" charset="0"/>
              </a:rPr>
              <a:t>Режалаштириш жараён гуруҳи</a:t>
            </a:r>
            <a:endParaRPr lang="uz-Cyrl-UZ" sz="1400" dirty="0">
              <a:solidFill>
                <a:prstClr val="black"/>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8FB61912-5CBF-4221-9730-216EBAA3BC96}"/>
              </a:ext>
            </a:extLst>
          </p:cNvPr>
          <p:cNvSpPr txBox="1"/>
          <p:nvPr/>
        </p:nvSpPr>
        <p:spPr>
          <a:xfrm>
            <a:off x="4468607" y="1898324"/>
            <a:ext cx="1491890" cy="738664"/>
          </a:xfrm>
          <a:prstGeom prst="rect">
            <a:avLst/>
          </a:prstGeom>
          <a:noFill/>
        </p:spPr>
        <p:txBody>
          <a:bodyPr wrap="square" rtlCol="0">
            <a:spAutoFit/>
          </a:bodyPr>
          <a:lstStyle/>
          <a:p>
            <a:r>
              <a:rPr lang="uz-Cyrl-UZ" sz="1400" dirty="0" smtClean="0">
                <a:solidFill>
                  <a:prstClr val="black"/>
                </a:solidFill>
                <a:latin typeface="Times New Roman" panose="02020603050405020304" pitchFamily="18" charset="0"/>
                <a:cs typeface="Times New Roman" panose="02020603050405020304" pitchFamily="18" charset="0"/>
              </a:rPr>
              <a:t>Амалша ошириш жараён гуруҳи</a:t>
            </a:r>
            <a:endParaRPr lang="uz-Cyrl-UZ" sz="1400" dirty="0">
              <a:solidFill>
                <a:prstClr val="black"/>
              </a:solidFill>
              <a:latin typeface="Times New Roman" panose="02020603050405020304" pitchFamily="18" charset="0"/>
              <a:cs typeface="Times New Roman" panose="02020603050405020304" pitchFamily="18" charset="0"/>
            </a:endParaRPr>
          </a:p>
        </p:txBody>
      </p:sp>
      <p:sp>
        <p:nvSpPr>
          <p:cNvPr id="35" name="TextBox 34">
            <a:extLst>
              <a:ext uri="{FF2B5EF4-FFF2-40B4-BE49-F238E27FC236}">
                <a16:creationId xmlns:a16="http://schemas.microsoft.com/office/drawing/2014/main" id="{006E33B1-0D84-4206-A473-E68F6CA76657}"/>
              </a:ext>
            </a:extLst>
          </p:cNvPr>
          <p:cNvSpPr txBox="1"/>
          <p:nvPr/>
        </p:nvSpPr>
        <p:spPr>
          <a:xfrm>
            <a:off x="6001008" y="1885597"/>
            <a:ext cx="1790826" cy="738664"/>
          </a:xfrm>
          <a:prstGeom prst="rect">
            <a:avLst/>
          </a:prstGeom>
          <a:noFill/>
        </p:spPr>
        <p:txBody>
          <a:bodyPr wrap="square" rtlCol="0">
            <a:spAutoFit/>
          </a:bodyPr>
          <a:lstStyle/>
          <a:p>
            <a:r>
              <a:rPr lang="uz-Cyrl-UZ" sz="1400" dirty="0" smtClean="0">
                <a:solidFill>
                  <a:prstClr val="black"/>
                </a:solidFill>
                <a:latin typeface="Times New Roman" panose="02020603050405020304" pitchFamily="18" charset="0"/>
                <a:cs typeface="Times New Roman" panose="02020603050405020304" pitchFamily="18" charset="0"/>
              </a:rPr>
              <a:t>Мониторинг ва назорат жараён гуруҳи</a:t>
            </a:r>
            <a:endParaRPr lang="uz-Cyrl-UZ" sz="1400" dirty="0">
              <a:solidFill>
                <a:prstClr val="black"/>
              </a:solidFill>
              <a:latin typeface="Times New Roman" panose="02020603050405020304" pitchFamily="18" charset="0"/>
              <a:cs typeface="Times New Roman" panose="02020603050405020304" pitchFamily="18" charset="0"/>
            </a:endParaRPr>
          </a:p>
        </p:txBody>
      </p:sp>
      <p:sp>
        <p:nvSpPr>
          <p:cNvPr id="36" name="TextBox 35">
            <a:extLst>
              <a:ext uri="{FF2B5EF4-FFF2-40B4-BE49-F238E27FC236}">
                <a16:creationId xmlns:a16="http://schemas.microsoft.com/office/drawing/2014/main" id="{55FD58CE-D556-443A-AC94-F66D372FDEBE}"/>
              </a:ext>
            </a:extLst>
          </p:cNvPr>
          <p:cNvSpPr txBox="1"/>
          <p:nvPr/>
        </p:nvSpPr>
        <p:spPr>
          <a:xfrm>
            <a:off x="7857188" y="1885597"/>
            <a:ext cx="1478640" cy="738664"/>
          </a:xfrm>
          <a:prstGeom prst="rect">
            <a:avLst/>
          </a:prstGeom>
          <a:noFill/>
        </p:spPr>
        <p:txBody>
          <a:bodyPr wrap="square" rtlCol="0">
            <a:spAutoFit/>
          </a:bodyPr>
          <a:lstStyle/>
          <a:p>
            <a:r>
              <a:rPr lang="uz-Cyrl-UZ" sz="1400" dirty="0" smtClean="0">
                <a:solidFill>
                  <a:prstClr val="black"/>
                </a:solidFill>
                <a:latin typeface="Times New Roman" panose="02020603050405020304" pitchFamily="18" charset="0"/>
                <a:cs typeface="Times New Roman" panose="02020603050405020304" pitchFamily="18" charset="0"/>
              </a:rPr>
              <a:t>Лойиҳани якунлаш жараён гуруҳи</a:t>
            </a:r>
            <a:endParaRPr lang="uz-Cyrl-UZ" sz="1400" dirty="0">
              <a:solidFill>
                <a:prstClr val="black"/>
              </a:solidFill>
              <a:latin typeface="Times New Roman" panose="02020603050405020304" pitchFamily="18" charset="0"/>
              <a:cs typeface="Times New Roman" panose="02020603050405020304" pitchFamily="18" charset="0"/>
            </a:endParaRPr>
          </a:p>
        </p:txBody>
      </p:sp>
      <p:cxnSp>
        <p:nvCxnSpPr>
          <p:cNvPr id="37" name="Прямая соединительная линия 36">
            <a:extLst>
              <a:ext uri="{FF2B5EF4-FFF2-40B4-BE49-F238E27FC236}">
                <a16:creationId xmlns:a16="http://schemas.microsoft.com/office/drawing/2014/main" id="{A748F288-C0DA-4323-B137-4DCF6003B6F4}"/>
              </a:ext>
            </a:extLst>
          </p:cNvPr>
          <p:cNvCxnSpPr>
            <a:stCxn id="32" idx="2"/>
          </p:cNvCxnSpPr>
          <p:nvPr/>
        </p:nvCxnSpPr>
        <p:spPr>
          <a:xfrm flipH="1">
            <a:off x="2213157" y="2635574"/>
            <a:ext cx="25672" cy="2190371"/>
          </a:xfrm>
          <a:prstGeom prst="line">
            <a:avLst/>
          </a:prstGeom>
          <a:noFill/>
          <a:ln w="6350" cap="flat" cmpd="sng" algn="ctr">
            <a:solidFill>
              <a:sysClr val="window" lastClr="FFFFFF">
                <a:lumMod val="75000"/>
              </a:sysClr>
            </a:solidFill>
            <a:prstDash val="solid"/>
            <a:miter lim="800000"/>
          </a:ln>
          <a:effectLst/>
        </p:spPr>
      </p:cxnSp>
      <p:cxnSp>
        <p:nvCxnSpPr>
          <p:cNvPr id="38" name="Прямая соединительная линия 37">
            <a:extLst>
              <a:ext uri="{FF2B5EF4-FFF2-40B4-BE49-F238E27FC236}">
                <a16:creationId xmlns:a16="http://schemas.microsoft.com/office/drawing/2014/main" id="{4572EEA7-F734-46E8-919B-35EF8EE71A24}"/>
              </a:ext>
            </a:extLst>
          </p:cNvPr>
          <p:cNvCxnSpPr>
            <a:cxnSpLocks/>
            <a:stCxn id="33" idx="2"/>
          </p:cNvCxnSpPr>
          <p:nvPr/>
        </p:nvCxnSpPr>
        <p:spPr>
          <a:xfrm flipH="1">
            <a:off x="3570707" y="2421544"/>
            <a:ext cx="89306" cy="1555936"/>
          </a:xfrm>
          <a:prstGeom prst="line">
            <a:avLst/>
          </a:prstGeom>
          <a:noFill/>
          <a:ln w="6350" cap="flat" cmpd="sng" algn="ctr">
            <a:solidFill>
              <a:sysClr val="window" lastClr="FFFFFF">
                <a:lumMod val="75000"/>
              </a:sysClr>
            </a:solidFill>
            <a:prstDash val="solid"/>
            <a:miter lim="800000"/>
          </a:ln>
          <a:effectLst/>
        </p:spPr>
      </p:cxnSp>
      <p:cxnSp>
        <p:nvCxnSpPr>
          <p:cNvPr id="39" name="Прямая соединительная линия 38">
            <a:extLst>
              <a:ext uri="{FF2B5EF4-FFF2-40B4-BE49-F238E27FC236}">
                <a16:creationId xmlns:a16="http://schemas.microsoft.com/office/drawing/2014/main" id="{63960E4B-BACF-407A-8C36-45B0A6DDF830}"/>
              </a:ext>
            </a:extLst>
          </p:cNvPr>
          <p:cNvCxnSpPr>
            <a:cxnSpLocks/>
            <a:stCxn id="34" idx="2"/>
            <a:endCxn id="31" idx="5"/>
          </p:cNvCxnSpPr>
          <p:nvPr/>
        </p:nvCxnSpPr>
        <p:spPr>
          <a:xfrm>
            <a:off x="5214552" y="2636988"/>
            <a:ext cx="486248" cy="272836"/>
          </a:xfrm>
          <a:prstGeom prst="line">
            <a:avLst/>
          </a:prstGeom>
          <a:noFill/>
          <a:ln w="6350" cap="flat" cmpd="sng" algn="ctr">
            <a:solidFill>
              <a:sysClr val="window" lastClr="FFFFFF">
                <a:lumMod val="75000"/>
              </a:sysClr>
            </a:solidFill>
            <a:prstDash val="solid"/>
            <a:miter lim="800000"/>
          </a:ln>
          <a:effectLst/>
        </p:spPr>
      </p:cxnSp>
      <p:cxnSp>
        <p:nvCxnSpPr>
          <p:cNvPr id="40" name="Прямая соединительная линия 39">
            <a:extLst>
              <a:ext uri="{FF2B5EF4-FFF2-40B4-BE49-F238E27FC236}">
                <a16:creationId xmlns:a16="http://schemas.microsoft.com/office/drawing/2014/main" id="{D26C180E-1BAE-448F-9064-24D0B0AE0AA0}"/>
              </a:ext>
            </a:extLst>
          </p:cNvPr>
          <p:cNvCxnSpPr>
            <a:stCxn id="35" idx="2"/>
          </p:cNvCxnSpPr>
          <p:nvPr/>
        </p:nvCxnSpPr>
        <p:spPr>
          <a:xfrm flipH="1">
            <a:off x="6469639" y="2624261"/>
            <a:ext cx="426782" cy="1848159"/>
          </a:xfrm>
          <a:prstGeom prst="line">
            <a:avLst/>
          </a:prstGeom>
          <a:noFill/>
          <a:ln w="6350" cap="flat" cmpd="sng" algn="ctr">
            <a:solidFill>
              <a:sysClr val="window" lastClr="FFFFFF">
                <a:lumMod val="75000"/>
              </a:sysClr>
            </a:solidFill>
            <a:prstDash val="solid"/>
            <a:miter lim="800000"/>
          </a:ln>
          <a:effectLst/>
        </p:spPr>
      </p:cxnSp>
      <p:cxnSp>
        <p:nvCxnSpPr>
          <p:cNvPr id="41" name="Прямая соединительная линия 40">
            <a:extLst>
              <a:ext uri="{FF2B5EF4-FFF2-40B4-BE49-F238E27FC236}">
                <a16:creationId xmlns:a16="http://schemas.microsoft.com/office/drawing/2014/main" id="{ECC04F78-98D3-486F-A77D-0A2927B23336}"/>
              </a:ext>
            </a:extLst>
          </p:cNvPr>
          <p:cNvCxnSpPr>
            <a:cxnSpLocks/>
          </p:cNvCxnSpPr>
          <p:nvPr/>
        </p:nvCxnSpPr>
        <p:spPr>
          <a:xfrm>
            <a:off x="8287230" y="2624261"/>
            <a:ext cx="31140" cy="2416171"/>
          </a:xfrm>
          <a:prstGeom prst="line">
            <a:avLst/>
          </a:prstGeom>
          <a:noFill/>
          <a:ln w="6350" cap="flat" cmpd="sng" algn="ctr">
            <a:solidFill>
              <a:sysClr val="window" lastClr="FFFFFF">
                <a:lumMod val="75000"/>
              </a:sysClr>
            </a:solidFill>
            <a:prstDash val="solid"/>
            <a:miter lim="800000"/>
          </a:ln>
          <a:effectLst/>
        </p:spPr>
      </p:cxnSp>
      <p:sp>
        <p:nvSpPr>
          <p:cNvPr id="42" name="TextBox 41">
            <a:extLst>
              <a:ext uri="{FF2B5EF4-FFF2-40B4-BE49-F238E27FC236}">
                <a16:creationId xmlns:a16="http://schemas.microsoft.com/office/drawing/2014/main" id="{A4094584-9EB7-442A-B901-DBF5759A9547}"/>
              </a:ext>
            </a:extLst>
          </p:cNvPr>
          <p:cNvSpPr txBox="1"/>
          <p:nvPr/>
        </p:nvSpPr>
        <p:spPr>
          <a:xfrm rot="16200000">
            <a:off x="94673" y="3286730"/>
            <a:ext cx="2228696" cy="523220"/>
          </a:xfrm>
          <a:prstGeom prst="rect">
            <a:avLst/>
          </a:prstGeom>
          <a:noFill/>
        </p:spPr>
        <p:txBody>
          <a:bodyPr wrap="square" rtlCol="0">
            <a:spAutoFit/>
          </a:bodyPr>
          <a:lstStyle/>
          <a:p>
            <a:pPr algn="ctr"/>
            <a:r>
              <a:rPr lang="uz-Cyrl-UZ" sz="1400" b="1" dirty="0" smtClean="0">
                <a:solidFill>
                  <a:prstClr val="black"/>
                </a:solidFill>
                <a:latin typeface="Times New Roman" panose="02020603050405020304" pitchFamily="18" charset="0"/>
                <a:cs typeface="Times New Roman" panose="02020603050405020304" pitchFamily="18" charset="0"/>
              </a:rPr>
              <a:t>Жараёнларнинг ўзаро таъсири даражаси</a:t>
            </a:r>
            <a:endParaRPr lang="uz-Cyrl-UZ" sz="1400" b="1" dirty="0">
              <a:solidFill>
                <a:prstClr val="black"/>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id="{D11F8309-04FC-48CC-888C-931DCCC1DED3}"/>
              </a:ext>
            </a:extLst>
          </p:cNvPr>
          <p:cNvSpPr txBox="1"/>
          <p:nvPr/>
        </p:nvSpPr>
        <p:spPr>
          <a:xfrm>
            <a:off x="1159640" y="5555817"/>
            <a:ext cx="1032303" cy="338554"/>
          </a:xfrm>
          <a:prstGeom prst="rect">
            <a:avLst/>
          </a:prstGeom>
          <a:noFill/>
        </p:spPr>
        <p:txBody>
          <a:bodyPr wrap="square" rtlCol="0">
            <a:spAutoFit/>
          </a:bodyPr>
          <a:lstStyle/>
          <a:p>
            <a:pPr algn="ctr"/>
            <a:r>
              <a:rPr lang="ru-RU" sz="1600" dirty="0">
                <a:solidFill>
                  <a:prstClr val="black"/>
                </a:solidFill>
                <a:latin typeface="Times New Roman" panose="02020603050405020304" pitchFamily="18" charset="0"/>
                <a:cs typeface="Times New Roman" panose="02020603050405020304" pitchFamily="18" charset="0"/>
              </a:rPr>
              <a:t>Старт</a:t>
            </a:r>
          </a:p>
        </p:txBody>
      </p:sp>
      <p:sp>
        <p:nvSpPr>
          <p:cNvPr id="44" name="TextBox 43">
            <a:extLst>
              <a:ext uri="{FF2B5EF4-FFF2-40B4-BE49-F238E27FC236}">
                <a16:creationId xmlns:a16="http://schemas.microsoft.com/office/drawing/2014/main" id="{5EA0180D-6E79-4D0B-8244-BE6D25D06B90}"/>
              </a:ext>
            </a:extLst>
          </p:cNvPr>
          <p:cNvSpPr txBox="1"/>
          <p:nvPr/>
        </p:nvSpPr>
        <p:spPr>
          <a:xfrm>
            <a:off x="8307267" y="5555817"/>
            <a:ext cx="1032303" cy="338554"/>
          </a:xfrm>
          <a:prstGeom prst="rect">
            <a:avLst/>
          </a:prstGeom>
          <a:noFill/>
        </p:spPr>
        <p:txBody>
          <a:bodyPr wrap="square" rtlCol="0">
            <a:spAutoFit/>
          </a:bodyPr>
          <a:lstStyle/>
          <a:p>
            <a:pPr algn="ctr"/>
            <a:r>
              <a:rPr lang="ru-RU" sz="1600" dirty="0">
                <a:solidFill>
                  <a:prstClr val="black"/>
                </a:solidFill>
                <a:latin typeface="Times New Roman" panose="02020603050405020304" pitchFamily="18" charset="0"/>
                <a:cs typeface="Times New Roman" panose="02020603050405020304" pitchFamily="18" charset="0"/>
              </a:rPr>
              <a:t>Финиш</a:t>
            </a:r>
          </a:p>
        </p:txBody>
      </p:sp>
      <p:sp>
        <p:nvSpPr>
          <p:cNvPr id="45" name="TextBox 44">
            <a:extLst>
              <a:ext uri="{FF2B5EF4-FFF2-40B4-BE49-F238E27FC236}">
                <a16:creationId xmlns:a16="http://schemas.microsoft.com/office/drawing/2014/main" id="{39F06EEA-6711-4DE0-A748-DEFC55050854}"/>
              </a:ext>
            </a:extLst>
          </p:cNvPr>
          <p:cNvSpPr txBox="1"/>
          <p:nvPr/>
        </p:nvSpPr>
        <p:spPr>
          <a:xfrm>
            <a:off x="4588807" y="5555817"/>
            <a:ext cx="1032303" cy="400110"/>
          </a:xfrm>
          <a:prstGeom prst="rect">
            <a:avLst/>
          </a:prstGeom>
          <a:noFill/>
        </p:spPr>
        <p:txBody>
          <a:bodyPr wrap="square" rtlCol="0">
            <a:spAutoFit/>
          </a:bodyPr>
          <a:lstStyle/>
          <a:p>
            <a:pPr algn="ctr"/>
            <a:r>
              <a:rPr lang="uz-Cyrl-UZ" sz="2000" b="1" dirty="0">
                <a:solidFill>
                  <a:prstClr val="black"/>
                </a:solidFill>
                <a:latin typeface="Times New Roman" panose="02020603050405020304" pitchFamily="18" charset="0"/>
                <a:cs typeface="Times New Roman" panose="02020603050405020304" pitchFamily="18" charset="0"/>
              </a:rPr>
              <a:t>Вақт</a:t>
            </a:r>
            <a:endParaRPr lang="ru-RU" sz="20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3894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wipe(down)">
                                      <p:cBhvr>
                                        <p:cTn id="15" dur="500"/>
                                        <p:tgtEl>
                                          <p:spTgt spid="25"/>
                                        </p:tgtEl>
                                      </p:cBhvr>
                                    </p:animEffect>
                                  </p:childTnLst>
                                </p:cTn>
                              </p:par>
                              <p:par>
                                <p:cTn id="16" presetID="22" presetClass="entr" presetSubtype="8" fill="hold" nodeType="with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wipe(left)">
                                      <p:cBhvr>
                                        <p:cTn id="18" dur="500"/>
                                        <p:tgtEl>
                                          <p:spTgt spid="2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fade">
                                      <p:cBhvr>
                                        <p:cTn id="23" dur="500"/>
                                        <p:tgtEl>
                                          <p:spTgt spid="42"/>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fade">
                                      <p:cBhvr>
                                        <p:cTn id="28" dur="500"/>
                                        <p:tgtEl>
                                          <p:spTgt spid="43"/>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fade">
                                      <p:cBhvr>
                                        <p:cTn id="33" dur="500"/>
                                        <p:tgtEl>
                                          <p:spTgt spid="44"/>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45"/>
                                        </p:tgtEl>
                                        <p:attrNameLst>
                                          <p:attrName>style.visibility</p:attrName>
                                        </p:attrNameLst>
                                      </p:cBhvr>
                                      <p:to>
                                        <p:strVal val="visible"/>
                                      </p:to>
                                    </p:set>
                                    <p:animEffect transition="in" filter="fade">
                                      <p:cBhvr>
                                        <p:cTn id="38" dur="500"/>
                                        <p:tgtEl>
                                          <p:spTgt spid="45"/>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fade">
                                      <p:cBhvr>
                                        <p:cTn id="43" dur="500"/>
                                        <p:tgtEl>
                                          <p:spTgt spid="27"/>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nodeType="click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wipe(down)">
                                      <p:cBhvr>
                                        <p:cTn id="48" dur="500"/>
                                        <p:tgtEl>
                                          <p:spTgt spid="37"/>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wipe(down)">
                                      <p:cBhvr>
                                        <p:cTn id="51" dur="500"/>
                                        <p:tgtEl>
                                          <p:spTgt spid="32"/>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8" fill="hold" grpId="0" nodeType="clickEffect">
                                  <p:stCondLst>
                                    <p:cond delay="0"/>
                                  </p:stCondLst>
                                  <p:childTnLst>
                                    <p:set>
                                      <p:cBhvr>
                                        <p:cTn id="55" dur="1" fill="hold">
                                          <p:stCondLst>
                                            <p:cond delay="0"/>
                                          </p:stCondLst>
                                        </p:cTn>
                                        <p:tgtEl>
                                          <p:spTgt spid="30"/>
                                        </p:tgtEl>
                                        <p:attrNameLst>
                                          <p:attrName>style.visibility</p:attrName>
                                        </p:attrNameLst>
                                      </p:cBhvr>
                                      <p:to>
                                        <p:strVal val="visible"/>
                                      </p:to>
                                    </p:set>
                                    <p:animEffect transition="in" filter="wipe(left)">
                                      <p:cBhvr>
                                        <p:cTn id="56" dur="500"/>
                                        <p:tgtEl>
                                          <p:spTgt spid="30"/>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4" fill="hold" nodeType="clickEffect">
                                  <p:stCondLst>
                                    <p:cond delay="0"/>
                                  </p:stCondLst>
                                  <p:childTnLst>
                                    <p:set>
                                      <p:cBhvr>
                                        <p:cTn id="60" dur="1" fill="hold">
                                          <p:stCondLst>
                                            <p:cond delay="0"/>
                                          </p:stCondLst>
                                        </p:cTn>
                                        <p:tgtEl>
                                          <p:spTgt spid="38"/>
                                        </p:tgtEl>
                                        <p:attrNameLst>
                                          <p:attrName>style.visibility</p:attrName>
                                        </p:attrNameLst>
                                      </p:cBhvr>
                                      <p:to>
                                        <p:strVal val="visible"/>
                                      </p:to>
                                    </p:set>
                                    <p:animEffect transition="in" filter="wipe(down)">
                                      <p:cBhvr>
                                        <p:cTn id="61" dur="500"/>
                                        <p:tgtEl>
                                          <p:spTgt spid="38"/>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wipe(down)">
                                      <p:cBhvr>
                                        <p:cTn id="64" dur="500"/>
                                        <p:tgtEl>
                                          <p:spTgt spid="33"/>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8" fill="hold" grpId="0" nodeType="click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wipe(left)">
                                      <p:cBhvr>
                                        <p:cTn id="69" dur="500"/>
                                        <p:tgtEl>
                                          <p:spTgt spid="31"/>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4" fill="hold" nodeType="clickEffect">
                                  <p:stCondLst>
                                    <p:cond delay="0"/>
                                  </p:stCondLst>
                                  <p:childTnLst>
                                    <p:set>
                                      <p:cBhvr>
                                        <p:cTn id="73" dur="1" fill="hold">
                                          <p:stCondLst>
                                            <p:cond delay="0"/>
                                          </p:stCondLst>
                                        </p:cTn>
                                        <p:tgtEl>
                                          <p:spTgt spid="39"/>
                                        </p:tgtEl>
                                        <p:attrNameLst>
                                          <p:attrName>style.visibility</p:attrName>
                                        </p:attrNameLst>
                                      </p:cBhvr>
                                      <p:to>
                                        <p:strVal val="visible"/>
                                      </p:to>
                                    </p:set>
                                    <p:animEffect transition="in" filter="wipe(down)">
                                      <p:cBhvr>
                                        <p:cTn id="74" dur="500"/>
                                        <p:tgtEl>
                                          <p:spTgt spid="39"/>
                                        </p:tgtEl>
                                      </p:cBhvr>
                                    </p:animEffect>
                                  </p:childTnLst>
                                </p:cTn>
                              </p:par>
                              <p:par>
                                <p:cTn id="75" presetID="22" presetClass="entr" presetSubtype="4" fill="hold" grpId="0" nodeType="withEffect">
                                  <p:stCondLst>
                                    <p:cond delay="0"/>
                                  </p:stCondLst>
                                  <p:childTnLst>
                                    <p:set>
                                      <p:cBhvr>
                                        <p:cTn id="76" dur="1" fill="hold">
                                          <p:stCondLst>
                                            <p:cond delay="0"/>
                                          </p:stCondLst>
                                        </p:cTn>
                                        <p:tgtEl>
                                          <p:spTgt spid="34"/>
                                        </p:tgtEl>
                                        <p:attrNameLst>
                                          <p:attrName>style.visibility</p:attrName>
                                        </p:attrNameLst>
                                      </p:cBhvr>
                                      <p:to>
                                        <p:strVal val="visible"/>
                                      </p:to>
                                    </p:set>
                                    <p:animEffect transition="in" filter="wipe(down)">
                                      <p:cBhvr>
                                        <p:cTn id="77" dur="500"/>
                                        <p:tgtEl>
                                          <p:spTgt spid="34"/>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grpId="0" nodeType="click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wipe(left)">
                                      <p:cBhvr>
                                        <p:cTn id="82" dur="500"/>
                                        <p:tgtEl>
                                          <p:spTgt spid="29"/>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4" fill="hold" grpId="0" nodeType="click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wipe(down)">
                                      <p:cBhvr>
                                        <p:cTn id="87" dur="500"/>
                                        <p:tgtEl>
                                          <p:spTgt spid="35"/>
                                        </p:tgtEl>
                                      </p:cBhvr>
                                    </p:animEffect>
                                  </p:childTnLst>
                                </p:cTn>
                              </p:par>
                              <p:par>
                                <p:cTn id="88" presetID="22" presetClass="entr" presetSubtype="4" fill="hold" nodeType="withEffect">
                                  <p:stCondLst>
                                    <p:cond delay="0"/>
                                  </p:stCondLst>
                                  <p:childTnLst>
                                    <p:set>
                                      <p:cBhvr>
                                        <p:cTn id="89" dur="1" fill="hold">
                                          <p:stCondLst>
                                            <p:cond delay="0"/>
                                          </p:stCondLst>
                                        </p:cTn>
                                        <p:tgtEl>
                                          <p:spTgt spid="40"/>
                                        </p:tgtEl>
                                        <p:attrNameLst>
                                          <p:attrName>style.visibility</p:attrName>
                                        </p:attrNameLst>
                                      </p:cBhvr>
                                      <p:to>
                                        <p:strVal val="visible"/>
                                      </p:to>
                                    </p:set>
                                    <p:animEffect transition="in" filter="wipe(down)">
                                      <p:cBhvr>
                                        <p:cTn id="90" dur="500"/>
                                        <p:tgtEl>
                                          <p:spTgt spid="40"/>
                                        </p:tgtEl>
                                      </p:cBhvr>
                                    </p:animEffect>
                                  </p:childTnLst>
                                </p:cTn>
                              </p:par>
                            </p:childTnLst>
                          </p:cTn>
                        </p:par>
                      </p:childTnLst>
                    </p:cTn>
                  </p:par>
                  <p:par>
                    <p:cTn id="91" fill="hold">
                      <p:stCondLst>
                        <p:cond delay="indefinite"/>
                      </p:stCondLst>
                      <p:childTnLst>
                        <p:par>
                          <p:cTn id="92" fill="hold">
                            <p:stCondLst>
                              <p:cond delay="0"/>
                            </p:stCondLst>
                            <p:childTnLst>
                              <p:par>
                                <p:cTn id="93" presetID="22" presetClass="entr" presetSubtype="8" fill="hold" grpId="0" nodeType="clickEffect">
                                  <p:stCondLst>
                                    <p:cond delay="0"/>
                                  </p:stCondLst>
                                  <p:childTnLst>
                                    <p:set>
                                      <p:cBhvr>
                                        <p:cTn id="94" dur="1" fill="hold">
                                          <p:stCondLst>
                                            <p:cond delay="0"/>
                                          </p:stCondLst>
                                        </p:cTn>
                                        <p:tgtEl>
                                          <p:spTgt spid="28"/>
                                        </p:tgtEl>
                                        <p:attrNameLst>
                                          <p:attrName>style.visibility</p:attrName>
                                        </p:attrNameLst>
                                      </p:cBhvr>
                                      <p:to>
                                        <p:strVal val="visible"/>
                                      </p:to>
                                    </p:set>
                                    <p:animEffect transition="in" filter="wipe(left)">
                                      <p:cBhvr>
                                        <p:cTn id="95" dur="500"/>
                                        <p:tgtEl>
                                          <p:spTgt spid="28"/>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4" fill="hold" nodeType="clickEffect">
                                  <p:stCondLst>
                                    <p:cond delay="0"/>
                                  </p:stCondLst>
                                  <p:childTnLst>
                                    <p:set>
                                      <p:cBhvr>
                                        <p:cTn id="99" dur="1" fill="hold">
                                          <p:stCondLst>
                                            <p:cond delay="0"/>
                                          </p:stCondLst>
                                        </p:cTn>
                                        <p:tgtEl>
                                          <p:spTgt spid="41"/>
                                        </p:tgtEl>
                                        <p:attrNameLst>
                                          <p:attrName>style.visibility</p:attrName>
                                        </p:attrNameLst>
                                      </p:cBhvr>
                                      <p:to>
                                        <p:strVal val="visible"/>
                                      </p:to>
                                    </p:set>
                                    <p:animEffect transition="in" filter="wipe(down)">
                                      <p:cBhvr>
                                        <p:cTn id="100" dur="500"/>
                                        <p:tgtEl>
                                          <p:spTgt spid="41"/>
                                        </p:tgtEl>
                                      </p:cBhvr>
                                    </p:animEffect>
                                  </p:childTnLst>
                                </p:cTn>
                              </p:par>
                              <p:par>
                                <p:cTn id="101" presetID="22" presetClass="entr" presetSubtype="4"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wipe(down)">
                                      <p:cBhvr>
                                        <p:cTn id="10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7" grpId="0" animBg="1"/>
      <p:bldP spid="28" grpId="0" animBg="1"/>
      <p:bldP spid="29" grpId="0" animBg="1"/>
      <p:bldP spid="30" grpId="0" animBg="1"/>
      <p:bldP spid="31" grpId="0" animBg="1"/>
      <p:bldP spid="32" grpId="0"/>
      <p:bldP spid="33" grpId="0"/>
      <p:bldP spid="34" grpId="0"/>
      <p:bldP spid="35" grpId="0"/>
      <p:bldP spid="36" grpId="0"/>
      <p:bldP spid="42" grpId="0"/>
      <p:bldP spid="43" grpId="0"/>
      <p:bldP spid="44" grpId="0"/>
      <p:bldP spid="45"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3"/>
            <a:ext cx="9208484" cy="600262"/>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Босқич 1. Ташаббус</a:t>
            </a: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186612" y="773214"/>
            <a:ext cx="9395927" cy="4187670"/>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lvl="0" algn="just">
              <a:lnSpc>
                <a:spcPct val="115000"/>
              </a:lnSpc>
              <a:spcAft>
                <a:spcPts val="800"/>
              </a:spcAft>
              <a:defRPr/>
            </a:pPr>
            <a:r>
              <a:rPr lang="en-US" sz="2200" b="1" dirty="0" smtClean="0">
                <a:solidFill>
                  <a:srgbClr val="002060"/>
                </a:solidFill>
                <a:latin typeface="Times New Roman" panose="02020603050405020304" pitchFamily="18" charset="0"/>
                <a:cs typeface="Times New Roman" panose="02020603050405020304" pitchFamily="18" charset="0"/>
              </a:rPr>
              <a:t>	</a:t>
            </a:r>
            <a:r>
              <a:rPr lang="ru-RU" sz="2200" b="1" dirty="0" err="1" smtClean="0">
                <a:solidFill>
                  <a:srgbClr val="002060"/>
                </a:solidFill>
                <a:latin typeface="Times New Roman" panose="02020603050405020304" pitchFamily="18" charset="0"/>
                <a:cs typeface="Times New Roman" panose="02020603050405020304" pitchFamily="18" charset="0"/>
              </a:rPr>
              <a:t>Лойиҳани</a:t>
            </a:r>
            <a:r>
              <a:rPr lang="ru-RU" sz="2200" b="1" dirty="0" smtClean="0">
                <a:solidFill>
                  <a:srgbClr val="002060"/>
                </a:solidFill>
                <a:latin typeface="Times New Roman" panose="02020603050405020304" pitchFamily="18" charset="0"/>
                <a:cs typeface="Times New Roman" panose="02020603050405020304" pitchFamily="18" charset="0"/>
              </a:rPr>
              <a:t> </a:t>
            </a:r>
            <a:r>
              <a:rPr lang="ru-RU" sz="2200" b="1" dirty="0" err="1">
                <a:solidFill>
                  <a:srgbClr val="002060"/>
                </a:solidFill>
                <a:latin typeface="Times New Roman" panose="02020603050405020304" pitchFamily="18" charset="0"/>
                <a:cs typeface="Times New Roman" panose="02020603050405020304" pitchFamily="18" charset="0"/>
              </a:rPr>
              <a:t>амалга</a:t>
            </a:r>
            <a:r>
              <a:rPr lang="ru-RU" sz="2200" b="1" dirty="0">
                <a:solidFill>
                  <a:srgbClr val="002060"/>
                </a:solidFill>
                <a:latin typeface="Times New Roman" panose="02020603050405020304" pitchFamily="18" charset="0"/>
                <a:cs typeface="Times New Roman" panose="02020603050405020304" pitchFamily="18" charset="0"/>
              </a:rPr>
              <a:t> </a:t>
            </a:r>
            <a:r>
              <a:rPr lang="ru-RU" sz="2200" b="1" dirty="0" err="1">
                <a:solidFill>
                  <a:srgbClr val="002060"/>
                </a:solidFill>
                <a:latin typeface="Times New Roman" panose="02020603050405020304" pitchFamily="18" charset="0"/>
                <a:cs typeface="Times New Roman" panose="02020603050405020304" pitchFamily="18" charset="0"/>
              </a:rPr>
              <a:t>ошириш</a:t>
            </a:r>
            <a:r>
              <a:rPr lang="ru-RU" sz="2200" b="1" dirty="0">
                <a:solidFill>
                  <a:srgbClr val="002060"/>
                </a:solidFill>
                <a:latin typeface="Times New Roman" panose="02020603050405020304" pitchFamily="18" charset="0"/>
                <a:cs typeface="Times New Roman" panose="02020603050405020304" pitchFamily="18" charset="0"/>
              </a:rPr>
              <a:t> </a:t>
            </a:r>
            <a:r>
              <a:rPr lang="ru-RU" sz="2200" b="1" dirty="0" err="1">
                <a:solidFill>
                  <a:srgbClr val="002060"/>
                </a:solidFill>
                <a:latin typeface="Times New Roman" panose="02020603050405020304" pitchFamily="18" charset="0"/>
                <a:cs typeface="Times New Roman" panose="02020603050405020304" pitchFamily="18" charset="0"/>
              </a:rPr>
              <a:t>стратегиясини</a:t>
            </a:r>
            <a:r>
              <a:rPr lang="ru-RU" sz="2200" b="1" dirty="0">
                <a:solidFill>
                  <a:srgbClr val="002060"/>
                </a:solidFill>
                <a:latin typeface="Times New Roman" panose="02020603050405020304" pitchFamily="18" charset="0"/>
                <a:cs typeface="Times New Roman" panose="02020603050405020304" pitchFamily="18" charset="0"/>
              </a:rPr>
              <a:t> </a:t>
            </a:r>
            <a:r>
              <a:rPr lang="ru-RU" sz="2200" b="1" dirty="0" err="1">
                <a:solidFill>
                  <a:srgbClr val="002060"/>
                </a:solidFill>
                <a:latin typeface="Times New Roman" panose="02020603050405020304" pitchFamily="18" charset="0"/>
                <a:cs typeface="Times New Roman" panose="02020603050405020304" pitchFamily="18" charset="0"/>
              </a:rPr>
              <a:t>яратиш</a:t>
            </a:r>
            <a:r>
              <a:rPr lang="ru-RU" sz="2200" dirty="0" err="1">
                <a:solidFill>
                  <a:srgbClr val="002060"/>
                </a:solidFill>
                <a:latin typeface="Times New Roman" panose="02020603050405020304" pitchFamily="18" charset="0"/>
                <a:cs typeface="Times New Roman" panose="02020603050405020304" pitchFamily="18" charset="0"/>
              </a:rPr>
              <a:t>дан</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олдин</a:t>
            </a:r>
            <a:r>
              <a:rPr lang="ru-RU" sz="2200" dirty="0">
                <a:solidFill>
                  <a:srgbClr val="002060"/>
                </a:solidFill>
                <a:latin typeface="Times New Roman" panose="02020603050405020304" pitchFamily="18" charset="0"/>
                <a:cs typeface="Times New Roman" panose="02020603050405020304" pitchFamily="18" charset="0"/>
              </a:rPr>
              <a:t> сиз </a:t>
            </a:r>
            <a:r>
              <a:rPr lang="ru-RU" sz="2200" dirty="0" err="1">
                <a:solidFill>
                  <a:srgbClr val="002060"/>
                </a:solidFill>
                <a:latin typeface="Times New Roman" panose="02020603050405020304" pitchFamily="18" charset="0"/>
                <a:cs typeface="Times New Roman" panose="02020603050405020304" pitchFamily="18" charset="0"/>
              </a:rPr>
              <a:t>лойиҳани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кенг</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контекстда</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кўриб</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чиқишингиз</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керак</a:t>
            </a:r>
            <a:r>
              <a:rPr lang="ru-RU" sz="2200" dirty="0">
                <a:solidFill>
                  <a:srgbClr val="002060"/>
                </a:solidFill>
                <a:latin typeface="Times New Roman" panose="02020603050405020304" pitchFamily="18" charset="0"/>
                <a:cs typeface="Times New Roman" panose="02020603050405020304" pitchFamily="18" charset="0"/>
              </a:rPr>
              <a:t>. Ушбу </a:t>
            </a:r>
            <a:r>
              <a:rPr lang="ru-RU" sz="2200" dirty="0" err="1">
                <a:solidFill>
                  <a:srgbClr val="002060"/>
                </a:solidFill>
                <a:latin typeface="Times New Roman" panose="02020603050405020304" pitchFamily="18" charset="0"/>
                <a:cs typeface="Times New Roman" panose="02020603050405020304" pitchFamily="18" charset="0"/>
              </a:rPr>
              <a:t>босқичда</a:t>
            </a:r>
            <a:r>
              <a:rPr lang="ru-RU" sz="2200" dirty="0">
                <a:solidFill>
                  <a:srgbClr val="002060"/>
                </a:solidFill>
                <a:latin typeface="Times New Roman" panose="02020603050405020304" pitchFamily="18" charset="0"/>
                <a:cs typeface="Times New Roman" panose="02020603050405020304" pitchFamily="18" charset="0"/>
              </a:rPr>
              <a:t> сиз </a:t>
            </a:r>
            <a:r>
              <a:rPr lang="ru-RU" sz="2200" dirty="0" err="1">
                <a:solidFill>
                  <a:srgbClr val="002060"/>
                </a:solidFill>
                <a:latin typeface="Times New Roman" panose="02020603050405020304" pitchFamily="18" charset="0"/>
                <a:cs typeface="Times New Roman" panose="02020603050405020304" pitchFamily="18" charset="0"/>
              </a:rPr>
              <a:t>қуйида</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келтирилган</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саволларга</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жавоб</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беришингиз</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керак</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бўлади</a:t>
            </a:r>
            <a:r>
              <a:rPr lang="ru-RU" sz="2200" dirty="0">
                <a:solidFill>
                  <a:srgbClr val="002060"/>
                </a:solidFill>
                <a:latin typeface="Times New Roman" panose="02020603050405020304" pitchFamily="18" charset="0"/>
                <a:cs typeface="Times New Roman" panose="02020603050405020304" pitchFamily="18" charset="0"/>
              </a:rPr>
              <a:t>.</a:t>
            </a:r>
          </a:p>
          <a:p>
            <a:pPr marL="342900" lvl="0" indent="-342900" algn="just">
              <a:lnSpc>
                <a:spcPct val="115000"/>
              </a:lnSpc>
              <a:spcAft>
                <a:spcPts val="800"/>
              </a:spcAft>
              <a:buFont typeface="Arial" panose="020B0604020202020204" pitchFamily="34" charset="0"/>
              <a:buChar char="•"/>
              <a:defRPr/>
            </a:pPr>
            <a:r>
              <a:rPr lang="ru-RU" sz="2200" b="1" dirty="0" err="1">
                <a:solidFill>
                  <a:srgbClr val="002060"/>
                </a:solidFill>
                <a:latin typeface="Times New Roman" panose="02020603050405020304" pitchFamily="18" charset="0"/>
                <a:cs typeface="Times New Roman" panose="02020603050405020304" pitchFamily="18" charset="0"/>
              </a:rPr>
              <a:t>Лойиҳанинг</a:t>
            </a:r>
            <a:r>
              <a:rPr lang="ru-RU" sz="2200" b="1" dirty="0">
                <a:solidFill>
                  <a:srgbClr val="002060"/>
                </a:solidFill>
                <a:latin typeface="Times New Roman" panose="02020603050405020304" pitchFamily="18" charset="0"/>
                <a:cs typeface="Times New Roman" panose="02020603050405020304" pitchFamily="18" charset="0"/>
              </a:rPr>
              <a:t> бизнес </a:t>
            </a:r>
            <a:r>
              <a:rPr lang="ru-RU" sz="2200" b="1" dirty="0" err="1">
                <a:solidFill>
                  <a:srgbClr val="002060"/>
                </a:solidFill>
                <a:latin typeface="Times New Roman" panose="02020603050405020304" pitchFamily="18" charset="0"/>
                <a:cs typeface="Times New Roman" panose="02020603050405020304" pitchFamily="18" charset="0"/>
              </a:rPr>
              <a:t>сценарийси</a:t>
            </a:r>
            <a:r>
              <a:rPr lang="ru-RU" sz="2200" b="1" dirty="0">
                <a:solidFill>
                  <a:srgbClr val="002060"/>
                </a:solidFill>
                <a:latin typeface="Times New Roman" panose="02020603050405020304" pitchFamily="18" charset="0"/>
                <a:cs typeface="Times New Roman" panose="02020603050405020304" pitchFamily="18" charset="0"/>
              </a:rPr>
              <a:t> </a:t>
            </a:r>
            <a:r>
              <a:rPr lang="ru-RU" sz="2200" b="1" dirty="0" err="1">
                <a:solidFill>
                  <a:srgbClr val="002060"/>
                </a:solidFill>
                <a:latin typeface="Times New Roman" panose="02020603050405020304" pitchFamily="18" charset="0"/>
                <a:cs typeface="Times New Roman" panose="02020603050405020304" pitchFamily="18" charset="0"/>
              </a:rPr>
              <a:t>қандай</a:t>
            </a:r>
            <a:r>
              <a:rPr lang="ru-RU" sz="2200" b="1" dirty="0">
                <a:solidFill>
                  <a:srgbClr val="002060"/>
                </a:solidFill>
                <a:latin typeface="Times New Roman" panose="02020603050405020304" pitchFamily="18" charset="0"/>
                <a:cs typeface="Times New Roman" panose="02020603050405020304" pitchFamily="18" charset="0"/>
              </a:rPr>
              <a:t>?</a:t>
            </a:r>
          </a:p>
          <a:p>
            <a:pPr marL="342900" lvl="0" indent="-342900" algn="just">
              <a:lnSpc>
                <a:spcPct val="115000"/>
              </a:lnSpc>
              <a:spcAft>
                <a:spcPts val="800"/>
              </a:spcAft>
              <a:buFont typeface="Arial" panose="020B0604020202020204" pitchFamily="34" charset="0"/>
              <a:buChar char="•"/>
              <a:defRPr/>
            </a:pPr>
            <a:r>
              <a:rPr lang="ru-RU" sz="2200" b="1" dirty="0" err="1">
                <a:solidFill>
                  <a:srgbClr val="002060"/>
                </a:solidFill>
                <a:latin typeface="Times New Roman" panose="02020603050405020304" pitchFamily="18" charset="0"/>
                <a:cs typeface="Times New Roman" panose="02020603050405020304" pitchFamily="18" charset="0"/>
              </a:rPr>
              <a:t>Лойиҳани</a:t>
            </a:r>
            <a:r>
              <a:rPr lang="ru-RU" sz="2200" b="1" dirty="0">
                <a:solidFill>
                  <a:srgbClr val="002060"/>
                </a:solidFill>
                <a:latin typeface="Times New Roman" panose="02020603050405020304" pitchFamily="18" charset="0"/>
                <a:cs typeface="Times New Roman" panose="02020603050405020304" pitchFamily="18" charset="0"/>
              </a:rPr>
              <a:t> </a:t>
            </a:r>
            <a:r>
              <a:rPr lang="ru-RU" sz="2200" b="1" dirty="0" err="1">
                <a:solidFill>
                  <a:srgbClr val="002060"/>
                </a:solidFill>
                <a:latin typeface="Times New Roman" panose="02020603050405020304" pitchFamily="18" charset="0"/>
                <a:cs typeface="Times New Roman" panose="02020603050405020304" pitchFamily="18" charset="0"/>
              </a:rPr>
              <a:t>амалга</a:t>
            </a:r>
            <a:r>
              <a:rPr lang="ru-RU" sz="2200" b="1" dirty="0">
                <a:solidFill>
                  <a:srgbClr val="002060"/>
                </a:solidFill>
                <a:latin typeface="Times New Roman" panose="02020603050405020304" pitchFamily="18" charset="0"/>
                <a:cs typeface="Times New Roman" panose="02020603050405020304" pitchFamily="18" charset="0"/>
              </a:rPr>
              <a:t> </a:t>
            </a:r>
            <a:r>
              <a:rPr lang="ru-RU" sz="2200" b="1" dirty="0" err="1">
                <a:solidFill>
                  <a:srgbClr val="002060"/>
                </a:solidFill>
                <a:latin typeface="Times New Roman" panose="02020603050405020304" pitchFamily="18" charset="0"/>
                <a:cs typeface="Times New Roman" panose="02020603050405020304" pitchFamily="18" charset="0"/>
              </a:rPr>
              <a:t>ошира</a:t>
            </a:r>
            <a:r>
              <a:rPr lang="ru-RU" sz="2200" b="1" dirty="0">
                <a:solidFill>
                  <a:srgbClr val="002060"/>
                </a:solidFill>
                <a:latin typeface="Times New Roman" panose="02020603050405020304" pitchFamily="18" charset="0"/>
                <a:cs typeface="Times New Roman" panose="02020603050405020304" pitchFamily="18" charset="0"/>
              </a:rPr>
              <a:t> </a:t>
            </a:r>
            <a:r>
              <a:rPr lang="ru-RU" sz="2200" b="1" dirty="0" err="1">
                <a:solidFill>
                  <a:srgbClr val="002060"/>
                </a:solidFill>
                <a:latin typeface="Times New Roman" panose="02020603050405020304" pitchFamily="18" charset="0"/>
                <a:cs typeface="Times New Roman" panose="02020603050405020304" pitchFamily="18" charset="0"/>
              </a:rPr>
              <a:t>оламизми</a:t>
            </a:r>
            <a:r>
              <a:rPr lang="ru-RU" sz="2200" b="1" dirty="0">
                <a:solidFill>
                  <a:srgbClr val="002060"/>
                </a:solidFill>
                <a:latin typeface="Times New Roman" panose="02020603050405020304" pitchFamily="18" charset="0"/>
                <a:cs typeface="Times New Roman" panose="02020603050405020304" pitchFamily="18" charset="0"/>
              </a:rPr>
              <a:t>?</a:t>
            </a:r>
          </a:p>
          <a:p>
            <a:pPr marL="342900" lvl="0" indent="-342900" algn="just">
              <a:lnSpc>
                <a:spcPct val="115000"/>
              </a:lnSpc>
              <a:spcAft>
                <a:spcPts val="800"/>
              </a:spcAft>
              <a:buFont typeface="Arial" panose="020B0604020202020204" pitchFamily="34" charset="0"/>
              <a:buChar char="•"/>
              <a:defRPr/>
            </a:pPr>
            <a:r>
              <a:rPr lang="ru-RU" sz="2200" b="1" dirty="0" err="1">
                <a:solidFill>
                  <a:srgbClr val="002060"/>
                </a:solidFill>
                <a:latin typeface="Times New Roman" panose="02020603050405020304" pitchFamily="18" charset="0"/>
                <a:cs typeface="Times New Roman" panose="02020603050405020304" pitchFamily="18" charset="0"/>
              </a:rPr>
              <a:t>Лойиҳа</a:t>
            </a:r>
            <a:r>
              <a:rPr lang="ru-RU" sz="2200" b="1" dirty="0">
                <a:solidFill>
                  <a:srgbClr val="002060"/>
                </a:solidFill>
                <a:latin typeface="Times New Roman" panose="02020603050405020304" pitchFamily="18" charset="0"/>
                <a:cs typeface="Times New Roman" panose="02020603050405020304" pitchFamily="18" charset="0"/>
              </a:rPr>
              <a:t> </a:t>
            </a:r>
            <a:r>
              <a:rPr lang="ru-RU" sz="2200" b="1" dirty="0" err="1">
                <a:solidFill>
                  <a:srgbClr val="002060"/>
                </a:solidFill>
                <a:latin typeface="Times New Roman" panose="02020603050405020304" pitchFamily="18" charset="0"/>
                <a:cs typeface="Times New Roman" panose="02020603050405020304" pitchFamily="18" charset="0"/>
              </a:rPr>
              <a:t>масъулиятни</a:t>
            </a:r>
            <a:r>
              <a:rPr lang="ru-RU" sz="2200" b="1" dirty="0">
                <a:solidFill>
                  <a:srgbClr val="002060"/>
                </a:solidFill>
                <a:latin typeface="Times New Roman" panose="02020603050405020304" pitchFamily="18" charset="0"/>
                <a:cs typeface="Times New Roman" panose="02020603050405020304" pitchFamily="18" charset="0"/>
              </a:rPr>
              <a:t> </a:t>
            </a:r>
            <a:r>
              <a:rPr lang="ru-RU" sz="2200" b="1" dirty="0" err="1">
                <a:solidFill>
                  <a:srgbClr val="002060"/>
                </a:solidFill>
                <a:latin typeface="Times New Roman" panose="02020603050405020304" pitchFamily="18" charset="0"/>
                <a:cs typeface="Times New Roman" panose="02020603050405020304" pitchFamily="18" charset="0"/>
              </a:rPr>
              <a:t>олишга</a:t>
            </a:r>
            <a:r>
              <a:rPr lang="ru-RU" sz="2200" b="1" dirty="0">
                <a:solidFill>
                  <a:srgbClr val="002060"/>
                </a:solidFill>
                <a:latin typeface="Times New Roman" panose="02020603050405020304" pitchFamily="18" charset="0"/>
                <a:cs typeface="Times New Roman" panose="02020603050405020304" pitchFamily="18" charset="0"/>
              </a:rPr>
              <a:t> </a:t>
            </a:r>
            <a:r>
              <a:rPr lang="ru-RU" sz="2200" b="1" dirty="0" err="1" smtClean="0">
                <a:solidFill>
                  <a:srgbClr val="002060"/>
                </a:solidFill>
                <a:latin typeface="Times New Roman" panose="02020603050405020304" pitchFamily="18" charset="0"/>
                <a:cs typeface="Times New Roman" panose="02020603050405020304" pitchFamily="18" charset="0"/>
              </a:rPr>
              <a:t>арзийдими</a:t>
            </a:r>
            <a:r>
              <a:rPr lang="ru-RU" sz="2200" b="1" dirty="0" smtClean="0">
                <a:solidFill>
                  <a:srgbClr val="002060"/>
                </a:solidFill>
                <a:latin typeface="Times New Roman" panose="02020603050405020304" pitchFamily="18" charset="0"/>
                <a:cs typeface="Times New Roman" panose="02020603050405020304" pitchFamily="18" charset="0"/>
              </a:rPr>
              <a:t>?</a:t>
            </a:r>
          </a:p>
          <a:p>
            <a:pPr lvl="0" algn="just">
              <a:lnSpc>
                <a:spcPct val="115000"/>
              </a:lnSpc>
              <a:spcAft>
                <a:spcPts val="800"/>
              </a:spcAft>
              <a:defRPr/>
            </a:pPr>
            <a:r>
              <a:rPr lang="en-US" sz="2200" dirty="0" smtClean="0">
                <a:solidFill>
                  <a:srgbClr val="002060"/>
                </a:solidFill>
                <a:latin typeface="Times New Roman" panose="02020603050405020304" pitchFamily="18" charset="0"/>
                <a:cs typeface="Times New Roman" panose="02020603050405020304" pitchFamily="18" charset="0"/>
              </a:rPr>
              <a:t>	</a:t>
            </a:r>
            <a:r>
              <a:rPr lang="ru-RU" sz="2200" dirty="0" err="1" smtClean="0">
                <a:solidFill>
                  <a:srgbClr val="002060"/>
                </a:solidFill>
                <a:latin typeface="Times New Roman" panose="02020603050405020304" pitchFamily="18" charset="0"/>
                <a:cs typeface="Times New Roman" panose="02020603050405020304" pitchFamily="18" charset="0"/>
              </a:rPr>
              <a:t>Оддий</a:t>
            </a:r>
            <a:r>
              <a:rPr lang="ru-RU" sz="2200" dirty="0" smtClean="0">
                <a:solidFill>
                  <a:srgbClr val="002060"/>
                </a:solidFill>
                <a:latin typeface="Times New Roman" panose="02020603050405020304" pitchFamily="18" charset="0"/>
                <a:cs typeface="Times New Roman" panose="02020603050405020304" pitchFamily="18" charset="0"/>
              </a:rPr>
              <a:t> </a:t>
            </a:r>
            <a:r>
              <a:rPr lang="ru-RU" sz="2200" dirty="0" err="1" smtClean="0">
                <a:solidFill>
                  <a:srgbClr val="002060"/>
                </a:solidFill>
                <a:latin typeface="Times New Roman" panose="02020603050405020304" pitchFamily="18" charset="0"/>
                <a:cs typeface="Times New Roman" panose="02020603050405020304" pitchFamily="18" charset="0"/>
              </a:rPr>
              <a:t>қилиб</a:t>
            </a:r>
            <a:r>
              <a:rPr lang="ru-RU" sz="2200" dirty="0" smtClean="0">
                <a:solidFill>
                  <a:srgbClr val="002060"/>
                </a:solidFill>
                <a:latin typeface="Times New Roman" panose="02020603050405020304" pitchFamily="18" charset="0"/>
                <a:cs typeface="Times New Roman" panose="02020603050405020304" pitchFamily="18" charset="0"/>
              </a:rPr>
              <a:t> </a:t>
            </a:r>
            <a:r>
              <a:rPr lang="ru-RU" sz="2200" dirty="0" err="1" smtClean="0">
                <a:solidFill>
                  <a:srgbClr val="002060"/>
                </a:solidFill>
                <a:latin typeface="Times New Roman" panose="02020603050405020304" pitchFamily="18" charset="0"/>
                <a:cs typeface="Times New Roman" panose="02020603050405020304" pitchFamily="18" charset="0"/>
              </a:rPr>
              <a:t>айтганда</a:t>
            </a:r>
            <a:r>
              <a:rPr lang="ru-RU" sz="2200" dirty="0" smtClean="0">
                <a:solidFill>
                  <a:srgbClr val="002060"/>
                </a:solidFill>
                <a:latin typeface="Times New Roman" panose="02020603050405020304" pitchFamily="18" charset="0"/>
                <a:cs typeface="Times New Roman" panose="02020603050405020304" pitchFamily="18" charset="0"/>
              </a:rPr>
              <a:t>, </a:t>
            </a:r>
            <a:r>
              <a:rPr lang="ru-RU" sz="2200" dirty="0" err="1" smtClean="0">
                <a:solidFill>
                  <a:srgbClr val="002060"/>
                </a:solidFill>
                <a:latin typeface="Times New Roman" panose="02020603050405020304" pitchFamily="18" charset="0"/>
                <a:cs typeface="Times New Roman" panose="02020603050405020304" pitchFamily="18" charset="0"/>
              </a:rPr>
              <a:t>ушбу</a:t>
            </a:r>
            <a:r>
              <a:rPr lang="ru-RU" sz="2200" dirty="0" smtClean="0">
                <a:solidFill>
                  <a:srgbClr val="002060"/>
                </a:solidFill>
                <a:latin typeface="Times New Roman" panose="02020603050405020304" pitchFamily="18" charset="0"/>
                <a:cs typeface="Times New Roman" panose="02020603050405020304" pitchFamily="18" charset="0"/>
              </a:rPr>
              <a:t> </a:t>
            </a:r>
            <a:r>
              <a:rPr lang="ru-RU" sz="2200" dirty="0" err="1" smtClean="0">
                <a:solidFill>
                  <a:srgbClr val="002060"/>
                </a:solidFill>
                <a:latin typeface="Times New Roman" panose="02020603050405020304" pitchFamily="18" charset="0"/>
                <a:cs typeface="Times New Roman" panose="02020603050405020304" pitchFamily="18" charset="0"/>
              </a:rPr>
              <a:t>босқичда</a:t>
            </a:r>
            <a:r>
              <a:rPr lang="ru-RU" sz="2200" dirty="0" smtClean="0">
                <a:solidFill>
                  <a:srgbClr val="002060"/>
                </a:solidFill>
                <a:latin typeface="Times New Roman" panose="02020603050405020304" pitchFamily="18" charset="0"/>
                <a:cs typeface="Times New Roman" panose="02020603050405020304" pitchFamily="18" charset="0"/>
              </a:rPr>
              <a:t> </a:t>
            </a:r>
            <a:r>
              <a:rPr lang="uz-Cyrl-UZ" sz="2200" b="1" dirty="0" smtClean="0">
                <a:solidFill>
                  <a:srgbClr val="002060"/>
                </a:solidFill>
                <a:latin typeface="Times New Roman" panose="02020603050405020304" pitchFamily="18" charset="0"/>
                <a:cs typeface="Times New Roman" panose="02020603050405020304" pitchFamily="18" charset="0"/>
              </a:rPr>
              <a:t>ресурсларни сарфлашдан олдин </a:t>
            </a:r>
            <a:r>
              <a:rPr lang="ru-RU" sz="2200" dirty="0" err="1" smtClean="0">
                <a:solidFill>
                  <a:srgbClr val="002060"/>
                </a:solidFill>
                <a:latin typeface="Times New Roman" panose="02020603050405020304" pitchFamily="18" charset="0"/>
                <a:cs typeface="Times New Roman" panose="02020603050405020304" pitchFamily="18" charset="0"/>
              </a:rPr>
              <a:t>лойиҳани</a:t>
            </a:r>
            <a:r>
              <a:rPr lang="ru-RU" sz="2200" dirty="0" smtClean="0">
                <a:solidFill>
                  <a:srgbClr val="002060"/>
                </a:solidFill>
                <a:latin typeface="Times New Roman" panose="02020603050405020304" pitchFamily="18" charset="0"/>
                <a:cs typeface="Times New Roman" panose="02020603050405020304" pitchFamily="18" charset="0"/>
              </a:rPr>
              <a:t> </a:t>
            </a:r>
            <a:r>
              <a:rPr lang="ru-RU" sz="2200" dirty="0" err="1" smtClean="0">
                <a:solidFill>
                  <a:srgbClr val="002060"/>
                </a:solidFill>
                <a:latin typeface="Times New Roman" panose="02020603050405020304" pitchFamily="18" charset="0"/>
                <a:cs typeface="Times New Roman" panose="02020603050405020304" pitchFamily="18" charset="0"/>
              </a:rPr>
              <a:t>бошлаш</a:t>
            </a:r>
            <a:r>
              <a:rPr lang="ru-RU" sz="2200" dirty="0" smtClean="0">
                <a:solidFill>
                  <a:srgbClr val="002060"/>
                </a:solidFill>
                <a:latin typeface="Times New Roman" panose="02020603050405020304" pitchFamily="18" charset="0"/>
                <a:cs typeface="Times New Roman" panose="02020603050405020304" pitchFamily="18" charset="0"/>
              </a:rPr>
              <a:t> </a:t>
            </a:r>
            <a:r>
              <a:rPr lang="ru-RU" sz="2200" dirty="0" err="1" smtClean="0">
                <a:solidFill>
                  <a:srgbClr val="002060"/>
                </a:solidFill>
                <a:latin typeface="Times New Roman" panose="02020603050405020304" pitchFamily="18" charset="0"/>
                <a:cs typeface="Times New Roman" panose="02020603050405020304" pitchFamily="18" charset="0"/>
              </a:rPr>
              <a:t>ёки</a:t>
            </a:r>
            <a:r>
              <a:rPr lang="ru-RU" sz="2200" dirty="0" smtClean="0">
                <a:solidFill>
                  <a:srgbClr val="002060"/>
                </a:solidFill>
                <a:latin typeface="Times New Roman" panose="02020603050405020304" pitchFamily="18" charset="0"/>
                <a:cs typeface="Times New Roman" panose="02020603050405020304" pitchFamily="18" charset="0"/>
              </a:rPr>
              <a:t> </a:t>
            </a:r>
            <a:r>
              <a:rPr lang="ru-RU" sz="2200" dirty="0" err="1" smtClean="0">
                <a:solidFill>
                  <a:srgbClr val="002060"/>
                </a:solidFill>
                <a:latin typeface="Times New Roman" panose="02020603050405020304" pitchFamily="18" charset="0"/>
                <a:cs typeface="Times New Roman" panose="02020603050405020304" pitchFamily="18" charset="0"/>
              </a:rPr>
              <a:t>бошламаслик</a:t>
            </a:r>
            <a:r>
              <a:rPr lang="ru-RU" sz="2200" dirty="0" smtClean="0">
                <a:solidFill>
                  <a:srgbClr val="002060"/>
                </a:solidFill>
                <a:latin typeface="Times New Roman" panose="02020603050405020304" pitchFamily="18" charset="0"/>
                <a:cs typeface="Times New Roman" panose="02020603050405020304" pitchFamily="18" charset="0"/>
              </a:rPr>
              <a:t> </a:t>
            </a:r>
            <a:r>
              <a:rPr lang="ru-RU" sz="2200" dirty="0" err="1" smtClean="0">
                <a:solidFill>
                  <a:srgbClr val="002060"/>
                </a:solidFill>
                <a:latin typeface="Times New Roman" panose="02020603050405020304" pitchFamily="18" charset="0"/>
                <a:cs typeface="Times New Roman" panose="02020603050405020304" pitchFamily="18" charset="0"/>
              </a:rPr>
              <a:t>ҳақида</a:t>
            </a:r>
            <a:r>
              <a:rPr lang="ru-RU" sz="2200" dirty="0" smtClean="0">
                <a:solidFill>
                  <a:srgbClr val="002060"/>
                </a:solidFill>
                <a:latin typeface="Times New Roman" panose="02020603050405020304" pitchFamily="18" charset="0"/>
                <a:cs typeface="Times New Roman" panose="02020603050405020304" pitchFamily="18" charset="0"/>
              </a:rPr>
              <a:t> </a:t>
            </a:r>
            <a:r>
              <a:rPr lang="ru-RU" sz="2200" dirty="0" err="1" smtClean="0">
                <a:solidFill>
                  <a:srgbClr val="002060"/>
                </a:solidFill>
                <a:latin typeface="Times New Roman" panose="02020603050405020304" pitchFamily="18" charset="0"/>
                <a:cs typeface="Times New Roman" panose="02020603050405020304" pitchFamily="18" charset="0"/>
              </a:rPr>
              <a:t>қарор</a:t>
            </a:r>
            <a:r>
              <a:rPr lang="ru-RU" sz="2200" dirty="0" smtClean="0">
                <a:solidFill>
                  <a:srgbClr val="002060"/>
                </a:solidFill>
                <a:latin typeface="Times New Roman" panose="02020603050405020304" pitchFamily="18" charset="0"/>
                <a:cs typeface="Times New Roman" panose="02020603050405020304" pitchFamily="18" charset="0"/>
              </a:rPr>
              <a:t> </a:t>
            </a:r>
            <a:r>
              <a:rPr lang="ru-RU" sz="2200" dirty="0" err="1" smtClean="0">
                <a:solidFill>
                  <a:srgbClr val="002060"/>
                </a:solidFill>
                <a:latin typeface="Times New Roman" panose="02020603050405020304" pitchFamily="18" charset="0"/>
                <a:cs typeface="Times New Roman" panose="02020603050405020304" pitchFamily="18" charset="0"/>
              </a:rPr>
              <a:t>қабул</a:t>
            </a:r>
            <a:r>
              <a:rPr lang="ru-RU" sz="2200" dirty="0" smtClean="0">
                <a:solidFill>
                  <a:srgbClr val="002060"/>
                </a:solidFill>
                <a:latin typeface="Times New Roman" panose="02020603050405020304" pitchFamily="18" charset="0"/>
                <a:cs typeface="Times New Roman" panose="02020603050405020304" pitchFamily="18" charset="0"/>
              </a:rPr>
              <a:t> </a:t>
            </a:r>
            <a:r>
              <a:rPr lang="ru-RU" sz="2200" dirty="0" err="1" smtClean="0">
                <a:solidFill>
                  <a:srgbClr val="002060"/>
                </a:solidFill>
                <a:latin typeface="Times New Roman" panose="02020603050405020304" pitchFamily="18" charset="0"/>
                <a:cs typeface="Times New Roman" panose="02020603050405020304" pitchFamily="18" charset="0"/>
              </a:rPr>
              <a:t>қилиниши</a:t>
            </a:r>
            <a:r>
              <a:rPr lang="ru-RU" sz="2200" dirty="0" smtClean="0">
                <a:solidFill>
                  <a:srgbClr val="002060"/>
                </a:solidFill>
                <a:latin typeface="Times New Roman" panose="02020603050405020304" pitchFamily="18" charset="0"/>
                <a:cs typeface="Times New Roman" panose="02020603050405020304" pitchFamily="18" charset="0"/>
              </a:rPr>
              <a:t> </a:t>
            </a:r>
            <a:r>
              <a:rPr lang="ru-RU" sz="2200" dirty="0" err="1" smtClean="0">
                <a:solidFill>
                  <a:srgbClr val="002060"/>
                </a:solidFill>
                <a:latin typeface="Times New Roman" panose="02020603050405020304" pitchFamily="18" charset="0"/>
                <a:cs typeface="Times New Roman" panose="02020603050405020304" pitchFamily="18" charset="0"/>
              </a:rPr>
              <a:t>керак</a:t>
            </a:r>
            <a:r>
              <a:rPr lang="ru-RU" sz="2200" dirty="0" smtClean="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86612" y="5052963"/>
            <a:ext cx="6939402" cy="1618520"/>
          </a:xfrm>
          <a:prstGeom prst="rect">
            <a:avLst/>
          </a:prstGeom>
        </p:spPr>
        <p:txBody>
          <a:bodyPr wrap="square">
            <a:spAutoFit/>
          </a:bodyPr>
          <a:lstStyle/>
          <a:p>
            <a:pPr algn="just">
              <a:lnSpc>
                <a:spcPct val="115000"/>
              </a:lnSpc>
              <a:spcAft>
                <a:spcPts val="800"/>
              </a:spcAft>
              <a:defRPr/>
            </a:pPr>
            <a:r>
              <a:rPr lang="en-US" sz="2200" dirty="0" smtClean="0">
                <a:solidFill>
                  <a:srgbClr val="002060"/>
                </a:solidFill>
                <a:latin typeface="Times New Roman" panose="02020603050405020304" pitchFamily="18" charset="0"/>
                <a:cs typeface="Times New Roman" panose="02020603050405020304" pitchFamily="18" charset="0"/>
              </a:rPr>
              <a:t>	</a:t>
            </a:r>
            <a:r>
              <a:rPr lang="uz-Cyrl-UZ" sz="2200" dirty="0" smtClean="0">
                <a:solidFill>
                  <a:srgbClr val="002060"/>
                </a:solidFill>
                <a:latin typeface="Times New Roman" panose="02020603050405020304" pitchFamily="18" charset="0"/>
                <a:cs typeface="Times New Roman" panose="02020603050405020304" pitchFamily="18" charset="0"/>
              </a:rPr>
              <a:t>Бошлаш </a:t>
            </a:r>
            <a:r>
              <a:rPr lang="uz-Cyrl-UZ" sz="2200" dirty="0">
                <a:solidFill>
                  <a:srgbClr val="002060"/>
                </a:solidFill>
                <a:latin typeface="Times New Roman" panose="02020603050405020304" pitchFamily="18" charset="0"/>
                <a:cs typeface="Times New Roman" panose="02020603050405020304" pitchFamily="18" charset="0"/>
              </a:rPr>
              <a:t>(ташаббус) жараёнлари </a:t>
            </a:r>
            <a:r>
              <a:rPr lang="uz-Cyrl-UZ" sz="2200" b="1" dirty="0">
                <a:solidFill>
                  <a:srgbClr val="002060"/>
                </a:solidFill>
                <a:latin typeface="Times New Roman" panose="02020603050405020304" pitchFamily="18" charset="0"/>
                <a:cs typeface="Times New Roman" panose="02020603050405020304" pitchFamily="18" charset="0"/>
              </a:rPr>
              <a:t>лойиҳа</a:t>
            </a:r>
            <a:r>
              <a:rPr lang="uz-Cyrl-UZ" sz="2200" dirty="0">
                <a:solidFill>
                  <a:srgbClr val="002060"/>
                </a:solidFill>
                <a:latin typeface="Times New Roman" panose="02020603050405020304" pitchFamily="18" charset="0"/>
                <a:cs typeface="Times New Roman" panose="02020603050405020304" pitchFamily="18" charset="0"/>
              </a:rPr>
              <a:t> </a:t>
            </a:r>
            <a:r>
              <a:rPr lang="uz-Cyrl-UZ" sz="2200" b="1" dirty="0">
                <a:solidFill>
                  <a:srgbClr val="002060"/>
                </a:solidFill>
                <a:latin typeface="Times New Roman" panose="02020603050405020304" pitchFamily="18" charset="0"/>
                <a:cs typeface="Times New Roman" panose="02020603050405020304" pitchFamily="18" charset="0"/>
              </a:rPr>
              <a:t>мақсадини аниқлаш, лойиҳани бошлаш, вазифаларни белгилаш ва лойиҳа менежерига ваколат бериш </a:t>
            </a:r>
            <a:r>
              <a:rPr lang="uz-Cyrl-UZ" sz="2200" dirty="0">
                <a:solidFill>
                  <a:srgbClr val="002060"/>
                </a:solidFill>
                <a:latin typeface="Times New Roman" panose="02020603050405020304" pitchFamily="18" charset="0"/>
                <a:cs typeface="Times New Roman" panose="02020603050405020304" pitchFamily="18" charset="0"/>
              </a:rPr>
              <a:t>учун ишлатилади.</a:t>
            </a:r>
            <a:endParaRPr lang="ru-RU" sz="2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7625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3"/>
            <a:ext cx="9208484" cy="600262"/>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Босқич 2. Режалаштириш</a:t>
            </a: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374055" y="773213"/>
            <a:ext cx="8181366" cy="5711670"/>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lvl="0" algn="just">
              <a:lnSpc>
                <a:spcPct val="114000"/>
              </a:lnSpc>
              <a:spcBef>
                <a:spcPts val="600"/>
              </a:spcBef>
              <a:spcAft>
                <a:spcPts val="600"/>
              </a:spcAft>
              <a:defRPr/>
            </a:pPr>
            <a:r>
              <a:rPr lang="uz-Cyrl-UZ" sz="2200" b="1" dirty="0" smtClean="0">
                <a:solidFill>
                  <a:srgbClr val="002060"/>
                </a:solidFill>
                <a:latin typeface="Times New Roman" panose="02020603050405020304" pitchFamily="18" charset="0"/>
                <a:cs typeface="Times New Roman" panose="02020603050405020304" pitchFamily="18" charset="0"/>
              </a:rPr>
              <a:t>Батафсил лойиҳа режасини ишлаб чиқиш </a:t>
            </a:r>
            <a:r>
              <a:rPr lang="uz-Cyrl-UZ" sz="2200" dirty="0" smtClean="0">
                <a:solidFill>
                  <a:srgbClr val="002060"/>
                </a:solidFill>
                <a:latin typeface="Times New Roman" panose="02020603050405020304" pitchFamily="18" charset="0"/>
                <a:cs typeface="Times New Roman" panose="02020603050405020304" pitchFamily="18" charset="0"/>
              </a:rPr>
              <a:t>ва уни бутун жамоа билан бирга муҳокама қилиш керак. Ушбу босқичда қуйидаги саволларга жавоб бериш керак.</a:t>
            </a:r>
          </a:p>
          <a:p>
            <a:pPr marL="342900" lvl="0" indent="-342900" algn="just">
              <a:lnSpc>
                <a:spcPct val="100000"/>
              </a:lnSpc>
              <a:spcBef>
                <a:spcPts val="600"/>
              </a:spcBef>
              <a:buFont typeface="Arial" panose="020B0604020202020204" pitchFamily="34" charset="0"/>
              <a:buChar char="•"/>
              <a:defRPr/>
            </a:pPr>
            <a:r>
              <a:rPr lang="uz-Cyrl-UZ" sz="2200" b="1" dirty="0" smtClean="0">
                <a:solidFill>
                  <a:srgbClr val="002060"/>
                </a:solidFill>
                <a:latin typeface="Times New Roman" panose="02020603050405020304" pitchFamily="18" charset="0"/>
                <a:cs typeface="Times New Roman" panose="02020603050405020304" pitchFamily="18" charset="0"/>
              </a:rPr>
              <a:t>Лойиҳанинг мақсади нима?</a:t>
            </a:r>
          </a:p>
          <a:p>
            <a:pPr marL="342900" lvl="0" indent="-342900" algn="just">
              <a:lnSpc>
                <a:spcPct val="100000"/>
              </a:lnSpc>
              <a:spcBef>
                <a:spcPts val="600"/>
              </a:spcBef>
              <a:buFont typeface="Arial" panose="020B0604020202020204" pitchFamily="34" charset="0"/>
              <a:buChar char="•"/>
              <a:defRPr/>
            </a:pPr>
            <a:r>
              <a:rPr lang="uz-Cyrl-UZ" sz="2200" b="1" dirty="0" smtClean="0">
                <a:solidFill>
                  <a:srgbClr val="002060"/>
                </a:solidFill>
                <a:latin typeface="Times New Roman" panose="02020603050405020304" pitchFamily="18" charset="0"/>
                <a:cs typeface="Times New Roman" panose="02020603050405020304" pitchFamily="18" charset="0"/>
              </a:rPr>
              <a:t>Асосий самарадорлик кўрсаткичлари (KPI) нима?</a:t>
            </a:r>
          </a:p>
          <a:p>
            <a:pPr marL="342900" lvl="0" indent="-342900" algn="just">
              <a:lnSpc>
                <a:spcPct val="100000"/>
              </a:lnSpc>
              <a:spcBef>
                <a:spcPts val="600"/>
              </a:spcBef>
              <a:buFont typeface="Arial" panose="020B0604020202020204" pitchFamily="34" charset="0"/>
              <a:buChar char="•"/>
              <a:defRPr/>
            </a:pPr>
            <a:r>
              <a:rPr lang="uz-Cyrl-UZ" sz="2200" b="1" dirty="0" smtClean="0">
                <a:solidFill>
                  <a:srgbClr val="002060"/>
                </a:solidFill>
                <a:latin typeface="Times New Roman" panose="02020603050405020304" pitchFamily="18" charset="0"/>
                <a:cs typeface="Times New Roman" panose="02020603050405020304" pitchFamily="18" charset="0"/>
              </a:rPr>
              <a:t>Лойиҳанинг қамрови (чегаралари) қандай?</a:t>
            </a:r>
          </a:p>
          <a:p>
            <a:pPr marL="342900" lvl="0" indent="-342900" algn="just">
              <a:lnSpc>
                <a:spcPct val="100000"/>
              </a:lnSpc>
              <a:spcBef>
                <a:spcPts val="600"/>
              </a:spcBef>
              <a:buFont typeface="Arial" panose="020B0604020202020204" pitchFamily="34" charset="0"/>
              <a:buChar char="•"/>
              <a:defRPr/>
            </a:pPr>
            <a:r>
              <a:rPr lang="uz-Cyrl-UZ" sz="2200" b="1" dirty="0" smtClean="0">
                <a:solidFill>
                  <a:srgbClr val="002060"/>
                </a:solidFill>
                <a:latin typeface="Times New Roman" panose="02020603050405020304" pitchFamily="18" charset="0"/>
                <a:cs typeface="Times New Roman" panose="02020603050405020304" pitchFamily="18" charset="0"/>
              </a:rPr>
              <a:t>Бюджет қанақа?</a:t>
            </a:r>
          </a:p>
          <a:p>
            <a:pPr marL="342900" lvl="0" indent="-342900" algn="just">
              <a:lnSpc>
                <a:spcPct val="100000"/>
              </a:lnSpc>
              <a:spcBef>
                <a:spcPts val="600"/>
              </a:spcBef>
              <a:buFont typeface="Arial" panose="020B0604020202020204" pitchFamily="34" charset="0"/>
              <a:buChar char="•"/>
              <a:defRPr/>
            </a:pPr>
            <a:r>
              <a:rPr lang="uz-Cyrl-UZ" sz="2200" b="1" dirty="0" smtClean="0">
                <a:solidFill>
                  <a:srgbClr val="002060"/>
                </a:solidFill>
                <a:latin typeface="Times New Roman" panose="02020603050405020304" pitchFamily="18" charset="0"/>
                <a:cs typeface="Times New Roman" panose="02020603050405020304" pitchFamily="18" charset="0"/>
              </a:rPr>
              <a:t>Қандай хатарлар бор?</a:t>
            </a:r>
          </a:p>
          <a:p>
            <a:pPr marL="342900" lvl="0" indent="-342900" algn="just">
              <a:lnSpc>
                <a:spcPct val="100000"/>
              </a:lnSpc>
              <a:spcBef>
                <a:spcPts val="600"/>
              </a:spcBef>
              <a:buFont typeface="Arial" panose="020B0604020202020204" pitchFamily="34" charset="0"/>
              <a:buChar char="•"/>
              <a:defRPr/>
            </a:pPr>
            <a:r>
              <a:rPr lang="uz-Cyrl-UZ" sz="2200" b="1" dirty="0" smtClean="0">
                <a:solidFill>
                  <a:srgbClr val="002060"/>
                </a:solidFill>
                <a:latin typeface="Times New Roman" panose="02020603050405020304" pitchFamily="18" charset="0"/>
                <a:cs typeface="Times New Roman" panose="02020603050405020304" pitchFamily="18" charset="0"/>
              </a:rPr>
              <a:t>Жамоадан кимлар иштирок этади?</a:t>
            </a:r>
          </a:p>
          <a:p>
            <a:pPr marL="342900" lvl="0" indent="-342900" algn="just">
              <a:lnSpc>
                <a:spcPct val="100000"/>
              </a:lnSpc>
              <a:spcBef>
                <a:spcPts val="600"/>
              </a:spcBef>
              <a:buFont typeface="Arial" panose="020B0604020202020204" pitchFamily="34" charset="0"/>
              <a:buChar char="•"/>
              <a:defRPr/>
            </a:pPr>
            <a:r>
              <a:rPr lang="uz-Cyrl-UZ" sz="2200" b="1" dirty="0" smtClean="0">
                <a:solidFill>
                  <a:srgbClr val="002060"/>
                </a:solidFill>
                <a:latin typeface="Times New Roman" panose="02020603050405020304" pitchFamily="18" charset="0"/>
                <a:cs typeface="Times New Roman" panose="02020603050405020304" pitchFamily="18" charset="0"/>
              </a:rPr>
              <a:t>Вазифалар қандай тақсимланади?</a:t>
            </a:r>
          </a:p>
          <a:p>
            <a:pPr marL="342900" lvl="0" indent="-342900" algn="just">
              <a:lnSpc>
                <a:spcPct val="100000"/>
              </a:lnSpc>
              <a:spcBef>
                <a:spcPts val="600"/>
              </a:spcBef>
              <a:buFont typeface="Arial" panose="020B0604020202020204" pitchFamily="34" charset="0"/>
              <a:buChar char="•"/>
              <a:defRPr/>
            </a:pPr>
            <a:r>
              <a:rPr lang="uz-Cyrl-UZ" sz="2200" b="1" dirty="0" smtClean="0">
                <a:solidFill>
                  <a:srgbClr val="002060"/>
                </a:solidFill>
                <a:latin typeface="Times New Roman" panose="02020603050405020304" pitchFamily="18" charset="0"/>
                <a:cs typeface="Times New Roman" panose="02020603050405020304" pitchFamily="18" charset="0"/>
              </a:rPr>
              <a:t>Қандай назорат нуқталаридан ўтиш керак?</a:t>
            </a:r>
          </a:p>
          <a:p>
            <a:pPr algn="just">
              <a:lnSpc>
                <a:spcPct val="114000"/>
              </a:lnSpc>
              <a:spcBef>
                <a:spcPts val="600"/>
              </a:spcBef>
              <a:spcAft>
                <a:spcPts val="600"/>
              </a:spcAft>
              <a:defRPr/>
            </a:pPr>
            <a:r>
              <a:rPr lang="uz-Cyrl-UZ" sz="2200" b="1" dirty="0" smtClean="0">
                <a:solidFill>
                  <a:srgbClr val="002060"/>
                </a:solidFill>
                <a:latin typeface="Times New Roman" panose="02020603050405020304" pitchFamily="18" charset="0"/>
                <a:cs typeface="Times New Roman" panose="02020603050405020304" pitchFamily="18" charset="0"/>
              </a:rPr>
              <a:t>Режалаштириш жараёнлари </a:t>
            </a:r>
            <a:r>
              <a:rPr lang="uz-Cyrl-UZ" sz="2200" dirty="0" smtClean="0">
                <a:solidFill>
                  <a:srgbClr val="002060"/>
                </a:solidFill>
                <a:latin typeface="Times New Roman" panose="02020603050405020304" pitchFamily="18" charset="0"/>
                <a:cs typeface="Times New Roman" panose="02020603050405020304" pitchFamily="18" charset="0"/>
              </a:rPr>
              <a:t>лойиҳани батафсил режалаштириш ва асосий иш режасини ишлаб чиқиш учун ишлатилади, унга кўра лойиҳа самарадорлиги баҳоланади.</a:t>
            </a:r>
            <a:endParaRPr lang="uz-Cyrl-UZ" sz="2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6377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fade">
                                      <p:cBhvr>
                                        <p:cTn id="32" dur="500"/>
                                        <p:tgtEl>
                                          <p:spTgt spid="1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xEl>
                                              <p:pRg st="6" end="6"/>
                                            </p:txEl>
                                          </p:spTgt>
                                        </p:tgtEl>
                                        <p:attrNameLst>
                                          <p:attrName>style.visibility</p:attrName>
                                        </p:attrNameLst>
                                      </p:cBhvr>
                                      <p:to>
                                        <p:strVal val="visible"/>
                                      </p:to>
                                    </p:set>
                                    <p:animEffect transition="in" filter="fade">
                                      <p:cBhvr>
                                        <p:cTn id="37" dur="500"/>
                                        <p:tgtEl>
                                          <p:spTgt spid="1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txEl>
                                              <p:pRg st="7" end="7"/>
                                            </p:txEl>
                                          </p:spTgt>
                                        </p:tgtEl>
                                        <p:attrNameLst>
                                          <p:attrName>style.visibility</p:attrName>
                                        </p:attrNameLst>
                                      </p:cBhvr>
                                      <p:to>
                                        <p:strVal val="visible"/>
                                      </p:to>
                                    </p:set>
                                    <p:animEffect transition="in" filter="fade">
                                      <p:cBhvr>
                                        <p:cTn id="42" dur="500"/>
                                        <p:tgtEl>
                                          <p:spTgt spid="12">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
                                            <p:txEl>
                                              <p:pRg st="8" end="8"/>
                                            </p:txEl>
                                          </p:spTgt>
                                        </p:tgtEl>
                                        <p:attrNameLst>
                                          <p:attrName>style.visibility</p:attrName>
                                        </p:attrNameLst>
                                      </p:cBhvr>
                                      <p:to>
                                        <p:strVal val="visible"/>
                                      </p:to>
                                    </p:set>
                                    <p:animEffect transition="in" filter="fade">
                                      <p:cBhvr>
                                        <p:cTn id="47" dur="500"/>
                                        <p:tgtEl>
                                          <p:spTgt spid="12">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2">
                                            <p:txEl>
                                              <p:pRg st="9" end="9"/>
                                            </p:txEl>
                                          </p:spTgt>
                                        </p:tgtEl>
                                        <p:attrNameLst>
                                          <p:attrName>style.visibility</p:attrName>
                                        </p:attrNameLst>
                                      </p:cBhvr>
                                      <p:to>
                                        <p:strVal val="visible"/>
                                      </p:to>
                                    </p:set>
                                    <p:animEffect transition="in" filter="fade">
                                      <p:cBhvr>
                                        <p:cTn id="52" dur="500"/>
                                        <p:tgtEl>
                                          <p:spTgt spid="1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3"/>
            <a:ext cx="9208484" cy="600262"/>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Босқич 3. Амалга ошириш</a:t>
            </a: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186612" y="773213"/>
            <a:ext cx="9395927" cy="4713187"/>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42900" lvl="0" indent="-342900" algn="just">
              <a:lnSpc>
                <a:spcPct val="100000"/>
              </a:lnSpc>
              <a:spcBef>
                <a:spcPts val="600"/>
              </a:spcBef>
              <a:spcAft>
                <a:spcPts val="600"/>
              </a:spcAft>
              <a:buFont typeface="Wingdings" panose="05000000000000000000" pitchFamily="2" charset="2"/>
              <a:buChar char="ü"/>
              <a:defRPr/>
            </a:pPr>
            <a:r>
              <a:rPr lang="ru-RU" sz="2300" dirty="0" err="1">
                <a:solidFill>
                  <a:srgbClr val="002060"/>
                </a:solidFill>
                <a:latin typeface="Times New Roman" panose="02020603050405020304" pitchFamily="18" charset="0"/>
                <a:cs typeface="Times New Roman" panose="02020603050405020304" pitchFamily="18" charset="0"/>
              </a:rPr>
              <a:t>Лойиҳа</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режасига</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амал</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қилиб</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вазифаларни</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тўлиқ</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бажарилиши</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лозим</a:t>
            </a:r>
            <a:r>
              <a:rPr lang="ru-RU" sz="2300" dirty="0">
                <a:solidFill>
                  <a:srgbClr val="002060"/>
                </a:solidFill>
                <a:latin typeface="Times New Roman" panose="02020603050405020304" pitchFamily="18" charset="0"/>
                <a:cs typeface="Times New Roman" panose="02020603050405020304" pitchFamily="18" charset="0"/>
              </a:rPr>
              <a:t>. Ушбу </a:t>
            </a:r>
            <a:r>
              <a:rPr lang="ru-RU" sz="2300" dirty="0" err="1">
                <a:solidFill>
                  <a:srgbClr val="002060"/>
                </a:solidFill>
                <a:latin typeface="Times New Roman" panose="02020603050405020304" pitchFamily="18" charset="0"/>
                <a:cs typeface="Times New Roman" panose="02020603050405020304" pitchFamily="18" charset="0"/>
              </a:rPr>
              <a:t>босқичда</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қуйидагиларни</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бажарилади</a:t>
            </a:r>
            <a:r>
              <a:rPr lang="ru-RU" sz="2300" dirty="0">
                <a:solidFill>
                  <a:srgbClr val="002060"/>
                </a:solidFill>
                <a:latin typeface="Times New Roman" panose="02020603050405020304" pitchFamily="18" charset="0"/>
                <a:cs typeface="Times New Roman" panose="02020603050405020304" pitchFamily="18" charset="0"/>
              </a:rPr>
              <a:t>:</a:t>
            </a:r>
            <a:endParaRPr lang="en-US" sz="2300" dirty="0">
              <a:solidFill>
                <a:srgbClr val="002060"/>
              </a:solidFill>
              <a:latin typeface="Times New Roman" panose="02020603050405020304" pitchFamily="18" charset="0"/>
              <a:cs typeface="Times New Roman" panose="02020603050405020304" pitchFamily="18" charset="0"/>
            </a:endParaRPr>
          </a:p>
          <a:p>
            <a:pPr marL="690563" lvl="0" indent="-342900" algn="just">
              <a:lnSpc>
                <a:spcPct val="100000"/>
              </a:lnSpc>
              <a:spcBef>
                <a:spcPts val="600"/>
              </a:spcBef>
              <a:spcAft>
                <a:spcPts val="600"/>
              </a:spcAft>
              <a:buFont typeface="Arial" panose="020B0604020202020204" pitchFamily="34" charset="0"/>
              <a:buChar char="•"/>
              <a:defRPr/>
            </a:pPr>
            <a:r>
              <a:rPr lang="ru-RU" sz="2300" b="1" dirty="0" err="1">
                <a:solidFill>
                  <a:srgbClr val="002060"/>
                </a:solidFill>
                <a:latin typeface="Times New Roman" panose="02020603050405020304" pitchFamily="18" charset="0"/>
                <a:cs typeface="Times New Roman" panose="02020603050405020304" pitchFamily="18" charset="0"/>
              </a:rPr>
              <a:t>Масъулиятлар</a:t>
            </a:r>
            <a:r>
              <a:rPr lang="ru-RU" sz="2300" b="1" dirty="0">
                <a:solidFill>
                  <a:srgbClr val="002060"/>
                </a:solidFill>
                <a:latin typeface="Times New Roman" panose="02020603050405020304" pitchFamily="18" charset="0"/>
                <a:cs typeface="Times New Roman" panose="02020603050405020304" pitchFamily="18" charset="0"/>
              </a:rPr>
              <a:t> </a:t>
            </a:r>
            <a:r>
              <a:rPr lang="ru-RU" sz="2300" b="1" dirty="0" err="1">
                <a:solidFill>
                  <a:srgbClr val="002060"/>
                </a:solidFill>
                <a:latin typeface="Times New Roman" panose="02020603050405020304" pitchFamily="18" charset="0"/>
                <a:cs typeface="Times New Roman" panose="02020603050405020304" pitchFamily="18" charset="0"/>
              </a:rPr>
              <a:t>ва</a:t>
            </a:r>
            <a:r>
              <a:rPr lang="ru-RU" sz="2300" b="1" dirty="0">
                <a:solidFill>
                  <a:srgbClr val="002060"/>
                </a:solidFill>
                <a:latin typeface="Times New Roman" panose="02020603050405020304" pitchFamily="18" charset="0"/>
                <a:cs typeface="Times New Roman" panose="02020603050405020304" pitchFamily="18" charset="0"/>
              </a:rPr>
              <a:t> </a:t>
            </a:r>
            <a:r>
              <a:rPr lang="ru-RU" sz="2300" b="1" dirty="0" err="1">
                <a:solidFill>
                  <a:srgbClr val="002060"/>
                </a:solidFill>
                <a:latin typeface="Times New Roman" panose="02020603050405020304" pitchFamily="18" charset="0"/>
                <a:cs typeface="Times New Roman" panose="02020603050405020304" pitchFamily="18" charset="0"/>
              </a:rPr>
              <a:t>ресурсларни</a:t>
            </a:r>
            <a:r>
              <a:rPr lang="ru-RU" sz="2300" b="1" dirty="0">
                <a:solidFill>
                  <a:srgbClr val="002060"/>
                </a:solidFill>
                <a:latin typeface="Times New Roman" panose="02020603050405020304" pitchFamily="18" charset="0"/>
                <a:cs typeface="Times New Roman" panose="02020603050405020304" pitchFamily="18" charset="0"/>
              </a:rPr>
              <a:t> </a:t>
            </a:r>
            <a:r>
              <a:rPr lang="ru-RU" sz="2300" b="1" dirty="0" err="1">
                <a:solidFill>
                  <a:srgbClr val="002060"/>
                </a:solidFill>
                <a:latin typeface="Times New Roman" panose="02020603050405020304" pitchFamily="18" charset="0"/>
                <a:cs typeface="Times New Roman" panose="02020603050405020304" pitchFamily="18" charset="0"/>
              </a:rPr>
              <a:t>тақсимлаш</a:t>
            </a:r>
            <a:r>
              <a:rPr lang="ru-RU" sz="2300" b="1" dirty="0">
                <a:solidFill>
                  <a:srgbClr val="002060"/>
                </a:solidFill>
                <a:latin typeface="Times New Roman" panose="02020603050405020304" pitchFamily="18" charset="0"/>
                <a:cs typeface="Times New Roman" panose="02020603050405020304" pitchFamily="18" charset="0"/>
              </a:rPr>
              <a:t>.</a:t>
            </a:r>
          </a:p>
          <a:p>
            <a:pPr marL="690563" lvl="0" indent="-342900" algn="just">
              <a:lnSpc>
                <a:spcPct val="100000"/>
              </a:lnSpc>
              <a:spcBef>
                <a:spcPts val="600"/>
              </a:spcBef>
              <a:spcAft>
                <a:spcPts val="600"/>
              </a:spcAft>
              <a:buFont typeface="Arial" panose="020B0604020202020204" pitchFamily="34" charset="0"/>
              <a:buChar char="•"/>
              <a:defRPr/>
            </a:pPr>
            <a:r>
              <a:rPr lang="ru-RU" sz="2300" b="1" dirty="0" err="1">
                <a:solidFill>
                  <a:srgbClr val="002060"/>
                </a:solidFill>
                <a:latin typeface="Times New Roman" panose="02020603050405020304" pitchFamily="18" charset="0"/>
                <a:cs typeface="Times New Roman" panose="02020603050405020304" pitchFamily="18" charset="0"/>
              </a:rPr>
              <a:t>Ижрочилар</a:t>
            </a:r>
            <a:r>
              <a:rPr lang="ru-RU" sz="2300" b="1" dirty="0">
                <a:solidFill>
                  <a:srgbClr val="002060"/>
                </a:solidFill>
                <a:latin typeface="Times New Roman" panose="02020603050405020304" pitchFamily="18" charset="0"/>
                <a:cs typeface="Times New Roman" panose="02020603050405020304" pitchFamily="18" charset="0"/>
              </a:rPr>
              <a:t> </a:t>
            </a:r>
            <a:r>
              <a:rPr lang="ru-RU" sz="2300" b="1" dirty="0" err="1">
                <a:solidFill>
                  <a:srgbClr val="002060"/>
                </a:solidFill>
                <a:latin typeface="Times New Roman" panose="02020603050405020304" pitchFamily="18" charset="0"/>
                <a:cs typeface="Times New Roman" panose="02020603050405020304" pitchFamily="18" charset="0"/>
              </a:rPr>
              <a:t>томонидан</a:t>
            </a:r>
            <a:r>
              <a:rPr lang="ru-RU" sz="2300" b="1" dirty="0">
                <a:solidFill>
                  <a:srgbClr val="002060"/>
                </a:solidFill>
                <a:latin typeface="Times New Roman" panose="02020603050405020304" pitchFamily="18" charset="0"/>
                <a:cs typeface="Times New Roman" panose="02020603050405020304" pitchFamily="18" charset="0"/>
              </a:rPr>
              <a:t> </a:t>
            </a:r>
            <a:r>
              <a:rPr lang="ru-RU" sz="2300" b="1" dirty="0" err="1">
                <a:solidFill>
                  <a:srgbClr val="002060"/>
                </a:solidFill>
                <a:latin typeface="Times New Roman" panose="02020603050405020304" pitchFamily="18" charset="0"/>
                <a:cs typeface="Times New Roman" panose="02020603050405020304" pitchFamily="18" charset="0"/>
              </a:rPr>
              <a:t>топшириқларнинг</a:t>
            </a:r>
            <a:r>
              <a:rPr lang="ru-RU" sz="2300" b="1" dirty="0">
                <a:solidFill>
                  <a:srgbClr val="002060"/>
                </a:solidFill>
                <a:latin typeface="Times New Roman" panose="02020603050405020304" pitchFamily="18" charset="0"/>
                <a:cs typeface="Times New Roman" panose="02020603050405020304" pitchFamily="18" charset="0"/>
              </a:rPr>
              <a:t> </a:t>
            </a:r>
            <a:r>
              <a:rPr lang="ru-RU" sz="2300" b="1" dirty="0" err="1">
                <a:solidFill>
                  <a:srgbClr val="002060"/>
                </a:solidFill>
                <a:latin typeface="Times New Roman" panose="02020603050405020304" pitchFamily="18" charset="0"/>
                <a:cs typeface="Times New Roman" panose="02020603050405020304" pitchFamily="18" charset="0"/>
              </a:rPr>
              <a:t>бажарилишини</a:t>
            </a:r>
            <a:r>
              <a:rPr lang="ru-RU" sz="2300" b="1" dirty="0">
                <a:solidFill>
                  <a:srgbClr val="002060"/>
                </a:solidFill>
                <a:latin typeface="Times New Roman" panose="02020603050405020304" pitchFamily="18" charset="0"/>
                <a:cs typeface="Times New Roman" panose="02020603050405020304" pitchFamily="18" charset="0"/>
              </a:rPr>
              <a:t> </a:t>
            </a:r>
            <a:r>
              <a:rPr lang="ru-RU" sz="2300" b="1" dirty="0" err="1">
                <a:solidFill>
                  <a:srgbClr val="002060"/>
                </a:solidFill>
                <a:latin typeface="Times New Roman" panose="02020603050405020304" pitchFamily="18" charset="0"/>
                <a:cs typeface="Times New Roman" panose="02020603050405020304" pitchFamily="18" charset="0"/>
              </a:rPr>
              <a:t>назорат</a:t>
            </a:r>
            <a:r>
              <a:rPr lang="ru-RU" sz="2300" b="1" dirty="0">
                <a:solidFill>
                  <a:srgbClr val="002060"/>
                </a:solidFill>
                <a:latin typeface="Times New Roman" panose="02020603050405020304" pitchFamily="18" charset="0"/>
                <a:cs typeface="Times New Roman" panose="02020603050405020304" pitchFamily="18" charset="0"/>
              </a:rPr>
              <a:t> </a:t>
            </a:r>
            <a:r>
              <a:rPr lang="ru-RU" sz="2300" b="1" dirty="0" err="1">
                <a:solidFill>
                  <a:srgbClr val="002060"/>
                </a:solidFill>
                <a:latin typeface="Times New Roman" panose="02020603050405020304" pitchFamily="18" charset="0"/>
                <a:cs typeface="Times New Roman" panose="02020603050405020304" pitchFamily="18" charset="0"/>
              </a:rPr>
              <a:t>қилиш</a:t>
            </a:r>
            <a:r>
              <a:rPr lang="ru-RU" sz="2300" b="1" dirty="0">
                <a:solidFill>
                  <a:srgbClr val="002060"/>
                </a:solidFill>
                <a:latin typeface="Times New Roman" panose="02020603050405020304" pitchFamily="18" charset="0"/>
                <a:cs typeface="Times New Roman" panose="02020603050405020304" pitchFamily="18" charset="0"/>
              </a:rPr>
              <a:t>.</a:t>
            </a:r>
          </a:p>
          <a:p>
            <a:pPr marL="690563" lvl="0" indent="-342900" algn="just">
              <a:lnSpc>
                <a:spcPct val="100000"/>
              </a:lnSpc>
              <a:spcBef>
                <a:spcPts val="600"/>
              </a:spcBef>
              <a:spcAft>
                <a:spcPts val="600"/>
              </a:spcAft>
              <a:buFont typeface="Arial" panose="020B0604020202020204" pitchFamily="34" charset="0"/>
              <a:buChar char="•"/>
              <a:defRPr/>
            </a:pPr>
            <a:r>
              <a:rPr lang="ru-RU" sz="2300" b="1" dirty="0" err="1">
                <a:solidFill>
                  <a:srgbClr val="002060"/>
                </a:solidFill>
                <a:latin typeface="Times New Roman" panose="02020603050405020304" pitchFamily="18" charset="0"/>
                <a:cs typeface="Times New Roman" panose="02020603050405020304" pitchFamily="18" charset="0"/>
              </a:rPr>
              <a:t>Режалаштириш</a:t>
            </a:r>
            <a:r>
              <a:rPr lang="ru-RU" sz="2300" b="1" dirty="0">
                <a:solidFill>
                  <a:srgbClr val="002060"/>
                </a:solidFill>
                <a:latin typeface="Times New Roman" panose="02020603050405020304" pitchFamily="18" charset="0"/>
                <a:cs typeface="Times New Roman" panose="02020603050405020304" pitchFamily="18" charset="0"/>
              </a:rPr>
              <a:t> </a:t>
            </a:r>
            <a:r>
              <a:rPr lang="ru-RU" sz="2300" b="1" dirty="0" err="1">
                <a:solidFill>
                  <a:srgbClr val="002060"/>
                </a:solidFill>
                <a:latin typeface="Times New Roman" panose="02020603050405020304" pitchFamily="18" charset="0"/>
                <a:cs typeface="Times New Roman" panose="02020603050405020304" pitchFamily="18" charset="0"/>
              </a:rPr>
              <a:t>учрашувларини</a:t>
            </a:r>
            <a:r>
              <a:rPr lang="ru-RU" sz="2300" b="1" dirty="0">
                <a:solidFill>
                  <a:srgbClr val="002060"/>
                </a:solidFill>
                <a:latin typeface="Times New Roman" panose="02020603050405020304" pitchFamily="18" charset="0"/>
                <a:cs typeface="Times New Roman" panose="02020603050405020304" pitchFamily="18" charset="0"/>
              </a:rPr>
              <a:t> </a:t>
            </a:r>
            <a:r>
              <a:rPr lang="ru-RU" sz="2300" b="1" dirty="0" err="1">
                <a:solidFill>
                  <a:srgbClr val="002060"/>
                </a:solidFill>
                <a:latin typeface="Times New Roman" panose="02020603050405020304" pitchFamily="18" charset="0"/>
                <a:cs typeface="Times New Roman" panose="02020603050405020304" pitchFamily="18" charset="0"/>
              </a:rPr>
              <a:t>ўтказиш</a:t>
            </a:r>
            <a:r>
              <a:rPr lang="ru-RU" sz="2300" b="1" dirty="0">
                <a:solidFill>
                  <a:srgbClr val="002060"/>
                </a:solidFill>
                <a:latin typeface="Times New Roman" panose="02020603050405020304" pitchFamily="18" charset="0"/>
                <a:cs typeface="Times New Roman" panose="02020603050405020304" pitchFamily="18" charset="0"/>
              </a:rPr>
              <a:t>.</a:t>
            </a:r>
          </a:p>
          <a:p>
            <a:pPr marL="690563" lvl="0" indent="-342900" algn="just">
              <a:lnSpc>
                <a:spcPct val="100000"/>
              </a:lnSpc>
              <a:spcBef>
                <a:spcPts val="600"/>
              </a:spcBef>
              <a:spcAft>
                <a:spcPts val="600"/>
              </a:spcAft>
              <a:buFont typeface="Arial" panose="020B0604020202020204" pitchFamily="34" charset="0"/>
              <a:buChar char="•"/>
              <a:defRPr/>
            </a:pPr>
            <a:r>
              <a:rPr lang="ru-RU" sz="2300" b="1" dirty="0" err="1">
                <a:solidFill>
                  <a:srgbClr val="002060"/>
                </a:solidFill>
                <a:latin typeface="Times New Roman" panose="02020603050405020304" pitchFamily="18" charset="0"/>
                <a:cs typeface="Times New Roman" panose="02020603050405020304" pitchFamily="18" charset="0"/>
              </a:rPr>
              <a:t>Кузатув</a:t>
            </a:r>
            <a:r>
              <a:rPr lang="ru-RU" sz="2300" b="1" dirty="0">
                <a:solidFill>
                  <a:srgbClr val="002060"/>
                </a:solidFill>
                <a:latin typeface="Times New Roman" panose="02020603050405020304" pitchFamily="18" charset="0"/>
                <a:cs typeface="Times New Roman" panose="02020603050405020304" pitchFamily="18" charset="0"/>
              </a:rPr>
              <a:t> </a:t>
            </a:r>
            <a:r>
              <a:rPr lang="ru-RU" sz="2300" b="1" dirty="0" err="1">
                <a:solidFill>
                  <a:srgbClr val="002060"/>
                </a:solidFill>
                <a:latin typeface="Times New Roman" panose="02020603050405020304" pitchFamily="18" charset="0"/>
                <a:cs typeface="Times New Roman" panose="02020603050405020304" pitchFamily="18" charset="0"/>
              </a:rPr>
              <a:t>тизимларини</a:t>
            </a:r>
            <a:r>
              <a:rPr lang="ru-RU" sz="2300" b="1" dirty="0">
                <a:solidFill>
                  <a:srgbClr val="002060"/>
                </a:solidFill>
                <a:latin typeface="Times New Roman" panose="02020603050405020304" pitchFamily="18" charset="0"/>
                <a:cs typeface="Times New Roman" panose="02020603050405020304" pitchFamily="18" charset="0"/>
              </a:rPr>
              <a:t> </a:t>
            </a:r>
            <a:r>
              <a:rPr lang="ru-RU" sz="2300" b="1" dirty="0" err="1">
                <a:solidFill>
                  <a:srgbClr val="002060"/>
                </a:solidFill>
                <a:latin typeface="Times New Roman" panose="02020603050405020304" pitchFamily="18" charset="0"/>
                <a:cs typeface="Times New Roman" panose="02020603050405020304" pitchFamily="18" charset="0"/>
              </a:rPr>
              <a:t>созлаш</a:t>
            </a:r>
            <a:r>
              <a:rPr lang="ru-RU" sz="2300" b="1" dirty="0">
                <a:solidFill>
                  <a:srgbClr val="002060"/>
                </a:solidFill>
                <a:latin typeface="Times New Roman" panose="02020603050405020304" pitchFamily="18" charset="0"/>
                <a:cs typeface="Times New Roman" panose="02020603050405020304" pitchFamily="18" charset="0"/>
              </a:rPr>
              <a:t>.</a:t>
            </a:r>
          </a:p>
          <a:p>
            <a:pPr marL="342900" lvl="0" indent="-342900" algn="just">
              <a:lnSpc>
                <a:spcPct val="100000"/>
              </a:lnSpc>
              <a:spcBef>
                <a:spcPts val="600"/>
              </a:spcBef>
              <a:spcAft>
                <a:spcPts val="600"/>
              </a:spcAft>
              <a:buFont typeface="Wingdings" panose="05000000000000000000" pitchFamily="2" charset="2"/>
              <a:buChar char="ü"/>
              <a:tabLst>
                <a:tab pos="9031288" algn="l"/>
              </a:tabLst>
              <a:defRPr/>
            </a:pPr>
            <a:r>
              <a:rPr lang="ru-RU" sz="2300" dirty="0">
                <a:solidFill>
                  <a:srgbClr val="002060"/>
                </a:solidFill>
                <a:latin typeface="Times New Roman" panose="02020603050405020304" pitchFamily="18" charset="0"/>
                <a:cs typeface="Times New Roman" panose="02020603050405020304" pitchFamily="18" charset="0"/>
              </a:rPr>
              <a:t>Ушбу </a:t>
            </a:r>
            <a:r>
              <a:rPr lang="ru-RU" sz="2300" dirty="0" err="1">
                <a:solidFill>
                  <a:srgbClr val="002060"/>
                </a:solidFill>
                <a:latin typeface="Times New Roman" panose="02020603050405020304" pitchFamily="18" charset="0"/>
                <a:cs typeface="Times New Roman" panose="02020603050405020304" pitchFamily="18" charset="0"/>
              </a:rPr>
              <a:t>босқич</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ишнинг</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асосий</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қисмини</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ташкил</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қилади</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Лойиҳа</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менежери</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унинг</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ривожланиши</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билан</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қандай</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шаклланаётганини</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сезиши</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керак</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Шунда</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режалаштириш</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босқичи</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ўз</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самарасини</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бераётганлиги</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аниқ</a:t>
            </a:r>
            <a:r>
              <a:rPr lang="ru-RU" sz="2300" dirty="0">
                <a:solidFill>
                  <a:srgbClr val="002060"/>
                </a:solidFill>
                <a:latin typeface="Times New Roman" panose="02020603050405020304" pitchFamily="18" charset="0"/>
                <a:cs typeface="Times New Roman" panose="02020603050405020304" pitchFamily="18" charset="0"/>
              </a:rPr>
              <a:t> </a:t>
            </a:r>
            <a:r>
              <a:rPr lang="ru-RU" sz="2300" dirty="0" err="1">
                <a:solidFill>
                  <a:srgbClr val="002060"/>
                </a:solidFill>
                <a:latin typeface="Times New Roman" panose="02020603050405020304" pitchFamily="18" charset="0"/>
                <a:cs typeface="Times New Roman" panose="02020603050405020304" pitchFamily="18" charset="0"/>
              </a:rPr>
              <a:t>бўлади</a:t>
            </a:r>
            <a:r>
              <a:rPr lang="ru-RU" sz="2300" dirty="0" smtClean="0">
                <a:solidFill>
                  <a:srgbClr val="002060"/>
                </a:solidFill>
                <a:latin typeface="Times New Roman" panose="02020603050405020304" pitchFamily="18" charset="0"/>
                <a:cs typeface="Times New Roman" panose="02020603050405020304" pitchFamily="18" charset="0"/>
              </a:rPr>
              <a:t>.</a:t>
            </a:r>
            <a:endParaRPr lang="ru-RU" sz="2300"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490044" y="5486400"/>
            <a:ext cx="7634453" cy="1107996"/>
          </a:xfrm>
          <a:prstGeom prst="rect">
            <a:avLst/>
          </a:prstGeom>
        </p:spPr>
        <p:txBody>
          <a:bodyPr wrap="square">
            <a:spAutoFit/>
          </a:bodyPr>
          <a:lstStyle/>
          <a:p>
            <a:pPr algn="just"/>
            <a:r>
              <a:rPr lang="ru-RU" sz="2200" b="1" dirty="0" err="1">
                <a:solidFill>
                  <a:srgbClr val="002060"/>
                </a:solidFill>
                <a:latin typeface="Times New Roman" panose="02020603050405020304" pitchFamily="18" charset="0"/>
                <a:cs typeface="Times New Roman" panose="02020603050405020304" pitchFamily="18" charset="0"/>
              </a:rPr>
              <a:t>Амалга</a:t>
            </a:r>
            <a:r>
              <a:rPr lang="ru-RU" sz="2200" b="1" dirty="0">
                <a:solidFill>
                  <a:srgbClr val="002060"/>
                </a:solidFill>
                <a:latin typeface="Times New Roman" panose="02020603050405020304" pitchFamily="18" charset="0"/>
                <a:cs typeface="Times New Roman" panose="02020603050405020304" pitchFamily="18" charset="0"/>
              </a:rPr>
              <a:t> </a:t>
            </a:r>
            <a:r>
              <a:rPr lang="ru-RU" sz="2200" b="1" dirty="0" err="1">
                <a:solidFill>
                  <a:srgbClr val="002060"/>
                </a:solidFill>
                <a:latin typeface="Times New Roman" panose="02020603050405020304" pitchFamily="18" charset="0"/>
                <a:cs typeface="Times New Roman" panose="02020603050405020304" pitchFamily="18" charset="0"/>
              </a:rPr>
              <a:t>ошириш</a:t>
            </a:r>
            <a:r>
              <a:rPr lang="ru-RU" sz="2200" b="1" dirty="0">
                <a:solidFill>
                  <a:srgbClr val="002060"/>
                </a:solidFill>
                <a:latin typeface="Times New Roman" panose="02020603050405020304" pitchFamily="18" charset="0"/>
                <a:cs typeface="Times New Roman" panose="02020603050405020304" pitchFamily="18" charset="0"/>
              </a:rPr>
              <a:t> </a:t>
            </a:r>
            <a:r>
              <a:rPr lang="ru-RU" sz="2200" b="1" dirty="0" err="1">
                <a:solidFill>
                  <a:srgbClr val="002060"/>
                </a:solidFill>
                <a:latin typeface="Times New Roman" panose="02020603050405020304" pitchFamily="18" charset="0"/>
                <a:cs typeface="Times New Roman" panose="02020603050405020304" pitchFamily="18" charset="0"/>
              </a:rPr>
              <a:t>жараёнлари</a:t>
            </a:r>
            <a:r>
              <a:rPr lang="ru-RU" sz="2200" b="1"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лойиҳани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бошқариш</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фаолиятини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амалга</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ошириш</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учун</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ишлатилади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унинг</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натижалари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режага</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мувофиқ</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олинишини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таъминлайди</a:t>
            </a:r>
            <a:endParaRPr lang="ru-RU" sz="2200" dirty="0"/>
          </a:p>
        </p:txBody>
      </p:sp>
    </p:spTree>
    <p:extLst>
      <p:ext uri="{BB962C8B-B14F-4D97-AF65-F5344CB8AC3E}">
        <p14:creationId xmlns:p14="http://schemas.microsoft.com/office/powerpoint/2010/main" val="2557798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fade">
                                      <p:cBhvr>
                                        <p:cTn id="32" dur="500"/>
                                        <p:tgtEl>
                                          <p:spTgt spid="1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3"/>
            <a:ext cx="9208484" cy="600262"/>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Босқич 4. Мониторинг</a:t>
            </a: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186612" y="773213"/>
            <a:ext cx="9395927" cy="2655787"/>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465138" lvl="0" indent="-465138" algn="just">
              <a:lnSpc>
                <a:spcPct val="114000"/>
              </a:lnSpc>
              <a:spcBef>
                <a:spcPts val="600"/>
              </a:spcBef>
              <a:spcAft>
                <a:spcPts val="600"/>
              </a:spcAft>
              <a:buFont typeface="Wingdings" panose="05000000000000000000" pitchFamily="2" charset="2"/>
              <a:buChar char="ü"/>
              <a:defRPr/>
            </a:pPr>
            <a:r>
              <a:rPr lang="uz-Cyrl-UZ" sz="2200" dirty="0" smtClean="0">
                <a:solidFill>
                  <a:srgbClr val="002060"/>
                </a:solidFill>
                <a:latin typeface="Times New Roman" panose="02020603050405020304" pitchFamily="18" charset="0"/>
                <a:cs typeface="Times New Roman" panose="02020603050405020304" pitchFamily="18" charset="0"/>
              </a:rPr>
              <a:t>Фақат режага эга бўлиш ҳамма нарса ўз-ўзидан амалга ошишига кафолат бермайди. </a:t>
            </a:r>
            <a:r>
              <a:rPr lang="uz-Cyrl-UZ" sz="2200" b="1" dirty="0" smtClean="0">
                <a:solidFill>
                  <a:srgbClr val="002060"/>
                </a:solidFill>
                <a:latin typeface="Times New Roman" panose="02020603050405020304" pitchFamily="18" charset="0"/>
                <a:cs typeface="Times New Roman" panose="02020603050405020304" pitchFamily="18" charset="0"/>
              </a:rPr>
              <a:t>Агар режанинг бажарилиши диққат билан кузатиб борилмас</a:t>
            </a:r>
            <a:r>
              <a:rPr lang="uz-Cyrl-UZ" sz="2200" dirty="0" smtClean="0">
                <a:solidFill>
                  <a:srgbClr val="002060"/>
                </a:solidFill>
                <a:latin typeface="Times New Roman" panose="02020603050405020304" pitchFamily="18" charset="0"/>
                <a:cs typeface="Times New Roman" panose="02020603050405020304" pitchFamily="18" charset="0"/>
              </a:rPr>
              <a:t>а, бундай режа фойдасиз ҳисобланади.</a:t>
            </a:r>
          </a:p>
          <a:p>
            <a:pPr marL="465138" lvl="0" indent="-465138" algn="just">
              <a:lnSpc>
                <a:spcPct val="114000"/>
              </a:lnSpc>
              <a:spcBef>
                <a:spcPts val="600"/>
              </a:spcBef>
              <a:spcAft>
                <a:spcPts val="600"/>
              </a:spcAft>
              <a:buFont typeface="Wingdings" panose="05000000000000000000" pitchFamily="2" charset="2"/>
              <a:buChar char="ü"/>
              <a:defRPr/>
            </a:pPr>
            <a:r>
              <a:rPr lang="uz-Cyrl-UZ" sz="2200" dirty="0" smtClean="0">
                <a:solidFill>
                  <a:srgbClr val="002060"/>
                </a:solidFill>
                <a:latin typeface="Times New Roman" panose="02020603050405020304" pitchFamily="18" charset="0"/>
                <a:cs typeface="Times New Roman" panose="02020603050405020304" pitchFamily="18" charset="0"/>
              </a:rPr>
              <a:t>Шу сабабли, тўғри йўлда қолиш учун лойиҳанинг боришини кузатиб бориш керак. </a:t>
            </a:r>
            <a:r>
              <a:rPr lang="uz-Cyrl-UZ" sz="2200" b="1" dirty="0" smtClean="0">
                <a:solidFill>
                  <a:srgbClr val="002060"/>
                </a:solidFill>
                <a:latin typeface="Times New Roman" panose="02020603050405020304" pitchFamily="18" charset="0"/>
                <a:cs typeface="Times New Roman" panose="02020603050405020304" pitchFamily="18" charset="0"/>
              </a:rPr>
              <a:t>Лойиҳанинг KPI ларини </a:t>
            </a:r>
            <a:r>
              <a:rPr lang="uz-Cyrl-UZ" sz="2200" dirty="0" smtClean="0">
                <a:solidFill>
                  <a:srgbClr val="002060"/>
                </a:solidFill>
                <a:latin typeface="Times New Roman" panose="02020603050405020304" pitchFamily="18" charset="0"/>
                <a:cs typeface="Times New Roman" panose="02020603050405020304" pitchFamily="18" charset="0"/>
              </a:rPr>
              <a:t>режалаштириш босқичида </a:t>
            </a:r>
            <a:r>
              <a:rPr lang="uz-Cyrl-UZ" sz="2200" b="1" dirty="0" smtClean="0">
                <a:solidFill>
                  <a:srgbClr val="002060"/>
                </a:solidFill>
                <a:latin typeface="Times New Roman" panose="02020603050405020304" pitchFamily="18" charset="0"/>
                <a:cs typeface="Times New Roman" panose="02020603050405020304" pitchFamily="18" charset="0"/>
              </a:rPr>
              <a:t>белгиланган мақсадли қийматлар </a:t>
            </a:r>
            <a:r>
              <a:rPr lang="uz-Cyrl-UZ" sz="2200" dirty="0" smtClean="0">
                <a:solidFill>
                  <a:srgbClr val="002060"/>
                </a:solidFill>
                <a:latin typeface="Times New Roman" panose="02020603050405020304" pitchFamily="18" charset="0"/>
                <a:cs typeface="Times New Roman" panose="02020603050405020304" pitchFamily="18" charset="0"/>
              </a:rPr>
              <a:t>билан солиштириш керак.</a:t>
            </a:r>
            <a:endParaRPr lang="uz-Cyrl-UZ" sz="2200" dirty="0">
              <a:solidFill>
                <a:srgbClr val="002060"/>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A670B838-1D9E-400D-814C-170078D141F7}"/>
              </a:ext>
            </a:extLst>
          </p:cNvPr>
          <p:cNvSpPr txBox="1">
            <a:spLocks/>
          </p:cNvSpPr>
          <p:nvPr/>
        </p:nvSpPr>
        <p:spPr>
          <a:xfrm>
            <a:off x="3678621" y="3429000"/>
            <a:ext cx="5192110" cy="2582999"/>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465138" indent="-465138" algn="just">
              <a:lnSpc>
                <a:spcPct val="114000"/>
              </a:lnSpc>
              <a:spcBef>
                <a:spcPts val="600"/>
              </a:spcBef>
              <a:spcAft>
                <a:spcPts val="600"/>
              </a:spcAft>
              <a:buFont typeface="Wingdings" panose="05000000000000000000" pitchFamily="2" charset="2"/>
              <a:buChar char="ü"/>
              <a:defRPr/>
            </a:pPr>
            <a:r>
              <a:rPr lang="uz-Cyrl-UZ" sz="2200" b="1" dirty="0" smtClean="0">
                <a:solidFill>
                  <a:srgbClr val="002060"/>
                </a:solidFill>
                <a:latin typeface="Times New Roman" panose="02020603050405020304" pitchFamily="18" charset="0"/>
                <a:cs typeface="Times New Roman" panose="02020603050405020304" pitchFamily="18" charset="0"/>
              </a:rPr>
              <a:t>Назорат ва мониторинг жараёнлари </a:t>
            </a:r>
            <a:r>
              <a:rPr lang="uz-Cyrl-UZ" sz="2200" dirty="0" smtClean="0">
                <a:solidFill>
                  <a:srgbClr val="002060"/>
                </a:solidFill>
                <a:latin typeface="Times New Roman" panose="02020603050405020304" pitchFamily="18" charset="0"/>
                <a:cs typeface="Times New Roman" panose="02020603050405020304" pitchFamily="18" charset="0"/>
              </a:rPr>
              <a:t>лойиҳанинг боришини кузатиш, таҳлил қилиш ва тартибга солиш, самарадорликни баҳолаш, тузатувчи ва профилактика чоралари талаб қилинадиган соҳаларни аниқлаш учун ишлатилади.</a:t>
            </a:r>
            <a:endParaRPr lang="uz-Cyrl-UZ" sz="2200" dirty="0">
              <a:solidFill>
                <a:srgbClr val="002060"/>
              </a:solidFill>
              <a:latin typeface="Times New Roman" panose="02020603050405020304" pitchFamily="18" charset="0"/>
              <a:cs typeface="Times New Roman" panose="02020603050405020304" pitchFamily="18" charset="0"/>
            </a:endParaRPr>
          </a:p>
        </p:txBody>
      </p:sp>
      <p:pic>
        <p:nvPicPr>
          <p:cNvPr id="2" name="Рисунок 1">
            <a:extLst>
              <a:ext uri="{FF2B5EF4-FFF2-40B4-BE49-F238E27FC236}">
                <a16:creationId xmlns:a16="http://schemas.microsoft.com/office/drawing/2014/main" id="{9DB34615-DBB2-4033-AF14-B60FFFF5808E}"/>
              </a:ext>
            </a:extLst>
          </p:cNvPr>
          <p:cNvPicPr>
            <a:picLocks noChangeAspect="1"/>
          </p:cNvPicPr>
          <p:nvPr/>
        </p:nvPicPr>
        <p:blipFill>
          <a:blip r:embed="rId2"/>
          <a:stretch>
            <a:fillRect/>
          </a:stretch>
        </p:blipFill>
        <p:spPr>
          <a:xfrm>
            <a:off x="330266" y="3259821"/>
            <a:ext cx="3348355" cy="3013788"/>
          </a:xfrm>
          <a:prstGeom prst="rect">
            <a:avLst/>
          </a:prstGeom>
        </p:spPr>
      </p:pic>
      <p:sp>
        <p:nvSpPr>
          <p:cNvPr id="3" name="Прямоугольник 2">
            <a:extLst>
              <a:ext uri="{FF2B5EF4-FFF2-40B4-BE49-F238E27FC236}">
                <a16:creationId xmlns:a16="http://schemas.microsoft.com/office/drawing/2014/main" id="{5A3B97BE-3E5A-4AD6-B4A9-F4C3C9C48C98}"/>
              </a:ext>
            </a:extLst>
          </p:cNvPr>
          <p:cNvSpPr/>
          <p:nvPr/>
        </p:nvSpPr>
        <p:spPr>
          <a:xfrm>
            <a:off x="547395" y="6258385"/>
            <a:ext cx="4953000" cy="261610"/>
          </a:xfrm>
          <a:prstGeom prst="rect">
            <a:avLst/>
          </a:prstGeom>
        </p:spPr>
        <p:txBody>
          <a:bodyPr>
            <a:spAutoFit/>
          </a:bodyPr>
          <a:lstStyle/>
          <a:p>
            <a:r>
              <a:rPr lang="en-US" sz="1100" dirty="0"/>
              <a:t>https://theecmconsultant.com/data-quality-monitoring/</a:t>
            </a:r>
            <a:endParaRPr lang="ru-RU" sz="1100" dirty="0"/>
          </a:p>
        </p:txBody>
      </p:sp>
    </p:spTree>
    <p:extLst>
      <p:ext uri="{BB962C8B-B14F-4D97-AF65-F5344CB8AC3E}">
        <p14:creationId xmlns:p14="http://schemas.microsoft.com/office/powerpoint/2010/main" val="4094500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fade">
                                      <p:cBhvr>
                                        <p:cTn id="1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P spid="5"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833A3245-A3B8-46AD-9215-294E87D82DB0}"/>
              </a:ext>
            </a:extLst>
          </p:cNvPr>
          <p:cNvPicPr>
            <a:picLocks noChangeAspect="1"/>
          </p:cNvPicPr>
          <p:nvPr/>
        </p:nvPicPr>
        <p:blipFill>
          <a:blip r:embed="rId2"/>
          <a:stretch>
            <a:fillRect/>
          </a:stretch>
        </p:blipFill>
        <p:spPr>
          <a:xfrm>
            <a:off x="1375487" y="1446245"/>
            <a:ext cx="5634135" cy="4941725"/>
          </a:xfrm>
          <a:prstGeom prst="rect">
            <a:avLst/>
          </a:prstGeom>
        </p:spPr>
      </p:pic>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308859"/>
            <a:ext cx="9208484" cy="600262"/>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Босқич 5. Якунлаш</a:t>
            </a: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186612" y="1045029"/>
            <a:ext cx="9395927" cy="1455575"/>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465138" lvl="0" indent="-465138" algn="just">
              <a:lnSpc>
                <a:spcPct val="100000"/>
              </a:lnSpc>
              <a:spcBef>
                <a:spcPts val="600"/>
              </a:spcBef>
              <a:spcAft>
                <a:spcPts val="600"/>
              </a:spcAft>
              <a:buFont typeface="Wingdings" panose="05000000000000000000" pitchFamily="2" charset="2"/>
              <a:buChar char="ü"/>
              <a:defRPr/>
            </a:pPr>
            <a:r>
              <a:rPr lang="uz-Cyrl-UZ" sz="2400" b="1" dirty="0" smtClean="0">
                <a:solidFill>
                  <a:srgbClr val="002060"/>
                </a:solidFill>
                <a:latin typeface="Times New Roman" panose="02020603050405020304" pitchFamily="18" charset="0"/>
                <a:cs typeface="Times New Roman" panose="02020603050405020304" pitchFamily="18" charset="0"/>
              </a:rPr>
              <a:t>Якунлаш жараёнлари </a:t>
            </a:r>
            <a:r>
              <a:rPr lang="uz-Cyrl-UZ" sz="2400" dirty="0" smtClean="0">
                <a:solidFill>
                  <a:srgbClr val="002060"/>
                </a:solidFill>
                <a:latin typeface="Times New Roman" panose="02020603050405020304" pitchFamily="18" charset="0"/>
                <a:cs typeface="Times New Roman" panose="02020603050405020304" pitchFamily="18" charset="0"/>
              </a:rPr>
              <a:t>лойиҳа (босқич) тугаганлигини расман тан олиш, шунингдек, олинган сабоқларни таҳлил қилиш учун ишлатилади.</a:t>
            </a:r>
            <a:endParaRPr lang="uz-Cyrl-UZ" sz="2400" dirty="0">
              <a:solidFill>
                <a:srgbClr val="002060"/>
              </a:solidFill>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90D2F053-53C6-444B-B142-FDDD4ADE62A4}"/>
              </a:ext>
            </a:extLst>
          </p:cNvPr>
          <p:cNvSpPr/>
          <p:nvPr/>
        </p:nvSpPr>
        <p:spPr>
          <a:xfrm>
            <a:off x="2056622" y="6333697"/>
            <a:ext cx="4953000" cy="430887"/>
          </a:xfrm>
          <a:prstGeom prst="rect">
            <a:avLst/>
          </a:prstGeom>
        </p:spPr>
        <p:txBody>
          <a:bodyPr>
            <a:spAutoFit/>
          </a:bodyPr>
          <a:lstStyle/>
          <a:p>
            <a:r>
              <a:rPr lang="en-US" sz="1100" dirty="0"/>
              <a:t>https://previews.123rf.com/images/lucian3d/lucian3d1304/lucian3d130400071/22352428-3d-man-showing-finished-text-and-check-mark.jpg</a:t>
            </a:r>
            <a:endParaRPr lang="ru-RU" sz="1100" dirty="0"/>
          </a:p>
        </p:txBody>
      </p:sp>
    </p:spTree>
    <p:extLst>
      <p:ext uri="{BB962C8B-B14F-4D97-AF65-F5344CB8AC3E}">
        <p14:creationId xmlns:p14="http://schemas.microsoft.com/office/powerpoint/2010/main" val="2383563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Горизонтальный свиток 5">
            <a:extLst>
              <a:ext uri="{FF2B5EF4-FFF2-40B4-BE49-F238E27FC236}">
                <a16:creationId xmlns:a16="http://schemas.microsoft.com/office/drawing/2014/main" id="{677B78E5-D002-43FF-BF02-E7C294E888CE}"/>
              </a:ext>
            </a:extLst>
          </p:cNvPr>
          <p:cNvSpPr/>
          <p:nvPr/>
        </p:nvSpPr>
        <p:spPr>
          <a:xfrm>
            <a:off x="1795534" y="704663"/>
            <a:ext cx="6552728" cy="720080"/>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a:latin typeface="Arial" pitchFamily="34" charset="0"/>
                <a:cs typeface="Arial" pitchFamily="34" charset="0"/>
              </a:rPr>
              <a:t>Лойиҳавий молиялаштириш</a:t>
            </a:r>
            <a:endParaRPr lang="ru-RU" sz="2400" b="1" dirty="0">
              <a:latin typeface="Arial" pitchFamily="34" charset="0"/>
              <a:cs typeface="Arial" pitchFamily="34" charset="0"/>
            </a:endParaRPr>
          </a:p>
        </p:txBody>
      </p:sp>
      <p:sp>
        <p:nvSpPr>
          <p:cNvPr id="8" name="Табличка 7">
            <a:extLst>
              <a:ext uri="{FF2B5EF4-FFF2-40B4-BE49-F238E27FC236}">
                <a16:creationId xmlns:a16="http://schemas.microsoft.com/office/drawing/2014/main" id="{60B5357D-EE0E-4789-ACDC-A01BFC280C36}"/>
              </a:ext>
            </a:extLst>
          </p:cNvPr>
          <p:cNvSpPr/>
          <p:nvPr/>
        </p:nvSpPr>
        <p:spPr>
          <a:xfrm>
            <a:off x="643406" y="2432855"/>
            <a:ext cx="2736304" cy="2633131"/>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a:latin typeface="Arial" pitchFamily="34" charset="0"/>
                <a:cs typeface="Arial" pitchFamily="34" charset="0"/>
              </a:rPr>
              <a:t>Ишлаб чиқаришнинг барқарор ўсиш суръатларини таъминлашда муҳим ўрин тутади</a:t>
            </a:r>
            <a:endParaRPr lang="ru-RU" sz="2000" b="1" dirty="0">
              <a:latin typeface="Arial" pitchFamily="34" charset="0"/>
              <a:cs typeface="Arial" pitchFamily="34" charset="0"/>
            </a:endParaRPr>
          </a:p>
        </p:txBody>
      </p:sp>
      <p:sp>
        <p:nvSpPr>
          <p:cNvPr id="9" name="Табличка 8">
            <a:extLst>
              <a:ext uri="{FF2B5EF4-FFF2-40B4-BE49-F238E27FC236}">
                <a16:creationId xmlns:a16="http://schemas.microsoft.com/office/drawing/2014/main" id="{BF1312E6-B792-40EC-9A0D-7EB6D9ACFAA3}"/>
              </a:ext>
            </a:extLst>
          </p:cNvPr>
          <p:cNvSpPr/>
          <p:nvPr/>
        </p:nvSpPr>
        <p:spPr>
          <a:xfrm>
            <a:off x="3523726" y="2432854"/>
            <a:ext cx="2664296" cy="2633131"/>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a:latin typeface="Arial" pitchFamily="34" charset="0"/>
                <a:cs typeface="Arial" pitchFamily="34" charset="0"/>
              </a:rPr>
              <a:t>Мамлакатнинг экспорт салоҳиятини оширишга хизмат қилади</a:t>
            </a:r>
            <a:endParaRPr lang="ru-RU" sz="2000" b="1" dirty="0">
              <a:latin typeface="Arial" pitchFamily="34" charset="0"/>
              <a:cs typeface="Arial" pitchFamily="34" charset="0"/>
            </a:endParaRPr>
          </a:p>
        </p:txBody>
      </p:sp>
      <p:sp>
        <p:nvSpPr>
          <p:cNvPr id="10" name="Табличка 9">
            <a:extLst>
              <a:ext uri="{FF2B5EF4-FFF2-40B4-BE49-F238E27FC236}">
                <a16:creationId xmlns:a16="http://schemas.microsoft.com/office/drawing/2014/main" id="{1AA42404-58DF-4A42-86EB-A52C282EEEB7}"/>
              </a:ext>
            </a:extLst>
          </p:cNvPr>
          <p:cNvSpPr/>
          <p:nvPr/>
        </p:nvSpPr>
        <p:spPr>
          <a:xfrm>
            <a:off x="6476054" y="2432855"/>
            <a:ext cx="2808312" cy="2633131"/>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a:latin typeface="Arial" pitchFamily="34" charset="0"/>
                <a:cs typeface="Arial" pitchFamily="34" charset="0"/>
              </a:rPr>
              <a:t>Иқтисодиётни инновацион ривожланиш йўлига ўтказишда муҳим ўрин тутади</a:t>
            </a:r>
            <a:endParaRPr lang="ru-RU" sz="2000" b="1" dirty="0">
              <a:latin typeface="Arial" pitchFamily="34" charset="0"/>
              <a:cs typeface="Arial" pitchFamily="34" charset="0"/>
            </a:endParaRPr>
          </a:p>
        </p:txBody>
      </p:sp>
      <p:sp>
        <p:nvSpPr>
          <p:cNvPr id="13" name="Стрелка вниз 9">
            <a:extLst>
              <a:ext uri="{FF2B5EF4-FFF2-40B4-BE49-F238E27FC236}">
                <a16:creationId xmlns:a16="http://schemas.microsoft.com/office/drawing/2014/main" id="{17E992A5-8602-4581-9E82-3F9B64F488AC}"/>
              </a:ext>
            </a:extLst>
          </p:cNvPr>
          <p:cNvSpPr/>
          <p:nvPr/>
        </p:nvSpPr>
        <p:spPr>
          <a:xfrm>
            <a:off x="2083566" y="1424743"/>
            <a:ext cx="504056" cy="93610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Стрелка вниз 10">
            <a:extLst>
              <a:ext uri="{FF2B5EF4-FFF2-40B4-BE49-F238E27FC236}">
                <a16:creationId xmlns:a16="http://schemas.microsoft.com/office/drawing/2014/main" id="{802A8DF3-25B3-4324-BE80-E99C83D36AE8}"/>
              </a:ext>
            </a:extLst>
          </p:cNvPr>
          <p:cNvSpPr/>
          <p:nvPr/>
        </p:nvSpPr>
        <p:spPr>
          <a:xfrm>
            <a:off x="4531838" y="1424743"/>
            <a:ext cx="504056" cy="93610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Стрелка вниз 11">
            <a:extLst>
              <a:ext uri="{FF2B5EF4-FFF2-40B4-BE49-F238E27FC236}">
                <a16:creationId xmlns:a16="http://schemas.microsoft.com/office/drawing/2014/main" id="{18AB095E-AD8F-4F00-99A0-D9C6760AD023}"/>
              </a:ext>
            </a:extLst>
          </p:cNvPr>
          <p:cNvSpPr/>
          <p:nvPr/>
        </p:nvSpPr>
        <p:spPr>
          <a:xfrm>
            <a:off x="7484166" y="1424743"/>
            <a:ext cx="504056" cy="93610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7197991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74645"/>
            <a:ext cx="9208484" cy="83447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smtClean="0">
                <a:solidFill>
                  <a:schemeClr val="bg1"/>
                </a:solidFill>
                <a:latin typeface="Times New Roman" panose="02020603050405020304" pitchFamily="18" charset="0"/>
                <a:cs typeface="Times New Roman" panose="02020603050405020304" pitchFamily="18" charset="0"/>
              </a:rPr>
              <a:t>Лойиҳавий молиялаштиришнинг иқтисодиётнинг реал секторини ривожлантиришдаги роли</a:t>
            </a:r>
            <a:endParaRPr lang="uz-Cyrl-UZ" sz="2800" b="1"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126406" y="1073020"/>
            <a:ext cx="8618202" cy="5514391"/>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465138" lvl="0" indent="-465138" algn="just">
              <a:lnSpc>
                <a:spcPct val="100000"/>
              </a:lnSpc>
              <a:spcBef>
                <a:spcPts val="600"/>
              </a:spcBef>
              <a:spcAft>
                <a:spcPts val="600"/>
              </a:spcAft>
              <a:buFont typeface="Wingdings" panose="05000000000000000000" pitchFamily="2" charset="2"/>
              <a:buChar char="Ø"/>
              <a:defRPr/>
            </a:pPr>
            <a:r>
              <a:rPr lang="uz-Cyrl-UZ" sz="2400" dirty="0" smtClean="0">
                <a:solidFill>
                  <a:srgbClr val="002060"/>
                </a:solidFill>
                <a:latin typeface="Times New Roman" panose="02020603050405020304" pitchFamily="18" charset="0"/>
                <a:cs typeface="Times New Roman" panose="02020603050405020304" pitchFamily="18" charset="0"/>
              </a:rPr>
              <a:t>Лойиҳавий молиялаштиришнинг иқтисодиётнинг реал секторини ривожлантиришдаги роли миллий молия бозорининг ривожланганлигига боғлиқ.</a:t>
            </a:r>
          </a:p>
          <a:p>
            <a:pPr marL="465138" lvl="0" indent="-465138" algn="just">
              <a:lnSpc>
                <a:spcPct val="100000"/>
              </a:lnSpc>
              <a:spcBef>
                <a:spcPts val="600"/>
              </a:spcBef>
              <a:spcAft>
                <a:spcPts val="600"/>
              </a:spcAft>
              <a:buFont typeface="Wingdings" panose="05000000000000000000" pitchFamily="2" charset="2"/>
              <a:buChar char="Ø"/>
              <a:defRPr/>
            </a:pPr>
            <a:r>
              <a:rPr lang="uz-Cyrl-UZ" sz="2400" dirty="0" smtClean="0">
                <a:solidFill>
                  <a:srgbClr val="002060"/>
                </a:solidFill>
                <a:latin typeface="Times New Roman" panose="02020603050405020304" pitchFamily="18" charset="0"/>
                <a:cs typeface="Times New Roman" panose="02020603050405020304" pitchFamily="18" charset="0"/>
              </a:rPr>
              <a:t>Молия бозорининг сегментлари:</a:t>
            </a:r>
          </a:p>
          <a:p>
            <a:pPr marL="719138" lvl="0" indent="-354013" algn="just">
              <a:lnSpc>
                <a:spcPct val="100000"/>
              </a:lnSpc>
              <a:spcBef>
                <a:spcPts val="600"/>
              </a:spcBef>
              <a:spcAft>
                <a:spcPts val="600"/>
              </a:spcAft>
              <a:buFont typeface="Arial" panose="020B0604020202020204" pitchFamily="34" charset="0"/>
              <a:buChar char="•"/>
              <a:defRPr/>
            </a:pPr>
            <a:r>
              <a:rPr lang="uz-Cyrl-UZ" sz="2400" dirty="0" smtClean="0">
                <a:solidFill>
                  <a:srgbClr val="002060"/>
                </a:solidFill>
                <a:latin typeface="Times New Roman" panose="02020603050405020304" pitchFamily="18" charset="0"/>
                <a:cs typeface="Times New Roman" panose="02020603050405020304" pitchFamily="18" charset="0"/>
              </a:rPr>
              <a:t>Валюта бозори</a:t>
            </a:r>
          </a:p>
          <a:p>
            <a:pPr marL="719138" lvl="0" indent="-354013" algn="just">
              <a:lnSpc>
                <a:spcPct val="100000"/>
              </a:lnSpc>
              <a:spcBef>
                <a:spcPts val="600"/>
              </a:spcBef>
              <a:spcAft>
                <a:spcPts val="600"/>
              </a:spcAft>
              <a:buFont typeface="Arial" panose="020B0604020202020204" pitchFamily="34" charset="0"/>
              <a:buChar char="•"/>
              <a:defRPr/>
            </a:pPr>
            <a:r>
              <a:rPr lang="uz-Cyrl-UZ" sz="2400" dirty="0" smtClean="0">
                <a:solidFill>
                  <a:srgbClr val="002060"/>
                </a:solidFill>
                <a:latin typeface="Times New Roman" panose="02020603050405020304" pitchFamily="18" charset="0"/>
                <a:cs typeface="Times New Roman" panose="02020603050405020304" pitchFamily="18" charset="0"/>
              </a:rPr>
              <a:t>Қимматли қоғозлар бозори</a:t>
            </a:r>
          </a:p>
          <a:p>
            <a:pPr marL="719138" lvl="0" indent="-354013" algn="just">
              <a:lnSpc>
                <a:spcPct val="100000"/>
              </a:lnSpc>
              <a:spcBef>
                <a:spcPts val="600"/>
              </a:spcBef>
              <a:spcAft>
                <a:spcPts val="600"/>
              </a:spcAft>
              <a:buFont typeface="Arial" panose="020B0604020202020204" pitchFamily="34" charset="0"/>
              <a:buChar char="•"/>
              <a:defRPr/>
            </a:pPr>
            <a:r>
              <a:rPr lang="uz-Cyrl-UZ" sz="2400" dirty="0" smtClean="0">
                <a:solidFill>
                  <a:srgbClr val="002060"/>
                </a:solidFill>
                <a:latin typeface="Times New Roman" panose="02020603050405020304" pitchFamily="18" charset="0"/>
                <a:cs typeface="Times New Roman" panose="02020603050405020304" pitchFamily="18" charset="0"/>
              </a:rPr>
              <a:t>Ссуда капиталлари бозори</a:t>
            </a:r>
          </a:p>
          <a:p>
            <a:pPr marL="465138" lvl="0" indent="-465138" algn="just">
              <a:lnSpc>
                <a:spcPct val="100000"/>
              </a:lnSpc>
              <a:spcBef>
                <a:spcPts val="600"/>
              </a:spcBef>
              <a:spcAft>
                <a:spcPts val="600"/>
              </a:spcAft>
              <a:buFont typeface="Wingdings" panose="05000000000000000000" pitchFamily="2" charset="2"/>
              <a:buChar char="Ø"/>
              <a:defRPr/>
            </a:pPr>
            <a:r>
              <a:rPr lang="uz-Cyrl-UZ" sz="2400" dirty="0" smtClean="0">
                <a:solidFill>
                  <a:srgbClr val="002060"/>
                </a:solidFill>
                <a:latin typeface="Times New Roman" panose="02020603050405020304" pitchFamily="18" charset="0"/>
                <a:cs typeface="Times New Roman" panose="02020603050405020304" pitchFamily="18" charset="0"/>
              </a:rPr>
              <a:t>Лойиҳавий молиялаштиришнинг иқтисодиётнинг реал секторини ривожлантиришдаги роли мувозанатлашган макроиқтисодий сиёсатга боғлиқ.</a:t>
            </a:r>
          </a:p>
          <a:p>
            <a:pPr lvl="0" algn="just">
              <a:lnSpc>
                <a:spcPct val="100000"/>
              </a:lnSpc>
              <a:spcBef>
                <a:spcPts val="600"/>
              </a:spcBef>
              <a:spcAft>
                <a:spcPts val="600"/>
              </a:spcAft>
              <a:defRPr/>
            </a:pPr>
            <a:endParaRPr lang="uz-Cyrl-UZ" sz="24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4018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fade">
                                      <p:cBhvr>
                                        <p:cTn id="32" dur="500"/>
                                        <p:tgtEl>
                                          <p:spTgt spid="1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Горизонтальный свиток 5">
            <a:extLst>
              <a:ext uri="{FF2B5EF4-FFF2-40B4-BE49-F238E27FC236}">
                <a16:creationId xmlns:a16="http://schemas.microsoft.com/office/drawing/2014/main" id="{A84F359A-4AEE-4E81-A521-74EEB9D27004}"/>
              </a:ext>
            </a:extLst>
          </p:cNvPr>
          <p:cNvSpPr/>
          <p:nvPr/>
        </p:nvSpPr>
        <p:spPr>
          <a:xfrm>
            <a:off x="1591477" y="823325"/>
            <a:ext cx="7200800" cy="1224136"/>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a:latin typeface="Arial" pitchFamily="34" charset="0"/>
                <a:cs typeface="Arial" pitchFamily="34" charset="0"/>
              </a:rPr>
              <a:t>Лойиҳавий молиялаштиришнинг молия секторини ривожлантиришдаги роли</a:t>
            </a:r>
            <a:endParaRPr lang="ru-RU" sz="2000" b="1" dirty="0">
              <a:latin typeface="Arial" pitchFamily="34" charset="0"/>
              <a:cs typeface="Arial" pitchFamily="34" charset="0"/>
            </a:endParaRPr>
          </a:p>
        </p:txBody>
      </p:sp>
      <p:sp>
        <p:nvSpPr>
          <p:cNvPr id="12" name="Скругленный прямоугольник 6">
            <a:extLst>
              <a:ext uri="{FF2B5EF4-FFF2-40B4-BE49-F238E27FC236}">
                <a16:creationId xmlns:a16="http://schemas.microsoft.com/office/drawing/2014/main" id="{5DD0FAA2-CE3F-406B-A95D-61EF57F8B075}"/>
              </a:ext>
            </a:extLst>
          </p:cNvPr>
          <p:cNvSpPr/>
          <p:nvPr/>
        </p:nvSpPr>
        <p:spPr>
          <a:xfrm>
            <a:off x="1015413" y="3415613"/>
            <a:ext cx="2448272" cy="220742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dirty="0">
                <a:latin typeface="Arial" pitchFamily="34" charset="0"/>
                <a:cs typeface="Arial" pitchFamily="34" charset="0"/>
              </a:rPr>
              <a:t>Молия сектори субъектларининг ликвидлилиги ва молиявий барқарорлиги ошади</a:t>
            </a:r>
            <a:endParaRPr lang="ru-RU" sz="2000" dirty="0">
              <a:latin typeface="Arial" pitchFamily="34" charset="0"/>
              <a:cs typeface="Arial" pitchFamily="34" charset="0"/>
            </a:endParaRPr>
          </a:p>
        </p:txBody>
      </p:sp>
      <p:sp>
        <p:nvSpPr>
          <p:cNvPr id="16" name="Скругленный прямоугольник 7">
            <a:extLst>
              <a:ext uri="{FF2B5EF4-FFF2-40B4-BE49-F238E27FC236}">
                <a16:creationId xmlns:a16="http://schemas.microsoft.com/office/drawing/2014/main" id="{942611EE-5523-4989-A5F2-38D9367BECF2}"/>
              </a:ext>
            </a:extLst>
          </p:cNvPr>
          <p:cNvSpPr/>
          <p:nvPr/>
        </p:nvSpPr>
        <p:spPr>
          <a:xfrm>
            <a:off x="3823725" y="3415613"/>
            <a:ext cx="2448272" cy="220742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dirty="0">
                <a:latin typeface="Arial" pitchFamily="34" charset="0"/>
                <a:cs typeface="Arial" pitchFamily="34" charset="0"/>
              </a:rPr>
              <a:t>Молия сектори субъектлари кўрсатадиган молиявий хизматларнинг турлари ва сифати ошади</a:t>
            </a:r>
            <a:endParaRPr lang="ru-RU" sz="2000" dirty="0">
              <a:latin typeface="Arial" pitchFamily="34" charset="0"/>
              <a:cs typeface="Arial" pitchFamily="34" charset="0"/>
            </a:endParaRPr>
          </a:p>
        </p:txBody>
      </p:sp>
      <p:sp>
        <p:nvSpPr>
          <p:cNvPr id="17" name="Скругленный прямоугольник 8">
            <a:extLst>
              <a:ext uri="{FF2B5EF4-FFF2-40B4-BE49-F238E27FC236}">
                <a16:creationId xmlns:a16="http://schemas.microsoft.com/office/drawing/2014/main" id="{2F0E871D-66A6-4DE6-AABF-7CA762CA2309}"/>
              </a:ext>
            </a:extLst>
          </p:cNvPr>
          <p:cNvSpPr/>
          <p:nvPr/>
        </p:nvSpPr>
        <p:spPr>
          <a:xfrm>
            <a:off x="6632037" y="3343605"/>
            <a:ext cx="2808312" cy="227942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a:latin typeface="Arial" pitchFamily="34" charset="0"/>
                <a:cs typeface="Arial" pitchFamily="34" charset="0"/>
              </a:rPr>
              <a:t>Молия сектори субъектларининг инвестиция лойиҳаларини молиялаштиришдаги иштироки кенгаяди</a:t>
            </a:r>
            <a:endParaRPr lang="ru-RU" dirty="0">
              <a:latin typeface="Arial" pitchFamily="34" charset="0"/>
              <a:cs typeface="Arial" pitchFamily="34" charset="0"/>
            </a:endParaRPr>
          </a:p>
        </p:txBody>
      </p:sp>
      <p:sp>
        <p:nvSpPr>
          <p:cNvPr id="18" name="Стрелка вниз 9">
            <a:extLst>
              <a:ext uri="{FF2B5EF4-FFF2-40B4-BE49-F238E27FC236}">
                <a16:creationId xmlns:a16="http://schemas.microsoft.com/office/drawing/2014/main" id="{72991700-DFD5-4BD7-9C20-A4AFA6942B8D}"/>
              </a:ext>
            </a:extLst>
          </p:cNvPr>
          <p:cNvSpPr/>
          <p:nvPr/>
        </p:nvSpPr>
        <p:spPr>
          <a:xfrm>
            <a:off x="1807501" y="2191477"/>
            <a:ext cx="1008112" cy="10801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Стрелка вниз 10">
            <a:extLst>
              <a:ext uri="{FF2B5EF4-FFF2-40B4-BE49-F238E27FC236}">
                <a16:creationId xmlns:a16="http://schemas.microsoft.com/office/drawing/2014/main" id="{1B3F7C52-9004-443C-9DCE-7D4F05DD8D77}"/>
              </a:ext>
            </a:extLst>
          </p:cNvPr>
          <p:cNvSpPr/>
          <p:nvPr/>
        </p:nvSpPr>
        <p:spPr>
          <a:xfrm>
            <a:off x="4399789" y="2191477"/>
            <a:ext cx="1008112" cy="10801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Стрелка вниз 11">
            <a:extLst>
              <a:ext uri="{FF2B5EF4-FFF2-40B4-BE49-F238E27FC236}">
                <a16:creationId xmlns:a16="http://schemas.microsoft.com/office/drawing/2014/main" id="{F8DEC3F4-D617-46D3-8908-F7D2ACD19FE1}"/>
              </a:ext>
            </a:extLst>
          </p:cNvPr>
          <p:cNvSpPr/>
          <p:nvPr/>
        </p:nvSpPr>
        <p:spPr>
          <a:xfrm>
            <a:off x="7424125" y="2047461"/>
            <a:ext cx="1008112" cy="10801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4429613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3"/>
            <a:ext cx="9208484" cy="599848"/>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latin typeface="Times New Roman" panose="02020603050405020304" pitchFamily="18" charset="0"/>
                <a:cs typeface="Times New Roman" panose="02020603050405020304" pitchFamily="18" charset="0"/>
              </a:rPr>
              <a:t>Фойдаланилган адабиётлар рўхати</a:t>
            </a:r>
            <a:endParaRPr lang="en-US" sz="2800" b="1" dirty="0">
              <a:latin typeface="Times New Roman" pitchFamily="18" charset="0"/>
              <a:cs typeface="Times New Roman" pitchFamily="18" charset="0"/>
            </a:endParaRPr>
          </a:p>
        </p:txBody>
      </p:sp>
      <p:sp>
        <p:nvSpPr>
          <p:cNvPr id="3" name="Прямоугольник 2"/>
          <p:cNvSpPr/>
          <p:nvPr/>
        </p:nvSpPr>
        <p:spPr>
          <a:xfrm>
            <a:off x="374055" y="773213"/>
            <a:ext cx="9208484" cy="6005042"/>
          </a:xfrm>
          <a:prstGeom prst="rect">
            <a:avLst/>
          </a:prstGeom>
        </p:spPr>
        <p:txBody>
          <a:bodyPr wrap="square">
            <a:spAutoFit/>
          </a:bodyPr>
          <a:lstStyle/>
          <a:p>
            <a:pPr marL="342900" lvl="0" indent="-342900" algn="just">
              <a:lnSpc>
                <a:spcPct val="114000"/>
              </a:lnSpc>
              <a:spcBef>
                <a:spcPts val="300"/>
              </a:spcBef>
              <a:spcAft>
                <a:spcPts val="0"/>
              </a:spcAft>
              <a:buSzPct val="100000"/>
              <a:buFont typeface="+mj-lt"/>
              <a:buAutoNum type="arabicPeriod"/>
            </a:pPr>
            <a:r>
              <a:rPr lang="ru-RU" sz="2200" dirty="0">
                <a:solidFill>
                  <a:srgbClr val="002060"/>
                </a:solidFill>
                <a:latin typeface="Times New Roman" panose="02020603050405020304" pitchFamily="18" charset="0"/>
                <a:cs typeface="Times New Roman" panose="02020603050405020304" pitchFamily="18" charset="0"/>
              </a:rPr>
              <a:t>ISO/IEC. (2008). FCD 24765— </a:t>
            </a:r>
            <a:r>
              <a:rPr lang="ru-RU" sz="2200" dirty="0" err="1">
                <a:solidFill>
                  <a:srgbClr val="002060"/>
                </a:solidFill>
                <a:latin typeface="Times New Roman" panose="02020603050405020304" pitchFamily="18" charset="0"/>
                <a:cs typeface="Times New Roman" panose="02020603050405020304" pitchFamily="18" charset="0"/>
              </a:rPr>
              <a:t>Systems</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and</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Software</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Engineering</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Vocabulary</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Geneve</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International</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Organization</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of</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Standartization</a:t>
            </a:r>
            <a:r>
              <a:rPr lang="ru-RU" sz="2200" dirty="0">
                <a:solidFill>
                  <a:srgbClr val="002060"/>
                </a:solidFill>
                <a:latin typeface="Times New Roman" panose="02020603050405020304" pitchFamily="18" charset="0"/>
                <a:cs typeface="Times New Roman" panose="02020603050405020304" pitchFamily="18" charset="0"/>
              </a:rPr>
              <a:t> </a:t>
            </a:r>
          </a:p>
          <a:p>
            <a:pPr marL="342900" lvl="0" indent="-342900" algn="just">
              <a:lnSpc>
                <a:spcPct val="114000"/>
              </a:lnSpc>
              <a:spcBef>
                <a:spcPts val="300"/>
              </a:spcBef>
              <a:spcAft>
                <a:spcPts val="0"/>
              </a:spcAft>
              <a:buSzPct val="100000"/>
              <a:buFont typeface="+mj-lt"/>
              <a:buAutoNum type="arabicPeriod"/>
            </a:pPr>
            <a:r>
              <a:rPr lang="ru-RU" sz="2200" dirty="0">
                <a:solidFill>
                  <a:srgbClr val="002060"/>
                </a:solidFill>
                <a:latin typeface="Times New Roman" panose="02020603050405020304" pitchFamily="18" charset="0"/>
                <a:cs typeface="Times New Roman" panose="02020603050405020304" pitchFamily="18" charset="0"/>
              </a:rPr>
              <a:t>Абдулина О.В. Роль крупных предприятий в трудах </a:t>
            </a:r>
            <a:r>
              <a:rPr lang="ru-RU" sz="2200" dirty="0" err="1">
                <a:solidFill>
                  <a:srgbClr val="002060"/>
                </a:solidFill>
                <a:latin typeface="Times New Roman" panose="02020603050405020304" pitchFamily="18" charset="0"/>
                <a:cs typeface="Times New Roman" panose="02020603050405020304" pitchFamily="18" charset="0"/>
              </a:rPr>
              <a:t>К.Маркса</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Й.Шумпетера</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Дж.Гебрейта</a:t>
            </a:r>
            <a:r>
              <a:rPr lang="ru-RU" sz="2200" dirty="0">
                <a:solidFill>
                  <a:srgbClr val="002060"/>
                </a:solidFill>
                <a:latin typeface="Times New Roman" panose="02020603050405020304" pitchFamily="18" charset="0"/>
                <a:cs typeface="Times New Roman" panose="02020603050405020304" pitchFamily="18" charset="0"/>
              </a:rPr>
              <a:t> // Евразийское Научное </a:t>
            </a:r>
            <a:r>
              <a:rPr lang="ru-RU" sz="2200" dirty="0" err="1">
                <a:solidFill>
                  <a:srgbClr val="002060"/>
                </a:solidFill>
                <a:latin typeface="Times New Roman" panose="02020603050405020304" pitchFamily="18" charset="0"/>
                <a:cs typeface="Times New Roman" panose="02020603050405020304" pitchFamily="18" charset="0"/>
              </a:rPr>
              <a:t>Объедингение</a:t>
            </a:r>
            <a:r>
              <a:rPr lang="ru-RU" sz="2200" dirty="0">
                <a:solidFill>
                  <a:srgbClr val="002060"/>
                </a:solidFill>
                <a:latin typeface="Times New Roman" panose="02020603050405020304" pitchFamily="18" charset="0"/>
                <a:cs typeface="Times New Roman" panose="02020603050405020304" pitchFamily="18" charset="0"/>
              </a:rPr>
              <a:t>. – 2016. — №5 (17). —С.71- 72</a:t>
            </a:r>
          </a:p>
          <a:p>
            <a:pPr marL="342900" lvl="0" indent="-342900" algn="just">
              <a:lnSpc>
                <a:spcPct val="114000"/>
              </a:lnSpc>
              <a:spcBef>
                <a:spcPts val="300"/>
              </a:spcBef>
              <a:spcAft>
                <a:spcPts val="0"/>
              </a:spcAft>
              <a:buSzPct val="100000"/>
              <a:buFont typeface="+mj-lt"/>
              <a:buAutoNum type="arabicPeriod"/>
            </a:pPr>
            <a:r>
              <a:rPr lang="ru-RU" sz="2200" dirty="0">
                <a:solidFill>
                  <a:srgbClr val="002060"/>
                </a:solidFill>
                <a:latin typeface="Times New Roman" panose="02020603050405020304" pitchFamily="18" charset="0"/>
                <a:cs typeface="Times New Roman" panose="02020603050405020304" pitchFamily="18" charset="0"/>
              </a:rPr>
              <a:t>Макеева, В.Г. (2016) Вариативность и инновации в образовательной деятельности // Львовские чтения – 2016: сб. статей Всероссийской научной конференции / Государственный университет управления. – М.: Издательский дом ГУУ, 2016. с.94-96</a:t>
            </a:r>
          </a:p>
          <a:p>
            <a:pPr marL="342900" lvl="0" indent="-342900" algn="just">
              <a:lnSpc>
                <a:spcPct val="114000"/>
              </a:lnSpc>
              <a:spcBef>
                <a:spcPts val="300"/>
              </a:spcBef>
              <a:spcAft>
                <a:spcPts val="0"/>
              </a:spcAft>
              <a:buSzPct val="100000"/>
              <a:buFont typeface="+mj-lt"/>
              <a:buAutoNum type="arabicPeriod"/>
            </a:pPr>
            <a:r>
              <a:rPr lang="ru-RU" sz="2200" dirty="0">
                <a:solidFill>
                  <a:srgbClr val="002060"/>
                </a:solidFill>
                <a:latin typeface="Times New Roman" panose="02020603050405020304" pitchFamily="18" charset="0"/>
                <a:cs typeface="Times New Roman" panose="02020603050405020304" pitchFamily="18" charset="0"/>
              </a:rPr>
              <a:t>Полковников А., Терпугов А., Белозеров А. Что такое модели зрелости управления проектами? [Электронный ресурс]// Режим доступа: </a:t>
            </a:r>
            <a:r>
              <a:rPr lang="ru-RU" sz="2200" dirty="0">
                <a:solidFill>
                  <a:srgbClr val="002060"/>
                </a:solidFill>
                <a:latin typeface="Times New Roman" panose="02020603050405020304" pitchFamily="18" charset="0"/>
                <a:cs typeface="Times New Roman" panose="02020603050405020304" pitchFamily="18" charset="0"/>
                <a:hlinkClick r:id="rId2"/>
              </a:rPr>
              <a:t>http://www.cfin.ru/itm/project/opmmm.</a:t>
            </a:r>
            <a:r>
              <a:rPr lang="en-US" sz="2200" dirty="0">
                <a:solidFill>
                  <a:srgbClr val="002060"/>
                </a:solidFill>
                <a:latin typeface="Times New Roman" panose="02020603050405020304" pitchFamily="18" charset="0"/>
                <a:cs typeface="Times New Roman" panose="02020603050405020304" pitchFamily="18" charset="0"/>
                <a:hlinkClick r:id="rId2"/>
              </a:rPr>
              <a:t>s</a:t>
            </a:r>
            <a:r>
              <a:rPr lang="ru-RU" sz="2200" dirty="0" err="1">
                <a:solidFill>
                  <a:srgbClr val="002060"/>
                </a:solidFill>
                <a:latin typeface="Times New Roman" panose="02020603050405020304" pitchFamily="18" charset="0"/>
                <a:cs typeface="Times New Roman" panose="02020603050405020304" pitchFamily="18" charset="0"/>
                <a:hlinkClick r:id="rId2"/>
              </a:rPr>
              <a:t>html</a:t>
            </a:r>
            <a:endParaRPr lang="ru-RU" sz="2200" dirty="0">
              <a:solidFill>
                <a:srgbClr val="002060"/>
              </a:solidFill>
              <a:latin typeface="Times New Roman" panose="02020603050405020304" pitchFamily="18" charset="0"/>
              <a:cs typeface="Times New Roman" panose="02020603050405020304" pitchFamily="18" charset="0"/>
            </a:endParaRPr>
          </a:p>
          <a:p>
            <a:pPr marL="342900" lvl="0" indent="-342900" algn="just">
              <a:lnSpc>
                <a:spcPct val="114000"/>
              </a:lnSpc>
              <a:spcBef>
                <a:spcPts val="300"/>
              </a:spcBef>
              <a:spcAft>
                <a:spcPts val="0"/>
              </a:spcAft>
              <a:buSzPct val="100000"/>
              <a:buFont typeface="+mj-lt"/>
              <a:buAutoNum type="arabicPeriod"/>
            </a:pPr>
            <a:r>
              <a:rPr lang="ru-RU" sz="2200" dirty="0">
                <a:solidFill>
                  <a:srgbClr val="002060"/>
                </a:solidFill>
                <a:latin typeface="Times New Roman" panose="02020603050405020304" pitchFamily="18" charset="0"/>
                <a:cs typeface="Times New Roman" panose="02020603050405020304" pitchFamily="18" charset="0"/>
              </a:rPr>
              <a:t>Разу M. И др. Управление программами и проектами: 17-модульная программа для менеджеров «Управление развитием организации». Модуль 8. - М.: «Инфра-М», 1999. - 392 с.</a:t>
            </a:r>
          </a:p>
        </p:txBody>
      </p:sp>
    </p:spTree>
    <p:extLst>
      <p:ext uri="{BB962C8B-B14F-4D97-AF65-F5344CB8AC3E}">
        <p14:creationId xmlns:p14="http://schemas.microsoft.com/office/powerpoint/2010/main" val="3206196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5" name="Заголовок 1">
            <a:extLst>
              <a:ext uri="{FF2B5EF4-FFF2-40B4-BE49-F238E27FC236}">
                <a16:creationId xmlns:a16="http://schemas.microsoft.com/office/drawing/2014/main" id="{75FAFCBA-9BBE-4B52-B322-35C2337029FE}"/>
              </a:ext>
            </a:extLst>
          </p:cNvPr>
          <p:cNvSpPr>
            <a:spLocks noGrp="1"/>
          </p:cNvSpPr>
          <p:nvPr>
            <p:ph type="title"/>
          </p:nvPr>
        </p:nvSpPr>
        <p:spPr>
          <a:xfrm>
            <a:off x="681037" y="1969067"/>
            <a:ext cx="8543925" cy="2919866"/>
          </a:xfrm>
        </p:spPr>
        <p:txBody>
          <a:bodyPr>
            <a:normAutofit/>
          </a:bodyPr>
          <a:lstStyle/>
          <a:p>
            <a:pPr algn="ctr"/>
            <a:r>
              <a:rPr lang="uz-Cyrl-UZ" sz="5400" b="1" dirty="0">
                <a:solidFill>
                  <a:srgbClr val="2D508F"/>
                </a:solidFill>
                <a:latin typeface="Times New Roman" panose="02020603050405020304" pitchFamily="18" charset="0"/>
                <a:cs typeface="Times New Roman" panose="02020603050405020304" pitchFamily="18" charset="0"/>
              </a:rPr>
              <a:t>Эътиборингиз учун раҳмат!</a:t>
            </a:r>
            <a:endParaRPr lang="ru-RU" sz="5400" dirty="0">
              <a:solidFill>
                <a:srgbClr val="2D508F"/>
              </a:solidFill>
            </a:endParaRPr>
          </a:p>
        </p:txBody>
      </p:sp>
    </p:spTree>
    <p:extLst>
      <p:ext uri="{BB962C8B-B14F-4D97-AF65-F5344CB8AC3E}">
        <p14:creationId xmlns:p14="http://schemas.microsoft.com/office/powerpoint/2010/main" val="2786753203"/>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7941</TotalTime>
  <Words>1757</Words>
  <Application>Microsoft Office PowerPoint</Application>
  <PresentationFormat>Лист A4 (210x297 мм)</PresentationFormat>
  <Paragraphs>206</Paragraphs>
  <Slides>29</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29</vt:i4>
      </vt:variant>
    </vt:vector>
  </HeadingPairs>
  <TitlesOfParts>
    <vt:vector size="36" baseType="lpstr">
      <vt:lpstr>Arial</vt:lpstr>
      <vt:lpstr>Calibri</vt:lpstr>
      <vt:lpstr>Calibri Light</vt:lpstr>
      <vt:lpstr>Century Gothic</vt:lpstr>
      <vt:lpstr>Times New Roman</vt:lpstr>
      <vt:lpstr>Wingdings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Эътиборингиз учун раҳмат!</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user_2</dc:creator>
  <cp:lastModifiedBy>Qaytarov Vohid Raimqulovich</cp:lastModifiedBy>
  <cp:revision>908</cp:revision>
  <cp:lastPrinted>2019-05-13T12:26:53Z</cp:lastPrinted>
  <dcterms:created xsi:type="dcterms:W3CDTF">2017-07-03T07:04:34Z</dcterms:created>
  <dcterms:modified xsi:type="dcterms:W3CDTF">2023-06-07T02:22:23Z</dcterms:modified>
</cp:coreProperties>
</file>