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http://customooxmlschemas.google.com/">
      <go:slidesCustomData xmlns:go="http://customooxmlschemas.google.com/" r:id="rId36" roundtripDataSignature="AMtx7miFBqoxCoIAhT0KhT7Jkke5UVKgd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14" Type="http://schemas.openxmlformats.org/officeDocument/2006/relationships/slide" Target="slides/slide9.xml"/><Relationship Id="rId36" Type="http://customschemas.google.com/relationships/presentationmetadata" Target="meta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8" name="Google Shape;88;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 name="Google Shape;94;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6" name="Google Shape;106;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 name="Shape 116"/>
        <p:cNvGrpSpPr/>
        <p:nvPr/>
      </p:nvGrpSpPr>
      <p:grpSpPr>
        <a:xfrm>
          <a:off x="0" y="0"/>
          <a:ext cx="0" cy="0"/>
          <a:chOff x="0" y="0"/>
          <a:chExt cx="0" cy="0"/>
        </a:xfrm>
      </p:grpSpPr>
      <p:sp>
        <p:nvSpPr>
          <p:cNvPr id="117" name="Google Shape;117;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8" name="Google Shape;118;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 name="Shape 123"/>
        <p:cNvGrpSpPr/>
        <p:nvPr/>
      </p:nvGrpSpPr>
      <p:grpSpPr>
        <a:xfrm>
          <a:off x="0" y="0"/>
          <a:ext cx="0" cy="0"/>
          <a:chOff x="0" y="0"/>
          <a:chExt cx="0" cy="0"/>
        </a:xfrm>
      </p:grpSpPr>
      <p:sp>
        <p:nvSpPr>
          <p:cNvPr id="124" name="Google Shape;124;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 name="Shape 130"/>
        <p:cNvGrpSpPr/>
        <p:nvPr/>
      </p:nvGrpSpPr>
      <p:grpSpPr>
        <a:xfrm>
          <a:off x="0" y="0"/>
          <a:ext cx="0" cy="0"/>
          <a:chOff x="0" y="0"/>
          <a:chExt cx="0" cy="0"/>
        </a:xfrm>
      </p:grpSpPr>
      <p:sp>
        <p:nvSpPr>
          <p:cNvPr id="131" name="Google Shape;131;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2" name="Google Shape;132;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8" name="Google Shape;138;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2" name="Google Shape;162;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4" name="Google Shape;174;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9" name="Shape 209"/>
        <p:cNvGrpSpPr/>
        <p:nvPr/>
      </p:nvGrpSpPr>
      <p:grpSpPr>
        <a:xfrm>
          <a:off x="0" y="0"/>
          <a:ext cx="0" cy="0"/>
          <a:chOff x="0" y="0"/>
          <a:chExt cx="0" cy="0"/>
        </a:xfrm>
      </p:grpSpPr>
      <p:sp>
        <p:nvSpPr>
          <p:cNvPr id="210" name="Google Shape;210;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1" name="Google Shape;211;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7" name="Google Shape;217;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3" name="Google Shape;223;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9" name="Google Shape;229;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5" name="Google Shape;235;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5" name="Shape 245"/>
        <p:cNvGrpSpPr/>
        <p:nvPr/>
      </p:nvGrpSpPr>
      <p:grpSpPr>
        <a:xfrm>
          <a:off x="0" y="0"/>
          <a:ext cx="0" cy="0"/>
          <a:chOff x="0" y="0"/>
          <a:chExt cx="0" cy="0"/>
        </a:xfrm>
      </p:grpSpPr>
      <p:sp>
        <p:nvSpPr>
          <p:cNvPr id="246" name="Google Shape;246;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3" name="Google Shape;253;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0" name="Google Shape;260;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6" name="Google Shape;266;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32"/>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32"/>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14" name="Google Shape;14;p3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3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3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3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33"/>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0" name="Google Shape;20;p3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3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3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3" name="Shape 23"/>
        <p:cNvGrpSpPr/>
        <p:nvPr/>
      </p:nvGrpSpPr>
      <p:grpSpPr>
        <a:xfrm>
          <a:off x="0" y="0"/>
          <a:ext cx="0" cy="0"/>
          <a:chOff x="0" y="0"/>
          <a:chExt cx="0" cy="0"/>
        </a:xfrm>
      </p:grpSpPr>
      <p:sp>
        <p:nvSpPr>
          <p:cNvPr id="24" name="Google Shape;24;p3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34"/>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26" name="Google Shape;26;p34"/>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27" name="Google Shape;27;p3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3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0" name="Shape 30"/>
        <p:cNvGrpSpPr/>
        <p:nvPr/>
      </p:nvGrpSpPr>
      <p:grpSpPr>
        <a:xfrm>
          <a:off x="0" y="0"/>
          <a:ext cx="0" cy="0"/>
          <a:chOff x="0" y="0"/>
          <a:chExt cx="0" cy="0"/>
        </a:xfrm>
      </p:grpSpPr>
      <p:sp>
        <p:nvSpPr>
          <p:cNvPr id="31" name="Google Shape;31;p35"/>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dk1"/>
              </a:buClr>
              <a:buSzPts val="4000"/>
              <a:buFont typeface="Calibri"/>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2" name="Google Shape;32;p35"/>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33" name="Google Shape;33;p3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3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3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3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36"/>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39" name="Google Shape;39;p36"/>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0" name="Google Shape;40;p36"/>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1" name="Google Shape;41;p36"/>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2" name="Google Shape;42;p3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3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3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3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3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3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3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3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3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3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39"/>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39"/>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57" name="Google Shape;57;p39"/>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58" name="Google Shape;58;p3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3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3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40"/>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40"/>
          <p:cNvSpPr/>
          <p:nvPr>
            <p:ph idx="2" type="pic"/>
          </p:nvPr>
        </p:nvSpPr>
        <p:spPr>
          <a:xfrm>
            <a:off x="1792288" y="612775"/>
            <a:ext cx="5486400" cy="4114800"/>
          </a:xfrm>
          <a:prstGeom prst="rect">
            <a:avLst/>
          </a:prstGeom>
          <a:noFill/>
          <a:ln>
            <a:noFill/>
          </a:ln>
        </p:spPr>
      </p:sp>
      <p:sp>
        <p:nvSpPr>
          <p:cNvPr id="64" name="Google Shape;64;p40"/>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5" name="Google Shape;65;p4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4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4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4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41"/>
          <p:cNvSpPr txBox="1"/>
          <p:nvPr>
            <p:ph idx="1" type="body"/>
          </p:nvPr>
        </p:nvSpPr>
        <p:spPr>
          <a:xfrm rot="5400000">
            <a:off x="2309019" y="-251618"/>
            <a:ext cx="4525963" cy="82296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1" name="Google Shape;71;p4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4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4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42"/>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42"/>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7" name="Google Shape;77;p4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4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type="tx">
  <p:cSld name="TITLE_AND_BODY">
    <p:spTree>
      <p:nvGrpSpPr>
        <p:cNvPr id="80" name="Shape 80"/>
        <p:cNvGrpSpPr/>
        <p:nvPr/>
      </p:nvGrpSpPr>
      <p:grpSpPr>
        <a:xfrm>
          <a:off x="0" y="0"/>
          <a:ext cx="0" cy="0"/>
          <a:chOff x="0" y="0"/>
          <a:chExt cx="0" cy="0"/>
        </a:xfrm>
      </p:grpSpPr>
      <p:sp>
        <p:nvSpPr>
          <p:cNvPr id="81" name="Google Shape;81;p4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2" name="Google Shape;82;p43"/>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83" name="Google Shape;83;p4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4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4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31"/>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 name="Google Shape;8;p3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3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3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2.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1"/>
          <p:cNvSpPr txBox="1"/>
          <p:nvPr>
            <p:ph type="ctrTitle"/>
          </p:nvPr>
        </p:nvSpPr>
        <p:spPr>
          <a:xfrm>
            <a:off x="685800" y="990600"/>
            <a:ext cx="7772400" cy="2590799"/>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1"/>
              </a:buClr>
              <a:buSzPct val="100000"/>
              <a:buFont typeface="Calibri"/>
              <a:buNone/>
            </a:pPr>
            <a:r>
              <a:rPr lang="en-US"/>
              <a:t>Trauma and Trauma Therapy</a:t>
            </a:r>
            <a:br>
              <a:rPr lang="en-US"/>
            </a:br>
            <a:r>
              <a:rPr lang="en-US"/>
              <a:t>Lecture 2</a:t>
            </a:r>
            <a:br>
              <a:rPr lang="en-US"/>
            </a:br>
            <a:r>
              <a:rPr lang="en-US"/>
              <a:t>Stress and Crisis Counseling</a:t>
            </a:r>
            <a:br>
              <a:rPr lang="en-US"/>
            </a:br>
            <a:endParaRPr/>
          </a:p>
        </p:txBody>
      </p:sp>
      <p:sp>
        <p:nvSpPr>
          <p:cNvPr id="91" name="Google Shape;91;p1"/>
          <p:cNvSpPr txBox="1"/>
          <p:nvPr>
            <p:ph idx="1" type="subTitle"/>
          </p:nvPr>
        </p:nvSpPr>
        <p:spPr>
          <a:xfrm>
            <a:off x="1371600" y="3886200"/>
            <a:ext cx="6477000" cy="83820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888888"/>
              </a:buClr>
              <a:buSzPts val="3200"/>
              <a:buNone/>
            </a:pPr>
            <a:r>
              <a:rPr lang="en-US"/>
              <a:t>Lecturer: Susan Gitau (PhD)</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 name="Shape 95"/>
        <p:cNvGrpSpPr/>
        <p:nvPr/>
      </p:nvGrpSpPr>
      <p:grpSpPr>
        <a:xfrm>
          <a:off x="0" y="0"/>
          <a:ext cx="0" cy="0"/>
          <a:chOff x="0" y="0"/>
          <a:chExt cx="0" cy="0"/>
        </a:xfrm>
      </p:grpSpPr>
      <p:sp>
        <p:nvSpPr>
          <p:cNvPr id="96" name="Google Shape;96;p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Introduction</a:t>
            </a:r>
            <a:endParaRPr/>
          </a:p>
        </p:txBody>
      </p:sp>
      <p:sp>
        <p:nvSpPr>
          <p:cNvPr id="97" name="Google Shape;97;p2"/>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p>
            <a:pPr indent="-342900" lvl="0" marL="342900" rtl="0" algn="just">
              <a:spcBef>
                <a:spcPts val="0"/>
              </a:spcBef>
              <a:spcAft>
                <a:spcPts val="0"/>
              </a:spcAft>
              <a:buClr>
                <a:schemeClr val="dk1"/>
              </a:buClr>
              <a:buSzPts val="3200"/>
              <a:buChar char="•"/>
            </a:pPr>
            <a:r>
              <a:rPr lang="en-US"/>
              <a:t>Stress can be defined as any type of change that causes physical, emotional, or psychological strain. Stress is your body's response to anything that requires attention or action. Everyone experiences stress to some degree. The way you respond to stress, however, makes a big difference to your overall well-being.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1" name="Shape 101"/>
        <p:cNvGrpSpPr/>
        <p:nvPr/>
      </p:nvGrpSpPr>
      <p:grpSpPr>
        <a:xfrm>
          <a:off x="0" y="0"/>
          <a:ext cx="0" cy="0"/>
          <a:chOff x="0" y="0"/>
          <a:chExt cx="0" cy="0"/>
        </a:xfrm>
      </p:grpSpPr>
      <p:sp>
        <p:nvSpPr>
          <p:cNvPr id="102" name="Google Shape;102;p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Lecture Learning Outcomes</a:t>
            </a:r>
            <a:endParaRPr/>
          </a:p>
        </p:txBody>
      </p:sp>
      <p:sp>
        <p:nvSpPr>
          <p:cNvPr id="103" name="Google Shape;103;p3"/>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Clr>
                <a:schemeClr val="dk1"/>
              </a:buClr>
              <a:buSzPts val="3200"/>
              <a:buNone/>
            </a:pPr>
            <a:r>
              <a:rPr lang="en-US"/>
              <a:t>At the end of this lecture, you will be able to:</a:t>
            </a:r>
            <a:endParaRPr/>
          </a:p>
          <a:p>
            <a:pPr indent="-342900" lvl="0" marL="342900" rtl="0" algn="just">
              <a:spcBef>
                <a:spcPts val="640"/>
              </a:spcBef>
              <a:spcAft>
                <a:spcPts val="0"/>
              </a:spcAft>
              <a:buClr>
                <a:schemeClr val="dk1"/>
              </a:buClr>
              <a:buSzPts val="3200"/>
              <a:buChar char="•"/>
            </a:pPr>
            <a:r>
              <a:rPr lang="en-US"/>
              <a:t>Define stress and related terms.</a:t>
            </a:r>
            <a:endParaRPr/>
          </a:p>
          <a:p>
            <a:pPr indent="-342900" lvl="0" marL="342900" rtl="0" algn="just">
              <a:spcBef>
                <a:spcPts val="640"/>
              </a:spcBef>
              <a:spcAft>
                <a:spcPts val="0"/>
              </a:spcAft>
              <a:buClr>
                <a:schemeClr val="dk1"/>
              </a:buClr>
              <a:buSzPts val="3200"/>
              <a:buChar char="•"/>
            </a:pPr>
            <a:r>
              <a:rPr lang="en-US"/>
              <a:t>Identify types of stress </a:t>
            </a:r>
            <a:endParaRPr/>
          </a:p>
          <a:p>
            <a:pPr indent="-342900" lvl="0" marL="342900" rtl="0" algn="just">
              <a:spcBef>
                <a:spcPts val="640"/>
              </a:spcBef>
              <a:spcAft>
                <a:spcPts val="0"/>
              </a:spcAft>
              <a:buClr>
                <a:schemeClr val="dk1"/>
              </a:buClr>
              <a:buSzPts val="3200"/>
              <a:buChar char="•"/>
            </a:pPr>
            <a:r>
              <a:rPr lang="en-US"/>
              <a:t>Explain the signs, causes and impact of stress. </a:t>
            </a:r>
            <a:endParaRPr/>
          </a:p>
          <a:p>
            <a:pPr indent="-342900" lvl="0" marL="342900" rtl="0" algn="just">
              <a:spcBef>
                <a:spcPts val="640"/>
              </a:spcBef>
              <a:spcAft>
                <a:spcPts val="0"/>
              </a:spcAft>
              <a:buClr>
                <a:schemeClr val="dk1"/>
              </a:buClr>
              <a:buSzPts val="3200"/>
              <a:buChar char="•"/>
            </a:pPr>
            <a:r>
              <a:rPr lang="en-US"/>
              <a:t>Examine the treatments for stress and how to cope with stress</a:t>
            </a:r>
            <a:endParaRPr/>
          </a:p>
          <a:p>
            <a:pPr indent="0" lvl="0" marL="0" rtl="0" algn="l">
              <a:spcBef>
                <a:spcPts val="64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sp>
        <p:nvSpPr>
          <p:cNvPr id="108" name="Google Shape;108;p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Types of Stress</a:t>
            </a:r>
            <a:endParaRPr/>
          </a:p>
        </p:txBody>
      </p:sp>
      <p:sp>
        <p:nvSpPr>
          <p:cNvPr id="109" name="Google Shape;109;p4"/>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fontScale="90000"/>
          </a:bodyPr>
          <a:lstStyle/>
          <a:p>
            <a:pPr indent="-342900" lvl="0" marL="342900" rtl="0" algn="l">
              <a:spcBef>
                <a:spcPts val="0"/>
              </a:spcBef>
              <a:spcAft>
                <a:spcPts val="0"/>
              </a:spcAft>
              <a:buClr>
                <a:schemeClr val="dk1"/>
              </a:buClr>
              <a:buSzPct val="100000"/>
              <a:buChar char="•"/>
            </a:pPr>
            <a:r>
              <a:rPr b="1" lang="en-US"/>
              <a:t>Acute stress</a:t>
            </a:r>
            <a:r>
              <a:rPr lang="en-US"/>
              <a:t>: Acute stress is a very short-term type of stress that can either be positive or more distressing; this is the type of stress we most often encounter in day-to-day life.</a:t>
            </a:r>
            <a:endParaRPr/>
          </a:p>
          <a:p>
            <a:pPr indent="-342900" lvl="0" marL="342900" rtl="0" algn="l">
              <a:spcBef>
                <a:spcPts val="576"/>
              </a:spcBef>
              <a:spcAft>
                <a:spcPts val="0"/>
              </a:spcAft>
              <a:buClr>
                <a:schemeClr val="dk1"/>
              </a:buClr>
              <a:buSzPct val="100000"/>
              <a:buChar char="•"/>
            </a:pPr>
            <a:r>
              <a:rPr b="1" lang="en-US"/>
              <a:t>Chronic stress</a:t>
            </a:r>
            <a:r>
              <a:rPr lang="en-US"/>
              <a:t>: Chronic stress is stress that seems never-ending and inescapable, like the stress of a bad marriage or an extremely taxing job; chronic stress can also stem from traumatic experiences and childhood trauma.</a:t>
            </a:r>
            <a:endParaRPr/>
          </a:p>
          <a:p>
            <a:pPr indent="-160020" lvl="0" marL="342900" rtl="0" algn="l">
              <a:spcBef>
                <a:spcPts val="576"/>
              </a:spcBef>
              <a:spcAft>
                <a:spcPts val="0"/>
              </a:spcAft>
              <a:buClr>
                <a:schemeClr val="dk1"/>
              </a:buClr>
              <a:buSzPct val="100000"/>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Types of Stress</a:t>
            </a:r>
            <a:endParaRPr/>
          </a:p>
        </p:txBody>
      </p:sp>
      <p:sp>
        <p:nvSpPr>
          <p:cNvPr id="115" name="Google Shape;115;p5"/>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chemeClr val="dk1"/>
              </a:buClr>
              <a:buSzPts val="3200"/>
              <a:buChar char="•"/>
            </a:pPr>
            <a:r>
              <a:rPr b="1" lang="en-US"/>
              <a:t>Episodic acute stress</a:t>
            </a:r>
            <a:r>
              <a:rPr lang="en-US"/>
              <a:t>: Episodic acute stress is acute stress that seems to run rampant and be a way of life, creating a life of ongoing distress.</a:t>
            </a:r>
            <a:endParaRPr/>
          </a:p>
          <a:p>
            <a:pPr indent="-342900" lvl="0" marL="342900" rtl="0" algn="l">
              <a:spcBef>
                <a:spcPts val="640"/>
              </a:spcBef>
              <a:spcAft>
                <a:spcPts val="0"/>
              </a:spcAft>
              <a:buClr>
                <a:schemeClr val="dk1"/>
              </a:buClr>
              <a:buSzPts val="3200"/>
              <a:buChar char="•"/>
            </a:pPr>
            <a:r>
              <a:rPr b="1" lang="en-US"/>
              <a:t>Eustress: </a:t>
            </a:r>
            <a:r>
              <a:rPr lang="en-US"/>
              <a:t>Eustress is fun and exciting. It's known as a positive type of stress that can keep you energized. It's associated with surges of adrenaline, such as when you are skiing or racing to meet a deadline.</a:t>
            </a:r>
            <a:endParaRPr/>
          </a:p>
          <a:p>
            <a:pPr indent="-139700" lvl="0" marL="342900" rtl="0" algn="l">
              <a:spcBef>
                <a:spcPts val="640"/>
              </a:spcBef>
              <a:spcAft>
                <a:spcPts val="0"/>
              </a:spcAft>
              <a:buClr>
                <a:schemeClr val="dk1"/>
              </a:buClr>
              <a:buSzPts val="3200"/>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Signs of Stress</a:t>
            </a:r>
            <a:endParaRPr/>
          </a:p>
        </p:txBody>
      </p:sp>
      <p:sp>
        <p:nvSpPr>
          <p:cNvPr id="121" name="Google Shape;121;p6"/>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fontScale="95000"/>
          </a:bodyPr>
          <a:lstStyle/>
          <a:p>
            <a:pPr indent="-342900" lvl="0" marL="342900" rtl="0" algn="l">
              <a:spcBef>
                <a:spcPts val="0"/>
              </a:spcBef>
              <a:spcAft>
                <a:spcPts val="0"/>
              </a:spcAft>
              <a:buClr>
                <a:schemeClr val="dk1"/>
              </a:buClr>
              <a:buSzPct val="100000"/>
              <a:buChar char="•"/>
            </a:pPr>
            <a:r>
              <a:rPr lang="en-US"/>
              <a:t>Changes in mood</a:t>
            </a:r>
            <a:endParaRPr/>
          </a:p>
          <a:p>
            <a:pPr indent="-342900" lvl="0" marL="342900" rtl="0" algn="l">
              <a:spcBef>
                <a:spcPts val="532"/>
              </a:spcBef>
              <a:spcAft>
                <a:spcPts val="0"/>
              </a:spcAft>
              <a:buClr>
                <a:schemeClr val="dk1"/>
              </a:buClr>
              <a:buSzPct val="100000"/>
              <a:buChar char="•"/>
            </a:pPr>
            <a:r>
              <a:rPr lang="en-US"/>
              <a:t>Clammy or sweaty palms</a:t>
            </a:r>
            <a:endParaRPr/>
          </a:p>
          <a:p>
            <a:pPr indent="-342900" lvl="0" marL="342900" rtl="0" algn="l">
              <a:spcBef>
                <a:spcPts val="532"/>
              </a:spcBef>
              <a:spcAft>
                <a:spcPts val="0"/>
              </a:spcAft>
              <a:buClr>
                <a:schemeClr val="dk1"/>
              </a:buClr>
              <a:buSzPct val="100000"/>
              <a:buChar char="•"/>
            </a:pPr>
            <a:r>
              <a:rPr lang="en-US"/>
              <a:t>Decreased sex drive</a:t>
            </a:r>
            <a:endParaRPr/>
          </a:p>
          <a:p>
            <a:pPr indent="-342900" lvl="0" marL="342900" rtl="0" algn="l">
              <a:spcBef>
                <a:spcPts val="532"/>
              </a:spcBef>
              <a:spcAft>
                <a:spcPts val="0"/>
              </a:spcAft>
              <a:buClr>
                <a:schemeClr val="dk1"/>
              </a:buClr>
              <a:buSzPct val="100000"/>
              <a:buChar char="•"/>
            </a:pPr>
            <a:r>
              <a:rPr lang="en-US"/>
              <a:t>Diarrhea</a:t>
            </a:r>
            <a:endParaRPr/>
          </a:p>
          <a:p>
            <a:pPr indent="-342900" lvl="0" marL="342900" rtl="0" algn="l">
              <a:spcBef>
                <a:spcPts val="532"/>
              </a:spcBef>
              <a:spcAft>
                <a:spcPts val="0"/>
              </a:spcAft>
              <a:buClr>
                <a:schemeClr val="dk1"/>
              </a:buClr>
              <a:buSzPct val="100000"/>
              <a:buChar char="•"/>
            </a:pPr>
            <a:r>
              <a:rPr lang="en-US"/>
              <a:t>Difficulty sleeping</a:t>
            </a:r>
            <a:endParaRPr/>
          </a:p>
          <a:p>
            <a:pPr indent="-342900" lvl="0" marL="342900" rtl="0" algn="l">
              <a:spcBef>
                <a:spcPts val="532"/>
              </a:spcBef>
              <a:spcAft>
                <a:spcPts val="0"/>
              </a:spcAft>
              <a:buClr>
                <a:schemeClr val="dk1"/>
              </a:buClr>
              <a:buSzPct val="100000"/>
              <a:buChar char="•"/>
            </a:pPr>
            <a:r>
              <a:rPr lang="en-US"/>
              <a:t>Digestive problems</a:t>
            </a:r>
            <a:endParaRPr/>
          </a:p>
          <a:p>
            <a:pPr indent="-342900" lvl="0" marL="342900" rtl="0" algn="l">
              <a:spcBef>
                <a:spcPts val="532"/>
              </a:spcBef>
              <a:spcAft>
                <a:spcPts val="0"/>
              </a:spcAft>
              <a:buClr>
                <a:schemeClr val="dk1"/>
              </a:buClr>
              <a:buSzPct val="100000"/>
              <a:buChar char="•"/>
            </a:pPr>
            <a:r>
              <a:rPr lang="en-US"/>
              <a:t>Dizziness</a:t>
            </a:r>
            <a:endParaRPr/>
          </a:p>
          <a:p>
            <a:pPr indent="-342900" lvl="0" marL="342900" rtl="0" algn="l">
              <a:spcBef>
                <a:spcPts val="532"/>
              </a:spcBef>
              <a:spcAft>
                <a:spcPts val="0"/>
              </a:spcAft>
              <a:buClr>
                <a:schemeClr val="dk1"/>
              </a:buClr>
              <a:buSzPct val="100000"/>
              <a:buChar char="•"/>
            </a:pPr>
            <a:r>
              <a:rPr lang="en-US"/>
              <a:t>Feeling anxious</a:t>
            </a:r>
            <a:endParaRPr/>
          </a:p>
          <a:p>
            <a:pPr indent="-173990" lvl="0" marL="342900" rtl="0" algn="l">
              <a:spcBef>
                <a:spcPts val="532"/>
              </a:spcBef>
              <a:spcAft>
                <a:spcPts val="0"/>
              </a:spcAft>
              <a:buClr>
                <a:schemeClr val="dk1"/>
              </a:buClr>
              <a:buSzPct val="100000"/>
              <a:buNone/>
            </a:pPr>
            <a:r>
              <a:t/>
            </a:r>
            <a:endParaRPr/>
          </a:p>
        </p:txBody>
      </p:sp>
      <p:sp>
        <p:nvSpPr>
          <p:cNvPr id="122" name="Google Shape;122;p6"/>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lnSpcReduction="20000"/>
          </a:bodyPr>
          <a:lstStyle/>
          <a:p>
            <a:pPr indent="-342900" lvl="0" marL="342900" rtl="0" algn="l">
              <a:spcBef>
                <a:spcPts val="0"/>
              </a:spcBef>
              <a:spcAft>
                <a:spcPts val="0"/>
              </a:spcAft>
              <a:buClr>
                <a:schemeClr val="dk1"/>
              </a:buClr>
              <a:buSzPts val="2800"/>
              <a:buChar char="•"/>
            </a:pPr>
            <a:r>
              <a:rPr lang="en-US"/>
              <a:t>Frequent sickness</a:t>
            </a:r>
            <a:endParaRPr/>
          </a:p>
          <a:p>
            <a:pPr indent="-342900" lvl="0" marL="342900" rtl="0" algn="l">
              <a:spcBef>
                <a:spcPts val="560"/>
              </a:spcBef>
              <a:spcAft>
                <a:spcPts val="0"/>
              </a:spcAft>
              <a:buClr>
                <a:schemeClr val="dk1"/>
              </a:buClr>
              <a:buSzPts val="2800"/>
              <a:buChar char="•"/>
            </a:pPr>
            <a:r>
              <a:rPr lang="en-US"/>
              <a:t>Grinding teeth</a:t>
            </a:r>
            <a:endParaRPr/>
          </a:p>
          <a:p>
            <a:pPr indent="-342900" lvl="0" marL="342900" rtl="0" algn="l">
              <a:spcBef>
                <a:spcPts val="560"/>
              </a:spcBef>
              <a:spcAft>
                <a:spcPts val="0"/>
              </a:spcAft>
              <a:buClr>
                <a:schemeClr val="dk1"/>
              </a:buClr>
              <a:buSzPts val="2800"/>
              <a:buChar char="•"/>
            </a:pPr>
            <a:r>
              <a:rPr lang="en-US"/>
              <a:t>Headaches</a:t>
            </a:r>
            <a:endParaRPr/>
          </a:p>
          <a:p>
            <a:pPr indent="-342900" lvl="0" marL="342900" rtl="0" algn="l">
              <a:spcBef>
                <a:spcPts val="560"/>
              </a:spcBef>
              <a:spcAft>
                <a:spcPts val="0"/>
              </a:spcAft>
              <a:buClr>
                <a:schemeClr val="dk1"/>
              </a:buClr>
              <a:buSzPts val="2800"/>
              <a:buChar char="•"/>
            </a:pPr>
            <a:r>
              <a:rPr lang="en-US"/>
              <a:t>Low energy</a:t>
            </a:r>
            <a:endParaRPr/>
          </a:p>
          <a:p>
            <a:pPr indent="-342900" lvl="0" marL="342900" rtl="0" algn="l">
              <a:spcBef>
                <a:spcPts val="560"/>
              </a:spcBef>
              <a:spcAft>
                <a:spcPts val="0"/>
              </a:spcAft>
              <a:buClr>
                <a:schemeClr val="dk1"/>
              </a:buClr>
              <a:buSzPts val="2800"/>
              <a:buChar char="•"/>
            </a:pPr>
            <a:r>
              <a:rPr lang="en-US"/>
              <a:t>Muscle tension, especially in the neck and shoulders</a:t>
            </a:r>
            <a:endParaRPr/>
          </a:p>
          <a:p>
            <a:pPr indent="-342900" lvl="0" marL="342900" rtl="0" algn="l">
              <a:spcBef>
                <a:spcPts val="560"/>
              </a:spcBef>
              <a:spcAft>
                <a:spcPts val="0"/>
              </a:spcAft>
              <a:buClr>
                <a:schemeClr val="dk1"/>
              </a:buClr>
              <a:buSzPts val="2800"/>
              <a:buChar char="•"/>
            </a:pPr>
            <a:r>
              <a:rPr lang="en-US"/>
              <a:t>Physical aches and pains</a:t>
            </a:r>
            <a:endParaRPr/>
          </a:p>
          <a:p>
            <a:pPr indent="-342900" lvl="0" marL="342900" rtl="0" algn="l">
              <a:spcBef>
                <a:spcPts val="560"/>
              </a:spcBef>
              <a:spcAft>
                <a:spcPts val="0"/>
              </a:spcAft>
              <a:buClr>
                <a:schemeClr val="dk1"/>
              </a:buClr>
              <a:buSzPts val="2800"/>
              <a:buChar char="•"/>
            </a:pPr>
            <a:r>
              <a:rPr lang="en-US"/>
              <a:t>Racing heartbeat</a:t>
            </a:r>
            <a:endParaRPr/>
          </a:p>
          <a:p>
            <a:pPr indent="-342900" lvl="0" marL="342900" rtl="0" algn="l">
              <a:spcBef>
                <a:spcPts val="560"/>
              </a:spcBef>
              <a:spcAft>
                <a:spcPts val="0"/>
              </a:spcAft>
              <a:buClr>
                <a:schemeClr val="dk1"/>
              </a:buClr>
              <a:buSzPts val="2800"/>
              <a:buChar char="•"/>
            </a:pPr>
            <a:r>
              <a:rPr lang="en-US"/>
              <a:t>Trembling</a:t>
            </a:r>
            <a:endParaRPr/>
          </a:p>
          <a:p>
            <a:pPr indent="-165100" lvl="0" marL="342900" rtl="0" algn="l">
              <a:spcBef>
                <a:spcPts val="560"/>
              </a:spcBef>
              <a:spcAft>
                <a:spcPts val="0"/>
              </a:spcAft>
              <a:buClr>
                <a:schemeClr val="dk1"/>
              </a:buClr>
              <a:buSzPts val="2800"/>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 name="Shape 126"/>
        <p:cNvGrpSpPr/>
        <p:nvPr/>
      </p:nvGrpSpPr>
      <p:grpSpPr>
        <a:xfrm>
          <a:off x="0" y="0"/>
          <a:ext cx="0" cy="0"/>
          <a:chOff x="0" y="0"/>
          <a:chExt cx="0" cy="0"/>
        </a:xfrm>
      </p:grpSpPr>
      <p:sp>
        <p:nvSpPr>
          <p:cNvPr id="127" name="Google Shape;127;p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b="1" lang="en-US"/>
              <a:t>Impact of Stress </a:t>
            </a:r>
            <a:endParaRPr b="1"/>
          </a:p>
        </p:txBody>
      </p:sp>
      <p:sp>
        <p:nvSpPr>
          <p:cNvPr id="128" name="Google Shape;128;p7"/>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chemeClr val="dk1"/>
              </a:buClr>
              <a:buSzPts val="3600"/>
              <a:buChar char="•"/>
            </a:pPr>
            <a:r>
              <a:rPr b="1" i="1" lang="en-US" sz="3600"/>
              <a:t>Physical </a:t>
            </a:r>
            <a:endParaRPr b="1" i="1" sz="3600"/>
          </a:p>
          <a:p>
            <a:pPr indent="-342900" lvl="0" marL="342900" rtl="0" algn="l">
              <a:spcBef>
                <a:spcPts val="720"/>
              </a:spcBef>
              <a:spcAft>
                <a:spcPts val="0"/>
              </a:spcAft>
              <a:buClr>
                <a:schemeClr val="dk1"/>
              </a:buClr>
              <a:buSzPts val="3600"/>
              <a:buChar char="•"/>
            </a:pPr>
            <a:r>
              <a:rPr b="1" i="1" lang="en-US" sz="3600"/>
              <a:t>Emotional </a:t>
            </a:r>
            <a:endParaRPr b="1" i="1" sz="3600"/>
          </a:p>
          <a:p>
            <a:pPr indent="-342900" lvl="0" marL="342900" rtl="0" algn="l">
              <a:spcBef>
                <a:spcPts val="720"/>
              </a:spcBef>
              <a:spcAft>
                <a:spcPts val="0"/>
              </a:spcAft>
              <a:buClr>
                <a:schemeClr val="dk1"/>
              </a:buClr>
              <a:buSzPts val="3600"/>
              <a:buChar char="•"/>
            </a:pPr>
            <a:r>
              <a:rPr b="1" i="1" lang="en-US" sz="3600"/>
              <a:t>Cognitive </a:t>
            </a:r>
            <a:endParaRPr b="1" i="1" sz="3600"/>
          </a:p>
          <a:p>
            <a:pPr indent="-342900" lvl="0" marL="342900" rtl="0" algn="l">
              <a:spcBef>
                <a:spcPts val="720"/>
              </a:spcBef>
              <a:spcAft>
                <a:spcPts val="0"/>
              </a:spcAft>
              <a:buClr>
                <a:schemeClr val="dk1"/>
              </a:buClr>
              <a:buSzPts val="3600"/>
              <a:buChar char="•"/>
            </a:pPr>
            <a:r>
              <a:rPr b="1" i="1" lang="en-US" sz="3600"/>
              <a:t>Social </a:t>
            </a:r>
            <a:endParaRPr b="1" i="1" sz="3600"/>
          </a:p>
          <a:p>
            <a:pPr indent="-342900" lvl="0" marL="342900" rtl="0" algn="l">
              <a:spcBef>
                <a:spcPts val="720"/>
              </a:spcBef>
              <a:spcAft>
                <a:spcPts val="0"/>
              </a:spcAft>
              <a:buClr>
                <a:schemeClr val="dk1"/>
              </a:buClr>
              <a:buSzPts val="3600"/>
              <a:buChar char="•"/>
            </a:pPr>
            <a:r>
              <a:rPr b="1" i="1" lang="en-US" sz="3600"/>
              <a:t>Spiritual</a:t>
            </a:r>
            <a:endParaRPr b="1" i="1" sz="3600"/>
          </a:p>
          <a:p>
            <a:pPr indent="-342900" lvl="0" marL="342900" rtl="0" algn="l">
              <a:spcBef>
                <a:spcPts val="720"/>
              </a:spcBef>
              <a:spcAft>
                <a:spcPts val="0"/>
              </a:spcAft>
              <a:buClr>
                <a:schemeClr val="dk1"/>
              </a:buClr>
              <a:buSzPts val="3600"/>
              <a:buChar char="•"/>
            </a:pPr>
            <a:r>
              <a:rPr b="1" i="1" lang="en-US" sz="3600"/>
              <a:t>Behavioral</a:t>
            </a:r>
            <a:endParaRPr i="1" sz="3600"/>
          </a:p>
        </p:txBody>
      </p:sp>
      <p:pic>
        <p:nvPicPr>
          <p:cNvPr descr="https://media.licdn.com/mpr/mpr/shrinknp_800_800/AAEAAQAAAAAAAALOAAAAJDg4Zjc0NTJhLWJlNzUtNDlhMC1hNzU5LTUxZTI2Y2JhMTM1Yg.jpg" id="129" name="Google Shape;129;p7"/>
          <p:cNvPicPr preferRelativeResize="0"/>
          <p:nvPr>
            <p:ph idx="2" type="body"/>
          </p:nvPr>
        </p:nvPicPr>
        <p:blipFill rotWithShape="1">
          <a:blip r:embed="rId3">
            <a:alphaModFix/>
          </a:blip>
          <a:srcRect b="0" l="0" r="0" t="0"/>
          <a:stretch/>
        </p:blipFill>
        <p:spPr>
          <a:xfrm>
            <a:off x="4914265" y="1697355"/>
            <a:ext cx="3362960" cy="433959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3" name="Shape 133"/>
        <p:cNvGrpSpPr/>
        <p:nvPr/>
      </p:nvGrpSpPr>
      <p:grpSpPr>
        <a:xfrm>
          <a:off x="0" y="0"/>
          <a:ext cx="0" cy="0"/>
          <a:chOff x="0" y="0"/>
          <a:chExt cx="0" cy="0"/>
        </a:xfrm>
      </p:grpSpPr>
      <p:sp>
        <p:nvSpPr>
          <p:cNvPr id="134" name="Google Shape;134;p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Causes of Stress</a:t>
            </a:r>
            <a:endParaRPr/>
          </a:p>
        </p:txBody>
      </p:sp>
      <p:sp>
        <p:nvSpPr>
          <p:cNvPr id="135" name="Google Shape;135;p8"/>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dk1"/>
              </a:buClr>
              <a:buSzPts val="3200"/>
              <a:buNone/>
            </a:pPr>
            <a:r>
              <a:rPr lang="en-US"/>
              <a:t>Some of the main sources of stress include:</a:t>
            </a:r>
            <a:endParaRPr/>
          </a:p>
          <a:p>
            <a:pPr indent="-342900" lvl="0" marL="342900" rtl="0" algn="l">
              <a:spcBef>
                <a:spcPts val="640"/>
              </a:spcBef>
              <a:spcAft>
                <a:spcPts val="0"/>
              </a:spcAft>
              <a:buClr>
                <a:schemeClr val="dk1"/>
              </a:buClr>
              <a:buSzPts val="3200"/>
              <a:buChar char="•"/>
            </a:pPr>
            <a:r>
              <a:rPr lang="en-US"/>
              <a:t>work, </a:t>
            </a:r>
            <a:endParaRPr/>
          </a:p>
          <a:p>
            <a:pPr indent="-342900" lvl="0" marL="342900" rtl="0" algn="l">
              <a:spcBef>
                <a:spcPts val="640"/>
              </a:spcBef>
              <a:spcAft>
                <a:spcPts val="0"/>
              </a:spcAft>
              <a:buClr>
                <a:schemeClr val="dk1"/>
              </a:buClr>
              <a:buSzPts val="3200"/>
              <a:buChar char="•"/>
            </a:pPr>
            <a:r>
              <a:rPr lang="en-US"/>
              <a:t>finances, </a:t>
            </a:r>
            <a:endParaRPr/>
          </a:p>
          <a:p>
            <a:pPr indent="-342900" lvl="0" marL="342900" rtl="0" algn="l">
              <a:spcBef>
                <a:spcPts val="640"/>
              </a:spcBef>
              <a:spcAft>
                <a:spcPts val="0"/>
              </a:spcAft>
              <a:buClr>
                <a:schemeClr val="dk1"/>
              </a:buClr>
              <a:buSzPts val="3200"/>
              <a:buChar char="•"/>
            </a:pPr>
            <a:r>
              <a:rPr lang="en-US"/>
              <a:t>relationships, </a:t>
            </a:r>
            <a:endParaRPr/>
          </a:p>
          <a:p>
            <a:pPr indent="-342900" lvl="0" marL="342900" rtl="0" algn="l">
              <a:spcBef>
                <a:spcPts val="640"/>
              </a:spcBef>
              <a:spcAft>
                <a:spcPts val="0"/>
              </a:spcAft>
              <a:buClr>
                <a:schemeClr val="dk1"/>
              </a:buClr>
              <a:buSzPts val="3200"/>
              <a:buChar char="•"/>
            </a:pPr>
            <a:r>
              <a:rPr lang="en-US"/>
              <a:t>parenting, </a:t>
            </a:r>
            <a:endParaRPr/>
          </a:p>
          <a:p>
            <a:pPr indent="-342900" lvl="0" marL="342900" rtl="0" algn="l">
              <a:spcBef>
                <a:spcPts val="640"/>
              </a:spcBef>
              <a:spcAft>
                <a:spcPts val="0"/>
              </a:spcAft>
              <a:buClr>
                <a:schemeClr val="dk1"/>
              </a:buClr>
              <a:buSzPts val="3200"/>
              <a:buChar char="•"/>
            </a:pPr>
            <a:r>
              <a:rPr lang="en-US"/>
              <a:t>and day-to-day inconveniences.</a:t>
            </a:r>
            <a:endParaRPr/>
          </a:p>
          <a:p>
            <a:pPr indent="-342900" lvl="0" marL="342900" rtl="0" algn="l">
              <a:spcBef>
                <a:spcPts val="640"/>
              </a:spcBef>
              <a:spcAft>
                <a:spcPts val="0"/>
              </a:spcAft>
              <a:buClr>
                <a:schemeClr val="dk1"/>
              </a:buClr>
              <a:buSzPts val="3200"/>
              <a:buChar char="•"/>
            </a:pPr>
            <a:r>
              <a:rPr lang="en-US"/>
              <a:t>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Impact of Stress</a:t>
            </a:r>
            <a:endParaRPr/>
          </a:p>
        </p:txBody>
      </p:sp>
      <p:sp>
        <p:nvSpPr>
          <p:cNvPr id="141" name="Google Shape;141;p9"/>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chemeClr val="dk1"/>
              </a:buClr>
              <a:buSzPts val="3200"/>
              <a:buChar char="•"/>
            </a:pPr>
            <a:r>
              <a:rPr lang="en-US"/>
              <a:t>Stress can trigger the body’s response to a perceived threat or danger, known as the fight-or-flight response. During this reaction, certain hormones like adrenaline and cortisol are released. </a:t>
            </a:r>
            <a:endParaRPr/>
          </a:p>
          <a:p>
            <a:pPr indent="-139700" lvl="0" marL="342900" rtl="0" algn="l">
              <a:spcBef>
                <a:spcPts val="640"/>
              </a:spcBef>
              <a:spcAft>
                <a:spcPts val="0"/>
              </a:spcAft>
              <a:buClr>
                <a:schemeClr val="dk1"/>
              </a:buClr>
              <a:buSzPts val="3200"/>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1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UNHEALTHY HABITS</a:t>
            </a:r>
            <a:endParaRPr/>
          </a:p>
        </p:txBody>
      </p:sp>
      <p:sp>
        <p:nvSpPr>
          <p:cNvPr id="147" name="Google Shape;147;p10"/>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chemeClr val="dk1"/>
              </a:buClr>
              <a:buSzPts val="3200"/>
              <a:buChar char="•"/>
            </a:pPr>
            <a:r>
              <a:rPr lang="en-US"/>
              <a:t>Stress can also lead to some unhealthy habits that have a negative impact on your health. For example, many people cope with stress by eating too much or by smoking. </a:t>
            </a:r>
            <a:endParaRPr/>
          </a:p>
          <a:p>
            <a:pPr indent="-342900" lvl="0" marL="342900" rtl="0" algn="l">
              <a:spcBef>
                <a:spcPts val="640"/>
              </a:spcBef>
              <a:spcAft>
                <a:spcPts val="0"/>
              </a:spcAft>
              <a:buClr>
                <a:schemeClr val="dk1"/>
              </a:buClr>
              <a:buSzPts val="3200"/>
              <a:buChar char="•"/>
            </a:pPr>
            <a:r>
              <a:rPr lang="en-US"/>
              <a:t>These unhealthy habits damage the body and create bigger problems in the long-term.</a:t>
            </a:r>
            <a:endParaRPr/>
          </a:p>
          <a:p>
            <a:pPr indent="-139700" lvl="0" marL="342900" rtl="0" algn="l">
              <a:spcBef>
                <a:spcPts val="640"/>
              </a:spcBef>
              <a:spcAft>
                <a:spcPts val="0"/>
              </a:spcAft>
              <a:buClr>
                <a:schemeClr val="dk1"/>
              </a:buClr>
              <a:buSzPts val="3200"/>
              <a:buNone/>
            </a:pPr>
            <a:r>
              <a:t/>
            </a:r>
            <a:endParaRPr/>
          </a:p>
          <a:p>
            <a:pPr indent="-139700" lvl="0" marL="342900" rtl="0" algn="l">
              <a:spcBef>
                <a:spcPts val="640"/>
              </a:spcBef>
              <a:spcAft>
                <a:spcPts val="0"/>
              </a:spcAft>
              <a:buClr>
                <a:schemeClr val="dk1"/>
              </a:buClr>
              <a:buSzPts val="3200"/>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1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Impact of Stress</a:t>
            </a:r>
            <a:endParaRPr/>
          </a:p>
        </p:txBody>
      </p:sp>
      <p:sp>
        <p:nvSpPr>
          <p:cNvPr id="153" name="Google Shape;153;p11"/>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chemeClr val="dk1"/>
              </a:buClr>
              <a:buSzPts val="3200"/>
              <a:buFont typeface="Noto Sans Symbols"/>
              <a:buChar char="❑"/>
            </a:pPr>
            <a:r>
              <a:rPr lang="en-US"/>
              <a:t>Stress can have several effects on your health and well-being. It can make it more challenging to deal with life's daily hassles, affect your interpersonal relationships, and have detrimental effects on your health. </a:t>
            </a:r>
            <a:endParaRPr/>
          </a:p>
          <a:p>
            <a:pPr indent="-342900" lvl="0" marL="342900" rtl="0" algn="l">
              <a:spcBef>
                <a:spcPts val="640"/>
              </a:spcBef>
              <a:spcAft>
                <a:spcPts val="0"/>
              </a:spcAft>
              <a:buClr>
                <a:schemeClr val="dk1"/>
              </a:buClr>
              <a:buSzPts val="3200"/>
              <a:buFont typeface="Noto Sans Symbols"/>
              <a:buChar char="❑"/>
            </a:pPr>
            <a:r>
              <a:rPr lang="en-US"/>
              <a:t>The connection between your mind and body is apparent when you examine stress's impact on your life.</a:t>
            </a:r>
            <a:endParaRPr/>
          </a:p>
          <a:p>
            <a:pPr indent="-139700" lvl="0" marL="342900" rtl="0" algn="l">
              <a:spcBef>
                <a:spcPts val="640"/>
              </a:spcBef>
              <a:spcAft>
                <a:spcPts val="0"/>
              </a:spcAft>
              <a:buClr>
                <a:schemeClr val="dk1"/>
              </a:buClr>
              <a:buSzPts val="3200"/>
              <a:buFont typeface="Noto Sans Symbols"/>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1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Impact of Stress</a:t>
            </a:r>
            <a:endParaRPr/>
          </a:p>
        </p:txBody>
      </p:sp>
      <p:sp>
        <p:nvSpPr>
          <p:cNvPr id="159" name="Google Shape;159;p12"/>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fontScale="70000"/>
          </a:bodyPr>
          <a:lstStyle/>
          <a:p>
            <a:pPr indent="-342900" lvl="0" marL="342900" rtl="0" algn="l">
              <a:spcBef>
                <a:spcPts val="0"/>
              </a:spcBef>
              <a:spcAft>
                <a:spcPts val="0"/>
              </a:spcAft>
              <a:buClr>
                <a:schemeClr val="dk1"/>
              </a:buClr>
              <a:buSzPct val="100000"/>
              <a:buFont typeface="Noto Sans Symbols"/>
              <a:buChar char="❑"/>
            </a:pPr>
            <a:r>
              <a:rPr lang="en-US" sz="3430"/>
              <a:t>Feeling stressed over a relationship, money, or living situation can create physical health issues. The inverse is also true. </a:t>
            </a:r>
            <a:endParaRPr sz="3430"/>
          </a:p>
          <a:p>
            <a:pPr indent="-342900" lvl="0" marL="342900" rtl="0" algn="l">
              <a:spcBef>
                <a:spcPts val="480"/>
              </a:spcBef>
              <a:spcAft>
                <a:spcPts val="0"/>
              </a:spcAft>
              <a:buClr>
                <a:schemeClr val="dk1"/>
              </a:buClr>
              <a:buSzPct val="100000"/>
              <a:buFont typeface="Noto Sans Symbols"/>
              <a:buChar char="❑"/>
            </a:pPr>
            <a:r>
              <a:rPr lang="en-US" sz="3430"/>
              <a:t>Health problems, whether you're dealing with high blood pressure or diabetes, will also affect your stress level and mental health. </a:t>
            </a:r>
            <a:endParaRPr sz="3430"/>
          </a:p>
          <a:p>
            <a:pPr indent="-342900" lvl="0" marL="342900" rtl="0" algn="l">
              <a:spcBef>
                <a:spcPts val="480"/>
              </a:spcBef>
              <a:spcAft>
                <a:spcPts val="0"/>
              </a:spcAft>
              <a:buClr>
                <a:schemeClr val="dk1"/>
              </a:buClr>
              <a:buSzPct val="100000"/>
              <a:buFont typeface="Noto Sans Symbols"/>
              <a:buChar char="❑"/>
            </a:pPr>
            <a:r>
              <a:rPr lang="en-US" sz="3430"/>
              <a:t>When your brain experiences high degrees of stress, your body reacts accordingly.</a:t>
            </a:r>
            <a:endParaRPr sz="3430"/>
          </a:p>
          <a:p>
            <a:pPr indent="-342900" lvl="0" marL="342900" rtl="0" algn="l">
              <a:spcBef>
                <a:spcPts val="480"/>
              </a:spcBef>
              <a:spcAft>
                <a:spcPts val="0"/>
              </a:spcAft>
              <a:buClr>
                <a:schemeClr val="dk1"/>
              </a:buClr>
              <a:buSzPct val="100000"/>
              <a:buFont typeface="Noto Sans Symbols"/>
              <a:buChar char="❑"/>
            </a:pPr>
            <a:r>
              <a:rPr lang="en-US" sz="3430"/>
              <a:t>Serious acute stress, like being involved in a natural disaster or getting into a verbal altercation, can trigger heart attacks, arrhythmias, and even sudden death. </a:t>
            </a:r>
            <a:endParaRPr sz="3430"/>
          </a:p>
          <a:p>
            <a:pPr indent="-190436" lvl="0" marL="342900" rtl="0" algn="l">
              <a:spcBef>
                <a:spcPts val="480"/>
              </a:spcBef>
              <a:spcAft>
                <a:spcPts val="0"/>
              </a:spcAft>
              <a:buClr>
                <a:schemeClr val="dk1"/>
              </a:buClr>
              <a:buSzPct val="100000"/>
              <a:buNone/>
            </a:pPr>
            <a:r>
              <a:t/>
            </a:r>
            <a:endParaRPr sz="343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1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Stress-Influenced Conditions</a:t>
            </a:r>
            <a:endParaRPr/>
          </a:p>
        </p:txBody>
      </p:sp>
      <p:sp>
        <p:nvSpPr>
          <p:cNvPr id="165" name="Google Shape;165;p13"/>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lnSpcReduction="10000"/>
          </a:bodyPr>
          <a:lstStyle/>
          <a:p>
            <a:pPr indent="-342900" lvl="0" marL="342900" rtl="0" algn="l">
              <a:spcBef>
                <a:spcPts val="0"/>
              </a:spcBef>
              <a:spcAft>
                <a:spcPts val="0"/>
              </a:spcAft>
              <a:buClr>
                <a:schemeClr val="dk1"/>
              </a:buClr>
              <a:buSzPts val="3200"/>
              <a:buChar char="•"/>
            </a:pPr>
            <a:r>
              <a:rPr lang="en-US"/>
              <a:t>Diabetes</a:t>
            </a:r>
            <a:endParaRPr/>
          </a:p>
          <a:p>
            <a:pPr indent="-342900" lvl="0" marL="342900" rtl="0" algn="l">
              <a:spcBef>
                <a:spcPts val="640"/>
              </a:spcBef>
              <a:spcAft>
                <a:spcPts val="0"/>
              </a:spcAft>
              <a:buClr>
                <a:schemeClr val="dk1"/>
              </a:buClr>
              <a:buSzPts val="3200"/>
              <a:buChar char="•"/>
            </a:pPr>
            <a:r>
              <a:rPr lang="en-US"/>
              <a:t>Hair loss</a:t>
            </a:r>
            <a:endParaRPr/>
          </a:p>
          <a:p>
            <a:pPr indent="-342900" lvl="0" marL="342900" rtl="0" algn="l">
              <a:spcBef>
                <a:spcPts val="640"/>
              </a:spcBef>
              <a:spcAft>
                <a:spcPts val="0"/>
              </a:spcAft>
              <a:buClr>
                <a:schemeClr val="dk1"/>
              </a:buClr>
              <a:buSzPts val="3200"/>
              <a:buChar char="•"/>
            </a:pPr>
            <a:r>
              <a:rPr lang="en-US"/>
              <a:t>Heart disease</a:t>
            </a:r>
            <a:endParaRPr/>
          </a:p>
          <a:p>
            <a:pPr indent="-342900" lvl="0" marL="342900" rtl="0" algn="l">
              <a:spcBef>
                <a:spcPts val="640"/>
              </a:spcBef>
              <a:spcAft>
                <a:spcPts val="0"/>
              </a:spcAft>
              <a:buClr>
                <a:schemeClr val="dk1"/>
              </a:buClr>
              <a:buSzPts val="3200"/>
              <a:buChar char="•"/>
            </a:pPr>
            <a:r>
              <a:rPr lang="en-US"/>
              <a:t>Hyperthyroidism</a:t>
            </a:r>
            <a:endParaRPr/>
          </a:p>
          <a:p>
            <a:pPr indent="-342900" lvl="0" marL="342900" rtl="0" algn="l">
              <a:spcBef>
                <a:spcPts val="640"/>
              </a:spcBef>
              <a:spcAft>
                <a:spcPts val="0"/>
              </a:spcAft>
              <a:buClr>
                <a:schemeClr val="dk1"/>
              </a:buClr>
              <a:buSzPts val="3200"/>
              <a:buChar char="•"/>
            </a:pPr>
            <a:r>
              <a:rPr lang="en-US"/>
              <a:t>Obesity</a:t>
            </a:r>
            <a:endParaRPr/>
          </a:p>
          <a:p>
            <a:pPr indent="-342900" lvl="0" marL="342900" rtl="0" algn="l">
              <a:spcBef>
                <a:spcPts val="640"/>
              </a:spcBef>
              <a:spcAft>
                <a:spcPts val="0"/>
              </a:spcAft>
              <a:buClr>
                <a:schemeClr val="dk1"/>
              </a:buClr>
              <a:buSzPts val="3200"/>
              <a:buChar char="•"/>
            </a:pPr>
            <a:r>
              <a:rPr lang="en-US"/>
              <a:t>Sexual dysfunction</a:t>
            </a:r>
            <a:endParaRPr/>
          </a:p>
          <a:p>
            <a:pPr indent="-342900" lvl="0" marL="342900" rtl="0" algn="l">
              <a:spcBef>
                <a:spcPts val="640"/>
              </a:spcBef>
              <a:spcAft>
                <a:spcPts val="0"/>
              </a:spcAft>
              <a:buClr>
                <a:schemeClr val="dk1"/>
              </a:buClr>
              <a:buSzPts val="3200"/>
              <a:buChar char="•"/>
            </a:pPr>
            <a:r>
              <a:rPr lang="en-US"/>
              <a:t>Tooth and gum disease</a:t>
            </a:r>
            <a:endParaRPr/>
          </a:p>
          <a:p>
            <a:pPr indent="-342900" lvl="0" marL="342900" rtl="0" algn="l">
              <a:spcBef>
                <a:spcPts val="640"/>
              </a:spcBef>
              <a:spcAft>
                <a:spcPts val="0"/>
              </a:spcAft>
              <a:buClr>
                <a:schemeClr val="dk1"/>
              </a:buClr>
              <a:buSzPts val="3200"/>
              <a:buChar char="•"/>
            </a:pPr>
            <a:r>
              <a:rPr lang="en-US"/>
              <a:t>Ulcers</a:t>
            </a:r>
            <a:endParaRPr/>
          </a:p>
          <a:p>
            <a:pPr indent="-139700" lvl="0" marL="342900" rtl="0" algn="l">
              <a:spcBef>
                <a:spcPts val="640"/>
              </a:spcBef>
              <a:spcAft>
                <a:spcPts val="0"/>
              </a:spcAft>
              <a:buClr>
                <a:schemeClr val="dk1"/>
              </a:buClr>
              <a:buSzPts val="320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1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Treatments for Stress</a:t>
            </a:r>
            <a:endParaRPr/>
          </a:p>
        </p:txBody>
      </p:sp>
      <p:sp>
        <p:nvSpPr>
          <p:cNvPr id="171" name="Google Shape;171;p14"/>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spcBef>
                <a:spcPts val="0"/>
              </a:spcBef>
              <a:spcAft>
                <a:spcPts val="0"/>
              </a:spcAft>
              <a:buClr>
                <a:schemeClr val="dk1"/>
              </a:buClr>
              <a:buSzPct val="100000"/>
              <a:buNone/>
            </a:pPr>
            <a:r>
              <a:rPr b="1" lang="en-US"/>
              <a:t>Psychotherap</a:t>
            </a:r>
            <a:r>
              <a:rPr lang="en-US"/>
              <a:t>y</a:t>
            </a:r>
            <a:endParaRPr/>
          </a:p>
          <a:p>
            <a:pPr indent="-342900" lvl="0" marL="342900" rtl="0" algn="l">
              <a:spcBef>
                <a:spcPts val="592"/>
              </a:spcBef>
              <a:spcAft>
                <a:spcPts val="0"/>
              </a:spcAft>
              <a:buClr>
                <a:schemeClr val="dk1"/>
              </a:buClr>
              <a:buSzPct val="100000"/>
              <a:buChar char="•"/>
            </a:pPr>
            <a:r>
              <a:rPr lang="en-US"/>
              <a:t>Some forms of therapy that may be particularly helpful in addressing symptoms of stress including </a:t>
            </a:r>
            <a:endParaRPr/>
          </a:p>
          <a:p>
            <a:pPr indent="-342900" lvl="0" marL="342900" rtl="0" algn="l">
              <a:spcBef>
                <a:spcPts val="592"/>
              </a:spcBef>
              <a:spcAft>
                <a:spcPts val="0"/>
              </a:spcAft>
              <a:buClr>
                <a:schemeClr val="dk1"/>
              </a:buClr>
              <a:buSzPct val="100000"/>
              <a:buChar char="•"/>
            </a:pPr>
            <a:r>
              <a:rPr lang="en-US"/>
              <a:t>cognitive behavioral therapy (CBT)</a:t>
            </a:r>
            <a:endParaRPr/>
          </a:p>
          <a:p>
            <a:pPr indent="-342900" lvl="0" marL="342900" rtl="0" algn="l">
              <a:spcBef>
                <a:spcPts val="592"/>
              </a:spcBef>
              <a:spcAft>
                <a:spcPts val="0"/>
              </a:spcAft>
              <a:buClr>
                <a:schemeClr val="dk1"/>
              </a:buClr>
              <a:buSzPct val="100000"/>
              <a:buChar char="•"/>
            </a:pPr>
            <a:r>
              <a:rPr lang="en-US"/>
              <a:t>mindfulness-based stress reduction (MBSR). </a:t>
            </a:r>
            <a:endParaRPr/>
          </a:p>
          <a:p>
            <a:pPr indent="-342900" lvl="0" marL="342900" rtl="0" algn="l">
              <a:spcBef>
                <a:spcPts val="592"/>
              </a:spcBef>
              <a:spcAft>
                <a:spcPts val="0"/>
              </a:spcAft>
              <a:buClr>
                <a:schemeClr val="dk1"/>
              </a:buClr>
              <a:buSzPct val="100000"/>
              <a:buChar char="•"/>
            </a:pPr>
            <a:r>
              <a:rPr lang="en-US"/>
              <a:t>CBT focuses on helping people identify and change negative thinking patterns, while MBSR utilizes meditation and mindfulness to help reduce stress levels.</a:t>
            </a:r>
            <a:endParaRPr/>
          </a:p>
          <a:p>
            <a:pPr indent="-154940" lvl="0" marL="342900" rtl="0" algn="l">
              <a:spcBef>
                <a:spcPts val="592"/>
              </a:spcBef>
              <a:spcAft>
                <a:spcPts val="0"/>
              </a:spcAft>
              <a:buClr>
                <a:schemeClr val="dk1"/>
              </a:buClr>
              <a:buSzPct val="100000"/>
              <a:buNone/>
            </a:pPr>
            <a:r>
              <a:t/>
            </a:r>
            <a:endParaRPr/>
          </a:p>
          <a:p>
            <a:pPr indent="-154940" lvl="0" marL="342900" rtl="0" algn="l">
              <a:spcBef>
                <a:spcPts val="592"/>
              </a:spcBef>
              <a:spcAft>
                <a:spcPts val="0"/>
              </a:spcAft>
              <a:buClr>
                <a:schemeClr val="dk1"/>
              </a:buClr>
              <a:buSzPct val="100000"/>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1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Treatment for Stress</a:t>
            </a:r>
            <a:endParaRPr/>
          </a:p>
        </p:txBody>
      </p:sp>
      <p:sp>
        <p:nvSpPr>
          <p:cNvPr id="177" name="Google Shape;177;p15"/>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fontScale="90000" lnSpcReduction="10000"/>
          </a:bodyPr>
          <a:lstStyle/>
          <a:p>
            <a:pPr indent="0" lvl="0" marL="0" rtl="0" algn="l">
              <a:spcBef>
                <a:spcPts val="0"/>
              </a:spcBef>
              <a:spcAft>
                <a:spcPts val="0"/>
              </a:spcAft>
              <a:buClr>
                <a:schemeClr val="dk1"/>
              </a:buClr>
              <a:buSzPct val="100000"/>
              <a:buNone/>
            </a:pPr>
            <a:r>
              <a:rPr b="1" lang="en-US"/>
              <a:t>Medication</a:t>
            </a:r>
            <a:endParaRPr b="1"/>
          </a:p>
          <a:p>
            <a:pPr indent="0" lvl="0" marL="0" rtl="0" algn="l">
              <a:spcBef>
                <a:spcPts val="576"/>
              </a:spcBef>
              <a:spcAft>
                <a:spcPts val="0"/>
              </a:spcAft>
              <a:buClr>
                <a:schemeClr val="dk1"/>
              </a:buClr>
              <a:buSzPct val="100000"/>
              <a:buNone/>
            </a:pPr>
            <a:r>
              <a:rPr lang="en-US"/>
              <a:t>Medication may sometimes be prescribed to address some specific symptoms that are related to stress. Such medications may include sleep aids, antacids, antidepressants, and anti-anxiety medications.</a:t>
            </a:r>
            <a:endParaRPr/>
          </a:p>
          <a:p>
            <a:pPr indent="-160020" lvl="0" marL="342900" rtl="0" algn="l">
              <a:spcBef>
                <a:spcPts val="576"/>
              </a:spcBef>
              <a:spcAft>
                <a:spcPts val="0"/>
              </a:spcAft>
              <a:buClr>
                <a:schemeClr val="dk1"/>
              </a:buClr>
              <a:buSzPct val="100000"/>
              <a:buNone/>
            </a:pPr>
            <a:r>
              <a:t/>
            </a:r>
            <a:endParaRPr/>
          </a:p>
          <a:p>
            <a:pPr indent="0" lvl="0" marL="0" rtl="0" algn="l">
              <a:spcBef>
                <a:spcPts val="576"/>
              </a:spcBef>
              <a:spcAft>
                <a:spcPts val="0"/>
              </a:spcAft>
              <a:buClr>
                <a:schemeClr val="dk1"/>
              </a:buClr>
              <a:buSzPct val="100000"/>
              <a:buNone/>
            </a:pPr>
            <a:r>
              <a:rPr b="1" lang="en-US"/>
              <a:t>Complementary and Alternative Medicine</a:t>
            </a:r>
            <a:endParaRPr b="1"/>
          </a:p>
          <a:p>
            <a:pPr indent="0" lvl="0" marL="0" rtl="0" algn="l">
              <a:spcBef>
                <a:spcPts val="576"/>
              </a:spcBef>
              <a:spcAft>
                <a:spcPts val="0"/>
              </a:spcAft>
              <a:buClr>
                <a:schemeClr val="dk1"/>
              </a:buClr>
              <a:buSzPct val="100000"/>
              <a:buNone/>
            </a:pPr>
            <a:r>
              <a:rPr lang="en-US"/>
              <a:t>Some complementary approaches that may also be helpful for reducing stress include acupuncture, aromatherapy, massage, yoga, and meditation.</a:t>
            </a:r>
            <a:endParaRPr/>
          </a:p>
          <a:p>
            <a:pPr indent="-160020" lvl="0" marL="342900" rtl="0" algn="l">
              <a:spcBef>
                <a:spcPts val="576"/>
              </a:spcBef>
              <a:spcAft>
                <a:spcPts val="0"/>
              </a:spcAft>
              <a:buClr>
                <a:schemeClr val="dk1"/>
              </a:buClr>
              <a:buSzPct val="100000"/>
              <a:buNone/>
            </a:pPr>
            <a:r>
              <a:t/>
            </a:r>
            <a:endParaRPr/>
          </a:p>
          <a:p>
            <a:pPr indent="-160020" lvl="0" marL="342900" rtl="0" algn="l">
              <a:spcBef>
                <a:spcPts val="576"/>
              </a:spcBef>
              <a:spcAft>
                <a:spcPts val="0"/>
              </a:spcAft>
              <a:buClr>
                <a:schemeClr val="dk1"/>
              </a:buClr>
              <a:buSzPct val="100000"/>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1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Burn out</a:t>
            </a:r>
            <a:endParaRPr/>
          </a:p>
        </p:txBody>
      </p:sp>
      <p:sp>
        <p:nvSpPr>
          <p:cNvPr id="183" name="Google Shape;183;p16"/>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chemeClr val="dk1"/>
              </a:buClr>
              <a:buSzPts val="3200"/>
              <a:buChar char="•"/>
            </a:pPr>
            <a:r>
              <a:rPr lang="en-US"/>
              <a:t>Burnout happens to everyone at some point or another.</a:t>
            </a:r>
            <a:endParaRPr/>
          </a:p>
          <a:p>
            <a:pPr indent="-342900" lvl="0" marL="342900" rtl="0" algn="l">
              <a:spcBef>
                <a:spcPts val="640"/>
              </a:spcBef>
              <a:spcAft>
                <a:spcPts val="0"/>
              </a:spcAft>
              <a:buClr>
                <a:schemeClr val="dk1"/>
              </a:buClr>
              <a:buSzPts val="3200"/>
              <a:buChar char="•"/>
            </a:pPr>
            <a:r>
              <a:rPr lang="en-US"/>
              <a:t> Our lives get busy going everywhere and doing everything from working, helping others, or taking care of our families. </a:t>
            </a:r>
            <a:endParaRPr/>
          </a:p>
          <a:p>
            <a:pPr indent="-342900" lvl="0" marL="342900" rtl="0" algn="l">
              <a:spcBef>
                <a:spcPts val="640"/>
              </a:spcBef>
              <a:spcAft>
                <a:spcPts val="0"/>
              </a:spcAft>
              <a:buClr>
                <a:schemeClr val="dk1"/>
              </a:buClr>
              <a:buSzPts val="3200"/>
              <a:buChar char="•"/>
            </a:pPr>
            <a:r>
              <a:rPr lang="en-US"/>
              <a:t>Sometimes, we get too busy and forget to take a step back and rest. That is when burnout can occurs.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1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BURNOUT CURVE </a:t>
            </a:r>
            <a:endParaRPr/>
          </a:p>
        </p:txBody>
      </p:sp>
      <p:sp>
        <p:nvSpPr>
          <p:cNvPr id="189" name="Google Shape;189;p17"/>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dk1"/>
              </a:buClr>
              <a:buSzPts val="3200"/>
              <a:buNone/>
            </a:pPr>
            <a:r>
              <a:t/>
            </a:r>
            <a:endParaRPr/>
          </a:p>
        </p:txBody>
      </p:sp>
      <p:pic>
        <p:nvPicPr>
          <p:cNvPr descr="Image result for burnout curve" id="190" name="Google Shape;190;p17"/>
          <p:cNvPicPr preferRelativeResize="0"/>
          <p:nvPr>
            <p:ph idx="1" type="body"/>
          </p:nvPr>
        </p:nvPicPr>
        <p:blipFill rotWithShape="1">
          <a:blip r:embed="rId3">
            <a:alphaModFix/>
          </a:blip>
          <a:srcRect b="0" l="0" r="0" t="0"/>
          <a:stretch/>
        </p:blipFill>
        <p:spPr>
          <a:xfrm>
            <a:off x="831850" y="1840230"/>
            <a:ext cx="7275195" cy="4102735"/>
          </a:xfrm>
          <a:prstGeom prst="rect">
            <a:avLst/>
          </a:prstGeom>
          <a:noFill/>
          <a:ln>
            <a:noFill/>
          </a:ln>
          <a:effectLst>
            <a:outerShdw blurRad="50800" rotWithShape="0" algn="tr" dir="8100000" dist="177800">
              <a:srgbClr val="000000">
                <a:alpha val="40000"/>
              </a:srgbClr>
            </a:outerShdw>
          </a:effectLst>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1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Characteristic of Burnout</a:t>
            </a:r>
            <a:endParaRPr/>
          </a:p>
        </p:txBody>
      </p:sp>
      <p:sp>
        <p:nvSpPr>
          <p:cNvPr id="196" name="Google Shape;196;p18"/>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chemeClr val="dk1"/>
              </a:buClr>
              <a:buSzPts val="3200"/>
              <a:buChar char="•"/>
            </a:pPr>
            <a:r>
              <a:rPr lang="en-US"/>
              <a:t>Burnout is characterized by exhaustion caused by constantly feeling swamped. </a:t>
            </a:r>
            <a:endParaRPr/>
          </a:p>
          <a:p>
            <a:pPr indent="-342900" lvl="0" marL="342900" rtl="0" algn="l">
              <a:spcBef>
                <a:spcPts val="640"/>
              </a:spcBef>
              <a:spcAft>
                <a:spcPts val="0"/>
              </a:spcAft>
              <a:buClr>
                <a:schemeClr val="dk1"/>
              </a:buClr>
              <a:buSzPts val="3200"/>
              <a:buChar char="•"/>
            </a:pPr>
            <a:r>
              <a:rPr lang="en-US"/>
              <a:t>It’s a result of excessive and prolonged emotional, physical, and mental stress. </a:t>
            </a:r>
            <a:endParaRPr/>
          </a:p>
          <a:p>
            <a:pPr indent="-342900" lvl="0" marL="342900" rtl="0" algn="l">
              <a:spcBef>
                <a:spcPts val="640"/>
              </a:spcBef>
              <a:spcAft>
                <a:spcPts val="0"/>
              </a:spcAft>
              <a:buClr>
                <a:schemeClr val="dk1"/>
              </a:buClr>
              <a:buSzPts val="3200"/>
              <a:buChar char="•"/>
            </a:pPr>
            <a:r>
              <a:rPr lang="en-US"/>
              <a:t>In many cases, burnout is related to one’s job than personal issues.</a:t>
            </a:r>
            <a:endParaRPr/>
          </a:p>
          <a:p>
            <a:pPr indent="-139700" lvl="0" marL="342900" rtl="0" algn="l">
              <a:spcBef>
                <a:spcPts val="640"/>
              </a:spcBef>
              <a:spcAft>
                <a:spcPts val="0"/>
              </a:spcAft>
              <a:buClr>
                <a:schemeClr val="dk1"/>
              </a:buClr>
              <a:buSzPts val="3200"/>
              <a:buNone/>
            </a:pPr>
            <a:r>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1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Characteristic of Burnout</a:t>
            </a:r>
            <a:endParaRPr/>
          </a:p>
        </p:txBody>
      </p:sp>
      <p:sp>
        <p:nvSpPr>
          <p:cNvPr id="202" name="Google Shape;202;p19"/>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fontScale="90000" lnSpcReduction="10000"/>
          </a:bodyPr>
          <a:lstStyle/>
          <a:p>
            <a:pPr indent="-342900" lvl="0" marL="342900" rtl="0" algn="l">
              <a:spcBef>
                <a:spcPts val="0"/>
              </a:spcBef>
              <a:spcAft>
                <a:spcPts val="0"/>
              </a:spcAft>
              <a:buClr>
                <a:schemeClr val="dk1"/>
              </a:buClr>
              <a:buSzPct val="100000"/>
              <a:buChar char="•"/>
            </a:pPr>
            <a:r>
              <a:rPr lang="en-US"/>
              <a:t>The condition isn’t medically diagnosed though in 2019, WHO defined it as a serious mental and medical health concern because it affects one’s physical and mental health if not addressed. </a:t>
            </a:r>
            <a:endParaRPr/>
          </a:p>
          <a:p>
            <a:pPr indent="-342900" lvl="0" marL="342900" rtl="0" algn="l">
              <a:spcBef>
                <a:spcPts val="576"/>
              </a:spcBef>
              <a:spcAft>
                <a:spcPts val="0"/>
              </a:spcAft>
              <a:buClr>
                <a:schemeClr val="dk1"/>
              </a:buClr>
              <a:buSzPct val="100000"/>
              <a:buChar char="•"/>
            </a:pPr>
            <a:r>
              <a:rPr lang="en-US"/>
              <a:t>Burnout keeps an individual from being productive. It reduces your energy, making one feel hopeless, cynical, and resentful. </a:t>
            </a:r>
            <a:endParaRPr/>
          </a:p>
          <a:p>
            <a:pPr indent="-342900" lvl="0" marL="342900" rtl="0" algn="l">
              <a:spcBef>
                <a:spcPts val="576"/>
              </a:spcBef>
              <a:spcAft>
                <a:spcPts val="0"/>
              </a:spcAft>
              <a:buClr>
                <a:schemeClr val="dk1"/>
              </a:buClr>
              <a:buSzPct val="100000"/>
              <a:buChar char="•"/>
            </a:pPr>
            <a:r>
              <a:rPr lang="en-US"/>
              <a:t>The effects of burnout can hurt your family, work, and social life. Long- term burnout can make you more vulnerable to colds and flu</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2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Coping With Stress</a:t>
            </a:r>
            <a:endParaRPr/>
          </a:p>
        </p:txBody>
      </p:sp>
      <p:sp>
        <p:nvSpPr>
          <p:cNvPr id="208" name="Google Shape;208;p20"/>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p>
            <a:pPr indent="-342900" lvl="0" marL="342900" rtl="0" algn="l">
              <a:spcBef>
                <a:spcPts val="0"/>
              </a:spcBef>
              <a:spcAft>
                <a:spcPts val="0"/>
              </a:spcAft>
              <a:buClr>
                <a:schemeClr val="dk1"/>
              </a:buClr>
              <a:buSzPts val="3200"/>
              <a:buChar char="•"/>
            </a:pPr>
            <a:r>
              <a:rPr lang="en-US"/>
              <a:t>Learn to recognize the signs and symptoms of stress. </a:t>
            </a:r>
            <a:endParaRPr/>
          </a:p>
          <a:p>
            <a:pPr indent="-342900" lvl="0" marL="342900" rtl="0" algn="l">
              <a:spcBef>
                <a:spcPts val="640"/>
              </a:spcBef>
              <a:spcAft>
                <a:spcPts val="0"/>
              </a:spcAft>
              <a:buClr>
                <a:schemeClr val="dk1"/>
              </a:buClr>
              <a:buSzPts val="3200"/>
              <a:buChar char="•"/>
            </a:pPr>
            <a:r>
              <a:rPr lang="en-US"/>
              <a:t>Beware of how stress affects you and impacts your life</a:t>
            </a:r>
            <a:endParaRPr/>
          </a:p>
          <a:p>
            <a:pPr indent="-342900" lvl="0" marL="342900" rtl="0" algn="l">
              <a:spcBef>
                <a:spcPts val="640"/>
              </a:spcBef>
              <a:spcAft>
                <a:spcPts val="0"/>
              </a:spcAft>
              <a:buClr>
                <a:schemeClr val="dk1"/>
              </a:buClr>
              <a:buSzPts val="3200"/>
              <a:buChar char="•"/>
            </a:pPr>
            <a:r>
              <a:rPr lang="en-US"/>
              <a:t>Try to get regular exercise. </a:t>
            </a:r>
            <a:endParaRPr/>
          </a:p>
          <a:p>
            <a:pPr indent="-342900" lvl="0" marL="342900" rtl="0" algn="l">
              <a:spcBef>
                <a:spcPts val="640"/>
              </a:spcBef>
              <a:spcAft>
                <a:spcPts val="0"/>
              </a:spcAft>
              <a:buClr>
                <a:schemeClr val="dk1"/>
              </a:buClr>
              <a:buSzPts val="3200"/>
              <a:buChar char="•"/>
            </a:pPr>
            <a:r>
              <a:rPr lang="en-US"/>
              <a:t>Take care of yourself. </a:t>
            </a:r>
            <a:endParaRPr/>
          </a:p>
          <a:p>
            <a:pPr indent="-342900" lvl="0" marL="342900" rtl="0" algn="l">
              <a:spcBef>
                <a:spcPts val="640"/>
              </a:spcBef>
              <a:spcAft>
                <a:spcPts val="0"/>
              </a:spcAft>
              <a:buClr>
                <a:schemeClr val="dk1"/>
              </a:buClr>
              <a:buSzPts val="3200"/>
              <a:buChar char="•"/>
            </a:pPr>
            <a:r>
              <a:rPr lang="en-US"/>
              <a:t>Practice mindfulness in your life. </a:t>
            </a:r>
            <a:endParaRPr/>
          </a:p>
          <a:p>
            <a:pPr indent="-342900" lvl="0" marL="342900" rtl="0" algn="l">
              <a:spcBef>
                <a:spcPts val="640"/>
              </a:spcBef>
              <a:spcAft>
                <a:spcPts val="0"/>
              </a:spcAft>
              <a:buClr>
                <a:schemeClr val="dk1"/>
              </a:buClr>
              <a:buSzPts val="3200"/>
              <a:buChar char="•"/>
            </a:pPr>
            <a:r>
              <a:rPr lang="en-US"/>
              <a:t>Be compassionate to yourself</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2" name="Shape 212"/>
        <p:cNvGrpSpPr/>
        <p:nvPr/>
      </p:nvGrpSpPr>
      <p:grpSpPr>
        <a:xfrm>
          <a:off x="0" y="0"/>
          <a:ext cx="0" cy="0"/>
          <a:chOff x="0" y="0"/>
          <a:chExt cx="0" cy="0"/>
        </a:xfrm>
      </p:grpSpPr>
      <p:sp>
        <p:nvSpPr>
          <p:cNvPr id="213" name="Google Shape;213;p2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Main Causes of Burnout </a:t>
            </a:r>
            <a:endParaRPr/>
          </a:p>
        </p:txBody>
      </p:sp>
      <p:sp>
        <p:nvSpPr>
          <p:cNvPr id="214" name="Google Shape;214;p21"/>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lnSpcReduction="10000"/>
          </a:bodyPr>
          <a:lstStyle/>
          <a:p>
            <a:pPr indent="-342900" lvl="0" marL="342900" rtl="0" algn="l">
              <a:spcBef>
                <a:spcPts val="0"/>
              </a:spcBef>
              <a:spcAft>
                <a:spcPts val="0"/>
              </a:spcAft>
              <a:buClr>
                <a:schemeClr val="dk1"/>
              </a:buClr>
              <a:buSzPts val="3200"/>
              <a:buChar char="•"/>
            </a:pPr>
            <a:r>
              <a:rPr lang="en-US"/>
              <a:t>High expectations at workplace </a:t>
            </a:r>
            <a:endParaRPr/>
          </a:p>
          <a:p>
            <a:pPr indent="-342900" lvl="0" marL="342900" rtl="0" algn="l">
              <a:spcBef>
                <a:spcPts val="640"/>
              </a:spcBef>
              <a:spcAft>
                <a:spcPts val="0"/>
              </a:spcAft>
              <a:buClr>
                <a:schemeClr val="dk1"/>
              </a:buClr>
              <a:buSzPts val="3200"/>
              <a:buChar char="•"/>
            </a:pPr>
            <a:r>
              <a:rPr lang="en-US"/>
              <a:t>Unmanageable workloads</a:t>
            </a:r>
            <a:endParaRPr/>
          </a:p>
          <a:p>
            <a:pPr indent="-342900" lvl="0" marL="342900" rtl="0" algn="l">
              <a:spcBef>
                <a:spcPts val="640"/>
              </a:spcBef>
              <a:spcAft>
                <a:spcPts val="0"/>
              </a:spcAft>
              <a:buClr>
                <a:schemeClr val="dk1"/>
              </a:buClr>
              <a:buSzPts val="3200"/>
              <a:buChar char="•"/>
            </a:pPr>
            <a:r>
              <a:rPr lang="en-US"/>
              <a:t>Unfair treatment at work</a:t>
            </a:r>
            <a:endParaRPr/>
          </a:p>
          <a:p>
            <a:pPr indent="-342900" lvl="0" marL="342900" rtl="0" algn="l">
              <a:spcBef>
                <a:spcPts val="640"/>
              </a:spcBef>
              <a:spcAft>
                <a:spcPts val="0"/>
              </a:spcAft>
              <a:buClr>
                <a:schemeClr val="dk1"/>
              </a:buClr>
              <a:buSzPts val="3200"/>
              <a:buChar char="•"/>
            </a:pPr>
            <a:r>
              <a:rPr lang="en-US"/>
              <a:t>Confusing work responsibilities</a:t>
            </a:r>
            <a:endParaRPr/>
          </a:p>
          <a:p>
            <a:pPr indent="-342900" lvl="0" marL="342900" rtl="0" algn="l">
              <a:spcBef>
                <a:spcPts val="640"/>
              </a:spcBef>
              <a:spcAft>
                <a:spcPts val="0"/>
              </a:spcAft>
              <a:buClr>
                <a:schemeClr val="dk1"/>
              </a:buClr>
              <a:buSzPts val="3200"/>
              <a:buChar char="•"/>
            </a:pPr>
            <a:r>
              <a:rPr lang="en-US"/>
              <a:t>Lack of communication or support from managers</a:t>
            </a:r>
            <a:endParaRPr/>
          </a:p>
          <a:p>
            <a:pPr indent="-342900" lvl="0" marL="342900" rtl="0" algn="l">
              <a:spcBef>
                <a:spcPts val="640"/>
              </a:spcBef>
              <a:spcAft>
                <a:spcPts val="0"/>
              </a:spcAft>
              <a:buClr>
                <a:schemeClr val="dk1"/>
              </a:buClr>
              <a:buSzPts val="3200"/>
              <a:buChar char="•"/>
            </a:pPr>
            <a:r>
              <a:rPr lang="en-US"/>
              <a:t>Immense deadline pressure</a:t>
            </a:r>
            <a:endParaRPr/>
          </a:p>
          <a:p>
            <a:pPr indent="-342900" lvl="0" marL="342900" rtl="0" algn="l">
              <a:spcBef>
                <a:spcPts val="640"/>
              </a:spcBef>
              <a:spcAft>
                <a:spcPts val="0"/>
              </a:spcAft>
              <a:buClr>
                <a:schemeClr val="dk1"/>
              </a:buClr>
              <a:buSzPts val="3200"/>
              <a:buChar char="•"/>
            </a:pPr>
            <a:r>
              <a:rPr lang="en-US"/>
              <a:t>Incompetence</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2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b="1" lang="en-US"/>
              <a:t>Types of Burnout</a:t>
            </a:r>
            <a:endParaRPr b="1"/>
          </a:p>
        </p:txBody>
      </p:sp>
      <p:sp>
        <p:nvSpPr>
          <p:cNvPr id="220" name="Google Shape;220;p22"/>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dk1"/>
              </a:buClr>
              <a:buSzPts val="3200"/>
              <a:buNone/>
            </a:pPr>
            <a:r>
              <a:rPr lang="en-US"/>
              <a:t>Three types of burnout have been identified, each with their own cause:</a:t>
            </a:r>
            <a:endParaRPr/>
          </a:p>
          <a:p>
            <a:pPr indent="0" lvl="0" marL="0" rtl="0" algn="l">
              <a:spcBef>
                <a:spcPts val="640"/>
              </a:spcBef>
              <a:spcAft>
                <a:spcPts val="0"/>
              </a:spcAft>
              <a:buClr>
                <a:schemeClr val="dk1"/>
              </a:buClr>
              <a:buSzPts val="3200"/>
              <a:buNone/>
            </a:pPr>
            <a:r>
              <a:rPr b="1" lang="en-US"/>
              <a:t>Overload Burnout</a:t>
            </a:r>
            <a:endParaRPr b="1"/>
          </a:p>
          <a:p>
            <a:pPr indent="0" lvl="0" marL="0" rtl="0" algn="l">
              <a:spcBef>
                <a:spcPts val="640"/>
              </a:spcBef>
              <a:spcAft>
                <a:spcPts val="0"/>
              </a:spcAft>
              <a:buClr>
                <a:schemeClr val="dk1"/>
              </a:buClr>
              <a:buSzPts val="3200"/>
              <a:buNone/>
            </a:pPr>
            <a:r>
              <a:rPr lang="en-US"/>
              <a:t>This happens when you work harder and harder, becoming frantic in your pursuit of success. If you experience this, you may be willing to risk your health and personal life to feel successful in your job.  </a:t>
            </a:r>
            <a:endParaRPr/>
          </a:p>
          <a:p>
            <a:pPr indent="-139700" lvl="0" marL="342900" rtl="0" algn="l">
              <a:spcBef>
                <a:spcPts val="640"/>
              </a:spcBef>
              <a:spcAft>
                <a:spcPts val="0"/>
              </a:spcAft>
              <a:buClr>
                <a:schemeClr val="dk1"/>
              </a:buClr>
              <a:buSzPts val="3200"/>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sp>
        <p:nvSpPr>
          <p:cNvPr id="225" name="Google Shape;225;p23"/>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b="1" lang="en-US"/>
              <a:t>Types of Burnout</a:t>
            </a:r>
            <a:endParaRPr b="1"/>
          </a:p>
        </p:txBody>
      </p:sp>
      <p:sp>
        <p:nvSpPr>
          <p:cNvPr id="226" name="Google Shape;226;p23"/>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dk1"/>
              </a:buClr>
              <a:buSzPts val="3200"/>
              <a:buNone/>
            </a:pPr>
            <a:r>
              <a:rPr b="1" lang="en-US"/>
              <a:t>Under-Challenged Burnout</a:t>
            </a:r>
            <a:endParaRPr b="1"/>
          </a:p>
          <a:p>
            <a:pPr indent="0" lvl="0" marL="0" rtl="0" algn="l">
              <a:spcBef>
                <a:spcPts val="640"/>
              </a:spcBef>
              <a:spcAft>
                <a:spcPts val="0"/>
              </a:spcAft>
              <a:buClr>
                <a:schemeClr val="dk1"/>
              </a:buClr>
              <a:buSzPts val="3200"/>
              <a:buNone/>
            </a:pPr>
            <a:r>
              <a:rPr lang="en-US"/>
              <a:t>This happens when you feel underappreciated and bored in your job. Maybe your job doesn’t provide learning opportunities or have room for professional growth. If you feel under-challenged, you may distance yourself from your job, become cynical, and avoid responsibilities.</a:t>
            </a:r>
            <a:endParaRPr/>
          </a:p>
          <a:p>
            <a:pPr indent="-139700" lvl="0" marL="342900" rtl="0" algn="l">
              <a:spcBef>
                <a:spcPts val="640"/>
              </a:spcBef>
              <a:spcAft>
                <a:spcPts val="0"/>
              </a:spcAft>
              <a:buClr>
                <a:schemeClr val="dk1"/>
              </a:buClr>
              <a:buSzPts val="3200"/>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p2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b="1" lang="en-US"/>
              <a:t>Types of Burnout</a:t>
            </a:r>
            <a:endParaRPr b="1"/>
          </a:p>
        </p:txBody>
      </p:sp>
      <p:sp>
        <p:nvSpPr>
          <p:cNvPr id="232" name="Google Shape;232;p24"/>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lnSpcReduction="10000"/>
          </a:bodyPr>
          <a:lstStyle/>
          <a:p>
            <a:pPr indent="0" lvl="0" marL="0" rtl="0" algn="l">
              <a:spcBef>
                <a:spcPts val="0"/>
              </a:spcBef>
              <a:spcAft>
                <a:spcPts val="0"/>
              </a:spcAft>
              <a:buClr>
                <a:schemeClr val="dk1"/>
              </a:buClr>
              <a:buSzPts val="3200"/>
              <a:buNone/>
            </a:pPr>
            <a:r>
              <a:rPr b="1" lang="en-US"/>
              <a:t>Neglect Burnout</a:t>
            </a:r>
            <a:endParaRPr b="1"/>
          </a:p>
          <a:p>
            <a:pPr indent="0" lvl="0" marL="0" rtl="0" algn="l">
              <a:spcBef>
                <a:spcPts val="640"/>
              </a:spcBef>
              <a:spcAft>
                <a:spcPts val="0"/>
              </a:spcAft>
              <a:buClr>
                <a:schemeClr val="dk1"/>
              </a:buClr>
              <a:buSzPts val="3200"/>
              <a:buNone/>
            </a:pPr>
            <a:r>
              <a:rPr lang="en-US"/>
              <a:t>This happens when a worker feel helpless at work. If things aren’t going right, they may believe they are incompetent or unable to keep up with responsibilities. Such burnout can be closely connected to imposter syndrome, a psychological pattern in which you doubt your skills, talents, or accomplishments (Salvagioni et al; 2017). </a:t>
            </a:r>
            <a:endParaRPr/>
          </a:p>
          <a:p>
            <a:pPr indent="-139700" lvl="0" marL="342900" rtl="0" algn="l">
              <a:spcBef>
                <a:spcPts val="640"/>
              </a:spcBef>
              <a:spcAft>
                <a:spcPts val="0"/>
              </a:spcAft>
              <a:buClr>
                <a:schemeClr val="dk1"/>
              </a:buClr>
              <a:buSzPts val="3200"/>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25"/>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t/>
            </a:r>
            <a:endParaRPr/>
          </a:p>
        </p:txBody>
      </p:sp>
      <p:sp>
        <p:nvSpPr>
          <p:cNvPr id="238" name="Google Shape;238;p25"/>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fontScale="90000" lnSpcReduction="10000"/>
          </a:bodyPr>
          <a:lstStyle/>
          <a:p>
            <a:pPr indent="0" lvl="0" marL="0" rtl="0" algn="l">
              <a:spcBef>
                <a:spcPts val="0"/>
              </a:spcBef>
              <a:spcAft>
                <a:spcPts val="0"/>
              </a:spcAft>
              <a:buClr>
                <a:schemeClr val="dk1"/>
              </a:buClr>
              <a:buSzPct val="100000"/>
              <a:buNone/>
            </a:pPr>
            <a:r>
              <a:rPr lang="en-US"/>
              <a:t>A crisis is a perception of an event or situation as an intolerable difficulty situation that exceeds a person’s resources and coping mechanisms. </a:t>
            </a:r>
            <a:endParaRPr/>
          </a:p>
          <a:p>
            <a:pPr indent="0" lvl="0" marL="0" rtl="0" algn="l">
              <a:spcBef>
                <a:spcPts val="576"/>
              </a:spcBef>
              <a:spcAft>
                <a:spcPts val="0"/>
              </a:spcAft>
              <a:buClr>
                <a:schemeClr val="dk1"/>
              </a:buClr>
              <a:buSzPct val="100000"/>
              <a:buNone/>
            </a:pPr>
            <a:r>
              <a:rPr lang="en-US"/>
              <a:t>Usually, it is a disruptive experience with the affected person feeling frustrated, fearful, shocked, and distressed about the crisis. It is a situation that calls for urgent external assistance or support to enable the person move on. </a:t>
            </a:r>
            <a:endParaRPr/>
          </a:p>
          <a:p>
            <a:pPr indent="0" lvl="0" marL="0" rtl="0" algn="l">
              <a:spcBef>
                <a:spcPts val="576"/>
              </a:spcBef>
              <a:spcAft>
                <a:spcPts val="0"/>
              </a:spcAft>
              <a:buClr>
                <a:schemeClr val="dk1"/>
              </a:buClr>
              <a:buSzPct val="100000"/>
              <a:buNone/>
            </a:pPr>
            <a:r>
              <a:rPr lang="en-US"/>
              <a:t>Most disasters, sudden illness, dismissal from work are crisis situations.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2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Stress and Crisis</a:t>
            </a:r>
            <a:endParaRPr/>
          </a:p>
        </p:txBody>
      </p:sp>
      <p:sp>
        <p:nvSpPr>
          <p:cNvPr id="244" name="Google Shape;244;p26"/>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fontScale="90000" lnSpcReduction="10000"/>
          </a:bodyPr>
          <a:lstStyle/>
          <a:p>
            <a:pPr indent="0" lvl="0" marL="0" rtl="0" algn="l">
              <a:spcBef>
                <a:spcPts val="0"/>
              </a:spcBef>
              <a:spcAft>
                <a:spcPts val="0"/>
              </a:spcAft>
              <a:buClr>
                <a:schemeClr val="dk1"/>
              </a:buClr>
              <a:buSzPct val="100000"/>
              <a:buNone/>
            </a:pPr>
            <a:r>
              <a:rPr lang="en-US"/>
              <a:t>Stress can get a person into a state of crisis and crisis can lead to stress. For example, when an individual is in a financial crisis, family crisis, relationship crisis, workplace crisis, they are likely to become stressed.</a:t>
            </a:r>
            <a:endParaRPr/>
          </a:p>
          <a:p>
            <a:pPr indent="0" lvl="0" marL="0" rtl="0" algn="l">
              <a:spcBef>
                <a:spcPts val="576"/>
              </a:spcBef>
              <a:spcAft>
                <a:spcPts val="0"/>
              </a:spcAft>
              <a:buClr>
                <a:schemeClr val="dk1"/>
              </a:buClr>
              <a:buSzPct val="100000"/>
              <a:buNone/>
            </a:pPr>
            <a:r>
              <a:rPr lang="en-US"/>
              <a:t>Equally, when an individual is stressed, they may not perform their duties as before and they may not make right decisions as opposed to when they had no stress. </a:t>
            </a:r>
            <a:endParaRPr/>
          </a:p>
          <a:p>
            <a:pPr indent="0" lvl="0" marL="0" rtl="0" algn="l">
              <a:spcBef>
                <a:spcPts val="576"/>
              </a:spcBef>
              <a:spcAft>
                <a:spcPts val="0"/>
              </a:spcAft>
              <a:buClr>
                <a:schemeClr val="dk1"/>
              </a:buClr>
              <a:buSzPct val="100000"/>
              <a:buNone/>
            </a:pPr>
            <a:r>
              <a:rPr lang="en-US"/>
              <a:t>Consequently, they find themselves in state of crisis marked with diminished personal coping resources. </a:t>
            </a:r>
            <a:endParaRPr/>
          </a:p>
          <a:p>
            <a:pPr indent="-160020" lvl="0" marL="342900" rtl="0" algn="l">
              <a:spcBef>
                <a:spcPts val="576"/>
              </a:spcBef>
              <a:spcAft>
                <a:spcPts val="0"/>
              </a:spcAft>
              <a:buClr>
                <a:schemeClr val="dk1"/>
              </a:buClr>
              <a:buSzPct val="100000"/>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8" name="Shape 248"/>
        <p:cNvGrpSpPr/>
        <p:nvPr/>
      </p:nvGrpSpPr>
      <p:grpSpPr>
        <a:xfrm>
          <a:off x="0" y="0"/>
          <a:ext cx="0" cy="0"/>
          <a:chOff x="0" y="0"/>
          <a:chExt cx="0" cy="0"/>
        </a:xfrm>
      </p:grpSpPr>
      <p:sp>
        <p:nvSpPr>
          <p:cNvPr id="249" name="Google Shape;249;p2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Crisis Intervention</a:t>
            </a:r>
            <a:endParaRPr/>
          </a:p>
        </p:txBody>
      </p:sp>
      <p:sp>
        <p:nvSpPr>
          <p:cNvPr id="250" name="Google Shape;250;p27"/>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fontScale="90000" lnSpcReduction="10000"/>
          </a:bodyPr>
          <a:lstStyle/>
          <a:p>
            <a:pPr indent="0" lvl="0" marL="0" rtl="0" algn="l">
              <a:spcBef>
                <a:spcPts val="0"/>
              </a:spcBef>
              <a:spcAft>
                <a:spcPts val="0"/>
              </a:spcAft>
              <a:buClr>
                <a:schemeClr val="dk1"/>
              </a:buClr>
              <a:buSzPct val="100000"/>
              <a:buNone/>
            </a:pPr>
            <a:r>
              <a:rPr lang="en-US"/>
              <a:t>For personal crisis, an individual can seek counseling and life coaching services. </a:t>
            </a:r>
            <a:endParaRPr/>
          </a:p>
          <a:p>
            <a:pPr indent="0" lvl="0" marL="0" rtl="0" algn="l">
              <a:spcBef>
                <a:spcPts val="576"/>
              </a:spcBef>
              <a:spcAft>
                <a:spcPts val="0"/>
              </a:spcAft>
              <a:buClr>
                <a:schemeClr val="dk1"/>
              </a:buClr>
              <a:buSzPct val="100000"/>
              <a:buNone/>
            </a:pPr>
            <a:r>
              <a:rPr lang="en-US"/>
              <a:t>For group and community crisis, programs that include emergency response personnel (counselors, medical experts,fire fighters, emergency response workers) and strategies like psychological first aid (PFA) and general first aid training might be helpful for you as counselor in trauma work. </a:t>
            </a:r>
            <a:endParaRPr/>
          </a:p>
          <a:p>
            <a:pPr indent="0" lvl="0" marL="0" rtl="0" algn="l">
              <a:spcBef>
                <a:spcPts val="576"/>
              </a:spcBef>
              <a:spcAft>
                <a:spcPts val="0"/>
              </a:spcAft>
              <a:buClr>
                <a:schemeClr val="dk1"/>
              </a:buClr>
              <a:buSzPct val="100000"/>
              <a:buNone/>
            </a:pPr>
            <a:r>
              <a:rPr lang="en-US"/>
              <a:t>Practising mindfulness and mindful self compassion is also helpful in crisis intervention and self care.</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2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b="1" lang="en-US"/>
              <a:t>STRESS AND DEPRESSION</a:t>
            </a:r>
            <a:r>
              <a:rPr lang="en-US"/>
              <a:t> </a:t>
            </a:r>
            <a:endParaRPr/>
          </a:p>
        </p:txBody>
      </p:sp>
      <p:sp>
        <p:nvSpPr>
          <p:cNvPr id="256" name="Google Shape;256;p28"/>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Clr>
                <a:schemeClr val="dk1"/>
              </a:buClr>
              <a:buSzPts val="3200"/>
              <a:buNone/>
            </a:pPr>
            <a:r>
              <a:rPr lang="en-US"/>
              <a:t>Stress, crisis and burnout if left unmanaged can lead to depression </a:t>
            </a:r>
            <a:endParaRPr/>
          </a:p>
        </p:txBody>
      </p:sp>
      <p:pic>
        <p:nvPicPr>
          <p:cNvPr descr="C:\Users\charles Gitau Wambui\Documents\STRESS AT WORK.jpg" id="257" name="Google Shape;257;p28"/>
          <p:cNvPicPr preferRelativeResize="0"/>
          <p:nvPr>
            <p:ph idx="1" type="body"/>
          </p:nvPr>
        </p:nvPicPr>
        <p:blipFill rotWithShape="1">
          <a:blip r:embed="rId3">
            <a:alphaModFix/>
          </a:blip>
          <a:srcRect b="0" l="0" r="0" t="0"/>
          <a:stretch/>
        </p:blipFill>
        <p:spPr>
          <a:xfrm>
            <a:off x="3602990" y="2209800"/>
            <a:ext cx="4769485" cy="380746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sp>
        <p:nvSpPr>
          <p:cNvPr id="262" name="Google Shape;262;p2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Conclusion </a:t>
            </a:r>
            <a:endParaRPr/>
          </a:p>
        </p:txBody>
      </p:sp>
      <p:sp>
        <p:nvSpPr>
          <p:cNvPr id="263" name="Google Shape;263;p29"/>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fontScale="70000"/>
          </a:bodyPr>
          <a:lstStyle/>
          <a:p>
            <a:pPr indent="0" lvl="0" marL="0" rtl="0" algn="l">
              <a:spcBef>
                <a:spcPts val="0"/>
              </a:spcBef>
              <a:spcAft>
                <a:spcPts val="0"/>
              </a:spcAft>
              <a:buClr>
                <a:schemeClr val="dk1"/>
              </a:buClr>
              <a:buSzPct val="100000"/>
              <a:buNone/>
            </a:pPr>
            <a:r>
              <a:rPr lang="en-US"/>
              <a:t>Stress is a normal part of life for everyone. Some stress is positive because it energizes an individual to rise and do something about the stressors. </a:t>
            </a:r>
            <a:endParaRPr/>
          </a:p>
          <a:p>
            <a:pPr indent="0" lvl="0" marL="0" rtl="0" algn="l">
              <a:spcBef>
                <a:spcPts val="448"/>
              </a:spcBef>
              <a:spcAft>
                <a:spcPts val="0"/>
              </a:spcAft>
              <a:buClr>
                <a:schemeClr val="dk1"/>
              </a:buClr>
              <a:buSzPct val="100000"/>
              <a:buNone/>
            </a:pPr>
            <a:r>
              <a:rPr lang="en-US"/>
              <a:t>However, some stress maybe harmful because if prolonged and not worked through can lead to serious mental , physical and psychological health issues. </a:t>
            </a:r>
            <a:endParaRPr/>
          </a:p>
          <a:p>
            <a:pPr indent="0" lvl="0" marL="0" rtl="0" algn="l">
              <a:spcBef>
                <a:spcPts val="448"/>
              </a:spcBef>
              <a:spcAft>
                <a:spcPts val="0"/>
              </a:spcAft>
              <a:buClr>
                <a:schemeClr val="dk1"/>
              </a:buClr>
              <a:buSzPct val="100000"/>
              <a:buNone/>
            </a:pPr>
            <a:r>
              <a:rPr lang="en-US"/>
              <a:t>This lecture has  defined stress and related terms, identify types of stress, explained the signs, causes and impact of Stress as well as examined various treatments for stress and how to cope with stress. In lecture three, we shall look into the counselor’s personal trauma story and see the effect of the same in trauma care practice</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3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Calibri"/>
              <a:buNone/>
            </a:pPr>
            <a:r>
              <a:rPr lang="en-US"/>
              <a:t>References</a:t>
            </a:r>
            <a:endParaRPr/>
          </a:p>
        </p:txBody>
      </p:sp>
      <p:sp>
        <p:nvSpPr>
          <p:cNvPr id="269" name="Google Shape;269;p30"/>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fontScale="40000"/>
          </a:bodyPr>
          <a:lstStyle/>
          <a:p>
            <a:pPr indent="0" lvl="0" marL="0" rtl="0" algn="l">
              <a:spcBef>
                <a:spcPts val="0"/>
              </a:spcBef>
              <a:spcAft>
                <a:spcPts val="0"/>
              </a:spcAft>
              <a:buClr>
                <a:schemeClr val="dk1"/>
              </a:buClr>
              <a:buSzPct val="100000"/>
              <a:buNone/>
            </a:pPr>
            <a:r>
              <a:rPr lang="en-US"/>
              <a:t>Bianchi , R., Schonfeld, I., &amp; Laurent , E. (2015). Burnout-depression overlap: a review. Clin Psychol Rev., 36(1), 28-41.</a:t>
            </a:r>
            <a:endParaRPr/>
          </a:p>
          <a:p>
            <a:pPr indent="0" lvl="0" marL="0" rtl="0" algn="l">
              <a:spcBef>
                <a:spcPts val="256"/>
              </a:spcBef>
              <a:spcAft>
                <a:spcPts val="0"/>
              </a:spcAft>
              <a:buClr>
                <a:schemeClr val="dk1"/>
              </a:buClr>
              <a:buSzPct val="100000"/>
              <a:buNone/>
            </a:pPr>
            <a:r>
              <a:rPr lang="en-US"/>
              <a:t>Bitonte, R., &amp; DeSanto , D. (2014). Mandatory physical exercise for the prevention of mental illness in medical students. . Ment Illn., 6(2), 5549.</a:t>
            </a:r>
            <a:endParaRPr/>
          </a:p>
          <a:p>
            <a:pPr indent="0" lvl="0" marL="0" rtl="0" algn="l">
              <a:spcBef>
                <a:spcPts val="256"/>
              </a:spcBef>
              <a:spcAft>
                <a:spcPts val="0"/>
              </a:spcAft>
              <a:buClr>
                <a:schemeClr val="dk1"/>
              </a:buClr>
              <a:buSzPct val="100000"/>
              <a:buNone/>
            </a:pPr>
            <a:r>
              <a:rPr lang="en-US"/>
              <a:t>Demerouti, E. (2015). Strategies used by individuals to prevent burnout. Eur J Clin Invest., 45(10), 11-12.</a:t>
            </a:r>
            <a:endParaRPr/>
          </a:p>
          <a:p>
            <a:pPr indent="0" lvl="0" marL="0" rtl="0" algn="l">
              <a:spcBef>
                <a:spcPts val="256"/>
              </a:spcBef>
              <a:spcAft>
                <a:spcPts val="0"/>
              </a:spcAft>
              <a:buClr>
                <a:schemeClr val="dk1"/>
              </a:buClr>
              <a:buSzPct val="100000"/>
              <a:buNone/>
            </a:pPr>
            <a:r>
              <a:rPr lang="en-US"/>
              <a:t>Gladding, S. T., &amp; Newsome, W. D. (2018). Clinical mental health counseling in community and agency settings. New York: Pearson</a:t>
            </a:r>
            <a:endParaRPr/>
          </a:p>
          <a:p>
            <a:pPr indent="0" lvl="0" marL="0" rtl="0" algn="l">
              <a:spcBef>
                <a:spcPts val="256"/>
              </a:spcBef>
              <a:spcAft>
                <a:spcPts val="0"/>
              </a:spcAft>
              <a:buClr>
                <a:schemeClr val="dk1"/>
              </a:buClr>
              <a:buSzPct val="100000"/>
              <a:buNone/>
            </a:pPr>
            <a:r>
              <a:rPr lang="en-US"/>
              <a:t>Goldstein, D. (2010). Adrenal responses to stress. Cell Mol Neurobiol., 30(8), 1433–1440.</a:t>
            </a:r>
            <a:endParaRPr/>
          </a:p>
          <a:p>
            <a:pPr indent="0" lvl="0" marL="0" rtl="0" algn="l">
              <a:spcBef>
                <a:spcPts val="256"/>
              </a:spcBef>
              <a:spcAft>
                <a:spcPts val="0"/>
              </a:spcAft>
              <a:buClr>
                <a:schemeClr val="dk1"/>
              </a:buClr>
              <a:buSzPct val="100000"/>
              <a:buNone/>
            </a:pPr>
            <a:r>
              <a:rPr lang="en-US"/>
              <a:t>Salvagioni DAJ, Melanda FN, Mesas AE, González AD, Gabani FL, &amp; Andrade SM. (2017). Physical, psychological and occupational consequences of job burnout: A systematic review of prospective studies. PLoS One. 12(10):e0185781. Published 2017 Oct 4. doi:10.1371/journal.pone.0185781</a:t>
            </a:r>
            <a:endParaRPr/>
          </a:p>
          <a:p>
            <a:pPr indent="0" lvl="0" marL="0" rtl="0" algn="l">
              <a:spcBef>
                <a:spcPts val="256"/>
              </a:spcBef>
              <a:spcAft>
                <a:spcPts val="0"/>
              </a:spcAft>
              <a:buClr>
                <a:schemeClr val="dk1"/>
              </a:buClr>
              <a:buSzPct val="100000"/>
              <a:buNone/>
            </a:pPr>
            <a:r>
              <a:rPr lang="en-US"/>
              <a:t>Stahl JE, Dossett ML, &amp; LaJoie AS, et al. (2017). Relaxation response and resiliency training and its effect on healthcare resource utilization [published correction appears in PLoS One. 12 (2):e0172874]. PLoS One. 2015;10(10):e0140212. doi:10.1371/journal.pone.0140212</a:t>
            </a:r>
            <a:endParaRPr/>
          </a:p>
          <a:p>
            <a:pPr indent="0" lvl="0" marL="0" rtl="0" algn="l">
              <a:spcBef>
                <a:spcPts val="256"/>
              </a:spcBef>
              <a:spcAft>
                <a:spcPts val="0"/>
              </a:spcAft>
              <a:buClr>
                <a:schemeClr val="dk1"/>
              </a:buClr>
              <a:buSzPct val="100000"/>
              <a:buNone/>
            </a:pPr>
            <a:r>
              <a:rPr lang="en-US"/>
              <a:t>https://www.youtube.com/watch?v=d6dZXU-pJYw&amp;t=178s</a:t>
            </a:r>
            <a:endParaRPr/>
          </a:p>
          <a:p>
            <a:pPr indent="0" lvl="0" marL="0" rtl="0" algn="l">
              <a:spcBef>
                <a:spcPts val="256"/>
              </a:spcBef>
              <a:spcAft>
                <a:spcPts val="0"/>
              </a:spcAft>
              <a:buClr>
                <a:schemeClr val="dk1"/>
              </a:buClr>
              <a:buSzPct val="100000"/>
              <a:buNone/>
            </a:pPr>
            <a:r>
              <a:rPr lang="en-US"/>
              <a:t>https://www.youtube.com/watch?v=TljiLETXZSM</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2023-04-17T09:05:00Z</dcterms:created>
  <dc:creator>Admin</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3671E0CFCDAD4530963C7B5008D6D4D4</vt:lpwstr>
  </property>
  <property fmtid="{D5CDD505-2E9C-101B-9397-08002B2CF9AE}" pid="3" name="KSOProductBuildVer">
    <vt:lpwstr>1033-11.2.0.11537</vt:lpwstr>
  </property>
</Properties>
</file>