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1188"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251AD2-B3C5-4C41-A328-B177B96DA9DB}" type="doc">
      <dgm:prSet loTypeId="urn:microsoft.com/office/officeart/2016/7/layout/VerticalHollowActionList" loCatId="List" qsTypeId="urn:microsoft.com/office/officeart/2005/8/quickstyle/simple1" qsCatId="simple" csTypeId="urn:microsoft.com/office/officeart/2005/8/colors/colorful1" csCatId="colorful"/>
      <dgm:spPr/>
      <dgm:t>
        <a:bodyPr/>
        <a:lstStyle/>
        <a:p>
          <a:endParaRPr lang="en-US"/>
        </a:p>
      </dgm:t>
    </dgm:pt>
    <dgm:pt modelId="{44361661-3E5B-4E57-ADA1-0B8F613A7B4C}">
      <dgm:prSet/>
      <dgm:spPr/>
      <dgm:t>
        <a:bodyPr/>
        <a:lstStyle/>
        <a:p>
          <a:r>
            <a:rPr lang="en-US"/>
            <a:t>Be</a:t>
          </a:r>
        </a:p>
      </dgm:t>
    </dgm:pt>
    <dgm:pt modelId="{73E6E8C1-3356-4D00-A363-954A5883549B}" type="parTrans" cxnId="{AE24DD2C-63BC-4B67-B427-B005D1F16A14}">
      <dgm:prSet/>
      <dgm:spPr/>
      <dgm:t>
        <a:bodyPr/>
        <a:lstStyle/>
        <a:p>
          <a:endParaRPr lang="en-US"/>
        </a:p>
      </dgm:t>
    </dgm:pt>
    <dgm:pt modelId="{60B57BE9-8FFA-4B16-A212-C57699C257FE}" type="sibTrans" cxnId="{AE24DD2C-63BC-4B67-B427-B005D1F16A14}">
      <dgm:prSet/>
      <dgm:spPr/>
      <dgm:t>
        <a:bodyPr/>
        <a:lstStyle/>
        <a:p>
          <a:endParaRPr lang="en-US"/>
        </a:p>
      </dgm:t>
    </dgm:pt>
    <dgm:pt modelId="{EFA0F6F4-8BBF-4876-9A87-A6473C490AB7}">
      <dgm:prSet/>
      <dgm:spPr/>
      <dgm:t>
        <a:bodyPr/>
        <a:lstStyle/>
        <a:p>
          <a:r>
            <a:rPr lang="en-US"/>
            <a:t>At the end of this lecture, you will be able to;</a:t>
          </a:r>
        </a:p>
      </dgm:t>
    </dgm:pt>
    <dgm:pt modelId="{3B7CF714-0772-4F7D-9CC4-42A1471D0AC8}" type="parTrans" cxnId="{7B51FD84-B7FE-4349-BA96-CC34EE39E7A6}">
      <dgm:prSet/>
      <dgm:spPr/>
      <dgm:t>
        <a:bodyPr/>
        <a:lstStyle/>
        <a:p>
          <a:endParaRPr lang="en-US"/>
        </a:p>
      </dgm:t>
    </dgm:pt>
    <dgm:pt modelId="{4D6D6106-93B1-4CF2-BDF0-246C69F3069E}" type="sibTrans" cxnId="{7B51FD84-B7FE-4349-BA96-CC34EE39E7A6}">
      <dgm:prSet/>
      <dgm:spPr/>
      <dgm:t>
        <a:bodyPr/>
        <a:lstStyle/>
        <a:p>
          <a:endParaRPr lang="en-US"/>
        </a:p>
      </dgm:t>
    </dgm:pt>
    <dgm:pt modelId="{6C8D8946-3208-40A4-8626-D45CF0CEE3CA}">
      <dgm:prSet/>
      <dgm:spPr/>
      <dgm:t>
        <a:bodyPr/>
        <a:lstStyle/>
        <a:p>
          <a:r>
            <a:rPr lang="en-US"/>
            <a:t>Explain</a:t>
          </a:r>
        </a:p>
      </dgm:t>
    </dgm:pt>
    <dgm:pt modelId="{197232A1-5A02-4E7E-8C5F-654C171E1F9F}" type="parTrans" cxnId="{8C9FE948-6554-444F-8864-791C59659D84}">
      <dgm:prSet/>
      <dgm:spPr/>
      <dgm:t>
        <a:bodyPr/>
        <a:lstStyle/>
        <a:p>
          <a:endParaRPr lang="en-US"/>
        </a:p>
      </dgm:t>
    </dgm:pt>
    <dgm:pt modelId="{22032E5A-CC16-4C15-8EAF-840B716B815A}" type="sibTrans" cxnId="{8C9FE948-6554-444F-8864-791C59659D84}">
      <dgm:prSet/>
      <dgm:spPr/>
      <dgm:t>
        <a:bodyPr/>
        <a:lstStyle/>
        <a:p>
          <a:endParaRPr lang="en-US"/>
        </a:p>
      </dgm:t>
    </dgm:pt>
    <dgm:pt modelId="{99E9460B-5043-42A2-A385-C9BC7610C567}">
      <dgm:prSet/>
      <dgm:spPr/>
      <dgm:t>
        <a:bodyPr/>
        <a:lstStyle/>
        <a:p>
          <a:r>
            <a:rPr lang="en-US"/>
            <a:t>Explain the direct and indirect methods of mathematical proofs.</a:t>
          </a:r>
        </a:p>
      </dgm:t>
    </dgm:pt>
    <dgm:pt modelId="{590D5D3A-2AFA-477A-A6AB-808EEB35CBC1}" type="parTrans" cxnId="{855B77B7-FE3D-43D8-BD56-5D0958635D9A}">
      <dgm:prSet/>
      <dgm:spPr/>
      <dgm:t>
        <a:bodyPr/>
        <a:lstStyle/>
        <a:p>
          <a:endParaRPr lang="en-US"/>
        </a:p>
      </dgm:t>
    </dgm:pt>
    <dgm:pt modelId="{89125119-79D2-409C-B01A-9E2514524D49}" type="sibTrans" cxnId="{855B77B7-FE3D-43D8-BD56-5D0958635D9A}">
      <dgm:prSet/>
      <dgm:spPr/>
      <dgm:t>
        <a:bodyPr/>
        <a:lstStyle/>
        <a:p>
          <a:endParaRPr lang="en-US"/>
        </a:p>
      </dgm:t>
    </dgm:pt>
    <dgm:pt modelId="{B9D55CA7-9462-4E81-8842-1A1892222BE3}">
      <dgm:prSet/>
      <dgm:spPr/>
      <dgm:t>
        <a:bodyPr/>
        <a:lstStyle/>
        <a:p>
          <a:r>
            <a:rPr lang="en-US"/>
            <a:t>Apply</a:t>
          </a:r>
        </a:p>
      </dgm:t>
    </dgm:pt>
    <dgm:pt modelId="{86205807-801C-49B0-88CB-E54B3AEEE3BD}" type="parTrans" cxnId="{918AD5AD-9E85-4BD1-B5CE-335B2533402B}">
      <dgm:prSet/>
      <dgm:spPr/>
      <dgm:t>
        <a:bodyPr/>
        <a:lstStyle/>
        <a:p>
          <a:endParaRPr lang="en-US"/>
        </a:p>
      </dgm:t>
    </dgm:pt>
    <dgm:pt modelId="{E698CAA4-62A1-4238-AE7D-E2A7FF3E4022}" type="sibTrans" cxnId="{918AD5AD-9E85-4BD1-B5CE-335B2533402B}">
      <dgm:prSet/>
      <dgm:spPr/>
      <dgm:t>
        <a:bodyPr/>
        <a:lstStyle/>
        <a:p>
          <a:endParaRPr lang="en-US"/>
        </a:p>
      </dgm:t>
    </dgm:pt>
    <dgm:pt modelId="{62605ADA-270B-4166-B7E4-0F89CB90D6B7}">
      <dgm:prSet/>
      <dgm:spPr/>
      <dgm:t>
        <a:bodyPr/>
        <a:lstStyle/>
        <a:p>
          <a:r>
            <a:rPr lang="en-US"/>
            <a:t>Apply the methods of direct and indirect proofs to prove theorems.</a:t>
          </a:r>
        </a:p>
      </dgm:t>
    </dgm:pt>
    <dgm:pt modelId="{5ACB632A-7A6B-4167-9015-D74E355EA3EB}" type="parTrans" cxnId="{27556775-8271-44D9-8E65-5469EB8959C7}">
      <dgm:prSet/>
      <dgm:spPr/>
      <dgm:t>
        <a:bodyPr/>
        <a:lstStyle/>
        <a:p>
          <a:endParaRPr lang="en-US"/>
        </a:p>
      </dgm:t>
    </dgm:pt>
    <dgm:pt modelId="{D8D2C3DB-C105-4904-B8BA-603FA843ED74}" type="sibTrans" cxnId="{27556775-8271-44D9-8E65-5469EB8959C7}">
      <dgm:prSet/>
      <dgm:spPr/>
      <dgm:t>
        <a:bodyPr/>
        <a:lstStyle/>
        <a:p>
          <a:endParaRPr lang="en-US"/>
        </a:p>
      </dgm:t>
    </dgm:pt>
    <dgm:pt modelId="{F3025A52-421E-444E-86FF-2FAA3B91814B}" type="pres">
      <dgm:prSet presAssocID="{31251AD2-B3C5-4C41-A328-B177B96DA9DB}" presName="Name0" presStyleCnt="0">
        <dgm:presLayoutVars>
          <dgm:dir/>
          <dgm:animLvl val="lvl"/>
          <dgm:resizeHandles val="exact"/>
        </dgm:presLayoutVars>
      </dgm:prSet>
      <dgm:spPr/>
    </dgm:pt>
    <dgm:pt modelId="{B287472F-B4F2-466D-B4B8-79120BB60CD6}" type="pres">
      <dgm:prSet presAssocID="{44361661-3E5B-4E57-ADA1-0B8F613A7B4C}" presName="linNode" presStyleCnt="0"/>
      <dgm:spPr/>
    </dgm:pt>
    <dgm:pt modelId="{AE39602F-493C-4417-936A-5E300A620906}" type="pres">
      <dgm:prSet presAssocID="{44361661-3E5B-4E57-ADA1-0B8F613A7B4C}" presName="parentText" presStyleLbl="solidFgAcc1" presStyleIdx="0" presStyleCnt="3">
        <dgm:presLayoutVars>
          <dgm:chMax val="1"/>
          <dgm:bulletEnabled/>
        </dgm:presLayoutVars>
      </dgm:prSet>
      <dgm:spPr/>
    </dgm:pt>
    <dgm:pt modelId="{D38582A0-C255-433B-87E6-E977142D8693}" type="pres">
      <dgm:prSet presAssocID="{44361661-3E5B-4E57-ADA1-0B8F613A7B4C}" presName="descendantText" presStyleLbl="alignNode1" presStyleIdx="0" presStyleCnt="3">
        <dgm:presLayoutVars>
          <dgm:bulletEnabled/>
        </dgm:presLayoutVars>
      </dgm:prSet>
      <dgm:spPr/>
    </dgm:pt>
    <dgm:pt modelId="{EF7E1E05-DB46-48A3-BCC2-D899CD3826DE}" type="pres">
      <dgm:prSet presAssocID="{60B57BE9-8FFA-4B16-A212-C57699C257FE}" presName="sp" presStyleCnt="0"/>
      <dgm:spPr/>
    </dgm:pt>
    <dgm:pt modelId="{D2755BE9-E1AE-4658-AD4A-F79A0C388753}" type="pres">
      <dgm:prSet presAssocID="{6C8D8946-3208-40A4-8626-D45CF0CEE3CA}" presName="linNode" presStyleCnt="0"/>
      <dgm:spPr/>
    </dgm:pt>
    <dgm:pt modelId="{8DD24EE7-634E-48D4-A572-3A5F92217C31}" type="pres">
      <dgm:prSet presAssocID="{6C8D8946-3208-40A4-8626-D45CF0CEE3CA}" presName="parentText" presStyleLbl="solidFgAcc1" presStyleIdx="1" presStyleCnt="3">
        <dgm:presLayoutVars>
          <dgm:chMax val="1"/>
          <dgm:bulletEnabled/>
        </dgm:presLayoutVars>
      </dgm:prSet>
      <dgm:spPr/>
    </dgm:pt>
    <dgm:pt modelId="{8775BF30-37E6-4A3D-B9F1-A9C4D751A40A}" type="pres">
      <dgm:prSet presAssocID="{6C8D8946-3208-40A4-8626-D45CF0CEE3CA}" presName="descendantText" presStyleLbl="alignNode1" presStyleIdx="1" presStyleCnt="3">
        <dgm:presLayoutVars>
          <dgm:bulletEnabled/>
        </dgm:presLayoutVars>
      </dgm:prSet>
      <dgm:spPr/>
    </dgm:pt>
    <dgm:pt modelId="{6F164479-532A-465C-8F89-5CF8DE255E8C}" type="pres">
      <dgm:prSet presAssocID="{22032E5A-CC16-4C15-8EAF-840B716B815A}" presName="sp" presStyleCnt="0"/>
      <dgm:spPr/>
    </dgm:pt>
    <dgm:pt modelId="{ED27CC3B-8DF5-4A42-8EE0-EDB4D2D9A8DD}" type="pres">
      <dgm:prSet presAssocID="{B9D55CA7-9462-4E81-8842-1A1892222BE3}" presName="linNode" presStyleCnt="0"/>
      <dgm:spPr/>
    </dgm:pt>
    <dgm:pt modelId="{11CD5FA4-F33F-46AA-9CDC-7839664BCD2B}" type="pres">
      <dgm:prSet presAssocID="{B9D55CA7-9462-4E81-8842-1A1892222BE3}" presName="parentText" presStyleLbl="solidFgAcc1" presStyleIdx="2" presStyleCnt="3">
        <dgm:presLayoutVars>
          <dgm:chMax val="1"/>
          <dgm:bulletEnabled/>
        </dgm:presLayoutVars>
      </dgm:prSet>
      <dgm:spPr/>
    </dgm:pt>
    <dgm:pt modelId="{69851714-B90D-4326-B681-EFADC4ABC0E0}" type="pres">
      <dgm:prSet presAssocID="{B9D55CA7-9462-4E81-8842-1A1892222BE3}" presName="descendantText" presStyleLbl="alignNode1" presStyleIdx="2" presStyleCnt="3">
        <dgm:presLayoutVars>
          <dgm:bulletEnabled/>
        </dgm:presLayoutVars>
      </dgm:prSet>
      <dgm:spPr/>
    </dgm:pt>
  </dgm:ptLst>
  <dgm:cxnLst>
    <dgm:cxn modelId="{1AF30907-DABF-4868-A74C-FBEE776B99DE}" type="presOf" srcId="{6C8D8946-3208-40A4-8626-D45CF0CEE3CA}" destId="{8DD24EE7-634E-48D4-A572-3A5F92217C31}" srcOrd="0" destOrd="0" presId="urn:microsoft.com/office/officeart/2016/7/layout/VerticalHollowActionList"/>
    <dgm:cxn modelId="{4132AD1D-2107-4B39-A6C3-04630DE19CDB}" type="presOf" srcId="{EFA0F6F4-8BBF-4876-9A87-A6473C490AB7}" destId="{D38582A0-C255-433B-87E6-E977142D8693}" srcOrd="0" destOrd="0" presId="urn:microsoft.com/office/officeart/2016/7/layout/VerticalHollowActionList"/>
    <dgm:cxn modelId="{AE24DD2C-63BC-4B67-B427-B005D1F16A14}" srcId="{31251AD2-B3C5-4C41-A328-B177B96DA9DB}" destId="{44361661-3E5B-4E57-ADA1-0B8F613A7B4C}" srcOrd="0" destOrd="0" parTransId="{73E6E8C1-3356-4D00-A363-954A5883549B}" sibTransId="{60B57BE9-8FFA-4B16-A212-C57699C257FE}"/>
    <dgm:cxn modelId="{8C9FE948-6554-444F-8864-791C59659D84}" srcId="{31251AD2-B3C5-4C41-A328-B177B96DA9DB}" destId="{6C8D8946-3208-40A4-8626-D45CF0CEE3CA}" srcOrd="1" destOrd="0" parTransId="{197232A1-5A02-4E7E-8C5F-654C171E1F9F}" sibTransId="{22032E5A-CC16-4C15-8EAF-840B716B815A}"/>
    <dgm:cxn modelId="{4D2F4D54-ADFC-4A46-88AF-D5E4E120839C}" type="presOf" srcId="{44361661-3E5B-4E57-ADA1-0B8F613A7B4C}" destId="{AE39602F-493C-4417-936A-5E300A620906}" srcOrd="0" destOrd="0" presId="urn:microsoft.com/office/officeart/2016/7/layout/VerticalHollowActionList"/>
    <dgm:cxn modelId="{27556775-8271-44D9-8E65-5469EB8959C7}" srcId="{B9D55CA7-9462-4E81-8842-1A1892222BE3}" destId="{62605ADA-270B-4166-B7E4-0F89CB90D6B7}" srcOrd="0" destOrd="0" parTransId="{5ACB632A-7A6B-4167-9015-D74E355EA3EB}" sibTransId="{D8D2C3DB-C105-4904-B8BA-603FA843ED74}"/>
    <dgm:cxn modelId="{7B51FD84-B7FE-4349-BA96-CC34EE39E7A6}" srcId="{44361661-3E5B-4E57-ADA1-0B8F613A7B4C}" destId="{EFA0F6F4-8BBF-4876-9A87-A6473C490AB7}" srcOrd="0" destOrd="0" parTransId="{3B7CF714-0772-4F7D-9CC4-42A1471D0AC8}" sibTransId="{4D6D6106-93B1-4CF2-BDF0-246C69F3069E}"/>
    <dgm:cxn modelId="{89DE71AB-8686-4E1C-815F-EC463316E253}" type="presOf" srcId="{31251AD2-B3C5-4C41-A328-B177B96DA9DB}" destId="{F3025A52-421E-444E-86FF-2FAA3B91814B}" srcOrd="0" destOrd="0" presId="urn:microsoft.com/office/officeart/2016/7/layout/VerticalHollowActionList"/>
    <dgm:cxn modelId="{918AD5AD-9E85-4BD1-B5CE-335B2533402B}" srcId="{31251AD2-B3C5-4C41-A328-B177B96DA9DB}" destId="{B9D55CA7-9462-4E81-8842-1A1892222BE3}" srcOrd="2" destOrd="0" parTransId="{86205807-801C-49B0-88CB-E54B3AEEE3BD}" sibTransId="{E698CAA4-62A1-4238-AE7D-E2A7FF3E4022}"/>
    <dgm:cxn modelId="{5A8E78AF-991A-4BDF-A602-CB1D97C95A60}" type="presOf" srcId="{62605ADA-270B-4166-B7E4-0F89CB90D6B7}" destId="{69851714-B90D-4326-B681-EFADC4ABC0E0}" srcOrd="0" destOrd="0" presId="urn:microsoft.com/office/officeart/2016/7/layout/VerticalHollowActionList"/>
    <dgm:cxn modelId="{4C0FC8B1-48F9-43BF-99A9-6E6D0213516E}" type="presOf" srcId="{B9D55CA7-9462-4E81-8842-1A1892222BE3}" destId="{11CD5FA4-F33F-46AA-9CDC-7839664BCD2B}" srcOrd="0" destOrd="0" presId="urn:microsoft.com/office/officeart/2016/7/layout/VerticalHollowActionList"/>
    <dgm:cxn modelId="{855B77B7-FE3D-43D8-BD56-5D0958635D9A}" srcId="{6C8D8946-3208-40A4-8626-D45CF0CEE3CA}" destId="{99E9460B-5043-42A2-A385-C9BC7610C567}" srcOrd="0" destOrd="0" parTransId="{590D5D3A-2AFA-477A-A6AB-808EEB35CBC1}" sibTransId="{89125119-79D2-409C-B01A-9E2514524D49}"/>
    <dgm:cxn modelId="{7A0863DB-A00D-4482-95D9-F4EF974DC647}" type="presOf" srcId="{99E9460B-5043-42A2-A385-C9BC7610C567}" destId="{8775BF30-37E6-4A3D-B9F1-A9C4D751A40A}" srcOrd="0" destOrd="0" presId="urn:microsoft.com/office/officeart/2016/7/layout/VerticalHollowActionList"/>
    <dgm:cxn modelId="{817324E9-460A-4F3B-86FF-2CFD1E3B845F}" type="presParOf" srcId="{F3025A52-421E-444E-86FF-2FAA3B91814B}" destId="{B287472F-B4F2-466D-B4B8-79120BB60CD6}" srcOrd="0" destOrd="0" presId="urn:microsoft.com/office/officeart/2016/7/layout/VerticalHollowActionList"/>
    <dgm:cxn modelId="{4CF0D5F1-0172-4F4C-88AF-3C8ECEE1EEE5}" type="presParOf" srcId="{B287472F-B4F2-466D-B4B8-79120BB60CD6}" destId="{AE39602F-493C-4417-936A-5E300A620906}" srcOrd="0" destOrd="0" presId="urn:microsoft.com/office/officeart/2016/7/layout/VerticalHollowActionList"/>
    <dgm:cxn modelId="{CB6E835B-40FA-4B96-92A7-3C3045C2CC42}" type="presParOf" srcId="{B287472F-B4F2-466D-B4B8-79120BB60CD6}" destId="{D38582A0-C255-433B-87E6-E977142D8693}" srcOrd="1" destOrd="0" presId="urn:microsoft.com/office/officeart/2016/7/layout/VerticalHollowActionList"/>
    <dgm:cxn modelId="{ECA3A089-55B1-4C6A-91FE-232FC3FE5BC1}" type="presParOf" srcId="{F3025A52-421E-444E-86FF-2FAA3B91814B}" destId="{EF7E1E05-DB46-48A3-BCC2-D899CD3826DE}" srcOrd="1" destOrd="0" presId="urn:microsoft.com/office/officeart/2016/7/layout/VerticalHollowActionList"/>
    <dgm:cxn modelId="{B9FFFB91-75E1-44EA-A12B-5524AC573D21}" type="presParOf" srcId="{F3025A52-421E-444E-86FF-2FAA3B91814B}" destId="{D2755BE9-E1AE-4658-AD4A-F79A0C388753}" srcOrd="2" destOrd="0" presId="urn:microsoft.com/office/officeart/2016/7/layout/VerticalHollowActionList"/>
    <dgm:cxn modelId="{6D2F0279-BB98-466D-AD0A-9917E6ED6B8A}" type="presParOf" srcId="{D2755BE9-E1AE-4658-AD4A-F79A0C388753}" destId="{8DD24EE7-634E-48D4-A572-3A5F92217C31}" srcOrd="0" destOrd="0" presId="urn:microsoft.com/office/officeart/2016/7/layout/VerticalHollowActionList"/>
    <dgm:cxn modelId="{7D16839B-A3FE-4F3C-B09F-A2F06967A2CB}" type="presParOf" srcId="{D2755BE9-E1AE-4658-AD4A-F79A0C388753}" destId="{8775BF30-37E6-4A3D-B9F1-A9C4D751A40A}" srcOrd="1" destOrd="0" presId="urn:microsoft.com/office/officeart/2016/7/layout/VerticalHollowActionList"/>
    <dgm:cxn modelId="{CF73552C-211D-4602-9C78-ED0B8CAB3999}" type="presParOf" srcId="{F3025A52-421E-444E-86FF-2FAA3B91814B}" destId="{6F164479-532A-465C-8F89-5CF8DE255E8C}" srcOrd="3" destOrd="0" presId="urn:microsoft.com/office/officeart/2016/7/layout/VerticalHollowActionList"/>
    <dgm:cxn modelId="{DFB6861F-A3B5-44D2-9233-F2DE8F627D58}" type="presParOf" srcId="{F3025A52-421E-444E-86FF-2FAA3B91814B}" destId="{ED27CC3B-8DF5-4A42-8EE0-EDB4D2D9A8DD}" srcOrd="4" destOrd="0" presId="urn:microsoft.com/office/officeart/2016/7/layout/VerticalHollowActionList"/>
    <dgm:cxn modelId="{76DB6AB6-2F49-4300-AC3B-A8251410CAE3}" type="presParOf" srcId="{ED27CC3B-8DF5-4A42-8EE0-EDB4D2D9A8DD}" destId="{11CD5FA4-F33F-46AA-9CDC-7839664BCD2B}" srcOrd="0" destOrd="0" presId="urn:microsoft.com/office/officeart/2016/7/layout/VerticalHollowActionList"/>
    <dgm:cxn modelId="{F5B30A6E-AAE4-4159-846A-D1D625B698F7}" type="presParOf" srcId="{ED27CC3B-8DF5-4A42-8EE0-EDB4D2D9A8DD}" destId="{69851714-B90D-4326-B681-EFADC4ABC0E0}"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6F3F34-17DA-4E94-8FD4-0BD56570BC79}"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20A8E6A-2BA7-468F-AFDB-FDA2D566D7E9}">
      <dgm:prSet/>
      <dgm:spPr/>
      <dgm:t>
        <a:bodyPr/>
        <a:lstStyle/>
        <a:p>
          <a:r>
            <a:rPr lang="en-US"/>
            <a:t>There exist different methods of direct proof among them.</a:t>
          </a:r>
        </a:p>
      </dgm:t>
    </dgm:pt>
    <dgm:pt modelId="{FE74243F-C53A-4F00-B252-38FCE615F631}" type="parTrans" cxnId="{C429FE65-D2A1-4DB4-B025-B9F872E76068}">
      <dgm:prSet/>
      <dgm:spPr/>
      <dgm:t>
        <a:bodyPr/>
        <a:lstStyle/>
        <a:p>
          <a:endParaRPr lang="en-US"/>
        </a:p>
      </dgm:t>
    </dgm:pt>
    <dgm:pt modelId="{18B9CED0-913D-411B-9056-9A9A4EE06950}" type="sibTrans" cxnId="{C429FE65-D2A1-4DB4-B025-B9F872E76068}">
      <dgm:prSet/>
      <dgm:spPr/>
      <dgm:t>
        <a:bodyPr/>
        <a:lstStyle/>
        <a:p>
          <a:endParaRPr lang="en-US"/>
        </a:p>
      </dgm:t>
    </dgm:pt>
    <dgm:pt modelId="{E5F8B240-312A-455C-96F4-EB64AA6E3F16}">
      <dgm:prSet/>
      <dgm:spPr/>
      <dgm:t>
        <a:bodyPr/>
        <a:lstStyle/>
        <a:p>
          <a:r>
            <a:rPr lang="en-US"/>
            <a:t>Constructive proof</a:t>
          </a:r>
        </a:p>
      </dgm:t>
    </dgm:pt>
    <dgm:pt modelId="{DDCA6778-F37C-4131-A18C-9357AB1C2252}" type="parTrans" cxnId="{6C4DB6A0-D7FA-4439-9DE1-FBA090580294}">
      <dgm:prSet/>
      <dgm:spPr/>
      <dgm:t>
        <a:bodyPr/>
        <a:lstStyle/>
        <a:p>
          <a:endParaRPr lang="en-US"/>
        </a:p>
      </dgm:t>
    </dgm:pt>
    <dgm:pt modelId="{841A1F24-8D79-4DAF-B46C-0A56353BD76E}" type="sibTrans" cxnId="{6C4DB6A0-D7FA-4439-9DE1-FBA090580294}">
      <dgm:prSet/>
      <dgm:spPr/>
      <dgm:t>
        <a:bodyPr/>
        <a:lstStyle/>
        <a:p>
          <a:endParaRPr lang="en-US"/>
        </a:p>
      </dgm:t>
    </dgm:pt>
    <dgm:pt modelId="{29442218-921C-4A06-A52B-9458D685ED04}">
      <dgm:prSet/>
      <dgm:spPr/>
      <dgm:t>
        <a:bodyPr/>
        <a:lstStyle/>
        <a:p>
          <a:r>
            <a:rPr lang="en-US"/>
            <a:t>Method of exhaustion </a:t>
          </a:r>
        </a:p>
      </dgm:t>
    </dgm:pt>
    <dgm:pt modelId="{9D661812-D2C7-47C3-90B9-5C2209DBCAFF}" type="parTrans" cxnId="{6AF60ABB-E4E0-4E01-921B-A0E95061C002}">
      <dgm:prSet/>
      <dgm:spPr/>
      <dgm:t>
        <a:bodyPr/>
        <a:lstStyle/>
        <a:p>
          <a:endParaRPr lang="en-US"/>
        </a:p>
      </dgm:t>
    </dgm:pt>
    <dgm:pt modelId="{F7401FD6-1D7A-462D-94B8-DA2F8F2467DB}" type="sibTrans" cxnId="{6AF60ABB-E4E0-4E01-921B-A0E95061C002}">
      <dgm:prSet/>
      <dgm:spPr/>
      <dgm:t>
        <a:bodyPr/>
        <a:lstStyle/>
        <a:p>
          <a:endParaRPr lang="en-US"/>
        </a:p>
      </dgm:t>
    </dgm:pt>
    <dgm:pt modelId="{69CB4B4A-2039-4E50-B183-CA1F0EB64D2A}">
      <dgm:prSet/>
      <dgm:spPr/>
      <dgm:t>
        <a:bodyPr/>
        <a:lstStyle/>
        <a:p>
          <a:r>
            <a:rPr lang="en-US" dirty="0"/>
            <a:t>Method of counterexample</a:t>
          </a:r>
        </a:p>
      </dgm:t>
    </dgm:pt>
    <dgm:pt modelId="{603D06F6-9A20-42E8-8E98-505A92F1CD95}" type="parTrans" cxnId="{5A1AF539-A769-4BDF-8077-044D3FB2E62A}">
      <dgm:prSet/>
      <dgm:spPr/>
      <dgm:t>
        <a:bodyPr/>
        <a:lstStyle/>
        <a:p>
          <a:endParaRPr lang="en-US"/>
        </a:p>
      </dgm:t>
    </dgm:pt>
    <dgm:pt modelId="{4A707BD4-D365-49AF-9A19-96F454C4B254}" type="sibTrans" cxnId="{5A1AF539-A769-4BDF-8077-044D3FB2E62A}">
      <dgm:prSet/>
      <dgm:spPr/>
      <dgm:t>
        <a:bodyPr/>
        <a:lstStyle/>
        <a:p>
          <a:endParaRPr lang="en-US"/>
        </a:p>
      </dgm:t>
    </dgm:pt>
    <dgm:pt modelId="{40EC00AF-5F08-4B6C-A748-A75305980E93}">
      <dgm:prSet/>
      <dgm:spPr/>
      <dgm:t>
        <a:bodyPr/>
        <a:lstStyle/>
        <a:p>
          <a:r>
            <a:rPr lang="en-US"/>
            <a:t>Method of proof by cases</a:t>
          </a:r>
        </a:p>
      </dgm:t>
    </dgm:pt>
    <dgm:pt modelId="{CD6D8421-096B-42C5-91D1-DCF1960F931C}" type="parTrans" cxnId="{BB9A3D63-125C-4DF0-AB6B-A156389910DC}">
      <dgm:prSet/>
      <dgm:spPr/>
      <dgm:t>
        <a:bodyPr/>
        <a:lstStyle/>
        <a:p>
          <a:endParaRPr lang="en-US"/>
        </a:p>
      </dgm:t>
    </dgm:pt>
    <dgm:pt modelId="{09309C23-626C-4910-A4FA-E53D7F28945F}" type="sibTrans" cxnId="{BB9A3D63-125C-4DF0-AB6B-A156389910DC}">
      <dgm:prSet/>
      <dgm:spPr/>
      <dgm:t>
        <a:bodyPr/>
        <a:lstStyle/>
        <a:p>
          <a:endParaRPr lang="en-US"/>
        </a:p>
      </dgm:t>
    </dgm:pt>
    <dgm:pt modelId="{21357A6C-778E-4290-A1C8-4886BDF1693B}" type="pres">
      <dgm:prSet presAssocID="{C26F3F34-17DA-4E94-8FD4-0BD56570BC79}" presName="vert0" presStyleCnt="0">
        <dgm:presLayoutVars>
          <dgm:dir/>
          <dgm:animOne val="branch"/>
          <dgm:animLvl val="lvl"/>
        </dgm:presLayoutVars>
      </dgm:prSet>
      <dgm:spPr/>
    </dgm:pt>
    <dgm:pt modelId="{0D11CF8B-17F4-4889-B77F-253DB28B240C}" type="pres">
      <dgm:prSet presAssocID="{320A8E6A-2BA7-468F-AFDB-FDA2D566D7E9}" presName="thickLine" presStyleLbl="alignNode1" presStyleIdx="0" presStyleCnt="1"/>
      <dgm:spPr/>
    </dgm:pt>
    <dgm:pt modelId="{A8E4905D-ECEF-4A25-B887-B75A53BB14EB}" type="pres">
      <dgm:prSet presAssocID="{320A8E6A-2BA7-468F-AFDB-FDA2D566D7E9}" presName="horz1" presStyleCnt="0"/>
      <dgm:spPr/>
    </dgm:pt>
    <dgm:pt modelId="{545142FB-AD52-4081-8D6B-524E2A8CD5A1}" type="pres">
      <dgm:prSet presAssocID="{320A8E6A-2BA7-468F-AFDB-FDA2D566D7E9}" presName="tx1" presStyleLbl="revTx" presStyleIdx="0" presStyleCnt="5"/>
      <dgm:spPr/>
    </dgm:pt>
    <dgm:pt modelId="{8A1F1832-D9B4-44F2-94B5-84665696F80B}" type="pres">
      <dgm:prSet presAssocID="{320A8E6A-2BA7-468F-AFDB-FDA2D566D7E9}" presName="vert1" presStyleCnt="0"/>
      <dgm:spPr/>
    </dgm:pt>
    <dgm:pt modelId="{A89CD9F4-6F12-49ED-BB41-D0BA82660DAC}" type="pres">
      <dgm:prSet presAssocID="{E5F8B240-312A-455C-96F4-EB64AA6E3F16}" presName="vertSpace2a" presStyleCnt="0"/>
      <dgm:spPr/>
    </dgm:pt>
    <dgm:pt modelId="{4F13DBCF-81E8-4162-8F5A-177A5DA7ACCB}" type="pres">
      <dgm:prSet presAssocID="{E5F8B240-312A-455C-96F4-EB64AA6E3F16}" presName="horz2" presStyleCnt="0"/>
      <dgm:spPr/>
    </dgm:pt>
    <dgm:pt modelId="{4D8776E5-21C2-4483-B43F-50F95ACE1DE3}" type="pres">
      <dgm:prSet presAssocID="{E5F8B240-312A-455C-96F4-EB64AA6E3F16}" presName="horzSpace2" presStyleCnt="0"/>
      <dgm:spPr/>
    </dgm:pt>
    <dgm:pt modelId="{D57A2900-11BD-43E8-888B-125314BBA723}" type="pres">
      <dgm:prSet presAssocID="{E5F8B240-312A-455C-96F4-EB64AA6E3F16}" presName="tx2" presStyleLbl="revTx" presStyleIdx="1" presStyleCnt="5"/>
      <dgm:spPr/>
    </dgm:pt>
    <dgm:pt modelId="{E2CBEE5B-886E-4B6D-A8DE-AF31CB8AD6F6}" type="pres">
      <dgm:prSet presAssocID="{E5F8B240-312A-455C-96F4-EB64AA6E3F16}" presName="vert2" presStyleCnt="0"/>
      <dgm:spPr/>
    </dgm:pt>
    <dgm:pt modelId="{6984B2A9-892D-4190-808B-D3CE7E9C76D0}" type="pres">
      <dgm:prSet presAssocID="{E5F8B240-312A-455C-96F4-EB64AA6E3F16}" presName="thinLine2b" presStyleLbl="callout" presStyleIdx="0" presStyleCnt="4"/>
      <dgm:spPr/>
    </dgm:pt>
    <dgm:pt modelId="{D00E15AC-C88B-4AC9-9DB8-768C7C99F8A1}" type="pres">
      <dgm:prSet presAssocID="{E5F8B240-312A-455C-96F4-EB64AA6E3F16}" presName="vertSpace2b" presStyleCnt="0"/>
      <dgm:spPr/>
    </dgm:pt>
    <dgm:pt modelId="{A5A10E55-E1B6-4A84-A12D-7C8D18A1D4AA}" type="pres">
      <dgm:prSet presAssocID="{29442218-921C-4A06-A52B-9458D685ED04}" presName="horz2" presStyleCnt="0"/>
      <dgm:spPr/>
    </dgm:pt>
    <dgm:pt modelId="{D5D119E9-678D-4FFB-8765-B04B0639B742}" type="pres">
      <dgm:prSet presAssocID="{29442218-921C-4A06-A52B-9458D685ED04}" presName="horzSpace2" presStyleCnt="0"/>
      <dgm:spPr/>
    </dgm:pt>
    <dgm:pt modelId="{1A954816-F712-4A8C-80F5-4059DC972443}" type="pres">
      <dgm:prSet presAssocID="{29442218-921C-4A06-A52B-9458D685ED04}" presName="tx2" presStyleLbl="revTx" presStyleIdx="2" presStyleCnt="5"/>
      <dgm:spPr/>
    </dgm:pt>
    <dgm:pt modelId="{1C0CC425-B29B-4C66-A183-3811E8736018}" type="pres">
      <dgm:prSet presAssocID="{29442218-921C-4A06-A52B-9458D685ED04}" presName="vert2" presStyleCnt="0"/>
      <dgm:spPr/>
    </dgm:pt>
    <dgm:pt modelId="{D9E4AE6A-E213-41B9-AE7A-F59B208F1299}" type="pres">
      <dgm:prSet presAssocID="{29442218-921C-4A06-A52B-9458D685ED04}" presName="thinLine2b" presStyleLbl="callout" presStyleIdx="1" presStyleCnt="4"/>
      <dgm:spPr/>
    </dgm:pt>
    <dgm:pt modelId="{8B7A17F4-4230-42FF-839B-83D4D4DAEB38}" type="pres">
      <dgm:prSet presAssocID="{29442218-921C-4A06-A52B-9458D685ED04}" presName="vertSpace2b" presStyleCnt="0"/>
      <dgm:spPr/>
    </dgm:pt>
    <dgm:pt modelId="{07B0BD71-44B0-4F5B-808C-6684D3927E9A}" type="pres">
      <dgm:prSet presAssocID="{69CB4B4A-2039-4E50-B183-CA1F0EB64D2A}" presName="horz2" presStyleCnt="0"/>
      <dgm:spPr/>
    </dgm:pt>
    <dgm:pt modelId="{F6B9DD01-E883-483B-B5CE-56979A317ACD}" type="pres">
      <dgm:prSet presAssocID="{69CB4B4A-2039-4E50-B183-CA1F0EB64D2A}" presName="horzSpace2" presStyleCnt="0"/>
      <dgm:spPr/>
    </dgm:pt>
    <dgm:pt modelId="{EBA736F8-DA7B-4E1E-AC3C-179AEFD8FBF0}" type="pres">
      <dgm:prSet presAssocID="{69CB4B4A-2039-4E50-B183-CA1F0EB64D2A}" presName="tx2" presStyleLbl="revTx" presStyleIdx="3" presStyleCnt="5"/>
      <dgm:spPr/>
    </dgm:pt>
    <dgm:pt modelId="{655CE007-652C-4220-AA9F-DFAC8C87E60F}" type="pres">
      <dgm:prSet presAssocID="{69CB4B4A-2039-4E50-B183-CA1F0EB64D2A}" presName="vert2" presStyleCnt="0"/>
      <dgm:spPr/>
    </dgm:pt>
    <dgm:pt modelId="{24DEAED4-799B-47A9-BBB4-3A27C57018F5}" type="pres">
      <dgm:prSet presAssocID="{69CB4B4A-2039-4E50-B183-CA1F0EB64D2A}" presName="thinLine2b" presStyleLbl="callout" presStyleIdx="2" presStyleCnt="4"/>
      <dgm:spPr/>
    </dgm:pt>
    <dgm:pt modelId="{89762F79-A33C-4308-81CF-0E9770A220F0}" type="pres">
      <dgm:prSet presAssocID="{69CB4B4A-2039-4E50-B183-CA1F0EB64D2A}" presName="vertSpace2b" presStyleCnt="0"/>
      <dgm:spPr/>
    </dgm:pt>
    <dgm:pt modelId="{9A219AC4-38BD-404F-BB48-28DF96FD36D3}" type="pres">
      <dgm:prSet presAssocID="{40EC00AF-5F08-4B6C-A748-A75305980E93}" presName="horz2" presStyleCnt="0"/>
      <dgm:spPr/>
    </dgm:pt>
    <dgm:pt modelId="{A8D339FC-B6DD-46B8-B112-7B4E63D26F25}" type="pres">
      <dgm:prSet presAssocID="{40EC00AF-5F08-4B6C-A748-A75305980E93}" presName="horzSpace2" presStyleCnt="0"/>
      <dgm:spPr/>
    </dgm:pt>
    <dgm:pt modelId="{FEA70F00-F92E-4CDA-AB45-331E5DD97B78}" type="pres">
      <dgm:prSet presAssocID="{40EC00AF-5F08-4B6C-A748-A75305980E93}" presName="tx2" presStyleLbl="revTx" presStyleIdx="4" presStyleCnt="5"/>
      <dgm:spPr/>
    </dgm:pt>
    <dgm:pt modelId="{61330F4F-C42B-47DA-A31E-3E105BC7781F}" type="pres">
      <dgm:prSet presAssocID="{40EC00AF-5F08-4B6C-A748-A75305980E93}" presName="vert2" presStyleCnt="0"/>
      <dgm:spPr/>
    </dgm:pt>
    <dgm:pt modelId="{30C9457B-4E78-44C5-9DE2-DC6C03E843DD}" type="pres">
      <dgm:prSet presAssocID="{40EC00AF-5F08-4B6C-A748-A75305980E93}" presName="thinLine2b" presStyleLbl="callout" presStyleIdx="3" presStyleCnt="4"/>
      <dgm:spPr/>
    </dgm:pt>
    <dgm:pt modelId="{5D85F398-2F0D-4E03-8398-D7819B5A58C0}" type="pres">
      <dgm:prSet presAssocID="{40EC00AF-5F08-4B6C-A748-A75305980E93}" presName="vertSpace2b" presStyleCnt="0"/>
      <dgm:spPr/>
    </dgm:pt>
  </dgm:ptLst>
  <dgm:cxnLst>
    <dgm:cxn modelId="{536B2708-461A-4880-8A37-6A6F79CC6E46}" type="presOf" srcId="{C26F3F34-17DA-4E94-8FD4-0BD56570BC79}" destId="{21357A6C-778E-4290-A1C8-4886BDF1693B}" srcOrd="0" destOrd="0" presId="urn:microsoft.com/office/officeart/2008/layout/LinedList"/>
    <dgm:cxn modelId="{5A1AF539-A769-4BDF-8077-044D3FB2E62A}" srcId="{320A8E6A-2BA7-468F-AFDB-FDA2D566D7E9}" destId="{69CB4B4A-2039-4E50-B183-CA1F0EB64D2A}" srcOrd="2" destOrd="0" parTransId="{603D06F6-9A20-42E8-8E98-505A92F1CD95}" sibTransId="{4A707BD4-D365-49AF-9A19-96F454C4B254}"/>
    <dgm:cxn modelId="{BB9A3D63-125C-4DF0-AB6B-A156389910DC}" srcId="{320A8E6A-2BA7-468F-AFDB-FDA2D566D7E9}" destId="{40EC00AF-5F08-4B6C-A748-A75305980E93}" srcOrd="3" destOrd="0" parTransId="{CD6D8421-096B-42C5-91D1-DCF1960F931C}" sibTransId="{09309C23-626C-4910-A4FA-E53D7F28945F}"/>
    <dgm:cxn modelId="{F4139C44-0F53-4DF1-BF58-EA6F64240849}" type="presOf" srcId="{69CB4B4A-2039-4E50-B183-CA1F0EB64D2A}" destId="{EBA736F8-DA7B-4E1E-AC3C-179AEFD8FBF0}" srcOrd="0" destOrd="0" presId="urn:microsoft.com/office/officeart/2008/layout/LinedList"/>
    <dgm:cxn modelId="{C429FE65-D2A1-4DB4-B025-B9F872E76068}" srcId="{C26F3F34-17DA-4E94-8FD4-0BD56570BC79}" destId="{320A8E6A-2BA7-468F-AFDB-FDA2D566D7E9}" srcOrd="0" destOrd="0" parTransId="{FE74243F-C53A-4F00-B252-38FCE615F631}" sibTransId="{18B9CED0-913D-411B-9056-9A9A4EE06950}"/>
    <dgm:cxn modelId="{CC39224F-F2F2-4282-BFAB-83E499E26472}" type="presOf" srcId="{29442218-921C-4A06-A52B-9458D685ED04}" destId="{1A954816-F712-4A8C-80F5-4059DC972443}" srcOrd="0" destOrd="0" presId="urn:microsoft.com/office/officeart/2008/layout/LinedList"/>
    <dgm:cxn modelId="{6C4DB6A0-D7FA-4439-9DE1-FBA090580294}" srcId="{320A8E6A-2BA7-468F-AFDB-FDA2D566D7E9}" destId="{E5F8B240-312A-455C-96F4-EB64AA6E3F16}" srcOrd="0" destOrd="0" parTransId="{DDCA6778-F37C-4131-A18C-9357AB1C2252}" sibTransId="{841A1F24-8D79-4DAF-B46C-0A56353BD76E}"/>
    <dgm:cxn modelId="{1CA0FCA1-6DF9-4EBE-813B-CFBC7D65555D}" type="presOf" srcId="{320A8E6A-2BA7-468F-AFDB-FDA2D566D7E9}" destId="{545142FB-AD52-4081-8D6B-524E2A8CD5A1}" srcOrd="0" destOrd="0" presId="urn:microsoft.com/office/officeart/2008/layout/LinedList"/>
    <dgm:cxn modelId="{EFE32BAB-3963-457B-97B3-FFBA911E59F2}" type="presOf" srcId="{40EC00AF-5F08-4B6C-A748-A75305980E93}" destId="{FEA70F00-F92E-4CDA-AB45-331E5DD97B78}" srcOrd="0" destOrd="0" presId="urn:microsoft.com/office/officeart/2008/layout/LinedList"/>
    <dgm:cxn modelId="{6AF60ABB-E4E0-4E01-921B-A0E95061C002}" srcId="{320A8E6A-2BA7-468F-AFDB-FDA2D566D7E9}" destId="{29442218-921C-4A06-A52B-9458D685ED04}" srcOrd="1" destOrd="0" parTransId="{9D661812-D2C7-47C3-90B9-5C2209DBCAFF}" sibTransId="{F7401FD6-1D7A-462D-94B8-DA2F8F2467DB}"/>
    <dgm:cxn modelId="{5B5356C9-2BAC-4090-9C23-0DCC8C62A80F}" type="presOf" srcId="{E5F8B240-312A-455C-96F4-EB64AA6E3F16}" destId="{D57A2900-11BD-43E8-888B-125314BBA723}" srcOrd="0" destOrd="0" presId="urn:microsoft.com/office/officeart/2008/layout/LinedList"/>
    <dgm:cxn modelId="{41D9B482-D94E-47F7-A36C-DBC94DE320C6}" type="presParOf" srcId="{21357A6C-778E-4290-A1C8-4886BDF1693B}" destId="{0D11CF8B-17F4-4889-B77F-253DB28B240C}" srcOrd="0" destOrd="0" presId="urn:microsoft.com/office/officeart/2008/layout/LinedList"/>
    <dgm:cxn modelId="{E27822F5-FED9-4C15-95CE-B3E1CF5FE1DB}" type="presParOf" srcId="{21357A6C-778E-4290-A1C8-4886BDF1693B}" destId="{A8E4905D-ECEF-4A25-B887-B75A53BB14EB}" srcOrd="1" destOrd="0" presId="urn:microsoft.com/office/officeart/2008/layout/LinedList"/>
    <dgm:cxn modelId="{FD9F3D4A-8DBF-4D60-9736-A02356042CDF}" type="presParOf" srcId="{A8E4905D-ECEF-4A25-B887-B75A53BB14EB}" destId="{545142FB-AD52-4081-8D6B-524E2A8CD5A1}" srcOrd="0" destOrd="0" presId="urn:microsoft.com/office/officeart/2008/layout/LinedList"/>
    <dgm:cxn modelId="{D82A03A0-CB23-4BC9-A544-1C9C22335E01}" type="presParOf" srcId="{A8E4905D-ECEF-4A25-B887-B75A53BB14EB}" destId="{8A1F1832-D9B4-44F2-94B5-84665696F80B}" srcOrd="1" destOrd="0" presId="urn:microsoft.com/office/officeart/2008/layout/LinedList"/>
    <dgm:cxn modelId="{68392F90-740E-4838-8A7F-3D91669BAD3A}" type="presParOf" srcId="{8A1F1832-D9B4-44F2-94B5-84665696F80B}" destId="{A89CD9F4-6F12-49ED-BB41-D0BA82660DAC}" srcOrd="0" destOrd="0" presId="urn:microsoft.com/office/officeart/2008/layout/LinedList"/>
    <dgm:cxn modelId="{FD8A8823-C1DD-456C-8DAA-83AE3C7AC3FA}" type="presParOf" srcId="{8A1F1832-D9B4-44F2-94B5-84665696F80B}" destId="{4F13DBCF-81E8-4162-8F5A-177A5DA7ACCB}" srcOrd="1" destOrd="0" presId="urn:microsoft.com/office/officeart/2008/layout/LinedList"/>
    <dgm:cxn modelId="{CDE3FA64-1E74-49A9-9BD7-00D88319897A}" type="presParOf" srcId="{4F13DBCF-81E8-4162-8F5A-177A5DA7ACCB}" destId="{4D8776E5-21C2-4483-B43F-50F95ACE1DE3}" srcOrd="0" destOrd="0" presId="urn:microsoft.com/office/officeart/2008/layout/LinedList"/>
    <dgm:cxn modelId="{0E24000F-04E3-4CBF-A967-5B12DB0FFCDF}" type="presParOf" srcId="{4F13DBCF-81E8-4162-8F5A-177A5DA7ACCB}" destId="{D57A2900-11BD-43E8-888B-125314BBA723}" srcOrd="1" destOrd="0" presId="urn:microsoft.com/office/officeart/2008/layout/LinedList"/>
    <dgm:cxn modelId="{B06D0FBA-699E-477B-8014-A3A37986F694}" type="presParOf" srcId="{4F13DBCF-81E8-4162-8F5A-177A5DA7ACCB}" destId="{E2CBEE5B-886E-4B6D-A8DE-AF31CB8AD6F6}" srcOrd="2" destOrd="0" presId="urn:microsoft.com/office/officeart/2008/layout/LinedList"/>
    <dgm:cxn modelId="{D0F71B65-CACF-4329-B268-0D37DD4D74C3}" type="presParOf" srcId="{8A1F1832-D9B4-44F2-94B5-84665696F80B}" destId="{6984B2A9-892D-4190-808B-D3CE7E9C76D0}" srcOrd="2" destOrd="0" presId="urn:microsoft.com/office/officeart/2008/layout/LinedList"/>
    <dgm:cxn modelId="{3D240123-0F95-473D-B92D-7076365852E3}" type="presParOf" srcId="{8A1F1832-D9B4-44F2-94B5-84665696F80B}" destId="{D00E15AC-C88B-4AC9-9DB8-768C7C99F8A1}" srcOrd="3" destOrd="0" presId="urn:microsoft.com/office/officeart/2008/layout/LinedList"/>
    <dgm:cxn modelId="{6C48AF1E-34E8-4D0B-B22D-759F2E88F6EA}" type="presParOf" srcId="{8A1F1832-D9B4-44F2-94B5-84665696F80B}" destId="{A5A10E55-E1B6-4A84-A12D-7C8D18A1D4AA}" srcOrd="4" destOrd="0" presId="urn:microsoft.com/office/officeart/2008/layout/LinedList"/>
    <dgm:cxn modelId="{8226603B-3907-4168-8132-4F03614FCBEB}" type="presParOf" srcId="{A5A10E55-E1B6-4A84-A12D-7C8D18A1D4AA}" destId="{D5D119E9-678D-4FFB-8765-B04B0639B742}" srcOrd="0" destOrd="0" presId="urn:microsoft.com/office/officeart/2008/layout/LinedList"/>
    <dgm:cxn modelId="{B63B1636-E5D1-4109-A0CD-9BD892562F88}" type="presParOf" srcId="{A5A10E55-E1B6-4A84-A12D-7C8D18A1D4AA}" destId="{1A954816-F712-4A8C-80F5-4059DC972443}" srcOrd="1" destOrd="0" presId="urn:microsoft.com/office/officeart/2008/layout/LinedList"/>
    <dgm:cxn modelId="{79260516-0C73-44BB-BBB5-54ED6ADAA6AF}" type="presParOf" srcId="{A5A10E55-E1B6-4A84-A12D-7C8D18A1D4AA}" destId="{1C0CC425-B29B-4C66-A183-3811E8736018}" srcOrd="2" destOrd="0" presId="urn:microsoft.com/office/officeart/2008/layout/LinedList"/>
    <dgm:cxn modelId="{CB3DAC92-90B2-4C6A-BE20-3D54B716EBAB}" type="presParOf" srcId="{8A1F1832-D9B4-44F2-94B5-84665696F80B}" destId="{D9E4AE6A-E213-41B9-AE7A-F59B208F1299}" srcOrd="5" destOrd="0" presId="urn:microsoft.com/office/officeart/2008/layout/LinedList"/>
    <dgm:cxn modelId="{DA7DCB24-57A9-4E5F-BA9B-8A9C5DB0B493}" type="presParOf" srcId="{8A1F1832-D9B4-44F2-94B5-84665696F80B}" destId="{8B7A17F4-4230-42FF-839B-83D4D4DAEB38}" srcOrd="6" destOrd="0" presId="urn:microsoft.com/office/officeart/2008/layout/LinedList"/>
    <dgm:cxn modelId="{9BD06D19-3850-4716-AC03-3D496209ECBE}" type="presParOf" srcId="{8A1F1832-D9B4-44F2-94B5-84665696F80B}" destId="{07B0BD71-44B0-4F5B-808C-6684D3927E9A}" srcOrd="7" destOrd="0" presId="urn:microsoft.com/office/officeart/2008/layout/LinedList"/>
    <dgm:cxn modelId="{91020927-1CEC-4FE0-B978-69954DE4C378}" type="presParOf" srcId="{07B0BD71-44B0-4F5B-808C-6684D3927E9A}" destId="{F6B9DD01-E883-483B-B5CE-56979A317ACD}" srcOrd="0" destOrd="0" presId="urn:microsoft.com/office/officeart/2008/layout/LinedList"/>
    <dgm:cxn modelId="{3964DAAA-8503-43B3-B2BD-91F5896CCE04}" type="presParOf" srcId="{07B0BD71-44B0-4F5B-808C-6684D3927E9A}" destId="{EBA736F8-DA7B-4E1E-AC3C-179AEFD8FBF0}" srcOrd="1" destOrd="0" presId="urn:microsoft.com/office/officeart/2008/layout/LinedList"/>
    <dgm:cxn modelId="{9FFE59B3-D683-4BFE-8A28-9C4941D3D234}" type="presParOf" srcId="{07B0BD71-44B0-4F5B-808C-6684D3927E9A}" destId="{655CE007-652C-4220-AA9F-DFAC8C87E60F}" srcOrd="2" destOrd="0" presId="urn:microsoft.com/office/officeart/2008/layout/LinedList"/>
    <dgm:cxn modelId="{5920639A-67CD-43A4-B77B-BB3CFB8883A7}" type="presParOf" srcId="{8A1F1832-D9B4-44F2-94B5-84665696F80B}" destId="{24DEAED4-799B-47A9-BBB4-3A27C57018F5}" srcOrd="8" destOrd="0" presId="urn:microsoft.com/office/officeart/2008/layout/LinedList"/>
    <dgm:cxn modelId="{A6F63294-FB41-4464-B0C3-6D43CA3E9272}" type="presParOf" srcId="{8A1F1832-D9B4-44F2-94B5-84665696F80B}" destId="{89762F79-A33C-4308-81CF-0E9770A220F0}" srcOrd="9" destOrd="0" presId="urn:microsoft.com/office/officeart/2008/layout/LinedList"/>
    <dgm:cxn modelId="{16BFB883-B9DF-4803-9A2D-89084F4FCA7F}" type="presParOf" srcId="{8A1F1832-D9B4-44F2-94B5-84665696F80B}" destId="{9A219AC4-38BD-404F-BB48-28DF96FD36D3}" srcOrd="10" destOrd="0" presId="urn:microsoft.com/office/officeart/2008/layout/LinedList"/>
    <dgm:cxn modelId="{EA6418F5-7811-4E21-82B9-17C11DEA0F39}" type="presParOf" srcId="{9A219AC4-38BD-404F-BB48-28DF96FD36D3}" destId="{A8D339FC-B6DD-46B8-B112-7B4E63D26F25}" srcOrd="0" destOrd="0" presId="urn:microsoft.com/office/officeart/2008/layout/LinedList"/>
    <dgm:cxn modelId="{09AAD522-876D-4558-BDF8-865CB7DA12A0}" type="presParOf" srcId="{9A219AC4-38BD-404F-BB48-28DF96FD36D3}" destId="{FEA70F00-F92E-4CDA-AB45-331E5DD97B78}" srcOrd="1" destOrd="0" presId="urn:microsoft.com/office/officeart/2008/layout/LinedList"/>
    <dgm:cxn modelId="{ED237E2B-89B9-458E-8A91-5A125B43551C}" type="presParOf" srcId="{9A219AC4-38BD-404F-BB48-28DF96FD36D3}" destId="{61330F4F-C42B-47DA-A31E-3E105BC7781F}" srcOrd="2" destOrd="0" presId="urn:microsoft.com/office/officeart/2008/layout/LinedList"/>
    <dgm:cxn modelId="{0B81C35B-41C8-474C-964D-3C1A3D57C3F7}" type="presParOf" srcId="{8A1F1832-D9B4-44F2-94B5-84665696F80B}" destId="{30C9457B-4E78-44C5-9DE2-DC6C03E843DD}" srcOrd="11" destOrd="0" presId="urn:microsoft.com/office/officeart/2008/layout/LinedList"/>
    <dgm:cxn modelId="{32440BFA-BE2B-4EBF-9376-F263B0408E87}" type="presParOf" srcId="{8A1F1832-D9B4-44F2-94B5-84665696F80B}" destId="{5D85F398-2F0D-4E03-8398-D7819B5A58C0}" srcOrd="12"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DECCFF-5AA3-4D83-BE99-7EE77E692A0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9103872-44CF-491C-A057-18DA59C910F3}">
      <dgm:prSet/>
      <dgm:spPr/>
      <dgm:t>
        <a:bodyPr/>
        <a:lstStyle/>
        <a:p>
          <a:r>
            <a:rPr lang="en-US" dirty="0"/>
            <a:t>This method involves splitting the statement into distinct cases and proceeding by proving each case individually, demonstrating that the statement holds true under each case specific circumstance. </a:t>
          </a:r>
        </a:p>
      </dgm:t>
    </dgm:pt>
    <dgm:pt modelId="{A22B1544-4C8B-4F75-88D3-FE6117587B28}" type="parTrans" cxnId="{D1A4615A-BF8D-42FF-B8DD-531E656F39BB}">
      <dgm:prSet/>
      <dgm:spPr/>
      <dgm:t>
        <a:bodyPr/>
        <a:lstStyle/>
        <a:p>
          <a:endParaRPr lang="en-US"/>
        </a:p>
      </dgm:t>
    </dgm:pt>
    <dgm:pt modelId="{DAF851F1-FC18-4097-92B3-D1AC2DA38FBA}" type="sibTrans" cxnId="{D1A4615A-BF8D-42FF-B8DD-531E656F39BB}">
      <dgm:prSet/>
      <dgm:spPr/>
      <dgm:t>
        <a:bodyPr/>
        <a:lstStyle/>
        <a:p>
          <a:endParaRPr lang="en-US"/>
        </a:p>
      </dgm:t>
    </dgm:pt>
    <dgm:pt modelId="{8E2E6D75-3BE9-4BFD-A744-657621043944}">
      <dgm:prSet/>
      <dgm:spPr/>
      <dgm:t>
        <a:bodyPr/>
        <a:lstStyle/>
        <a:p>
          <a:r>
            <a:rPr lang="en-US"/>
            <a:t>It is appropriate when one is interested in identifying key scenarios that encompass all possible situations and hence proving the claim separately for each case rather than considering all possibles cases exhaustively. </a:t>
          </a:r>
        </a:p>
      </dgm:t>
    </dgm:pt>
    <dgm:pt modelId="{B4CC0FB5-C164-44FC-A159-3E17030B9C13}" type="parTrans" cxnId="{E1A1FD9F-6B29-4D9E-8A5E-94920A59F232}">
      <dgm:prSet/>
      <dgm:spPr/>
      <dgm:t>
        <a:bodyPr/>
        <a:lstStyle/>
        <a:p>
          <a:endParaRPr lang="en-US"/>
        </a:p>
      </dgm:t>
    </dgm:pt>
    <dgm:pt modelId="{BEEE1EBB-270E-40C7-A4D7-27BBDD854030}" type="sibTrans" cxnId="{E1A1FD9F-6B29-4D9E-8A5E-94920A59F232}">
      <dgm:prSet/>
      <dgm:spPr/>
      <dgm:t>
        <a:bodyPr/>
        <a:lstStyle/>
        <a:p>
          <a:endParaRPr lang="en-US"/>
        </a:p>
      </dgm:t>
    </dgm:pt>
    <dgm:pt modelId="{D8073231-0FDB-48CC-A664-FFF3A6C519F7}" type="pres">
      <dgm:prSet presAssocID="{50DECCFF-5AA3-4D83-BE99-7EE77E692A06}" presName="linear" presStyleCnt="0">
        <dgm:presLayoutVars>
          <dgm:animLvl val="lvl"/>
          <dgm:resizeHandles val="exact"/>
        </dgm:presLayoutVars>
      </dgm:prSet>
      <dgm:spPr/>
    </dgm:pt>
    <dgm:pt modelId="{E3568E83-E145-41A4-ABAC-7BF6FD4D9C79}" type="pres">
      <dgm:prSet presAssocID="{99103872-44CF-491C-A057-18DA59C910F3}" presName="parentText" presStyleLbl="node1" presStyleIdx="0" presStyleCnt="2">
        <dgm:presLayoutVars>
          <dgm:chMax val="0"/>
          <dgm:bulletEnabled val="1"/>
        </dgm:presLayoutVars>
      </dgm:prSet>
      <dgm:spPr/>
    </dgm:pt>
    <dgm:pt modelId="{DC7A09D2-F9E2-4110-BA44-4AEFA1CD7888}" type="pres">
      <dgm:prSet presAssocID="{DAF851F1-FC18-4097-92B3-D1AC2DA38FBA}" presName="spacer" presStyleCnt="0"/>
      <dgm:spPr/>
    </dgm:pt>
    <dgm:pt modelId="{51100AD3-025A-4E75-A3AD-A92A1BB56E85}" type="pres">
      <dgm:prSet presAssocID="{8E2E6D75-3BE9-4BFD-A744-657621043944}" presName="parentText" presStyleLbl="node1" presStyleIdx="1" presStyleCnt="2">
        <dgm:presLayoutVars>
          <dgm:chMax val="0"/>
          <dgm:bulletEnabled val="1"/>
        </dgm:presLayoutVars>
      </dgm:prSet>
      <dgm:spPr/>
    </dgm:pt>
  </dgm:ptLst>
  <dgm:cxnLst>
    <dgm:cxn modelId="{E7A29A49-E73A-4A78-8776-72888E084C41}" type="presOf" srcId="{99103872-44CF-491C-A057-18DA59C910F3}" destId="{E3568E83-E145-41A4-ABAC-7BF6FD4D9C79}" srcOrd="0" destOrd="0" presId="urn:microsoft.com/office/officeart/2005/8/layout/vList2"/>
    <dgm:cxn modelId="{4DAD8F51-F99C-40EC-8D29-952C84A65F51}" type="presOf" srcId="{50DECCFF-5AA3-4D83-BE99-7EE77E692A06}" destId="{D8073231-0FDB-48CC-A664-FFF3A6C519F7}" srcOrd="0" destOrd="0" presId="urn:microsoft.com/office/officeart/2005/8/layout/vList2"/>
    <dgm:cxn modelId="{D1A4615A-BF8D-42FF-B8DD-531E656F39BB}" srcId="{50DECCFF-5AA3-4D83-BE99-7EE77E692A06}" destId="{99103872-44CF-491C-A057-18DA59C910F3}" srcOrd="0" destOrd="0" parTransId="{A22B1544-4C8B-4F75-88D3-FE6117587B28}" sibTransId="{DAF851F1-FC18-4097-92B3-D1AC2DA38FBA}"/>
    <dgm:cxn modelId="{9DA82E7F-F13C-42A4-94FE-60A0FEBB0631}" type="presOf" srcId="{8E2E6D75-3BE9-4BFD-A744-657621043944}" destId="{51100AD3-025A-4E75-A3AD-A92A1BB56E85}" srcOrd="0" destOrd="0" presId="urn:microsoft.com/office/officeart/2005/8/layout/vList2"/>
    <dgm:cxn modelId="{E1A1FD9F-6B29-4D9E-8A5E-94920A59F232}" srcId="{50DECCFF-5AA3-4D83-BE99-7EE77E692A06}" destId="{8E2E6D75-3BE9-4BFD-A744-657621043944}" srcOrd="1" destOrd="0" parTransId="{B4CC0FB5-C164-44FC-A159-3E17030B9C13}" sibTransId="{BEEE1EBB-270E-40C7-A4D7-27BBDD854030}"/>
    <dgm:cxn modelId="{3A2A2AA0-03DD-4859-95FF-4146ACFD9AFB}" type="presParOf" srcId="{D8073231-0FDB-48CC-A664-FFF3A6C519F7}" destId="{E3568E83-E145-41A4-ABAC-7BF6FD4D9C79}" srcOrd="0" destOrd="0" presId="urn:microsoft.com/office/officeart/2005/8/layout/vList2"/>
    <dgm:cxn modelId="{35CE4BA4-9C62-43FE-8764-EC7712A86255}" type="presParOf" srcId="{D8073231-0FDB-48CC-A664-FFF3A6C519F7}" destId="{DC7A09D2-F9E2-4110-BA44-4AEFA1CD7888}" srcOrd="1" destOrd="0" presId="urn:microsoft.com/office/officeart/2005/8/layout/vList2"/>
    <dgm:cxn modelId="{ECD585D7-8DB1-47C4-88B1-E3076AD3E616}" type="presParOf" srcId="{D8073231-0FDB-48CC-A664-FFF3A6C519F7}" destId="{51100AD3-025A-4E75-A3AD-A92A1BB56E85}"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8582A0-C255-433B-87E6-E977142D8693}">
      <dsp:nvSpPr>
        <dsp:cNvPr id="0" name=""/>
        <dsp:cNvSpPr/>
      </dsp:nvSpPr>
      <dsp:spPr>
        <a:xfrm>
          <a:off x="2103120" y="1360"/>
          <a:ext cx="8412480" cy="139417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354120" rIns="163225" bIns="354120" numCol="1" spcCol="1270" anchor="ctr" anchorCtr="0">
          <a:noAutofit/>
        </a:bodyPr>
        <a:lstStyle/>
        <a:p>
          <a:pPr marL="0" lvl="0" indent="0" algn="l" defTabSz="1066800">
            <a:lnSpc>
              <a:spcPct val="90000"/>
            </a:lnSpc>
            <a:spcBef>
              <a:spcPct val="0"/>
            </a:spcBef>
            <a:spcAft>
              <a:spcPct val="35000"/>
            </a:spcAft>
            <a:buNone/>
          </a:pPr>
          <a:r>
            <a:rPr lang="en-US" sz="2400" kern="1200"/>
            <a:t>At the end of this lecture, you will be able to;</a:t>
          </a:r>
        </a:p>
      </dsp:txBody>
      <dsp:txXfrm>
        <a:off x="2103120" y="1360"/>
        <a:ext cx="8412480" cy="1394174"/>
      </dsp:txXfrm>
    </dsp:sp>
    <dsp:sp modelId="{AE39602F-493C-4417-936A-5E300A620906}">
      <dsp:nvSpPr>
        <dsp:cNvPr id="0" name=""/>
        <dsp:cNvSpPr/>
      </dsp:nvSpPr>
      <dsp:spPr>
        <a:xfrm>
          <a:off x="0" y="1360"/>
          <a:ext cx="2103120" cy="1394174"/>
        </a:xfrm>
        <a:prstGeom prst="rect">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137713" rIns="111290" bIns="137713" numCol="1" spcCol="1270" anchor="ctr" anchorCtr="0">
          <a:noAutofit/>
        </a:bodyPr>
        <a:lstStyle/>
        <a:p>
          <a:pPr marL="0" lvl="0" indent="0" algn="ctr" defTabSz="1244600">
            <a:lnSpc>
              <a:spcPct val="90000"/>
            </a:lnSpc>
            <a:spcBef>
              <a:spcPct val="0"/>
            </a:spcBef>
            <a:spcAft>
              <a:spcPct val="35000"/>
            </a:spcAft>
            <a:buNone/>
          </a:pPr>
          <a:r>
            <a:rPr lang="en-US" sz="2800" kern="1200"/>
            <a:t>Be</a:t>
          </a:r>
        </a:p>
      </dsp:txBody>
      <dsp:txXfrm>
        <a:off x="0" y="1360"/>
        <a:ext cx="2103120" cy="1394174"/>
      </dsp:txXfrm>
    </dsp:sp>
    <dsp:sp modelId="{8775BF30-37E6-4A3D-B9F1-A9C4D751A40A}">
      <dsp:nvSpPr>
        <dsp:cNvPr id="0" name=""/>
        <dsp:cNvSpPr/>
      </dsp:nvSpPr>
      <dsp:spPr>
        <a:xfrm>
          <a:off x="2103120" y="1479184"/>
          <a:ext cx="8412480" cy="139417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354120" rIns="163225" bIns="354120" numCol="1" spcCol="1270" anchor="ctr" anchorCtr="0">
          <a:noAutofit/>
        </a:bodyPr>
        <a:lstStyle/>
        <a:p>
          <a:pPr marL="0" lvl="0" indent="0" algn="l" defTabSz="1066800">
            <a:lnSpc>
              <a:spcPct val="90000"/>
            </a:lnSpc>
            <a:spcBef>
              <a:spcPct val="0"/>
            </a:spcBef>
            <a:spcAft>
              <a:spcPct val="35000"/>
            </a:spcAft>
            <a:buNone/>
          </a:pPr>
          <a:r>
            <a:rPr lang="en-US" sz="2400" kern="1200"/>
            <a:t>Explain the direct and indirect methods of mathematical proofs.</a:t>
          </a:r>
        </a:p>
      </dsp:txBody>
      <dsp:txXfrm>
        <a:off x="2103120" y="1479184"/>
        <a:ext cx="8412480" cy="1394174"/>
      </dsp:txXfrm>
    </dsp:sp>
    <dsp:sp modelId="{8DD24EE7-634E-48D4-A572-3A5F92217C31}">
      <dsp:nvSpPr>
        <dsp:cNvPr id="0" name=""/>
        <dsp:cNvSpPr/>
      </dsp:nvSpPr>
      <dsp:spPr>
        <a:xfrm>
          <a:off x="0" y="1479184"/>
          <a:ext cx="2103120" cy="1394174"/>
        </a:xfrm>
        <a:prstGeom prst="re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137713" rIns="111290" bIns="137713" numCol="1" spcCol="1270" anchor="ctr" anchorCtr="0">
          <a:noAutofit/>
        </a:bodyPr>
        <a:lstStyle/>
        <a:p>
          <a:pPr marL="0" lvl="0" indent="0" algn="ctr" defTabSz="1244600">
            <a:lnSpc>
              <a:spcPct val="90000"/>
            </a:lnSpc>
            <a:spcBef>
              <a:spcPct val="0"/>
            </a:spcBef>
            <a:spcAft>
              <a:spcPct val="35000"/>
            </a:spcAft>
            <a:buNone/>
          </a:pPr>
          <a:r>
            <a:rPr lang="en-US" sz="2800" kern="1200"/>
            <a:t>Explain</a:t>
          </a:r>
        </a:p>
      </dsp:txBody>
      <dsp:txXfrm>
        <a:off x="0" y="1479184"/>
        <a:ext cx="2103120" cy="1394174"/>
      </dsp:txXfrm>
    </dsp:sp>
    <dsp:sp modelId="{69851714-B90D-4326-B681-EFADC4ABC0E0}">
      <dsp:nvSpPr>
        <dsp:cNvPr id="0" name=""/>
        <dsp:cNvSpPr/>
      </dsp:nvSpPr>
      <dsp:spPr>
        <a:xfrm>
          <a:off x="2103120" y="2957009"/>
          <a:ext cx="8412480" cy="1394174"/>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354120" rIns="163225" bIns="354120" numCol="1" spcCol="1270" anchor="ctr" anchorCtr="0">
          <a:noAutofit/>
        </a:bodyPr>
        <a:lstStyle/>
        <a:p>
          <a:pPr marL="0" lvl="0" indent="0" algn="l" defTabSz="1066800">
            <a:lnSpc>
              <a:spcPct val="90000"/>
            </a:lnSpc>
            <a:spcBef>
              <a:spcPct val="0"/>
            </a:spcBef>
            <a:spcAft>
              <a:spcPct val="35000"/>
            </a:spcAft>
            <a:buNone/>
          </a:pPr>
          <a:r>
            <a:rPr lang="en-US" sz="2400" kern="1200"/>
            <a:t>Apply the methods of direct and indirect proofs to prove theorems.</a:t>
          </a:r>
        </a:p>
      </dsp:txBody>
      <dsp:txXfrm>
        <a:off x="2103120" y="2957009"/>
        <a:ext cx="8412480" cy="1394174"/>
      </dsp:txXfrm>
    </dsp:sp>
    <dsp:sp modelId="{11CD5FA4-F33F-46AA-9CDC-7839664BCD2B}">
      <dsp:nvSpPr>
        <dsp:cNvPr id="0" name=""/>
        <dsp:cNvSpPr/>
      </dsp:nvSpPr>
      <dsp:spPr>
        <a:xfrm>
          <a:off x="0" y="2957009"/>
          <a:ext cx="2103120" cy="1394174"/>
        </a:xfrm>
        <a:prstGeom prst="rect">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137713" rIns="111290" bIns="137713" numCol="1" spcCol="1270" anchor="ctr" anchorCtr="0">
          <a:noAutofit/>
        </a:bodyPr>
        <a:lstStyle/>
        <a:p>
          <a:pPr marL="0" lvl="0" indent="0" algn="ctr" defTabSz="1244600">
            <a:lnSpc>
              <a:spcPct val="90000"/>
            </a:lnSpc>
            <a:spcBef>
              <a:spcPct val="0"/>
            </a:spcBef>
            <a:spcAft>
              <a:spcPct val="35000"/>
            </a:spcAft>
            <a:buNone/>
          </a:pPr>
          <a:r>
            <a:rPr lang="en-US" sz="2800" kern="1200"/>
            <a:t>Apply</a:t>
          </a:r>
        </a:p>
      </dsp:txBody>
      <dsp:txXfrm>
        <a:off x="0" y="2957009"/>
        <a:ext cx="2103120" cy="13941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11CF8B-17F4-4889-B77F-253DB28B240C}">
      <dsp:nvSpPr>
        <dsp:cNvPr id="0" name=""/>
        <dsp:cNvSpPr/>
      </dsp:nvSpPr>
      <dsp:spPr>
        <a:xfrm>
          <a:off x="0" y="0"/>
          <a:ext cx="683056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5142FB-AD52-4081-8D6B-524E2A8CD5A1}">
      <dsp:nvSpPr>
        <dsp:cNvPr id="0" name=""/>
        <dsp:cNvSpPr/>
      </dsp:nvSpPr>
      <dsp:spPr>
        <a:xfrm>
          <a:off x="0" y="0"/>
          <a:ext cx="1366113" cy="5440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There exist different methods of direct proof among them.</a:t>
          </a:r>
        </a:p>
      </dsp:txBody>
      <dsp:txXfrm>
        <a:off x="0" y="0"/>
        <a:ext cx="1366113" cy="5440680"/>
      </dsp:txXfrm>
    </dsp:sp>
    <dsp:sp modelId="{D57A2900-11BD-43E8-888B-125314BBA723}">
      <dsp:nvSpPr>
        <dsp:cNvPr id="0" name=""/>
        <dsp:cNvSpPr/>
      </dsp:nvSpPr>
      <dsp:spPr>
        <a:xfrm>
          <a:off x="1468572" y="63957"/>
          <a:ext cx="5361995" cy="1279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Constructive proof</a:t>
          </a:r>
        </a:p>
      </dsp:txBody>
      <dsp:txXfrm>
        <a:off x="1468572" y="63957"/>
        <a:ext cx="5361995" cy="1279144"/>
      </dsp:txXfrm>
    </dsp:sp>
    <dsp:sp modelId="{6984B2A9-892D-4190-808B-D3CE7E9C76D0}">
      <dsp:nvSpPr>
        <dsp:cNvPr id="0" name=""/>
        <dsp:cNvSpPr/>
      </dsp:nvSpPr>
      <dsp:spPr>
        <a:xfrm>
          <a:off x="1366113" y="1343101"/>
          <a:ext cx="5464454"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954816-F712-4A8C-80F5-4059DC972443}">
      <dsp:nvSpPr>
        <dsp:cNvPr id="0" name=""/>
        <dsp:cNvSpPr/>
      </dsp:nvSpPr>
      <dsp:spPr>
        <a:xfrm>
          <a:off x="1468572" y="1407058"/>
          <a:ext cx="5361995" cy="1279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Method of exhaustion </a:t>
          </a:r>
        </a:p>
      </dsp:txBody>
      <dsp:txXfrm>
        <a:off x="1468572" y="1407058"/>
        <a:ext cx="5361995" cy="1279144"/>
      </dsp:txXfrm>
    </dsp:sp>
    <dsp:sp modelId="{D9E4AE6A-E213-41B9-AE7A-F59B208F1299}">
      <dsp:nvSpPr>
        <dsp:cNvPr id="0" name=""/>
        <dsp:cNvSpPr/>
      </dsp:nvSpPr>
      <dsp:spPr>
        <a:xfrm>
          <a:off x="1366113" y="2686202"/>
          <a:ext cx="5464454"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A736F8-DA7B-4E1E-AC3C-179AEFD8FBF0}">
      <dsp:nvSpPr>
        <dsp:cNvPr id="0" name=""/>
        <dsp:cNvSpPr/>
      </dsp:nvSpPr>
      <dsp:spPr>
        <a:xfrm>
          <a:off x="1468572" y="2750160"/>
          <a:ext cx="5361995" cy="1279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dirty="0"/>
            <a:t>Method of counterexample</a:t>
          </a:r>
        </a:p>
      </dsp:txBody>
      <dsp:txXfrm>
        <a:off x="1468572" y="2750160"/>
        <a:ext cx="5361995" cy="1279144"/>
      </dsp:txXfrm>
    </dsp:sp>
    <dsp:sp modelId="{24DEAED4-799B-47A9-BBB4-3A27C57018F5}">
      <dsp:nvSpPr>
        <dsp:cNvPr id="0" name=""/>
        <dsp:cNvSpPr/>
      </dsp:nvSpPr>
      <dsp:spPr>
        <a:xfrm>
          <a:off x="1366113" y="4029304"/>
          <a:ext cx="5464454"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A70F00-F92E-4CDA-AB45-331E5DD97B78}">
      <dsp:nvSpPr>
        <dsp:cNvPr id="0" name=""/>
        <dsp:cNvSpPr/>
      </dsp:nvSpPr>
      <dsp:spPr>
        <a:xfrm>
          <a:off x="1468572" y="4093261"/>
          <a:ext cx="5361995" cy="1279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Method of proof by cases</a:t>
          </a:r>
        </a:p>
      </dsp:txBody>
      <dsp:txXfrm>
        <a:off x="1468572" y="4093261"/>
        <a:ext cx="5361995" cy="1279144"/>
      </dsp:txXfrm>
    </dsp:sp>
    <dsp:sp modelId="{30C9457B-4E78-44C5-9DE2-DC6C03E843DD}">
      <dsp:nvSpPr>
        <dsp:cNvPr id="0" name=""/>
        <dsp:cNvSpPr/>
      </dsp:nvSpPr>
      <dsp:spPr>
        <a:xfrm>
          <a:off x="1366113" y="5372405"/>
          <a:ext cx="5464454"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68E83-E145-41A4-ABAC-7BF6FD4D9C79}">
      <dsp:nvSpPr>
        <dsp:cNvPr id="0" name=""/>
        <dsp:cNvSpPr/>
      </dsp:nvSpPr>
      <dsp:spPr>
        <a:xfrm>
          <a:off x="0" y="10358"/>
          <a:ext cx="6798540" cy="208757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This method involves splitting the statement into distinct cases and proceeding by proving each case individually, demonstrating that the statement holds true under each case specific circumstance. </a:t>
          </a:r>
        </a:p>
      </dsp:txBody>
      <dsp:txXfrm>
        <a:off x="101907" y="112265"/>
        <a:ext cx="6594726" cy="1883758"/>
      </dsp:txXfrm>
    </dsp:sp>
    <dsp:sp modelId="{51100AD3-025A-4E75-A3AD-A92A1BB56E85}">
      <dsp:nvSpPr>
        <dsp:cNvPr id="0" name=""/>
        <dsp:cNvSpPr/>
      </dsp:nvSpPr>
      <dsp:spPr>
        <a:xfrm>
          <a:off x="0" y="2167051"/>
          <a:ext cx="6798540" cy="2087572"/>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It is appropriate when one is interested in identifying key scenarios that encompass all possible situations and hence proving the claim separately for each case rather than considering all possibles cases exhaustively. </a:t>
          </a:r>
        </a:p>
      </dsp:txBody>
      <dsp:txXfrm>
        <a:off x="101907" y="2268958"/>
        <a:ext cx="6594726" cy="1883758"/>
      </dsp:txXfrm>
    </dsp:sp>
  </dsp:spTree>
</dsp:drawing>
</file>

<file path=ppt/diagrams/layout1.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9462493-2892-4B3F-892E-99FC5A33C8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1343230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462493-2892-4B3F-892E-99FC5A33C8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2858125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462493-2892-4B3F-892E-99FC5A33C8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3171308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9462493-2892-4B3F-892E-99FC5A33C8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814236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462493-2892-4B3F-892E-99FC5A33C843}" type="datetimeFigureOut">
              <a:rPr lang="en-GB" smtClean="0"/>
              <a:t>23/05/2023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242982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9462493-2892-4B3F-892E-99FC5A33C843}" type="datetimeFigureOut">
              <a:rPr lang="en-GB" smtClean="0"/>
              <a:t>23/05/2023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4266357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462493-2892-4B3F-892E-99FC5A33C843}" type="datetimeFigureOut">
              <a:rPr lang="en-GB" smtClean="0"/>
              <a:t>23/05/2023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1441187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9462493-2892-4B3F-892E-99FC5A33C8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1020389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9462493-2892-4B3F-892E-99FC5A33C8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377414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462493-2892-4B3F-892E-99FC5A33C8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960280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462493-2892-4B3F-892E-99FC5A33C8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FD4BF-F5D4-498F-8093-924782ECCA8C}" type="slidenum">
              <a:rPr lang="en-GB" smtClean="0"/>
              <a:t>‹#›</a:t>
            </a:fld>
            <a:endParaRPr lang="en-GB"/>
          </a:p>
        </p:txBody>
      </p:sp>
    </p:spTree>
    <p:extLst>
      <p:ext uri="{BB962C8B-B14F-4D97-AF65-F5344CB8AC3E}">
        <p14:creationId xmlns:p14="http://schemas.microsoft.com/office/powerpoint/2010/main" val="332039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462493-2892-4B3F-892E-99FC5A33C843}" type="datetimeFigureOut">
              <a:rPr lang="en-GB" smtClean="0"/>
              <a:t>23/05/2023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2FD4BF-F5D4-498F-8093-924782ECCA8C}" type="slidenum">
              <a:rPr lang="en-GB" smtClean="0"/>
              <a:t>‹#›</a:t>
            </a:fld>
            <a:endParaRPr lang="en-GB"/>
          </a:p>
        </p:txBody>
      </p:sp>
    </p:spTree>
    <p:extLst>
      <p:ext uri="{BB962C8B-B14F-4D97-AF65-F5344CB8AC3E}">
        <p14:creationId xmlns:p14="http://schemas.microsoft.com/office/powerpoint/2010/main" val="76424965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file:///C:\Users\hp\Dropbox\PC\Desktop\Other%20Files\Projects\Korea%20Assignment%204\Lecture%20Materials\Kahenya,%20P.%20(2017).%20Foundation%20Maths.%20LAP%20Lambert%20Academic%20Publishers.Kahenya,%20P.%20(2022).%20Mathematics%20for%20Science.%20https:\www.hufocw.org\Course\932Murray,%20S.,%20&amp;%20Robert,%20M.%20(2009).%20College%20Algebra.%20McGraw-Hill.Rosen,%20K.%20(2012).%20Discrete%20mathematics%20and%20its%20application%20(7th%20ed.).%20McGraw-Hill.Stewart,%20J.%20(2012).%20Calculus%20(7th%20ed.).%20Brooks\Cole%20Cengage%20Learning." TargetMode="External"/><Relationship Id="rId2" Type="http://schemas.openxmlformats.org/officeDocument/2006/relationships/image" Target="../media/image54.jpeg"/><Relationship Id="rId1" Type="http://schemas.openxmlformats.org/officeDocument/2006/relationships/slideLayout" Target="../slideLayouts/slideLayout2.xml"/><Relationship Id="rId6" Type="http://schemas.openxmlformats.org/officeDocument/2006/relationships/hyperlink" Target="https://monks.scranton.edu/files/courses/Math299/math-299-lecture.pdf" TargetMode="External"/><Relationship Id="rId5" Type="http://schemas.openxmlformats.org/officeDocument/2006/relationships/hyperlink" Target="https://www.birmingham.ac.uk/Documents/college-eps/college/stem/Student-Summer-Education-Internships/Proof-and-Reasoning.pdf" TargetMode="External"/><Relationship Id="rId4" Type="http://schemas.openxmlformats.org/officeDocument/2006/relationships/hyperlink" Target="https://www.mathcentre.ac.uk/resources/uploaded/mathcentre-direct.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1ADD69-96BA-DBC5-5EB7-EA926B705432}"/>
              </a:ext>
            </a:extLst>
          </p:cNvPr>
          <p:cNvPicPr>
            <a:picLocks noChangeAspect="1"/>
          </p:cNvPicPr>
          <p:nvPr/>
        </p:nvPicPr>
        <p:blipFill rotWithShape="1">
          <a:blip r:embed="rId2"/>
          <a:srcRect l="15397" r="31989" b="1"/>
          <a:stretch/>
        </p:blipFill>
        <p:spPr>
          <a:xfrm>
            <a:off x="7087111" y="884724"/>
            <a:ext cx="4461422" cy="5088551"/>
          </a:xfrm>
          <a:prstGeom prst="rect">
            <a:avLst/>
          </a:prstGeom>
        </p:spPr>
      </p:pic>
      <p:sp>
        <p:nvSpPr>
          <p:cNvPr id="4" name="TextBox 3">
            <a:extLst>
              <a:ext uri="{FF2B5EF4-FFF2-40B4-BE49-F238E27FC236}">
                <a16:creationId xmlns:a16="http://schemas.microsoft.com/office/drawing/2014/main" id="{ED6D80C0-441A-ECA3-2FB9-5E8707952DAB}"/>
              </a:ext>
            </a:extLst>
          </p:cNvPr>
          <p:cNvSpPr txBox="1"/>
          <p:nvPr/>
        </p:nvSpPr>
        <p:spPr>
          <a:xfrm>
            <a:off x="2114648" y="3955095"/>
            <a:ext cx="4269143" cy="540469"/>
          </a:xfrm>
          <a:prstGeom prst="rect">
            <a:avLst/>
          </a:prstGeom>
          <a:noFill/>
        </p:spPr>
        <p:txBody>
          <a:bodyPr wrap="square" rtlCol="0">
            <a:spAutoFit/>
          </a:bodyPr>
          <a:lstStyle/>
          <a:p>
            <a:pPr defTabSz="674004">
              <a:spcAft>
                <a:spcPts val="546"/>
              </a:spcAft>
            </a:pPr>
            <a:r>
              <a:rPr lang="en-US" sz="2912" b="1" kern="1200">
                <a:solidFill>
                  <a:schemeClr val="tx1"/>
                </a:solidFill>
                <a:latin typeface="Avenir Next LT Pro" panose="020B0504020202020204" pitchFamily="34" charset="0"/>
                <a:ea typeface="+mn-ea"/>
                <a:cs typeface="+mn-cs"/>
              </a:rPr>
              <a:t>Lecturer: Kahenya, N.P</a:t>
            </a:r>
            <a:endParaRPr lang="en-GB" sz="4000" b="1">
              <a:latin typeface="Avenir Next LT Pro" panose="020B0504020202020204" pitchFamily="34" charset="0"/>
            </a:endParaRPr>
          </a:p>
        </p:txBody>
      </p:sp>
      <p:sp>
        <p:nvSpPr>
          <p:cNvPr id="2" name="Title"/>
          <p:cNvSpPr>
            <a:spLocks noGrp="1"/>
          </p:cNvSpPr>
          <p:nvPr>
            <p:ph type="ctrTitle"/>
          </p:nvPr>
        </p:nvSpPr>
        <p:spPr>
          <a:xfrm>
            <a:off x="643467" y="1041080"/>
            <a:ext cx="7798404" cy="2498217"/>
          </a:xfrm>
        </p:spPr>
        <p:txBody>
          <a:bodyPr>
            <a:normAutofit/>
          </a:bodyPr>
          <a:lstStyle/>
          <a:p>
            <a:pPr defTabSz="674004"/>
            <a:r>
              <a:rPr lang="en-US" sz="3600" b="1" kern="1200" dirty="0">
                <a:solidFill>
                  <a:schemeClr val="tx2">
                    <a:alpha val="80000"/>
                  </a:schemeClr>
                </a:solidFill>
                <a:latin typeface="Posterama" panose="020B0504020200020000" pitchFamily="34" charset="0"/>
                <a:ea typeface="+mj-ea"/>
                <a:cs typeface="Posterama" panose="020B0504020200020000" pitchFamily="34" charset="0"/>
              </a:rPr>
              <a:t>Discrete Mathematics</a:t>
            </a:r>
            <a:br>
              <a:rPr lang="en-US" sz="3600" b="1" kern="1200" dirty="0">
                <a:solidFill>
                  <a:schemeClr val="tx2">
                    <a:alpha val="80000"/>
                  </a:schemeClr>
                </a:solidFill>
                <a:latin typeface="Posterama" panose="020B0504020200020000" pitchFamily="34" charset="0"/>
                <a:ea typeface="+mj-ea"/>
                <a:cs typeface="Posterama" panose="020B0504020200020000" pitchFamily="34" charset="0"/>
              </a:rPr>
            </a:br>
            <a:r>
              <a:rPr lang="en-US" sz="3600" b="1" kern="1200" dirty="0">
                <a:solidFill>
                  <a:schemeClr val="tx2">
                    <a:alpha val="80000"/>
                  </a:schemeClr>
                </a:solidFill>
                <a:latin typeface="Posterama" panose="020B0504020200020000" pitchFamily="34" charset="0"/>
                <a:ea typeface="+mj-ea"/>
                <a:cs typeface="Posterama" panose="020B0504020200020000" pitchFamily="34" charset="0"/>
              </a:rPr>
              <a:t>Lecture 12</a:t>
            </a:r>
            <a:br>
              <a:rPr lang="en-US" sz="3600" b="1" kern="1200" dirty="0">
                <a:solidFill>
                  <a:schemeClr val="tx2">
                    <a:alpha val="80000"/>
                  </a:schemeClr>
                </a:solidFill>
                <a:latin typeface="Posterama" panose="020B0504020200020000" pitchFamily="34" charset="0"/>
                <a:ea typeface="+mj-ea"/>
                <a:cs typeface="Posterama" panose="020B0504020200020000" pitchFamily="34" charset="0"/>
              </a:rPr>
            </a:br>
            <a:r>
              <a:rPr lang="en-US" sz="3600" b="1" kern="1200" dirty="0">
                <a:solidFill>
                  <a:schemeClr val="tx2">
                    <a:alpha val="80000"/>
                  </a:schemeClr>
                </a:solidFill>
                <a:latin typeface="Posterama" panose="020B0504020200020000" pitchFamily="34" charset="0"/>
                <a:ea typeface="+mj-ea"/>
                <a:cs typeface="Posterama" panose="020B0504020200020000" pitchFamily="34" charset="0"/>
              </a:rPr>
              <a:t>Introduction to Mathematical Proofs</a:t>
            </a:r>
            <a:endParaRPr lang="en-US" sz="3600" b="1" dirty="0">
              <a:solidFill>
                <a:schemeClr val="tx2">
                  <a:alpha val="80000"/>
                </a:schemeClr>
              </a:solidFill>
              <a:latin typeface="Posterama" panose="020B0504020200020000" pitchFamily="34" charset="0"/>
              <a:cs typeface="Posterama" panose="020B0504020200020000" pitchFamily="34" charset="0"/>
            </a:endParaRPr>
          </a:p>
        </p:txBody>
      </p:sp>
    </p:spTree>
    <p:extLst>
      <p:ext uri="{BB962C8B-B14F-4D97-AF65-F5344CB8AC3E}">
        <p14:creationId xmlns:p14="http://schemas.microsoft.com/office/powerpoint/2010/main" val="2343790364"/>
      </p:ext>
    </p:extLst>
  </p:cSld>
  <p:clrMapOvr>
    <a:masterClrMapping/>
  </p:clrMapOvr>
  <mc:AlternateContent xmlns:mc="http://schemas.openxmlformats.org/markup-compatibility/2006" xmlns:p14="http://schemas.microsoft.com/office/powerpoint/2010/main">
    <mc:Choice Requires="p14">
      <p:transition p14:dur="10" advTm="10793"/>
    </mc:Choice>
    <mc:Fallback xmlns="">
      <p:transition advTm="107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Low Angle View Of Clouds In Sky">
            <a:extLst>
              <a:ext uri="{FF2B5EF4-FFF2-40B4-BE49-F238E27FC236}">
                <a16:creationId xmlns:a16="http://schemas.microsoft.com/office/drawing/2014/main" id="{9A2DCD71-1541-366E-8362-38381B6FF829}"/>
              </a:ext>
            </a:extLst>
          </p:cNvPr>
          <p:cNvPicPr>
            <a:picLocks noChangeAspect="1"/>
          </p:cNvPicPr>
          <p:nvPr/>
        </p:nvPicPr>
        <p:blipFill rotWithShape="1">
          <a:blip r:embed="rId2"/>
          <a:srcRect l="2224" r="3659" b="-1"/>
          <a:stretch/>
        </p:blipFill>
        <p:spPr>
          <a:xfrm>
            <a:off x="8355947" y="10"/>
            <a:ext cx="3833004" cy="6857990"/>
          </a:xfrm>
          <a:prstGeom prst="rect">
            <a:avLst/>
          </a:prstGeom>
        </p:spPr>
      </p:pic>
      <p:sp>
        <p:nvSpPr>
          <p:cNvPr id="2" name="Title 1">
            <a:extLst>
              <a:ext uri="{FF2B5EF4-FFF2-40B4-BE49-F238E27FC236}">
                <a16:creationId xmlns:a16="http://schemas.microsoft.com/office/drawing/2014/main" id="{8B87E214-6CF4-F97D-43C4-E79F39AE06C1}"/>
              </a:ext>
            </a:extLst>
          </p:cNvPr>
          <p:cNvSpPr>
            <a:spLocks noGrp="1"/>
          </p:cNvSpPr>
          <p:nvPr>
            <p:ph type="title"/>
          </p:nvPr>
        </p:nvSpPr>
        <p:spPr>
          <a:xfrm>
            <a:off x="224287" y="1406107"/>
            <a:ext cx="7890120" cy="3735236"/>
          </a:xfrm>
          <a:noFill/>
        </p:spPr>
        <p:txBody>
          <a:bodyPr vert="horz" lIns="91440" tIns="45720" rIns="91440" bIns="45720" rtlCol="0" anchor="b">
            <a:normAutofit/>
          </a:bodyPr>
          <a:lstStyle/>
          <a:p>
            <a:pPr>
              <a:lnSpc>
                <a:spcPct val="200000"/>
              </a:lnSpc>
              <a:spcBef>
                <a:spcPts val="1200"/>
              </a:spcBef>
            </a:pPr>
            <a:r>
              <a:rPr lang="en-US" sz="1800" b="1" kern="0" dirty="0">
                <a:solidFill>
                  <a:srgbClr val="000000"/>
                </a:solidFill>
                <a:effectLst/>
                <a:latin typeface="Goudy Old Style" panose="02020502050305020303" pitchFamily="18" charset="0"/>
                <a:ea typeface="Times New Roman" panose="02020603050405020304" pitchFamily="18" charset="0"/>
                <a:cs typeface="Times New Roman" panose="02020603050405020304" pitchFamily="18" charset="0"/>
              </a:rPr>
              <a:t>Introduction to Lecture 12</a:t>
            </a:r>
            <a:br>
              <a:rPr lang="en-GB" sz="18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r>
              <a:rPr lang="en-US" sz="1800" dirty="0">
                <a:effectLst/>
                <a:latin typeface="Goudy Old Style" panose="02020502050305020303" pitchFamily="18" charset="0"/>
                <a:ea typeface="Times New Roman" panose="02020603050405020304" pitchFamily="18" charset="0"/>
              </a:rPr>
              <a:t>The lecture will introduce methods of direct and indirect mathematical proof. Mathematical  proofs are important in developing your logical and analytical skills relevant to programming. </a:t>
            </a:r>
            <a:br>
              <a:rPr lang="en-US" sz="1800" dirty="0">
                <a:effectLst/>
                <a:latin typeface="Goudy Old Style" panose="02020502050305020303" pitchFamily="18" charset="0"/>
                <a:ea typeface="Times New Roman" panose="02020603050405020304" pitchFamily="18" charset="0"/>
              </a:rPr>
            </a:br>
            <a:r>
              <a:rPr lang="en-US" sz="1800" dirty="0">
                <a:effectLst/>
                <a:latin typeface="Goudy Old Style" panose="02020502050305020303" pitchFamily="18" charset="0"/>
                <a:ea typeface="Times New Roman" panose="02020603050405020304" pitchFamily="18" charset="0"/>
              </a:rPr>
              <a:t>This lecture builds on concepts learnt in the lectures on logic and validity, propositional and predicate logic.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57965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CAFF-0BF9-23F3-27C2-3432E54D291F}"/>
              </a:ext>
            </a:extLst>
          </p:cNvPr>
          <p:cNvSpPr>
            <a:spLocks noGrp="1"/>
          </p:cNvSpPr>
          <p:nvPr>
            <p:ph type="title"/>
          </p:nvPr>
        </p:nvSpPr>
        <p:spPr>
          <a:xfrm>
            <a:off x="640080" y="325369"/>
            <a:ext cx="6317672" cy="1706817"/>
          </a:xfrm>
        </p:spPr>
        <p:txBody>
          <a:bodyPr anchor="b">
            <a:normAutofit/>
          </a:bodyPr>
          <a:lstStyle/>
          <a:p>
            <a:r>
              <a:rPr lang="en-US" sz="3800" b="1" kern="0" dirty="0">
                <a:effectLst/>
                <a:latin typeface="Posterama" panose="020B0504020200020000" pitchFamily="34" charset="0"/>
                <a:ea typeface="Times New Roman" panose="02020603050405020304" pitchFamily="18" charset="0"/>
                <a:cs typeface="Posterama" panose="020B0504020200020000" pitchFamily="34" charset="0"/>
              </a:rPr>
              <a:t>References and Further readings </a:t>
            </a:r>
            <a:br>
              <a:rPr lang="en-GB" sz="3800" b="1" kern="0" dirty="0">
                <a:effectLst/>
                <a:latin typeface="Posterama" panose="020B0504020200020000" pitchFamily="34" charset="0"/>
                <a:ea typeface="Times New Roman" panose="02020603050405020304" pitchFamily="18" charset="0"/>
                <a:cs typeface="Posterama" panose="020B0504020200020000" pitchFamily="34" charset="0"/>
              </a:rPr>
            </a:br>
            <a:endParaRPr lang="en-GB" sz="3800" dirty="0">
              <a:latin typeface="Posterama" panose="020B0504020200020000" pitchFamily="34" charset="0"/>
              <a:cs typeface="Posterama" panose="020B0504020200020000" pitchFamily="34" charset="0"/>
            </a:endParaRPr>
          </a:p>
        </p:txBody>
      </p:sp>
      <p:sp>
        <p:nvSpPr>
          <p:cNvPr id="3" name="Content Placeholder 2">
            <a:extLst>
              <a:ext uri="{FF2B5EF4-FFF2-40B4-BE49-F238E27FC236}">
                <a16:creationId xmlns:a16="http://schemas.microsoft.com/office/drawing/2014/main" id="{794D90BC-4794-ADA7-2452-0AAEE7323F91}"/>
              </a:ext>
            </a:extLst>
          </p:cNvPr>
          <p:cNvSpPr>
            <a:spLocks noGrp="1"/>
          </p:cNvSpPr>
          <p:nvPr>
            <p:ph idx="1"/>
          </p:nvPr>
        </p:nvSpPr>
        <p:spPr>
          <a:xfrm>
            <a:off x="480291" y="2910066"/>
            <a:ext cx="6317673" cy="3283501"/>
          </a:xfrm>
        </p:spPr>
        <p:txBody>
          <a:bodyPr>
            <a:normAutofit/>
          </a:bodyPr>
          <a:lstStyle/>
          <a:p>
            <a:pPr marL="0" indent="0">
              <a:buNone/>
            </a:pPr>
            <a:r>
              <a:rPr lang="en-US" sz="2200" dirty="0">
                <a:effectLst/>
                <a:latin typeface="Avenir Next LT Pro" panose="020B0504020202020204" pitchFamily="34" charset="0"/>
                <a:ea typeface="Times New Roman" panose="02020603050405020304" pitchFamily="18" charset="0"/>
              </a:rPr>
              <a:t>The lecture notes have derived from relevant topics from (Kahenya, 2017; Murray &amp; Robert, 2009; Rosen, 2012; Stewart, 2012) and lecture 13 from </a:t>
            </a:r>
            <a:r>
              <a:rPr lang="en-US" sz="2200" i="1" dirty="0">
                <a:effectLst/>
                <a:latin typeface="Avenir Next LT Pro" panose="020B0504020202020204" pitchFamily="34" charset="0"/>
                <a:ea typeface="Times New Roman" panose="02020603050405020304" pitchFamily="18" charset="0"/>
              </a:rPr>
              <a:t>mathematics for science </a:t>
            </a:r>
            <a:r>
              <a:rPr lang="en-US" sz="2200" dirty="0">
                <a:effectLst/>
                <a:latin typeface="Avenir Next LT Pro" panose="020B0504020202020204" pitchFamily="34" charset="0"/>
                <a:ea typeface="Times New Roman" panose="02020603050405020304" pitchFamily="18" charset="0"/>
              </a:rPr>
              <a:t>(Kahenya, 2022).</a:t>
            </a:r>
            <a:endParaRPr lang="en-GB" sz="2200" dirty="0">
              <a:effectLst/>
              <a:latin typeface="Avenir Next LT Pro" panose="020B0504020202020204" pitchFamily="34" charset="0"/>
              <a:ea typeface="Times New Roman" panose="02020603050405020304" pitchFamily="18" charset="0"/>
            </a:endParaRPr>
          </a:p>
          <a:p>
            <a:pPr marL="0" indent="0">
              <a:buNone/>
            </a:pPr>
            <a:endParaRPr lang="en-GB" sz="2200" dirty="0">
              <a:latin typeface="Avenir Next LT Pro" panose="020B0504020202020204" pitchFamily="34" charset="0"/>
            </a:endParaRPr>
          </a:p>
        </p:txBody>
      </p:sp>
      <p:pic>
        <p:nvPicPr>
          <p:cNvPr id="5" name="Picture 4" descr="Glasses on top of a book">
            <a:extLst>
              <a:ext uri="{FF2B5EF4-FFF2-40B4-BE49-F238E27FC236}">
                <a16:creationId xmlns:a16="http://schemas.microsoft.com/office/drawing/2014/main" id="{99C2A390-E7C5-574D-D1C1-E932CC4B7493}"/>
              </a:ext>
            </a:extLst>
          </p:cNvPr>
          <p:cNvPicPr>
            <a:picLocks noChangeAspect="1"/>
          </p:cNvPicPr>
          <p:nvPr/>
        </p:nvPicPr>
        <p:blipFill rotWithShape="1">
          <a:blip r:embed="rId2"/>
          <a:srcRect l="4454" r="29094" b="-1"/>
          <a:stretch/>
        </p:blipFill>
        <p:spPr>
          <a:xfrm>
            <a:off x="7038109" y="10"/>
            <a:ext cx="5152368"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52371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DFA904-4CD1-1047-65F6-7BC4B882BE23}"/>
              </a:ext>
            </a:extLst>
          </p:cNvPr>
          <p:cNvSpPr>
            <a:spLocks noGrp="1"/>
          </p:cNvSpPr>
          <p:nvPr>
            <p:ph type="title"/>
          </p:nvPr>
        </p:nvSpPr>
        <p:spPr>
          <a:xfrm>
            <a:off x="838200" y="557188"/>
            <a:ext cx="10515600" cy="1133499"/>
          </a:xfrm>
        </p:spPr>
        <p:txBody>
          <a:bodyPr>
            <a:normAutofit/>
          </a:bodyPr>
          <a:lstStyle/>
          <a:p>
            <a:pPr algn="ctr"/>
            <a:r>
              <a:rPr lang="en-US" sz="3600" b="1" kern="0">
                <a:effectLst/>
                <a:latin typeface="Posterama" panose="020B0504020200020000" pitchFamily="34" charset="0"/>
                <a:ea typeface="Times New Roman" panose="02020603050405020304" pitchFamily="18" charset="0"/>
                <a:cs typeface="Posterama" panose="020B0504020200020000" pitchFamily="34" charset="0"/>
              </a:rPr>
              <a:t>Intended Learning Outcomes</a:t>
            </a:r>
            <a:br>
              <a:rPr lang="en-GB" sz="3600" b="1" kern="0">
                <a:effectLst/>
                <a:latin typeface="Posterama" panose="020B0504020200020000" pitchFamily="34" charset="0"/>
                <a:ea typeface="Times New Roman" panose="02020603050405020304" pitchFamily="18" charset="0"/>
                <a:cs typeface="Posterama" panose="020B0504020200020000" pitchFamily="34" charset="0"/>
              </a:rPr>
            </a:br>
            <a:endParaRPr lang="en-GB" sz="3600">
              <a:latin typeface="Posterama" panose="020B0504020200020000" pitchFamily="34" charset="0"/>
              <a:cs typeface="Posterama" panose="020B0504020200020000" pitchFamily="34" charset="0"/>
            </a:endParaRPr>
          </a:p>
        </p:txBody>
      </p:sp>
      <p:graphicFrame>
        <p:nvGraphicFramePr>
          <p:cNvPr id="5" name="Content Placeholder 2">
            <a:extLst>
              <a:ext uri="{FF2B5EF4-FFF2-40B4-BE49-F238E27FC236}">
                <a16:creationId xmlns:a16="http://schemas.microsoft.com/office/drawing/2014/main" id="{8EBD3C11-1B8E-67C2-F7A2-FF80BDC0FF44}"/>
              </a:ext>
            </a:extLst>
          </p:cNvPr>
          <p:cNvGraphicFramePr>
            <a:graphicFrameLocks noGrp="1"/>
          </p:cNvGraphicFramePr>
          <p:nvPr>
            <p:ph idx="1"/>
            <p:extLst>
              <p:ext uri="{D42A27DB-BD31-4B8C-83A1-F6EECF244321}">
                <p14:modId xmlns:p14="http://schemas.microsoft.com/office/powerpoint/2010/main" val="913182282"/>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5621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61350C-06B8-3F17-B299-E26ADFEDCE71}"/>
              </a:ext>
            </a:extLst>
          </p:cNvPr>
          <p:cNvSpPr>
            <a:spLocks noGrp="1"/>
          </p:cNvSpPr>
          <p:nvPr>
            <p:ph type="title"/>
          </p:nvPr>
        </p:nvSpPr>
        <p:spPr>
          <a:xfrm>
            <a:off x="4276436" y="329184"/>
            <a:ext cx="7272436" cy="1194816"/>
          </a:xfrm>
        </p:spPr>
        <p:txBody>
          <a:bodyPr anchor="b">
            <a:normAutofit/>
          </a:bodyPr>
          <a:lstStyle/>
          <a:p>
            <a:r>
              <a:rPr lang="en-US" sz="3800" b="1" kern="0">
                <a:effectLst/>
                <a:latin typeface="Posterama" panose="020B0504020200020000" pitchFamily="34" charset="0"/>
                <a:ea typeface="Times New Roman" panose="02020603050405020304" pitchFamily="18" charset="0"/>
                <a:cs typeface="Posterama" panose="020B0504020200020000" pitchFamily="34" charset="0"/>
              </a:rPr>
              <a:t>Definition of Terms </a:t>
            </a:r>
            <a:br>
              <a:rPr lang="en-GB" sz="3800" b="1" kern="0">
                <a:effectLst/>
                <a:latin typeface="Posterama" panose="020B0504020200020000" pitchFamily="34" charset="0"/>
                <a:ea typeface="Times New Roman" panose="02020603050405020304" pitchFamily="18" charset="0"/>
                <a:cs typeface="Posterama" panose="020B0504020200020000" pitchFamily="34" charset="0"/>
              </a:rPr>
            </a:br>
            <a:endParaRPr lang="en-GB" sz="3800" dirty="0">
              <a:latin typeface="Posterama" panose="020B0504020200020000" pitchFamily="34" charset="0"/>
              <a:cs typeface="Posterama" panose="020B0504020200020000" pitchFamily="34" charset="0"/>
            </a:endParaRPr>
          </a:p>
        </p:txBody>
      </p:sp>
      <p:pic>
        <p:nvPicPr>
          <p:cNvPr id="5" name="Picture 4" descr="Close up of basketball court lines">
            <a:extLst>
              <a:ext uri="{FF2B5EF4-FFF2-40B4-BE49-F238E27FC236}">
                <a16:creationId xmlns:a16="http://schemas.microsoft.com/office/drawing/2014/main" id="{C40ACC11-332E-F8C0-186B-1CA2F2A25479}"/>
              </a:ext>
            </a:extLst>
          </p:cNvPr>
          <p:cNvPicPr>
            <a:picLocks noChangeAspect="1"/>
          </p:cNvPicPr>
          <p:nvPr/>
        </p:nvPicPr>
        <p:blipFill rotWithShape="1">
          <a:blip r:embed="rId2"/>
          <a:srcRect l="29321" r="25347" b="-1"/>
          <a:stretch/>
        </p:blipFill>
        <p:spPr>
          <a:xfrm>
            <a:off x="1" y="10"/>
            <a:ext cx="3408217"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7E5CCF97-2F4F-F316-2562-52D8E836B21F}"/>
                  </a:ext>
                </a:extLst>
              </p:cNvPr>
              <p:cNvSpPr>
                <a:spLocks noGrp="1"/>
              </p:cNvSpPr>
              <p:nvPr>
                <p:ph idx="1"/>
              </p:nvPr>
            </p:nvSpPr>
            <p:spPr>
              <a:xfrm>
                <a:off x="3528291" y="2539631"/>
                <a:ext cx="8340436" cy="3989185"/>
              </a:xfrm>
            </p:spPr>
            <p:txBody>
              <a:bodyPr>
                <a:normAutofit/>
              </a:bodyPr>
              <a:lstStyle/>
              <a:p>
                <a:pPr marL="0" indent="0">
                  <a:buNone/>
                </a:pPr>
                <a:r>
                  <a:rPr lang="en-US" sz="1900" dirty="0">
                    <a:effectLst/>
                    <a:latin typeface="Avenir Next LT Pro" panose="020B0504020202020204" pitchFamily="34" charset="0"/>
                    <a:ea typeface="Times New Roman" panose="02020603050405020304" pitchFamily="18" charset="0"/>
                  </a:rPr>
                  <a:t>We need define key terminologies used in  mathematics. Some of the terms were defined in previous lectures.</a:t>
                </a:r>
                <a:endParaRPr lang="en-GB" sz="1900" dirty="0">
                  <a:effectLst/>
                  <a:latin typeface="Avenir Next LT Pro" panose="020B0504020202020204" pitchFamily="34" charset="0"/>
                  <a:ea typeface="Times New Roman" panose="02020603050405020304" pitchFamily="18" charset="0"/>
                </a:endParaRPr>
              </a:p>
              <a:p>
                <a:pPr marL="0" indent="0">
                  <a:buNone/>
                </a:pPr>
                <a:r>
                  <a:rPr lang="en-US" sz="1900" b="1" dirty="0">
                    <a:effectLst/>
                    <a:latin typeface="Avenir Next LT Pro" panose="020B0504020202020204" pitchFamily="34" charset="0"/>
                    <a:ea typeface="Times New Roman" panose="02020603050405020304" pitchFamily="18" charset="0"/>
                  </a:rPr>
                  <a:t>Definition 1: </a:t>
                </a:r>
                <a:r>
                  <a:rPr lang="en-US" sz="1900" dirty="0">
                    <a:effectLst/>
                    <a:latin typeface="Avenir Next LT Pro" panose="020B0504020202020204" pitchFamily="34" charset="0"/>
                    <a:ea typeface="Times New Roman" panose="02020603050405020304" pitchFamily="18" charset="0"/>
                  </a:rPr>
                  <a:t>A proposition is a statement that can be assigned a truth value e.g., It is raining, A car has four wheels, 8&lt; 11, etc. The statement is either true or false.</a:t>
                </a:r>
                <a:endParaRPr lang="en-GB" sz="1900" dirty="0">
                  <a:effectLst/>
                  <a:latin typeface="Avenir Next LT Pro" panose="020B0504020202020204" pitchFamily="34" charset="0"/>
                  <a:ea typeface="Times New Roman" panose="02020603050405020304" pitchFamily="18" charset="0"/>
                </a:endParaRPr>
              </a:p>
              <a:p>
                <a:pPr marL="0" indent="0">
                  <a:buNone/>
                </a:pPr>
                <a:r>
                  <a:rPr lang="en-US" sz="1900" b="1" dirty="0">
                    <a:effectLst/>
                    <a:latin typeface="Avenir Next LT Pro" panose="020B0504020202020204" pitchFamily="34" charset="0"/>
                    <a:ea typeface="Times New Roman" panose="02020603050405020304" pitchFamily="18" charset="0"/>
                  </a:rPr>
                  <a:t> Definition 2: </a:t>
                </a:r>
                <a:r>
                  <a:rPr lang="en-US" sz="1900" dirty="0">
                    <a:effectLst/>
                    <a:latin typeface="Avenir Next LT Pro" panose="020B0504020202020204" pitchFamily="34" charset="0"/>
                    <a:ea typeface="Times New Roman" panose="02020603050405020304" pitchFamily="18" charset="0"/>
                  </a:rPr>
                  <a:t>A theorem is a proposition that has been proved to be true e.g., </a:t>
                </a:r>
                <a:r>
                  <a:rPr lang="en-US" sz="1900" dirty="0" err="1">
                    <a:effectLst/>
                    <a:latin typeface="Avenir Next LT Pro" panose="020B0504020202020204" pitchFamily="34" charset="0"/>
                    <a:ea typeface="Times New Roman" panose="02020603050405020304" pitchFamily="18" charset="0"/>
                  </a:rPr>
                  <a:t>Bezout’s</a:t>
                </a:r>
                <a:r>
                  <a:rPr lang="en-US" sz="1900" dirty="0">
                    <a:effectLst/>
                    <a:latin typeface="Avenir Next LT Pro" panose="020B0504020202020204" pitchFamily="34" charset="0"/>
                    <a:ea typeface="Times New Roman" panose="02020603050405020304" pitchFamily="18" charset="0"/>
                  </a:rPr>
                  <a:t> theorem.</a:t>
                </a:r>
                <a:endParaRPr lang="en-GB" sz="1900" dirty="0">
                  <a:effectLst/>
                  <a:latin typeface="Avenir Next LT Pro" panose="020B0504020202020204" pitchFamily="34" charset="0"/>
                  <a:ea typeface="Times New Roman" panose="02020603050405020304" pitchFamily="18" charset="0"/>
                </a:endParaRPr>
              </a:p>
              <a:p>
                <a:pPr marL="0" indent="0">
                  <a:buNone/>
                </a:pPr>
                <a:r>
                  <a:rPr lang="en-US" sz="1900" b="1" dirty="0">
                    <a:effectLst/>
                    <a:latin typeface="Avenir Next LT Pro" panose="020B0504020202020204" pitchFamily="34" charset="0"/>
                    <a:ea typeface="Times New Roman" panose="02020603050405020304" pitchFamily="18" charset="0"/>
                  </a:rPr>
                  <a:t> Definition 3: </a:t>
                </a:r>
                <a:r>
                  <a:rPr lang="en-US" sz="1900" dirty="0">
                    <a:effectLst/>
                    <a:latin typeface="Avenir Next LT Pro" panose="020B0504020202020204" pitchFamily="34" charset="0"/>
                    <a:ea typeface="Times New Roman" panose="02020603050405020304" pitchFamily="18" charset="0"/>
                  </a:rPr>
                  <a:t>Axiom is a statement that is assumed to be true e.g., </a:t>
                </a:r>
                <a:endParaRPr lang="en-US" sz="1900" dirty="0">
                  <a:effectLst/>
                  <a:latin typeface="Cambria Math" panose="02040503050406030204" pitchFamily="18" charset="0"/>
                  <a:ea typeface="Times New Roman" panose="02020603050405020304" pitchFamily="18" charset="0"/>
                </a:endParaRPr>
              </a:p>
              <a:p>
                <a:pPr marL="0" indent="0">
                  <a:buNone/>
                </a:pPr>
                <a14:m>
                  <m:oMathPara xmlns:m="http://schemas.openxmlformats.org/officeDocument/2006/math">
                    <m:oMathParaPr>
                      <m:jc m:val="centerGroup"/>
                    </m:oMathParaPr>
                    <m:oMath xmlns:m="http://schemas.openxmlformats.org/officeDocument/2006/math">
                      <m:r>
                        <m:rPr>
                          <m:sty m:val="p"/>
                        </m:rPr>
                        <a:rPr lang="en-US" sz="1900">
                          <a:effectLst/>
                          <a:latin typeface="Cambria Math" panose="02040503050406030204" pitchFamily="18" charset="0"/>
                          <a:ea typeface="Times New Roman" panose="02020603050405020304" pitchFamily="18" charset="0"/>
                        </a:rPr>
                        <m:t>b</m:t>
                      </m:r>
                      <m:r>
                        <a:rPr lang="en-US" sz="1900">
                          <a:effectLst/>
                          <a:latin typeface="Cambria Math" panose="02040503050406030204" pitchFamily="18" charset="0"/>
                          <a:ea typeface="Times New Roman" panose="02020603050405020304" pitchFamily="18" charset="0"/>
                        </a:rPr>
                        <m:t>+</m:t>
                      </m:r>
                      <m:r>
                        <m:rPr>
                          <m:sty m:val="p"/>
                        </m:rPr>
                        <a:rPr lang="en-US" sz="1900">
                          <a:effectLst/>
                          <a:latin typeface="Cambria Math" panose="02040503050406030204" pitchFamily="18" charset="0"/>
                          <a:ea typeface="Times New Roman" panose="02020603050405020304" pitchFamily="18" charset="0"/>
                        </a:rPr>
                        <m:t>c</m:t>
                      </m:r>
                      <m:r>
                        <a:rPr lang="en-US" sz="1900">
                          <a:effectLst/>
                          <a:latin typeface="Cambria Math" panose="02040503050406030204" pitchFamily="18" charset="0"/>
                          <a:ea typeface="Times New Roman" panose="02020603050405020304" pitchFamily="18" charset="0"/>
                        </a:rPr>
                        <m:t>=</m:t>
                      </m:r>
                      <m:r>
                        <m:rPr>
                          <m:sty m:val="p"/>
                        </m:rPr>
                        <a:rPr lang="en-US" sz="1900">
                          <a:effectLst/>
                          <a:latin typeface="Cambria Math" panose="02040503050406030204" pitchFamily="18" charset="0"/>
                          <a:ea typeface="Times New Roman" panose="02020603050405020304" pitchFamily="18" charset="0"/>
                        </a:rPr>
                        <m:t>c</m:t>
                      </m:r>
                      <m:r>
                        <a:rPr lang="en-US" sz="1900">
                          <a:effectLst/>
                          <a:latin typeface="Cambria Math" panose="02040503050406030204" pitchFamily="18" charset="0"/>
                          <a:ea typeface="Times New Roman" panose="02020603050405020304" pitchFamily="18" charset="0"/>
                        </a:rPr>
                        <m:t>+</m:t>
                      </m:r>
                      <m:r>
                        <m:rPr>
                          <m:sty m:val="p"/>
                        </m:rPr>
                        <a:rPr lang="en-US" sz="1900">
                          <a:effectLst/>
                          <a:latin typeface="Cambria Math" panose="02040503050406030204" pitchFamily="18" charset="0"/>
                          <a:ea typeface="Times New Roman" panose="02020603050405020304" pitchFamily="18" charset="0"/>
                        </a:rPr>
                        <m:t>b</m:t>
                      </m:r>
                    </m:oMath>
                  </m:oMathPara>
                </a14:m>
                <a:endParaRPr lang="en-GB" sz="1900" dirty="0">
                  <a:effectLst/>
                  <a:latin typeface="Avenir Next LT Pro" panose="020B0504020202020204" pitchFamily="34" charset="0"/>
                  <a:ea typeface="Times New Roman" panose="02020603050405020304" pitchFamily="18" charset="0"/>
                </a:endParaRPr>
              </a:p>
              <a:p>
                <a:pPr marL="0" indent="0">
                  <a:buNone/>
                </a:pPr>
                <a:endParaRPr lang="en-US" sz="19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7E5CCF97-2F4F-F316-2562-52D8E836B21F}"/>
                  </a:ext>
                </a:extLst>
              </p:cNvPr>
              <p:cNvSpPr>
                <a:spLocks noGrp="1" noRot="1" noChangeAspect="1" noMove="1" noResize="1" noEditPoints="1" noAdjustHandles="1" noChangeArrowheads="1" noChangeShapeType="1" noTextEdit="1"/>
              </p:cNvSpPr>
              <p:nvPr>
                <p:ph idx="1"/>
              </p:nvPr>
            </p:nvSpPr>
            <p:spPr>
              <a:xfrm>
                <a:off x="3528291" y="2539631"/>
                <a:ext cx="8340436" cy="3989185"/>
              </a:xfrm>
              <a:blipFill>
                <a:blip r:embed="rId3"/>
                <a:stretch>
                  <a:fillRect l="-731" t="-1529"/>
                </a:stretch>
              </a:blipFill>
            </p:spPr>
            <p:txBody>
              <a:bodyPr/>
              <a:lstStyle/>
              <a:p>
                <a:r>
                  <a:rPr lang="en-GB">
                    <a:noFill/>
                  </a:rPr>
                  <a:t> </a:t>
                </a:r>
              </a:p>
            </p:txBody>
          </p:sp>
        </mc:Fallback>
      </mc:AlternateContent>
    </p:spTree>
    <p:extLst>
      <p:ext uri="{BB962C8B-B14F-4D97-AF65-F5344CB8AC3E}">
        <p14:creationId xmlns:p14="http://schemas.microsoft.com/office/powerpoint/2010/main" val="2185719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F1E6A8-1350-048B-8248-EBC05E2C3164}"/>
              </a:ext>
            </a:extLst>
          </p:cNvPr>
          <p:cNvSpPr>
            <a:spLocks noGrp="1"/>
          </p:cNvSpPr>
          <p:nvPr>
            <p:ph type="title"/>
          </p:nvPr>
        </p:nvSpPr>
        <p:spPr>
          <a:xfrm>
            <a:off x="5297762" y="329184"/>
            <a:ext cx="6251110" cy="1783080"/>
          </a:xfrm>
          <a:prstGeom prst="ellipse">
            <a:avLst/>
          </a:prstGeom>
        </p:spPr>
        <p:txBody>
          <a:bodyPr vert="horz" lIns="91440" tIns="45720" rIns="91440" bIns="45720" rtlCol="0" anchor="b">
            <a:normAutofit/>
          </a:bodyPr>
          <a:lstStyle/>
          <a:p>
            <a:r>
              <a:rPr lang="en-US" sz="4200" b="1"/>
              <a:t>Types of Reasoning </a:t>
            </a:r>
          </a:p>
        </p:txBody>
      </p:sp>
      <p:pic>
        <p:nvPicPr>
          <p:cNvPr id="11" name="Picture 4">
            <a:extLst>
              <a:ext uri="{FF2B5EF4-FFF2-40B4-BE49-F238E27FC236}">
                <a16:creationId xmlns:a16="http://schemas.microsoft.com/office/drawing/2014/main" id="{0FE1DDBC-1A4E-DC5E-D7F5-25A8A5BE97C7}"/>
              </a:ext>
            </a:extLst>
          </p:cNvPr>
          <p:cNvPicPr>
            <a:picLocks noChangeAspect="1"/>
          </p:cNvPicPr>
          <p:nvPr/>
        </p:nvPicPr>
        <p:blipFill rotWithShape="1">
          <a:blip r:embed="rId2"/>
          <a:srcRect l="17765" r="44035"/>
          <a:stretch/>
        </p:blipFill>
        <p:spPr>
          <a:xfrm>
            <a:off x="1" y="10"/>
            <a:ext cx="401726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8"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2B3AEA0-57B1-C8B0-A3E9-B5AA9D522BC8}"/>
              </a:ext>
            </a:extLst>
          </p:cNvPr>
          <p:cNvSpPr txBox="1"/>
          <p:nvPr/>
        </p:nvSpPr>
        <p:spPr>
          <a:xfrm>
            <a:off x="4405745" y="2595233"/>
            <a:ext cx="7620000" cy="3933583"/>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2200" dirty="0">
                <a:effectLst/>
              </a:rPr>
              <a:t>Reasoning can be viewed as drawing of inferences or conclusions from known or assumed facts. </a:t>
            </a:r>
          </a:p>
          <a:p>
            <a:pPr indent="-228600" defTabSz="914400">
              <a:lnSpc>
                <a:spcPct val="90000"/>
              </a:lnSpc>
              <a:spcAft>
                <a:spcPts val="600"/>
              </a:spcAft>
              <a:buFont typeface="Arial" panose="020B0604020202020204" pitchFamily="34" charset="0"/>
              <a:buChar char="•"/>
            </a:pPr>
            <a:r>
              <a:rPr lang="en-US" sz="2200" dirty="0">
                <a:effectLst/>
              </a:rPr>
              <a:t>Deductive reasoning is the type of logic (science of correct reasoning that is fundamental to critical thinking and problem solving) that involves the application of a general statement to a specific case i.e., from general to specific. </a:t>
            </a:r>
          </a:p>
          <a:p>
            <a:pPr indent="-228600" defTabSz="914400">
              <a:lnSpc>
                <a:spcPct val="90000"/>
              </a:lnSpc>
              <a:spcAft>
                <a:spcPts val="600"/>
              </a:spcAft>
              <a:buFont typeface="Arial" panose="020B0604020202020204" pitchFamily="34" charset="0"/>
              <a:buChar char="•"/>
            </a:pPr>
            <a:r>
              <a:rPr lang="en-US" sz="2200" dirty="0">
                <a:effectLst/>
              </a:rPr>
              <a:t>On the other hand, inductive reason is drawing conclusions from a specific case i.e., from specific to general (Kahenya, 2022).</a:t>
            </a:r>
            <a:endParaRPr lang="en-US" sz="2200" dirty="0"/>
          </a:p>
        </p:txBody>
      </p:sp>
    </p:spTree>
    <p:extLst>
      <p:ext uri="{BB962C8B-B14F-4D97-AF65-F5344CB8AC3E}">
        <p14:creationId xmlns:p14="http://schemas.microsoft.com/office/powerpoint/2010/main" val="3127715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E907AA-7A7F-F9D5-BFDE-2E64DC581A2C}"/>
              </a:ext>
            </a:extLst>
          </p:cNvPr>
          <p:cNvSpPr>
            <a:spLocks noGrp="1"/>
          </p:cNvSpPr>
          <p:nvPr>
            <p:ph type="title"/>
          </p:nvPr>
        </p:nvSpPr>
        <p:spPr>
          <a:xfrm>
            <a:off x="4657345" y="329184"/>
            <a:ext cx="6891527" cy="1509623"/>
          </a:xfrm>
        </p:spPr>
        <p:txBody>
          <a:bodyPr anchor="b">
            <a:normAutofit/>
          </a:bodyPr>
          <a:lstStyle/>
          <a:p>
            <a:r>
              <a:rPr lang="en-US" sz="5400" b="1" dirty="0">
                <a:effectLst/>
                <a:latin typeface="Goudy Old Style" panose="02020502050305020303" pitchFamily="18" charset="0"/>
                <a:ea typeface="Times New Roman" panose="02020603050405020304" pitchFamily="18" charset="0"/>
              </a:rPr>
              <a:t>Examples</a:t>
            </a:r>
            <a:endParaRPr lang="en-GB" sz="5400" dirty="0"/>
          </a:p>
        </p:txBody>
      </p:sp>
      <p:pic>
        <p:nvPicPr>
          <p:cNvPr id="5" name="Picture 4" descr="Single tree on a field with cityscape in foggy distance">
            <a:extLst>
              <a:ext uri="{FF2B5EF4-FFF2-40B4-BE49-F238E27FC236}">
                <a16:creationId xmlns:a16="http://schemas.microsoft.com/office/drawing/2014/main" id="{00E849BB-90F7-A7DA-5E01-F7B2430775B8}"/>
              </a:ext>
            </a:extLst>
          </p:cNvPr>
          <p:cNvPicPr>
            <a:picLocks noChangeAspect="1"/>
          </p:cNvPicPr>
          <p:nvPr/>
        </p:nvPicPr>
        <p:blipFill rotWithShape="1">
          <a:blip r:embed="rId2"/>
          <a:srcRect l="1753" r="5308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0AF454-82DE-7CC0-755E-2544229EDF00}"/>
              </a:ext>
            </a:extLst>
          </p:cNvPr>
          <p:cNvSpPr>
            <a:spLocks noGrp="1"/>
          </p:cNvSpPr>
          <p:nvPr>
            <p:ph idx="1"/>
          </p:nvPr>
        </p:nvSpPr>
        <p:spPr>
          <a:xfrm>
            <a:off x="4657345" y="2615875"/>
            <a:ext cx="7121625" cy="3587381"/>
          </a:xfrm>
        </p:spPr>
        <p:txBody>
          <a:bodyPr>
            <a:normAutofit/>
          </a:bodyPr>
          <a:lstStyle/>
          <a:p>
            <a:pPr marL="0" indent="0">
              <a:buNone/>
            </a:pPr>
            <a:r>
              <a:rPr lang="en-US" sz="2000" dirty="0">
                <a:effectLst/>
                <a:latin typeface="Avenir Next LT Pro" panose="020B0504020202020204" pitchFamily="34" charset="0"/>
                <a:ea typeface="Times New Roman" panose="02020603050405020304" pitchFamily="18" charset="0"/>
              </a:rPr>
              <a:t>An example of </a:t>
            </a:r>
            <a:r>
              <a:rPr lang="en-US" sz="2000" u="sng" dirty="0">
                <a:effectLst/>
                <a:latin typeface="Avenir Next LT Pro" panose="020B0504020202020204" pitchFamily="34" charset="0"/>
                <a:ea typeface="Times New Roman" panose="02020603050405020304" pitchFamily="18" charset="0"/>
              </a:rPr>
              <a:t>deductive reasoning </a:t>
            </a:r>
            <a:r>
              <a:rPr lang="en-US" sz="2000" dirty="0">
                <a:effectLst/>
                <a:latin typeface="Avenir Next LT Pro" panose="020B0504020202020204" pitchFamily="34" charset="0"/>
                <a:ea typeface="Times New Roman" panose="02020603050405020304" pitchFamily="18" charset="0"/>
              </a:rPr>
              <a:t>(from GENERAL to SPECIFIC) is the use of a formula to solve a particular problem e.g., </a:t>
            </a:r>
          </a:p>
          <a:p>
            <a:pPr marL="0" indent="0">
              <a:buNone/>
            </a:pPr>
            <a:endParaRPr lang="en-US" sz="2000" dirty="0">
              <a:effectLst/>
              <a:latin typeface="Avenir Next LT Pro" panose="020B0504020202020204" pitchFamily="34" charset="0"/>
              <a:ea typeface="Times New Roman" panose="02020603050405020304" pitchFamily="18" charset="0"/>
            </a:endParaRPr>
          </a:p>
          <a:p>
            <a:pPr marL="0" indent="0">
              <a:buNone/>
            </a:pPr>
            <a:r>
              <a:rPr lang="en-US" sz="2000" dirty="0">
                <a:latin typeface="Avenir Next LT Pro" panose="020B0504020202020204" pitchFamily="34" charset="0"/>
                <a:ea typeface="Times New Roman" panose="02020603050405020304" pitchFamily="18" charset="0"/>
              </a:rPr>
              <a:t>W</a:t>
            </a:r>
            <a:r>
              <a:rPr lang="en-US" sz="2000" dirty="0">
                <a:effectLst/>
                <a:latin typeface="Avenir Next LT Pro" panose="020B0504020202020204" pitchFamily="34" charset="0"/>
                <a:ea typeface="Times New Roman" panose="02020603050405020304" pitchFamily="18" charset="0"/>
              </a:rPr>
              <a:t>e use the general quadratic formula to solve specific problems involving quadratic equations (Kahenya, 2022).</a:t>
            </a:r>
          </a:p>
          <a:p>
            <a:pPr marL="0" indent="0">
              <a:buNone/>
            </a:pPr>
            <a:r>
              <a:rPr lang="en-US" sz="2000" b="1" dirty="0">
                <a:effectLst/>
                <a:latin typeface="Avenir Next LT Pro" panose="020B0504020202020204" pitchFamily="34" charset="0"/>
                <a:ea typeface="Times New Roman" panose="02020603050405020304" pitchFamily="18" charset="0"/>
              </a:rPr>
              <a:t> </a:t>
            </a:r>
            <a:endParaRPr lang="en-US" sz="2000" b="1" dirty="0">
              <a:latin typeface="Avenir Next LT Pro" panose="020B0504020202020204" pitchFamily="34" charset="0"/>
              <a:ea typeface="Times New Roman" panose="02020603050405020304" pitchFamily="18" charset="0"/>
            </a:endParaRPr>
          </a:p>
          <a:p>
            <a:pPr marL="0" indent="0">
              <a:buNone/>
            </a:pPr>
            <a:r>
              <a:rPr lang="en-US" sz="2000" dirty="0">
                <a:effectLst/>
                <a:latin typeface="Avenir Next LT Pro" panose="020B0504020202020204" pitchFamily="34" charset="0"/>
                <a:ea typeface="Times New Roman" panose="02020603050405020304" pitchFamily="18" charset="0"/>
              </a:rPr>
              <a:t>An example of </a:t>
            </a:r>
            <a:r>
              <a:rPr lang="en-US" sz="2000" u="sng" dirty="0">
                <a:effectLst/>
                <a:latin typeface="Avenir Next LT Pro" panose="020B0504020202020204" pitchFamily="34" charset="0"/>
                <a:ea typeface="Times New Roman" panose="02020603050405020304" pitchFamily="18" charset="0"/>
              </a:rPr>
              <a:t>inductive reasoning </a:t>
            </a:r>
            <a:r>
              <a:rPr lang="en-US" sz="2000" dirty="0">
                <a:effectLst/>
                <a:latin typeface="Avenir Next LT Pro" panose="020B0504020202020204" pitchFamily="34" charset="0"/>
                <a:ea typeface="Times New Roman" panose="02020603050405020304" pitchFamily="18" charset="0"/>
              </a:rPr>
              <a:t>(from Specific to General) is where we use a blood sample to make a conclusion or generalization of the entire blood. </a:t>
            </a: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2000" dirty="0">
              <a:latin typeface="Avenir Next LT Pro" panose="020B0504020202020204" pitchFamily="34" charset="0"/>
            </a:endParaRPr>
          </a:p>
        </p:txBody>
      </p:sp>
    </p:spTree>
    <p:extLst>
      <p:ext uri="{BB962C8B-B14F-4D97-AF65-F5344CB8AC3E}">
        <p14:creationId xmlns:p14="http://schemas.microsoft.com/office/powerpoint/2010/main" val="3401255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4A41E6-891A-42E9-0D43-80B8C9FEAE99}"/>
              </a:ext>
            </a:extLst>
          </p:cNvPr>
          <p:cNvSpPr>
            <a:spLocks noGrp="1"/>
          </p:cNvSpPr>
          <p:nvPr>
            <p:ph type="title"/>
          </p:nvPr>
        </p:nvSpPr>
        <p:spPr>
          <a:xfrm>
            <a:off x="643468" y="643467"/>
            <a:ext cx="7225914" cy="5203151"/>
          </a:xfrm>
        </p:spPr>
        <p:txBody>
          <a:bodyPr vert="horz" lIns="91440" tIns="45720" rIns="91440" bIns="45720" rtlCol="0" anchor="b">
            <a:normAutofit/>
          </a:bodyPr>
          <a:lstStyle/>
          <a:p>
            <a:r>
              <a:rPr lang="en-US" sz="2100" dirty="0">
                <a:effectLst/>
                <a:latin typeface="Avenir Next LT Pro" panose="020B0504020202020204" pitchFamily="34" charset="0"/>
              </a:rPr>
              <a:t>An argument is a structure that consists of premises or assumptions and a conclusion. </a:t>
            </a:r>
            <a:br>
              <a:rPr lang="en-US" sz="2100" dirty="0">
                <a:effectLst/>
                <a:latin typeface="Avenir Next LT Pro" panose="020B0504020202020204" pitchFamily="34" charset="0"/>
              </a:rPr>
            </a:br>
            <a:br>
              <a:rPr lang="en-US" sz="2100" dirty="0">
                <a:latin typeface="Avenir Next LT Pro" panose="020B0504020202020204" pitchFamily="34" charset="0"/>
              </a:rPr>
            </a:br>
            <a:r>
              <a:rPr lang="en-US" sz="2100" dirty="0">
                <a:effectLst/>
                <a:latin typeface="Avenir Next LT Pro" panose="020B0504020202020204" pitchFamily="34" charset="0"/>
              </a:rPr>
              <a:t>Proof is an argument that is used to establish the truth of a theorem .</a:t>
            </a:r>
            <a:br>
              <a:rPr lang="en-US" sz="2100" dirty="0">
                <a:effectLst/>
                <a:latin typeface="Avenir Next LT Pro" panose="020B0504020202020204" pitchFamily="34" charset="0"/>
              </a:rPr>
            </a:br>
            <a:r>
              <a:rPr lang="en-US" sz="2100" dirty="0">
                <a:effectLst/>
                <a:latin typeface="Avenir Next LT Pro" panose="020B0504020202020204" pitchFamily="34" charset="0"/>
              </a:rPr>
              <a:t> </a:t>
            </a:r>
            <a:br>
              <a:rPr lang="en-US" sz="2100" dirty="0">
                <a:effectLst/>
                <a:latin typeface="Avenir Next LT Pro" panose="020B0504020202020204" pitchFamily="34" charset="0"/>
              </a:rPr>
            </a:br>
            <a:r>
              <a:rPr lang="en-US" sz="2100" dirty="0">
                <a:effectLst/>
                <a:latin typeface="Avenir Next LT Pro" panose="020B0504020202020204" pitchFamily="34" charset="0"/>
              </a:rPr>
              <a:t>We have different methods of mathematical proofs for establishing the truth of statements or theorems or claims. </a:t>
            </a:r>
            <a:br>
              <a:rPr lang="en-US" sz="2100" dirty="0">
                <a:effectLst/>
                <a:latin typeface="Avenir Next LT Pro" panose="020B0504020202020204" pitchFamily="34" charset="0"/>
              </a:rPr>
            </a:br>
            <a:br>
              <a:rPr lang="en-US" sz="2100" dirty="0">
                <a:effectLst/>
                <a:latin typeface="Avenir Next LT Pro" panose="020B0504020202020204" pitchFamily="34" charset="0"/>
              </a:rPr>
            </a:br>
            <a:r>
              <a:rPr lang="en-US" sz="2100" dirty="0">
                <a:effectLst/>
                <a:latin typeface="Avenir Next LT Pro" panose="020B0504020202020204" pitchFamily="34" charset="0"/>
              </a:rPr>
              <a:t>There exist direct and indirect methods of proof used depending on the nature of the statement, theorem, or claim.</a:t>
            </a:r>
            <a:br>
              <a:rPr lang="en-US" sz="2100" dirty="0">
                <a:effectLst/>
                <a:latin typeface="Avenir Next LT Pro" panose="020B0504020202020204" pitchFamily="34" charset="0"/>
              </a:rPr>
            </a:br>
            <a:endParaRPr lang="en-US" sz="2100" dirty="0">
              <a:latin typeface="Avenir Next LT Pro" panose="020B0504020202020204" pitchFamily="34" charset="0"/>
            </a:endParaRPr>
          </a:p>
        </p:txBody>
      </p:sp>
      <p:pic>
        <p:nvPicPr>
          <p:cNvPr id="5" name="Picture 4" descr="Low Angle View Of Clouds In Sky">
            <a:extLst>
              <a:ext uri="{FF2B5EF4-FFF2-40B4-BE49-F238E27FC236}">
                <a16:creationId xmlns:a16="http://schemas.microsoft.com/office/drawing/2014/main" id="{A5A448F8-58C0-319D-B29A-B1AEE4CF6C4A}"/>
              </a:ext>
            </a:extLst>
          </p:cNvPr>
          <p:cNvPicPr>
            <a:picLocks noChangeAspect="1"/>
          </p:cNvPicPr>
          <p:nvPr/>
        </p:nvPicPr>
        <p:blipFill rotWithShape="1">
          <a:blip r:embed="rId2"/>
          <a:srcRect l="20831" r="21132" b="-1"/>
          <a:stretch/>
        </p:blipFill>
        <p:spPr>
          <a:xfrm>
            <a:off x="7792443" y="10"/>
            <a:ext cx="439650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45189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9477870-C64A-4E35-8F2F-05B7114F3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B4115-9BD3-F1C3-965E-65A3FCC78DD4}"/>
              </a:ext>
            </a:extLst>
          </p:cNvPr>
          <p:cNvSpPr>
            <a:spLocks noGrp="1"/>
          </p:cNvSpPr>
          <p:nvPr>
            <p:ph type="title"/>
          </p:nvPr>
        </p:nvSpPr>
        <p:spPr>
          <a:xfrm>
            <a:off x="612648" y="1078992"/>
            <a:ext cx="6268770" cy="1536192"/>
          </a:xfrm>
        </p:spPr>
        <p:txBody>
          <a:bodyPr anchor="b">
            <a:normAutofit/>
          </a:bodyPr>
          <a:lstStyle/>
          <a:p>
            <a:r>
              <a:rPr lang="en-US" sz="4000" b="1" kern="0">
                <a:effectLst/>
                <a:latin typeface="Posterama" panose="020B0504020200020000" pitchFamily="34" charset="0"/>
                <a:ea typeface="Times New Roman" panose="02020603050405020304" pitchFamily="18" charset="0"/>
                <a:cs typeface="Posterama" panose="020B0504020200020000" pitchFamily="34" charset="0"/>
              </a:rPr>
              <a:t>Method of Direct Proof</a:t>
            </a:r>
            <a:br>
              <a:rPr lang="en-GB" sz="4000" b="1" kern="0">
                <a:effectLst/>
                <a:latin typeface="Posterama" panose="020B0504020200020000" pitchFamily="34" charset="0"/>
                <a:ea typeface="Times New Roman" panose="02020603050405020304" pitchFamily="18" charset="0"/>
                <a:cs typeface="Posterama" panose="020B0504020200020000" pitchFamily="34" charset="0"/>
              </a:rPr>
            </a:br>
            <a:endParaRPr lang="en-GB" sz="4000">
              <a:latin typeface="Posterama" panose="020B0504020200020000" pitchFamily="34" charset="0"/>
              <a:cs typeface="Posterama" panose="020B0504020200020000" pitchFamily="34" charset="0"/>
            </a:endParaRPr>
          </a:p>
        </p:txBody>
      </p:sp>
      <p:sp>
        <p:nvSpPr>
          <p:cNvPr id="20" name="!!accent">
            <a:extLst>
              <a:ext uri="{FF2B5EF4-FFF2-40B4-BE49-F238E27FC236}">
                <a16:creationId xmlns:a16="http://schemas.microsoft.com/office/drawing/2014/main" id="{8AEA628B-C8FF-4D0B-B111-F101F580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42663BD0-064C-40FC-A331-F49FCA953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C261EA92-7AE0-0E4D-1531-70BF639E3E8D}"/>
              </a:ext>
            </a:extLst>
          </p:cNvPr>
          <p:cNvSpPr>
            <a:spLocks noGrp="1"/>
          </p:cNvSpPr>
          <p:nvPr>
            <p:ph idx="1"/>
          </p:nvPr>
        </p:nvSpPr>
        <p:spPr>
          <a:xfrm>
            <a:off x="615458" y="3355848"/>
            <a:ext cx="6268770" cy="2825496"/>
          </a:xfrm>
        </p:spPr>
        <p:txBody>
          <a:bodyPr>
            <a:normAutofit/>
          </a:bodyPr>
          <a:lstStyle/>
          <a:p>
            <a:pPr marL="0" indent="0">
              <a:buNone/>
            </a:pPr>
            <a:r>
              <a:rPr lang="en-US" sz="2200">
                <a:effectLst/>
                <a:latin typeface="Goudy Old Style" panose="02020502050305020303" pitchFamily="18" charset="0"/>
                <a:ea typeface="Times New Roman" panose="02020603050405020304" pitchFamily="18" charset="0"/>
              </a:rPr>
              <a:t>In methods of direct proof, one starts with the hypothesis of an implication and then shows that the conclusion is true. </a:t>
            </a:r>
          </a:p>
          <a:p>
            <a:pPr marL="0" indent="0">
              <a:buNone/>
            </a:pPr>
            <a:endParaRPr lang="en-US" sz="2200">
              <a:effectLst/>
              <a:latin typeface="Goudy Old Style" panose="02020502050305020303" pitchFamily="18" charset="0"/>
              <a:ea typeface="Times New Roman" panose="02020603050405020304" pitchFamily="18" charset="0"/>
            </a:endParaRPr>
          </a:p>
          <a:p>
            <a:pPr marL="0" indent="0">
              <a:buNone/>
            </a:pPr>
            <a:r>
              <a:rPr lang="en-US" sz="2200">
                <a:latin typeface="Goudy Old Style" panose="02020502050305020303" pitchFamily="18" charset="0"/>
                <a:ea typeface="Times New Roman" panose="02020603050405020304" pitchFamily="18" charset="0"/>
              </a:rPr>
              <a:t>O</a:t>
            </a:r>
            <a:r>
              <a:rPr lang="en-US" sz="2200">
                <a:effectLst/>
                <a:latin typeface="Goudy Old Style" panose="02020502050305020303" pitchFamily="18" charset="0"/>
                <a:ea typeface="Times New Roman" panose="02020603050405020304" pitchFamily="18" charset="0"/>
              </a:rPr>
              <a:t>ne assumes the hypothesis is true and then presents a logical chain of reasoning to directly establish the truth of the conclusion.</a:t>
            </a:r>
            <a:endParaRPr lang="en-GB" sz="2200">
              <a:effectLst/>
              <a:latin typeface="Times New Roman" panose="02020603050405020304" pitchFamily="18" charset="0"/>
              <a:ea typeface="Times New Roman" panose="02020603050405020304" pitchFamily="18" charset="0"/>
            </a:endParaRPr>
          </a:p>
          <a:p>
            <a:pPr marL="0" indent="0">
              <a:buNone/>
            </a:pPr>
            <a:endParaRPr lang="en-GB" sz="2200"/>
          </a:p>
        </p:txBody>
      </p:sp>
      <p:pic>
        <p:nvPicPr>
          <p:cNvPr id="5" name="Picture 4" descr="Magnifying glass on clear background">
            <a:extLst>
              <a:ext uri="{FF2B5EF4-FFF2-40B4-BE49-F238E27FC236}">
                <a16:creationId xmlns:a16="http://schemas.microsoft.com/office/drawing/2014/main" id="{615DC611-FF8B-721F-5A50-FC9AFBE2F106}"/>
              </a:ext>
            </a:extLst>
          </p:cNvPr>
          <p:cNvPicPr>
            <a:picLocks noChangeAspect="1"/>
          </p:cNvPicPr>
          <p:nvPr/>
        </p:nvPicPr>
        <p:blipFill rotWithShape="1">
          <a:blip r:embed="rId2"/>
          <a:srcRect l="40674" r="15448" b="-1"/>
          <a:stretch/>
        </p:blipFill>
        <p:spPr>
          <a:xfrm>
            <a:off x="7684006" y="10"/>
            <a:ext cx="4507993" cy="6857990"/>
          </a:xfrm>
          <a:prstGeom prst="rect">
            <a:avLst/>
          </a:prstGeom>
        </p:spPr>
      </p:pic>
    </p:spTree>
    <p:extLst>
      <p:ext uri="{BB962C8B-B14F-4D97-AF65-F5344CB8AC3E}">
        <p14:creationId xmlns:p14="http://schemas.microsoft.com/office/powerpoint/2010/main" val="275399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477870-C64A-4E35-8F2F-05B7114F3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F7487E-D710-4A5C-635B-62E5387F3396}"/>
              </a:ext>
            </a:extLst>
          </p:cNvPr>
          <p:cNvSpPr>
            <a:spLocks noGrp="1"/>
          </p:cNvSpPr>
          <p:nvPr>
            <p:ph type="title"/>
          </p:nvPr>
        </p:nvSpPr>
        <p:spPr>
          <a:xfrm>
            <a:off x="396815" y="474453"/>
            <a:ext cx="7470475" cy="1039655"/>
          </a:xfrm>
        </p:spPr>
        <p:txBody>
          <a:bodyPr anchor="b">
            <a:normAutofit/>
          </a:bodyPr>
          <a:lstStyle/>
          <a:p>
            <a:r>
              <a:rPr lang="en-US" sz="3600" b="1" dirty="0">
                <a:latin typeface="Posterama" panose="020B0504020200020000" pitchFamily="34" charset="0"/>
                <a:cs typeface="Posterama" panose="020B0504020200020000" pitchFamily="34" charset="0"/>
              </a:rPr>
              <a:t>Method of Direct Proof…</a:t>
            </a:r>
            <a:r>
              <a:rPr lang="en-US" sz="3600" b="1" dirty="0" err="1">
                <a:latin typeface="Posterama" panose="020B0504020200020000" pitchFamily="34" charset="0"/>
                <a:cs typeface="Posterama" panose="020B0504020200020000" pitchFamily="34" charset="0"/>
              </a:rPr>
              <a:t>contd</a:t>
            </a:r>
            <a:r>
              <a:rPr lang="en-US" sz="3600" b="1" dirty="0">
                <a:latin typeface="Posterama" panose="020B0504020200020000" pitchFamily="34" charset="0"/>
                <a:cs typeface="Posterama" panose="020B0504020200020000" pitchFamily="34" charset="0"/>
              </a:rPr>
              <a:t>…</a:t>
            </a:r>
            <a:endParaRPr lang="en-GB" sz="3600" b="1" dirty="0">
              <a:latin typeface="Posterama" panose="020B0504020200020000" pitchFamily="34" charset="0"/>
              <a:cs typeface="Posterama" panose="020B0504020200020000" pitchFamily="34" charset="0"/>
            </a:endParaRPr>
          </a:p>
        </p:txBody>
      </p:sp>
      <p:sp>
        <p:nvSpPr>
          <p:cNvPr id="21" name="!!accent">
            <a:extLst>
              <a:ext uri="{FF2B5EF4-FFF2-40B4-BE49-F238E27FC236}">
                <a16:creationId xmlns:a16="http://schemas.microsoft.com/office/drawing/2014/main" id="{8AEA628B-C8FF-4D0B-B111-F101F580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42663BD0-064C-40FC-A331-F49FCA953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5928CF7-D166-F446-F923-5EBD867536B4}"/>
                  </a:ext>
                </a:extLst>
              </p:cNvPr>
              <p:cNvSpPr>
                <a:spLocks noGrp="1"/>
              </p:cNvSpPr>
              <p:nvPr>
                <p:ph idx="1"/>
              </p:nvPr>
            </p:nvSpPr>
            <p:spPr>
              <a:xfrm>
                <a:off x="313799" y="2128610"/>
                <a:ext cx="7056408" cy="4128257"/>
              </a:xfrm>
            </p:spPr>
            <p:txBody>
              <a:bodyPr>
                <a:noAutofit/>
              </a:bodyPr>
              <a:lstStyle/>
              <a:p>
                <a:pPr marL="0" indent="0">
                  <a:buNone/>
                </a:pPr>
                <a:r>
                  <a:rPr lang="en-US" sz="1400" dirty="0">
                    <a:effectLst/>
                    <a:latin typeface="Avenir Next LT Pro" panose="020B0504020202020204" pitchFamily="34" charset="0"/>
                    <a:ea typeface="Times New Roman" panose="02020603050405020304" pitchFamily="18" charset="0"/>
                  </a:rPr>
                  <a:t>The steps in the proof flows logically and it utilizes axioms, definitions, and previously proved theorems.</a:t>
                </a:r>
              </a:p>
              <a:p>
                <a:pPr marL="0" indent="0">
                  <a:buNone/>
                </a:pPr>
                <a:r>
                  <a:rPr lang="en-US" sz="1400" dirty="0">
                    <a:effectLst/>
                    <a:latin typeface="Avenir Next LT Pro" panose="020B0504020202020204" pitchFamily="34" charset="0"/>
                    <a:ea typeface="Times New Roman" panose="02020603050405020304" pitchFamily="18" charset="0"/>
                  </a:rPr>
                  <a:t> </a:t>
                </a:r>
              </a:p>
              <a:p>
                <a:pPr marL="0" indent="0">
                  <a:buNone/>
                </a:pPr>
                <a:r>
                  <a:rPr lang="en-US" sz="1400" dirty="0">
                    <a:effectLst/>
                    <a:latin typeface="Avenir Next LT Pro" panose="020B0504020202020204" pitchFamily="34" charset="0"/>
                    <a:ea typeface="Times New Roman" panose="02020603050405020304" pitchFamily="18" charset="0"/>
                  </a:rPr>
                  <a:t>One establishes the truth of a statement through a logical deduction and reasoning process.</a:t>
                </a:r>
              </a:p>
              <a:p>
                <a:pPr marL="0" indent="0">
                  <a:buNone/>
                </a:pPr>
                <a:endParaRPr lang="en-GB" sz="1400" dirty="0">
                  <a:effectLst/>
                  <a:latin typeface="Avenir Next LT Pro" panose="020B0504020202020204" pitchFamily="34" charset="0"/>
                  <a:ea typeface="Times New Roman" panose="02020603050405020304" pitchFamily="18" charset="0"/>
                </a:endParaRPr>
              </a:p>
              <a:p>
                <a:pPr marL="0" indent="0">
                  <a:buNone/>
                </a:pPr>
                <a:r>
                  <a:rPr lang="en-US" sz="1400" dirty="0">
                    <a:effectLst/>
                    <a:latin typeface="Avenir Next LT Pro" panose="020B0504020202020204" pitchFamily="34" charset="0"/>
                    <a:ea typeface="Times New Roman" panose="02020603050405020304" pitchFamily="18" charset="0"/>
                  </a:rPr>
                  <a:t>The method of direct proof is applied to implication or conditional statements or propositions. </a:t>
                </a:r>
                <a:endParaRPr lang="en-US" sz="1400" dirty="0">
                  <a:latin typeface="Avenir Next LT Pro" panose="020B0504020202020204" pitchFamily="34" charset="0"/>
                  <a:ea typeface="Times New Roman" panose="02020603050405020304" pitchFamily="18" charset="0"/>
                </a:endParaRPr>
              </a:p>
              <a:p>
                <a:pPr marL="0" indent="0">
                  <a:buNone/>
                </a:pPr>
                <a:r>
                  <a:rPr lang="en-US" sz="1400" dirty="0">
                    <a:effectLst/>
                    <a:latin typeface="Avenir Next LT Pro" panose="020B0504020202020204" pitchFamily="34" charset="0"/>
                    <a:ea typeface="Times New Roman" panose="02020603050405020304" pitchFamily="18" charset="0"/>
                  </a:rPr>
                  <a:t>That is, propositions of the form ‘if p then q’ or </a:t>
                </a:r>
                <a14:m>
                  <m:oMath xmlns:m="http://schemas.openxmlformats.org/officeDocument/2006/math">
                    <m:r>
                      <m:rPr>
                        <m:sty m:val="p"/>
                      </m:rPr>
                      <a:rPr lang="en-US" sz="1400">
                        <a:effectLst/>
                        <a:latin typeface="Cambria Math" panose="02040503050406030204" pitchFamily="18" charset="0"/>
                        <a:ea typeface="Times New Roman" panose="02020603050405020304" pitchFamily="18" charset="0"/>
                      </a:rPr>
                      <m:t>p</m:t>
                    </m:r>
                    <m:r>
                      <a:rPr lang="en-US" sz="1400">
                        <a:effectLst/>
                        <a:latin typeface="Cambria Math" panose="02040503050406030204" pitchFamily="18" charset="0"/>
                        <a:ea typeface="Times New Roman" panose="02020603050405020304" pitchFamily="18" charset="0"/>
                      </a:rPr>
                      <m:t>→</m:t>
                    </m:r>
                    <m:r>
                      <m:rPr>
                        <m:sty m:val="p"/>
                      </m:rPr>
                      <a:rPr lang="en-US" sz="1400">
                        <a:effectLst/>
                        <a:latin typeface="Cambria Math" panose="02040503050406030204" pitchFamily="18" charset="0"/>
                        <a:ea typeface="Times New Roman" panose="02020603050405020304" pitchFamily="18" charset="0"/>
                      </a:rPr>
                      <m:t>q</m:t>
                    </m:r>
                  </m:oMath>
                </a14:m>
                <a:r>
                  <a:rPr lang="en-US" sz="1400" dirty="0">
                    <a:effectLst/>
                    <a:latin typeface="Avenir Next LT Pro" panose="020B0504020202020204" pitchFamily="34" charset="0"/>
                    <a:ea typeface="Times New Roman" panose="02020603050405020304" pitchFamily="18" charset="0"/>
                  </a:rPr>
                  <a:t>. </a:t>
                </a:r>
              </a:p>
              <a:p>
                <a:pPr marL="0" indent="0">
                  <a:buNone/>
                </a:pPr>
                <a:endParaRPr lang="en-US" sz="1400" dirty="0">
                  <a:effectLst/>
                  <a:latin typeface="Avenir Next LT Pro" panose="020B0504020202020204" pitchFamily="34" charset="0"/>
                  <a:ea typeface="Times New Roman" panose="02020603050405020304" pitchFamily="18" charset="0"/>
                </a:endParaRPr>
              </a:p>
              <a:p>
                <a:pPr marL="0" indent="0">
                  <a:buNone/>
                </a:pPr>
                <a:r>
                  <a:rPr lang="en-US" sz="1400" dirty="0">
                    <a:effectLst/>
                    <a:latin typeface="Avenir Next LT Pro" panose="020B0504020202020204" pitchFamily="34" charset="0"/>
                    <a:ea typeface="Times New Roman" panose="02020603050405020304" pitchFamily="18" charset="0"/>
                  </a:rPr>
                  <a:t>It used to establish that the logical connection between the antecedent </a:t>
                </a:r>
                <a14:m>
                  <m:oMath xmlns:m="http://schemas.openxmlformats.org/officeDocument/2006/math">
                    <m:r>
                      <m:rPr>
                        <m:sty m:val="p"/>
                      </m:rPr>
                      <a:rPr lang="en-US" sz="1400">
                        <a:effectLst/>
                        <a:latin typeface="Cambria Math" panose="02040503050406030204" pitchFamily="18" charset="0"/>
                        <a:ea typeface="Times New Roman" panose="02020603050405020304" pitchFamily="18" charset="0"/>
                      </a:rPr>
                      <m:t>p</m:t>
                    </m:r>
                  </m:oMath>
                </a14:m>
                <a:r>
                  <a:rPr lang="en-US" sz="1400" dirty="0">
                    <a:effectLst/>
                    <a:latin typeface="Avenir Next LT Pro" panose="020B0504020202020204" pitchFamily="34" charset="0"/>
                    <a:ea typeface="Times New Roman" panose="02020603050405020304" pitchFamily="18" charset="0"/>
                  </a:rPr>
                  <a:t> and the consequent </a:t>
                </a:r>
                <a14:m>
                  <m:oMath xmlns:m="http://schemas.openxmlformats.org/officeDocument/2006/math">
                    <m:r>
                      <m:rPr>
                        <m:sty m:val="p"/>
                      </m:rPr>
                      <a:rPr lang="en-US" sz="1400">
                        <a:effectLst/>
                        <a:latin typeface="Cambria Math" panose="02040503050406030204" pitchFamily="18" charset="0"/>
                        <a:ea typeface="Times New Roman" panose="02020603050405020304" pitchFamily="18" charset="0"/>
                      </a:rPr>
                      <m:t>q</m:t>
                    </m:r>
                  </m:oMath>
                </a14:m>
                <a:r>
                  <a:rPr lang="en-US" sz="1400" dirty="0">
                    <a:effectLst/>
                    <a:latin typeface="Avenir Next LT Pro" panose="020B0504020202020204" pitchFamily="34" charset="0"/>
                    <a:ea typeface="Times New Roman" panose="02020603050405020304" pitchFamily="18" charset="0"/>
                  </a:rPr>
                  <a:t>.</a:t>
                </a:r>
              </a:p>
              <a:p>
                <a:pPr marL="0" indent="0">
                  <a:buNone/>
                </a:pPr>
                <a:endParaRPr lang="en-US" sz="1400" dirty="0">
                  <a:effectLst/>
                  <a:latin typeface="Avenir Next LT Pro" panose="020B0504020202020204" pitchFamily="34" charset="0"/>
                  <a:ea typeface="Times New Roman" panose="02020603050405020304" pitchFamily="18" charset="0"/>
                </a:endParaRPr>
              </a:p>
              <a:p>
                <a:pPr marL="0" indent="0">
                  <a:buNone/>
                </a:pPr>
                <a:r>
                  <a:rPr lang="en-US" sz="1400" dirty="0">
                    <a:effectLst/>
                    <a:latin typeface="Avenir Next LT Pro" panose="020B0504020202020204" pitchFamily="34" charset="0"/>
                    <a:ea typeface="Times New Roman" panose="02020603050405020304" pitchFamily="18" charset="0"/>
                  </a:rPr>
                  <a:t>Demonstrating that the consequent </a:t>
                </a:r>
                <a14:m>
                  <m:oMath xmlns:m="http://schemas.openxmlformats.org/officeDocument/2006/math">
                    <m:r>
                      <m:rPr>
                        <m:sty m:val="p"/>
                      </m:rPr>
                      <a:rPr lang="en-US" sz="1400">
                        <a:effectLst/>
                        <a:latin typeface="Cambria Math" panose="02040503050406030204" pitchFamily="18" charset="0"/>
                        <a:ea typeface="Times New Roman" panose="02020603050405020304" pitchFamily="18" charset="0"/>
                      </a:rPr>
                      <m:t>q</m:t>
                    </m:r>
                  </m:oMath>
                </a14:m>
                <a:r>
                  <a:rPr lang="en-US" sz="1400" dirty="0">
                    <a:effectLst/>
                    <a:latin typeface="Avenir Next LT Pro" panose="020B0504020202020204" pitchFamily="34" charset="0"/>
                    <a:ea typeface="Times New Roman" panose="02020603050405020304" pitchFamily="18" charset="0"/>
                  </a:rPr>
                  <a:t> follows logically from the antecedent </a:t>
                </a:r>
                <a14:m>
                  <m:oMath xmlns:m="http://schemas.openxmlformats.org/officeDocument/2006/math">
                    <m:r>
                      <m:rPr>
                        <m:sty m:val="p"/>
                      </m:rPr>
                      <a:rPr lang="en-US" sz="1400">
                        <a:effectLst/>
                        <a:latin typeface="Cambria Math" panose="02040503050406030204" pitchFamily="18" charset="0"/>
                        <a:ea typeface="Times New Roman" panose="02020603050405020304" pitchFamily="18" charset="0"/>
                      </a:rPr>
                      <m:t>p</m:t>
                    </m:r>
                    <m:r>
                      <a:rPr lang="en-US" sz="1400">
                        <a:effectLst/>
                        <a:latin typeface="Cambria Math" panose="02040503050406030204" pitchFamily="18" charset="0"/>
                        <a:ea typeface="Times New Roman" panose="02020603050405020304" pitchFamily="18" charset="0"/>
                      </a:rPr>
                      <m:t>.</m:t>
                    </m:r>
                  </m:oMath>
                </a14:m>
                <a:r>
                  <a:rPr lang="en-US" sz="1400" dirty="0">
                    <a:effectLst/>
                    <a:latin typeface="Avenir Next LT Pro" panose="020B0504020202020204" pitchFamily="34" charset="0"/>
                    <a:ea typeface="Times New Roman" panose="02020603050405020304" pitchFamily="18" charset="0"/>
                  </a:rPr>
                  <a:t> </a:t>
                </a:r>
                <a:endParaRPr lang="en-GB" sz="1400" dirty="0">
                  <a:effectLst/>
                  <a:latin typeface="Avenir Next LT Pro" panose="020B0504020202020204" pitchFamily="34" charset="0"/>
                  <a:ea typeface="Times New Roman" panose="02020603050405020304" pitchFamily="18" charset="0"/>
                </a:endParaRPr>
              </a:p>
              <a:p>
                <a:pPr marL="0" indent="0">
                  <a:buNone/>
                </a:pPr>
                <a:endParaRPr lang="en-GB" sz="14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D5928CF7-D166-F446-F923-5EBD867536B4}"/>
                  </a:ext>
                </a:extLst>
              </p:cNvPr>
              <p:cNvSpPr>
                <a:spLocks noGrp="1" noRot="1" noChangeAspect="1" noMove="1" noResize="1" noEditPoints="1" noAdjustHandles="1" noChangeArrowheads="1" noChangeShapeType="1" noTextEdit="1"/>
              </p:cNvSpPr>
              <p:nvPr>
                <p:ph idx="1"/>
              </p:nvPr>
            </p:nvSpPr>
            <p:spPr>
              <a:xfrm>
                <a:off x="313799" y="2128610"/>
                <a:ext cx="7056408" cy="4128257"/>
              </a:xfrm>
              <a:blipFill>
                <a:blip r:embed="rId2"/>
                <a:stretch>
                  <a:fillRect l="-259" t="-886" r="-518"/>
                </a:stretch>
              </a:blipFill>
            </p:spPr>
            <p:txBody>
              <a:bodyPr/>
              <a:lstStyle/>
              <a:p>
                <a:r>
                  <a:rPr lang="en-GB">
                    <a:noFill/>
                  </a:rPr>
                  <a:t> </a:t>
                </a:r>
              </a:p>
            </p:txBody>
          </p:sp>
        </mc:Fallback>
      </mc:AlternateContent>
      <p:pic>
        <p:nvPicPr>
          <p:cNvPr id="14" name="Picture 4" descr="Question mark on green pastel background">
            <a:extLst>
              <a:ext uri="{FF2B5EF4-FFF2-40B4-BE49-F238E27FC236}">
                <a16:creationId xmlns:a16="http://schemas.microsoft.com/office/drawing/2014/main" id="{275D27C1-7C55-C7B8-BB07-3B9D35901AB9}"/>
              </a:ext>
            </a:extLst>
          </p:cNvPr>
          <p:cNvPicPr>
            <a:picLocks noChangeAspect="1"/>
          </p:cNvPicPr>
          <p:nvPr/>
        </p:nvPicPr>
        <p:blipFill rotWithShape="1">
          <a:blip r:embed="rId3"/>
          <a:srcRect l="45256" r="5444"/>
          <a:stretch/>
        </p:blipFill>
        <p:spPr>
          <a:xfrm>
            <a:off x="7684006" y="10"/>
            <a:ext cx="4507993" cy="6857990"/>
          </a:xfrm>
          <a:prstGeom prst="rect">
            <a:avLst/>
          </a:prstGeom>
        </p:spPr>
      </p:pic>
    </p:spTree>
    <p:extLst>
      <p:ext uri="{BB962C8B-B14F-4D97-AF65-F5344CB8AC3E}">
        <p14:creationId xmlns:p14="http://schemas.microsoft.com/office/powerpoint/2010/main" val="894538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9" name="Freeform: Shape 28">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90D79EA-A9BD-F81D-D40D-7BDCB7B1AF9B}"/>
              </a:ext>
            </a:extLst>
          </p:cNvPr>
          <p:cNvSpPr>
            <a:spLocks noGrp="1"/>
          </p:cNvSpPr>
          <p:nvPr>
            <p:ph type="title"/>
          </p:nvPr>
        </p:nvSpPr>
        <p:spPr>
          <a:xfrm>
            <a:off x="1045029" y="507160"/>
            <a:ext cx="2993571" cy="5438730"/>
          </a:xfrm>
        </p:spPr>
        <p:txBody>
          <a:bodyPr>
            <a:normAutofit/>
          </a:bodyPr>
          <a:lstStyle/>
          <a:p>
            <a:r>
              <a:rPr lang="en-US" sz="3200" b="1">
                <a:latin typeface="Posterama" panose="020B0504020200020000" pitchFamily="34" charset="0"/>
                <a:cs typeface="Posterama" panose="020B0504020200020000" pitchFamily="34" charset="0"/>
              </a:rPr>
              <a:t>Methods of direct</a:t>
            </a:r>
            <a:endParaRPr lang="en-GB" sz="3200" b="1">
              <a:latin typeface="Posterama" panose="020B0504020200020000" pitchFamily="34" charset="0"/>
              <a:cs typeface="Posterama" panose="020B0504020200020000" pitchFamily="34" charset="0"/>
            </a:endParaRPr>
          </a:p>
        </p:txBody>
      </p:sp>
      <p:graphicFrame>
        <p:nvGraphicFramePr>
          <p:cNvPr id="22" name="Content Placeholder 2">
            <a:extLst>
              <a:ext uri="{FF2B5EF4-FFF2-40B4-BE49-F238E27FC236}">
                <a16:creationId xmlns:a16="http://schemas.microsoft.com/office/drawing/2014/main" id="{51E5623C-AF2C-D880-CFB8-CA7FF5FBA038}"/>
              </a:ext>
            </a:extLst>
          </p:cNvPr>
          <p:cNvGraphicFramePr>
            <a:graphicFrameLocks noGrp="1"/>
          </p:cNvGraphicFramePr>
          <p:nvPr>
            <p:ph idx="1"/>
            <p:extLst>
              <p:ext uri="{D42A27DB-BD31-4B8C-83A1-F6EECF244321}">
                <p14:modId xmlns:p14="http://schemas.microsoft.com/office/powerpoint/2010/main" val="2864338234"/>
              </p:ext>
            </p:extLst>
          </p:nvPr>
        </p:nvGraphicFramePr>
        <p:xfrm>
          <a:off x="4526280" y="512064"/>
          <a:ext cx="6830568" cy="544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5050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0E9A6ED-B880-44EA-8D60-C9D3C82CC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2045DC-C65F-F034-3841-31A691052BF8}"/>
              </a:ext>
            </a:extLst>
          </p:cNvPr>
          <p:cNvSpPr>
            <a:spLocks noGrp="1"/>
          </p:cNvSpPr>
          <p:nvPr>
            <p:ph type="title"/>
          </p:nvPr>
        </p:nvSpPr>
        <p:spPr>
          <a:xfrm>
            <a:off x="648929" y="557190"/>
            <a:ext cx="5170852" cy="1671564"/>
          </a:xfrm>
        </p:spPr>
        <p:txBody>
          <a:bodyPr>
            <a:normAutofit/>
          </a:bodyPr>
          <a:lstStyle/>
          <a:p>
            <a:r>
              <a:rPr lang="en-US" sz="4000" b="1">
                <a:effectLst/>
                <a:latin typeface="Posterama" panose="020B0504020200020000" pitchFamily="34" charset="0"/>
                <a:ea typeface="Times New Roman" panose="02020603050405020304" pitchFamily="18" charset="0"/>
                <a:cs typeface="Posterama" panose="020B0504020200020000" pitchFamily="34" charset="0"/>
              </a:rPr>
              <a:t>Constructive Proof</a:t>
            </a:r>
            <a:br>
              <a:rPr lang="en-GB" sz="4000">
                <a:effectLst/>
                <a:latin typeface="Posterama" panose="020B0504020200020000" pitchFamily="34" charset="0"/>
                <a:ea typeface="Times New Roman" panose="02020603050405020304" pitchFamily="18" charset="0"/>
                <a:cs typeface="Posterama" panose="020B0504020200020000" pitchFamily="34" charset="0"/>
              </a:rPr>
            </a:br>
            <a:endParaRPr lang="en-GB" sz="4000">
              <a:latin typeface="Posterama" panose="020B0504020200020000" pitchFamily="34" charset="0"/>
              <a:cs typeface="Posterama" panose="020B0504020200020000" pitchFamily="34" charset="0"/>
            </a:endParaRPr>
          </a:p>
        </p:txBody>
      </p:sp>
      <p:sp>
        <p:nvSpPr>
          <p:cNvPr id="3" name="Content Placeholder 2">
            <a:extLst>
              <a:ext uri="{FF2B5EF4-FFF2-40B4-BE49-F238E27FC236}">
                <a16:creationId xmlns:a16="http://schemas.microsoft.com/office/drawing/2014/main" id="{D885A434-84BE-5F8D-2AC4-267E16A72BF5}"/>
              </a:ext>
            </a:extLst>
          </p:cNvPr>
          <p:cNvSpPr>
            <a:spLocks noGrp="1"/>
          </p:cNvSpPr>
          <p:nvPr>
            <p:ph idx="1"/>
          </p:nvPr>
        </p:nvSpPr>
        <p:spPr>
          <a:xfrm>
            <a:off x="414670" y="1477927"/>
            <a:ext cx="7793665" cy="4933506"/>
          </a:xfrm>
        </p:spPr>
        <p:txBody>
          <a:bodyPr>
            <a:noAutofit/>
          </a:bodyPr>
          <a:lstStyle/>
          <a:p>
            <a:pPr>
              <a:lnSpc>
                <a:spcPct val="150000"/>
              </a:lnSpc>
              <a:spcBef>
                <a:spcPts val="0"/>
              </a:spcBef>
              <a:buFont typeface="Wingdings" panose="05000000000000000000" pitchFamily="2" charset="2"/>
              <a:buChar char="q"/>
            </a:pPr>
            <a:r>
              <a:rPr lang="en-US" sz="2400" dirty="0">
                <a:effectLst/>
                <a:latin typeface="Avenir Next LT Pro" panose="020B0504020202020204" pitchFamily="34" charset="0"/>
                <a:ea typeface="Times New Roman" panose="02020603050405020304" pitchFamily="18" charset="0"/>
              </a:rPr>
              <a:t>The method seeks to establish the truth of a statement and goes further by providing explicit evidence (constructive procedure) to demonstrate the validity of the conclusion. </a:t>
            </a:r>
            <a:endParaRPr lang="en-US" sz="2400" dirty="0">
              <a:latin typeface="Avenir Next LT Pro" panose="020B0504020202020204" pitchFamily="34" charset="0"/>
              <a:ea typeface="Times New Roman" panose="02020603050405020304" pitchFamily="18" charset="0"/>
            </a:endParaRPr>
          </a:p>
          <a:p>
            <a:pPr>
              <a:lnSpc>
                <a:spcPct val="150000"/>
              </a:lnSpc>
              <a:spcBef>
                <a:spcPts val="0"/>
              </a:spcBef>
              <a:buFont typeface="Wingdings" panose="05000000000000000000" pitchFamily="2" charset="2"/>
              <a:buChar char="q"/>
            </a:pPr>
            <a:r>
              <a:rPr lang="en-US" sz="2400" dirty="0">
                <a:effectLst/>
                <a:latin typeface="Avenir Next LT Pro" panose="020B0504020202020204" pitchFamily="34" charset="0"/>
                <a:ea typeface="Times New Roman" panose="02020603050405020304" pitchFamily="18" charset="0"/>
              </a:rPr>
              <a:t>This method provides practical insights and methods.</a:t>
            </a:r>
          </a:p>
          <a:p>
            <a:pPr>
              <a:lnSpc>
                <a:spcPct val="150000"/>
              </a:lnSpc>
              <a:spcBef>
                <a:spcPts val="0"/>
              </a:spcBef>
              <a:buFont typeface="Wingdings" panose="05000000000000000000" pitchFamily="2" charset="2"/>
              <a:buChar char="q"/>
            </a:pPr>
            <a:r>
              <a:rPr lang="en-US" sz="2400" dirty="0">
                <a:effectLst/>
                <a:latin typeface="Avenir Next LT Pro" panose="020B0504020202020204" pitchFamily="34" charset="0"/>
                <a:ea typeface="Times New Roman" panose="02020603050405020304" pitchFamily="18" charset="0"/>
              </a:rPr>
              <a:t>One can use this method of proof in areas such as number theory, optimization etc. where explicit solutions are important.</a:t>
            </a:r>
            <a:endParaRPr lang="en-GB" sz="2400" dirty="0">
              <a:effectLst/>
              <a:latin typeface="Avenir Next LT Pro" panose="020B0504020202020204" pitchFamily="34" charset="0"/>
              <a:ea typeface="Times New Roman" panose="02020603050405020304" pitchFamily="18" charset="0"/>
            </a:endParaRPr>
          </a:p>
          <a:p>
            <a:pPr marL="0" indent="0">
              <a:lnSpc>
                <a:spcPct val="150000"/>
              </a:lnSpc>
              <a:spcBef>
                <a:spcPts val="0"/>
              </a:spcBef>
              <a:buNone/>
            </a:pPr>
            <a:endParaRPr lang="en-GB" sz="2400" dirty="0">
              <a:latin typeface="Avenir Next LT Pro" panose="020B0504020202020204" pitchFamily="34" charset="0"/>
            </a:endParaRPr>
          </a:p>
        </p:txBody>
      </p:sp>
      <p:pic>
        <p:nvPicPr>
          <p:cNvPr id="5" name="Picture 4" descr="Light bulb on yellow background with sketched light beams and cord">
            <a:extLst>
              <a:ext uri="{FF2B5EF4-FFF2-40B4-BE49-F238E27FC236}">
                <a16:creationId xmlns:a16="http://schemas.microsoft.com/office/drawing/2014/main" id="{AAAB8AA9-8CC9-D528-15BE-A13F02B1A220}"/>
              </a:ext>
            </a:extLst>
          </p:cNvPr>
          <p:cNvPicPr>
            <a:picLocks noChangeAspect="1"/>
          </p:cNvPicPr>
          <p:nvPr/>
        </p:nvPicPr>
        <p:blipFill rotWithShape="1">
          <a:blip r:embed="rId2"/>
          <a:srcRect l="42927"/>
          <a:stretch/>
        </p:blipFill>
        <p:spPr>
          <a:xfrm>
            <a:off x="8208335" y="0"/>
            <a:ext cx="3980616" cy="6918385"/>
          </a:xfrm>
          <a:prstGeom prst="rect">
            <a:avLst/>
          </a:prstGeom>
          <a:effectLst/>
        </p:spPr>
      </p:pic>
    </p:spTree>
    <p:extLst>
      <p:ext uri="{BB962C8B-B14F-4D97-AF65-F5344CB8AC3E}">
        <p14:creationId xmlns:p14="http://schemas.microsoft.com/office/powerpoint/2010/main" val="366822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9EC38-0E91-3B9A-3BFE-1E97D6A131D8}"/>
              </a:ext>
            </a:extLst>
          </p:cNvPr>
          <p:cNvSpPr>
            <a:spLocks noGrp="1"/>
          </p:cNvSpPr>
          <p:nvPr>
            <p:ph type="title"/>
          </p:nvPr>
        </p:nvSpPr>
        <p:spPr>
          <a:xfrm>
            <a:off x="481014" y="327025"/>
            <a:ext cx="7557200" cy="1384817"/>
          </a:xfrm>
        </p:spPr>
        <p:txBody>
          <a:bodyPr anchor="b">
            <a:normAutofit/>
          </a:bodyPr>
          <a:lstStyle/>
          <a:p>
            <a:r>
              <a:rPr lang="en-US" sz="3600" b="1" dirty="0">
                <a:effectLst/>
                <a:latin typeface="Posterama" panose="020B0504020200020000" pitchFamily="34" charset="0"/>
                <a:ea typeface="Times New Roman" panose="02020603050405020304" pitchFamily="18" charset="0"/>
                <a:cs typeface="Posterama" panose="020B0504020200020000" pitchFamily="34" charset="0"/>
              </a:rPr>
              <a:t>Constructive proof…</a:t>
            </a:r>
            <a:r>
              <a:rPr lang="en-US" sz="3600" b="1" dirty="0" err="1">
                <a:effectLst/>
                <a:latin typeface="Posterama" panose="020B0504020200020000" pitchFamily="34" charset="0"/>
                <a:ea typeface="Times New Roman" panose="02020603050405020304" pitchFamily="18" charset="0"/>
                <a:cs typeface="Posterama" panose="020B0504020200020000" pitchFamily="34" charset="0"/>
              </a:rPr>
              <a:t>contd</a:t>
            </a:r>
            <a:r>
              <a:rPr lang="en-US" sz="3600" b="1" dirty="0">
                <a:effectLst/>
                <a:latin typeface="Posterama" panose="020B0504020200020000" pitchFamily="34" charset="0"/>
                <a:ea typeface="Times New Roman" panose="02020603050405020304" pitchFamily="18" charset="0"/>
                <a:cs typeface="Posterama" panose="020B0504020200020000" pitchFamily="34" charset="0"/>
              </a:rPr>
              <a:t>…</a:t>
            </a:r>
            <a:endParaRPr lang="en-GB" sz="3600" b="1"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E51814D-931E-0FD7-24A9-299C0BA239F1}"/>
                  </a:ext>
                </a:extLst>
              </p:cNvPr>
              <p:cNvSpPr>
                <a:spLocks noGrp="1"/>
              </p:cNvSpPr>
              <p:nvPr>
                <p:ph idx="1"/>
              </p:nvPr>
            </p:nvSpPr>
            <p:spPr>
              <a:xfrm>
                <a:off x="481014" y="2126513"/>
                <a:ext cx="7833646" cy="4079026"/>
              </a:xfrm>
            </p:spPr>
            <p:txBody>
              <a:bodyPr>
                <a:normAutofit/>
              </a:bodyPr>
              <a:lstStyle/>
              <a:p>
                <a:pPr>
                  <a:buFont typeface="Wingdings" panose="05000000000000000000" pitchFamily="2" charset="2"/>
                  <a:buChar char="q"/>
                </a:pPr>
                <a:r>
                  <a:rPr lang="en-US" sz="1800" dirty="0">
                    <a:effectLst/>
                    <a:latin typeface="Avenir Next LT Pro" panose="020B0504020202020204" pitchFamily="34" charset="0"/>
                    <a:ea typeface="Times New Roman" panose="02020603050405020304" pitchFamily="18" charset="0"/>
                  </a:rPr>
                  <a:t>Constructive proof tackles theorems of the form; </a:t>
                </a:r>
                <a14:m>
                  <m:oMath xmlns:m="http://schemas.openxmlformats.org/officeDocument/2006/math">
                    <m:r>
                      <a:rPr lang="en-US" sz="1800">
                        <a:effectLst/>
                        <a:latin typeface="Cambria Math" panose="02040503050406030204" pitchFamily="18" charset="0"/>
                        <a:ea typeface="Times New Roman" panose="02020603050405020304" pitchFamily="18" charset="0"/>
                      </a:rPr>
                      <m:t>∃ </m:t>
                    </m:r>
                    <m:r>
                      <m:rPr>
                        <m:sty m:val="p"/>
                      </m:rPr>
                      <a:rPr lang="en-US" sz="1800">
                        <a:effectLst/>
                        <a:latin typeface="Cambria Math" panose="02040503050406030204" pitchFamily="18" charset="0"/>
                        <a:ea typeface="Times New Roman" panose="02020603050405020304" pitchFamily="18" charset="0"/>
                      </a:rPr>
                      <m:t>x</m:t>
                    </m:r>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p</m:t>
                    </m:r>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x</m:t>
                    </m:r>
                    <m:r>
                      <a:rPr lang="en-US" sz="1800">
                        <a:effectLst/>
                        <a:latin typeface="Cambria Math" panose="02040503050406030204" pitchFamily="18" charset="0"/>
                        <a:ea typeface="Times New Roman" panose="02020603050405020304" pitchFamily="18" charset="0"/>
                      </a:rPr>
                      <m:t>)</m:t>
                    </m:r>
                  </m:oMath>
                </a14:m>
                <a:r>
                  <a:rPr lang="en-US" sz="1800" dirty="0">
                    <a:effectLst/>
                    <a:latin typeface="Avenir Next LT Pro" panose="020B0504020202020204" pitchFamily="34" charset="0"/>
                    <a:ea typeface="Times New Roman" panose="02020603050405020304" pitchFamily="18" charset="0"/>
                  </a:rPr>
                  <a:t> i.e., there exist an x such that p(x) is true.</a:t>
                </a:r>
              </a:p>
              <a:p>
                <a:pPr marL="0" indent="0">
                  <a:buNone/>
                </a:pPr>
                <a:endParaRPr lang="en-GB" sz="1800" dirty="0">
                  <a:effectLst/>
                  <a:latin typeface="Avenir Next LT Pro" panose="020B0504020202020204" pitchFamily="34" charset="0"/>
                  <a:ea typeface="Times New Roman" panose="02020603050405020304" pitchFamily="18" charset="0"/>
                </a:endParaRPr>
              </a:p>
              <a:p>
                <a:pPr>
                  <a:buFont typeface="Wingdings" panose="05000000000000000000" pitchFamily="2" charset="2"/>
                  <a:buChar char="q"/>
                </a:pPr>
                <a:r>
                  <a:rPr lang="en-US" sz="1800" dirty="0">
                    <a:effectLst/>
                    <a:latin typeface="Avenir Next LT Pro" panose="020B0504020202020204" pitchFamily="34" charset="0"/>
                    <a:ea typeface="Times New Roman" panose="02020603050405020304" pitchFamily="18" charset="0"/>
                  </a:rPr>
                  <a:t>This theorem guarantees the existence of at least one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x</m:t>
                    </m:r>
                  </m:oMath>
                </a14:m>
                <a:r>
                  <a:rPr lang="en-US" sz="1800" dirty="0">
                    <a:effectLst/>
                    <a:latin typeface="Avenir Next LT Pro" panose="020B0504020202020204" pitchFamily="34" charset="0"/>
                    <a:ea typeface="Times New Roman" panose="02020603050405020304" pitchFamily="18" charset="0"/>
                  </a:rPr>
                  <a:t> for which the predicate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p</m:t>
                    </m:r>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x</m:t>
                    </m:r>
                    <m:r>
                      <a:rPr lang="en-US" sz="1800">
                        <a:effectLst/>
                        <a:latin typeface="Cambria Math" panose="02040503050406030204" pitchFamily="18" charset="0"/>
                        <a:ea typeface="Times New Roman" panose="02020603050405020304" pitchFamily="18" charset="0"/>
                      </a:rPr>
                      <m:t>)</m:t>
                    </m:r>
                  </m:oMath>
                </a14:m>
                <a:r>
                  <a:rPr lang="en-US" sz="1800" dirty="0">
                    <a:effectLst/>
                    <a:latin typeface="Avenir Next LT Pro" panose="020B0504020202020204" pitchFamily="34" charset="0"/>
                    <a:ea typeface="Times New Roman" panose="02020603050405020304" pitchFamily="18" charset="0"/>
                  </a:rPr>
                  <a:t> is true. </a:t>
                </a:r>
              </a:p>
              <a:p>
                <a:pPr marL="0" indent="0">
                  <a:buNone/>
                </a:pPr>
                <a:endParaRPr lang="en-US" sz="1800" dirty="0">
                  <a:effectLst/>
                  <a:latin typeface="Avenir Next LT Pro" panose="020B0504020202020204" pitchFamily="34" charset="0"/>
                  <a:ea typeface="Times New Roman" panose="02020603050405020304" pitchFamily="18" charset="0"/>
                </a:endParaRPr>
              </a:p>
              <a:p>
                <a:pPr>
                  <a:buFont typeface="Wingdings" panose="05000000000000000000" pitchFamily="2" charset="2"/>
                  <a:buChar char="q"/>
                </a:pPr>
                <a:r>
                  <a:rPr lang="en-US" sz="1800" dirty="0">
                    <a:effectLst/>
                    <a:latin typeface="Avenir Next LT Pro" panose="020B0504020202020204" pitchFamily="34" charset="0"/>
                    <a:ea typeface="Times New Roman" panose="02020603050405020304" pitchFamily="18" charset="0"/>
                  </a:rPr>
                  <a:t>The proof by constructive involves finding a particular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x</m:t>
                    </m:r>
                  </m:oMath>
                </a14:m>
                <a:r>
                  <a:rPr lang="en-US" sz="1800" dirty="0">
                    <a:effectLst/>
                    <a:latin typeface="Avenir Next LT Pro" panose="020B0504020202020204" pitchFamily="34" charset="0"/>
                    <a:ea typeface="Times New Roman" panose="02020603050405020304" pitchFamily="18" charset="0"/>
                  </a:rPr>
                  <a:t> that makes the predicate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p</m:t>
                    </m:r>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x</m:t>
                    </m:r>
                    <m:r>
                      <a:rPr lang="en-US" sz="1800">
                        <a:effectLst/>
                        <a:latin typeface="Cambria Math" panose="02040503050406030204" pitchFamily="18" charset="0"/>
                        <a:ea typeface="Times New Roman" panose="02020603050405020304" pitchFamily="18" charset="0"/>
                      </a:rPr>
                      <m:t>)</m:t>
                    </m:r>
                  </m:oMath>
                </a14:m>
                <a:r>
                  <a:rPr lang="en-US" sz="1800" dirty="0">
                    <a:effectLst/>
                    <a:latin typeface="Avenir Next LT Pro" panose="020B0504020202020204" pitchFamily="34" charset="0"/>
                    <a:ea typeface="Times New Roman" panose="02020603050405020304" pitchFamily="18" charset="0"/>
                  </a:rPr>
                  <a:t> true. </a:t>
                </a:r>
              </a:p>
              <a:p>
                <a:pPr marL="0" indent="0">
                  <a:buNone/>
                </a:pPr>
                <a:endParaRPr lang="en-US" sz="1800" dirty="0">
                  <a:effectLst/>
                  <a:latin typeface="Avenir Next LT Pro" panose="020B0504020202020204" pitchFamily="34" charset="0"/>
                  <a:ea typeface="Times New Roman" panose="02020603050405020304" pitchFamily="18" charset="0"/>
                </a:endParaRPr>
              </a:p>
              <a:p>
                <a:pPr>
                  <a:buFont typeface="Wingdings" panose="05000000000000000000" pitchFamily="2" charset="2"/>
                  <a:buChar char="q"/>
                </a:pPr>
                <a:r>
                  <a:rPr lang="en-US" sz="1800" dirty="0">
                    <a:effectLst/>
                    <a:latin typeface="Avenir Next LT Pro" panose="020B0504020202020204" pitchFamily="34" charset="0"/>
                    <a:ea typeface="Times New Roman" panose="02020603050405020304" pitchFamily="18" charset="0"/>
                  </a:rPr>
                  <a:t>One can also establish a formula for finding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x</m:t>
                    </m:r>
                    <m:r>
                      <a:rPr lang="en-US" sz="1800">
                        <a:effectLst/>
                        <a:latin typeface="Cambria Math" panose="02040503050406030204" pitchFamily="18" charset="0"/>
                        <a:ea typeface="Times New Roman" panose="02020603050405020304" pitchFamily="18" charset="0"/>
                      </a:rPr>
                      <m:t>.</m:t>
                    </m:r>
                  </m:oMath>
                </a14:m>
                <a:endParaRPr lang="en-GB" sz="1800" dirty="0">
                  <a:effectLst/>
                  <a:latin typeface="Avenir Next LT Pro" panose="020B0504020202020204" pitchFamily="34" charset="0"/>
                  <a:ea typeface="Times New Roman" panose="02020603050405020304" pitchFamily="18" charset="0"/>
                </a:endParaRPr>
              </a:p>
              <a:p>
                <a:pPr>
                  <a:buFont typeface="Wingdings" panose="05000000000000000000" pitchFamily="2" charset="2"/>
                  <a:buChar char="q"/>
                </a:pPr>
                <a:endParaRPr lang="en-GB" sz="18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0E51814D-931E-0FD7-24A9-299C0BA239F1}"/>
                  </a:ext>
                </a:extLst>
              </p:cNvPr>
              <p:cNvSpPr>
                <a:spLocks noGrp="1" noRot="1" noChangeAspect="1" noMove="1" noResize="1" noEditPoints="1" noAdjustHandles="1" noChangeArrowheads="1" noChangeShapeType="1" noTextEdit="1"/>
              </p:cNvSpPr>
              <p:nvPr>
                <p:ph idx="1"/>
              </p:nvPr>
            </p:nvSpPr>
            <p:spPr>
              <a:xfrm>
                <a:off x="481014" y="2126513"/>
                <a:ext cx="7833646" cy="4079026"/>
              </a:xfrm>
              <a:blipFill>
                <a:blip r:embed="rId2"/>
                <a:stretch>
                  <a:fillRect l="-545" t="-1495"/>
                </a:stretch>
              </a:blipFill>
            </p:spPr>
            <p:txBody>
              <a:bodyPr/>
              <a:lstStyle/>
              <a:p>
                <a:r>
                  <a:rPr lang="en-GB">
                    <a:noFill/>
                  </a:rPr>
                  <a:t> </a:t>
                </a:r>
              </a:p>
            </p:txBody>
          </p:sp>
        </mc:Fallback>
      </mc:AlternateContent>
      <p:pic>
        <p:nvPicPr>
          <p:cNvPr id="12" name="Picture 4" descr="White stones balanced in a stack">
            <a:extLst>
              <a:ext uri="{FF2B5EF4-FFF2-40B4-BE49-F238E27FC236}">
                <a16:creationId xmlns:a16="http://schemas.microsoft.com/office/drawing/2014/main" id="{973E692D-51D3-EFF0-6463-FD7255D7344B}"/>
              </a:ext>
            </a:extLst>
          </p:cNvPr>
          <p:cNvPicPr>
            <a:picLocks noChangeAspect="1"/>
          </p:cNvPicPr>
          <p:nvPr/>
        </p:nvPicPr>
        <p:blipFill rotWithShape="1">
          <a:blip r:embed="rId3"/>
          <a:srcRect l="35253" r="1753" b="-2"/>
          <a:stretch/>
        </p:blipFill>
        <p:spPr>
          <a:xfrm>
            <a:off x="8038214" y="1"/>
            <a:ext cx="4153786" cy="6856412"/>
          </a:xfrm>
          <a:custGeom>
            <a:avLst/>
            <a:gdLst/>
            <a:ahLst/>
            <a:cxnLst/>
            <a:rect l="l" t="t" r="r" b="b"/>
            <a:pathLst>
              <a:path w="6470464" h="6856412">
                <a:moveTo>
                  <a:pt x="0" y="0"/>
                </a:moveTo>
                <a:lnTo>
                  <a:pt x="6470464" y="0"/>
                </a:lnTo>
                <a:lnTo>
                  <a:pt x="6470464" y="6856412"/>
                </a:lnTo>
                <a:lnTo>
                  <a:pt x="753" y="6856412"/>
                </a:lnTo>
                <a:lnTo>
                  <a:pt x="83736" y="6682434"/>
                </a:lnTo>
                <a:cubicBezTo>
                  <a:pt x="534353" y="5654674"/>
                  <a:pt x="777103" y="4561946"/>
                  <a:pt x="777103" y="3428997"/>
                </a:cubicBezTo>
                <a:cubicBezTo>
                  <a:pt x="777103" y="2296047"/>
                  <a:pt x="534353" y="1203318"/>
                  <a:pt x="83736" y="175558"/>
                </a:cubicBezTo>
                <a:close/>
              </a:path>
            </a:pathLst>
          </a:custGeom>
        </p:spPr>
      </p:pic>
    </p:spTree>
    <p:extLst>
      <p:ext uri="{BB962C8B-B14F-4D97-AF65-F5344CB8AC3E}">
        <p14:creationId xmlns:p14="http://schemas.microsoft.com/office/powerpoint/2010/main" val="57696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ACF851-4A32-1F73-B3BE-7E6473E41698}"/>
              </a:ext>
            </a:extLst>
          </p:cNvPr>
          <p:cNvSpPr>
            <a:spLocks noGrp="1"/>
          </p:cNvSpPr>
          <p:nvPr>
            <p:ph type="title"/>
          </p:nvPr>
        </p:nvSpPr>
        <p:spPr>
          <a:xfrm>
            <a:off x="838201" y="365125"/>
            <a:ext cx="5251316" cy="1807305"/>
          </a:xfrm>
        </p:spPr>
        <p:txBody>
          <a:bodyPr>
            <a:normAutofit/>
          </a:bodyPr>
          <a:lstStyle/>
          <a:p>
            <a:r>
              <a:rPr lang="en-US" b="1" dirty="0">
                <a:effectLst/>
                <a:latin typeface="Goudy Old Style" panose="02020502050305020303" pitchFamily="18" charset="0"/>
                <a:ea typeface="Times New Roman" panose="02020603050405020304" pitchFamily="18" charset="0"/>
              </a:rPr>
              <a:t>Examples</a:t>
            </a:r>
            <a:endParaRPr lang="en-GB"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80B60B9-857D-C8F3-A1EF-ABC3CF86D7CF}"/>
                  </a:ext>
                </a:extLst>
              </p:cNvPr>
              <p:cNvSpPr>
                <a:spLocks noGrp="1"/>
              </p:cNvSpPr>
              <p:nvPr>
                <p:ph idx="1"/>
              </p:nvPr>
            </p:nvSpPr>
            <p:spPr>
              <a:xfrm>
                <a:off x="701750" y="1977656"/>
                <a:ext cx="7251404" cy="4515219"/>
              </a:xfrm>
            </p:spPr>
            <p:txBody>
              <a:bodyPr>
                <a:normAutofit/>
              </a:bodyPr>
              <a:lstStyle/>
              <a:p>
                <a:pPr marL="0" indent="0">
                  <a:buNone/>
                </a:pPr>
                <a:r>
                  <a:rPr lang="en-US" sz="2000" dirty="0">
                    <a:effectLst/>
                    <a:latin typeface="Goudy Old Style" panose="02020502050305020303" pitchFamily="18" charset="0"/>
                    <a:ea typeface="Times New Roman" panose="02020603050405020304" pitchFamily="18" charset="0"/>
                  </a:rPr>
                  <a:t>Show that: </a:t>
                </a:r>
                <a14:m>
                  <m:oMath xmlns:m="http://schemas.openxmlformats.org/officeDocument/2006/math">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 :</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x</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y</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z</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 </m:t>
                    </m:r>
                    <m:r>
                      <m:rPr>
                        <m:sty m:val="p"/>
                      </m:rPr>
                      <a:rPr lang="en-US" sz="2000">
                        <a:effectLst/>
                        <a:latin typeface="Cambria Math" panose="02040503050406030204" pitchFamily="18" charset="0"/>
                        <a:ea typeface="Times New Roman" panose="02020603050405020304" pitchFamily="18" charset="0"/>
                      </a:rPr>
                      <m:t>where</m:t>
                    </m:r>
                    <m:r>
                      <a:rPr lang="en-US" sz="2000">
                        <a:effectLst/>
                        <a:latin typeface="Cambria Math" panose="02040503050406030204" pitchFamily="18" charset="0"/>
                        <a:ea typeface="Times New Roman" panose="02020603050405020304" pitchFamily="18" charset="0"/>
                      </a:rPr>
                      <m:t> </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y</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z</m:t>
                    </m:r>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a:rPr lang="en-US" sz="2000" i="1">
                            <a:effectLst/>
                            <a:latin typeface="Cambria Math" panose="02040503050406030204" pitchFamily="18" charset="0"/>
                            <a:ea typeface="Times New Roman" panose="02020603050405020304" pitchFamily="18" charset="0"/>
                          </a:rPr>
                          <m:t>ℤ</m:t>
                        </m:r>
                      </m:e>
                      <m:sup>
                        <m:r>
                          <a:rPr lang="en-US" sz="2000">
                            <a:effectLst/>
                            <a:latin typeface="Cambria Math" panose="02040503050406030204" pitchFamily="18" charset="0"/>
                            <a:ea typeface="Times New Roman" panose="02020603050405020304" pitchFamily="18" charset="0"/>
                          </a:rPr>
                          <m:t>+</m:t>
                        </m:r>
                      </m:sup>
                    </m:sSup>
                  </m:oMath>
                </a14:m>
                <a:endParaRPr lang="en-GB" sz="2000" dirty="0">
                  <a:effectLst/>
                  <a:latin typeface="Times New Roman" panose="02020603050405020304" pitchFamily="18" charset="0"/>
                  <a:ea typeface="Times New Roman" panose="02020603050405020304" pitchFamily="18" charset="0"/>
                </a:endParaRPr>
              </a:p>
              <a:p>
                <a:pPr marL="0" indent="0">
                  <a:buNone/>
                </a:pPr>
                <a:r>
                  <a:rPr lang="en-US" sz="2000" b="1" dirty="0">
                    <a:effectLst/>
                    <a:latin typeface="Goudy Old Style" panose="02020502050305020303" pitchFamily="18" charset="0"/>
                    <a:ea typeface="Times New Roman" panose="02020603050405020304" pitchFamily="18" charset="0"/>
                  </a:rPr>
                  <a:t>Proof:</a:t>
                </a:r>
                <a:r>
                  <a:rPr lang="en-US" sz="2000" dirty="0">
                    <a:effectLst/>
                    <a:latin typeface="Goudy Old Style" panose="02020502050305020303" pitchFamily="18" charset="0"/>
                    <a:ea typeface="Times New Roman" panose="02020603050405020304" pitchFamily="18" charset="0"/>
                  </a:rPr>
                  <a:t> In our case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x</m:t>
                        </m:r>
                      </m:e>
                    </m:d>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x</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y</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z</m:t>
                        </m:r>
                      </m:e>
                      <m:sup>
                        <m:r>
                          <a:rPr lang="en-US" sz="2000">
                            <a:effectLst/>
                            <a:latin typeface="Cambria Math" panose="02040503050406030204" pitchFamily="18" charset="0"/>
                            <a:ea typeface="Times New Roman" panose="02020603050405020304" pitchFamily="18" charset="0"/>
                          </a:rPr>
                          <m:t>2</m:t>
                        </m:r>
                      </m:sup>
                    </m:sSup>
                  </m:oMath>
                </a14:m>
                <a:r>
                  <a:rPr lang="en-US" sz="2000" dirty="0">
                    <a:effectLst/>
                    <a:latin typeface="Goudy Old Style" panose="02020502050305020303" pitchFamily="18" charset="0"/>
                    <a:ea typeface="Times New Roman" panose="02020603050405020304" pitchFamily="18" charset="0"/>
                  </a:rPr>
                  <a:t> we only need to find an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y</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z</m:t>
                    </m:r>
                  </m:oMath>
                </a14:m>
                <a:r>
                  <a:rPr lang="en-US" sz="2000" dirty="0">
                    <a:effectLst/>
                    <a:latin typeface="Goudy Old Style" panose="02020502050305020303" pitchFamily="18" charset="0"/>
                    <a:ea typeface="Times New Roman" panose="02020603050405020304" pitchFamily="18" charset="0"/>
                  </a:rPr>
                  <a:t> that makes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oMath>
                </a14:m>
                <a:r>
                  <a:rPr lang="en-US" sz="2000" dirty="0">
                    <a:effectLst/>
                    <a:latin typeface="Goudy Old Style" panose="02020502050305020303" pitchFamily="18" charset="0"/>
                    <a:ea typeface="Times New Roman" panose="02020603050405020304" pitchFamily="18" charset="0"/>
                  </a:rPr>
                  <a:t> true.</a:t>
                </a:r>
                <a:endParaRPr lang="en-GB" sz="2000" dirty="0">
                  <a:effectLst/>
                  <a:latin typeface="Times New Roman" panose="02020603050405020304" pitchFamily="18" charset="0"/>
                  <a:ea typeface="Times New Roman" panose="02020603050405020304" pitchFamily="18" charset="0"/>
                </a:endParaRPr>
              </a:p>
              <a:p>
                <a:pPr marL="0" indent="0">
                  <a:buNone/>
                </a:pPr>
                <a:r>
                  <a:rPr lang="en-US" sz="2000" dirty="0">
                    <a:effectLst/>
                    <a:latin typeface="Goudy Old Style" panose="02020502050305020303" pitchFamily="18" charset="0"/>
                    <a:ea typeface="Times New Roman" panose="02020603050405020304" pitchFamily="18" charset="0"/>
                  </a:rPr>
                  <a:t> Consider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5</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3</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4</m:t>
                        </m:r>
                      </m:e>
                      <m:sup>
                        <m:r>
                          <a:rPr lang="en-US" sz="2000">
                            <a:effectLst/>
                            <a:latin typeface="Cambria Math" panose="02040503050406030204" pitchFamily="18" charset="0"/>
                            <a:ea typeface="Times New Roman" panose="02020603050405020304" pitchFamily="18" charset="0"/>
                          </a:rPr>
                          <m:t>2</m:t>
                        </m:r>
                      </m:sup>
                    </m:sSup>
                  </m:oMath>
                </a14:m>
                <a:endParaRPr lang="en-GB" sz="2000" dirty="0">
                  <a:effectLst/>
                  <a:latin typeface="Times New Roman" panose="02020603050405020304" pitchFamily="18" charset="0"/>
                  <a:ea typeface="Times New Roman" panose="02020603050405020304" pitchFamily="18" charset="0"/>
                </a:endParaRPr>
              </a:p>
              <a:p>
                <a:pPr marL="0" indent="0">
                  <a:buNone/>
                </a:pPr>
                <a:r>
                  <a:rPr lang="en-US" sz="2000" dirty="0">
                    <a:effectLst/>
                    <a:latin typeface="Goudy Old Style" panose="02020502050305020303" pitchFamily="18"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marL="0" indent="0">
                  <a:buNone/>
                </a:pPr>
                <a:r>
                  <a:rPr lang="en-US" sz="2000" dirty="0">
                    <a:effectLst/>
                    <a:latin typeface="Goudy Old Style" panose="02020502050305020303" pitchFamily="18" charset="0"/>
                    <a:ea typeface="Times New Roman" panose="02020603050405020304" pitchFamily="18" charset="0"/>
                  </a:rPr>
                  <a:t>Show that: </a:t>
                </a:r>
                <a14:m>
                  <m:oMath xmlns:m="http://schemas.openxmlformats.org/officeDocument/2006/math">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 :</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x</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=16, ∀ </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ℤ</m:t>
                    </m:r>
                  </m:oMath>
                </a14:m>
                <a:endParaRPr lang="en-GB" sz="2000" dirty="0">
                  <a:effectLst/>
                  <a:latin typeface="Times New Roman" panose="02020603050405020304" pitchFamily="18" charset="0"/>
                  <a:ea typeface="Times New Roman" panose="02020603050405020304" pitchFamily="18" charset="0"/>
                </a:endParaRPr>
              </a:p>
              <a:p>
                <a:pPr marL="0" indent="0">
                  <a:buNone/>
                </a:pPr>
                <a:r>
                  <a:rPr lang="en-US" sz="2000" b="1" dirty="0">
                    <a:effectLst/>
                    <a:latin typeface="Goudy Old Style" panose="02020502050305020303" pitchFamily="18" charset="0"/>
                    <a:ea typeface="Times New Roman" panose="02020603050405020304" pitchFamily="18" charset="0"/>
                  </a:rPr>
                  <a:t>Proof: </a:t>
                </a:r>
                <a14:m>
                  <m:oMath xmlns:m="http://schemas.openxmlformats.org/officeDocument/2006/math">
                    <m:rad>
                      <m:radPr>
                        <m:degHide m:val="on"/>
                        <m:ctrlPr>
                          <a:rPr lang="en-GB" sz="2000" i="1">
                            <a:effectLst/>
                            <a:latin typeface="Cambria Math" panose="02040503050406030204" pitchFamily="18" charset="0"/>
                            <a:ea typeface="Times New Roman" panose="02020603050405020304" pitchFamily="18" charset="0"/>
                          </a:rPr>
                        </m:ctrlPr>
                      </m:radPr>
                      <m:deg/>
                      <m:e>
                        <m:r>
                          <m:rPr>
                            <m:sty m:val="p"/>
                          </m:rPr>
                          <a:rPr lang="en-US" sz="2000">
                            <a:effectLst/>
                            <a:latin typeface="Cambria Math" panose="02040503050406030204" pitchFamily="18" charset="0"/>
                            <a:ea typeface="Times New Roman" panose="02020603050405020304" pitchFamily="18" charset="0"/>
                          </a:rPr>
                          <m:t>x</m:t>
                        </m:r>
                      </m:e>
                    </m:rad>
                    <m:r>
                      <a:rPr lang="en-US" sz="2000">
                        <a:effectLst/>
                        <a:latin typeface="Cambria Math" panose="02040503050406030204" pitchFamily="18" charset="0"/>
                        <a:ea typeface="Times New Roman" panose="02020603050405020304" pitchFamily="18" charset="0"/>
                      </a:rPr>
                      <m:t>=±</m:t>
                    </m:r>
                    <m:rad>
                      <m:radPr>
                        <m:degHide m:val="on"/>
                        <m:ctrlPr>
                          <a:rPr lang="en-GB" sz="2000" i="1">
                            <a:effectLst/>
                            <a:latin typeface="Cambria Math" panose="02040503050406030204" pitchFamily="18" charset="0"/>
                            <a:ea typeface="Times New Roman" panose="02020603050405020304" pitchFamily="18" charset="0"/>
                          </a:rPr>
                        </m:ctrlPr>
                      </m:radPr>
                      <m:deg/>
                      <m:e>
                        <m:r>
                          <a:rPr lang="en-US" sz="2000">
                            <a:effectLst/>
                            <a:latin typeface="Cambria Math" panose="02040503050406030204" pitchFamily="18" charset="0"/>
                            <a:ea typeface="Times New Roman" panose="02020603050405020304" pitchFamily="18" charset="0"/>
                          </a:rPr>
                          <m:t>16</m:t>
                        </m:r>
                      </m:e>
                    </m:rad>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=±4</m:t>
                    </m:r>
                  </m:oMath>
                </a14:m>
                <a:endParaRPr lang="en-GB" sz="2000" dirty="0">
                  <a:effectLst/>
                  <a:latin typeface="Times New Roman" panose="02020603050405020304" pitchFamily="18" charset="0"/>
                  <a:ea typeface="Times New Roman" panose="02020603050405020304" pitchFamily="18" charset="0"/>
                </a:endParaRPr>
              </a:p>
              <a:p>
                <a:pPr marL="0" indent="0">
                  <a:buNone/>
                </a:pPr>
                <a:endParaRPr lang="en-GB" sz="2000" dirty="0"/>
              </a:p>
            </p:txBody>
          </p:sp>
        </mc:Choice>
        <mc:Fallback>
          <p:sp>
            <p:nvSpPr>
              <p:cNvPr id="3" name="Content Placeholder 2">
                <a:extLst>
                  <a:ext uri="{FF2B5EF4-FFF2-40B4-BE49-F238E27FC236}">
                    <a16:creationId xmlns:a16="http://schemas.microsoft.com/office/drawing/2014/main" id="{480B60B9-857D-C8F3-A1EF-ABC3CF86D7CF}"/>
                  </a:ext>
                </a:extLst>
              </p:cNvPr>
              <p:cNvSpPr>
                <a:spLocks noGrp="1" noRot="1" noChangeAspect="1" noMove="1" noResize="1" noEditPoints="1" noAdjustHandles="1" noChangeArrowheads="1" noChangeShapeType="1" noTextEdit="1"/>
              </p:cNvSpPr>
              <p:nvPr>
                <p:ph idx="1"/>
              </p:nvPr>
            </p:nvSpPr>
            <p:spPr>
              <a:xfrm>
                <a:off x="701750" y="1977656"/>
                <a:ext cx="7251404" cy="4515219"/>
              </a:xfrm>
              <a:blipFill>
                <a:blip r:embed="rId2"/>
                <a:stretch>
                  <a:fillRect l="-840" t="-1215"/>
                </a:stretch>
              </a:blipFill>
            </p:spPr>
            <p:txBody>
              <a:bodyPr/>
              <a:lstStyle/>
              <a:p>
                <a:r>
                  <a:rPr lang="en-GB">
                    <a:noFill/>
                  </a:rPr>
                  <a:t> </a:t>
                </a:r>
              </a:p>
            </p:txBody>
          </p:sp>
        </mc:Fallback>
      </mc:AlternateContent>
      <p:pic>
        <p:nvPicPr>
          <p:cNvPr id="5" name="Picture 4" descr="Red boat in water">
            <a:extLst>
              <a:ext uri="{FF2B5EF4-FFF2-40B4-BE49-F238E27FC236}">
                <a16:creationId xmlns:a16="http://schemas.microsoft.com/office/drawing/2014/main" id="{B587DFD5-B430-EB5A-B066-2E3ABD5183A6}"/>
              </a:ext>
            </a:extLst>
          </p:cNvPr>
          <p:cNvPicPr>
            <a:picLocks noChangeAspect="1"/>
          </p:cNvPicPr>
          <p:nvPr/>
        </p:nvPicPr>
        <p:blipFill rotWithShape="1">
          <a:blip r:embed="rId3"/>
          <a:srcRect l="21455" r="20508" b="-1"/>
          <a:stretch/>
        </p:blipFill>
        <p:spPr>
          <a:xfrm>
            <a:off x="7572379" y="10"/>
            <a:ext cx="4619621"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45834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192C51-B764-4A9B-9587-5EF8B628B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298762-1BE0-DAEB-2DE4-613ECC95809B}"/>
              </a:ext>
            </a:extLst>
          </p:cNvPr>
          <p:cNvSpPr>
            <a:spLocks noGrp="1"/>
          </p:cNvSpPr>
          <p:nvPr>
            <p:ph type="title"/>
          </p:nvPr>
        </p:nvSpPr>
        <p:spPr>
          <a:xfrm>
            <a:off x="648929" y="557191"/>
            <a:ext cx="7974074" cy="899470"/>
          </a:xfrm>
        </p:spPr>
        <p:txBody>
          <a:bodyPr>
            <a:normAutofit/>
          </a:bodyPr>
          <a:lstStyle/>
          <a:p>
            <a:r>
              <a:rPr lang="en-US" sz="4000" b="1" dirty="0">
                <a:latin typeface="Posterama" panose="020B0504020200020000" pitchFamily="34" charset="0"/>
                <a:ea typeface="Times New Roman" panose="02020603050405020304" pitchFamily="18" charset="0"/>
                <a:cs typeface="Posterama" panose="020B0504020200020000" pitchFamily="34" charset="0"/>
              </a:rPr>
              <a:t>Method of Exhaustion</a:t>
            </a:r>
            <a:endParaRPr lang="en-GB" sz="4000"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615B647-8EE1-D91B-D69C-0E86C2A9A17D}"/>
                  </a:ext>
                </a:extLst>
              </p:cNvPr>
              <p:cNvSpPr>
                <a:spLocks noGrp="1"/>
              </p:cNvSpPr>
              <p:nvPr>
                <p:ph idx="1"/>
              </p:nvPr>
            </p:nvSpPr>
            <p:spPr>
              <a:xfrm>
                <a:off x="435935" y="1573619"/>
                <a:ext cx="8332877" cy="4986669"/>
              </a:xfrm>
            </p:spPr>
            <p:txBody>
              <a:bodyPr>
                <a:normAutofit/>
              </a:bodyPr>
              <a:lstStyle/>
              <a:p>
                <a:pPr marL="0" lvl="0" indent="0">
                  <a:lnSpc>
                    <a:spcPct val="150000"/>
                  </a:lnSpc>
                  <a:buNone/>
                </a:pPr>
                <a:r>
                  <a:rPr lang="en-US" sz="2000" dirty="0">
                    <a:effectLst/>
                    <a:latin typeface="Avenir Next LT Pro" panose="020B0504020202020204" pitchFamily="34" charset="0"/>
                    <a:ea typeface="Times New Roman" panose="02020603050405020304" pitchFamily="18" charset="0"/>
                  </a:rPr>
                  <a:t>It establishes that if the proposition holds true for every possible approximation within a finite range, then it must be true for the limiting case.</a:t>
                </a:r>
                <a:endParaRPr lang="en-GB" sz="20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2000" dirty="0">
                    <a:effectLst/>
                    <a:latin typeface="Avenir Next LT Pro" panose="020B0504020202020204" pitchFamily="34" charset="0"/>
                    <a:ea typeface="Times New Roman" panose="02020603050405020304" pitchFamily="18" charset="0"/>
                  </a:rPr>
                  <a:t>It is used for theorems of the form; </a:t>
                </a:r>
                <a14:m>
                  <m:oMath xmlns:m="http://schemas.openxmlformats.org/officeDocument/2006/math">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𝔻</m:t>
                    </m:r>
                    <m:r>
                      <a:rPr lang="en-US" sz="2000">
                        <a:effectLst/>
                        <a:latin typeface="Cambria Math" panose="02040503050406030204" pitchFamily="18" charset="0"/>
                        <a:ea typeface="Times New Roman" panose="02020603050405020304" pitchFamily="18" charset="0"/>
                      </a:rPr>
                      <m:t>,</m:t>
                    </m:r>
                  </m:oMath>
                </a14:m>
                <a:r>
                  <a:rPr lang="en-US" sz="2000" dirty="0">
                    <a:effectLst/>
                    <a:latin typeface="Avenir Next LT Pro" panose="020B0504020202020204" pitchFamily="34" charset="0"/>
                    <a:ea typeface="Times New Roman" panose="02020603050405020304" pitchFamily="18" charset="0"/>
                  </a:rPr>
                  <a:t>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x</m:t>
                        </m:r>
                      </m:e>
                    </m:d>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Q</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oMath>
                </a14:m>
                <a:r>
                  <a:rPr lang="en-US" sz="2000" dirty="0">
                    <a:effectLst/>
                    <a:latin typeface="Avenir Next LT Pro" panose="020B0504020202020204" pitchFamily="34" charset="0"/>
                    <a:ea typeface="Times New Roman" panose="02020603050405020304" pitchFamily="18" charset="0"/>
                  </a:rPr>
                  <a:t>, where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oMath>
                </a14:m>
                <a:r>
                  <a:rPr lang="en-US" sz="2000" dirty="0">
                    <a:effectLst/>
                    <a:latin typeface="Avenir Next LT Pro" panose="020B0504020202020204" pitchFamily="34" charset="0"/>
                    <a:ea typeface="Times New Roman" panose="02020603050405020304" pitchFamily="18" charset="0"/>
                  </a:rPr>
                  <a:t> is the hypothesis and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Q</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oMath>
                </a14:m>
                <a:r>
                  <a:rPr lang="en-US" sz="2000" dirty="0">
                    <a:effectLst/>
                    <a:latin typeface="Avenir Next LT Pro" panose="020B0504020202020204" pitchFamily="34" charset="0"/>
                    <a:ea typeface="Times New Roman" panose="02020603050405020304" pitchFamily="18" charset="0"/>
                  </a:rPr>
                  <a:t> is the conclusion. </a:t>
                </a:r>
              </a:p>
              <a:p>
                <a:pPr marL="0" indent="0">
                  <a:lnSpc>
                    <a:spcPct val="150000"/>
                  </a:lnSpc>
                  <a:buNone/>
                </a:pPr>
                <a:r>
                  <a:rPr lang="en-US" sz="2000" dirty="0">
                    <a:effectLst/>
                    <a:latin typeface="Avenir Next LT Pro" panose="020B0504020202020204" pitchFamily="34" charset="0"/>
                    <a:ea typeface="Times New Roman" panose="02020603050405020304" pitchFamily="18" charset="0"/>
                  </a:rPr>
                  <a:t>If domain  </a:t>
                </a:r>
                <a14:m>
                  <m:oMath xmlns:m="http://schemas.openxmlformats.org/officeDocument/2006/math">
                    <m:r>
                      <a:rPr lang="en-US" sz="2000" i="1">
                        <a:effectLst/>
                        <a:latin typeface="Cambria Math" panose="02040503050406030204" pitchFamily="18" charset="0"/>
                        <a:ea typeface="Times New Roman" panose="02020603050405020304" pitchFamily="18" charset="0"/>
                      </a:rPr>
                      <m:t>𝔻</m:t>
                    </m:r>
                  </m:oMath>
                </a14:m>
                <a:r>
                  <a:rPr lang="en-US" sz="2000" dirty="0">
                    <a:effectLst/>
                    <a:latin typeface="Avenir Next LT Pro" panose="020B0504020202020204" pitchFamily="34" charset="0"/>
                    <a:ea typeface="Times New Roman" panose="02020603050405020304" pitchFamily="18" charset="0"/>
                  </a:rPr>
                  <a:t> is a finite set, then we check the truth value of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oMath>
                </a14:m>
                <a:r>
                  <a:rPr lang="en-US" sz="2000" dirty="0">
                    <a:effectLst/>
                    <a:latin typeface="Avenir Next LT Pro" panose="020B0504020202020204" pitchFamily="34" charset="0"/>
                    <a:ea typeface="Times New Roman" panose="02020603050405020304" pitchFamily="18" charset="0"/>
                  </a:rPr>
                  <a:t> for each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𝔻</m:t>
                    </m:r>
                  </m:oMath>
                </a14:m>
                <a:r>
                  <a:rPr lang="en-US" sz="2000" dirty="0">
                    <a:effectLst/>
                    <a:latin typeface="Avenir Next LT Pro" panose="020B0504020202020204" pitchFamily="34" charset="0"/>
                    <a:ea typeface="Times New Roman" panose="02020603050405020304" pitchFamily="18" charset="0"/>
                  </a:rPr>
                  <a:t>. </a:t>
                </a:r>
                <a:endParaRPr lang="en-GB" sz="2000" dirty="0">
                  <a:effectLst/>
                  <a:latin typeface="Avenir Next LT Pro" panose="020B0504020202020204" pitchFamily="34" charset="0"/>
                  <a:ea typeface="Times New Roman" panose="02020603050405020304" pitchFamily="18" charset="0"/>
                </a:endParaRPr>
              </a:p>
              <a:p>
                <a:pPr marL="0" indent="0">
                  <a:lnSpc>
                    <a:spcPct val="150000"/>
                  </a:lnSpc>
                  <a:buNone/>
                </a:pPr>
                <a:endParaRPr lang="en-GB" sz="20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E615B647-8EE1-D91B-D69C-0E86C2A9A17D}"/>
                  </a:ext>
                </a:extLst>
              </p:cNvPr>
              <p:cNvSpPr>
                <a:spLocks noGrp="1" noRot="1" noChangeAspect="1" noMove="1" noResize="1" noEditPoints="1" noAdjustHandles="1" noChangeArrowheads="1" noChangeShapeType="1" noTextEdit="1"/>
              </p:cNvSpPr>
              <p:nvPr>
                <p:ph idx="1"/>
              </p:nvPr>
            </p:nvSpPr>
            <p:spPr>
              <a:xfrm>
                <a:off x="435935" y="1573619"/>
                <a:ext cx="8332877" cy="4986669"/>
              </a:xfrm>
              <a:blipFill>
                <a:blip r:embed="rId2"/>
                <a:stretch>
                  <a:fillRect l="-805"/>
                </a:stretch>
              </a:blipFill>
            </p:spPr>
            <p:txBody>
              <a:bodyPr/>
              <a:lstStyle/>
              <a:p>
                <a:r>
                  <a:rPr lang="en-GB">
                    <a:noFill/>
                  </a:rPr>
                  <a:t> </a:t>
                </a:r>
              </a:p>
            </p:txBody>
          </p:sp>
        </mc:Fallback>
      </mc:AlternateContent>
      <p:pic>
        <p:nvPicPr>
          <p:cNvPr id="5" name="Picture 4" descr="Red boat in water">
            <a:extLst>
              <a:ext uri="{FF2B5EF4-FFF2-40B4-BE49-F238E27FC236}">
                <a16:creationId xmlns:a16="http://schemas.microsoft.com/office/drawing/2014/main" id="{6356EB71-4C86-9365-0AAB-D7960F4CBC61}"/>
              </a:ext>
            </a:extLst>
          </p:cNvPr>
          <p:cNvPicPr>
            <a:picLocks noChangeAspect="1"/>
          </p:cNvPicPr>
          <p:nvPr/>
        </p:nvPicPr>
        <p:blipFill rotWithShape="1">
          <a:blip r:embed="rId3"/>
          <a:srcRect l="21286" r="20287" b="-1"/>
          <a:stretch/>
        </p:blipFill>
        <p:spPr>
          <a:xfrm>
            <a:off x="8771859" y="10"/>
            <a:ext cx="3420139" cy="6857990"/>
          </a:xfrm>
          <a:prstGeom prst="rect">
            <a:avLst/>
          </a:prstGeom>
          <a:effectLst/>
        </p:spPr>
      </p:pic>
    </p:spTree>
    <p:extLst>
      <p:ext uri="{BB962C8B-B14F-4D97-AF65-F5344CB8AC3E}">
        <p14:creationId xmlns:p14="http://schemas.microsoft.com/office/powerpoint/2010/main" val="268509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94974-0720-2D80-C474-7EDEFA741927}"/>
              </a:ext>
            </a:extLst>
          </p:cNvPr>
          <p:cNvSpPr>
            <a:spLocks noGrp="1"/>
          </p:cNvSpPr>
          <p:nvPr>
            <p:ph type="title"/>
          </p:nvPr>
        </p:nvSpPr>
        <p:spPr/>
        <p:txBody>
          <a:bodyPr>
            <a:normAutofit/>
          </a:bodyPr>
          <a:lstStyle/>
          <a:p>
            <a:r>
              <a:rPr lang="en-US" sz="4000" b="1" dirty="0">
                <a:effectLst/>
                <a:latin typeface="Posterama" panose="020B0504020200020000" pitchFamily="34" charset="0"/>
                <a:ea typeface="Times New Roman" panose="02020603050405020304" pitchFamily="18" charset="0"/>
                <a:cs typeface="Posterama" panose="020B0504020200020000" pitchFamily="34" charset="0"/>
              </a:rPr>
              <a:t>Example 1</a:t>
            </a:r>
            <a:endParaRPr lang="en-GB" sz="4000"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8C51C61-CC26-65BA-EC14-2D3DB129E37C}"/>
                  </a:ext>
                </a:extLst>
              </p:cNvPr>
              <p:cNvSpPr>
                <a:spLocks noGrp="1"/>
              </p:cNvSpPr>
              <p:nvPr>
                <p:ph idx="1"/>
              </p:nvPr>
            </p:nvSpPr>
            <p:spPr>
              <a:xfrm>
                <a:off x="542260" y="1825625"/>
                <a:ext cx="10811540" cy="4667250"/>
              </a:xfrm>
            </p:spPr>
            <p:txBody>
              <a:bodyPr>
                <a:normAutofit/>
              </a:bodyPr>
              <a:lstStyle/>
              <a:p>
                <a:pPr marL="0" indent="0">
                  <a:lnSpc>
                    <a:spcPct val="150000"/>
                  </a:lnSpc>
                  <a:buNone/>
                </a:pPr>
                <a:r>
                  <a:rPr lang="en-US" sz="2000" dirty="0">
                    <a:effectLst/>
                    <a:latin typeface="Avenir Next LT Pro" panose="020B0504020202020204" pitchFamily="34" charset="0"/>
                    <a:ea typeface="Times New Roman" panose="02020603050405020304" pitchFamily="18" charset="0"/>
                  </a:rPr>
                  <a:t>Show that for each integer; </a:t>
                </a:r>
                <a14:m>
                  <m:oMath xmlns:m="http://schemas.openxmlformats.org/officeDocument/2006/math">
                    <m:r>
                      <a:rPr lang="en-US" sz="2000">
                        <a:effectLst/>
                        <a:latin typeface="Cambria Math" panose="02040503050406030204" pitchFamily="18" charset="0"/>
                        <a:ea typeface="Times New Roman" panose="02020603050405020304" pitchFamily="18" charset="0"/>
                      </a:rPr>
                      <m:t>1≤</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≤4  </m:t>
                    </m:r>
                  </m:oMath>
                </a14:m>
                <a:r>
                  <a:rPr lang="en-US" sz="2000" dirty="0">
                    <a:effectLst/>
                    <a:latin typeface="Avenir Next LT Pro" panose="020B0504020202020204" pitchFamily="34" charset="0"/>
                    <a:ea typeface="Times New Roman" panose="02020603050405020304" pitchFamily="18" charset="0"/>
                  </a:rPr>
                  <a:t>then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r>
                      <a:rPr lang="en-US" sz="2000" i="1">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+5</m:t>
                    </m:r>
                  </m:oMath>
                </a14:m>
                <a:r>
                  <a:rPr lang="en-US" sz="2000" dirty="0">
                    <a:effectLst/>
                    <a:latin typeface="Avenir Next LT Pro" panose="020B0504020202020204" pitchFamily="34" charset="0"/>
                    <a:ea typeface="Times New Roman" panose="02020603050405020304" pitchFamily="18" charset="0"/>
                  </a:rPr>
                  <a:t> is a prime number.</a:t>
                </a:r>
                <a:endParaRPr lang="en-GB" sz="20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2000" b="1" dirty="0">
                    <a:effectLst/>
                    <a:latin typeface="Avenir Next LT Pro" panose="020B0504020202020204" pitchFamily="34" charset="0"/>
                    <a:ea typeface="Times New Roman" panose="02020603050405020304" pitchFamily="18" charset="0"/>
                  </a:rPr>
                  <a:t>Solution:</a:t>
                </a:r>
                <a:r>
                  <a:rPr lang="en-US" sz="2000" dirty="0">
                    <a:effectLst/>
                    <a:latin typeface="Avenir Next LT Pro" panose="020B0504020202020204" pitchFamily="34" charset="0"/>
                    <a:ea typeface="Times New Roman" panose="02020603050405020304" pitchFamily="18" charset="0"/>
                  </a:rPr>
                  <a:t> We can rewrite the above as; </a:t>
                </a:r>
                <a14:m>
                  <m:oMath xmlns:m="http://schemas.openxmlformats.org/officeDocument/2006/math">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ℕ</m:t>
                    </m:r>
                    <m:r>
                      <a:rPr lang="en-US" sz="2000">
                        <a:effectLst/>
                        <a:latin typeface="Cambria Math" panose="02040503050406030204" pitchFamily="18" charset="0"/>
                        <a:ea typeface="Times New Roman" panose="02020603050405020304" pitchFamily="18" charset="0"/>
                      </a:rPr>
                      <m:t>, </m:t>
                    </m:r>
                    <m:r>
                      <m:rPr>
                        <m:sty m:val="p"/>
                      </m:rPr>
                      <a:rPr lang="en-US" sz="2000">
                        <a:effectLst/>
                        <a:latin typeface="Cambria Math" panose="02040503050406030204" pitchFamily="18" charset="0"/>
                        <a:ea typeface="Times New Roman" panose="02020603050405020304" pitchFamily="18" charset="0"/>
                      </a:rPr>
                      <m:t>p</m:t>
                    </m:r>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n</m:t>
                        </m:r>
                      </m:e>
                    </m:d>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q</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m:t>
                    </m:r>
                  </m:oMath>
                </a14:m>
                <a:r>
                  <a:rPr lang="en-US" sz="2000" dirty="0">
                    <a:effectLst/>
                    <a:latin typeface="Avenir Next LT Pro" panose="020B0504020202020204" pitchFamily="34" charset="0"/>
                    <a:ea typeface="Times New Roman" panose="02020603050405020304" pitchFamily="18" charset="0"/>
                  </a:rPr>
                  <a:t> where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n</m:t>
                        </m:r>
                      </m:e>
                    </m:d>
                    <m:r>
                      <a:rPr lang="en-US" sz="2000">
                        <a:effectLst/>
                        <a:latin typeface="Cambria Math" panose="02040503050406030204" pitchFamily="18" charset="0"/>
                        <a:ea typeface="Times New Roman" panose="02020603050405020304" pitchFamily="18" charset="0"/>
                      </a:rPr>
                      <m:t>=1≤</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≤4</m:t>
                    </m:r>
                  </m:oMath>
                </a14:m>
                <a:r>
                  <a:rPr lang="en-US" sz="2000" dirty="0">
                    <a:effectLst/>
                    <a:latin typeface="Avenir Next LT Pro" panose="020B0504020202020204" pitchFamily="34" charset="0"/>
                    <a:ea typeface="Times New Roman" panose="02020603050405020304" pitchFamily="18" charset="0"/>
                  </a:rPr>
                  <a:t> and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q</m:t>
                    </m:r>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n</m:t>
                        </m:r>
                      </m:e>
                    </m:d>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r>
                      <a:rPr lang="en-US" sz="2000" i="1">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+5</m:t>
                    </m:r>
                  </m:oMath>
                </a14:m>
                <a:r>
                  <a:rPr lang="en-US" sz="2000" dirty="0">
                    <a:effectLst/>
                    <a:latin typeface="Avenir Next LT Pro" panose="020B0504020202020204" pitchFamily="34" charset="0"/>
                    <a:ea typeface="Times New Roman" panose="02020603050405020304" pitchFamily="18" charset="0"/>
                  </a:rPr>
                  <a:t>.  We must check for all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Avenir Next LT Pro" panose="020B0504020202020204" pitchFamily="34" charset="0"/>
                    <a:ea typeface="Times New Roman" panose="02020603050405020304" pitchFamily="18" charset="0"/>
                  </a:rPr>
                  <a:t> in the domain </a:t>
                </a:r>
                <a14:m>
                  <m:oMath xmlns:m="http://schemas.openxmlformats.org/officeDocument/2006/math">
                    <m:r>
                      <a:rPr lang="en-US" sz="2000" i="1">
                        <a:effectLst/>
                        <a:latin typeface="Cambria Math" panose="02040503050406030204" pitchFamily="18" charset="0"/>
                        <a:ea typeface="Times New Roman" panose="02020603050405020304" pitchFamily="18" charset="0"/>
                      </a:rPr>
                      <m:t>𝔻</m:t>
                    </m:r>
                  </m:oMath>
                </a14:m>
                <a:r>
                  <a:rPr lang="en-US" sz="2000" dirty="0">
                    <a:effectLst/>
                    <a:latin typeface="Avenir Next LT Pro" panose="020B0504020202020204" pitchFamily="34" charset="0"/>
                    <a:ea typeface="Times New Roman" panose="02020603050405020304" pitchFamily="18" charset="0"/>
                  </a:rPr>
                  <a:t> i.e.</a:t>
                </a: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32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48C51C61-CC26-65BA-EC14-2D3DB129E37C}"/>
                  </a:ext>
                </a:extLst>
              </p:cNvPr>
              <p:cNvSpPr>
                <a:spLocks noGrp="1" noRot="1" noChangeAspect="1" noMove="1" noResize="1" noEditPoints="1" noAdjustHandles="1" noChangeArrowheads="1" noChangeShapeType="1" noTextEdit="1"/>
              </p:cNvSpPr>
              <p:nvPr>
                <p:ph idx="1"/>
              </p:nvPr>
            </p:nvSpPr>
            <p:spPr>
              <a:xfrm>
                <a:off x="542260" y="1825625"/>
                <a:ext cx="10811540" cy="4667250"/>
              </a:xfrm>
              <a:blipFill>
                <a:blip r:embed="rId2"/>
                <a:stretch>
                  <a:fillRect l="-62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graphicFrame>
            <p:nvGraphicFramePr>
              <p:cNvPr id="4" name="Table 3">
                <a:extLst>
                  <a:ext uri="{FF2B5EF4-FFF2-40B4-BE49-F238E27FC236}">
                    <a16:creationId xmlns:a16="http://schemas.microsoft.com/office/drawing/2014/main" id="{26F00C20-B7D8-F85F-7F2F-A298E5914B30}"/>
                  </a:ext>
                </a:extLst>
              </p:cNvPr>
              <p:cNvGraphicFramePr>
                <a:graphicFrameLocks noGrp="1"/>
              </p:cNvGraphicFramePr>
              <p:nvPr>
                <p:extLst>
                  <p:ext uri="{D42A27DB-BD31-4B8C-83A1-F6EECF244321}">
                    <p14:modId xmlns:p14="http://schemas.microsoft.com/office/powerpoint/2010/main" val="1727063289"/>
                  </p:ext>
                </p:extLst>
              </p:nvPr>
            </p:nvGraphicFramePr>
            <p:xfrm>
              <a:off x="2679405" y="3625701"/>
              <a:ext cx="4699590" cy="2647508"/>
            </p:xfrm>
            <a:graphic>
              <a:graphicData uri="http://schemas.openxmlformats.org/drawingml/2006/table">
                <a:tbl>
                  <a:tblPr firstRow="1" firstCol="1" bandRow="1">
                    <a:tableStyleId>{616DA210-FB5B-4158-B5E0-FEB733F419BA}</a:tableStyleId>
                  </a:tblPr>
                  <a:tblGrid>
                    <a:gridCol w="888686">
                      <a:extLst>
                        <a:ext uri="{9D8B030D-6E8A-4147-A177-3AD203B41FA5}">
                          <a16:colId xmlns:a16="http://schemas.microsoft.com/office/drawing/2014/main" val="1153523785"/>
                        </a:ext>
                      </a:extLst>
                    </a:gridCol>
                    <a:gridCol w="3810904">
                      <a:extLst>
                        <a:ext uri="{9D8B030D-6E8A-4147-A177-3AD203B41FA5}">
                          <a16:colId xmlns:a16="http://schemas.microsoft.com/office/drawing/2014/main" val="1618359290"/>
                        </a:ext>
                      </a:extLst>
                    </a:gridCol>
                  </a:tblGrid>
                  <a:tr h="531860">
                    <a:tc>
                      <a:txBody>
                        <a:bodyPr/>
                        <a:lstStyle/>
                        <a:p>
                          <a:pPr algn="just">
                            <a:lnSpc>
                              <a:spcPct val="150000"/>
                            </a:lnSpc>
                          </a:pPr>
                          <a14:m>
                            <m:oMathPara xmlns:m="http://schemas.openxmlformats.org/officeDocument/2006/math">
                              <m:oMathParaPr>
                                <m:jc m:val="centerGroup"/>
                              </m:oMathParaPr>
                              <m:oMath xmlns:m="http://schemas.openxmlformats.org/officeDocument/2006/math">
                                <m:r>
                                  <a:rPr lang="en-US" sz="1600" b="1" i="1">
                                    <a:effectLst/>
                                  </a:rPr>
                                  <m:t>𝐧</m:t>
                                </m:r>
                              </m:oMath>
                            </m:oMathPara>
                          </a14:m>
                          <a:endPar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14:m>
                            <m:oMathPara xmlns:m="http://schemas.openxmlformats.org/officeDocument/2006/math">
                              <m:oMathParaPr>
                                <m:jc m:val="centerGroup"/>
                              </m:oMathParaPr>
                              <m:oMath xmlns:m="http://schemas.openxmlformats.org/officeDocument/2006/math">
                                <m:sSup>
                                  <m:sSupPr>
                                    <m:ctrlPr>
                                      <a:rPr lang="en-GB" sz="1600" b="1">
                                        <a:effectLst/>
                                      </a:rPr>
                                    </m:ctrlPr>
                                  </m:sSupPr>
                                  <m:e>
                                    <m:r>
                                      <a:rPr lang="en-US" sz="1600" b="1" i="1">
                                        <a:effectLst/>
                                      </a:rPr>
                                      <m:t>𝐧</m:t>
                                    </m:r>
                                  </m:e>
                                  <m:sup>
                                    <m:r>
                                      <a:rPr lang="en-US" sz="1600" b="1" i="1">
                                        <a:effectLst/>
                                      </a:rPr>
                                      <m:t>𝟐</m:t>
                                    </m:r>
                                  </m:sup>
                                </m:sSup>
                                <m:r>
                                  <a:rPr lang="en-US" sz="1600" b="1">
                                    <a:effectLst/>
                                  </a:rPr>
                                  <m:t>−</m:t>
                                </m:r>
                                <m:r>
                                  <a:rPr lang="en-US" sz="1600" b="1" i="1">
                                    <a:effectLst/>
                                  </a:rPr>
                                  <m:t>𝐧</m:t>
                                </m:r>
                                <m:r>
                                  <a:rPr lang="en-US" sz="1600" b="1">
                                    <a:effectLst/>
                                  </a:rPr>
                                  <m:t>+</m:t>
                                </m:r>
                                <m:r>
                                  <a:rPr lang="en-US" sz="1600" b="1" i="1">
                                    <a:effectLst/>
                                  </a:rPr>
                                  <m:t>𝟓</m:t>
                                </m:r>
                              </m:oMath>
                            </m:oMathPara>
                          </a14:m>
                          <a:endPar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4918407"/>
                      </a:ext>
                    </a:extLst>
                  </a:tr>
                  <a:tr h="528912">
                    <a:tc>
                      <a:txBody>
                        <a:bodyPr/>
                        <a:lstStyle/>
                        <a:p>
                          <a:pPr algn="just">
                            <a:lnSpc>
                              <a:spcPct val="150000"/>
                            </a:lnSpc>
                          </a:pPr>
                          <a:r>
                            <a:rPr lang="en-US" sz="1600" dirty="0">
                              <a:effectLst/>
                            </a:rPr>
                            <a:t>1</a:t>
                          </a:r>
                          <a:endParaRPr lang="en-GB" sz="1600" dirty="0">
                            <a:effectLs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28374957"/>
                      </a:ext>
                    </a:extLst>
                  </a:tr>
                  <a:tr h="528912">
                    <a:tc>
                      <a:txBody>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42349847"/>
                      </a:ext>
                    </a:extLst>
                  </a:tr>
                  <a:tr h="528912">
                    <a:tc>
                      <a:txBody>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9511973"/>
                      </a:ext>
                    </a:extLst>
                  </a:tr>
                  <a:tr h="528912">
                    <a:tc>
                      <a:txBody>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2362122"/>
                      </a:ext>
                    </a:extLst>
                  </a:tr>
                </a:tbl>
              </a:graphicData>
            </a:graphic>
          </p:graphicFrame>
        </mc:Choice>
        <mc:Fallback>
          <p:graphicFrame>
            <p:nvGraphicFramePr>
              <p:cNvPr id="4" name="Table 3">
                <a:extLst>
                  <a:ext uri="{FF2B5EF4-FFF2-40B4-BE49-F238E27FC236}">
                    <a16:creationId xmlns:a16="http://schemas.microsoft.com/office/drawing/2014/main" id="{26F00C20-B7D8-F85F-7F2F-A298E5914B30}"/>
                  </a:ext>
                </a:extLst>
              </p:cNvPr>
              <p:cNvGraphicFramePr>
                <a:graphicFrameLocks noGrp="1"/>
              </p:cNvGraphicFramePr>
              <p:nvPr>
                <p:extLst>
                  <p:ext uri="{D42A27DB-BD31-4B8C-83A1-F6EECF244321}">
                    <p14:modId xmlns:p14="http://schemas.microsoft.com/office/powerpoint/2010/main" val="1727063289"/>
                  </p:ext>
                </p:extLst>
              </p:nvPr>
            </p:nvGraphicFramePr>
            <p:xfrm>
              <a:off x="2679405" y="3625701"/>
              <a:ext cx="4699590" cy="2647508"/>
            </p:xfrm>
            <a:graphic>
              <a:graphicData uri="http://schemas.openxmlformats.org/drawingml/2006/table">
                <a:tbl>
                  <a:tblPr firstRow="1" firstCol="1" bandRow="1">
                    <a:tableStyleId>{616DA210-FB5B-4158-B5E0-FEB733F419BA}</a:tableStyleId>
                  </a:tblPr>
                  <a:tblGrid>
                    <a:gridCol w="888686">
                      <a:extLst>
                        <a:ext uri="{9D8B030D-6E8A-4147-A177-3AD203B41FA5}">
                          <a16:colId xmlns:a16="http://schemas.microsoft.com/office/drawing/2014/main" val="1153523785"/>
                        </a:ext>
                      </a:extLst>
                    </a:gridCol>
                    <a:gridCol w="3810904">
                      <a:extLst>
                        <a:ext uri="{9D8B030D-6E8A-4147-A177-3AD203B41FA5}">
                          <a16:colId xmlns:a16="http://schemas.microsoft.com/office/drawing/2014/main" val="1618359290"/>
                        </a:ext>
                      </a:extLst>
                    </a:gridCol>
                  </a:tblGrid>
                  <a:tr h="531860">
                    <a:tc>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685" t="-1136" r="-430137" b="-397727"/>
                          </a:stretch>
                        </a:blipFill>
                      </a:tcPr>
                    </a:tc>
                    <a:tc>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23482" t="-1136" r="-319" b="-397727"/>
                          </a:stretch>
                        </a:blipFill>
                      </a:tcPr>
                    </a:tc>
                    <a:extLst>
                      <a:ext uri="{0D108BD9-81ED-4DB2-BD59-A6C34878D82A}">
                        <a16:rowId xmlns:a16="http://schemas.microsoft.com/office/drawing/2014/main" val="494918407"/>
                      </a:ext>
                    </a:extLst>
                  </a:tr>
                  <a:tr h="528912">
                    <a:tc>
                      <a:txBody>
                        <a:bodyPr/>
                        <a:lstStyle/>
                        <a:p>
                          <a:pPr algn="just">
                            <a:lnSpc>
                              <a:spcPct val="150000"/>
                            </a:lnSpc>
                          </a:pPr>
                          <a:r>
                            <a:rPr lang="en-US" sz="1600" dirty="0">
                              <a:effectLst/>
                            </a:rPr>
                            <a:t>1</a:t>
                          </a:r>
                          <a:endParaRPr lang="en-GB" sz="1600" dirty="0">
                            <a:effectLs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28374957"/>
                      </a:ext>
                    </a:extLst>
                  </a:tr>
                  <a:tr h="528912">
                    <a:tc>
                      <a:txBody>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42349847"/>
                      </a:ext>
                    </a:extLst>
                  </a:tr>
                  <a:tr h="528912">
                    <a:tc>
                      <a:txBody>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9511973"/>
                      </a:ext>
                    </a:extLst>
                  </a:tr>
                  <a:tr h="528912">
                    <a:tc>
                      <a:txBody>
                        <a:bodyPr/>
                        <a:lstStyle/>
                        <a:p>
                          <a:pPr algn="just">
                            <a:lnSpc>
                              <a:spcPct val="150000"/>
                            </a:lnSpc>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2362122"/>
                      </a:ext>
                    </a:extLst>
                  </a:tr>
                </a:tbl>
              </a:graphicData>
            </a:graphic>
          </p:graphicFrame>
        </mc:Fallback>
      </mc:AlternateContent>
    </p:spTree>
    <p:extLst>
      <p:ext uri="{BB962C8B-B14F-4D97-AF65-F5344CB8AC3E}">
        <p14:creationId xmlns:p14="http://schemas.microsoft.com/office/powerpoint/2010/main" val="1578330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ulti-coloured push pins connected by a black wire">
            <a:extLst>
              <a:ext uri="{FF2B5EF4-FFF2-40B4-BE49-F238E27FC236}">
                <a16:creationId xmlns:a16="http://schemas.microsoft.com/office/drawing/2014/main" id="{4EA62A12-D0F2-7756-780D-EE3644DF7965}"/>
              </a:ext>
            </a:extLst>
          </p:cNvPr>
          <p:cNvPicPr>
            <a:picLocks noChangeAspect="1"/>
          </p:cNvPicPr>
          <p:nvPr/>
        </p:nvPicPr>
        <p:blipFill rotWithShape="1">
          <a:blip r:embed="rId2"/>
          <a:srcRect r="5882" b="-1"/>
          <a:stretch/>
        </p:blipFill>
        <p:spPr>
          <a:xfrm>
            <a:off x="9016408" y="10"/>
            <a:ext cx="3175591"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EA9AE6-AC48-1EC1-BC15-06E2DF7ADC74}"/>
              </a:ext>
            </a:extLst>
          </p:cNvPr>
          <p:cNvSpPr>
            <a:spLocks noGrp="1"/>
          </p:cNvSpPr>
          <p:nvPr>
            <p:ph type="title"/>
          </p:nvPr>
        </p:nvSpPr>
        <p:spPr>
          <a:xfrm>
            <a:off x="838200" y="365125"/>
            <a:ext cx="7040526" cy="1899912"/>
          </a:xfrm>
        </p:spPr>
        <p:txBody>
          <a:bodyPr>
            <a:normAutofit/>
          </a:bodyPr>
          <a:lstStyle/>
          <a:p>
            <a:r>
              <a:rPr lang="en-US" sz="3400" b="1">
                <a:effectLst/>
                <a:latin typeface="Posterama" panose="020B0504020200020000" pitchFamily="34" charset="0"/>
                <a:ea typeface="Times New Roman" panose="02020603050405020304" pitchFamily="18" charset="0"/>
                <a:cs typeface="Posterama" panose="020B0504020200020000" pitchFamily="34" charset="0"/>
              </a:rPr>
              <a:t>Method of Counterexample</a:t>
            </a:r>
            <a:br>
              <a:rPr lang="en-GB" sz="3400">
                <a:effectLst/>
                <a:latin typeface="Posterama" panose="020B0504020200020000" pitchFamily="34" charset="0"/>
                <a:ea typeface="Times New Roman" panose="02020603050405020304" pitchFamily="18" charset="0"/>
                <a:cs typeface="Posterama" panose="020B0504020200020000" pitchFamily="34" charset="0"/>
              </a:rPr>
            </a:br>
            <a:endParaRPr lang="en-GB" sz="3400" dirty="0">
              <a:latin typeface="Posterama" panose="020B0504020200020000" pitchFamily="34" charset="0"/>
              <a:cs typeface="Posterama" panose="020B0504020200020000" pitchFamily="34" charset="0"/>
            </a:endParaRPr>
          </a:p>
        </p:txBody>
      </p:sp>
      <p:sp>
        <p:nvSpPr>
          <p:cNvPr id="3" name="Content Placeholder 2">
            <a:extLst>
              <a:ext uri="{FF2B5EF4-FFF2-40B4-BE49-F238E27FC236}">
                <a16:creationId xmlns:a16="http://schemas.microsoft.com/office/drawing/2014/main" id="{1C487D6E-05DF-05D2-D61E-A80717A4FB96}"/>
              </a:ext>
            </a:extLst>
          </p:cNvPr>
          <p:cNvSpPr>
            <a:spLocks noGrp="1"/>
          </p:cNvSpPr>
          <p:nvPr>
            <p:ph idx="1"/>
          </p:nvPr>
        </p:nvSpPr>
        <p:spPr>
          <a:xfrm>
            <a:off x="531628" y="2137144"/>
            <a:ext cx="8261498" cy="4039819"/>
          </a:xfrm>
        </p:spPr>
        <p:txBody>
          <a:bodyPr>
            <a:normAutofit/>
          </a:bodyPr>
          <a:lstStyle/>
          <a:p>
            <a:pPr>
              <a:lnSpc>
                <a:spcPct val="200000"/>
              </a:lnSpc>
              <a:buFont typeface="Wingdings" panose="05000000000000000000" pitchFamily="2" charset="2"/>
              <a:buChar char="q"/>
            </a:pPr>
            <a:r>
              <a:rPr lang="en-US" sz="2000" dirty="0">
                <a:effectLst/>
                <a:latin typeface="Avenir Next LT Pro" panose="020B0504020202020204" pitchFamily="34" charset="0"/>
                <a:ea typeface="Times New Roman" panose="02020603050405020304" pitchFamily="18" charset="0"/>
              </a:rPr>
              <a:t>It involves using logical reasoning to disprove a claim by providing a specific example or scenario where the claim fails to hold true. </a:t>
            </a:r>
          </a:p>
          <a:p>
            <a:pPr>
              <a:lnSpc>
                <a:spcPct val="200000"/>
              </a:lnSpc>
              <a:buFont typeface="Wingdings" panose="05000000000000000000" pitchFamily="2" charset="2"/>
              <a:buChar char="q"/>
            </a:pPr>
            <a:r>
              <a:rPr lang="en-US" sz="2000" dirty="0">
                <a:effectLst/>
                <a:latin typeface="Avenir Next LT Pro" panose="020B0504020202020204" pitchFamily="34" charset="0"/>
                <a:ea typeface="Times New Roman" panose="02020603050405020304" pitchFamily="18" charset="0"/>
              </a:rPr>
              <a:t>You only need to provide a single instance that contradicts the given proposition. </a:t>
            </a:r>
          </a:p>
          <a:p>
            <a:pPr>
              <a:lnSpc>
                <a:spcPct val="200000"/>
              </a:lnSpc>
              <a:buFont typeface="Wingdings" panose="05000000000000000000" pitchFamily="2" charset="2"/>
              <a:buChar char="q"/>
            </a:pPr>
            <a:r>
              <a:rPr lang="en-US" sz="2000" dirty="0">
                <a:effectLst/>
                <a:latin typeface="Avenir Next LT Pro" panose="020B0504020202020204" pitchFamily="34" charset="0"/>
                <a:ea typeface="Times New Roman" panose="02020603050405020304" pitchFamily="18" charset="0"/>
              </a:rPr>
              <a:t>This instance must demonstrate the invalidity of the given proposition. </a:t>
            </a: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2000" dirty="0">
              <a:latin typeface="Avenir Next LT Pro" panose="020B0504020202020204" pitchFamily="34" charset="0"/>
            </a:endParaRPr>
          </a:p>
        </p:txBody>
      </p:sp>
    </p:spTree>
    <p:extLst>
      <p:ext uri="{BB962C8B-B14F-4D97-AF65-F5344CB8AC3E}">
        <p14:creationId xmlns:p14="http://schemas.microsoft.com/office/powerpoint/2010/main" val="76752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2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Rectangle 2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C00450-17D7-0E23-235A-5683952C14A9}"/>
              </a:ext>
            </a:extLst>
          </p:cNvPr>
          <p:cNvSpPr>
            <a:spLocks noGrp="1"/>
          </p:cNvSpPr>
          <p:nvPr>
            <p:ph type="title"/>
          </p:nvPr>
        </p:nvSpPr>
        <p:spPr>
          <a:xfrm>
            <a:off x="1043631" y="809898"/>
            <a:ext cx="9942716" cy="1554480"/>
          </a:xfrm>
        </p:spPr>
        <p:txBody>
          <a:bodyPr anchor="ctr">
            <a:normAutofit/>
          </a:bodyPr>
          <a:lstStyle/>
          <a:p>
            <a:r>
              <a:rPr lang="en-US" sz="4800" b="1" dirty="0">
                <a:latin typeface="Posterama" panose="020B0504020200020000" pitchFamily="34" charset="0"/>
                <a:cs typeface="Posterama" panose="020B0504020200020000" pitchFamily="34" charset="0"/>
              </a:rPr>
              <a:t>Method of counterexample…</a:t>
            </a:r>
            <a:r>
              <a:rPr lang="en-US" sz="4800" b="1" dirty="0" err="1">
                <a:latin typeface="Posterama" panose="020B0504020200020000" pitchFamily="34" charset="0"/>
                <a:cs typeface="Posterama" panose="020B0504020200020000" pitchFamily="34" charset="0"/>
              </a:rPr>
              <a:t>contd</a:t>
            </a:r>
            <a:r>
              <a:rPr lang="en-US" sz="4800" b="1" dirty="0">
                <a:latin typeface="Posterama" panose="020B0504020200020000" pitchFamily="34" charset="0"/>
                <a:cs typeface="Posterama" panose="020B0504020200020000" pitchFamily="34" charset="0"/>
              </a:rPr>
              <a:t>…</a:t>
            </a:r>
            <a:endParaRPr lang="en-GB" sz="4800" b="1"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6DC32BCE-CBBD-DAD0-1933-5FED528C35F9}"/>
                  </a:ext>
                </a:extLst>
              </p:cNvPr>
              <p:cNvSpPr>
                <a:spLocks noGrp="1"/>
              </p:cNvSpPr>
              <p:nvPr>
                <p:ph idx="1"/>
              </p:nvPr>
            </p:nvSpPr>
            <p:spPr>
              <a:xfrm>
                <a:off x="1045028" y="3017522"/>
                <a:ext cx="9941319" cy="3124658"/>
              </a:xfrm>
            </p:spPr>
            <p:txBody>
              <a:bodyPr anchor="ctr">
                <a:normAutofit/>
              </a:bodyPr>
              <a:lstStyle/>
              <a:p>
                <a:pPr marL="0" indent="0">
                  <a:buNone/>
                </a:pPr>
                <a:r>
                  <a:rPr lang="en-US" sz="2400" dirty="0">
                    <a:effectLst/>
                    <a:latin typeface="Avenir Next LT Pro" panose="020B0504020202020204" pitchFamily="34" charset="0"/>
                    <a:ea typeface="Times New Roman" panose="02020603050405020304" pitchFamily="18" charset="0"/>
                  </a:rPr>
                  <a:t>In this method, to show that </a:t>
                </a:r>
                <a14:m>
                  <m:oMath xmlns:m="http://schemas.openxmlformats.org/officeDocument/2006/math">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rPr>
                      <m:t>𝔻</m:t>
                    </m:r>
                  </m:oMath>
                </a14:m>
                <a:r>
                  <a:rPr lang="en-US" sz="2400" dirty="0">
                    <a:effectLst/>
                    <a:latin typeface="Avenir Next LT Pro" panose="020B0504020202020204" pitchFamily="34" charset="0"/>
                    <a:ea typeface="Times New Roman" panose="02020603050405020304" pitchFamily="18" charset="0"/>
                  </a:rPr>
                  <a:t>, if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p</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oMath>
                </a14:m>
                <a:r>
                  <a:rPr lang="en-US" sz="2400" dirty="0">
                    <a:effectLst/>
                    <a:latin typeface="Avenir Next LT Pro" panose="020B0504020202020204" pitchFamily="34" charset="0"/>
                    <a:ea typeface="Times New Roman" panose="02020603050405020304" pitchFamily="18" charset="0"/>
                  </a:rPr>
                  <a:t> then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q</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oMath>
                </a14:m>
                <a:r>
                  <a:rPr lang="en-US" sz="2400" dirty="0">
                    <a:effectLst/>
                    <a:latin typeface="Avenir Next LT Pro" panose="020B0504020202020204" pitchFamily="34" charset="0"/>
                    <a:ea typeface="Times New Roman" panose="02020603050405020304" pitchFamily="18" charset="0"/>
                  </a:rPr>
                  <a:t> is false, it suffices to find an element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rPr>
                      <m:t>𝔻</m:t>
                    </m:r>
                  </m:oMath>
                </a14:m>
                <a:r>
                  <a:rPr lang="en-US" sz="2400" dirty="0">
                    <a:effectLst/>
                    <a:latin typeface="Avenir Next LT Pro" panose="020B0504020202020204" pitchFamily="34" charset="0"/>
                    <a:ea typeface="Times New Roman" panose="02020603050405020304" pitchFamily="18" charset="0"/>
                  </a:rPr>
                  <a:t> where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p</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oMath>
                </a14:m>
                <a:r>
                  <a:rPr lang="en-US" sz="2400" dirty="0">
                    <a:effectLst/>
                    <a:latin typeface="Avenir Next LT Pro" panose="020B0504020202020204" pitchFamily="34" charset="0"/>
                    <a:ea typeface="Times New Roman" panose="02020603050405020304" pitchFamily="18" charset="0"/>
                  </a:rPr>
                  <a:t> is true, but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q</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oMath>
                </a14:m>
                <a:r>
                  <a:rPr lang="en-US" sz="2400" dirty="0">
                    <a:effectLst/>
                    <a:latin typeface="Avenir Next LT Pro" panose="020B0504020202020204" pitchFamily="34" charset="0"/>
                    <a:ea typeface="Times New Roman" panose="02020603050405020304" pitchFamily="18" charset="0"/>
                  </a:rPr>
                  <a:t> is false. </a:t>
                </a:r>
              </a:p>
              <a:p>
                <a:pPr marL="0" indent="0">
                  <a:buNone/>
                </a:pPr>
                <a:r>
                  <a:rPr lang="en-US" sz="2400" dirty="0">
                    <a:effectLst/>
                    <a:latin typeface="Avenir Next LT Pro" panose="020B0504020202020204" pitchFamily="34" charset="0"/>
                    <a:ea typeface="Times New Roman" panose="02020603050405020304" pitchFamily="18" charset="0"/>
                  </a:rPr>
                  <a:t>Such an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x</m:t>
                    </m:r>
                  </m:oMath>
                </a14:m>
                <a:r>
                  <a:rPr lang="en-US" sz="2400" dirty="0">
                    <a:effectLst/>
                    <a:latin typeface="Avenir Next LT Pro" panose="020B0504020202020204" pitchFamily="34" charset="0"/>
                    <a:ea typeface="Times New Roman" panose="02020603050405020304" pitchFamily="18" charset="0"/>
                  </a:rPr>
                  <a:t> is called a counterexample.</a:t>
                </a:r>
                <a:endParaRPr lang="en-GB" sz="2400" dirty="0">
                  <a:effectLst/>
                  <a:latin typeface="Avenir Next LT Pro" panose="020B0504020202020204" pitchFamily="34" charset="0"/>
                  <a:ea typeface="Times New Roman" panose="02020603050405020304" pitchFamily="18" charset="0"/>
                </a:endParaRPr>
              </a:p>
              <a:p>
                <a:pPr marL="0" indent="0">
                  <a:buNone/>
                </a:pPr>
                <a:endParaRPr lang="en-GB" sz="24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6DC32BCE-CBBD-DAD0-1933-5FED528C35F9}"/>
                  </a:ext>
                </a:extLst>
              </p:cNvPr>
              <p:cNvSpPr>
                <a:spLocks noGrp="1" noRot="1" noChangeAspect="1" noMove="1" noResize="1" noEditPoints="1" noAdjustHandles="1" noChangeArrowheads="1" noChangeShapeType="1" noTextEdit="1"/>
              </p:cNvSpPr>
              <p:nvPr>
                <p:ph idx="1"/>
              </p:nvPr>
            </p:nvSpPr>
            <p:spPr>
              <a:xfrm>
                <a:off x="1045028" y="3017522"/>
                <a:ext cx="9941319" cy="3124658"/>
              </a:xfrm>
              <a:blipFill>
                <a:blip r:embed="rId2"/>
                <a:stretch>
                  <a:fillRect l="-920" r="-61"/>
                </a:stretch>
              </a:blipFill>
            </p:spPr>
            <p:txBody>
              <a:bodyPr/>
              <a:lstStyle/>
              <a:p>
                <a:r>
                  <a:rPr lang="en-GB">
                    <a:noFill/>
                  </a:rPr>
                  <a:t> </a:t>
                </a:r>
              </a:p>
            </p:txBody>
          </p:sp>
        </mc:Fallback>
      </mc:AlternateContent>
      <p:cxnSp>
        <p:nvCxnSpPr>
          <p:cNvPr id="33" name="Straight Connector 2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5192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8A54B8-B2DF-2D7E-A315-B62B4C987D57}"/>
              </a:ext>
            </a:extLst>
          </p:cNvPr>
          <p:cNvSpPr>
            <a:spLocks noGrp="1"/>
          </p:cNvSpPr>
          <p:nvPr>
            <p:ph type="title"/>
          </p:nvPr>
        </p:nvSpPr>
        <p:spPr>
          <a:xfrm>
            <a:off x="1043631" y="809898"/>
            <a:ext cx="9942716" cy="1554480"/>
          </a:xfrm>
        </p:spPr>
        <p:txBody>
          <a:bodyPr anchor="ctr">
            <a:normAutofit/>
          </a:bodyPr>
          <a:lstStyle/>
          <a:p>
            <a:r>
              <a:rPr lang="en-US" sz="4800" b="1">
                <a:effectLst/>
                <a:latin typeface="Posterama" panose="020B0504020200020000" pitchFamily="34" charset="0"/>
                <a:ea typeface="Times New Roman" panose="02020603050405020304" pitchFamily="18" charset="0"/>
                <a:cs typeface="Posterama" panose="020B0504020200020000" pitchFamily="34" charset="0"/>
              </a:rPr>
              <a:t>Example 1</a:t>
            </a:r>
            <a:endParaRPr lang="en-GB" sz="480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192057EF-4F86-C45F-D80A-3717A74DEB86}"/>
                  </a:ext>
                </a:extLst>
              </p:cNvPr>
              <p:cNvSpPr>
                <a:spLocks noGrp="1"/>
              </p:cNvSpPr>
              <p:nvPr>
                <p:ph idx="1"/>
              </p:nvPr>
            </p:nvSpPr>
            <p:spPr>
              <a:xfrm>
                <a:off x="1045028" y="3017522"/>
                <a:ext cx="9941319" cy="3124658"/>
              </a:xfrm>
            </p:spPr>
            <p:txBody>
              <a:bodyPr anchor="ctr">
                <a:normAutofit/>
              </a:bodyPr>
              <a:lstStyle/>
              <a:p>
                <a:pPr marL="0" indent="0">
                  <a:buNone/>
                </a:pPr>
                <a:r>
                  <a:rPr lang="en-US" sz="2400" dirty="0">
                    <a:effectLst/>
                    <a:latin typeface="Avenir Next LT Pro" panose="020B0504020202020204" pitchFamily="34" charset="0"/>
                    <a:ea typeface="Times New Roman" panose="02020603050405020304" pitchFamily="18" charset="0"/>
                  </a:rPr>
                  <a:t>Disprove </a:t>
                </a:r>
                <a14:m>
                  <m:oMath xmlns:m="http://schemas.openxmlformats.org/officeDocument/2006/math">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y</m:t>
                    </m:r>
                    <m:r>
                      <a:rPr lang="en-US" sz="2400">
                        <a:effectLst/>
                        <a:latin typeface="Cambria Math" panose="02040503050406030204" pitchFamily="18" charset="0"/>
                        <a:ea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rPr>
                      <m:t>ℝ</m:t>
                    </m:r>
                  </m:oMath>
                </a14:m>
                <a:r>
                  <a:rPr lang="en-US" sz="2400" dirty="0">
                    <a:effectLst/>
                    <a:latin typeface="Avenir Next LT Pro" panose="020B0504020202020204" pitchFamily="34" charset="0"/>
                    <a:ea typeface="Times New Roman" panose="02020603050405020304" pitchFamily="18" charset="0"/>
                  </a:rPr>
                  <a:t> if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&lt;</m:t>
                    </m:r>
                    <m:r>
                      <m:rPr>
                        <m:sty m:val="p"/>
                      </m:rPr>
                      <a:rPr lang="en-US" sz="2400">
                        <a:effectLst/>
                        <a:latin typeface="Cambria Math" panose="02040503050406030204" pitchFamily="18" charset="0"/>
                        <a:ea typeface="Times New Roman" panose="02020603050405020304" pitchFamily="18" charset="0"/>
                      </a:rPr>
                      <m:t>y</m:t>
                    </m:r>
                  </m:oMath>
                </a14:m>
                <a:r>
                  <a:rPr lang="en-US" sz="2400" dirty="0">
                    <a:effectLst/>
                    <a:latin typeface="Avenir Next LT Pro" panose="020B0504020202020204" pitchFamily="34" charset="0"/>
                    <a:ea typeface="Times New Roman" panose="02020603050405020304" pitchFamily="18" charset="0"/>
                  </a:rPr>
                  <a:t> then </a:t>
                </a:r>
                <a14:m>
                  <m:oMath xmlns:m="http://schemas.openxmlformats.org/officeDocument/2006/math">
                    <m:sSup>
                      <m:sSupPr>
                        <m:ctrlPr>
                          <a:rPr lang="en-GB" sz="2400" i="1">
                            <a:effectLst/>
                            <a:latin typeface="Cambria Math" panose="02040503050406030204" pitchFamily="18" charset="0"/>
                            <a:ea typeface="Times New Roman" panose="02020603050405020304" pitchFamily="18" charset="0"/>
                          </a:rPr>
                        </m:ctrlPr>
                      </m:sSupPr>
                      <m:e>
                        <m:r>
                          <m:rPr>
                            <m:sty m:val="p"/>
                          </m:rPr>
                          <a:rPr lang="en-US" sz="2400">
                            <a:effectLst/>
                            <a:latin typeface="Cambria Math" panose="02040503050406030204" pitchFamily="18" charset="0"/>
                            <a:ea typeface="Times New Roman" panose="02020603050405020304" pitchFamily="18" charset="0"/>
                          </a:rPr>
                          <m:t>x</m:t>
                        </m:r>
                      </m:e>
                      <m:sup>
                        <m:r>
                          <a:rPr lang="en-US" sz="2400">
                            <a:effectLst/>
                            <a:latin typeface="Cambria Math" panose="02040503050406030204" pitchFamily="18" charset="0"/>
                            <a:ea typeface="Times New Roman" panose="02020603050405020304" pitchFamily="18" charset="0"/>
                          </a:rPr>
                          <m:t>2</m:t>
                        </m:r>
                      </m:sup>
                    </m:sSup>
                    <m:r>
                      <a:rPr lang="en-US" sz="2400">
                        <a:effectLst/>
                        <a:latin typeface="Cambria Math" panose="02040503050406030204" pitchFamily="18" charset="0"/>
                        <a:ea typeface="Times New Roman" panose="02020603050405020304" pitchFamily="18" charset="0"/>
                      </a:rPr>
                      <m:t>&lt;</m:t>
                    </m:r>
                    <m:sSup>
                      <m:sSupPr>
                        <m:ctrlPr>
                          <a:rPr lang="en-GB" sz="2400" i="1">
                            <a:effectLst/>
                            <a:latin typeface="Cambria Math" panose="02040503050406030204" pitchFamily="18" charset="0"/>
                            <a:ea typeface="Times New Roman" panose="02020603050405020304" pitchFamily="18" charset="0"/>
                          </a:rPr>
                        </m:ctrlPr>
                      </m:sSupPr>
                      <m:e>
                        <m:r>
                          <m:rPr>
                            <m:sty m:val="p"/>
                          </m:rPr>
                          <a:rPr lang="en-US" sz="2400">
                            <a:effectLst/>
                            <a:latin typeface="Cambria Math" panose="02040503050406030204" pitchFamily="18" charset="0"/>
                            <a:ea typeface="Times New Roman" panose="02020603050405020304" pitchFamily="18" charset="0"/>
                          </a:rPr>
                          <m:t>y</m:t>
                        </m:r>
                      </m:e>
                      <m:sup>
                        <m:r>
                          <a:rPr lang="en-US" sz="2400">
                            <a:effectLst/>
                            <a:latin typeface="Cambria Math" panose="02040503050406030204" pitchFamily="18" charset="0"/>
                            <a:ea typeface="Times New Roman" panose="02020603050405020304" pitchFamily="18" charset="0"/>
                          </a:rPr>
                          <m:t>2</m:t>
                        </m:r>
                      </m:sup>
                    </m:sSup>
                  </m:oMath>
                </a14:m>
                <a:endParaRPr lang="en-GB" sz="2400" dirty="0">
                  <a:effectLst/>
                  <a:latin typeface="Avenir Next LT Pro" panose="020B0504020202020204" pitchFamily="34" charset="0"/>
                  <a:ea typeface="Times New Roman" panose="02020603050405020304" pitchFamily="18" charset="0"/>
                </a:endParaRPr>
              </a:p>
              <a:p>
                <a:pPr marL="0" indent="0">
                  <a:buNone/>
                </a:pPr>
                <a:r>
                  <a:rPr lang="en-US" sz="2400" b="1" dirty="0">
                    <a:effectLst/>
                    <a:latin typeface="Avenir Next LT Pro" panose="020B0504020202020204" pitchFamily="34" charset="0"/>
                    <a:ea typeface="Times New Roman" panose="02020603050405020304" pitchFamily="18" charset="0"/>
                  </a:rPr>
                  <a:t>Solution: </a:t>
                </a:r>
                <a:r>
                  <a:rPr lang="en-US" sz="2400" dirty="0">
                    <a:effectLst/>
                    <a:latin typeface="Avenir Next LT Pro" panose="020B0504020202020204" pitchFamily="34" charset="0"/>
                    <a:ea typeface="Times New Roman" panose="02020603050405020304" pitchFamily="18" charset="0"/>
                  </a:rPr>
                  <a:t> Let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rPr>
                      <m:t>−</m:t>
                    </m:r>
                    <m:r>
                      <a:rPr lang="en-US" sz="2400">
                        <a:effectLst/>
                        <a:latin typeface="Cambria Math" panose="02040503050406030204" pitchFamily="18" charset="0"/>
                        <a:ea typeface="Times New Roman" panose="02020603050405020304" pitchFamily="18" charset="0"/>
                      </a:rPr>
                      <m:t>7, </m:t>
                    </m:r>
                    <m:r>
                      <m:rPr>
                        <m:sty m:val="p"/>
                      </m:rPr>
                      <a:rPr lang="en-US" sz="2400">
                        <a:effectLst/>
                        <a:latin typeface="Cambria Math" panose="02040503050406030204" pitchFamily="18" charset="0"/>
                        <a:ea typeface="Times New Roman" panose="02020603050405020304" pitchFamily="18" charset="0"/>
                      </a:rPr>
                      <m:t>y</m:t>
                    </m:r>
                    <m:r>
                      <a:rPr lang="en-US" sz="2400">
                        <a:effectLst/>
                        <a:latin typeface="Cambria Math" panose="02040503050406030204" pitchFamily="18" charset="0"/>
                        <a:ea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rPr>
                      <m:t>−</m:t>
                    </m:r>
                    <m:r>
                      <a:rPr lang="en-US" sz="2400">
                        <a:effectLst/>
                        <a:latin typeface="Cambria Math" panose="02040503050406030204" pitchFamily="18" charset="0"/>
                        <a:ea typeface="Times New Roman" panose="02020603050405020304" pitchFamily="18" charset="0"/>
                      </a:rPr>
                      <m:t>3</m:t>
                    </m:r>
                  </m:oMath>
                </a14:m>
                <a:r>
                  <a:rPr lang="en-US" sz="2400" dirty="0">
                    <a:effectLst/>
                    <a:latin typeface="Avenir Next LT Pro" panose="020B0504020202020204" pitchFamily="34" charset="0"/>
                    <a:ea typeface="Times New Roman" panose="02020603050405020304" pitchFamily="18" charset="0"/>
                  </a:rPr>
                  <a:t> then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x</m:t>
                    </m:r>
                    <m:r>
                      <a:rPr lang="en-US" sz="2400">
                        <a:effectLst/>
                        <a:latin typeface="Cambria Math" panose="02040503050406030204" pitchFamily="18" charset="0"/>
                        <a:ea typeface="Times New Roman" panose="02020603050405020304" pitchFamily="18" charset="0"/>
                      </a:rPr>
                      <m:t>&lt;</m:t>
                    </m:r>
                    <m:r>
                      <m:rPr>
                        <m:sty m:val="p"/>
                      </m:rPr>
                      <a:rPr lang="en-US" sz="2400">
                        <a:effectLst/>
                        <a:latin typeface="Cambria Math" panose="02040503050406030204" pitchFamily="18" charset="0"/>
                        <a:ea typeface="Times New Roman" panose="02020603050405020304" pitchFamily="18" charset="0"/>
                      </a:rPr>
                      <m:t>y</m:t>
                    </m:r>
                  </m:oMath>
                </a14:m>
                <a:r>
                  <a:rPr lang="en-US" sz="2400" dirty="0">
                    <a:effectLst/>
                    <a:latin typeface="Avenir Next LT Pro" panose="020B0504020202020204" pitchFamily="34" charset="0"/>
                    <a:ea typeface="Times New Roman" panose="02020603050405020304" pitchFamily="18" charset="0"/>
                  </a:rPr>
                  <a:t> but </a:t>
                </a:r>
                <a14:m>
                  <m:oMath xmlns:m="http://schemas.openxmlformats.org/officeDocument/2006/math">
                    <m:sSup>
                      <m:sSupPr>
                        <m:ctrlPr>
                          <a:rPr lang="en-GB" sz="2400" i="1">
                            <a:effectLst/>
                            <a:latin typeface="Cambria Math" panose="02040503050406030204" pitchFamily="18" charset="0"/>
                            <a:ea typeface="Times New Roman" panose="02020603050405020304" pitchFamily="18" charset="0"/>
                          </a:rPr>
                        </m:ctrlPr>
                      </m:sSupPr>
                      <m:e>
                        <m:r>
                          <m:rPr>
                            <m:sty m:val="p"/>
                          </m:rPr>
                          <a:rPr lang="en-US" sz="2400">
                            <a:effectLst/>
                            <a:latin typeface="Cambria Math" panose="02040503050406030204" pitchFamily="18" charset="0"/>
                            <a:ea typeface="Times New Roman" panose="02020603050405020304" pitchFamily="18" charset="0"/>
                          </a:rPr>
                          <m:t>x</m:t>
                        </m:r>
                      </m:e>
                      <m:sup>
                        <m:r>
                          <a:rPr lang="en-US" sz="2400">
                            <a:effectLst/>
                            <a:latin typeface="Cambria Math" panose="02040503050406030204" pitchFamily="18" charset="0"/>
                            <a:ea typeface="Times New Roman" panose="02020603050405020304" pitchFamily="18" charset="0"/>
                          </a:rPr>
                          <m:t>2</m:t>
                        </m:r>
                      </m:sup>
                    </m:sSup>
                    <m:r>
                      <a:rPr lang="en-US" sz="2400">
                        <a:effectLst/>
                        <a:latin typeface="Cambria Math" panose="02040503050406030204" pitchFamily="18" charset="0"/>
                        <a:ea typeface="Times New Roman" panose="02020603050405020304" pitchFamily="18" charset="0"/>
                      </a:rPr>
                      <m:t>&gt;</m:t>
                    </m:r>
                    <m:sSup>
                      <m:sSupPr>
                        <m:ctrlPr>
                          <a:rPr lang="en-GB" sz="2400" i="1">
                            <a:effectLst/>
                            <a:latin typeface="Cambria Math" panose="02040503050406030204" pitchFamily="18" charset="0"/>
                            <a:ea typeface="Times New Roman" panose="02020603050405020304" pitchFamily="18" charset="0"/>
                          </a:rPr>
                        </m:ctrlPr>
                      </m:sSupPr>
                      <m:e>
                        <m:r>
                          <m:rPr>
                            <m:sty m:val="p"/>
                          </m:rPr>
                          <a:rPr lang="en-US" sz="2400">
                            <a:effectLst/>
                            <a:latin typeface="Cambria Math" panose="02040503050406030204" pitchFamily="18" charset="0"/>
                            <a:ea typeface="Times New Roman" panose="02020603050405020304" pitchFamily="18" charset="0"/>
                          </a:rPr>
                          <m:t>y</m:t>
                        </m:r>
                      </m:e>
                      <m:sup>
                        <m:r>
                          <a:rPr lang="en-US" sz="2400">
                            <a:effectLst/>
                            <a:latin typeface="Cambria Math" panose="02040503050406030204" pitchFamily="18" charset="0"/>
                            <a:ea typeface="Times New Roman" panose="02020603050405020304" pitchFamily="18" charset="0"/>
                          </a:rPr>
                          <m:t>2</m:t>
                        </m:r>
                      </m:sup>
                    </m:sSup>
                  </m:oMath>
                </a14:m>
                <a:endParaRPr lang="en-GB" sz="2400" dirty="0">
                  <a:effectLst/>
                  <a:latin typeface="Avenir Next LT Pro" panose="020B0504020202020204" pitchFamily="34" charset="0"/>
                  <a:ea typeface="Times New Roman" panose="02020603050405020304" pitchFamily="18" charset="0"/>
                </a:endParaRPr>
              </a:p>
              <a:p>
                <a:pPr marL="0" indent="0">
                  <a:buNone/>
                </a:pPr>
                <a:endParaRPr lang="en-GB" sz="2400" dirty="0">
                  <a:effectLst/>
                  <a:latin typeface="Avenir Next LT Pro" panose="020B0504020202020204" pitchFamily="34" charset="0"/>
                  <a:ea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192057EF-4F86-C45F-D80A-3717A74DEB86}"/>
                  </a:ext>
                </a:extLst>
              </p:cNvPr>
              <p:cNvSpPr>
                <a:spLocks noGrp="1" noRot="1" noChangeAspect="1" noMove="1" noResize="1" noEditPoints="1" noAdjustHandles="1" noChangeArrowheads="1" noChangeShapeType="1" noTextEdit="1"/>
              </p:cNvSpPr>
              <p:nvPr>
                <p:ph idx="1"/>
              </p:nvPr>
            </p:nvSpPr>
            <p:spPr>
              <a:xfrm>
                <a:off x="1045028" y="3017522"/>
                <a:ext cx="9941319" cy="3124658"/>
              </a:xfrm>
              <a:blipFill>
                <a:blip r:embed="rId2"/>
                <a:stretch>
                  <a:fillRect l="-920"/>
                </a:stretch>
              </a:blipFill>
            </p:spPr>
            <p:txBody>
              <a:bodyPr/>
              <a:lstStyle/>
              <a:p>
                <a:r>
                  <a:rPr lang="en-GB">
                    <a:noFill/>
                  </a:rPr>
                  <a:t> </a:t>
                </a:r>
              </a:p>
            </p:txBody>
          </p:sp>
        </mc:Fallback>
      </mc:AlternateContent>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0657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B448D9-E484-28F9-DA35-202C2B5BB903}"/>
              </a:ext>
            </a:extLst>
          </p:cNvPr>
          <p:cNvSpPr>
            <a:spLocks noGrp="1"/>
          </p:cNvSpPr>
          <p:nvPr>
            <p:ph type="title"/>
          </p:nvPr>
        </p:nvSpPr>
        <p:spPr>
          <a:xfrm>
            <a:off x="4553733" y="548464"/>
            <a:ext cx="6798541" cy="1675623"/>
          </a:xfrm>
        </p:spPr>
        <p:txBody>
          <a:bodyPr anchor="b">
            <a:normAutofit/>
          </a:bodyPr>
          <a:lstStyle/>
          <a:p>
            <a:r>
              <a:rPr lang="en-US" sz="4000" b="1" dirty="0">
                <a:effectLst/>
                <a:latin typeface="Posterama" panose="020B0504020200020000" pitchFamily="34" charset="0"/>
                <a:ea typeface="Times New Roman" panose="02020603050405020304" pitchFamily="18" charset="0"/>
                <a:cs typeface="Posterama" panose="020B0504020200020000" pitchFamily="34" charset="0"/>
              </a:rPr>
              <a:t>Example 2</a:t>
            </a:r>
            <a:endParaRPr lang="en-GB" sz="4000" dirty="0">
              <a:latin typeface="Posterama" panose="020B0504020200020000" pitchFamily="34" charset="0"/>
              <a:cs typeface="Posterama" panose="020B0504020200020000" pitchFamily="34" charset="0"/>
            </a:endParaRPr>
          </a:p>
        </p:txBody>
      </p:sp>
      <p:pic>
        <p:nvPicPr>
          <p:cNvPr id="5" name="Picture 4" descr="Electronic components on a white background">
            <a:extLst>
              <a:ext uri="{FF2B5EF4-FFF2-40B4-BE49-F238E27FC236}">
                <a16:creationId xmlns:a16="http://schemas.microsoft.com/office/drawing/2014/main" id="{EED55D59-6C12-A331-5D00-0EA8A204E389}"/>
              </a:ext>
            </a:extLst>
          </p:cNvPr>
          <p:cNvPicPr>
            <a:picLocks noChangeAspect="1"/>
          </p:cNvPicPr>
          <p:nvPr/>
        </p:nvPicPr>
        <p:blipFill rotWithShape="1">
          <a:blip r:embed="rId2"/>
          <a:srcRect l="59156" r="-1"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5B48A0DB-E196-A150-C919-C2619186C4DF}"/>
              </a:ext>
            </a:extLst>
          </p:cNvPr>
          <p:cNvSpPr>
            <a:spLocks noGrp="1"/>
          </p:cNvSpPr>
          <p:nvPr>
            <p:ph idx="1"/>
          </p:nvPr>
        </p:nvSpPr>
        <p:spPr>
          <a:xfrm>
            <a:off x="4553734" y="2409830"/>
            <a:ext cx="6798539" cy="3705217"/>
          </a:xfrm>
        </p:spPr>
        <p:txBody>
          <a:bodyPr>
            <a:normAutofit/>
          </a:bodyPr>
          <a:lstStyle/>
          <a:p>
            <a:pPr marL="0" indent="0">
              <a:buNone/>
            </a:pPr>
            <a:r>
              <a:rPr lang="en-US" sz="2000">
                <a:effectLst/>
                <a:latin typeface="Goudy Old Style" panose="02020502050305020303" pitchFamily="18" charset="0"/>
                <a:ea typeface="Times New Roman" panose="02020603050405020304" pitchFamily="18" charset="0"/>
              </a:rPr>
              <a:t>Prove: Every computer science student owns a laptop.</a:t>
            </a:r>
            <a:endParaRPr lang="en-GB" sz="2000">
              <a:effectLst/>
              <a:latin typeface="Times New Roman" panose="02020603050405020304" pitchFamily="18" charset="0"/>
              <a:ea typeface="Times New Roman" panose="02020603050405020304" pitchFamily="18" charset="0"/>
            </a:endParaRPr>
          </a:p>
          <a:p>
            <a:pPr marL="0" indent="0">
              <a:buNone/>
            </a:pPr>
            <a:r>
              <a:rPr lang="en-US" sz="2000" b="1">
                <a:effectLst/>
                <a:latin typeface="Goudy Old Style" panose="02020502050305020303" pitchFamily="18" charset="0"/>
                <a:ea typeface="Times New Roman" panose="02020603050405020304" pitchFamily="18" charset="0"/>
              </a:rPr>
              <a:t>Solution: </a:t>
            </a:r>
            <a:r>
              <a:rPr lang="en-US" sz="2000">
                <a:effectLst/>
                <a:latin typeface="Goudy Old Style" panose="02020502050305020303" pitchFamily="18" charset="0"/>
                <a:ea typeface="Times New Roman" panose="02020603050405020304" pitchFamily="18" charset="0"/>
              </a:rPr>
              <a:t> It suffices to find at least one computer science student who owns no laptop.</a:t>
            </a:r>
            <a:endParaRPr lang="en-GB" sz="2000">
              <a:effectLst/>
              <a:latin typeface="Times New Roman" panose="02020603050405020304" pitchFamily="18" charset="0"/>
              <a:ea typeface="Times New Roman" panose="02020603050405020304" pitchFamily="18" charset="0"/>
            </a:endParaRPr>
          </a:p>
          <a:p>
            <a:pPr marL="0" indent="0">
              <a:buNone/>
            </a:pPr>
            <a:endParaRPr lang="en-GB" sz="2000"/>
          </a:p>
        </p:txBody>
      </p:sp>
    </p:spTree>
    <p:extLst>
      <p:ext uri="{BB962C8B-B14F-4D97-AF65-F5344CB8AC3E}">
        <p14:creationId xmlns:p14="http://schemas.microsoft.com/office/powerpoint/2010/main" val="3963384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599374-361E-E2B9-3C94-D5FB2B5994F2}"/>
              </a:ext>
            </a:extLst>
          </p:cNvPr>
          <p:cNvSpPr>
            <a:spLocks noGrp="1"/>
          </p:cNvSpPr>
          <p:nvPr>
            <p:ph type="title"/>
          </p:nvPr>
        </p:nvSpPr>
        <p:spPr>
          <a:xfrm>
            <a:off x="4553733" y="548464"/>
            <a:ext cx="6798541" cy="1675623"/>
          </a:xfrm>
        </p:spPr>
        <p:txBody>
          <a:bodyPr anchor="b">
            <a:normAutofit/>
          </a:bodyPr>
          <a:lstStyle/>
          <a:p>
            <a:r>
              <a:rPr lang="en-US" sz="4000" b="1" dirty="0">
                <a:effectLst/>
                <a:latin typeface="Posterama" panose="020B0504020200020000" pitchFamily="34" charset="0"/>
                <a:ea typeface="Times New Roman" panose="02020603050405020304" pitchFamily="18" charset="0"/>
                <a:cs typeface="Posterama" panose="020B0504020200020000" pitchFamily="34" charset="0"/>
              </a:rPr>
              <a:t>Method of Proof by Cases</a:t>
            </a:r>
            <a:br>
              <a:rPr lang="en-GB" sz="4000" dirty="0">
                <a:effectLst/>
                <a:latin typeface="Posterama" panose="020B0504020200020000" pitchFamily="34" charset="0"/>
                <a:ea typeface="Times New Roman" panose="02020603050405020304" pitchFamily="18" charset="0"/>
                <a:cs typeface="Posterama" panose="020B0504020200020000" pitchFamily="34" charset="0"/>
              </a:rPr>
            </a:br>
            <a:endParaRPr lang="en-GB" sz="4000" dirty="0">
              <a:latin typeface="Posterama" panose="020B0504020200020000" pitchFamily="34" charset="0"/>
              <a:cs typeface="Posterama" panose="020B0504020200020000" pitchFamily="34" charset="0"/>
            </a:endParaRPr>
          </a:p>
        </p:txBody>
      </p:sp>
      <p:pic>
        <p:nvPicPr>
          <p:cNvPr id="13" name="Picture 5">
            <a:extLst>
              <a:ext uri="{FF2B5EF4-FFF2-40B4-BE49-F238E27FC236}">
                <a16:creationId xmlns:a16="http://schemas.microsoft.com/office/drawing/2014/main" id="{1A3630BC-B564-6E16-C022-119F12F8D783}"/>
              </a:ext>
            </a:extLst>
          </p:cNvPr>
          <p:cNvPicPr>
            <a:picLocks noChangeAspect="1"/>
          </p:cNvPicPr>
          <p:nvPr/>
        </p:nvPicPr>
        <p:blipFill rotWithShape="1">
          <a:blip r:embed="rId2"/>
          <a:srcRect l="39832" r="18406" b="1"/>
          <a:stretch/>
        </p:blipFill>
        <p:spPr>
          <a:xfrm>
            <a:off x="1" y="10"/>
            <a:ext cx="4196496" cy="6857990"/>
          </a:xfrm>
          <a:prstGeom prst="rect">
            <a:avLst/>
          </a:prstGeom>
          <a:effectLst/>
        </p:spPr>
      </p:pic>
      <p:graphicFrame>
        <p:nvGraphicFramePr>
          <p:cNvPr id="14" name="Content Placeholder 2">
            <a:extLst>
              <a:ext uri="{FF2B5EF4-FFF2-40B4-BE49-F238E27FC236}">
                <a16:creationId xmlns:a16="http://schemas.microsoft.com/office/drawing/2014/main" id="{95770BD2-CBB4-756D-E53D-14EDD7187910}"/>
              </a:ext>
            </a:extLst>
          </p:cNvPr>
          <p:cNvGraphicFramePr>
            <a:graphicFrameLocks noGrp="1"/>
          </p:cNvGraphicFramePr>
          <p:nvPr>
            <p:ph idx="1"/>
            <p:extLst>
              <p:ext uri="{D42A27DB-BD31-4B8C-83A1-F6EECF244321}">
                <p14:modId xmlns:p14="http://schemas.microsoft.com/office/powerpoint/2010/main" val="4128058986"/>
              </p:ext>
            </p:extLst>
          </p:nvPr>
        </p:nvGraphicFramePr>
        <p:xfrm>
          <a:off x="4553734" y="1850066"/>
          <a:ext cx="6798540" cy="4264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4548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9EC10F2F-41A9-D7F0-53FA-63A0DE9E5F67}"/>
              </a:ext>
            </a:extLst>
          </p:cNvPr>
          <p:cNvPicPr>
            <a:picLocks noChangeAspect="1"/>
          </p:cNvPicPr>
          <p:nvPr/>
        </p:nvPicPr>
        <p:blipFill rotWithShape="1">
          <a:blip r:embed="rId2"/>
          <a:srcRect l="34988" r="2" b="2"/>
          <a:stretch/>
        </p:blipFill>
        <p:spPr>
          <a:xfrm>
            <a:off x="7857460" y="10"/>
            <a:ext cx="4334540"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4"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F17500-7EA5-A422-CB47-485D2C69325E}"/>
              </a:ext>
            </a:extLst>
          </p:cNvPr>
          <p:cNvSpPr>
            <a:spLocks noGrp="1"/>
          </p:cNvSpPr>
          <p:nvPr>
            <p:ph type="title"/>
          </p:nvPr>
        </p:nvSpPr>
        <p:spPr>
          <a:xfrm>
            <a:off x="374904" y="856488"/>
            <a:ext cx="4992624" cy="1243584"/>
          </a:xfrm>
        </p:spPr>
        <p:txBody>
          <a:bodyPr anchor="ctr">
            <a:normAutofit/>
          </a:bodyPr>
          <a:lstStyle/>
          <a:p>
            <a:r>
              <a:rPr lang="en-US" sz="2600" b="1">
                <a:effectLst/>
                <a:latin typeface="Posterama" panose="020B0504020200020000" pitchFamily="34" charset="0"/>
                <a:ea typeface="Times New Roman" panose="02020603050405020304" pitchFamily="18" charset="0"/>
                <a:cs typeface="Posterama" panose="020B0504020200020000" pitchFamily="34" charset="0"/>
              </a:rPr>
              <a:t>Method of Proof by Cases…contd…</a:t>
            </a:r>
            <a:br>
              <a:rPr lang="en-GB" sz="2600">
                <a:effectLst/>
                <a:latin typeface="Posterama" panose="020B0504020200020000" pitchFamily="34" charset="0"/>
                <a:ea typeface="Times New Roman" panose="02020603050405020304" pitchFamily="18" charset="0"/>
                <a:cs typeface="Posterama" panose="020B0504020200020000" pitchFamily="34" charset="0"/>
              </a:rPr>
            </a:br>
            <a:endParaRPr lang="en-GB" sz="2600"/>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C501D41-CF73-70C4-0881-6D564502E273}"/>
                  </a:ext>
                </a:extLst>
              </p:cNvPr>
              <p:cNvSpPr>
                <a:spLocks noGrp="1"/>
              </p:cNvSpPr>
              <p:nvPr>
                <p:ph idx="1"/>
              </p:nvPr>
            </p:nvSpPr>
            <p:spPr>
              <a:xfrm>
                <a:off x="355472" y="2213624"/>
                <a:ext cx="7757169" cy="4051930"/>
              </a:xfrm>
            </p:spPr>
            <p:txBody>
              <a:bodyPr anchor="t">
                <a:normAutofit/>
              </a:bodyPr>
              <a:lstStyle/>
              <a:p>
                <a:pPr>
                  <a:lnSpc>
                    <a:spcPct val="200000"/>
                  </a:lnSpc>
                  <a:buFont typeface="Wingdings" panose="05000000000000000000" pitchFamily="2" charset="2"/>
                  <a:buChar char="q"/>
                </a:pPr>
                <a:r>
                  <a:rPr lang="en-US" sz="2000" dirty="0">
                    <a:effectLst/>
                    <a:latin typeface="Avenir Next LT Pro" panose="020B0504020202020204" pitchFamily="34" charset="0"/>
                    <a:ea typeface="Times New Roman" panose="02020603050405020304" pitchFamily="18" charset="0"/>
                  </a:rPr>
                  <a:t>Method of proof by cases is therefore a direct method of proving the conditional proposition</a:t>
                </a:r>
                <a:endParaRPr lang="en-GB" sz="2000" dirty="0">
                  <a:effectLst/>
                  <a:latin typeface="Avenir Next LT Pro" panose="020B0504020202020204" pitchFamily="34" charset="0"/>
                  <a:ea typeface="Times New Roman" panose="02020603050405020304" pitchFamily="18" charset="0"/>
                </a:endParaRPr>
              </a:p>
              <a:p>
                <a:pPr marL="0" indent="0" algn="ctr">
                  <a:lnSpc>
                    <a:spcPct val="200000"/>
                  </a:lnSpc>
                  <a:buNone/>
                </a:pPr>
                <a14:m>
                  <m:oMath xmlns:m="http://schemas.openxmlformats.org/officeDocument/2006/math">
                    <m:sSub>
                      <m:sSubPr>
                        <m:ctrlPr>
                          <a:rPr lang="en-GB" sz="2000" i="1" smtClean="0">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1</m:t>
                        </m:r>
                      </m:sub>
                    </m:sSub>
                    <m:r>
                      <a:rPr lang="en-US" sz="2000">
                        <a:effectLst/>
                        <a:latin typeface="Cambria Math" panose="02040503050406030204" pitchFamily="18" charset="0"/>
                        <a:ea typeface="Times New Roman" panose="02020603050405020304" pitchFamily="18" charset="0"/>
                      </a:rPr>
                      <m:t>∨</m:t>
                    </m:r>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2</m:t>
                        </m:r>
                      </m:sub>
                    </m:sSub>
                    <m:r>
                      <a:rPr lang="en-US" sz="2000">
                        <a:effectLst/>
                        <a:latin typeface="Cambria Math" panose="02040503050406030204" pitchFamily="18" charset="0"/>
                        <a:ea typeface="Times New Roman" panose="02020603050405020304" pitchFamily="18" charset="0"/>
                      </a:rPr>
                      <m:t>∨⋯∨</m:t>
                    </m:r>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m:rPr>
                            <m:sty m:val="p"/>
                          </m:rPr>
                          <a:rPr lang="en-US" sz="2000">
                            <a:effectLst/>
                            <a:latin typeface="Cambria Math" panose="02040503050406030204" pitchFamily="18" charset="0"/>
                            <a:ea typeface="Times New Roman" panose="02020603050405020304" pitchFamily="18" charset="0"/>
                          </a:rPr>
                          <m:t>n</m:t>
                        </m:r>
                      </m:sub>
                    </m:sSub>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q</m:t>
                    </m:r>
                  </m:oMath>
                </a14:m>
                <a:r>
                  <a:rPr lang="en-US" sz="2000" dirty="0">
                    <a:effectLst/>
                    <a:latin typeface="Avenir Next LT Pro" panose="020B0504020202020204" pitchFamily="34" charset="0"/>
                    <a:ea typeface="Times New Roman" panose="02020603050405020304" pitchFamily="18" charset="0"/>
                  </a:rPr>
                  <a:t>.</a:t>
                </a:r>
                <a:endParaRPr lang="en-GB" sz="2000" dirty="0">
                  <a:effectLst/>
                  <a:latin typeface="Avenir Next LT Pro" panose="020B0504020202020204" pitchFamily="34" charset="0"/>
                  <a:ea typeface="Times New Roman" panose="02020603050405020304" pitchFamily="18" charset="0"/>
                </a:endParaRPr>
              </a:p>
              <a:p>
                <a:pPr>
                  <a:lnSpc>
                    <a:spcPct val="200000"/>
                  </a:lnSpc>
                  <a:buFont typeface="Wingdings" panose="05000000000000000000" pitchFamily="2" charset="2"/>
                  <a:buChar char="q"/>
                </a:pPr>
                <a:r>
                  <a:rPr lang="en-US" sz="2000" dirty="0">
                    <a:effectLst/>
                    <a:latin typeface="Avenir Next LT Pro" panose="020B0504020202020204" pitchFamily="34" charset="0"/>
                    <a:ea typeface="Times New Roman" panose="02020603050405020304" pitchFamily="18" charset="0"/>
                  </a:rPr>
                  <a:t>The method is used to prove the conditional proposition </a:t>
                </a:r>
              </a:p>
              <a:p>
                <a:pPr marL="0" indent="0" algn="ctr">
                  <a:lnSpc>
                    <a:spcPct val="200000"/>
                  </a:lnSpc>
                  <a:buNone/>
                </a:pPr>
                <a14:m>
                  <m:oMath xmlns:m="http://schemas.openxmlformats.org/officeDocument/2006/math">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1</m:t>
                        </m:r>
                      </m:sub>
                    </m:sSub>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q</m:t>
                    </m:r>
                    <m:r>
                      <a:rPr lang="en-US" sz="2000">
                        <a:effectLst/>
                        <a:latin typeface="Cambria Math" panose="02040503050406030204" pitchFamily="18" charset="0"/>
                        <a:ea typeface="Times New Roman" panose="02020603050405020304" pitchFamily="18" charset="0"/>
                      </a:rPr>
                      <m:t>, </m:t>
                    </m:r>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2</m:t>
                        </m:r>
                      </m:sub>
                    </m:sSub>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q</m:t>
                    </m:r>
                    <m:r>
                      <a:rPr lang="en-US" sz="2000">
                        <a:effectLst/>
                        <a:latin typeface="Cambria Math" panose="02040503050406030204" pitchFamily="18" charset="0"/>
                        <a:ea typeface="Times New Roman" panose="02020603050405020304" pitchFamily="18" charset="0"/>
                      </a:rPr>
                      <m:t>, ⋯</m:t>
                    </m:r>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m:rPr>
                            <m:sty m:val="p"/>
                          </m:rPr>
                          <a:rPr lang="en-US" sz="2000">
                            <a:effectLst/>
                            <a:latin typeface="Cambria Math" panose="02040503050406030204" pitchFamily="18" charset="0"/>
                            <a:ea typeface="Times New Roman" panose="02020603050405020304" pitchFamily="18" charset="0"/>
                          </a:rPr>
                          <m:t>n</m:t>
                        </m:r>
                      </m:sub>
                    </m:sSub>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q</m:t>
                    </m:r>
                  </m:oMath>
                </a14:m>
                <a:r>
                  <a:rPr lang="en-US" sz="2000" dirty="0">
                    <a:effectLst/>
                    <a:latin typeface="Avenir Next LT Pro" panose="020B0504020202020204" pitchFamily="34" charset="0"/>
                    <a:ea typeface="Times New Roman" panose="02020603050405020304" pitchFamily="18" charset="0"/>
                  </a:rPr>
                  <a:t>.</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endParaRPr lang="en-GB" sz="20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BC501D41-CF73-70C4-0881-6D564502E273}"/>
                  </a:ext>
                </a:extLst>
              </p:cNvPr>
              <p:cNvSpPr>
                <a:spLocks noGrp="1" noRot="1" noChangeAspect="1" noMove="1" noResize="1" noEditPoints="1" noAdjustHandles="1" noChangeArrowheads="1" noChangeShapeType="1" noTextEdit="1"/>
              </p:cNvSpPr>
              <p:nvPr>
                <p:ph idx="1"/>
              </p:nvPr>
            </p:nvSpPr>
            <p:spPr>
              <a:xfrm>
                <a:off x="355472" y="2213624"/>
                <a:ext cx="7757169" cy="4051930"/>
              </a:xfrm>
              <a:blipFill>
                <a:blip r:embed="rId3"/>
                <a:stretch>
                  <a:fillRect l="-707"/>
                </a:stretch>
              </a:blipFill>
            </p:spPr>
            <p:txBody>
              <a:bodyPr/>
              <a:lstStyle/>
              <a:p>
                <a:r>
                  <a:rPr lang="en-GB">
                    <a:noFill/>
                  </a:rPr>
                  <a:t> </a:t>
                </a:r>
              </a:p>
            </p:txBody>
          </p:sp>
        </mc:Fallback>
      </mc:AlternateContent>
    </p:spTree>
    <p:extLst>
      <p:ext uri="{BB962C8B-B14F-4D97-AF65-F5344CB8AC3E}">
        <p14:creationId xmlns:p14="http://schemas.microsoft.com/office/powerpoint/2010/main" val="201507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D3DCF4-107A-CE09-62AE-BEE301835270}"/>
              </a:ext>
            </a:extLst>
          </p:cNvPr>
          <p:cNvSpPr>
            <a:spLocks noGrp="1"/>
          </p:cNvSpPr>
          <p:nvPr>
            <p:ph type="title"/>
          </p:nvPr>
        </p:nvSpPr>
        <p:spPr>
          <a:xfrm>
            <a:off x="838201" y="365125"/>
            <a:ext cx="5251316" cy="1807305"/>
          </a:xfrm>
        </p:spPr>
        <p:txBody>
          <a:bodyPr>
            <a:normAutofit/>
          </a:bodyPr>
          <a:lstStyle/>
          <a:p>
            <a:r>
              <a:rPr lang="en-US" b="1">
                <a:effectLst/>
                <a:latin typeface="Posterama" panose="020B0504020200020000" pitchFamily="34" charset="0"/>
                <a:ea typeface="Times New Roman" panose="02020603050405020304" pitchFamily="18" charset="0"/>
                <a:cs typeface="Posterama" panose="020B0504020200020000" pitchFamily="34" charset="0"/>
              </a:rPr>
              <a:t>Example 1</a:t>
            </a:r>
            <a:endParaRPr lang="en-GB">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274F403-1996-4534-252F-BFACCCD42742}"/>
                  </a:ext>
                </a:extLst>
              </p:cNvPr>
              <p:cNvSpPr>
                <a:spLocks noGrp="1"/>
              </p:cNvSpPr>
              <p:nvPr>
                <p:ph idx="1"/>
              </p:nvPr>
            </p:nvSpPr>
            <p:spPr>
              <a:xfrm>
                <a:off x="478465" y="1786270"/>
                <a:ext cx="8027582" cy="5071720"/>
              </a:xfrm>
            </p:spPr>
            <p:txBody>
              <a:bodyPr>
                <a:normAutofit/>
              </a:bodyPr>
              <a:lstStyle/>
              <a:p>
                <a:pPr marL="0" indent="0">
                  <a:lnSpc>
                    <a:spcPct val="200000"/>
                  </a:lnSpc>
                  <a:buNone/>
                </a:pPr>
                <a:r>
                  <a:rPr lang="en-US" sz="2000" dirty="0">
                    <a:effectLst/>
                    <a:latin typeface="Goudy Old Style" panose="02020502050305020303" pitchFamily="18" charset="0"/>
                    <a:ea typeface="Times New Roman" panose="02020603050405020304" pitchFamily="18" charset="0"/>
                  </a:rPr>
                  <a:t>Show that 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a positive integer, then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even.</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b="1" dirty="0">
                    <a:effectLst/>
                    <a:latin typeface="Goudy Old Style" panose="02020502050305020303" pitchFamily="18" charset="0"/>
                    <a:ea typeface="Times New Roman" panose="02020603050405020304" pitchFamily="18" charset="0"/>
                  </a:rPr>
                  <a:t>Solution: </a:t>
                </a:r>
                <a:r>
                  <a:rPr lang="en-US" sz="2000" dirty="0">
                    <a:effectLst/>
                    <a:latin typeface="Goudy Old Style" panose="02020502050305020303" pitchFamily="18" charset="0"/>
                    <a:ea typeface="Times New Roman" panose="02020603050405020304" pitchFamily="18" charset="0"/>
                  </a:rPr>
                  <a:t> The positive integers can either be odd </a:t>
                </a:r>
                <a14:m>
                  <m:oMath xmlns:m="http://schemas.openxmlformats.org/officeDocument/2006/math">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1</m:t>
                        </m:r>
                      </m:sub>
                    </m:sSub>
                  </m:oMath>
                </a14:m>
                <a:r>
                  <a:rPr lang="en-US" sz="2000" dirty="0">
                    <a:effectLst/>
                    <a:latin typeface="Goudy Old Style" panose="02020502050305020303" pitchFamily="18" charset="0"/>
                    <a:ea typeface="Times New Roman" panose="02020603050405020304" pitchFamily="18" charset="0"/>
                  </a:rPr>
                  <a:t> or even </a:t>
                </a:r>
                <a14:m>
                  <m:oMath xmlns:m="http://schemas.openxmlformats.org/officeDocument/2006/math">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2</m:t>
                        </m:r>
                      </m:sub>
                    </m:sSub>
                  </m:oMath>
                </a14:m>
                <a:r>
                  <a:rPr lang="en-US" sz="2000" dirty="0">
                    <a:effectLst/>
                    <a:latin typeface="Goudy Old Style" panose="02020502050305020303" pitchFamily="18" charset="0"/>
                    <a:ea typeface="Times New Roman" panose="02020603050405020304" pitchFamily="18" charset="0"/>
                  </a:rPr>
                  <a:t> i.e., ‘if </a:t>
                </a:r>
                <a14:m>
                  <m:oMath xmlns:m="http://schemas.openxmlformats.org/officeDocument/2006/math">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1</m:t>
                        </m:r>
                      </m:sub>
                    </m:sSub>
                    <m:r>
                      <a:rPr lang="en-US" sz="2000">
                        <a:effectLst/>
                        <a:latin typeface="Cambria Math" panose="02040503050406030204" pitchFamily="18" charset="0"/>
                        <a:ea typeface="Times New Roman" panose="02020603050405020304" pitchFamily="18" charset="0"/>
                      </a:rPr>
                      <m:t>∨</m:t>
                    </m:r>
                    <m:sSub>
                      <m:sSubPr>
                        <m:ctrlPr>
                          <a:rPr lang="en-GB" sz="2000" i="1">
                            <a:effectLst/>
                            <a:latin typeface="Cambria Math" panose="02040503050406030204" pitchFamily="18" charset="0"/>
                            <a:ea typeface="Times New Roman" panose="02020603050405020304" pitchFamily="18" charset="0"/>
                          </a:rPr>
                        </m:ctrlPr>
                      </m:sSubPr>
                      <m:e>
                        <m:r>
                          <m:rPr>
                            <m:sty m:val="p"/>
                          </m:rPr>
                          <a:rPr lang="en-US" sz="2000">
                            <a:effectLst/>
                            <a:latin typeface="Cambria Math" panose="02040503050406030204" pitchFamily="18" charset="0"/>
                            <a:ea typeface="Times New Roman" panose="02020603050405020304" pitchFamily="18" charset="0"/>
                          </a:rPr>
                          <m:t>p</m:t>
                        </m:r>
                      </m:e>
                      <m:sub>
                        <m:r>
                          <a:rPr lang="en-US" sz="2000">
                            <a:effectLst/>
                            <a:latin typeface="Cambria Math" panose="02040503050406030204" pitchFamily="18" charset="0"/>
                            <a:ea typeface="Times New Roman" panose="02020603050405020304" pitchFamily="18" charset="0"/>
                          </a:rPr>
                          <m:t>2</m:t>
                        </m:r>
                      </m:sub>
                    </m:sSub>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q</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∈2</m:t>
                    </m:r>
                    <m:r>
                      <a:rPr lang="en-US" sz="2000" i="1">
                        <a:effectLst/>
                        <a:latin typeface="Cambria Math" panose="02040503050406030204" pitchFamily="18" charset="0"/>
                        <a:ea typeface="Times New Roman" panose="02020603050405020304" pitchFamily="18" charset="0"/>
                      </a:rPr>
                      <m:t>ℕ</m:t>
                    </m:r>
                  </m:oMath>
                </a14:m>
                <a:r>
                  <a:rPr lang="en-US" sz="2000" dirty="0">
                    <a:effectLst/>
                    <a:latin typeface="Goudy Old Style" panose="02020502050305020303" pitchFamily="18" charset="0"/>
                    <a:ea typeface="Times New Roman" panose="02020603050405020304" pitchFamily="18" charset="0"/>
                  </a:rPr>
                  <a:t>’.</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dirty="0">
                    <a:effectLst/>
                    <a:latin typeface="Goudy Old Style" panose="02020502050305020303" pitchFamily="18" charset="0"/>
                    <a:ea typeface="Times New Roman" panose="02020603050405020304" pitchFamily="18" charset="0"/>
                  </a:rPr>
                  <a:t>That is;</a:t>
                </a:r>
                <a:endParaRPr lang="en-GB" sz="2000" dirty="0">
                  <a:effectLst/>
                  <a:latin typeface="Times New Roman" panose="02020603050405020304" pitchFamily="18" charset="0"/>
                  <a:ea typeface="Times New Roman" panose="02020603050405020304" pitchFamily="18" charset="0"/>
                </a:endParaRPr>
              </a:p>
              <a:p>
                <a:pPr marL="0" lvl="0" indent="0">
                  <a:lnSpc>
                    <a:spcPct val="200000"/>
                  </a:lnSpc>
                  <a:buNone/>
                </a:pPr>
                <a:r>
                  <a:rPr lang="en-US" sz="2000" dirty="0">
                    <a:effectLst/>
                    <a:latin typeface="Goudy Old Style" panose="02020502050305020303" pitchFamily="18" charset="0"/>
                    <a:ea typeface="Times New Roman" panose="02020603050405020304" pitchFamily="18" charset="0"/>
                  </a:rPr>
                  <a:t>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even, then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even.</a:t>
                </a:r>
                <a:endParaRPr lang="en-GB" sz="2000" dirty="0">
                  <a:effectLst/>
                  <a:latin typeface="Times New Roman" panose="02020603050405020304" pitchFamily="18" charset="0"/>
                  <a:ea typeface="Times New Roman" panose="02020603050405020304" pitchFamily="18" charset="0"/>
                </a:endParaRPr>
              </a:p>
              <a:p>
                <a:pPr marL="0" lvl="0" indent="0">
                  <a:lnSpc>
                    <a:spcPct val="200000"/>
                  </a:lnSpc>
                  <a:buNone/>
                </a:pPr>
                <a:r>
                  <a:rPr lang="en-US" sz="2000" dirty="0">
                    <a:effectLst/>
                    <a:latin typeface="Goudy Old Style" panose="02020502050305020303" pitchFamily="18" charset="0"/>
                    <a:ea typeface="Times New Roman" panose="02020603050405020304" pitchFamily="18" charset="0"/>
                  </a:rPr>
                  <a:t>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odd, then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even</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dirty="0">
                    <a:effectLst/>
                    <a:latin typeface="Goudy Old Style" panose="02020502050305020303" pitchFamily="18" charset="0"/>
                    <a:ea typeface="Times New Roman" panose="02020603050405020304" pitchFamily="18" charset="0"/>
                  </a:rPr>
                  <a:t>Now 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even, there exists a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ℕ</m:t>
                    </m:r>
                  </m:oMath>
                </a14:m>
                <a:r>
                  <a:rPr lang="en-US" sz="2000" dirty="0">
                    <a:effectLst/>
                    <a:latin typeface="Goudy Old Style" panose="02020502050305020303" pitchFamily="18" charset="0"/>
                    <a:ea typeface="Times New Roman" panose="02020603050405020304" pitchFamily="18" charset="0"/>
                  </a:rPr>
                  <a:t> such that;</a:t>
                </a:r>
                <a:endParaRPr lang="en-GB" sz="2000" dirty="0">
                  <a:effectLst/>
                  <a:latin typeface="Times New Roman" panose="02020603050405020304" pitchFamily="18" charset="0"/>
                  <a:ea typeface="Times New Roman" panose="02020603050405020304" pitchFamily="18" charset="0"/>
                </a:endParaRPr>
              </a:p>
              <a:p>
                <a:pPr marL="0" indent="0">
                  <a:buNone/>
                </a:pPr>
                <a:endParaRPr lang="en-GB" sz="2000" dirty="0"/>
              </a:p>
            </p:txBody>
          </p:sp>
        </mc:Choice>
        <mc:Fallback>
          <p:sp>
            <p:nvSpPr>
              <p:cNvPr id="3" name="Content Placeholder 2">
                <a:extLst>
                  <a:ext uri="{FF2B5EF4-FFF2-40B4-BE49-F238E27FC236}">
                    <a16:creationId xmlns:a16="http://schemas.microsoft.com/office/drawing/2014/main" id="{4274F403-1996-4534-252F-BFACCCD42742}"/>
                  </a:ext>
                </a:extLst>
              </p:cNvPr>
              <p:cNvSpPr>
                <a:spLocks noGrp="1" noRot="1" noChangeAspect="1" noMove="1" noResize="1" noEditPoints="1" noAdjustHandles="1" noChangeArrowheads="1" noChangeShapeType="1" noTextEdit="1"/>
              </p:cNvSpPr>
              <p:nvPr>
                <p:ph idx="1"/>
              </p:nvPr>
            </p:nvSpPr>
            <p:spPr>
              <a:xfrm>
                <a:off x="478465" y="1786270"/>
                <a:ext cx="8027582" cy="5071720"/>
              </a:xfrm>
              <a:blipFill>
                <a:blip r:embed="rId2"/>
                <a:stretch>
                  <a:fillRect l="-759"/>
                </a:stretch>
              </a:blipFill>
            </p:spPr>
            <p:txBody>
              <a:bodyPr/>
              <a:lstStyle/>
              <a:p>
                <a:r>
                  <a:rPr lang="en-GB">
                    <a:noFill/>
                  </a:rPr>
                  <a:t> </a:t>
                </a:r>
              </a:p>
            </p:txBody>
          </p:sp>
        </mc:Fallback>
      </mc:AlternateContent>
      <p:pic>
        <p:nvPicPr>
          <p:cNvPr id="14" name="Picture 4" descr="Black pen against a sheet with shaded numbers">
            <a:extLst>
              <a:ext uri="{FF2B5EF4-FFF2-40B4-BE49-F238E27FC236}">
                <a16:creationId xmlns:a16="http://schemas.microsoft.com/office/drawing/2014/main" id="{5780EBF5-0796-3D58-4B78-2545206215E0}"/>
              </a:ext>
            </a:extLst>
          </p:cNvPr>
          <p:cNvPicPr>
            <a:picLocks noChangeAspect="1"/>
          </p:cNvPicPr>
          <p:nvPr/>
        </p:nvPicPr>
        <p:blipFill rotWithShape="1">
          <a:blip r:embed="rId3"/>
          <a:srcRect l="35413" r="6550" b="-1"/>
          <a:stretch/>
        </p:blipFill>
        <p:spPr>
          <a:xfrm>
            <a:off x="8389088" y="10"/>
            <a:ext cx="3802912"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7464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54AE8A-69BD-DD96-CA09-45F0942B2D48}"/>
              </a:ext>
            </a:extLst>
          </p:cNvPr>
          <p:cNvSpPr>
            <a:spLocks noGrp="1"/>
          </p:cNvSpPr>
          <p:nvPr>
            <p:ph type="title"/>
          </p:nvPr>
        </p:nvSpPr>
        <p:spPr>
          <a:xfrm>
            <a:off x="838201" y="365126"/>
            <a:ext cx="7327604" cy="942680"/>
          </a:xfrm>
        </p:spPr>
        <p:txBody>
          <a:bodyPr>
            <a:normAutofit/>
          </a:bodyPr>
          <a:lstStyle/>
          <a:p>
            <a:r>
              <a:rPr lang="en-US" b="1" dirty="0">
                <a:latin typeface="Posterama" panose="020B0504020200020000" pitchFamily="34" charset="0"/>
                <a:cs typeface="Posterama" panose="020B0504020200020000" pitchFamily="34" charset="0"/>
              </a:rPr>
              <a:t>Example 1…</a:t>
            </a:r>
            <a:r>
              <a:rPr lang="en-US" b="1" dirty="0" err="1">
                <a:latin typeface="Posterama" panose="020B0504020200020000" pitchFamily="34" charset="0"/>
                <a:cs typeface="Posterama" panose="020B0504020200020000" pitchFamily="34" charset="0"/>
              </a:rPr>
              <a:t>contd</a:t>
            </a:r>
            <a:r>
              <a:rPr lang="en-US" b="1" dirty="0">
                <a:latin typeface="Posterama" panose="020B0504020200020000" pitchFamily="34" charset="0"/>
                <a:cs typeface="Posterama" panose="020B0504020200020000" pitchFamily="34" charset="0"/>
              </a:rPr>
              <a:t>…</a:t>
            </a:r>
            <a:endParaRPr lang="en-GB" b="1"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C6ED61EA-1B20-E672-E5A8-A678383746CB}"/>
                  </a:ext>
                </a:extLst>
              </p:cNvPr>
              <p:cNvSpPr>
                <a:spLocks noGrp="1"/>
              </p:cNvSpPr>
              <p:nvPr>
                <p:ph idx="1"/>
              </p:nvPr>
            </p:nvSpPr>
            <p:spPr>
              <a:xfrm>
                <a:off x="404037" y="1672932"/>
                <a:ext cx="8399721" cy="4504031"/>
              </a:xfrm>
            </p:spPr>
            <p:txBody>
              <a:bodyPr>
                <a:normAutofit/>
              </a:bodyPr>
              <a:lstStyle/>
              <a:p>
                <a:pPr marL="0" indent="0">
                  <a:lnSpc>
                    <a:spcPct val="200000"/>
                  </a:lnSpc>
                  <a:buNone/>
                </a:pPr>
                <a:r>
                  <a:rPr lang="en-US" sz="2000" dirty="0">
                    <a:effectLst/>
                    <a:latin typeface="Goudy Old Style" panose="02020502050305020303" pitchFamily="18" charset="0"/>
                    <a:ea typeface="Times New Roman" panose="02020603050405020304" pitchFamily="18" charset="0"/>
                  </a:rPr>
                  <a:t>Now 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even, there exists a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ℕ</m:t>
                    </m:r>
                  </m:oMath>
                </a14:m>
                <a:r>
                  <a:rPr lang="en-US" sz="2000" dirty="0">
                    <a:effectLst/>
                    <a:latin typeface="Goudy Old Style" panose="02020502050305020303" pitchFamily="18" charset="0"/>
                    <a:ea typeface="Times New Roman" panose="02020603050405020304" pitchFamily="18" charset="0"/>
                  </a:rPr>
                  <a:t> such that;</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oMath>
                </a14:m>
                <a:r>
                  <a:rPr lang="en-US" sz="2000" dirty="0">
                    <a:effectLst/>
                    <a:latin typeface="Goudy Old Style" panose="02020502050305020303" pitchFamily="18" charset="0"/>
                    <a:ea typeface="Times New Roman" panose="02020603050405020304" pitchFamily="18" charset="0"/>
                  </a:rPr>
                  <a:t> then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=8</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=2(4</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m:t>
                    </m:r>
                  </m:oMath>
                </a14:m>
                <a:r>
                  <a:rPr lang="en-US" sz="2000" dirty="0">
                    <a:effectLst/>
                    <a:latin typeface="Goudy Old Style" panose="02020502050305020303" pitchFamily="18" charset="0"/>
                    <a:ea typeface="Times New Roman" panose="02020603050405020304" pitchFamily="18" charset="0"/>
                  </a:rPr>
                  <a:t> which is clearly an even number.</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dirty="0">
                    <a:effectLst/>
                    <a:latin typeface="Goudy Old Style" panose="02020502050305020303" pitchFamily="18" charset="0"/>
                    <a:ea typeface="Times New Roman" panose="02020603050405020304" pitchFamily="18" charset="0"/>
                  </a:rPr>
                  <a:t>Next, 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odd then there is a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m:t>
                    </m:r>
                    <m:r>
                      <a:rPr lang="en-US" sz="2000" i="1">
                        <a:effectLst/>
                        <a:latin typeface="Cambria Math" panose="02040503050406030204" pitchFamily="18" charset="0"/>
                        <a:ea typeface="Times New Roman" panose="02020603050405020304" pitchFamily="18" charset="0"/>
                      </a:rPr>
                      <m:t>ℕ</m:t>
                    </m:r>
                  </m:oMath>
                </a14:m>
                <a:r>
                  <a:rPr lang="en-US" sz="2000" dirty="0">
                    <a:effectLst/>
                    <a:latin typeface="Goudy Old Style" panose="02020502050305020303" pitchFamily="18" charset="0"/>
                    <a:ea typeface="Times New Roman" panose="02020603050405020304" pitchFamily="18" charset="0"/>
                  </a:rPr>
                  <a:t> such that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oMath>
                </a14:m>
                <a:r>
                  <a:rPr lang="en-US" sz="2000" dirty="0">
                    <a:effectLst/>
                    <a:latin typeface="Goudy Old Style" panose="02020502050305020303" pitchFamily="18" charset="0"/>
                    <a:ea typeface="Times New Roman" panose="02020603050405020304" pitchFamily="18" charset="0"/>
                  </a:rPr>
                  <a:t> then </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14:m>
                  <m:oMathPara xmlns:m="http://schemas.openxmlformats.org/officeDocument/2006/math">
                    <m:oMathParaPr>
                      <m:jc m:val="centerGroup"/>
                    </m:oMathParaPr>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d>
                        <m:dPr>
                          <m:ctrlPr>
                            <a:rPr lang="en-GB" sz="2000" i="1">
                              <a:effectLst/>
                              <a:latin typeface="Cambria Math" panose="02040503050406030204" pitchFamily="18" charset="0"/>
                              <a:ea typeface="Times New Roman" panose="02020603050405020304" pitchFamily="18" charset="0"/>
                            </a:rPr>
                          </m:ctrlPr>
                        </m:dPr>
                        <m:e>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r>
                        <a:rPr lang="en-US" sz="2000">
                          <a:effectLst/>
                          <a:latin typeface="Cambria Math" panose="02040503050406030204" pitchFamily="18" charset="0"/>
                          <a:ea typeface="Times New Roman" panose="02020603050405020304" pitchFamily="18" charset="0"/>
                        </a:rPr>
                        <m:t>=8</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+12</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+8</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+2=2(4</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+6</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+4</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oMath>
                  </m:oMathPara>
                </a14:m>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dirty="0">
                    <a:effectLst/>
                    <a:latin typeface="Goudy Old Style" panose="02020502050305020303" pitchFamily="18" charset="0"/>
                    <a:ea typeface="Times New Roman" panose="02020603050405020304" pitchFamily="18" charset="0"/>
                  </a:rPr>
                  <a:t>Which is even.</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endParaRPr lang="en-GB" sz="2000" dirty="0"/>
              </a:p>
            </p:txBody>
          </p:sp>
        </mc:Choice>
        <mc:Fallback>
          <p:sp>
            <p:nvSpPr>
              <p:cNvPr id="3" name="Content Placeholder 2">
                <a:extLst>
                  <a:ext uri="{FF2B5EF4-FFF2-40B4-BE49-F238E27FC236}">
                    <a16:creationId xmlns:a16="http://schemas.microsoft.com/office/drawing/2014/main" id="{C6ED61EA-1B20-E672-E5A8-A678383746CB}"/>
                  </a:ext>
                </a:extLst>
              </p:cNvPr>
              <p:cNvSpPr>
                <a:spLocks noGrp="1" noRot="1" noChangeAspect="1" noMove="1" noResize="1" noEditPoints="1" noAdjustHandles="1" noChangeArrowheads="1" noChangeShapeType="1" noTextEdit="1"/>
              </p:cNvSpPr>
              <p:nvPr>
                <p:ph idx="1"/>
              </p:nvPr>
            </p:nvSpPr>
            <p:spPr>
              <a:xfrm>
                <a:off x="404037" y="1672932"/>
                <a:ext cx="8399721" cy="4504031"/>
              </a:xfrm>
              <a:blipFill>
                <a:blip r:embed="rId2"/>
                <a:stretch>
                  <a:fillRect l="-726" r="-653"/>
                </a:stretch>
              </a:blipFill>
            </p:spPr>
            <p:txBody>
              <a:bodyPr/>
              <a:lstStyle/>
              <a:p>
                <a:r>
                  <a:rPr lang="en-GB">
                    <a:noFill/>
                  </a:rPr>
                  <a:t> </a:t>
                </a:r>
              </a:p>
            </p:txBody>
          </p:sp>
        </mc:Fallback>
      </mc:AlternateContent>
      <p:pic>
        <p:nvPicPr>
          <p:cNvPr id="14" name="Picture 4" descr="Metal tic-tac-toe game pieces">
            <a:extLst>
              <a:ext uri="{FF2B5EF4-FFF2-40B4-BE49-F238E27FC236}">
                <a16:creationId xmlns:a16="http://schemas.microsoft.com/office/drawing/2014/main" id="{27BC7158-31DE-C27F-0D54-DB507CD94741}"/>
              </a:ext>
            </a:extLst>
          </p:cNvPr>
          <p:cNvPicPr>
            <a:picLocks noChangeAspect="1"/>
          </p:cNvPicPr>
          <p:nvPr/>
        </p:nvPicPr>
        <p:blipFill rotWithShape="1">
          <a:blip r:embed="rId3"/>
          <a:srcRect l="10627" r="24163"/>
          <a:stretch/>
        </p:blipFill>
        <p:spPr>
          <a:xfrm>
            <a:off x="9037674" y="10"/>
            <a:ext cx="3154326"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4735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B361B1-2903-1FAB-DE46-D8999CA78643}"/>
              </a:ext>
            </a:extLst>
          </p:cNvPr>
          <p:cNvSpPr>
            <a:spLocks noGrp="1"/>
          </p:cNvSpPr>
          <p:nvPr>
            <p:ph type="title"/>
          </p:nvPr>
        </p:nvSpPr>
        <p:spPr>
          <a:xfrm>
            <a:off x="3593805" y="891540"/>
            <a:ext cx="7887807" cy="724609"/>
          </a:xfrm>
        </p:spPr>
        <p:txBody>
          <a:bodyPr>
            <a:normAutofit fontScale="90000"/>
          </a:bodyPr>
          <a:lstStyle/>
          <a:p>
            <a:pPr>
              <a:lnSpc>
                <a:spcPct val="150000"/>
              </a:lnSpc>
              <a:spcBef>
                <a:spcPts val="1200"/>
              </a:spcBef>
            </a:pPr>
            <a:r>
              <a:rPr lang="en-US" sz="4000" b="1" kern="0" dirty="0">
                <a:solidFill>
                  <a:srgbClr val="000000"/>
                </a:solidFill>
                <a:effectLst/>
                <a:latin typeface="Goudy Old Style" panose="02020502050305020303" pitchFamily="18" charset="0"/>
                <a:ea typeface="Times New Roman" panose="02020603050405020304" pitchFamily="18" charset="0"/>
                <a:cs typeface="Times New Roman" panose="02020603050405020304" pitchFamily="18" charset="0"/>
              </a:rPr>
              <a:t>Methods of Indirect Proof </a:t>
            </a:r>
            <a:endParaRPr lang="en-GB" sz="4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pic>
        <p:nvPicPr>
          <p:cNvPr id="5" name="Picture 4" descr="Orange maple leaves on the earth">
            <a:extLst>
              <a:ext uri="{FF2B5EF4-FFF2-40B4-BE49-F238E27FC236}">
                <a16:creationId xmlns:a16="http://schemas.microsoft.com/office/drawing/2014/main" id="{4299611F-8B46-D466-E057-C4B2412EFEB4}"/>
              </a:ext>
            </a:extLst>
          </p:cNvPr>
          <p:cNvPicPr>
            <a:picLocks noChangeAspect="1"/>
          </p:cNvPicPr>
          <p:nvPr/>
        </p:nvPicPr>
        <p:blipFill rotWithShape="1">
          <a:blip r:embed="rId2"/>
          <a:srcRect l="11864" r="17896"/>
          <a:stretch/>
        </p:blipFill>
        <p:spPr>
          <a:xfrm>
            <a:off x="1" y="10"/>
            <a:ext cx="3593804"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
        <p:nvSpPr>
          <p:cNvPr id="3" name="Content Placeholder 2">
            <a:extLst>
              <a:ext uri="{FF2B5EF4-FFF2-40B4-BE49-F238E27FC236}">
                <a16:creationId xmlns:a16="http://schemas.microsoft.com/office/drawing/2014/main" id="{53DB338E-2FF4-8A5B-4793-6BA77615E24F}"/>
              </a:ext>
            </a:extLst>
          </p:cNvPr>
          <p:cNvSpPr>
            <a:spLocks noGrp="1"/>
          </p:cNvSpPr>
          <p:nvPr>
            <p:ph idx="1"/>
          </p:nvPr>
        </p:nvSpPr>
        <p:spPr>
          <a:xfrm>
            <a:off x="3466215" y="2137145"/>
            <a:ext cx="8015396" cy="3825506"/>
          </a:xfrm>
        </p:spPr>
        <p:txBody>
          <a:bodyPr>
            <a:normAutofit/>
          </a:bodyPr>
          <a:lstStyle/>
          <a:p>
            <a:pPr>
              <a:lnSpc>
                <a:spcPct val="150000"/>
              </a:lnSpc>
              <a:buFont typeface="Wingdings" panose="05000000000000000000" pitchFamily="2" charset="2"/>
              <a:buChar char="q"/>
            </a:pPr>
            <a:r>
              <a:rPr lang="en-US" sz="2400" dirty="0">
                <a:effectLst/>
                <a:latin typeface="Avenir Next LT Pro" panose="020B0504020202020204" pitchFamily="34" charset="0"/>
                <a:ea typeface="Times New Roman" panose="02020603050405020304" pitchFamily="18" charset="0"/>
              </a:rPr>
              <a:t>Some statements or claims may be difficulty to prove directly and hence the importance of methods of indirect proof. </a:t>
            </a:r>
          </a:p>
          <a:p>
            <a:pPr>
              <a:lnSpc>
                <a:spcPct val="150000"/>
              </a:lnSpc>
              <a:buFont typeface="Wingdings" panose="05000000000000000000" pitchFamily="2" charset="2"/>
              <a:buChar char="q"/>
            </a:pPr>
            <a:r>
              <a:rPr lang="en-US" sz="2400" dirty="0">
                <a:effectLst/>
                <a:latin typeface="Avenir Next LT Pro" panose="020B0504020202020204" pitchFamily="34" charset="0"/>
                <a:ea typeface="Times New Roman" panose="02020603050405020304" pitchFamily="18" charset="0"/>
              </a:rPr>
              <a:t>Some important methods of indirect proofs include proof by contradiction, proof by contrapositive, and proof by mathematical induction.</a:t>
            </a:r>
            <a:endParaRPr lang="en-GB" sz="2400" dirty="0">
              <a:effectLst/>
              <a:latin typeface="Avenir Next LT Pro" panose="020B0504020202020204" pitchFamily="34" charset="0"/>
              <a:ea typeface="Times New Roman" panose="02020603050405020304" pitchFamily="18" charset="0"/>
            </a:endParaRPr>
          </a:p>
          <a:p>
            <a:pPr marL="0" indent="0">
              <a:buNone/>
            </a:pPr>
            <a:endParaRPr lang="en-GB" dirty="0">
              <a:latin typeface="Avenir Next LT Pro" panose="020B0504020202020204" pitchFamily="34" charset="0"/>
            </a:endParaRPr>
          </a:p>
        </p:txBody>
      </p:sp>
    </p:spTree>
    <p:extLst>
      <p:ext uri="{BB962C8B-B14F-4D97-AF65-F5344CB8AC3E}">
        <p14:creationId xmlns:p14="http://schemas.microsoft.com/office/powerpoint/2010/main" val="1867101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Question mark on green pastel background">
            <a:extLst>
              <a:ext uri="{FF2B5EF4-FFF2-40B4-BE49-F238E27FC236}">
                <a16:creationId xmlns:a16="http://schemas.microsoft.com/office/drawing/2014/main" id="{17AF6083-9DF8-D337-ED77-F871EC6CF9DB}"/>
              </a:ext>
            </a:extLst>
          </p:cNvPr>
          <p:cNvPicPr>
            <a:picLocks noChangeAspect="1"/>
          </p:cNvPicPr>
          <p:nvPr/>
        </p:nvPicPr>
        <p:blipFill rotWithShape="1">
          <a:blip r:embed="rId2"/>
          <a:srcRect l="46810" r="6998"/>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95428D2C-805A-C008-3A06-DC29F9DAE14F}"/>
              </a:ext>
            </a:extLst>
          </p:cNvPr>
          <p:cNvSpPr>
            <a:spLocks noGrp="1"/>
          </p:cNvSpPr>
          <p:nvPr>
            <p:ph type="title"/>
          </p:nvPr>
        </p:nvSpPr>
        <p:spPr>
          <a:xfrm>
            <a:off x="425302" y="609601"/>
            <a:ext cx="7542920" cy="1112874"/>
          </a:xfrm>
        </p:spPr>
        <p:txBody>
          <a:bodyPr>
            <a:normAutofit/>
          </a:bodyPr>
          <a:lstStyle/>
          <a:p>
            <a:r>
              <a:rPr lang="en-US" b="1" dirty="0">
                <a:effectLst/>
                <a:latin typeface="Posterama" panose="020B0504020200020000" pitchFamily="34" charset="0"/>
                <a:ea typeface="Times New Roman" panose="02020603050405020304" pitchFamily="18" charset="0"/>
                <a:cs typeface="Posterama" panose="020B0504020200020000" pitchFamily="34" charset="0"/>
              </a:rPr>
              <a:t>Proof by Contradiction</a:t>
            </a:r>
            <a:endParaRPr lang="en-GB"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AD1629A-6ECD-81CA-73AB-8E66EFDF6E1A}"/>
                  </a:ext>
                </a:extLst>
              </p:cNvPr>
              <p:cNvSpPr>
                <a:spLocks noGrp="1"/>
              </p:cNvSpPr>
              <p:nvPr>
                <p:ph idx="1"/>
              </p:nvPr>
            </p:nvSpPr>
            <p:spPr>
              <a:xfrm>
                <a:off x="180754" y="1850066"/>
                <a:ext cx="8048846" cy="4252622"/>
              </a:xfrm>
            </p:spPr>
            <p:txBody>
              <a:bodyPr>
                <a:normAutofit/>
              </a:bodyPr>
              <a:lstStyle/>
              <a:p>
                <a:pPr>
                  <a:lnSpc>
                    <a:spcPct val="150000"/>
                  </a:lnSpc>
                  <a:buFont typeface="Wingdings" panose="05000000000000000000" pitchFamily="2" charset="2"/>
                  <a:buChar char="q"/>
                </a:pPr>
                <a:r>
                  <a:rPr lang="en-US" sz="2000" dirty="0">
                    <a:effectLst/>
                    <a:latin typeface="Goudy Old Style" panose="02020502050305020303" pitchFamily="18" charset="0"/>
                    <a:ea typeface="Times New Roman" panose="02020603050405020304" pitchFamily="18" charset="0"/>
                  </a:rPr>
                  <a:t>It is a method of proof where the validity of a theorem is established by assuming the negation of the statement and then deriving a contradiction or inconsistency or absurdity from that assumption. </a:t>
                </a:r>
              </a:p>
              <a:p>
                <a:pPr>
                  <a:lnSpc>
                    <a:spcPct val="150000"/>
                  </a:lnSpc>
                  <a:buFont typeface="Wingdings" panose="05000000000000000000" pitchFamily="2" charset="2"/>
                  <a:buChar char="q"/>
                </a:pPr>
                <a:r>
                  <a:rPr lang="en-US" sz="2000" dirty="0">
                    <a:effectLst/>
                    <a:latin typeface="Goudy Old Style" panose="02020502050305020303" pitchFamily="18" charset="0"/>
                    <a:ea typeface="Times New Roman" panose="02020603050405020304" pitchFamily="18" charset="0"/>
                  </a:rPr>
                  <a:t>Implying that the original statement must be true.</a:t>
                </a:r>
                <a:endParaRPr lang="en-GB" sz="2000" dirty="0">
                  <a:effectLst/>
                  <a:latin typeface="Times New Roman" panose="02020603050405020304" pitchFamily="18" charset="0"/>
                  <a:ea typeface="Times New Roman" panose="02020603050405020304" pitchFamily="18" charset="0"/>
                </a:endParaRPr>
              </a:p>
              <a:p>
                <a:pPr>
                  <a:lnSpc>
                    <a:spcPct val="150000"/>
                  </a:lnSpc>
                  <a:buFont typeface="Wingdings" panose="05000000000000000000" pitchFamily="2" charset="2"/>
                  <a:buChar char="q"/>
                </a:pPr>
                <a:r>
                  <a:rPr lang="en-US" sz="2000" dirty="0">
                    <a:effectLst/>
                    <a:latin typeface="Goudy Old Style" panose="02020502050305020303" pitchFamily="18" charset="0"/>
                    <a:ea typeface="Times New Roman" panose="02020603050405020304" pitchFamily="18" charset="0"/>
                  </a:rPr>
                  <a:t>In this method if one wants to show that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oMath>
                </a14:m>
                <a:r>
                  <a:rPr lang="en-US" sz="2000" dirty="0">
                    <a:effectLst/>
                    <a:latin typeface="Goudy Old Style" panose="02020502050305020303" pitchFamily="18" charset="0"/>
                    <a:ea typeface="Times New Roman" panose="02020603050405020304" pitchFamily="18" charset="0"/>
                  </a:rPr>
                  <a:t> is true, we assume it is not and therefore </a:t>
                </a:r>
                <a14:m>
                  <m:oMath xmlns:m="http://schemas.openxmlformats.org/officeDocument/2006/math">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p</m:t>
                    </m:r>
                    <m:r>
                      <a:rPr lang="en-US" sz="2000">
                        <a:effectLst/>
                        <a:latin typeface="Cambria Math" panose="02040503050406030204" pitchFamily="18" charset="0"/>
                        <a:ea typeface="Times New Roman" panose="02020603050405020304" pitchFamily="18" charset="0"/>
                      </a:rPr>
                      <m:t> </m:t>
                    </m:r>
                    <m:r>
                      <m:rPr>
                        <m:sty m:val="p"/>
                      </m:rPr>
                      <a:rPr lang="en-US" sz="2000">
                        <a:effectLst/>
                        <a:latin typeface="Cambria Math" panose="02040503050406030204" pitchFamily="18" charset="0"/>
                        <a:ea typeface="Times New Roman" panose="02020603050405020304" pitchFamily="18" charset="0"/>
                      </a:rPr>
                      <m:t>is</m:t>
                    </m:r>
                    <m:r>
                      <a:rPr lang="en-US" sz="2000">
                        <a:effectLst/>
                        <a:latin typeface="Cambria Math" panose="02040503050406030204" pitchFamily="18" charset="0"/>
                        <a:ea typeface="Times New Roman" panose="02020603050405020304" pitchFamily="18" charset="0"/>
                      </a:rPr>
                      <m:t> </m:t>
                    </m:r>
                    <m:r>
                      <m:rPr>
                        <m:sty m:val="p"/>
                      </m:rPr>
                      <a:rPr lang="en-US" sz="2000">
                        <a:effectLst/>
                        <a:latin typeface="Cambria Math" panose="02040503050406030204" pitchFamily="18" charset="0"/>
                        <a:ea typeface="Times New Roman" panose="02020603050405020304" pitchFamily="18" charset="0"/>
                      </a:rPr>
                      <m:t>true</m:t>
                    </m:r>
                    <m:r>
                      <a:rPr lang="en-US" sz="2000">
                        <a:effectLst/>
                        <a:latin typeface="Cambria Math" panose="02040503050406030204" pitchFamily="18" charset="0"/>
                        <a:ea typeface="Times New Roman" panose="02020603050405020304" pitchFamily="18" charset="0"/>
                      </a:rPr>
                      <m:t>.</m:t>
                    </m:r>
                  </m:oMath>
                </a14:m>
                <a:endParaRPr lang="en-GB" sz="2000" dirty="0">
                  <a:effectLst/>
                  <a:latin typeface="Times New Roman" panose="02020603050405020304" pitchFamily="18" charset="0"/>
                  <a:ea typeface="Times New Roman" panose="02020603050405020304" pitchFamily="18" charset="0"/>
                </a:endParaRPr>
              </a:p>
              <a:p>
                <a:pPr>
                  <a:lnSpc>
                    <a:spcPct val="150000"/>
                  </a:lnSpc>
                  <a:buFont typeface="Wingdings" panose="05000000000000000000" pitchFamily="2" charset="2"/>
                  <a:buChar char="q"/>
                </a:pPr>
                <a:endParaRPr lang="en-GB" sz="2000" dirty="0"/>
              </a:p>
            </p:txBody>
          </p:sp>
        </mc:Choice>
        <mc:Fallback>
          <p:sp>
            <p:nvSpPr>
              <p:cNvPr id="3" name="Content Placeholder 2">
                <a:extLst>
                  <a:ext uri="{FF2B5EF4-FFF2-40B4-BE49-F238E27FC236}">
                    <a16:creationId xmlns:a16="http://schemas.microsoft.com/office/drawing/2014/main" id="{3AD1629A-6ECD-81CA-73AB-8E66EFDF6E1A}"/>
                  </a:ext>
                </a:extLst>
              </p:cNvPr>
              <p:cNvSpPr>
                <a:spLocks noGrp="1" noRot="1" noChangeAspect="1" noMove="1" noResize="1" noEditPoints="1" noAdjustHandles="1" noChangeArrowheads="1" noChangeShapeType="1" noTextEdit="1"/>
              </p:cNvSpPr>
              <p:nvPr>
                <p:ph idx="1"/>
              </p:nvPr>
            </p:nvSpPr>
            <p:spPr>
              <a:xfrm>
                <a:off x="180754" y="1850066"/>
                <a:ext cx="8048846" cy="4252622"/>
              </a:xfrm>
              <a:blipFill>
                <a:blip r:embed="rId3"/>
                <a:stretch>
                  <a:fillRect l="-682"/>
                </a:stretch>
              </a:blipFill>
            </p:spPr>
            <p:txBody>
              <a:bodyPr/>
              <a:lstStyle/>
              <a:p>
                <a:r>
                  <a:rPr lang="en-GB">
                    <a:noFill/>
                  </a:rPr>
                  <a:t> </a:t>
                </a:r>
              </a:p>
            </p:txBody>
          </p:sp>
        </mc:Fallback>
      </mc:AlternateContent>
    </p:spTree>
    <p:extLst>
      <p:ext uri="{BB962C8B-B14F-4D97-AF65-F5344CB8AC3E}">
        <p14:creationId xmlns:p14="http://schemas.microsoft.com/office/powerpoint/2010/main" val="212608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A2C1E1-FF40-9756-FCE8-15489607CDB9}"/>
              </a:ext>
            </a:extLst>
          </p:cNvPr>
          <p:cNvSpPr>
            <a:spLocks noGrp="1"/>
          </p:cNvSpPr>
          <p:nvPr>
            <p:ph type="title"/>
          </p:nvPr>
        </p:nvSpPr>
        <p:spPr>
          <a:xfrm>
            <a:off x="4654296" y="329184"/>
            <a:ext cx="6894576" cy="1783080"/>
          </a:xfrm>
        </p:spPr>
        <p:txBody>
          <a:bodyPr anchor="b">
            <a:normAutofit/>
          </a:bodyPr>
          <a:lstStyle/>
          <a:p>
            <a:r>
              <a:rPr lang="en-US" sz="5400" b="1">
                <a:effectLst/>
                <a:latin typeface="Posterama" panose="020B0504020200020000" pitchFamily="34" charset="0"/>
                <a:ea typeface="Times New Roman" panose="02020603050405020304" pitchFamily="18" charset="0"/>
                <a:cs typeface="Posterama" panose="020B0504020200020000" pitchFamily="34" charset="0"/>
              </a:rPr>
              <a:t>Example 1</a:t>
            </a:r>
            <a:endParaRPr lang="en-GB" sz="5400">
              <a:latin typeface="Posterama" panose="020B0504020200020000" pitchFamily="34" charset="0"/>
              <a:cs typeface="Posterama" panose="020B0504020200020000" pitchFamily="34" charset="0"/>
            </a:endParaRPr>
          </a:p>
        </p:txBody>
      </p:sp>
      <p:pic>
        <p:nvPicPr>
          <p:cNvPr id="5" name="Picture 4" descr="Red bicycle tires">
            <a:extLst>
              <a:ext uri="{FF2B5EF4-FFF2-40B4-BE49-F238E27FC236}">
                <a16:creationId xmlns:a16="http://schemas.microsoft.com/office/drawing/2014/main" id="{249E23D3-84A5-CDD6-11CC-BFC0067D6435}"/>
              </a:ext>
            </a:extLst>
          </p:cNvPr>
          <p:cNvPicPr>
            <a:picLocks noChangeAspect="1"/>
          </p:cNvPicPr>
          <p:nvPr/>
        </p:nvPicPr>
        <p:blipFill rotWithShape="1">
          <a:blip r:embed="rId2"/>
          <a:srcRect l="55061" r="5495"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8"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85CE7BA-A09C-D7CE-9615-7B559CF67421}"/>
                  </a:ext>
                </a:extLst>
              </p:cNvPr>
              <p:cNvSpPr>
                <a:spLocks noGrp="1"/>
              </p:cNvSpPr>
              <p:nvPr>
                <p:ph idx="1"/>
              </p:nvPr>
            </p:nvSpPr>
            <p:spPr>
              <a:xfrm>
                <a:off x="4412512" y="2633897"/>
                <a:ext cx="7136360" cy="3556591"/>
              </a:xfrm>
            </p:spPr>
            <p:txBody>
              <a:bodyPr>
                <a:normAutofit/>
              </a:bodyPr>
              <a:lstStyle/>
              <a:p>
                <a:pPr marL="0" indent="0">
                  <a:buNone/>
                </a:pPr>
                <a:r>
                  <a:rPr lang="en-US" sz="1900" dirty="0">
                    <a:effectLst/>
                    <a:latin typeface="Goudy Old Style" panose="02020502050305020303" pitchFamily="18" charset="0"/>
                    <a:ea typeface="Times New Roman" panose="02020603050405020304" pitchFamily="18" charset="0"/>
                  </a:rPr>
                  <a:t>Prove that </a:t>
                </a:r>
                <a14:m>
                  <m:oMath xmlns:m="http://schemas.openxmlformats.org/officeDocument/2006/math">
                    <m:rad>
                      <m:radPr>
                        <m:degHide m:val="on"/>
                        <m:ctrlPr>
                          <a:rPr lang="en-GB" sz="1900" i="1">
                            <a:effectLst/>
                            <a:latin typeface="Cambria Math" panose="02040503050406030204" pitchFamily="18" charset="0"/>
                            <a:ea typeface="Times New Roman" panose="02020603050405020304" pitchFamily="18" charset="0"/>
                          </a:rPr>
                        </m:ctrlPr>
                      </m:radPr>
                      <m:deg/>
                      <m:e>
                        <m:r>
                          <a:rPr lang="en-US" sz="1900" i="0">
                            <a:effectLst/>
                            <a:latin typeface="Cambria Math" panose="02040503050406030204" pitchFamily="18" charset="0"/>
                            <a:ea typeface="Times New Roman" panose="02020603050405020304" pitchFamily="18" charset="0"/>
                          </a:rPr>
                          <m:t>2</m:t>
                        </m:r>
                      </m:e>
                    </m:rad>
                  </m:oMath>
                </a14:m>
                <a:r>
                  <a:rPr lang="en-US" sz="1900" dirty="0">
                    <a:effectLst/>
                    <a:latin typeface="Goudy Old Style" panose="02020502050305020303" pitchFamily="18" charset="0"/>
                    <a:ea typeface="Times New Roman" panose="02020603050405020304" pitchFamily="18" charset="0"/>
                  </a:rPr>
                  <a:t> is irrational.</a:t>
                </a:r>
                <a:endParaRPr lang="en-GB" sz="1900" dirty="0">
                  <a:effectLst/>
                  <a:latin typeface="Times New Roman" panose="02020603050405020304" pitchFamily="18" charset="0"/>
                  <a:ea typeface="Times New Roman" panose="02020603050405020304" pitchFamily="18" charset="0"/>
                </a:endParaRPr>
              </a:p>
              <a:p>
                <a:pPr marL="0" indent="0">
                  <a:buNone/>
                </a:pPr>
                <a:r>
                  <a:rPr lang="en-US" sz="1900" b="1" dirty="0">
                    <a:effectLst/>
                    <a:latin typeface="Goudy Old Style" panose="02020502050305020303" pitchFamily="18" charset="0"/>
                    <a:ea typeface="Times New Roman" panose="02020603050405020304" pitchFamily="18" charset="0"/>
                  </a:rPr>
                  <a:t>Proof: </a:t>
                </a:r>
                <a:r>
                  <a:rPr lang="en-US" sz="1900" dirty="0">
                    <a:latin typeface="Goudy Old Style" panose="02020502050305020303" pitchFamily="18" charset="0"/>
                    <a:ea typeface="Times New Roman" panose="02020603050405020304" pitchFamily="18" charset="0"/>
                  </a:rPr>
                  <a:t>S</a:t>
                </a:r>
                <a:r>
                  <a:rPr lang="en-US" sz="1900" dirty="0">
                    <a:effectLst/>
                    <a:latin typeface="Goudy Old Style" panose="02020502050305020303" pitchFamily="18" charset="0"/>
                    <a:ea typeface="Times New Roman" panose="02020603050405020304" pitchFamily="18" charset="0"/>
                  </a:rPr>
                  <a:t>uppose the contrary i.e., </a:t>
                </a:r>
                <a14:m>
                  <m:oMath xmlns:m="http://schemas.openxmlformats.org/officeDocument/2006/math">
                    <m:rad>
                      <m:radPr>
                        <m:degHide m:val="on"/>
                        <m:ctrlPr>
                          <a:rPr lang="en-GB" sz="1900" i="1">
                            <a:effectLst/>
                            <a:latin typeface="Cambria Math" panose="02040503050406030204" pitchFamily="18" charset="0"/>
                            <a:ea typeface="Times New Roman" panose="02020603050405020304" pitchFamily="18" charset="0"/>
                          </a:rPr>
                        </m:ctrlPr>
                      </m:radPr>
                      <m:deg/>
                      <m:e>
                        <m:r>
                          <a:rPr lang="en-US" sz="1900" i="0">
                            <a:effectLst/>
                            <a:latin typeface="Cambria Math" panose="02040503050406030204" pitchFamily="18" charset="0"/>
                            <a:ea typeface="Times New Roman" panose="02020603050405020304" pitchFamily="18" charset="0"/>
                          </a:rPr>
                          <m:t>2</m:t>
                        </m:r>
                      </m:e>
                    </m:rad>
                  </m:oMath>
                </a14:m>
                <a:r>
                  <a:rPr lang="en-US" sz="1900" dirty="0">
                    <a:effectLst/>
                    <a:latin typeface="Goudy Old Style" panose="02020502050305020303" pitchFamily="18" charset="0"/>
                    <a:ea typeface="Times New Roman" panose="02020603050405020304" pitchFamily="18" charset="0"/>
                  </a:rPr>
                  <a:t> is rational. It then implies that there exist two integers </a:t>
                </a:r>
                <a14:m>
                  <m:oMath xmlns:m="http://schemas.openxmlformats.org/officeDocument/2006/math">
                    <m:r>
                      <m:rPr>
                        <m:sty m:val="p"/>
                      </m:rPr>
                      <a:rPr lang="en-US" sz="1900" i="0">
                        <a:effectLst/>
                        <a:latin typeface="Cambria Math" panose="02040503050406030204" pitchFamily="18" charset="0"/>
                        <a:ea typeface="Times New Roman" panose="02020603050405020304" pitchFamily="18" charset="0"/>
                      </a:rPr>
                      <m:t>x</m:t>
                    </m:r>
                  </m:oMath>
                </a14:m>
                <a:r>
                  <a:rPr lang="en-US" sz="1900" dirty="0">
                    <a:effectLst/>
                    <a:latin typeface="Goudy Old Style" panose="02020502050305020303" pitchFamily="18" charset="0"/>
                    <a:ea typeface="Times New Roman" panose="02020603050405020304" pitchFamily="18" charset="0"/>
                  </a:rPr>
                  <a:t> and </a:t>
                </a:r>
                <a14:m>
                  <m:oMath xmlns:m="http://schemas.openxmlformats.org/officeDocument/2006/math">
                    <m:r>
                      <m:rPr>
                        <m:sty m:val="p"/>
                      </m:rPr>
                      <a:rPr lang="en-US" sz="1900" i="0">
                        <a:effectLst/>
                        <a:latin typeface="Cambria Math" panose="02040503050406030204" pitchFamily="18" charset="0"/>
                        <a:ea typeface="Times New Roman" panose="02020603050405020304" pitchFamily="18" charset="0"/>
                      </a:rPr>
                      <m:t>y</m:t>
                    </m:r>
                  </m:oMath>
                </a14:m>
                <a:r>
                  <a:rPr lang="en-US" sz="1900" dirty="0">
                    <a:effectLst/>
                    <a:latin typeface="Goudy Old Style" panose="02020502050305020303" pitchFamily="18" charset="0"/>
                    <a:ea typeface="Times New Roman" panose="02020603050405020304" pitchFamily="18" charset="0"/>
                  </a:rPr>
                  <a:t> such that  </a:t>
                </a:r>
                <a14:m>
                  <m:oMath xmlns:m="http://schemas.openxmlformats.org/officeDocument/2006/math">
                    <m:func>
                      <m:funcPr>
                        <m:ctrlPr>
                          <a:rPr lang="en-GB" sz="1900" i="1">
                            <a:effectLst/>
                            <a:latin typeface="Cambria Math" panose="02040503050406030204" pitchFamily="18" charset="0"/>
                            <a:ea typeface="Times New Roman" panose="02020603050405020304" pitchFamily="18" charset="0"/>
                          </a:rPr>
                        </m:ctrlPr>
                      </m:funcPr>
                      <m:fName>
                        <m:r>
                          <m:rPr>
                            <m:sty m:val="p"/>
                          </m:rPr>
                          <a:rPr lang="en-US" sz="1900" i="0">
                            <a:effectLst/>
                            <a:latin typeface="Cambria Math" panose="02040503050406030204" pitchFamily="18" charset="0"/>
                            <a:ea typeface="Times New Roman" panose="02020603050405020304" pitchFamily="18" charset="0"/>
                          </a:rPr>
                          <m:t>gcd</m:t>
                        </m:r>
                      </m:fName>
                      <m:e>
                        <m:d>
                          <m:dPr>
                            <m:ctrlPr>
                              <a:rPr lang="en-GB" sz="1900" i="1">
                                <a:effectLst/>
                                <a:latin typeface="Cambria Math" panose="02040503050406030204" pitchFamily="18" charset="0"/>
                                <a:ea typeface="Times New Roman" panose="02020603050405020304" pitchFamily="18" charset="0"/>
                              </a:rPr>
                            </m:ctrlPr>
                          </m:dPr>
                          <m:e>
                            <m:r>
                              <m:rPr>
                                <m:sty m:val="p"/>
                              </m:rPr>
                              <a:rPr lang="en-US" sz="1900" i="0">
                                <a:effectLst/>
                                <a:latin typeface="Cambria Math" panose="02040503050406030204" pitchFamily="18" charset="0"/>
                                <a:ea typeface="Times New Roman" panose="02020603050405020304" pitchFamily="18" charset="0"/>
                              </a:rPr>
                              <m:t>x</m:t>
                            </m:r>
                            <m:r>
                              <a:rPr lang="en-US" sz="1900" i="0">
                                <a:effectLst/>
                                <a:latin typeface="Cambria Math" panose="02040503050406030204" pitchFamily="18" charset="0"/>
                                <a:ea typeface="Times New Roman" panose="02020603050405020304" pitchFamily="18" charset="0"/>
                              </a:rPr>
                              <m:t>,</m:t>
                            </m:r>
                            <m:r>
                              <m:rPr>
                                <m:sty m:val="p"/>
                              </m:rPr>
                              <a:rPr lang="en-US" sz="1900" i="0">
                                <a:effectLst/>
                                <a:latin typeface="Cambria Math" panose="02040503050406030204" pitchFamily="18" charset="0"/>
                                <a:ea typeface="Times New Roman" panose="02020603050405020304" pitchFamily="18" charset="0"/>
                              </a:rPr>
                              <m:t>y</m:t>
                            </m:r>
                          </m:e>
                        </m:d>
                      </m:e>
                    </m:func>
                    <m:r>
                      <a:rPr lang="en-US" sz="1900" i="0">
                        <a:effectLst/>
                        <a:latin typeface="Cambria Math" panose="02040503050406030204" pitchFamily="18" charset="0"/>
                        <a:ea typeface="Times New Roman" panose="02020603050405020304" pitchFamily="18" charset="0"/>
                      </a:rPr>
                      <m:t>=1</m:t>
                    </m:r>
                  </m:oMath>
                </a14:m>
                <a:r>
                  <a:rPr lang="en-US" sz="1900" dirty="0">
                    <a:effectLst/>
                    <a:latin typeface="Goudy Old Style" panose="02020502050305020303" pitchFamily="18" charset="0"/>
                    <a:ea typeface="Times New Roman" panose="02020603050405020304" pitchFamily="18" charset="0"/>
                  </a:rPr>
                  <a:t> and hence;</a:t>
                </a:r>
                <a:endParaRPr lang="en-GB" sz="1900" dirty="0">
                  <a:effectLst/>
                  <a:latin typeface="Times New Roman" panose="02020603050405020304" pitchFamily="18" charset="0"/>
                  <a:ea typeface="Times New Roman" panose="02020603050405020304" pitchFamily="18" charset="0"/>
                </a:endParaRPr>
              </a:p>
              <a:p>
                <a:pPr marL="0" indent="0">
                  <a:buNone/>
                </a:pPr>
                <a14:m>
                  <m:oMathPara xmlns:m="http://schemas.openxmlformats.org/officeDocument/2006/math">
                    <m:oMathParaPr>
                      <m:jc m:val="centerGroup"/>
                    </m:oMathParaPr>
                    <m:oMath xmlns:m="http://schemas.openxmlformats.org/officeDocument/2006/math">
                      <m:rad>
                        <m:radPr>
                          <m:degHide m:val="on"/>
                          <m:ctrlPr>
                            <a:rPr lang="en-GB" sz="1900" i="1">
                              <a:effectLst/>
                              <a:latin typeface="Cambria Math" panose="02040503050406030204" pitchFamily="18" charset="0"/>
                              <a:ea typeface="Times New Roman" panose="02020603050405020304" pitchFamily="18" charset="0"/>
                            </a:rPr>
                          </m:ctrlPr>
                        </m:radPr>
                        <m:deg/>
                        <m:e>
                          <m:r>
                            <a:rPr lang="en-US" sz="1900" i="0">
                              <a:effectLst/>
                              <a:latin typeface="Cambria Math" panose="02040503050406030204" pitchFamily="18" charset="0"/>
                              <a:ea typeface="Times New Roman" panose="02020603050405020304" pitchFamily="18" charset="0"/>
                            </a:rPr>
                            <m:t>2</m:t>
                          </m:r>
                        </m:e>
                      </m:rad>
                      <m:r>
                        <a:rPr lang="en-US" sz="1900" i="0">
                          <a:effectLst/>
                          <a:latin typeface="Cambria Math" panose="02040503050406030204" pitchFamily="18" charset="0"/>
                          <a:ea typeface="Times New Roman" panose="02020603050405020304" pitchFamily="18" charset="0"/>
                        </a:rPr>
                        <m:t>=</m:t>
                      </m:r>
                      <m:f>
                        <m:fPr>
                          <m:ctrlPr>
                            <a:rPr lang="en-GB" sz="1900" i="1">
                              <a:effectLst/>
                              <a:latin typeface="Cambria Math" panose="02040503050406030204" pitchFamily="18" charset="0"/>
                              <a:ea typeface="Times New Roman" panose="02020603050405020304" pitchFamily="18" charset="0"/>
                            </a:rPr>
                          </m:ctrlPr>
                        </m:fPr>
                        <m:num>
                          <m:r>
                            <m:rPr>
                              <m:sty m:val="p"/>
                            </m:rPr>
                            <a:rPr lang="en-US" sz="1900" i="0">
                              <a:effectLst/>
                              <a:latin typeface="Cambria Math" panose="02040503050406030204" pitchFamily="18" charset="0"/>
                              <a:ea typeface="Times New Roman" panose="02020603050405020304" pitchFamily="18" charset="0"/>
                            </a:rPr>
                            <m:t>x</m:t>
                          </m:r>
                        </m:num>
                        <m:den>
                          <m:r>
                            <m:rPr>
                              <m:sty m:val="p"/>
                            </m:rPr>
                            <a:rPr lang="en-US" sz="1900" i="0">
                              <a:effectLst/>
                              <a:latin typeface="Cambria Math" panose="02040503050406030204" pitchFamily="18" charset="0"/>
                              <a:ea typeface="Times New Roman" panose="02020603050405020304" pitchFamily="18" charset="0"/>
                            </a:rPr>
                            <m:t>y</m:t>
                          </m:r>
                        </m:den>
                      </m:f>
                    </m:oMath>
                  </m:oMathPara>
                </a14:m>
                <a:endParaRPr lang="en-GB" sz="1900" dirty="0">
                  <a:effectLst/>
                  <a:latin typeface="Times New Roman" panose="02020603050405020304" pitchFamily="18" charset="0"/>
                  <a:ea typeface="Times New Roman" panose="02020603050405020304" pitchFamily="18" charset="0"/>
                </a:endParaRPr>
              </a:p>
              <a:p>
                <a:pPr marL="0" indent="0">
                  <a:buNone/>
                </a:pPr>
                <a:r>
                  <a:rPr lang="en-US" sz="1900" dirty="0">
                    <a:effectLst/>
                    <a:latin typeface="Goudy Old Style" panose="02020502050305020303" pitchFamily="18" charset="0"/>
                    <a:ea typeface="Times New Roman" panose="02020603050405020304" pitchFamily="18" charset="0"/>
                  </a:rPr>
                  <a:t>Squaring both sides of the equation we get;</a:t>
                </a:r>
                <a:endParaRPr lang="en-GB" sz="1900" dirty="0">
                  <a:effectLst/>
                  <a:latin typeface="Times New Roman" panose="02020603050405020304" pitchFamily="18" charset="0"/>
                  <a:ea typeface="Times New Roman" panose="02020603050405020304" pitchFamily="18" charset="0"/>
                </a:endParaRPr>
              </a:p>
              <a:p>
                <a:pPr marL="0" indent="0">
                  <a:buNone/>
                </a:pPr>
                <a14:m>
                  <m:oMathPara xmlns:m="http://schemas.openxmlformats.org/officeDocument/2006/math">
                    <m:oMathParaPr>
                      <m:jc m:val="centerGroup"/>
                    </m:oMathParaPr>
                    <m:oMath xmlns:m="http://schemas.openxmlformats.org/officeDocument/2006/math">
                      <m:r>
                        <a:rPr lang="en-US" sz="1900" i="0">
                          <a:effectLst/>
                          <a:latin typeface="Cambria Math" panose="02040503050406030204" pitchFamily="18" charset="0"/>
                          <a:ea typeface="Times New Roman" panose="02020603050405020304" pitchFamily="18" charset="0"/>
                        </a:rPr>
                        <m:t>2=</m:t>
                      </m:r>
                      <m:f>
                        <m:fPr>
                          <m:ctrlPr>
                            <a:rPr lang="en-GB" sz="1900" i="1">
                              <a:effectLst/>
                              <a:latin typeface="Cambria Math" panose="02040503050406030204" pitchFamily="18" charset="0"/>
                              <a:ea typeface="Times New Roman" panose="02020603050405020304" pitchFamily="18" charset="0"/>
                            </a:rPr>
                          </m:ctrlPr>
                        </m:fPr>
                        <m:num>
                          <m:sSup>
                            <m:sSupPr>
                              <m:ctrlPr>
                                <a:rPr lang="en-GB" sz="1900" i="1">
                                  <a:effectLst/>
                                  <a:latin typeface="Cambria Math" panose="02040503050406030204" pitchFamily="18" charset="0"/>
                                  <a:ea typeface="Times New Roman" panose="02020603050405020304" pitchFamily="18" charset="0"/>
                                </a:rPr>
                              </m:ctrlPr>
                            </m:sSupPr>
                            <m:e>
                              <m:r>
                                <m:rPr>
                                  <m:sty m:val="p"/>
                                </m:rPr>
                                <a:rPr lang="en-US" sz="1900" i="0">
                                  <a:effectLst/>
                                  <a:latin typeface="Cambria Math" panose="02040503050406030204" pitchFamily="18" charset="0"/>
                                  <a:ea typeface="Times New Roman" panose="02020603050405020304" pitchFamily="18" charset="0"/>
                                </a:rPr>
                                <m:t>x</m:t>
                              </m:r>
                            </m:e>
                            <m:sup>
                              <m:r>
                                <a:rPr lang="en-US" sz="1900" i="0">
                                  <a:effectLst/>
                                  <a:latin typeface="Cambria Math" panose="02040503050406030204" pitchFamily="18" charset="0"/>
                                  <a:ea typeface="Times New Roman" panose="02020603050405020304" pitchFamily="18" charset="0"/>
                                </a:rPr>
                                <m:t>2</m:t>
                              </m:r>
                            </m:sup>
                          </m:sSup>
                        </m:num>
                        <m:den>
                          <m:sSup>
                            <m:sSupPr>
                              <m:ctrlPr>
                                <a:rPr lang="en-GB" sz="1900" i="1">
                                  <a:effectLst/>
                                  <a:latin typeface="Cambria Math" panose="02040503050406030204" pitchFamily="18" charset="0"/>
                                  <a:ea typeface="Times New Roman" panose="02020603050405020304" pitchFamily="18" charset="0"/>
                                </a:rPr>
                              </m:ctrlPr>
                            </m:sSupPr>
                            <m:e>
                              <m:r>
                                <m:rPr>
                                  <m:sty m:val="p"/>
                                </m:rPr>
                                <a:rPr lang="en-US" sz="1900" i="0">
                                  <a:effectLst/>
                                  <a:latin typeface="Cambria Math" panose="02040503050406030204" pitchFamily="18" charset="0"/>
                                  <a:ea typeface="Times New Roman" panose="02020603050405020304" pitchFamily="18" charset="0"/>
                                </a:rPr>
                                <m:t>y</m:t>
                              </m:r>
                            </m:e>
                            <m:sup>
                              <m:r>
                                <a:rPr lang="en-US" sz="1900" i="0">
                                  <a:effectLst/>
                                  <a:latin typeface="Cambria Math" panose="02040503050406030204" pitchFamily="18" charset="0"/>
                                  <a:ea typeface="Times New Roman" panose="02020603050405020304" pitchFamily="18" charset="0"/>
                                </a:rPr>
                                <m:t>2</m:t>
                              </m:r>
                            </m:sup>
                          </m:sSup>
                        </m:den>
                      </m:f>
                    </m:oMath>
                  </m:oMathPara>
                </a14:m>
                <a:endParaRPr lang="en-GB" sz="1900" dirty="0">
                  <a:effectLst/>
                  <a:latin typeface="Times New Roman" panose="02020603050405020304" pitchFamily="18" charset="0"/>
                  <a:ea typeface="Times New Roman" panose="02020603050405020304" pitchFamily="18" charset="0"/>
                </a:endParaRPr>
              </a:p>
              <a:p>
                <a:pPr marL="0" indent="0">
                  <a:buNone/>
                </a:pPr>
                <a14:m>
                  <m:oMathPara xmlns:m="http://schemas.openxmlformats.org/officeDocument/2006/math">
                    <m:oMathParaPr>
                      <m:jc m:val="centerGroup"/>
                    </m:oMathParaPr>
                    <m:oMath xmlns:m="http://schemas.openxmlformats.org/officeDocument/2006/math">
                      <m:r>
                        <a:rPr lang="en-US" sz="1900" i="0">
                          <a:effectLst/>
                          <a:latin typeface="Cambria Math" panose="02040503050406030204" pitchFamily="18" charset="0"/>
                          <a:ea typeface="Times New Roman" panose="02020603050405020304" pitchFamily="18" charset="0"/>
                        </a:rPr>
                        <m:t>⇒2</m:t>
                      </m:r>
                      <m:sSup>
                        <m:sSupPr>
                          <m:ctrlPr>
                            <a:rPr lang="en-GB" sz="1900" i="1">
                              <a:effectLst/>
                              <a:latin typeface="Cambria Math" panose="02040503050406030204" pitchFamily="18" charset="0"/>
                              <a:ea typeface="Times New Roman" panose="02020603050405020304" pitchFamily="18" charset="0"/>
                            </a:rPr>
                          </m:ctrlPr>
                        </m:sSupPr>
                        <m:e>
                          <m:r>
                            <m:rPr>
                              <m:sty m:val="p"/>
                            </m:rPr>
                            <a:rPr lang="en-US" sz="1900" i="0">
                              <a:effectLst/>
                              <a:latin typeface="Cambria Math" panose="02040503050406030204" pitchFamily="18" charset="0"/>
                              <a:ea typeface="Times New Roman" panose="02020603050405020304" pitchFamily="18" charset="0"/>
                            </a:rPr>
                            <m:t>y</m:t>
                          </m:r>
                        </m:e>
                        <m:sup>
                          <m:r>
                            <a:rPr lang="en-US" sz="1900" i="0">
                              <a:effectLst/>
                              <a:latin typeface="Cambria Math" panose="02040503050406030204" pitchFamily="18" charset="0"/>
                              <a:ea typeface="Times New Roman" panose="02020603050405020304" pitchFamily="18" charset="0"/>
                            </a:rPr>
                            <m:t>2</m:t>
                          </m:r>
                        </m:sup>
                      </m:sSup>
                      <m:r>
                        <a:rPr lang="en-US" sz="1900" i="0">
                          <a:effectLst/>
                          <a:latin typeface="Cambria Math" panose="02040503050406030204" pitchFamily="18" charset="0"/>
                          <a:ea typeface="Times New Roman" panose="02020603050405020304" pitchFamily="18" charset="0"/>
                        </a:rPr>
                        <m:t>=</m:t>
                      </m:r>
                      <m:sSup>
                        <m:sSupPr>
                          <m:ctrlPr>
                            <a:rPr lang="en-GB" sz="1900" i="1">
                              <a:effectLst/>
                              <a:latin typeface="Cambria Math" panose="02040503050406030204" pitchFamily="18" charset="0"/>
                              <a:ea typeface="Times New Roman" panose="02020603050405020304" pitchFamily="18" charset="0"/>
                            </a:rPr>
                          </m:ctrlPr>
                        </m:sSupPr>
                        <m:e>
                          <m:r>
                            <m:rPr>
                              <m:sty m:val="p"/>
                            </m:rPr>
                            <a:rPr lang="en-US" sz="1900" i="0">
                              <a:effectLst/>
                              <a:latin typeface="Cambria Math" panose="02040503050406030204" pitchFamily="18" charset="0"/>
                              <a:ea typeface="Times New Roman" panose="02020603050405020304" pitchFamily="18" charset="0"/>
                            </a:rPr>
                            <m:t>x</m:t>
                          </m:r>
                        </m:e>
                        <m:sup>
                          <m:r>
                            <a:rPr lang="en-US" sz="1900" i="0">
                              <a:effectLst/>
                              <a:latin typeface="Cambria Math" panose="02040503050406030204" pitchFamily="18" charset="0"/>
                              <a:ea typeface="Times New Roman" panose="02020603050405020304" pitchFamily="18" charset="0"/>
                            </a:rPr>
                            <m:t>2</m:t>
                          </m:r>
                        </m:sup>
                      </m:sSup>
                      <m:r>
                        <a:rPr lang="en-US" sz="1900" i="0">
                          <a:effectLst/>
                          <a:latin typeface="Cambria Math" panose="02040503050406030204" pitchFamily="18" charset="0"/>
                          <a:ea typeface="Times New Roman" panose="02020603050405020304" pitchFamily="18" charset="0"/>
                        </a:rPr>
                        <m:t>⋯</m:t>
                      </m:r>
                      <m:d>
                        <m:dPr>
                          <m:ctrlPr>
                            <a:rPr lang="en-GB" sz="1900" i="1">
                              <a:effectLst/>
                              <a:latin typeface="Cambria Math" panose="02040503050406030204" pitchFamily="18" charset="0"/>
                              <a:ea typeface="Times New Roman" panose="02020603050405020304" pitchFamily="18" charset="0"/>
                            </a:rPr>
                          </m:ctrlPr>
                        </m:dPr>
                        <m:e>
                          <m:r>
                            <m:rPr>
                              <m:sty m:val="p"/>
                            </m:rPr>
                            <a:rPr lang="en-US" sz="1900" i="0">
                              <a:effectLst/>
                              <a:latin typeface="Cambria Math" panose="02040503050406030204" pitchFamily="18" charset="0"/>
                              <a:ea typeface="Times New Roman" panose="02020603050405020304" pitchFamily="18" charset="0"/>
                            </a:rPr>
                            <m:t>i</m:t>
                          </m:r>
                        </m:e>
                      </m:d>
                    </m:oMath>
                  </m:oMathPara>
                </a14:m>
                <a:endParaRPr lang="en-GB" sz="1900" dirty="0">
                  <a:effectLst/>
                  <a:latin typeface="Times New Roman" panose="02020603050405020304" pitchFamily="18" charset="0"/>
                  <a:ea typeface="Times New Roman" panose="02020603050405020304" pitchFamily="18" charset="0"/>
                </a:endParaRPr>
              </a:p>
              <a:p>
                <a:pPr marL="0" indent="0">
                  <a:buNone/>
                </a:pPr>
                <a14:m>
                  <m:oMath xmlns:m="http://schemas.openxmlformats.org/officeDocument/2006/math">
                    <m:r>
                      <a:rPr lang="en-US" sz="1900" i="0">
                        <a:effectLst/>
                        <a:latin typeface="Cambria Math" panose="02040503050406030204" pitchFamily="18" charset="0"/>
                        <a:ea typeface="Times New Roman" panose="02020603050405020304" pitchFamily="18" charset="0"/>
                      </a:rPr>
                      <m:t>∴</m:t>
                    </m:r>
                    <m:sSup>
                      <m:sSupPr>
                        <m:ctrlPr>
                          <a:rPr lang="en-GB" sz="1900" i="1">
                            <a:effectLst/>
                            <a:latin typeface="Cambria Math" panose="02040503050406030204" pitchFamily="18" charset="0"/>
                            <a:ea typeface="Times New Roman" panose="02020603050405020304" pitchFamily="18" charset="0"/>
                          </a:rPr>
                        </m:ctrlPr>
                      </m:sSupPr>
                      <m:e>
                        <m:r>
                          <m:rPr>
                            <m:sty m:val="p"/>
                          </m:rPr>
                          <a:rPr lang="en-US" sz="1900" i="0">
                            <a:effectLst/>
                            <a:latin typeface="Cambria Math" panose="02040503050406030204" pitchFamily="18" charset="0"/>
                            <a:ea typeface="Times New Roman" panose="02020603050405020304" pitchFamily="18" charset="0"/>
                          </a:rPr>
                          <m:t>x</m:t>
                        </m:r>
                      </m:e>
                      <m:sup>
                        <m:r>
                          <a:rPr lang="en-US" sz="1900" i="0">
                            <a:effectLst/>
                            <a:latin typeface="Cambria Math" panose="02040503050406030204" pitchFamily="18" charset="0"/>
                            <a:ea typeface="Times New Roman" panose="02020603050405020304" pitchFamily="18" charset="0"/>
                          </a:rPr>
                          <m:t>2</m:t>
                        </m:r>
                      </m:sup>
                    </m:sSup>
                    <m:r>
                      <a:rPr lang="en-US" sz="1900" i="0">
                        <a:effectLst/>
                        <a:latin typeface="Cambria Math" panose="02040503050406030204" pitchFamily="18" charset="0"/>
                        <a:ea typeface="Times New Roman" panose="02020603050405020304" pitchFamily="18" charset="0"/>
                      </a:rPr>
                      <m:t> </m:t>
                    </m:r>
                    <m:r>
                      <m:rPr>
                        <m:sty m:val="p"/>
                      </m:rPr>
                      <a:rPr lang="en-US" sz="1900" i="0">
                        <a:effectLst/>
                        <a:latin typeface="Cambria Math" panose="02040503050406030204" pitchFamily="18" charset="0"/>
                        <a:ea typeface="Times New Roman" panose="02020603050405020304" pitchFamily="18" charset="0"/>
                      </a:rPr>
                      <m:t>is</m:t>
                    </m:r>
                    <m:r>
                      <a:rPr lang="en-US" sz="1900" i="0">
                        <a:effectLst/>
                        <a:latin typeface="Cambria Math" panose="02040503050406030204" pitchFamily="18" charset="0"/>
                        <a:ea typeface="Times New Roman" panose="02020603050405020304" pitchFamily="18" charset="0"/>
                      </a:rPr>
                      <m:t> </m:t>
                    </m:r>
                    <m:r>
                      <m:rPr>
                        <m:sty m:val="p"/>
                      </m:rPr>
                      <a:rPr lang="en-US" sz="1900" i="0">
                        <a:effectLst/>
                        <a:latin typeface="Cambria Math" panose="02040503050406030204" pitchFamily="18" charset="0"/>
                        <a:ea typeface="Times New Roman" panose="02020603050405020304" pitchFamily="18" charset="0"/>
                      </a:rPr>
                      <m:t>even</m:t>
                    </m:r>
                  </m:oMath>
                </a14:m>
                <a:r>
                  <a:rPr lang="en-US" sz="1900" dirty="0">
                    <a:effectLst/>
                    <a:latin typeface="Goudy Old Style" panose="02020502050305020303" pitchFamily="18" charset="0"/>
                    <a:ea typeface="Times New Roman" panose="02020603050405020304" pitchFamily="18" charset="0"/>
                  </a:rPr>
                  <a:t>.</a:t>
                </a:r>
                <a:endParaRPr lang="en-GB" sz="1900" dirty="0">
                  <a:effectLst/>
                  <a:latin typeface="Times New Roman" panose="02020603050405020304" pitchFamily="18" charset="0"/>
                  <a:ea typeface="Times New Roman" panose="02020603050405020304" pitchFamily="18" charset="0"/>
                </a:endParaRPr>
              </a:p>
              <a:p>
                <a:pPr marL="0" indent="0">
                  <a:buNone/>
                </a:pPr>
                <a:endParaRPr lang="en-GB" sz="1900" dirty="0"/>
              </a:p>
            </p:txBody>
          </p:sp>
        </mc:Choice>
        <mc:Fallback>
          <p:sp>
            <p:nvSpPr>
              <p:cNvPr id="3" name="Content Placeholder 2">
                <a:extLst>
                  <a:ext uri="{FF2B5EF4-FFF2-40B4-BE49-F238E27FC236}">
                    <a16:creationId xmlns:a16="http://schemas.microsoft.com/office/drawing/2014/main" id="{F85CE7BA-A09C-D7CE-9615-7B559CF67421}"/>
                  </a:ext>
                </a:extLst>
              </p:cNvPr>
              <p:cNvSpPr>
                <a:spLocks noGrp="1" noRot="1" noChangeAspect="1" noMove="1" noResize="1" noEditPoints="1" noAdjustHandles="1" noChangeArrowheads="1" noChangeShapeType="1" noTextEdit="1"/>
              </p:cNvSpPr>
              <p:nvPr>
                <p:ph idx="1"/>
              </p:nvPr>
            </p:nvSpPr>
            <p:spPr>
              <a:xfrm>
                <a:off x="4412512" y="2633897"/>
                <a:ext cx="7136360" cy="3556591"/>
              </a:xfrm>
              <a:blipFill>
                <a:blip r:embed="rId3"/>
                <a:stretch>
                  <a:fillRect l="-854" t="-1027"/>
                </a:stretch>
              </a:blipFill>
            </p:spPr>
            <p:txBody>
              <a:bodyPr/>
              <a:lstStyle/>
              <a:p>
                <a:r>
                  <a:rPr lang="en-GB">
                    <a:noFill/>
                  </a:rPr>
                  <a:t> </a:t>
                </a:r>
              </a:p>
            </p:txBody>
          </p:sp>
        </mc:Fallback>
      </mc:AlternateContent>
    </p:spTree>
    <p:extLst>
      <p:ext uri="{BB962C8B-B14F-4D97-AF65-F5344CB8AC3E}">
        <p14:creationId xmlns:p14="http://schemas.microsoft.com/office/powerpoint/2010/main" val="25552347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4EEB61-6D5A-260C-1067-B1EC85697CDB}"/>
              </a:ext>
            </a:extLst>
          </p:cNvPr>
          <p:cNvSpPr>
            <a:spLocks noGrp="1"/>
          </p:cNvSpPr>
          <p:nvPr>
            <p:ph type="title"/>
          </p:nvPr>
        </p:nvSpPr>
        <p:spPr>
          <a:xfrm>
            <a:off x="838201" y="365125"/>
            <a:ext cx="6072962" cy="1431777"/>
          </a:xfrm>
        </p:spPr>
        <p:txBody>
          <a:bodyPr>
            <a:normAutofit/>
          </a:bodyPr>
          <a:lstStyle/>
          <a:p>
            <a:r>
              <a:rPr lang="en-US" sz="4100" b="1" dirty="0">
                <a:latin typeface="Posterama" panose="020B0504020200020000" pitchFamily="34" charset="0"/>
                <a:cs typeface="Posterama" panose="020B0504020200020000" pitchFamily="34" charset="0"/>
              </a:rPr>
              <a:t>Example 1…</a:t>
            </a:r>
            <a:r>
              <a:rPr lang="en-US" sz="4100" b="1" dirty="0" err="1">
                <a:latin typeface="Posterama" panose="020B0504020200020000" pitchFamily="34" charset="0"/>
                <a:cs typeface="Posterama" panose="020B0504020200020000" pitchFamily="34" charset="0"/>
              </a:rPr>
              <a:t>contd</a:t>
            </a:r>
            <a:r>
              <a:rPr lang="en-US" sz="4100" b="1" dirty="0">
                <a:latin typeface="Posterama" panose="020B0504020200020000" pitchFamily="34" charset="0"/>
                <a:cs typeface="Posterama" panose="020B0504020200020000" pitchFamily="34" charset="0"/>
              </a:rPr>
              <a:t>…</a:t>
            </a:r>
            <a:endParaRPr lang="en-GB" sz="4100" b="1"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ABB83DAC-CF3C-7C66-4ECE-63F2F8FD0DC6}"/>
                  </a:ext>
                </a:extLst>
              </p:cNvPr>
              <p:cNvSpPr>
                <a:spLocks noGrp="1"/>
              </p:cNvSpPr>
              <p:nvPr>
                <p:ph idx="1"/>
              </p:nvPr>
            </p:nvSpPr>
            <p:spPr>
              <a:xfrm>
                <a:off x="637953" y="1796902"/>
                <a:ext cx="7846827" cy="4695973"/>
              </a:xfrm>
            </p:spPr>
            <p:txBody>
              <a:bodyPr>
                <a:normAutofit fontScale="92500" lnSpcReduction="20000"/>
              </a:bodyPr>
              <a:lstStyle/>
              <a:p>
                <a:pPr marL="0" indent="0">
                  <a:lnSpc>
                    <a:spcPct val="200000"/>
                  </a:lnSpc>
                  <a:buNone/>
                </a:pPr>
                <a:r>
                  <a:rPr lang="en-US" sz="2000" dirty="0">
                    <a:effectLst/>
                    <a:latin typeface="Avenir Next LT Pro" panose="020B0504020202020204" pitchFamily="34" charset="0"/>
                    <a:ea typeface="Times New Roman" panose="02020603050405020304" pitchFamily="18" charset="0"/>
                  </a:rPr>
                  <a:t>Since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x</m:t>
                        </m:r>
                      </m:e>
                      <m:sup>
                        <m:r>
                          <a:rPr lang="en-US" sz="2000" i="0">
                            <a:effectLst/>
                            <a:latin typeface="Cambria Math" panose="02040503050406030204" pitchFamily="18" charset="0"/>
                            <a:ea typeface="Times New Roman" panose="02020603050405020304" pitchFamily="18" charset="0"/>
                          </a:rPr>
                          <m:t>2</m:t>
                        </m:r>
                      </m:sup>
                    </m:sSup>
                  </m:oMath>
                </a14:m>
                <a:r>
                  <a:rPr lang="en-US" sz="2000" dirty="0">
                    <a:effectLst/>
                    <a:latin typeface="Avenir Next LT Pro" panose="020B0504020202020204" pitchFamily="34" charset="0"/>
                    <a:ea typeface="Times New Roman" panose="02020603050405020304" pitchFamily="18" charset="0"/>
                  </a:rPr>
                  <a:t> is even, so is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x</m:t>
                    </m:r>
                  </m:oMath>
                </a14:m>
                <a:r>
                  <a:rPr lang="en-US" sz="2000" dirty="0">
                    <a:effectLst/>
                    <a:latin typeface="Avenir Next LT Pro" panose="020B0504020202020204" pitchFamily="34" charset="0"/>
                    <a:ea typeface="Times New Roman" panose="02020603050405020304" pitchFamily="18" charset="0"/>
                  </a:rPr>
                  <a:t> and therefore there exists an integer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k</m:t>
                    </m:r>
                  </m:oMath>
                </a14:m>
                <a:r>
                  <a:rPr lang="en-US" sz="2000" dirty="0">
                    <a:effectLst/>
                    <a:latin typeface="Avenir Next LT Pro" panose="020B0504020202020204" pitchFamily="34" charset="0"/>
                    <a:ea typeface="Times New Roman" panose="02020603050405020304" pitchFamily="18" charset="0"/>
                  </a:rPr>
                  <a:t> such that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x</m:t>
                    </m:r>
                    <m:r>
                      <a:rPr lang="en-US" sz="2000" i="0">
                        <a:effectLst/>
                        <a:latin typeface="Cambria Math" panose="02040503050406030204" pitchFamily="18" charset="0"/>
                        <a:ea typeface="Times New Roman" panose="02020603050405020304" pitchFamily="18" charset="0"/>
                      </a:rPr>
                      <m:t>=2</m:t>
                    </m:r>
                    <m:r>
                      <m:rPr>
                        <m:sty m:val="p"/>
                      </m:rPr>
                      <a:rPr lang="en-US" sz="2000" i="0">
                        <a:effectLst/>
                        <a:latin typeface="Cambria Math" panose="02040503050406030204" pitchFamily="18" charset="0"/>
                        <a:ea typeface="Times New Roman" panose="02020603050405020304" pitchFamily="18" charset="0"/>
                      </a:rPr>
                      <m:t>k</m:t>
                    </m:r>
                  </m:oMath>
                </a14:m>
                <a:r>
                  <a:rPr lang="en-US" sz="2000" dirty="0">
                    <a:effectLst/>
                    <a:latin typeface="Avenir Next LT Pro" panose="020B0504020202020204" pitchFamily="34" charset="0"/>
                    <a:ea typeface="Times New Roman" panose="02020603050405020304" pitchFamily="18" charset="0"/>
                  </a:rPr>
                  <a:t> (it can be proved that if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x</m:t>
                        </m:r>
                      </m:e>
                      <m:sup>
                        <m:r>
                          <a:rPr lang="en-US" sz="2000" i="0">
                            <a:effectLst/>
                            <a:latin typeface="Cambria Math" panose="02040503050406030204" pitchFamily="18" charset="0"/>
                            <a:ea typeface="Times New Roman" panose="02020603050405020304" pitchFamily="18" charset="0"/>
                          </a:rPr>
                          <m:t>2</m:t>
                        </m:r>
                      </m:sup>
                    </m:sSup>
                  </m:oMath>
                </a14:m>
                <a:r>
                  <a:rPr lang="en-US" sz="2000" dirty="0">
                    <a:effectLst/>
                    <a:latin typeface="Avenir Next LT Pro" panose="020B0504020202020204" pitchFamily="34" charset="0"/>
                    <a:ea typeface="Times New Roman" panose="02020603050405020304" pitchFamily="18" charset="0"/>
                  </a:rPr>
                  <a:t> is even for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x</m:t>
                    </m:r>
                    <m:r>
                      <a:rPr lang="en-US" sz="2000" i="0">
                        <a:effectLst/>
                        <a:latin typeface="Cambria Math" panose="02040503050406030204" pitchFamily="18" charset="0"/>
                        <a:ea typeface="Times New Roman" panose="02020603050405020304" pitchFamily="18" charset="0"/>
                      </a:rPr>
                      <m:t>∈</m:t>
                    </m:r>
                    <m:r>
                      <a:rPr lang="en-US" sz="2000" i="0">
                        <a:effectLst/>
                        <a:latin typeface="Cambria Math" panose="02040503050406030204" pitchFamily="18" charset="0"/>
                        <a:ea typeface="Times New Roman" panose="02020603050405020304" pitchFamily="18" charset="0"/>
                      </a:rPr>
                      <m:t>ℤ</m:t>
                    </m:r>
                  </m:oMath>
                </a14:m>
                <a:r>
                  <a:rPr lang="en-US" sz="2000" dirty="0">
                    <a:effectLst/>
                    <a:latin typeface="Avenir Next LT Pro" panose="020B0504020202020204" pitchFamily="34" charset="0"/>
                    <a:ea typeface="Times New Roman" panose="02020603050405020304" pitchFamily="18" charset="0"/>
                  </a:rPr>
                  <a:t> then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x</m:t>
                    </m:r>
                  </m:oMath>
                </a14:m>
                <a:r>
                  <a:rPr lang="en-US" sz="2000" dirty="0">
                    <a:effectLst/>
                    <a:latin typeface="Avenir Next LT Pro" panose="020B0504020202020204" pitchFamily="34" charset="0"/>
                    <a:ea typeface="Times New Roman" panose="02020603050405020304" pitchFamily="18" charset="0"/>
                  </a:rPr>
                  <a:t> is even).</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Therefore from (</a:t>
                </a:r>
                <a:r>
                  <a:rPr lang="en-US" sz="2000" dirty="0" err="1">
                    <a:effectLst/>
                    <a:latin typeface="Avenir Next LT Pro" panose="020B0504020202020204" pitchFamily="34" charset="0"/>
                    <a:ea typeface="Times New Roman" panose="02020603050405020304" pitchFamily="18" charset="0"/>
                  </a:rPr>
                  <a:t>i</a:t>
                </a:r>
                <a:r>
                  <a:rPr lang="en-US" sz="2000" dirty="0">
                    <a:effectLst/>
                    <a:latin typeface="Avenir Next LT Pro" panose="020B0504020202020204" pitchFamily="34" charset="0"/>
                    <a:ea typeface="Times New Roman" panose="02020603050405020304" pitchFamily="18" charset="0"/>
                  </a:rPr>
                  <a:t>) </a:t>
                </a:r>
                <a14:m>
                  <m:oMath xmlns:m="http://schemas.openxmlformats.org/officeDocument/2006/math">
                    <m:r>
                      <a:rPr lang="en-US" sz="2000" i="0">
                        <a:effectLst/>
                        <a:latin typeface="Cambria Math" panose="02040503050406030204" pitchFamily="18" charset="0"/>
                        <a:ea typeface="Times New Roman" panose="02020603050405020304" pitchFamily="18" charset="0"/>
                      </a:rPr>
                      <m:t>2</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y</m:t>
                        </m:r>
                      </m:e>
                      <m:sup>
                        <m:r>
                          <a:rPr lang="en-US" sz="2000" i="0">
                            <a:effectLst/>
                            <a:latin typeface="Cambria Math" panose="02040503050406030204" pitchFamily="18" charset="0"/>
                            <a:ea typeface="Times New Roman" panose="02020603050405020304" pitchFamily="18" charset="0"/>
                          </a:rPr>
                          <m:t>2</m:t>
                        </m:r>
                      </m:sup>
                    </m:sSup>
                    <m:r>
                      <a:rPr lang="en-US" sz="2000" i="0">
                        <a:effectLst/>
                        <a:latin typeface="Cambria Math" panose="02040503050406030204" pitchFamily="18" charset="0"/>
                        <a:ea typeface="Times New Roman" panose="02020603050405020304" pitchFamily="18" charset="0"/>
                      </a:rPr>
                      <m:t>=4</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k</m:t>
                        </m:r>
                      </m:e>
                      <m:sup>
                        <m:r>
                          <a:rPr lang="en-US" sz="2000" i="0">
                            <a:effectLst/>
                            <a:latin typeface="Cambria Math" panose="02040503050406030204" pitchFamily="18" charset="0"/>
                            <a:ea typeface="Times New Roman" panose="02020603050405020304" pitchFamily="18" charset="0"/>
                          </a:rPr>
                          <m:t>2</m:t>
                        </m:r>
                      </m:sup>
                    </m:sSup>
                    <m:r>
                      <a:rPr lang="en-US" sz="2000" i="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y</m:t>
                        </m:r>
                      </m:e>
                      <m:sup>
                        <m:r>
                          <a:rPr lang="en-US" sz="2000" i="0">
                            <a:effectLst/>
                            <a:latin typeface="Cambria Math" panose="02040503050406030204" pitchFamily="18" charset="0"/>
                            <a:ea typeface="Times New Roman" panose="02020603050405020304" pitchFamily="18" charset="0"/>
                          </a:rPr>
                          <m:t>2</m:t>
                        </m:r>
                      </m:sup>
                    </m:sSup>
                    <m:r>
                      <a:rPr lang="en-US" sz="2000" i="0">
                        <a:effectLst/>
                        <a:latin typeface="Cambria Math" panose="02040503050406030204" pitchFamily="18" charset="0"/>
                        <a:ea typeface="Times New Roman" panose="02020603050405020304" pitchFamily="18" charset="0"/>
                      </a:rPr>
                      <m:t>=2</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k</m:t>
                        </m:r>
                      </m:e>
                      <m:sup>
                        <m:r>
                          <a:rPr lang="en-US" sz="2000" i="0">
                            <a:effectLst/>
                            <a:latin typeface="Cambria Math" panose="02040503050406030204" pitchFamily="18" charset="0"/>
                            <a:ea typeface="Times New Roman" panose="02020603050405020304" pitchFamily="18" charset="0"/>
                          </a:rPr>
                          <m:t>2</m:t>
                        </m:r>
                      </m:sup>
                    </m:sSup>
                  </m:oMath>
                </a14:m>
                <a:r>
                  <a:rPr lang="en-US" sz="2000" dirty="0">
                    <a:effectLst/>
                    <a:latin typeface="Avenir Next LT Pro" panose="020B0504020202020204" pitchFamily="34" charset="0"/>
                    <a:ea typeface="Times New Roman" panose="02020603050405020304" pitchFamily="18" charset="0"/>
                  </a:rPr>
                  <a:t> which means that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i="0">
                            <a:effectLst/>
                            <a:latin typeface="Cambria Math" panose="02040503050406030204" pitchFamily="18" charset="0"/>
                            <a:ea typeface="Times New Roman" panose="02020603050405020304" pitchFamily="18" charset="0"/>
                          </a:rPr>
                          <m:t>y</m:t>
                        </m:r>
                      </m:e>
                      <m:sup>
                        <m:r>
                          <a:rPr lang="en-US" sz="2000" i="0">
                            <a:effectLst/>
                            <a:latin typeface="Cambria Math" panose="02040503050406030204" pitchFamily="18" charset="0"/>
                            <a:ea typeface="Times New Roman" panose="02020603050405020304" pitchFamily="18" charset="0"/>
                          </a:rPr>
                          <m:t>2</m:t>
                        </m:r>
                      </m:sup>
                    </m:sSup>
                  </m:oMath>
                </a14:m>
                <a:r>
                  <a:rPr lang="en-US" sz="2000" dirty="0">
                    <a:effectLst/>
                    <a:latin typeface="Avenir Next LT Pro" panose="020B0504020202020204" pitchFamily="34" charset="0"/>
                    <a:ea typeface="Times New Roman" panose="02020603050405020304" pitchFamily="18" charset="0"/>
                  </a:rPr>
                  <a:t> is even and so is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y</m:t>
                    </m:r>
                  </m:oMath>
                </a14:m>
                <a:r>
                  <a:rPr lang="en-US" sz="2000" dirty="0">
                    <a:effectLst/>
                    <a:latin typeface="Avenir Next LT Pro" panose="020B0504020202020204" pitchFamily="34" charset="0"/>
                    <a:ea typeface="Times New Roman" panose="02020603050405020304" pitchFamily="18" charset="0"/>
                  </a:rPr>
                  <a:t>.</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 We can see 2 divides both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x</m:t>
                    </m:r>
                  </m:oMath>
                </a14:m>
                <a:r>
                  <a:rPr lang="en-US" sz="2000" dirty="0">
                    <a:effectLst/>
                    <a:latin typeface="Avenir Next LT Pro" panose="020B0504020202020204" pitchFamily="34" charset="0"/>
                    <a:ea typeface="Times New Roman" panose="02020603050405020304" pitchFamily="18" charset="0"/>
                  </a:rPr>
                  <a:t> and </a:t>
                </a:r>
                <a14:m>
                  <m:oMath xmlns:m="http://schemas.openxmlformats.org/officeDocument/2006/math">
                    <m:r>
                      <m:rPr>
                        <m:sty m:val="p"/>
                      </m:rPr>
                      <a:rPr lang="en-US" sz="2000" i="0">
                        <a:effectLst/>
                        <a:latin typeface="Cambria Math" panose="02040503050406030204" pitchFamily="18" charset="0"/>
                        <a:ea typeface="Times New Roman" panose="02020603050405020304" pitchFamily="18" charset="0"/>
                      </a:rPr>
                      <m:t>y</m:t>
                    </m:r>
                  </m:oMath>
                </a14:m>
                <a:r>
                  <a:rPr lang="en-US" sz="2000" dirty="0">
                    <a:effectLst/>
                    <a:latin typeface="Avenir Next LT Pro" panose="020B0504020202020204" pitchFamily="34" charset="0"/>
                    <a:ea typeface="Times New Roman" panose="02020603050405020304" pitchFamily="18" charset="0"/>
                  </a:rPr>
                  <a:t> i.e., </a:t>
                </a:r>
                <a:r>
                  <a:rPr lang="en-US" sz="2000" dirty="0" err="1">
                    <a:effectLst/>
                    <a:latin typeface="Avenir Next LT Pro" panose="020B0504020202020204" pitchFamily="34" charset="0"/>
                    <a:ea typeface="Times New Roman" panose="02020603050405020304" pitchFamily="18" charset="0"/>
                  </a:rPr>
                  <a:t>gcd</a:t>
                </a:r>
                <a:r>
                  <a:rPr lang="en-US" sz="2000" dirty="0">
                    <a:effectLst/>
                    <a:latin typeface="Avenir Next LT Pro" panose="020B0504020202020204" pitchFamily="34" charset="0"/>
                    <a:ea typeface="Times New Roman" panose="02020603050405020304" pitchFamily="18" charset="0"/>
                  </a:rPr>
                  <a:t> (</a:t>
                </a:r>
                <a:r>
                  <a:rPr lang="en-US" sz="2000" dirty="0" err="1">
                    <a:effectLst/>
                    <a:latin typeface="Avenir Next LT Pro" panose="020B0504020202020204" pitchFamily="34" charset="0"/>
                    <a:ea typeface="Times New Roman" panose="02020603050405020304" pitchFamily="18" charset="0"/>
                  </a:rPr>
                  <a:t>x,y</a:t>
                </a:r>
                <a:r>
                  <a:rPr lang="en-US" sz="2000" dirty="0">
                    <a:effectLst/>
                    <a:latin typeface="Avenir Next LT Pro" panose="020B0504020202020204" pitchFamily="34" charset="0"/>
                    <a:ea typeface="Times New Roman" panose="02020603050405020304" pitchFamily="18" charset="0"/>
                  </a:rPr>
                  <a:t>) = 2, and thus contradicts the assumption that the </a:t>
                </a:r>
                <a:r>
                  <a:rPr lang="en-US" sz="2000" dirty="0" err="1">
                    <a:effectLst/>
                    <a:latin typeface="Avenir Next LT Pro" panose="020B0504020202020204" pitchFamily="34" charset="0"/>
                    <a:ea typeface="Times New Roman" panose="02020603050405020304" pitchFamily="18" charset="0"/>
                  </a:rPr>
                  <a:t>gcd</a:t>
                </a:r>
                <a:r>
                  <a:rPr lang="en-US" sz="2000" dirty="0">
                    <a:effectLst/>
                    <a:latin typeface="Avenir Next LT Pro" panose="020B0504020202020204" pitchFamily="34" charset="0"/>
                    <a:ea typeface="Times New Roman" panose="02020603050405020304" pitchFamily="18" charset="0"/>
                  </a:rPr>
                  <a:t>(</a:t>
                </a:r>
                <a:r>
                  <a:rPr lang="en-US" sz="2000" dirty="0" err="1">
                    <a:effectLst/>
                    <a:latin typeface="Avenir Next LT Pro" panose="020B0504020202020204" pitchFamily="34" charset="0"/>
                    <a:ea typeface="Times New Roman" panose="02020603050405020304" pitchFamily="18" charset="0"/>
                  </a:rPr>
                  <a:t>x,y</a:t>
                </a:r>
                <a:r>
                  <a:rPr lang="en-US" sz="2000" dirty="0">
                    <a:effectLst/>
                    <a:latin typeface="Avenir Next LT Pro" panose="020B0504020202020204" pitchFamily="34" charset="0"/>
                    <a:ea typeface="Times New Roman" panose="02020603050405020304" pitchFamily="18" charset="0"/>
                  </a:rPr>
                  <a:t>) = 1 (a condition for rational numbers). </a:t>
                </a: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Hence </a:t>
                </a:r>
                <a14:m>
                  <m:oMath xmlns:m="http://schemas.openxmlformats.org/officeDocument/2006/math">
                    <m:rad>
                      <m:radPr>
                        <m:degHide m:val="on"/>
                        <m:ctrlPr>
                          <a:rPr lang="en-GB" sz="2000" i="1">
                            <a:effectLst/>
                            <a:latin typeface="Cambria Math" panose="02040503050406030204" pitchFamily="18" charset="0"/>
                            <a:ea typeface="Times New Roman" panose="02020603050405020304" pitchFamily="18" charset="0"/>
                          </a:rPr>
                        </m:ctrlPr>
                      </m:radPr>
                      <m:deg/>
                      <m:e>
                        <m:r>
                          <a:rPr lang="en-US" sz="2000" i="0">
                            <a:effectLst/>
                            <a:latin typeface="Cambria Math" panose="02040503050406030204" pitchFamily="18" charset="0"/>
                            <a:ea typeface="Times New Roman" panose="02020603050405020304" pitchFamily="18" charset="0"/>
                          </a:rPr>
                          <m:t>2</m:t>
                        </m:r>
                      </m:e>
                    </m:rad>
                  </m:oMath>
                </a14:m>
                <a:r>
                  <a:rPr lang="en-US" sz="2000" dirty="0">
                    <a:effectLst/>
                    <a:latin typeface="Avenir Next LT Pro" panose="020B0504020202020204" pitchFamily="34" charset="0"/>
                    <a:ea typeface="Times New Roman" panose="02020603050405020304" pitchFamily="18" charset="0"/>
                  </a:rPr>
                  <a:t> must be irrational. </a:t>
                </a: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20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ABB83DAC-CF3C-7C66-4ECE-63F2F8FD0DC6}"/>
                  </a:ext>
                </a:extLst>
              </p:cNvPr>
              <p:cNvSpPr>
                <a:spLocks noGrp="1" noRot="1" noChangeAspect="1" noMove="1" noResize="1" noEditPoints="1" noAdjustHandles="1" noChangeArrowheads="1" noChangeShapeType="1" noTextEdit="1"/>
              </p:cNvSpPr>
              <p:nvPr>
                <p:ph idx="1"/>
              </p:nvPr>
            </p:nvSpPr>
            <p:spPr>
              <a:xfrm>
                <a:off x="637953" y="1796902"/>
                <a:ext cx="7846827" cy="4695973"/>
              </a:xfrm>
              <a:blipFill>
                <a:blip r:embed="rId2"/>
                <a:stretch>
                  <a:fillRect l="-777" b="-390"/>
                </a:stretch>
              </a:blipFill>
            </p:spPr>
            <p:txBody>
              <a:bodyPr/>
              <a:lstStyle/>
              <a:p>
                <a:r>
                  <a:rPr lang="en-GB">
                    <a:noFill/>
                  </a:rPr>
                  <a:t> </a:t>
                </a:r>
              </a:p>
            </p:txBody>
          </p:sp>
        </mc:Fallback>
      </mc:AlternateContent>
      <p:pic>
        <p:nvPicPr>
          <p:cNvPr id="5" name="Picture 4" descr="Leaning bicycle on yellow painted wall">
            <a:extLst>
              <a:ext uri="{FF2B5EF4-FFF2-40B4-BE49-F238E27FC236}">
                <a16:creationId xmlns:a16="http://schemas.microsoft.com/office/drawing/2014/main" id="{D58E4AE8-ED56-69BE-CE85-0653D19924F4}"/>
              </a:ext>
            </a:extLst>
          </p:cNvPr>
          <p:cNvPicPr>
            <a:picLocks noChangeAspect="1"/>
          </p:cNvPicPr>
          <p:nvPr/>
        </p:nvPicPr>
        <p:blipFill rotWithShape="1">
          <a:blip r:embed="rId3"/>
          <a:srcRect l="35573" r="6389" b="-1"/>
          <a:stretch/>
        </p:blipFill>
        <p:spPr>
          <a:xfrm>
            <a:off x="8367823" y="10"/>
            <a:ext cx="3824177"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16678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EFCC0-056D-59EF-DE8C-13C8F49D9033}"/>
              </a:ext>
            </a:extLst>
          </p:cNvPr>
          <p:cNvSpPr>
            <a:spLocks noGrp="1"/>
          </p:cNvSpPr>
          <p:nvPr>
            <p:ph type="title"/>
          </p:nvPr>
        </p:nvSpPr>
        <p:spPr/>
        <p:txBody>
          <a:bodyPr>
            <a:normAutofit/>
          </a:bodyPr>
          <a:lstStyle/>
          <a:p>
            <a:r>
              <a:rPr lang="en-US" sz="4000" b="1" dirty="0">
                <a:effectLst/>
                <a:latin typeface="Posterama" panose="020B0504020200020000" pitchFamily="34" charset="0"/>
                <a:ea typeface="Times New Roman" panose="02020603050405020304" pitchFamily="18" charset="0"/>
                <a:cs typeface="Posterama" panose="020B0504020200020000" pitchFamily="34" charset="0"/>
              </a:rPr>
              <a:t>Example 2</a:t>
            </a:r>
            <a:endParaRPr lang="en-GB" sz="4000"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9D0D51B4-5272-A1D2-AFA2-8741DA83C276}"/>
                  </a:ext>
                </a:extLst>
              </p:cNvPr>
              <p:cNvSpPr>
                <a:spLocks noGrp="1"/>
              </p:cNvSpPr>
              <p:nvPr>
                <p:ph idx="1"/>
              </p:nvPr>
            </p:nvSpPr>
            <p:spPr>
              <a:xfrm>
                <a:off x="838200" y="1616149"/>
                <a:ext cx="10515600" cy="4560814"/>
              </a:xfrm>
            </p:spPr>
            <p:txBody>
              <a:bodyPr>
                <a:normAutofit/>
              </a:bodyPr>
              <a:lstStyle/>
              <a:p>
                <a:pPr marL="0" indent="0">
                  <a:lnSpc>
                    <a:spcPct val="150000"/>
                  </a:lnSpc>
                  <a:buNone/>
                </a:pPr>
                <a:r>
                  <a:rPr lang="en-US" sz="2400" dirty="0">
                    <a:effectLst/>
                    <a:latin typeface="Avenir Next LT Pro" panose="020B0504020202020204" pitchFamily="34" charset="0"/>
                    <a:ea typeface="Times New Roman" panose="02020603050405020304" pitchFamily="18" charset="0"/>
                  </a:rPr>
                  <a:t>Prove that </a:t>
                </a:r>
                <a14:m>
                  <m:oMath xmlns:m="http://schemas.openxmlformats.org/officeDocument/2006/math">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3</m:t>
                        </m:r>
                      </m:e>
                    </m:rad>
                    <m:r>
                      <a:rPr lang="en-US" sz="2400" i="1">
                        <a:effectLst/>
                        <a:latin typeface="Cambria Math" panose="02040503050406030204" pitchFamily="18" charset="0"/>
                        <a:ea typeface="Times New Roman" panose="02020603050405020304" pitchFamily="18" charset="0"/>
                      </a:rPr>
                      <m: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7</m:t>
                        </m:r>
                      </m:e>
                    </m:rad>
                    <m:r>
                      <a:rPr lang="en-US" sz="2400" i="1">
                        <a:effectLst/>
                        <a:latin typeface="Cambria Math" panose="02040503050406030204" pitchFamily="18" charset="0"/>
                        <a:ea typeface="Times New Roman" panose="02020603050405020304" pitchFamily="18" charset="0"/>
                      </a:rPr>
                      <m:t>&lt;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26</m:t>
                        </m:r>
                      </m:e>
                    </m:rad>
                  </m:oMath>
                </a14:m>
                <a:r>
                  <a:rPr lang="en-US" sz="2400" dirty="0">
                    <a:effectLst/>
                    <a:latin typeface="Avenir Next LT Pro" panose="020B0504020202020204" pitchFamily="34" charset="0"/>
                    <a:ea typeface="Times New Roman" panose="02020603050405020304" pitchFamily="18" charset="0"/>
                  </a:rPr>
                  <a:t>.</a:t>
                </a:r>
                <a:endParaRPr lang="en-GB" sz="24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2400" b="1" dirty="0">
                    <a:effectLst/>
                    <a:latin typeface="Avenir Next LT Pro" panose="020B0504020202020204" pitchFamily="34" charset="0"/>
                    <a:ea typeface="Times New Roman" panose="02020603050405020304" pitchFamily="18" charset="0"/>
                  </a:rPr>
                  <a:t>Proof: </a:t>
                </a:r>
                <a:r>
                  <a:rPr lang="en-US" sz="2400" dirty="0">
                    <a:effectLst/>
                    <a:latin typeface="Avenir Next LT Pro" panose="020B0504020202020204" pitchFamily="34" charset="0"/>
                    <a:ea typeface="Times New Roman" panose="02020603050405020304" pitchFamily="18" charset="0"/>
                  </a:rPr>
                  <a:t>Assume the contradiction i.e., </a:t>
                </a:r>
                <a14:m>
                  <m:oMath xmlns:m="http://schemas.openxmlformats.org/officeDocument/2006/math">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3</m:t>
                        </m:r>
                      </m:e>
                    </m:rad>
                    <m:r>
                      <a:rPr lang="en-US" sz="2400" i="1">
                        <a:effectLst/>
                        <a:latin typeface="Cambria Math" panose="02040503050406030204" pitchFamily="18" charset="0"/>
                        <a:ea typeface="Times New Roman" panose="02020603050405020304" pitchFamily="18" charset="0"/>
                      </a:rPr>
                      <m: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7</m:t>
                        </m:r>
                      </m:e>
                    </m:rad>
                    <m:r>
                      <a:rPr lang="en-US" sz="2400" i="1">
                        <a:effectLst/>
                        <a:latin typeface="Cambria Math" panose="02040503050406030204" pitchFamily="18" charset="0"/>
                        <a:ea typeface="Times New Roman" panose="02020603050405020304" pitchFamily="18" charset="0"/>
                      </a:rPr>
                      <m: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26</m:t>
                        </m:r>
                      </m:e>
                    </m:rad>
                  </m:oMath>
                </a14:m>
                <a:r>
                  <a:rPr lang="en-US" sz="2400" dirty="0">
                    <a:effectLst/>
                    <a:latin typeface="Avenir Next LT Pro" panose="020B0504020202020204" pitchFamily="34" charset="0"/>
                    <a:ea typeface="Times New Roman" panose="02020603050405020304" pitchFamily="18" charset="0"/>
                  </a:rPr>
                  <a:t>.</a:t>
                </a:r>
                <a:endParaRPr lang="en-GB" sz="24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2400" dirty="0">
                    <a:effectLst/>
                    <a:latin typeface="Avenir Next LT Pro" panose="020B0504020202020204" pitchFamily="34" charset="0"/>
                    <a:ea typeface="Times New Roman" panose="02020603050405020304" pitchFamily="18" charset="0"/>
                  </a:rPr>
                  <a:t>Squaring both sides to get; </a:t>
                </a:r>
                <a14:m>
                  <m:oMath xmlns:m="http://schemas.openxmlformats.org/officeDocument/2006/math">
                    <m:sSup>
                      <m:sSupPr>
                        <m:ctrlPr>
                          <a:rPr lang="en-GB" sz="2400" i="1">
                            <a:effectLst/>
                            <a:latin typeface="Cambria Math" panose="02040503050406030204" pitchFamily="18" charset="0"/>
                            <a:ea typeface="Times New Roman" panose="02020603050405020304" pitchFamily="18" charset="0"/>
                          </a:rPr>
                        </m:ctrlPr>
                      </m:sSupPr>
                      <m:e>
                        <m:d>
                          <m:dPr>
                            <m:ctrlPr>
                              <a:rPr lang="en-GB" sz="2400" i="1">
                                <a:effectLst/>
                                <a:latin typeface="Cambria Math" panose="02040503050406030204" pitchFamily="18" charset="0"/>
                                <a:ea typeface="Times New Roman" panose="02020603050405020304" pitchFamily="18" charset="0"/>
                              </a:rPr>
                            </m:ctrlPr>
                          </m:dPr>
                          <m:e>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3</m:t>
                                </m:r>
                              </m:e>
                            </m:rad>
                            <m:r>
                              <a:rPr lang="en-US" sz="2400" i="1">
                                <a:effectLst/>
                                <a:latin typeface="Cambria Math" panose="02040503050406030204" pitchFamily="18" charset="0"/>
                                <a:ea typeface="Times New Roman" panose="02020603050405020304" pitchFamily="18" charset="0"/>
                              </a:rPr>
                              <m: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7</m:t>
                                </m:r>
                              </m:e>
                            </m:rad>
                          </m:e>
                        </m:d>
                      </m:e>
                      <m:sup>
                        <m:r>
                          <a:rPr lang="en-US" sz="2400" i="1">
                            <a:effectLst/>
                            <a:latin typeface="Cambria Math" panose="02040503050406030204" pitchFamily="18" charset="0"/>
                            <a:ea typeface="Times New Roman" panose="02020603050405020304" pitchFamily="18" charset="0"/>
                          </a:rPr>
                          <m:t>2</m:t>
                        </m:r>
                      </m:sup>
                    </m:sSup>
                    <m:r>
                      <a:rPr lang="en-US" sz="2400" i="1">
                        <a:effectLst/>
                        <a:latin typeface="Cambria Math" panose="02040503050406030204" pitchFamily="18" charset="0"/>
                        <a:ea typeface="Times New Roman" panose="02020603050405020304" pitchFamily="18" charset="0"/>
                      </a:rPr>
                      <m:t>≥</m:t>
                    </m:r>
                    <m:sSup>
                      <m:sSupPr>
                        <m:ctrlPr>
                          <a:rPr lang="en-GB" sz="2400" i="1">
                            <a:effectLst/>
                            <a:latin typeface="Cambria Math" panose="02040503050406030204" pitchFamily="18" charset="0"/>
                            <a:ea typeface="Times New Roman" panose="02020603050405020304" pitchFamily="18" charset="0"/>
                          </a:rPr>
                        </m:ctrlPr>
                      </m:sSupPr>
                      <m:e>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26</m:t>
                            </m:r>
                          </m:e>
                        </m:rad>
                      </m:e>
                      <m:sup>
                        <m:r>
                          <a:rPr lang="en-US" sz="2400" i="1">
                            <a:effectLst/>
                            <a:latin typeface="Cambria Math" panose="02040503050406030204" pitchFamily="18" charset="0"/>
                            <a:ea typeface="Times New Roman" panose="02020603050405020304" pitchFamily="18" charset="0"/>
                          </a:rPr>
                          <m:t>2</m:t>
                        </m:r>
                      </m:sup>
                    </m:sSup>
                  </m:oMath>
                </a14:m>
                <a:r>
                  <a:rPr lang="en-US" sz="2400" dirty="0">
                    <a:effectLst/>
                    <a:latin typeface="Avenir Next LT Pro" panose="020B0504020202020204" pitchFamily="34" charset="0"/>
                    <a:ea typeface="Times New Roman" panose="02020603050405020304" pitchFamily="18" charset="0"/>
                  </a:rPr>
                  <a:t> to get </a:t>
                </a:r>
                <a14:m>
                  <m:oMath xmlns:m="http://schemas.openxmlformats.org/officeDocument/2006/math">
                    <m:r>
                      <a:rPr lang="en-US" sz="2400" i="1">
                        <a:effectLst/>
                        <a:latin typeface="Cambria Math" panose="02040503050406030204" pitchFamily="18" charset="0"/>
                        <a:ea typeface="Times New Roman" panose="02020603050405020304" pitchFamily="18" charset="0"/>
                      </a:rPr>
                      <m:t>3+2</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21</m:t>
                        </m:r>
                      </m:e>
                    </m:rad>
                    <m:r>
                      <a:rPr lang="en-US" sz="2400" i="1">
                        <a:effectLst/>
                        <a:latin typeface="Cambria Math" panose="02040503050406030204" pitchFamily="18" charset="0"/>
                        <a:ea typeface="Times New Roman" panose="02020603050405020304" pitchFamily="18" charset="0"/>
                      </a:rPr>
                      <m:t>+7≥26</m:t>
                    </m:r>
                  </m:oMath>
                </a14:m>
                <a:endParaRPr lang="en-GB" sz="2400" dirty="0">
                  <a:effectLst/>
                  <a:latin typeface="Avenir Next LT Pro" panose="020B0504020202020204" pitchFamily="34" charset="0"/>
                  <a:ea typeface="Times New Roman" panose="02020603050405020304" pitchFamily="18" charset="0"/>
                </a:endParaRPr>
              </a:p>
              <a:p>
                <a:pPr marL="0" indent="0">
                  <a:lnSpc>
                    <a:spcPct val="150000"/>
                  </a:lnSpc>
                  <a:buNone/>
                </a:pPr>
                <a14:m>
                  <m:oMathPara xmlns:m="http://schemas.openxmlformats.org/officeDocument/2006/math">
                    <m:oMathParaPr>
                      <m:jc m:val="centerGroup"/>
                    </m:oMathParaPr>
                    <m:oMath xmlns:m="http://schemas.openxmlformats.org/officeDocument/2006/math">
                      <m:r>
                        <a:rPr lang="en-US" sz="2400" i="1">
                          <a:effectLst/>
                          <a:latin typeface="Cambria Math" panose="02040503050406030204" pitchFamily="18" charset="0"/>
                          <a:ea typeface="Times New Roman" panose="02020603050405020304" pitchFamily="18" charset="0"/>
                        </a:rPr>
                        <m:t>10+2</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21</m:t>
                          </m:r>
                        </m:e>
                      </m:rad>
                      <m:r>
                        <a:rPr lang="en-US" sz="2400" i="1">
                          <a:effectLst/>
                          <a:latin typeface="Cambria Math" panose="02040503050406030204" pitchFamily="18" charset="0"/>
                          <a:ea typeface="Times New Roman" panose="02020603050405020304" pitchFamily="18" charset="0"/>
                        </a:rPr>
                        <m:t>≥26</m:t>
                      </m:r>
                    </m:oMath>
                  </m:oMathPara>
                </a14:m>
                <a:endParaRPr lang="en-GB" sz="2400" dirty="0">
                  <a:effectLst/>
                  <a:latin typeface="Avenir Next LT Pro" panose="020B0504020202020204" pitchFamily="34" charset="0"/>
                  <a:ea typeface="Times New Roman" panose="02020603050405020304" pitchFamily="18" charset="0"/>
                </a:endParaRPr>
              </a:p>
              <a:p>
                <a:pPr marL="0" indent="0">
                  <a:lnSpc>
                    <a:spcPct val="150000"/>
                  </a:lnSpc>
                  <a:buNone/>
                </a:pPr>
                <a14:m>
                  <m:oMathPara xmlns:m="http://schemas.openxmlformats.org/officeDocument/2006/math">
                    <m:oMathParaPr>
                      <m:jc m:val="centerGroup"/>
                    </m:oMathParaPr>
                    <m:oMath xmlns:m="http://schemas.openxmlformats.org/officeDocument/2006/math">
                      <m:r>
                        <a:rPr lang="en-US" sz="2400" i="1">
                          <a:effectLst/>
                          <a:latin typeface="Cambria Math" panose="02040503050406030204" pitchFamily="18" charset="0"/>
                          <a:ea typeface="Times New Roman" panose="02020603050405020304" pitchFamily="18" charset="0"/>
                        </a:rPr>
                        <m:t>2</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21</m:t>
                          </m:r>
                        </m:e>
                      </m:rad>
                      <m:r>
                        <a:rPr lang="en-US" sz="2400" i="1">
                          <a:effectLst/>
                          <a:latin typeface="Cambria Math" panose="02040503050406030204" pitchFamily="18" charset="0"/>
                          <a:ea typeface="Times New Roman" panose="02020603050405020304" pitchFamily="18" charset="0"/>
                        </a:rPr>
                        <m:t>≥16⇒  84≥256</m:t>
                      </m:r>
                    </m:oMath>
                  </m:oMathPara>
                </a14:m>
                <a:endParaRPr lang="en-GB" sz="24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2400" dirty="0">
                    <a:effectLst/>
                    <a:latin typeface="Avenir Next LT Pro" panose="020B0504020202020204" pitchFamily="34" charset="0"/>
                    <a:ea typeface="Times New Roman" panose="02020603050405020304" pitchFamily="18" charset="0"/>
                  </a:rPr>
                  <a:t>This is a contradiction, indeed </a:t>
                </a:r>
                <a14:m>
                  <m:oMath xmlns:m="http://schemas.openxmlformats.org/officeDocument/2006/math">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3</m:t>
                        </m:r>
                      </m:e>
                    </m:rad>
                    <m:r>
                      <a:rPr lang="en-US" sz="2400" i="1">
                        <a:effectLst/>
                        <a:latin typeface="Cambria Math" panose="02040503050406030204" pitchFamily="18" charset="0"/>
                        <a:ea typeface="Times New Roman" panose="02020603050405020304" pitchFamily="18" charset="0"/>
                      </a:rPr>
                      <m: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7</m:t>
                        </m:r>
                      </m:e>
                    </m:rad>
                    <m:r>
                      <a:rPr lang="en-US" sz="2400" i="1">
                        <a:effectLst/>
                        <a:latin typeface="Cambria Math" panose="02040503050406030204" pitchFamily="18" charset="0"/>
                        <a:ea typeface="Times New Roman" panose="02020603050405020304" pitchFamily="18" charset="0"/>
                      </a:rPr>
                      <m:t>&lt;</m:t>
                    </m:r>
                    <m:rad>
                      <m:radPr>
                        <m:degHide m:val="on"/>
                        <m:ctrlPr>
                          <a:rPr lang="en-GB" sz="2400" i="1">
                            <a:effectLst/>
                            <a:latin typeface="Cambria Math" panose="02040503050406030204" pitchFamily="18" charset="0"/>
                            <a:ea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rPr>
                          <m:t>26</m:t>
                        </m:r>
                      </m:e>
                    </m:rad>
                  </m:oMath>
                </a14:m>
                <a:r>
                  <a:rPr lang="en-US" sz="2400" dirty="0">
                    <a:effectLst/>
                    <a:latin typeface="Avenir Next LT Pro" panose="020B0504020202020204" pitchFamily="34" charset="0"/>
                    <a:ea typeface="Times New Roman" panose="02020603050405020304" pitchFamily="18" charset="0"/>
                  </a:rPr>
                  <a:t> is true.</a:t>
                </a:r>
                <a:endParaRPr lang="en-GB" sz="2400" dirty="0">
                  <a:effectLst/>
                  <a:latin typeface="Avenir Next LT Pro" panose="020B0504020202020204" pitchFamily="34" charset="0"/>
                  <a:ea typeface="Times New Roman" panose="02020603050405020304" pitchFamily="18" charset="0"/>
                </a:endParaRPr>
              </a:p>
              <a:p>
                <a:pPr marL="0" indent="0">
                  <a:buNone/>
                </a:pPr>
                <a:endParaRPr lang="en-GB" sz="36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9D0D51B4-5272-A1D2-AFA2-8741DA83C276}"/>
                  </a:ext>
                </a:extLst>
              </p:cNvPr>
              <p:cNvSpPr>
                <a:spLocks noGrp="1" noRot="1" noChangeAspect="1" noMove="1" noResize="1" noEditPoints="1" noAdjustHandles="1" noChangeArrowheads="1" noChangeShapeType="1" noTextEdit="1"/>
              </p:cNvSpPr>
              <p:nvPr>
                <p:ph idx="1"/>
              </p:nvPr>
            </p:nvSpPr>
            <p:spPr>
              <a:xfrm>
                <a:off x="838200" y="1616149"/>
                <a:ext cx="10515600" cy="4560814"/>
              </a:xfrm>
              <a:blipFill>
                <a:blip r:embed="rId2"/>
                <a:stretch>
                  <a:fillRect l="-928"/>
                </a:stretch>
              </a:blipFill>
            </p:spPr>
            <p:txBody>
              <a:bodyPr/>
              <a:lstStyle/>
              <a:p>
                <a:r>
                  <a:rPr lang="en-GB">
                    <a:noFill/>
                  </a:rPr>
                  <a:t> </a:t>
                </a:r>
              </a:p>
            </p:txBody>
          </p:sp>
        </mc:Fallback>
      </mc:AlternateContent>
    </p:spTree>
    <p:extLst>
      <p:ext uri="{BB962C8B-B14F-4D97-AF65-F5344CB8AC3E}">
        <p14:creationId xmlns:p14="http://schemas.microsoft.com/office/powerpoint/2010/main" val="150435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BF8ABE-E2F1-62F0-7F7D-756F54A37CA4}"/>
              </a:ext>
            </a:extLst>
          </p:cNvPr>
          <p:cNvSpPr>
            <a:spLocks noGrp="1"/>
          </p:cNvSpPr>
          <p:nvPr>
            <p:ph type="title"/>
          </p:nvPr>
        </p:nvSpPr>
        <p:spPr>
          <a:xfrm>
            <a:off x="4061637" y="637954"/>
            <a:ext cx="7336465" cy="723014"/>
          </a:xfrm>
        </p:spPr>
        <p:txBody>
          <a:bodyPr>
            <a:normAutofit fontScale="90000"/>
          </a:bodyPr>
          <a:lstStyle/>
          <a:p>
            <a:r>
              <a:rPr lang="en-US" sz="3400" b="1" dirty="0">
                <a:effectLst/>
                <a:latin typeface="Posterama" panose="020B0504020200020000" pitchFamily="34" charset="0"/>
                <a:ea typeface="Times New Roman" panose="02020603050405020304" pitchFamily="18" charset="0"/>
                <a:cs typeface="Posterama" panose="020B0504020200020000" pitchFamily="34" charset="0"/>
              </a:rPr>
              <a:t>Proof by Contrapositive</a:t>
            </a:r>
            <a:br>
              <a:rPr lang="en-GB" sz="3400" dirty="0">
                <a:effectLst/>
                <a:latin typeface="Posterama" panose="020B0504020200020000" pitchFamily="34" charset="0"/>
                <a:ea typeface="Times New Roman" panose="02020603050405020304" pitchFamily="18" charset="0"/>
                <a:cs typeface="Posterama" panose="020B0504020200020000" pitchFamily="34" charset="0"/>
              </a:rPr>
            </a:br>
            <a:endParaRPr lang="en-GB" sz="3400" dirty="0">
              <a:latin typeface="Posterama" panose="020B0504020200020000" pitchFamily="34" charset="0"/>
              <a:cs typeface="Posterama" panose="020B0504020200020000" pitchFamily="34" charset="0"/>
            </a:endParaRPr>
          </a:p>
        </p:txBody>
      </p:sp>
      <p:pic>
        <p:nvPicPr>
          <p:cNvPr id="5" name="Picture 4" descr="Layers of backlit paper">
            <a:extLst>
              <a:ext uri="{FF2B5EF4-FFF2-40B4-BE49-F238E27FC236}">
                <a16:creationId xmlns:a16="http://schemas.microsoft.com/office/drawing/2014/main" id="{F0802A0D-F7A3-3A08-6513-2165AA7DA1CE}"/>
              </a:ext>
            </a:extLst>
          </p:cNvPr>
          <p:cNvPicPr>
            <a:picLocks noChangeAspect="1"/>
          </p:cNvPicPr>
          <p:nvPr/>
        </p:nvPicPr>
        <p:blipFill rotWithShape="1">
          <a:blip r:embed="rId2"/>
          <a:srcRect l="21525" r="11970" b="-1"/>
          <a:stretch/>
        </p:blipFill>
        <p:spPr>
          <a:xfrm>
            <a:off x="1" y="10"/>
            <a:ext cx="4061636"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784E30A7-B87B-FFB7-FCE4-4E72F6CE02A4}"/>
                  </a:ext>
                </a:extLst>
              </p:cNvPr>
              <p:cNvSpPr>
                <a:spLocks noGrp="1"/>
              </p:cNvSpPr>
              <p:nvPr>
                <p:ph idx="1"/>
              </p:nvPr>
            </p:nvSpPr>
            <p:spPr>
              <a:xfrm>
                <a:off x="3732030" y="1233377"/>
                <a:ext cx="8378456" cy="4848446"/>
              </a:xfrm>
            </p:spPr>
            <p:txBody>
              <a:bodyPr>
                <a:normAutofit fontScale="92500" lnSpcReduction="10000"/>
              </a:bodyPr>
              <a:lstStyle/>
              <a:p>
                <a:pPr>
                  <a:buFont typeface="Wingdings" panose="05000000000000000000" pitchFamily="2" charset="2"/>
                  <a:buChar char="q"/>
                </a:pPr>
                <a:r>
                  <a:rPr lang="en-US" sz="2400" dirty="0">
                    <a:effectLst/>
                    <a:latin typeface="Goudy Old Style" panose="02020502050305020303" pitchFamily="18" charset="0"/>
                    <a:ea typeface="Times New Roman" panose="02020603050405020304" pitchFamily="18" charset="0"/>
                  </a:rPr>
                  <a:t>In the lecture on propositional logic, we noted that given the implication law (conditional proposition)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p</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q</m:t>
                    </m:r>
                  </m:oMath>
                </a14:m>
                <a:r>
                  <a:rPr lang="en-US" sz="2400" dirty="0">
                    <a:effectLst/>
                    <a:latin typeface="Goudy Old Style" panose="02020502050305020303" pitchFamily="18" charset="0"/>
                    <a:ea typeface="Times New Roman" panose="02020603050405020304" pitchFamily="18" charset="0"/>
                  </a:rPr>
                  <a:t>, </a:t>
                </a:r>
              </a:p>
              <a:p>
                <a:pPr marL="0" indent="0">
                  <a:buNone/>
                </a:pPr>
                <a:r>
                  <a:rPr lang="en-US" sz="2400" dirty="0">
                    <a:effectLst/>
                    <a:latin typeface="Goudy Old Style" panose="02020502050305020303" pitchFamily="18" charset="0"/>
                    <a:ea typeface="Times New Roman" panose="02020603050405020304" pitchFamily="18" charset="0"/>
                  </a:rPr>
                  <a:t>then its contrapositive is </a:t>
                </a:r>
                <a14:m>
                  <m:oMath xmlns:m="http://schemas.openxmlformats.org/officeDocument/2006/math">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q</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p</m:t>
                    </m:r>
                  </m:oMath>
                </a14:m>
                <a:r>
                  <a:rPr lang="en-US" sz="2400" dirty="0">
                    <a:effectLst/>
                    <a:latin typeface="Goudy Old Style" panose="02020502050305020303" pitchFamily="18" charset="0"/>
                    <a:ea typeface="Times New Roman" panose="02020603050405020304" pitchFamily="18" charset="0"/>
                  </a:rPr>
                  <a:t>, and that the conditional proposition is logically equivalent to its contrapositive i.e., </a:t>
                </a:r>
                <a:endParaRPr lang="en-US" sz="2400" dirty="0">
                  <a:effectLst/>
                  <a:latin typeface="Cambria Math" panose="02040503050406030204" pitchFamily="18" charset="0"/>
                  <a:ea typeface="Times New Roman" panose="02020603050405020304" pitchFamily="18" charset="0"/>
                </a:endParaRPr>
              </a:p>
              <a:p>
                <a:pPr marL="0" indent="0" algn="ctr">
                  <a:buNone/>
                </a:pP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p</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q</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q</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p</m:t>
                    </m:r>
                  </m:oMath>
                </a14:m>
                <a:r>
                  <a:rPr lang="en-US" sz="2400" dirty="0">
                    <a:effectLst/>
                    <a:latin typeface="Goudy Old Style" panose="02020502050305020303"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a:buFont typeface="Wingdings" panose="05000000000000000000" pitchFamily="2" charset="2"/>
                  <a:buChar char="q"/>
                </a:pPr>
                <a:r>
                  <a:rPr lang="en-US" sz="2400" dirty="0">
                    <a:effectLst/>
                    <a:latin typeface="Goudy Old Style" panose="02020502050305020303" pitchFamily="18" charset="0"/>
                    <a:ea typeface="Times New Roman" panose="02020603050405020304" pitchFamily="18" charset="0"/>
                  </a:rPr>
                  <a:t>Therefore, to prove </a:t>
                </a:r>
                <a14:m>
                  <m:oMath xmlns:m="http://schemas.openxmlformats.org/officeDocument/2006/math">
                    <m:r>
                      <m:rPr>
                        <m:sty m:val="p"/>
                      </m:rPr>
                      <a:rPr lang="en-US" sz="2400">
                        <a:effectLst/>
                        <a:latin typeface="Cambria Math" panose="02040503050406030204" pitchFamily="18" charset="0"/>
                        <a:ea typeface="Times New Roman" panose="02020603050405020304" pitchFamily="18" charset="0"/>
                      </a:rPr>
                      <m:t>p</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q</m:t>
                    </m:r>
                  </m:oMath>
                </a14:m>
                <a:r>
                  <a:rPr lang="en-US" sz="2400" dirty="0">
                    <a:effectLst/>
                    <a:latin typeface="Goudy Old Style" panose="02020502050305020303" pitchFamily="18" charset="0"/>
                    <a:ea typeface="Times New Roman" panose="02020603050405020304" pitchFamily="18" charset="0"/>
                  </a:rPr>
                  <a:t> we sometimes instead prove the contrapositive </a:t>
                </a:r>
                <a14:m>
                  <m:oMath xmlns:m="http://schemas.openxmlformats.org/officeDocument/2006/math">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q</m:t>
                    </m:r>
                    <m:r>
                      <a:rPr lang="en-US" sz="2400">
                        <a:effectLst/>
                        <a:latin typeface="Cambria Math" panose="02040503050406030204" pitchFamily="18" charset="0"/>
                        <a:ea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rPr>
                      <m:t>p</m:t>
                    </m:r>
                  </m:oMath>
                </a14:m>
                <a:r>
                  <a:rPr lang="en-US" sz="2400" dirty="0">
                    <a:effectLst/>
                    <a:latin typeface="Goudy Old Style" panose="02020502050305020303" pitchFamily="18" charset="0"/>
                    <a:ea typeface="Times New Roman" panose="02020603050405020304" pitchFamily="18" charset="0"/>
                  </a:rPr>
                  <a:t>. </a:t>
                </a:r>
              </a:p>
              <a:p>
                <a:pPr marL="0" indent="0">
                  <a:buNone/>
                </a:pPr>
                <a:endParaRPr lang="en-US" sz="2400" dirty="0">
                  <a:latin typeface="Goudy Old Style" panose="02020502050305020303" pitchFamily="18" charset="0"/>
                  <a:ea typeface="Times New Roman" panose="02020603050405020304" pitchFamily="18" charset="0"/>
                </a:endParaRPr>
              </a:p>
              <a:p>
                <a:pPr>
                  <a:buFont typeface="Wingdings" panose="05000000000000000000" pitchFamily="2" charset="2"/>
                  <a:buChar char="q"/>
                </a:pPr>
                <a:r>
                  <a:rPr lang="en-US" sz="2400" dirty="0">
                    <a:effectLst/>
                    <a:latin typeface="Goudy Old Style" panose="02020502050305020303" pitchFamily="18" charset="0"/>
                    <a:ea typeface="Times New Roman" panose="02020603050405020304" pitchFamily="18" charset="0"/>
                  </a:rPr>
                  <a:t>If the contrapositive is shown to be true, then the original statement must also be true. </a:t>
                </a:r>
              </a:p>
              <a:p>
                <a:pPr marL="0" indent="0">
                  <a:buNone/>
                </a:pPr>
                <a:endParaRPr lang="en-US" sz="2400" dirty="0">
                  <a:effectLst/>
                  <a:latin typeface="Goudy Old Style" panose="02020502050305020303" pitchFamily="18" charset="0"/>
                  <a:ea typeface="Times New Roman" panose="02020603050405020304" pitchFamily="18" charset="0"/>
                </a:endParaRPr>
              </a:p>
              <a:p>
                <a:pPr>
                  <a:buFont typeface="Wingdings" panose="05000000000000000000" pitchFamily="2" charset="2"/>
                  <a:buChar char="q"/>
                </a:pPr>
                <a:r>
                  <a:rPr lang="en-US" sz="2400" dirty="0">
                    <a:effectLst/>
                    <a:latin typeface="Goudy Old Style" panose="02020502050305020303" pitchFamily="18" charset="0"/>
                    <a:ea typeface="Times New Roman" panose="02020603050405020304" pitchFamily="18" charset="0"/>
                  </a:rPr>
                  <a:t>The method establishes the truth of a proposition by proving the contrapositive statement. </a:t>
                </a:r>
                <a:endParaRPr lang="en-GB" sz="2400" dirty="0">
                  <a:effectLst/>
                  <a:latin typeface="Times New Roman" panose="02020603050405020304" pitchFamily="18" charset="0"/>
                  <a:ea typeface="Times New Roman" panose="02020603050405020304" pitchFamily="18" charset="0"/>
                </a:endParaRPr>
              </a:p>
              <a:p>
                <a:pPr marL="0" indent="0">
                  <a:buNone/>
                </a:pPr>
                <a:endParaRPr lang="en-GB" sz="2400" dirty="0"/>
              </a:p>
            </p:txBody>
          </p:sp>
        </mc:Choice>
        <mc:Fallback>
          <p:sp>
            <p:nvSpPr>
              <p:cNvPr id="3" name="Content Placeholder 2">
                <a:extLst>
                  <a:ext uri="{FF2B5EF4-FFF2-40B4-BE49-F238E27FC236}">
                    <a16:creationId xmlns:a16="http://schemas.microsoft.com/office/drawing/2014/main" id="{784E30A7-B87B-FFB7-FCE4-4E72F6CE02A4}"/>
                  </a:ext>
                </a:extLst>
              </p:cNvPr>
              <p:cNvSpPr>
                <a:spLocks noGrp="1" noRot="1" noChangeAspect="1" noMove="1" noResize="1" noEditPoints="1" noAdjustHandles="1" noChangeArrowheads="1" noChangeShapeType="1" noTextEdit="1"/>
              </p:cNvSpPr>
              <p:nvPr>
                <p:ph idx="1"/>
              </p:nvPr>
            </p:nvSpPr>
            <p:spPr>
              <a:xfrm>
                <a:off x="3732030" y="1233377"/>
                <a:ext cx="8378456" cy="4848446"/>
              </a:xfrm>
              <a:blipFill>
                <a:blip r:embed="rId3"/>
                <a:stretch>
                  <a:fillRect l="-945" t="-2010"/>
                </a:stretch>
              </a:blipFill>
            </p:spPr>
            <p:txBody>
              <a:bodyPr/>
              <a:lstStyle/>
              <a:p>
                <a:r>
                  <a:rPr lang="en-GB">
                    <a:noFill/>
                  </a:rPr>
                  <a:t> </a:t>
                </a:r>
              </a:p>
            </p:txBody>
          </p:sp>
        </mc:Fallback>
      </mc:AlternateContent>
    </p:spTree>
    <p:extLst>
      <p:ext uri="{BB962C8B-B14F-4D97-AF65-F5344CB8AC3E}">
        <p14:creationId xmlns:p14="http://schemas.microsoft.com/office/powerpoint/2010/main" val="2212303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p view of a wooden block with the number one written on it and the block is on a yellow surface">
            <a:extLst>
              <a:ext uri="{FF2B5EF4-FFF2-40B4-BE49-F238E27FC236}">
                <a16:creationId xmlns:a16="http://schemas.microsoft.com/office/drawing/2014/main" id="{2B80690C-C100-C84C-1C95-96C140E001CD}"/>
              </a:ext>
            </a:extLst>
          </p:cNvPr>
          <p:cNvPicPr>
            <a:picLocks noChangeAspect="1"/>
          </p:cNvPicPr>
          <p:nvPr/>
        </p:nvPicPr>
        <p:blipFill rotWithShape="1">
          <a:blip r:embed="rId2"/>
          <a:srcRect l="4075" r="1808" b="-1"/>
          <a:stretch/>
        </p:blipFill>
        <p:spPr>
          <a:xfrm>
            <a:off x="1" y="10"/>
            <a:ext cx="2500131"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B3191D-FC72-0FC0-6778-6074E6D059A2}"/>
              </a:ext>
            </a:extLst>
          </p:cNvPr>
          <p:cNvSpPr>
            <a:spLocks noGrp="1"/>
          </p:cNvSpPr>
          <p:nvPr>
            <p:ph type="title"/>
          </p:nvPr>
        </p:nvSpPr>
        <p:spPr>
          <a:xfrm>
            <a:off x="7531610" y="365125"/>
            <a:ext cx="3822189" cy="1899912"/>
          </a:xfrm>
        </p:spPr>
        <p:txBody>
          <a:bodyPr>
            <a:normAutofit/>
          </a:bodyPr>
          <a:lstStyle/>
          <a:p>
            <a:r>
              <a:rPr lang="en-US" sz="4000" b="1" dirty="0">
                <a:effectLst/>
                <a:latin typeface="Posterama" panose="020B0504020200020000" pitchFamily="34" charset="0"/>
                <a:ea typeface="Times New Roman" panose="02020603050405020304" pitchFamily="18" charset="0"/>
                <a:cs typeface="Posterama" panose="020B0504020200020000" pitchFamily="34" charset="0"/>
              </a:rPr>
              <a:t>Example 1</a:t>
            </a:r>
            <a:endParaRPr lang="en-GB" sz="4000"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A03DE23-7448-1B96-32DE-6B160AB46CF5}"/>
                  </a:ext>
                </a:extLst>
              </p:cNvPr>
              <p:cNvSpPr>
                <a:spLocks noGrp="1"/>
              </p:cNvSpPr>
              <p:nvPr>
                <p:ph idx="1"/>
              </p:nvPr>
            </p:nvSpPr>
            <p:spPr>
              <a:xfrm>
                <a:off x="2662177" y="2002420"/>
                <a:ext cx="8691623" cy="4174543"/>
              </a:xfrm>
            </p:spPr>
            <p:txBody>
              <a:bodyPr>
                <a:normAutofit/>
              </a:bodyPr>
              <a:lstStyle/>
              <a:p>
                <a:pPr marL="0" indent="0">
                  <a:lnSpc>
                    <a:spcPct val="200000"/>
                  </a:lnSpc>
                  <a:buNone/>
                </a:pPr>
                <a:r>
                  <a:rPr lang="en-US" sz="1700" dirty="0">
                    <a:effectLst/>
                    <a:latin typeface="Avenir Next LT Pro" panose="020B0504020202020204" pitchFamily="34" charset="0"/>
                    <a:ea typeface="Times New Roman" panose="02020603050405020304" pitchFamily="18" charset="0"/>
                  </a:rPr>
                  <a:t>Prove that if </a:t>
                </a:r>
                <a14:m>
                  <m:oMath xmlns:m="http://schemas.openxmlformats.org/officeDocument/2006/math">
                    <m:r>
                      <m:rPr>
                        <m:sty m:val="p"/>
                      </m:rPr>
                      <a:rPr lang="en-US" sz="1700">
                        <a:effectLst/>
                        <a:latin typeface="Cambria Math" panose="02040503050406030204" pitchFamily="18" charset="0"/>
                        <a:ea typeface="Times New Roman" panose="02020603050405020304" pitchFamily="18" charset="0"/>
                      </a:rPr>
                      <m:t>n</m:t>
                    </m:r>
                  </m:oMath>
                </a14:m>
                <a:r>
                  <a:rPr lang="en-US" sz="1700" dirty="0">
                    <a:effectLst/>
                    <a:latin typeface="Avenir Next LT Pro" panose="020B0504020202020204" pitchFamily="34" charset="0"/>
                    <a:ea typeface="Times New Roman" panose="02020603050405020304" pitchFamily="18" charset="0"/>
                  </a:rPr>
                  <a:t> is an integer such that </a:t>
                </a:r>
                <a14:m>
                  <m:oMath xmlns:m="http://schemas.openxmlformats.org/officeDocument/2006/math">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oMath>
                </a14:m>
                <a:r>
                  <a:rPr lang="en-US" sz="1700" dirty="0">
                    <a:effectLst/>
                    <a:latin typeface="Avenir Next LT Pro" panose="020B0504020202020204" pitchFamily="34" charset="0"/>
                    <a:ea typeface="Times New Roman" panose="02020603050405020304" pitchFamily="18" charset="0"/>
                  </a:rPr>
                  <a:t> is odd then n is also odd.</a:t>
                </a:r>
                <a:endParaRPr lang="en-GB" sz="17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700" b="1" dirty="0">
                    <a:effectLst/>
                    <a:latin typeface="Avenir Next LT Pro" panose="020B0504020202020204" pitchFamily="34" charset="0"/>
                    <a:ea typeface="Times New Roman" panose="02020603050405020304" pitchFamily="18" charset="0"/>
                  </a:rPr>
                  <a:t>Proof: </a:t>
                </a:r>
                <a:r>
                  <a:rPr lang="en-US" sz="1700" dirty="0">
                    <a:effectLst/>
                    <a:latin typeface="Avenir Next LT Pro" panose="020B0504020202020204" pitchFamily="34" charset="0"/>
                    <a:ea typeface="Times New Roman" panose="02020603050405020304" pitchFamily="18" charset="0"/>
                  </a:rPr>
                  <a:t>Our proposition is</a:t>
                </a:r>
                <a14:m>
                  <m:oMath xmlns:m="http://schemas.openxmlformats.org/officeDocument/2006/math">
                    <m:sSup>
                      <m:sSupPr>
                        <m:ctrlPr>
                          <a:rPr lang="en-GB" sz="1700" i="1">
                            <a:effectLst/>
                            <a:latin typeface="Cambria Math" panose="02040503050406030204" pitchFamily="18" charset="0"/>
                            <a:ea typeface="Times New Roman" panose="02020603050405020304" pitchFamily="18" charset="0"/>
                          </a:rPr>
                        </m:ctrlPr>
                      </m:sSupPr>
                      <m:e>
                        <m:r>
                          <a:rPr lang="en-US" sz="1700">
                            <a:effectLst/>
                            <a:latin typeface="Cambria Math" panose="02040503050406030204" pitchFamily="18" charset="0"/>
                            <a:ea typeface="Times New Roman" panose="02020603050405020304" pitchFamily="18" charset="0"/>
                          </a:rPr>
                          <m:t> </m:t>
                        </m:r>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r>
                      <a:rPr lang="en-US" sz="1700">
                        <a:effectLst/>
                        <a:latin typeface="Cambria Math" panose="02040503050406030204" pitchFamily="18" charset="0"/>
                        <a:ea typeface="Times New Roman" panose="02020603050405020304" pitchFamily="18" charset="0"/>
                      </a:rPr>
                      <m:t>→</m:t>
                    </m:r>
                    <m:r>
                      <m:rPr>
                        <m:sty m:val="p"/>
                      </m:rPr>
                      <a:rPr lang="en-US" sz="1700">
                        <a:effectLst/>
                        <a:latin typeface="Cambria Math" panose="02040503050406030204" pitchFamily="18" charset="0"/>
                        <a:ea typeface="Times New Roman" panose="02020603050405020304" pitchFamily="18" charset="0"/>
                      </a:rPr>
                      <m:t>n</m:t>
                    </m:r>
                  </m:oMath>
                </a14:m>
                <a:r>
                  <a:rPr lang="en-US" sz="1700" dirty="0">
                    <a:effectLst/>
                    <a:latin typeface="Avenir Next LT Pro" panose="020B0504020202020204" pitchFamily="34" charset="0"/>
                    <a:ea typeface="Times New Roman" panose="02020603050405020304" pitchFamily="18" charset="0"/>
                  </a:rPr>
                  <a:t>. We know that it is equivalent to its contrapositive </a:t>
                </a:r>
                <a14:m>
                  <m:oMath xmlns:m="http://schemas.openxmlformats.org/officeDocument/2006/math">
                    <m:r>
                      <a:rPr lang="en-US" sz="1700">
                        <a:effectLst/>
                        <a:latin typeface="Cambria Math" panose="02040503050406030204" pitchFamily="18" charset="0"/>
                        <a:ea typeface="Times New Roman" panose="02020603050405020304" pitchFamily="18" charset="0"/>
                      </a:rPr>
                      <m:t>¬</m:t>
                    </m:r>
                    <m:r>
                      <m:rPr>
                        <m:sty m:val="p"/>
                      </m:rPr>
                      <a:rPr lang="en-US" sz="1700">
                        <a:effectLst/>
                        <a:latin typeface="Cambria Math" panose="02040503050406030204" pitchFamily="18" charset="0"/>
                        <a:ea typeface="Times New Roman" panose="02020603050405020304" pitchFamily="18" charset="0"/>
                      </a:rPr>
                      <m:t>n</m:t>
                    </m:r>
                    <m:r>
                      <a:rPr lang="en-US" sz="1700">
                        <a:effectLst/>
                        <a:latin typeface="Cambria Math" panose="02040503050406030204" pitchFamily="18" charset="0"/>
                        <a:ea typeface="Times New Roman" panose="02020603050405020304" pitchFamily="18" charset="0"/>
                      </a:rPr>
                      <m:t>→¬</m:t>
                    </m:r>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oMath>
                </a14:m>
                <a:r>
                  <a:rPr lang="en-US" sz="1700" dirty="0">
                    <a:effectLst/>
                    <a:latin typeface="Avenir Next LT Pro" panose="020B0504020202020204" pitchFamily="34" charset="0"/>
                    <a:ea typeface="Times New Roman" panose="02020603050405020304" pitchFamily="18" charset="0"/>
                  </a:rPr>
                  <a:t>. That is,  </a:t>
                </a:r>
                <a14:m>
                  <m:oMath xmlns:m="http://schemas.openxmlformats.org/officeDocument/2006/math">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r>
                      <a:rPr lang="en-US" sz="1700">
                        <a:effectLst/>
                        <a:latin typeface="Cambria Math" panose="02040503050406030204" pitchFamily="18" charset="0"/>
                        <a:ea typeface="Times New Roman" panose="02020603050405020304" pitchFamily="18" charset="0"/>
                      </a:rPr>
                      <m:t>→</m:t>
                    </m:r>
                    <m:r>
                      <m:rPr>
                        <m:sty m:val="p"/>
                      </m:rPr>
                      <a:rPr lang="en-US" sz="1700">
                        <a:effectLst/>
                        <a:latin typeface="Cambria Math" panose="02040503050406030204" pitchFamily="18" charset="0"/>
                        <a:ea typeface="Times New Roman" panose="02020603050405020304" pitchFamily="18" charset="0"/>
                      </a:rPr>
                      <m:t>n</m:t>
                    </m:r>
                    <m:r>
                      <a:rPr lang="en-US" sz="1700">
                        <a:effectLst/>
                        <a:latin typeface="Cambria Math" panose="02040503050406030204" pitchFamily="18" charset="0"/>
                        <a:ea typeface="Times New Roman" panose="02020603050405020304" pitchFamily="18" charset="0"/>
                      </a:rPr>
                      <m:t> ≡¬</m:t>
                    </m:r>
                    <m:r>
                      <m:rPr>
                        <m:sty m:val="p"/>
                      </m:rPr>
                      <a:rPr lang="en-US" sz="1700">
                        <a:effectLst/>
                        <a:latin typeface="Cambria Math" panose="02040503050406030204" pitchFamily="18" charset="0"/>
                        <a:ea typeface="Times New Roman" panose="02020603050405020304" pitchFamily="18" charset="0"/>
                      </a:rPr>
                      <m:t>n</m:t>
                    </m:r>
                    <m:r>
                      <a:rPr lang="en-US" sz="1700">
                        <a:effectLst/>
                        <a:latin typeface="Cambria Math" panose="02040503050406030204" pitchFamily="18" charset="0"/>
                        <a:ea typeface="Times New Roman" panose="02020603050405020304" pitchFamily="18" charset="0"/>
                      </a:rPr>
                      <m:t>→¬</m:t>
                    </m:r>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oMath>
                </a14:m>
                <a:r>
                  <a:rPr lang="en-US" sz="1700" dirty="0">
                    <a:effectLst/>
                    <a:latin typeface="Avenir Next LT Pro" panose="020B0504020202020204" pitchFamily="34" charset="0"/>
                    <a:ea typeface="Times New Roman" panose="02020603050405020304" pitchFamily="18" charset="0"/>
                  </a:rPr>
                  <a:t>.</a:t>
                </a:r>
                <a:endParaRPr lang="en-GB" sz="17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700" dirty="0">
                    <a:effectLst/>
                    <a:latin typeface="Avenir Next LT Pro" panose="020B0504020202020204" pitchFamily="34" charset="0"/>
                    <a:ea typeface="Times New Roman" panose="02020603050405020304" pitchFamily="18" charset="0"/>
                  </a:rPr>
                  <a:t>Suppose that </a:t>
                </a:r>
                <a14:m>
                  <m:oMath xmlns:m="http://schemas.openxmlformats.org/officeDocument/2006/math">
                    <m:r>
                      <m:rPr>
                        <m:sty m:val="p"/>
                      </m:rPr>
                      <a:rPr lang="en-US" sz="1700">
                        <a:effectLst/>
                        <a:latin typeface="Cambria Math" panose="02040503050406030204" pitchFamily="18" charset="0"/>
                        <a:ea typeface="Times New Roman" panose="02020603050405020304" pitchFamily="18" charset="0"/>
                      </a:rPr>
                      <m:t>n</m:t>
                    </m:r>
                  </m:oMath>
                </a14:m>
                <a:r>
                  <a:rPr lang="en-US" sz="1700" dirty="0">
                    <a:effectLst/>
                    <a:latin typeface="Avenir Next LT Pro" panose="020B0504020202020204" pitchFamily="34" charset="0"/>
                    <a:ea typeface="Times New Roman" panose="02020603050405020304" pitchFamily="18" charset="0"/>
                  </a:rPr>
                  <a:t> is an integer that is even. Then there exists a </a:t>
                </a:r>
                <a14:m>
                  <m:oMath xmlns:m="http://schemas.openxmlformats.org/officeDocument/2006/math">
                    <m:r>
                      <m:rPr>
                        <m:sty m:val="p"/>
                      </m:rPr>
                      <a:rPr lang="en-US" sz="1700">
                        <a:effectLst/>
                        <a:latin typeface="Cambria Math" panose="02040503050406030204" pitchFamily="18" charset="0"/>
                        <a:ea typeface="Times New Roman" panose="02020603050405020304" pitchFamily="18" charset="0"/>
                      </a:rPr>
                      <m:t>k</m:t>
                    </m:r>
                  </m:oMath>
                </a14:m>
                <a:r>
                  <a:rPr lang="en-US" sz="1700" dirty="0">
                    <a:effectLst/>
                    <a:latin typeface="Avenir Next LT Pro" panose="020B0504020202020204" pitchFamily="34" charset="0"/>
                    <a:ea typeface="Times New Roman" panose="02020603050405020304" pitchFamily="18" charset="0"/>
                  </a:rPr>
                  <a:t> such that </a:t>
                </a:r>
                <a14:m>
                  <m:oMath xmlns:m="http://schemas.openxmlformats.org/officeDocument/2006/math">
                    <m:r>
                      <m:rPr>
                        <m:sty m:val="p"/>
                      </m:rPr>
                      <a:rPr lang="en-US" sz="1700">
                        <a:effectLst/>
                        <a:latin typeface="Cambria Math" panose="02040503050406030204" pitchFamily="18" charset="0"/>
                        <a:ea typeface="Times New Roman" panose="02020603050405020304" pitchFamily="18" charset="0"/>
                      </a:rPr>
                      <m:t>n</m:t>
                    </m:r>
                    <m:r>
                      <a:rPr lang="en-US" sz="1700">
                        <a:effectLst/>
                        <a:latin typeface="Cambria Math" panose="02040503050406030204" pitchFamily="18" charset="0"/>
                        <a:ea typeface="Times New Roman" panose="02020603050405020304" pitchFamily="18" charset="0"/>
                      </a:rPr>
                      <m:t>=2</m:t>
                    </m:r>
                    <m:r>
                      <m:rPr>
                        <m:sty m:val="p"/>
                      </m:rPr>
                      <a:rPr lang="en-US" sz="1700">
                        <a:effectLst/>
                        <a:latin typeface="Cambria Math" panose="02040503050406030204" pitchFamily="18" charset="0"/>
                        <a:ea typeface="Times New Roman" panose="02020603050405020304" pitchFamily="18" charset="0"/>
                      </a:rPr>
                      <m:t>k</m:t>
                    </m:r>
                  </m:oMath>
                </a14:m>
                <a:endParaRPr lang="en-GB" sz="17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700" dirty="0">
                    <a:effectLst/>
                    <a:latin typeface="Avenir Next LT Pro" panose="020B0504020202020204" pitchFamily="34" charset="0"/>
                    <a:ea typeface="Times New Roman" panose="02020603050405020304" pitchFamily="18" charset="0"/>
                  </a:rPr>
                  <a:t>Hence </a:t>
                </a:r>
                <a14:m>
                  <m:oMath xmlns:m="http://schemas.openxmlformats.org/officeDocument/2006/math">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r>
                      <a:rPr lang="en-US" sz="1700">
                        <a:effectLst/>
                        <a:latin typeface="Cambria Math" panose="02040503050406030204" pitchFamily="18" charset="0"/>
                        <a:ea typeface="Times New Roman" panose="02020603050405020304" pitchFamily="18" charset="0"/>
                      </a:rPr>
                      <m:t>=4</m:t>
                    </m:r>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k</m:t>
                        </m:r>
                      </m:e>
                      <m:sup>
                        <m:r>
                          <a:rPr lang="en-US" sz="1700">
                            <a:effectLst/>
                            <a:latin typeface="Cambria Math" panose="02040503050406030204" pitchFamily="18" charset="0"/>
                            <a:ea typeface="Times New Roman" panose="02020603050405020304" pitchFamily="18" charset="0"/>
                          </a:rPr>
                          <m:t>2</m:t>
                        </m:r>
                      </m:sup>
                    </m:sSup>
                    <m:r>
                      <a:rPr lang="en-US" sz="1700">
                        <a:effectLst/>
                        <a:latin typeface="Cambria Math" panose="02040503050406030204" pitchFamily="18" charset="0"/>
                        <a:ea typeface="Times New Roman" panose="02020603050405020304" pitchFamily="18" charset="0"/>
                      </a:rPr>
                      <m:t>=2</m:t>
                    </m:r>
                    <m:d>
                      <m:dPr>
                        <m:ctrlPr>
                          <a:rPr lang="en-GB" sz="1700" i="1">
                            <a:effectLst/>
                            <a:latin typeface="Cambria Math" panose="02040503050406030204" pitchFamily="18" charset="0"/>
                            <a:ea typeface="Times New Roman" panose="02020603050405020304" pitchFamily="18" charset="0"/>
                          </a:rPr>
                        </m:ctrlPr>
                      </m:dPr>
                      <m:e>
                        <m:r>
                          <a:rPr lang="en-US" sz="1700">
                            <a:effectLst/>
                            <a:latin typeface="Cambria Math" panose="02040503050406030204" pitchFamily="18" charset="0"/>
                            <a:ea typeface="Times New Roman" panose="02020603050405020304" pitchFamily="18" charset="0"/>
                          </a:rPr>
                          <m:t>2</m:t>
                        </m:r>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k</m:t>
                            </m:r>
                          </m:e>
                          <m:sup>
                            <m:r>
                              <a:rPr lang="en-US" sz="1700">
                                <a:effectLst/>
                                <a:latin typeface="Cambria Math" panose="02040503050406030204" pitchFamily="18" charset="0"/>
                                <a:ea typeface="Times New Roman" panose="02020603050405020304" pitchFamily="18" charset="0"/>
                              </a:rPr>
                              <m:t>2</m:t>
                            </m:r>
                          </m:sup>
                        </m:sSup>
                      </m:e>
                    </m:d>
                    <m:r>
                      <m:rPr>
                        <m:sty m:val="p"/>
                      </m:rPr>
                      <a:rPr lang="en-US" sz="1700">
                        <a:effectLst/>
                        <a:latin typeface="Cambria Math" panose="02040503050406030204" pitchFamily="18" charset="0"/>
                        <a:ea typeface="Times New Roman" panose="02020603050405020304" pitchFamily="18" charset="0"/>
                      </a:rPr>
                      <m:t>i</m:t>
                    </m:r>
                    <m:r>
                      <a:rPr lang="en-US" sz="1700">
                        <a:effectLst/>
                        <a:latin typeface="Cambria Math" panose="02040503050406030204" pitchFamily="18" charset="0"/>
                        <a:ea typeface="Times New Roman" panose="02020603050405020304" pitchFamily="18" charset="0"/>
                      </a:rPr>
                      <m:t>.</m:t>
                    </m:r>
                    <m:r>
                      <m:rPr>
                        <m:sty m:val="p"/>
                      </m:rPr>
                      <a:rPr lang="en-US" sz="1700">
                        <a:effectLst/>
                        <a:latin typeface="Cambria Math" panose="02040503050406030204" pitchFamily="18" charset="0"/>
                        <a:ea typeface="Times New Roman" panose="02020603050405020304" pitchFamily="18" charset="0"/>
                      </a:rPr>
                      <m:t>e</m:t>
                    </m:r>
                    <m:r>
                      <a:rPr lang="en-US" sz="1700">
                        <a:effectLst/>
                        <a:latin typeface="Cambria Math" panose="02040503050406030204" pitchFamily="18" charset="0"/>
                        <a:ea typeface="Times New Roman" panose="02020603050405020304" pitchFamily="18" charset="0"/>
                      </a:rPr>
                      <m:t>. </m:t>
                    </m:r>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r>
                      <a:rPr lang="en-US" sz="1700">
                        <a:effectLst/>
                        <a:latin typeface="Cambria Math" panose="02040503050406030204" pitchFamily="18" charset="0"/>
                        <a:ea typeface="Times New Roman" panose="02020603050405020304" pitchFamily="18" charset="0"/>
                      </a:rPr>
                      <m:t> </m:t>
                    </m:r>
                    <m:r>
                      <m:rPr>
                        <m:sty m:val="p"/>
                      </m:rPr>
                      <a:rPr lang="en-US" sz="1700">
                        <a:effectLst/>
                        <a:latin typeface="Cambria Math" panose="02040503050406030204" pitchFamily="18" charset="0"/>
                        <a:ea typeface="Times New Roman" panose="02020603050405020304" pitchFamily="18" charset="0"/>
                      </a:rPr>
                      <m:t>is</m:t>
                    </m:r>
                    <m:r>
                      <a:rPr lang="en-US" sz="1700">
                        <a:effectLst/>
                        <a:latin typeface="Cambria Math" panose="02040503050406030204" pitchFamily="18" charset="0"/>
                        <a:ea typeface="Times New Roman" panose="02020603050405020304" pitchFamily="18" charset="0"/>
                      </a:rPr>
                      <m:t> </m:t>
                    </m:r>
                    <m:r>
                      <m:rPr>
                        <m:sty m:val="p"/>
                      </m:rPr>
                      <a:rPr lang="en-US" sz="1700">
                        <a:effectLst/>
                        <a:latin typeface="Cambria Math" panose="02040503050406030204" pitchFamily="18" charset="0"/>
                        <a:ea typeface="Times New Roman" panose="02020603050405020304" pitchFamily="18" charset="0"/>
                      </a:rPr>
                      <m:t>even</m:t>
                    </m:r>
                  </m:oMath>
                </a14:m>
                <a:r>
                  <a:rPr lang="en-US" sz="1700" dirty="0">
                    <a:effectLst/>
                    <a:latin typeface="Avenir Next LT Pro" panose="020B0504020202020204" pitchFamily="34" charset="0"/>
                    <a:ea typeface="Times New Roman" panose="02020603050405020304" pitchFamily="18" charset="0"/>
                  </a:rPr>
                  <a:t>.</a:t>
                </a:r>
                <a:endParaRPr lang="en-GB" sz="17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700" dirty="0">
                    <a:effectLst/>
                    <a:latin typeface="Avenir Next LT Pro" panose="020B0504020202020204" pitchFamily="34" charset="0"/>
                    <a:ea typeface="Times New Roman" panose="02020603050405020304" pitchFamily="18" charset="0"/>
                  </a:rPr>
                  <a:t>Then if </a:t>
                </a:r>
                <a14:m>
                  <m:oMath xmlns:m="http://schemas.openxmlformats.org/officeDocument/2006/math">
                    <m:r>
                      <m:rPr>
                        <m:sty m:val="p"/>
                      </m:rPr>
                      <a:rPr lang="en-US" sz="1700">
                        <a:effectLst/>
                        <a:latin typeface="Cambria Math" panose="02040503050406030204" pitchFamily="18" charset="0"/>
                        <a:ea typeface="Times New Roman" panose="02020603050405020304" pitchFamily="18" charset="0"/>
                      </a:rPr>
                      <m:t>n</m:t>
                    </m:r>
                  </m:oMath>
                </a14:m>
                <a:r>
                  <a:rPr lang="en-US" sz="1700" dirty="0">
                    <a:effectLst/>
                    <a:latin typeface="Avenir Next LT Pro" panose="020B0504020202020204" pitchFamily="34" charset="0"/>
                    <a:ea typeface="Times New Roman" panose="02020603050405020304" pitchFamily="18" charset="0"/>
                  </a:rPr>
                  <a:t> is an integer such that </a:t>
                </a:r>
                <a14:m>
                  <m:oMath xmlns:m="http://schemas.openxmlformats.org/officeDocument/2006/math">
                    <m:sSup>
                      <m:sSupPr>
                        <m:ctrlPr>
                          <a:rPr lang="en-GB" sz="1700" i="1">
                            <a:effectLst/>
                            <a:latin typeface="Cambria Math" panose="02040503050406030204" pitchFamily="18" charset="0"/>
                            <a:ea typeface="Times New Roman" panose="02020603050405020304" pitchFamily="18" charset="0"/>
                          </a:rPr>
                        </m:ctrlPr>
                      </m:sSupPr>
                      <m:e>
                        <m:r>
                          <m:rPr>
                            <m:sty m:val="p"/>
                          </m:rPr>
                          <a:rPr lang="en-US" sz="1700">
                            <a:effectLst/>
                            <a:latin typeface="Cambria Math" panose="02040503050406030204" pitchFamily="18" charset="0"/>
                            <a:ea typeface="Times New Roman" panose="02020603050405020304" pitchFamily="18" charset="0"/>
                          </a:rPr>
                          <m:t>n</m:t>
                        </m:r>
                      </m:e>
                      <m:sup>
                        <m:r>
                          <a:rPr lang="en-US" sz="1700">
                            <a:effectLst/>
                            <a:latin typeface="Cambria Math" panose="02040503050406030204" pitchFamily="18" charset="0"/>
                            <a:ea typeface="Times New Roman" panose="02020603050405020304" pitchFamily="18" charset="0"/>
                          </a:rPr>
                          <m:t>2</m:t>
                        </m:r>
                      </m:sup>
                    </m:sSup>
                  </m:oMath>
                </a14:m>
                <a:r>
                  <a:rPr lang="en-US" sz="1700" dirty="0">
                    <a:effectLst/>
                    <a:latin typeface="Avenir Next LT Pro" panose="020B0504020202020204" pitchFamily="34" charset="0"/>
                    <a:ea typeface="Times New Roman" panose="02020603050405020304" pitchFamily="18" charset="0"/>
                  </a:rPr>
                  <a:t> is odd then </a:t>
                </a:r>
                <a14:m>
                  <m:oMath xmlns:m="http://schemas.openxmlformats.org/officeDocument/2006/math">
                    <m:r>
                      <m:rPr>
                        <m:sty m:val="p"/>
                      </m:rPr>
                      <a:rPr lang="en-US" sz="1700">
                        <a:effectLst/>
                        <a:latin typeface="Cambria Math" panose="02040503050406030204" pitchFamily="18" charset="0"/>
                        <a:ea typeface="Times New Roman" panose="02020603050405020304" pitchFamily="18" charset="0"/>
                      </a:rPr>
                      <m:t>n</m:t>
                    </m:r>
                  </m:oMath>
                </a14:m>
                <a:r>
                  <a:rPr lang="en-US" sz="1700" dirty="0">
                    <a:effectLst/>
                    <a:latin typeface="Avenir Next LT Pro" panose="020B0504020202020204" pitchFamily="34" charset="0"/>
                    <a:ea typeface="Times New Roman" panose="02020603050405020304" pitchFamily="18" charset="0"/>
                  </a:rPr>
                  <a:t> is also odd.</a:t>
                </a:r>
                <a:endParaRPr lang="en-GB" sz="1700" dirty="0">
                  <a:effectLst/>
                  <a:latin typeface="Avenir Next LT Pro" panose="020B0504020202020204" pitchFamily="34" charset="0"/>
                  <a:ea typeface="Times New Roman" panose="02020603050405020304" pitchFamily="18" charset="0"/>
                </a:endParaRPr>
              </a:p>
              <a:p>
                <a:pPr>
                  <a:lnSpc>
                    <a:spcPct val="200000"/>
                  </a:lnSpc>
                  <a:buFont typeface="Wingdings" panose="05000000000000000000" pitchFamily="2" charset="2"/>
                  <a:buChar char="q"/>
                </a:pPr>
                <a:endParaRPr lang="en-GB" sz="17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FA03DE23-7448-1B96-32DE-6B160AB46CF5}"/>
                  </a:ext>
                </a:extLst>
              </p:cNvPr>
              <p:cNvSpPr>
                <a:spLocks noGrp="1" noRot="1" noChangeAspect="1" noMove="1" noResize="1" noEditPoints="1" noAdjustHandles="1" noChangeArrowheads="1" noChangeShapeType="1" noTextEdit="1"/>
              </p:cNvSpPr>
              <p:nvPr>
                <p:ph idx="1"/>
              </p:nvPr>
            </p:nvSpPr>
            <p:spPr>
              <a:xfrm>
                <a:off x="2662177" y="2002420"/>
                <a:ext cx="8691623" cy="4174543"/>
              </a:xfrm>
              <a:blipFill>
                <a:blip r:embed="rId3"/>
                <a:stretch>
                  <a:fillRect l="-491"/>
                </a:stretch>
              </a:blipFill>
            </p:spPr>
            <p:txBody>
              <a:bodyPr/>
              <a:lstStyle/>
              <a:p>
                <a:r>
                  <a:rPr lang="en-GB">
                    <a:noFill/>
                  </a:rPr>
                  <a:t> </a:t>
                </a:r>
              </a:p>
            </p:txBody>
          </p:sp>
        </mc:Fallback>
      </mc:AlternateContent>
    </p:spTree>
    <p:extLst>
      <p:ext uri="{BB962C8B-B14F-4D97-AF65-F5344CB8AC3E}">
        <p14:creationId xmlns:p14="http://schemas.microsoft.com/office/powerpoint/2010/main" val="261268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395" y="774750"/>
            <a:ext cx="356536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3D2932-CD0A-5A63-0152-1B92C1BA8AFB}"/>
              </a:ext>
            </a:extLst>
          </p:cNvPr>
          <p:cNvSpPr>
            <a:spLocks noGrp="1"/>
          </p:cNvSpPr>
          <p:nvPr>
            <p:ph type="title"/>
          </p:nvPr>
        </p:nvSpPr>
        <p:spPr>
          <a:xfrm>
            <a:off x="1316791" y="1438834"/>
            <a:ext cx="2156012" cy="4249271"/>
          </a:xfrm>
        </p:spPr>
        <p:txBody>
          <a:bodyPr>
            <a:normAutofit/>
          </a:bodyPr>
          <a:lstStyle/>
          <a:p>
            <a:r>
              <a:rPr lang="en-US" sz="2800" b="1">
                <a:solidFill>
                  <a:schemeClr val="bg1"/>
                </a:solidFill>
                <a:effectLst/>
                <a:latin typeface="Posterama" panose="020B0504020200020000" pitchFamily="34" charset="0"/>
                <a:ea typeface="Times New Roman" panose="02020603050405020304" pitchFamily="18" charset="0"/>
                <a:cs typeface="Posterama" panose="020B0504020200020000" pitchFamily="34" charset="0"/>
              </a:rPr>
              <a:t>Example 2</a:t>
            </a:r>
            <a:endParaRPr lang="en-GB" sz="2800">
              <a:solidFill>
                <a:schemeClr val="bg1"/>
              </a:solidFill>
              <a:latin typeface="Posterama" panose="020B0504020200020000" pitchFamily="34" charset="0"/>
              <a:cs typeface="Posterama" panose="020B0504020200020000" pitchFamily="34" charset="0"/>
            </a:endParaRPr>
          </a:p>
        </p:txBody>
      </p:sp>
      <p:sp>
        <p:nvSpPr>
          <p:cNvPr id="12" name="Rectangle 11">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770606"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A9CE2F3-2B87-FEF4-D9D8-C4008B2E77AC}"/>
                  </a:ext>
                </a:extLst>
              </p:cNvPr>
              <p:cNvSpPr>
                <a:spLocks noGrp="1"/>
              </p:cNvSpPr>
              <p:nvPr>
                <p:ph idx="1"/>
              </p:nvPr>
            </p:nvSpPr>
            <p:spPr>
              <a:xfrm>
                <a:off x="4375230" y="1128880"/>
                <a:ext cx="7158375" cy="5318219"/>
              </a:xfrm>
            </p:spPr>
            <p:txBody>
              <a:bodyPr anchor="ctr">
                <a:normAutofit/>
              </a:bodyPr>
              <a:lstStyle/>
              <a:p>
                <a:pPr marL="0" indent="0">
                  <a:lnSpc>
                    <a:spcPct val="200000"/>
                  </a:lnSpc>
                  <a:buNone/>
                </a:pPr>
                <a:r>
                  <a:rPr lang="en-US" sz="2000" dirty="0">
                    <a:effectLst/>
                    <a:latin typeface="Avenir Next LT Pro" panose="020B0504020202020204" pitchFamily="34" charset="0"/>
                    <a:ea typeface="Times New Roman" panose="02020603050405020304" pitchFamily="18" charset="0"/>
                  </a:rPr>
                  <a:t>Prove if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oMath>
                </a14:m>
                <a:r>
                  <a:rPr lang="en-US" sz="2000" dirty="0">
                    <a:effectLst/>
                    <a:latin typeface="Avenir Next LT Pro" panose="020B0504020202020204" pitchFamily="34" charset="0"/>
                    <a:ea typeface="Times New Roman" panose="02020603050405020304" pitchFamily="18" charset="0"/>
                  </a:rPr>
                  <a:t> is an even integer so is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b="1" dirty="0">
                    <a:effectLst/>
                    <a:latin typeface="Avenir Next LT Pro" panose="020B0504020202020204" pitchFamily="34" charset="0"/>
                    <a:ea typeface="Times New Roman" panose="02020603050405020304" pitchFamily="18" charset="0"/>
                  </a:rPr>
                  <a:t>Proof: </a:t>
                </a:r>
                <a:r>
                  <a:rPr lang="en-US" sz="2000" dirty="0">
                    <a:effectLst/>
                    <a:latin typeface="Avenir Next LT Pro" panose="020B0504020202020204" pitchFamily="34" charset="0"/>
                    <a:ea typeface="Times New Roman" panose="02020603050405020304" pitchFamily="18" charset="0"/>
                  </a:rPr>
                  <a:t> Suppose the contrary i.e., suppose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Avenir Next LT Pro" panose="020B0504020202020204" pitchFamily="34" charset="0"/>
                    <a:ea typeface="Times New Roman" panose="02020603050405020304" pitchFamily="18" charset="0"/>
                  </a:rPr>
                  <a:t> is odd, then there exists an integer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k</m:t>
                    </m:r>
                  </m:oMath>
                </a14:m>
                <a:r>
                  <a:rPr lang="en-US" sz="2000" dirty="0">
                    <a:effectLst/>
                    <a:latin typeface="Avenir Next LT Pro" panose="020B0504020202020204" pitchFamily="34" charset="0"/>
                    <a:ea typeface="Times New Roman" panose="02020603050405020304" pitchFamily="18" charset="0"/>
                  </a:rPr>
                  <a:t> such that</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oMath>
                </a14:m>
                <a:r>
                  <a:rPr lang="en-US" sz="2000" dirty="0">
                    <a:effectLst/>
                    <a:latin typeface="Avenir Next LT Pro" panose="020B0504020202020204" pitchFamily="34" charset="0"/>
                    <a:ea typeface="Times New Roman" panose="02020603050405020304" pitchFamily="18" charset="0"/>
                  </a:rPr>
                  <a:t>.  Hence;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=4</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+4</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+1=2</m:t>
                    </m:r>
                    <m:d>
                      <m:dPr>
                        <m:ctrlPr>
                          <a:rPr lang="en-GB" sz="2000" i="1">
                            <a:effectLst/>
                            <a:latin typeface="Cambria Math" panose="02040503050406030204" pitchFamily="18" charset="0"/>
                            <a:ea typeface="Times New Roman" panose="02020603050405020304" pitchFamily="18" charset="0"/>
                          </a:rPr>
                        </m:ctrlPr>
                      </m:dPr>
                      <m:e>
                        <m:r>
                          <a:rPr lang="en-US" sz="2000">
                            <a:effectLst/>
                            <a:latin typeface="Cambria Math" panose="02040503050406030204" pitchFamily="18" charset="0"/>
                            <a:ea typeface="Times New Roman" panose="02020603050405020304" pitchFamily="18" charset="0"/>
                          </a:rPr>
                          <m:t>2</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e>
                    </m:d>
                    <m:r>
                      <a:rPr lang="en-US" sz="2000">
                        <a:effectLst/>
                        <a:latin typeface="Cambria Math" panose="02040503050406030204" pitchFamily="18" charset="0"/>
                        <a:ea typeface="Times New Roman" panose="02020603050405020304" pitchFamily="18" charset="0"/>
                      </a:rPr>
                      <m:t>+1</m:t>
                    </m:r>
                  </m:oMath>
                </a14:m>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If we let, </a:t>
                </a:r>
                <a14:m>
                  <m:oMath xmlns:m="http://schemas.openxmlformats.org/officeDocument/2006/math">
                    <m:r>
                      <a:rPr lang="en-US" sz="2000">
                        <a:effectLst/>
                        <a:latin typeface="Cambria Math" panose="02040503050406030204" pitchFamily="18" charset="0"/>
                        <a:ea typeface="Times New Roman" panose="02020603050405020304" pitchFamily="18" charset="0"/>
                      </a:rPr>
                      <m:t>2</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K</m:t>
                    </m:r>
                  </m:oMath>
                </a14:m>
                <a:r>
                  <a:rPr lang="en-US" sz="2000" dirty="0">
                    <a:effectLst/>
                    <a:latin typeface="Avenir Next LT Pro" panose="020B0504020202020204" pitchFamily="34" charset="0"/>
                    <a:ea typeface="Times New Roman" panose="02020603050405020304" pitchFamily="18" charset="0"/>
                  </a:rPr>
                  <a:t> then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=2</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+1 </m:t>
                    </m:r>
                  </m:oMath>
                </a14:m>
                <a:r>
                  <a:rPr lang="en-US" sz="2000" dirty="0">
                    <a:effectLst/>
                    <a:latin typeface="Avenir Next LT Pro" panose="020B0504020202020204" pitchFamily="34" charset="0"/>
                    <a:ea typeface="Times New Roman" panose="02020603050405020304" pitchFamily="18" charset="0"/>
                  </a:rPr>
                  <a:t>i.e., it is odd.</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This proves the claim that if </a:t>
                </a:r>
                <a14:m>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oMath>
                </a14:m>
                <a:r>
                  <a:rPr lang="en-US" sz="2000" dirty="0">
                    <a:effectLst/>
                    <a:latin typeface="Avenir Next LT Pro" panose="020B0504020202020204" pitchFamily="34" charset="0"/>
                    <a:ea typeface="Times New Roman" panose="02020603050405020304" pitchFamily="18" charset="0"/>
                  </a:rPr>
                  <a:t> is even so is </a:t>
                </a:r>
                <a14:m>
                  <m:oMath xmlns:m="http://schemas.openxmlformats.org/officeDocument/2006/math">
                    <m:r>
                      <a:rPr lang="en-US" sz="2000" i="1">
                        <a:effectLst/>
                        <a:latin typeface="Cambria Math" panose="02040503050406030204" pitchFamily="18" charset="0"/>
                        <a:ea typeface="Times New Roman" panose="02020603050405020304" pitchFamily="18" charset="0"/>
                      </a:rPr>
                      <m:t>𝑛</m:t>
                    </m:r>
                  </m:oMath>
                </a14:m>
                <a:r>
                  <a:rPr lang="en-US" sz="2000" dirty="0">
                    <a:effectLst/>
                    <a:latin typeface="Avenir Next LT Pro" panose="020B0504020202020204" pitchFamily="34" charset="0"/>
                    <a:ea typeface="Times New Roman" panose="02020603050405020304" pitchFamily="18" charset="0"/>
                  </a:rPr>
                  <a:t>.</a:t>
                </a: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20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FA9CE2F3-2B87-FEF4-D9D8-C4008B2E77AC}"/>
                  </a:ext>
                </a:extLst>
              </p:cNvPr>
              <p:cNvSpPr>
                <a:spLocks noGrp="1" noRot="1" noChangeAspect="1" noMove="1" noResize="1" noEditPoints="1" noAdjustHandles="1" noChangeArrowheads="1" noChangeShapeType="1" noTextEdit="1"/>
              </p:cNvSpPr>
              <p:nvPr>
                <p:ph idx="1"/>
              </p:nvPr>
            </p:nvSpPr>
            <p:spPr>
              <a:xfrm>
                <a:off x="4375230" y="1128880"/>
                <a:ext cx="7158375" cy="5318219"/>
              </a:xfrm>
              <a:blipFill>
                <a:blip r:embed="rId2"/>
                <a:stretch>
                  <a:fillRect l="-937"/>
                </a:stretch>
              </a:blipFill>
            </p:spPr>
            <p:txBody>
              <a:bodyPr/>
              <a:lstStyle/>
              <a:p>
                <a:r>
                  <a:rPr lang="en-GB">
                    <a:noFill/>
                  </a:rPr>
                  <a:t> </a:t>
                </a:r>
              </a:p>
            </p:txBody>
          </p:sp>
        </mc:Fallback>
      </mc:AlternateContent>
      <p:sp>
        <p:nvSpPr>
          <p:cNvPr id="16" name="Rectangle 15">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751"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484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73735-8B7A-499D-FDE2-27AB5105A8CC}"/>
              </a:ext>
            </a:extLst>
          </p:cNvPr>
          <p:cNvSpPr>
            <a:spLocks noGrp="1"/>
          </p:cNvSpPr>
          <p:nvPr>
            <p:ph type="title"/>
          </p:nvPr>
        </p:nvSpPr>
        <p:spPr>
          <a:xfrm>
            <a:off x="567159" y="327025"/>
            <a:ext cx="5081166" cy="992489"/>
          </a:xfrm>
        </p:spPr>
        <p:txBody>
          <a:bodyPr anchor="b">
            <a:normAutofit/>
          </a:bodyPr>
          <a:lstStyle/>
          <a:p>
            <a:r>
              <a:rPr lang="en-US" sz="3600" b="1" dirty="0">
                <a:effectLst/>
                <a:latin typeface="Posterama" panose="020B0504020200020000" pitchFamily="34" charset="0"/>
                <a:ea typeface="Times New Roman" panose="02020603050405020304" pitchFamily="18" charset="0"/>
                <a:cs typeface="Posterama" panose="020B0504020200020000" pitchFamily="34" charset="0"/>
              </a:rPr>
              <a:t>Example 3</a:t>
            </a:r>
            <a:endParaRPr lang="en-GB" sz="3600"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6CF9BFE6-3FBC-1746-1992-A98463D880FD}"/>
                  </a:ext>
                </a:extLst>
              </p:cNvPr>
              <p:cNvSpPr>
                <a:spLocks noGrp="1"/>
              </p:cNvSpPr>
              <p:nvPr>
                <p:ph idx="1"/>
              </p:nvPr>
            </p:nvSpPr>
            <p:spPr>
              <a:xfrm>
                <a:off x="451413" y="1678329"/>
                <a:ext cx="7870783" cy="4527209"/>
              </a:xfrm>
            </p:spPr>
            <p:txBody>
              <a:bodyPr>
                <a:normAutofit fontScale="92500"/>
              </a:bodyPr>
              <a:lstStyle/>
              <a:p>
                <a:pPr marL="0" indent="0">
                  <a:lnSpc>
                    <a:spcPct val="200000"/>
                  </a:lnSpc>
                  <a:buNone/>
                </a:pPr>
                <a:r>
                  <a:rPr lang="en-US" sz="1800" dirty="0">
                    <a:effectLst/>
                    <a:latin typeface="Goudy Old Style" panose="02020502050305020303" pitchFamily="18" charset="0"/>
                    <a:ea typeface="Times New Roman" panose="02020603050405020304" pitchFamily="18" charset="0"/>
                  </a:rPr>
                  <a:t>If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ab</m:t>
                    </m:r>
                  </m:oMath>
                </a14:m>
                <a:r>
                  <a:rPr lang="en-US" sz="1800" dirty="0">
                    <a:effectLst/>
                    <a:latin typeface="Goudy Old Style" panose="02020502050305020303" pitchFamily="18" charset="0"/>
                    <a:ea typeface="Times New Roman" panose="02020603050405020304" pitchFamily="18" charset="0"/>
                  </a:rPr>
                  <a:t> is even, then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m:t>
                    </m:r>
                    <m:r>
                      <a:rPr lang="en-US" sz="1800" i="0">
                        <a:effectLst/>
                        <a:latin typeface="Cambria Math" panose="02040503050406030204" pitchFamily="18" charset="0"/>
                        <a:ea typeface="Times New Roman" panose="02020603050405020304" pitchFamily="18" charset="0"/>
                      </a:rPr>
                      <m:t> </m:t>
                    </m:r>
                  </m:oMath>
                </a14:m>
                <a:r>
                  <a:rPr lang="en-US" sz="1800" dirty="0">
                    <a:effectLst/>
                    <a:latin typeface="Goudy Old Style" panose="02020502050305020303" pitchFamily="18" charset="0"/>
                    <a:ea typeface="Times New Roman" panose="02020603050405020304" pitchFamily="18" charset="0"/>
                  </a:rPr>
                  <a:t> and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b</m:t>
                    </m:r>
                    <m:r>
                      <a:rPr lang="en-US" sz="1800" i="0">
                        <a:effectLst/>
                        <a:latin typeface="Cambria Math" panose="02040503050406030204" pitchFamily="18" charset="0"/>
                        <a:ea typeface="Times New Roman" panose="02020603050405020304" pitchFamily="18" charset="0"/>
                      </a:rPr>
                      <m:t> </m:t>
                    </m:r>
                  </m:oMath>
                </a14:m>
                <a:r>
                  <a:rPr lang="en-US" sz="1800" dirty="0">
                    <a:effectLst/>
                    <a:latin typeface="Goudy Old Style" panose="02020502050305020303" pitchFamily="18" charset="0"/>
                    <a:ea typeface="Times New Roman" panose="02020603050405020304" pitchFamily="18" charset="0"/>
                  </a:rPr>
                  <a:t>are even.</a:t>
                </a:r>
                <a:endParaRPr lang="en-GB" sz="18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1800" b="1" dirty="0">
                    <a:effectLst/>
                    <a:latin typeface="Times New Roman" panose="02020603050405020304" pitchFamily="18" charset="0"/>
                    <a:ea typeface="Times New Roman" panose="02020603050405020304" pitchFamily="18" charset="0"/>
                  </a:rPr>
                  <a:t>Proof: </a:t>
                </a:r>
                <a:r>
                  <a:rPr lang="en-US" sz="1800" dirty="0">
                    <a:effectLst/>
                    <a:latin typeface="Times New Roman" panose="02020603050405020304" pitchFamily="18" charset="0"/>
                    <a:ea typeface="Times New Roman" panose="02020603050405020304" pitchFamily="18" charset="0"/>
                  </a:rPr>
                  <a:t>Assume that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m:t>
                    </m:r>
                  </m:oMath>
                </a14:m>
                <a:r>
                  <a:rPr lang="en-US" sz="1800" dirty="0">
                    <a:effectLst/>
                    <a:latin typeface="Times New Roman" panose="02020603050405020304" pitchFamily="18" charset="0"/>
                    <a:ea typeface="Times New Roman" panose="02020603050405020304" pitchFamily="18" charset="0"/>
                  </a:rPr>
                  <a:t> and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b</m:t>
                    </m:r>
                  </m:oMath>
                </a14:m>
                <a:r>
                  <a:rPr lang="en-US" sz="1800" dirty="0">
                    <a:effectLst/>
                    <a:latin typeface="Times New Roman" panose="02020603050405020304" pitchFamily="18" charset="0"/>
                    <a:ea typeface="Times New Roman" panose="02020603050405020304" pitchFamily="18" charset="0"/>
                  </a:rPr>
                  <a:t> are odd then for some integers </a:t>
                </a:r>
                <a14:m>
                  <m:oMath xmlns:m="http://schemas.openxmlformats.org/officeDocument/2006/math">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r>
                      <a:rPr lang="en-US" sz="1800" i="0">
                        <a:effectLst/>
                        <a:latin typeface="Cambria Math" panose="02040503050406030204" pitchFamily="18" charset="0"/>
                        <a:ea typeface="Times New Roman" panose="02020603050405020304" pitchFamily="18" charset="0"/>
                      </a:rPr>
                      <m:t>, </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oMath>
                </a14:m>
                <a:r>
                  <a:rPr lang="en-US" sz="1800" dirty="0">
                    <a:effectLst/>
                    <a:latin typeface="Times New Roman" panose="02020603050405020304" pitchFamily="18" charset="0"/>
                    <a:ea typeface="Times New Roman" panose="02020603050405020304" pitchFamily="18" charset="0"/>
                  </a:rPr>
                  <a:t>, then </a:t>
                </a:r>
              </a:p>
              <a:p>
                <a:pPr marL="0" indent="0" algn="ctr">
                  <a:lnSpc>
                    <a:spcPct val="200000"/>
                  </a:lnSpc>
                  <a:buNone/>
                </a:pP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m:t>
                    </m:r>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r>
                      <a:rPr lang="en-US" sz="1800" i="0">
                        <a:effectLst/>
                        <a:latin typeface="Cambria Math" panose="02040503050406030204" pitchFamily="18" charset="0"/>
                        <a:ea typeface="Times New Roman" panose="02020603050405020304" pitchFamily="18" charset="0"/>
                      </a:rPr>
                      <m:t>+1</m:t>
                    </m:r>
                  </m:oMath>
                </a14:m>
                <a:r>
                  <a:rPr lang="en-US" sz="1800" dirty="0">
                    <a:effectLst/>
                    <a:latin typeface="Times New Roman" panose="02020603050405020304" pitchFamily="18" charset="0"/>
                    <a:ea typeface="Times New Roman" panose="02020603050405020304" pitchFamily="18" charset="0"/>
                  </a:rPr>
                  <a:t>,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b</m:t>
                    </m:r>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+1</m:t>
                    </m:r>
                  </m:oMath>
                </a14:m>
                <a:endParaRPr lang="en-GB" sz="18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1800" dirty="0">
                    <a:effectLst/>
                    <a:latin typeface="Times New Roman" panose="02020603050405020304" pitchFamily="18" charset="0"/>
                    <a:ea typeface="Times New Roman" panose="02020603050405020304" pitchFamily="18" charset="0"/>
                  </a:rPr>
                  <a:t>Now,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ab</m:t>
                    </m:r>
                    <m:r>
                      <a:rPr lang="en-US" sz="1800" i="0">
                        <a:effectLst/>
                        <a:latin typeface="Cambria Math" panose="02040503050406030204" pitchFamily="18" charset="0"/>
                        <a:ea typeface="Times New Roman" panose="02020603050405020304" pitchFamily="18" charset="0"/>
                      </a:rPr>
                      <m:t>=</m:t>
                    </m:r>
                    <m:d>
                      <m:dPr>
                        <m:ctrlPr>
                          <a:rPr lang="en-GB" sz="1800">
                            <a:effectLst/>
                            <a:latin typeface="Cambria Math" panose="02040503050406030204" pitchFamily="18" charset="0"/>
                            <a:ea typeface="Times New Roman" panose="02020603050405020304" pitchFamily="18" charset="0"/>
                          </a:rPr>
                        </m:ctrlPr>
                      </m:dPr>
                      <m:e>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r>
                          <a:rPr lang="en-US" sz="1800" i="0">
                            <a:effectLst/>
                            <a:latin typeface="Cambria Math" panose="02040503050406030204" pitchFamily="18" charset="0"/>
                            <a:ea typeface="Times New Roman" panose="02020603050405020304" pitchFamily="18" charset="0"/>
                          </a:rPr>
                          <m:t>+1</m:t>
                        </m:r>
                      </m:e>
                    </m:d>
                    <m:d>
                      <m:dPr>
                        <m:ctrlPr>
                          <a:rPr lang="en-GB" sz="1800">
                            <a:effectLst/>
                            <a:latin typeface="Cambria Math" panose="02040503050406030204" pitchFamily="18" charset="0"/>
                            <a:ea typeface="Times New Roman" panose="02020603050405020304" pitchFamily="18" charset="0"/>
                          </a:rPr>
                        </m:ctrlPr>
                      </m:dPr>
                      <m:e>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+1</m:t>
                        </m:r>
                      </m:e>
                    </m:d>
                    <m:r>
                      <a:rPr lang="en-US" sz="1800" i="0">
                        <a:effectLst/>
                        <a:latin typeface="Cambria Math" panose="02040503050406030204" pitchFamily="18" charset="0"/>
                        <a:ea typeface="Times New Roman" panose="02020603050405020304" pitchFamily="18" charset="0"/>
                      </a:rPr>
                      <m:t>=4</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+1=2</m:t>
                    </m:r>
                    <m:d>
                      <m:dPr>
                        <m:ctrlPr>
                          <a:rPr lang="en-GB" sz="1800">
                            <a:effectLst/>
                            <a:latin typeface="Cambria Math" panose="02040503050406030204" pitchFamily="18" charset="0"/>
                            <a:ea typeface="Times New Roman" panose="02020603050405020304" pitchFamily="18" charset="0"/>
                          </a:rPr>
                        </m:ctrlPr>
                      </m:dPr>
                      <m:e>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r>
                          <a:rPr lang="en-US" sz="1800" i="0">
                            <a:effectLst/>
                            <a:latin typeface="Cambria Math" panose="02040503050406030204" pitchFamily="18" charset="0"/>
                            <a:ea typeface="Times New Roman" panose="02020603050405020304" pitchFamily="18" charset="0"/>
                          </a:rPr>
                          <m:t>+</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e>
                    </m:d>
                    <m:r>
                      <a:rPr lang="en-US" sz="1800" i="0">
                        <a:effectLst/>
                        <a:latin typeface="Cambria Math" panose="02040503050406030204" pitchFamily="18" charset="0"/>
                        <a:ea typeface="Times New Roman" panose="02020603050405020304" pitchFamily="18" charset="0"/>
                      </a:rPr>
                      <m:t>+1</m:t>
                    </m:r>
                  </m:oMath>
                </a14:m>
                <a:endParaRPr lang="en-GB" sz="18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1800" dirty="0">
                    <a:effectLst/>
                    <a:latin typeface="Times New Roman" panose="02020603050405020304" pitchFamily="18" charset="0"/>
                    <a:ea typeface="Times New Roman" panose="02020603050405020304" pitchFamily="18" charset="0"/>
                  </a:rPr>
                  <a:t>Let </a:t>
                </a:r>
                <a14:m>
                  <m:oMath xmlns:m="http://schemas.openxmlformats.org/officeDocument/2006/math">
                    <m:r>
                      <a:rPr lang="en-US" sz="1800" i="0">
                        <a:effectLst/>
                        <a:latin typeface="Cambria Math" panose="02040503050406030204" pitchFamily="18" charset="0"/>
                        <a:ea typeface="Times New Roman" panose="02020603050405020304" pitchFamily="18" charset="0"/>
                      </a:rPr>
                      <m:t>2</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1</m:t>
                        </m:r>
                      </m:sub>
                    </m:sSub>
                    <m:r>
                      <a:rPr lang="en-US" sz="1800" i="0">
                        <a:effectLst/>
                        <a:latin typeface="Cambria Math" panose="02040503050406030204" pitchFamily="18" charset="0"/>
                        <a:ea typeface="Times New Roman" panose="02020603050405020304" pitchFamily="18" charset="0"/>
                      </a:rPr>
                      <m:t>+</m:t>
                    </m:r>
                    <m:sSub>
                      <m:sSubPr>
                        <m:ctrlPr>
                          <a:rPr lang="en-GB" sz="1800">
                            <a:effectLst/>
                            <a:latin typeface="Cambria Math" panose="02040503050406030204" pitchFamily="18" charset="0"/>
                            <a:ea typeface="Times New Roman" panose="02020603050405020304" pitchFamily="18" charset="0"/>
                          </a:rPr>
                        </m:ctrlPr>
                      </m:sSubPr>
                      <m:e>
                        <m:r>
                          <m:rPr>
                            <m:sty m:val="p"/>
                          </m:rPr>
                          <a:rPr lang="en-US" sz="1800" i="0">
                            <a:effectLst/>
                            <a:latin typeface="Cambria Math" panose="02040503050406030204" pitchFamily="18" charset="0"/>
                            <a:ea typeface="Times New Roman" panose="02020603050405020304" pitchFamily="18" charset="0"/>
                          </a:rPr>
                          <m:t>k</m:t>
                        </m:r>
                      </m:e>
                      <m:sub>
                        <m:r>
                          <a:rPr lang="en-US" sz="1800" i="0">
                            <a:effectLst/>
                            <a:latin typeface="Cambria Math" panose="02040503050406030204" pitchFamily="18" charset="0"/>
                            <a:ea typeface="Times New Roman" panose="02020603050405020304" pitchFamily="18" charset="0"/>
                          </a:rPr>
                          <m:t>2</m:t>
                        </m:r>
                      </m:sub>
                    </m:sSub>
                    <m:r>
                      <a:rPr lang="en-US" sz="1800" i="0">
                        <a:effectLst/>
                        <a:latin typeface="Cambria Math" panose="02040503050406030204" pitchFamily="18" charset="0"/>
                        <a:ea typeface="Times New Roman" panose="02020603050405020304" pitchFamily="18" charset="0"/>
                      </a:rPr>
                      <m:t>=</m:t>
                    </m:r>
                    <m:r>
                      <m:rPr>
                        <m:sty m:val="p"/>
                      </m:rPr>
                      <a:rPr lang="en-US" sz="1800" i="0">
                        <a:effectLst/>
                        <a:latin typeface="Cambria Math" panose="02040503050406030204" pitchFamily="18" charset="0"/>
                        <a:ea typeface="Times New Roman" panose="02020603050405020304" pitchFamily="18" charset="0"/>
                      </a:rPr>
                      <m:t>K</m:t>
                    </m:r>
                  </m:oMath>
                </a14:m>
                <a:r>
                  <a:rPr lang="en-US" sz="1800" dirty="0">
                    <a:effectLst/>
                    <a:latin typeface="Times New Roman" panose="02020603050405020304" pitchFamily="18" charset="0"/>
                    <a:ea typeface="Times New Roman" panose="02020603050405020304" pitchFamily="18" charset="0"/>
                  </a:rPr>
                  <a:t> then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ab</m:t>
                    </m:r>
                    <m:r>
                      <a:rPr lang="en-US" sz="1800" i="0">
                        <a:effectLst/>
                        <a:latin typeface="Cambria Math" panose="02040503050406030204" pitchFamily="18" charset="0"/>
                        <a:ea typeface="Times New Roman" panose="02020603050405020304" pitchFamily="18" charset="0"/>
                      </a:rPr>
                      <m:t>=2</m:t>
                    </m:r>
                    <m:r>
                      <m:rPr>
                        <m:sty m:val="p"/>
                      </m:rPr>
                      <a:rPr lang="en-US" sz="1800" i="0">
                        <a:effectLst/>
                        <a:latin typeface="Cambria Math" panose="02040503050406030204" pitchFamily="18" charset="0"/>
                        <a:ea typeface="Times New Roman" panose="02020603050405020304" pitchFamily="18" charset="0"/>
                      </a:rPr>
                      <m:t>K</m:t>
                    </m:r>
                    <m:r>
                      <a:rPr lang="en-US" sz="1800" i="0">
                        <a:effectLst/>
                        <a:latin typeface="Cambria Math" panose="02040503050406030204" pitchFamily="18" charset="0"/>
                        <a:ea typeface="Times New Roman" panose="02020603050405020304" pitchFamily="18" charset="0"/>
                      </a:rPr>
                      <m:t>+1</m:t>
                    </m:r>
                  </m:oMath>
                </a14:m>
                <a:r>
                  <a:rPr lang="en-US" sz="1800" dirty="0">
                    <a:effectLst/>
                    <a:latin typeface="Times New Roman" panose="02020603050405020304" pitchFamily="18" charset="0"/>
                    <a:ea typeface="Times New Roman" panose="02020603050405020304" pitchFamily="18" charset="0"/>
                  </a:rPr>
                  <a:t> i.e., an odd number.</a:t>
                </a:r>
                <a:endParaRPr lang="en-GB" sz="18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1800" dirty="0">
                    <a:effectLst/>
                    <a:latin typeface="Times New Roman" panose="02020603050405020304" pitchFamily="18" charset="0"/>
                    <a:ea typeface="Times New Roman" panose="02020603050405020304" pitchFamily="18" charset="0"/>
                  </a:rPr>
                  <a:t>So, by contrapositive, </a:t>
                </a:r>
                <a:r>
                  <a:rPr lang="en-US" sz="1800" dirty="0">
                    <a:effectLst/>
                    <a:latin typeface="Goudy Old Style" panose="02020502050305020303" pitchFamily="18" charset="0"/>
                    <a:ea typeface="Times New Roman" panose="02020603050405020304" pitchFamily="18" charset="0"/>
                  </a:rPr>
                  <a:t>If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ab</m:t>
                    </m:r>
                  </m:oMath>
                </a14:m>
                <a:r>
                  <a:rPr lang="en-US" sz="1800" dirty="0">
                    <a:effectLst/>
                    <a:latin typeface="Goudy Old Style" panose="02020502050305020303" pitchFamily="18" charset="0"/>
                    <a:ea typeface="Times New Roman" panose="02020603050405020304" pitchFamily="18" charset="0"/>
                  </a:rPr>
                  <a:t> is odd, then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m:t>
                    </m:r>
                    <m:r>
                      <a:rPr lang="en-US" sz="1800" i="0">
                        <a:effectLst/>
                        <a:latin typeface="Cambria Math" panose="02040503050406030204" pitchFamily="18" charset="0"/>
                        <a:ea typeface="Times New Roman" panose="02020603050405020304" pitchFamily="18" charset="0"/>
                      </a:rPr>
                      <m:t> </m:t>
                    </m:r>
                  </m:oMath>
                </a14:m>
                <a:r>
                  <a:rPr lang="en-US" sz="1800" dirty="0">
                    <a:effectLst/>
                    <a:latin typeface="Goudy Old Style" panose="02020502050305020303" pitchFamily="18" charset="0"/>
                    <a:ea typeface="Times New Roman" panose="02020603050405020304" pitchFamily="18" charset="0"/>
                  </a:rPr>
                  <a:t> and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b</m:t>
                    </m:r>
                    <m:r>
                      <a:rPr lang="en-US" sz="1800" i="0">
                        <a:effectLst/>
                        <a:latin typeface="Cambria Math" panose="02040503050406030204" pitchFamily="18" charset="0"/>
                        <a:ea typeface="Times New Roman" panose="02020603050405020304" pitchFamily="18" charset="0"/>
                      </a:rPr>
                      <m:t> </m:t>
                    </m:r>
                  </m:oMath>
                </a14:m>
                <a:r>
                  <a:rPr lang="en-US" sz="1800" dirty="0">
                    <a:effectLst/>
                    <a:latin typeface="Goudy Old Style" panose="02020502050305020303" pitchFamily="18" charset="0"/>
                    <a:ea typeface="Times New Roman" panose="02020603050405020304" pitchFamily="18" charset="0"/>
                  </a:rPr>
                  <a:t>are odd is equivalent to If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ab</m:t>
                    </m:r>
                  </m:oMath>
                </a14:m>
                <a:r>
                  <a:rPr lang="en-US" sz="1800" dirty="0">
                    <a:effectLst/>
                    <a:latin typeface="Goudy Old Style" panose="02020502050305020303" pitchFamily="18" charset="0"/>
                    <a:ea typeface="Times New Roman" panose="02020603050405020304" pitchFamily="18" charset="0"/>
                  </a:rPr>
                  <a:t> is even, then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a</m:t>
                    </m:r>
                    <m:r>
                      <a:rPr lang="en-US" sz="1800" i="0">
                        <a:effectLst/>
                        <a:latin typeface="Cambria Math" panose="02040503050406030204" pitchFamily="18" charset="0"/>
                        <a:ea typeface="Times New Roman" panose="02020603050405020304" pitchFamily="18" charset="0"/>
                      </a:rPr>
                      <m:t> </m:t>
                    </m:r>
                  </m:oMath>
                </a14:m>
                <a:r>
                  <a:rPr lang="en-US" sz="1800" dirty="0">
                    <a:effectLst/>
                    <a:latin typeface="Goudy Old Style" panose="02020502050305020303" pitchFamily="18" charset="0"/>
                    <a:ea typeface="Times New Roman" panose="02020603050405020304" pitchFamily="18" charset="0"/>
                  </a:rPr>
                  <a:t> and </a:t>
                </a:r>
                <a14:m>
                  <m:oMath xmlns:m="http://schemas.openxmlformats.org/officeDocument/2006/math">
                    <m:r>
                      <m:rPr>
                        <m:sty m:val="p"/>
                      </m:rPr>
                      <a:rPr lang="en-US" sz="1800" i="0">
                        <a:effectLst/>
                        <a:latin typeface="Cambria Math" panose="02040503050406030204" pitchFamily="18" charset="0"/>
                        <a:ea typeface="Times New Roman" panose="02020603050405020304" pitchFamily="18" charset="0"/>
                      </a:rPr>
                      <m:t>b</m:t>
                    </m:r>
                    <m:r>
                      <a:rPr lang="en-US" sz="1800" i="0">
                        <a:effectLst/>
                        <a:latin typeface="Cambria Math" panose="02040503050406030204" pitchFamily="18" charset="0"/>
                        <a:ea typeface="Times New Roman" panose="02020603050405020304" pitchFamily="18" charset="0"/>
                      </a:rPr>
                      <m:t> </m:t>
                    </m:r>
                  </m:oMath>
                </a14:m>
                <a:r>
                  <a:rPr lang="en-US" sz="1800" dirty="0">
                    <a:effectLst/>
                    <a:latin typeface="Goudy Old Style" panose="02020502050305020303" pitchFamily="18" charset="0"/>
                    <a:ea typeface="Times New Roman" panose="02020603050405020304" pitchFamily="18" charset="0"/>
                  </a:rPr>
                  <a:t>are even.</a:t>
                </a:r>
                <a:endParaRPr lang="en-GB" sz="1800" dirty="0">
                  <a:effectLst/>
                  <a:latin typeface="Times New Roman" panose="02020603050405020304" pitchFamily="18" charset="0"/>
                  <a:ea typeface="Times New Roman" panose="02020603050405020304" pitchFamily="18" charset="0"/>
                </a:endParaRPr>
              </a:p>
              <a:p>
                <a:pPr marL="0" indent="0">
                  <a:lnSpc>
                    <a:spcPct val="200000"/>
                  </a:lnSpc>
                  <a:buNone/>
                </a:pPr>
                <a:endParaRPr lang="en-GB" sz="1800" dirty="0"/>
              </a:p>
            </p:txBody>
          </p:sp>
        </mc:Choice>
        <mc:Fallback>
          <p:sp>
            <p:nvSpPr>
              <p:cNvPr id="3" name="Content Placeholder 2">
                <a:extLst>
                  <a:ext uri="{FF2B5EF4-FFF2-40B4-BE49-F238E27FC236}">
                    <a16:creationId xmlns:a16="http://schemas.microsoft.com/office/drawing/2014/main" id="{6CF9BFE6-3FBC-1746-1992-A98463D880FD}"/>
                  </a:ext>
                </a:extLst>
              </p:cNvPr>
              <p:cNvSpPr>
                <a:spLocks noGrp="1" noRot="1" noChangeAspect="1" noMove="1" noResize="1" noEditPoints="1" noAdjustHandles="1" noChangeArrowheads="1" noChangeShapeType="1" noTextEdit="1"/>
              </p:cNvSpPr>
              <p:nvPr>
                <p:ph idx="1"/>
              </p:nvPr>
            </p:nvSpPr>
            <p:spPr>
              <a:xfrm>
                <a:off x="451413" y="1678329"/>
                <a:ext cx="7870783" cy="4527209"/>
              </a:xfrm>
              <a:blipFill>
                <a:blip r:embed="rId2"/>
                <a:stretch>
                  <a:fillRect l="-465"/>
                </a:stretch>
              </a:blipFill>
            </p:spPr>
            <p:txBody>
              <a:bodyPr/>
              <a:lstStyle/>
              <a:p>
                <a:r>
                  <a:rPr lang="en-GB">
                    <a:noFill/>
                  </a:rPr>
                  <a:t> </a:t>
                </a:r>
              </a:p>
            </p:txBody>
          </p:sp>
        </mc:Fallback>
      </mc:AlternateContent>
      <p:pic>
        <p:nvPicPr>
          <p:cNvPr id="5" name="Picture 4" descr="White puzzle with one red piece">
            <a:extLst>
              <a:ext uri="{FF2B5EF4-FFF2-40B4-BE49-F238E27FC236}">
                <a16:creationId xmlns:a16="http://schemas.microsoft.com/office/drawing/2014/main" id="{DBE23E59-7B7D-F4A7-49AA-524215BB108C}"/>
              </a:ext>
            </a:extLst>
          </p:cNvPr>
          <p:cNvPicPr>
            <a:picLocks noChangeAspect="1"/>
          </p:cNvPicPr>
          <p:nvPr/>
        </p:nvPicPr>
        <p:blipFill rotWithShape="1">
          <a:blip r:embed="rId3"/>
          <a:srcRect l="24240" r="22676"/>
          <a:stretch/>
        </p:blipFill>
        <p:spPr>
          <a:xfrm>
            <a:off x="8322196" y="1"/>
            <a:ext cx="3869803" cy="6856412"/>
          </a:xfrm>
          <a:custGeom>
            <a:avLst/>
            <a:gdLst/>
            <a:ahLst/>
            <a:cxnLst/>
            <a:rect l="l" t="t" r="r" b="b"/>
            <a:pathLst>
              <a:path w="6470464" h="6856412">
                <a:moveTo>
                  <a:pt x="0" y="0"/>
                </a:moveTo>
                <a:lnTo>
                  <a:pt x="6470464" y="0"/>
                </a:lnTo>
                <a:lnTo>
                  <a:pt x="6470464" y="6856412"/>
                </a:lnTo>
                <a:lnTo>
                  <a:pt x="753" y="6856412"/>
                </a:lnTo>
                <a:lnTo>
                  <a:pt x="83736" y="6682434"/>
                </a:lnTo>
                <a:cubicBezTo>
                  <a:pt x="534353" y="5654674"/>
                  <a:pt x="777103" y="4561946"/>
                  <a:pt x="777103" y="3428997"/>
                </a:cubicBezTo>
                <a:cubicBezTo>
                  <a:pt x="777103" y="2296047"/>
                  <a:pt x="534353" y="1203318"/>
                  <a:pt x="83736" y="175558"/>
                </a:cubicBezTo>
                <a:close/>
              </a:path>
            </a:pathLst>
          </a:custGeom>
        </p:spPr>
      </p:pic>
    </p:spTree>
    <p:extLst>
      <p:ext uri="{BB962C8B-B14F-4D97-AF65-F5344CB8AC3E}">
        <p14:creationId xmlns:p14="http://schemas.microsoft.com/office/powerpoint/2010/main" val="326607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35ADAF7-9BEB-4FA3-AE9F-4CF47620E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26A1B599-315E-D621-FEBF-F70F23835517}"/>
              </a:ext>
            </a:extLst>
          </p:cNvPr>
          <p:cNvSpPr>
            <a:spLocks noGrp="1"/>
          </p:cNvSpPr>
          <p:nvPr>
            <p:ph type="title"/>
          </p:nvPr>
        </p:nvSpPr>
        <p:spPr>
          <a:xfrm>
            <a:off x="499647" y="431212"/>
            <a:ext cx="3420305" cy="1906317"/>
          </a:xfrm>
        </p:spPr>
        <p:txBody>
          <a:bodyPr>
            <a:normAutofit/>
          </a:bodyPr>
          <a:lstStyle/>
          <a:p>
            <a:pPr algn="ctr"/>
            <a:r>
              <a:rPr lang="en-US" sz="2800" b="1">
                <a:effectLst/>
                <a:latin typeface="Goudy Old Style" panose="02020502050305020303" pitchFamily="18" charset="0"/>
                <a:ea typeface="Times New Roman" panose="02020603050405020304" pitchFamily="18" charset="0"/>
              </a:rPr>
              <a:t>Mathematical Induction </a:t>
            </a:r>
            <a:br>
              <a:rPr lang="en-GB" sz="2800">
                <a:effectLst/>
                <a:latin typeface="Times New Roman" panose="02020603050405020304" pitchFamily="18" charset="0"/>
                <a:ea typeface="Times New Roman" panose="02020603050405020304" pitchFamily="18" charset="0"/>
              </a:rPr>
            </a:br>
            <a:endParaRPr lang="en-GB" sz="2800"/>
          </a:p>
        </p:txBody>
      </p:sp>
      <p:sp>
        <p:nvSpPr>
          <p:cNvPr id="12" name="Rectangle 11">
            <a:extLst>
              <a:ext uri="{FF2B5EF4-FFF2-40B4-BE49-F238E27FC236}">
                <a16:creationId xmlns:a16="http://schemas.microsoft.com/office/drawing/2014/main" id="{57BB0BA7-0383-4937-8874-B01AAA08E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8743"/>
            <a:ext cx="4310288" cy="408925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Head with Gears">
            <a:extLst>
              <a:ext uri="{FF2B5EF4-FFF2-40B4-BE49-F238E27FC236}">
                <a16:creationId xmlns:a16="http://schemas.microsoft.com/office/drawing/2014/main" id="{820C0BCC-7429-D725-8B80-FAE874767CB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2244" y="3090471"/>
            <a:ext cx="3445801" cy="3445801"/>
          </a:xfrm>
          <a:prstGeom prst="rect">
            <a:avLst/>
          </a:prstGeom>
        </p:spPr>
      </p:pic>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66F4EA6-BCFD-CF5D-74FE-5630B67644C4}"/>
                  </a:ext>
                </a:extLst>
              </p:cNvPr>
              <p:cNvSpPr>
                <a:spLocks noGrp="1"/>
              </p:cNvSpPr>
              <p:nvPr>
                <p:ph idx="1"/>
              </p:nvPr>
            </p:nvSpPr>
            <p:spPr>
              <a:xfrm>
                <a:off x="4677074" y="678955"/>
                <a:ext cx="6666116" cy="5409743"/>
              </a:xfrm>
            </p:spPr>
            <p:txBody>
              <a:bodyPr anchor="ctr">
                <a:normAutofit lnSpcReduction="10000"/>
              </a:bodyPr>
              <a:lstStyle/>
              <a:p>
                <a:pPr marL="0" indent="0">
                  <a:lnSpc>
                    <a:spcPct val="200000"/>
                  </a:lnSpc>
                  <a:buNone/>
                </a:pPr>
                <a:r>
                  <a:rPr lang="en-US" sz="2000" dirty="0">
                    <a:effectLst/>
                    <a:latin typeface="Goudy Old Style" panose="02020502050305020303" pitchFamily="18" charset="0"/>
                    <a:ea typeface="Times New Roman" panose="02020603050405020304" pitchFamily="18" charset="0"/>
                  </a:rPr>
                  <a:t>This method is discussed in the course </a:t>
                </a:r>
                <a:r>
                  <a:rPr lang="en-US" sz="2000" i="1" dirty="0">
                    <a:effectLst/>
                    <a:latin typeface="Goudy Old Style" panose="02020502050305020303" pitchFamily="18" charset="0"/>
                    <a:ea typeface="Times New Roman" panose="02020603050405020304" pitchFamily="18" charset="0"/>
                  </a:rPr>
                  <a:t>Mathematics for science </a:t>
                </a:r>
                <a:r>
                  <a:rPr lang="en-US" sz="2000" dirty="0">
                    <a:effectLst/>
                    <a:latin typeface="Goudy Old Style" panose="02020502050305020303" pitchFamily="18" charset="0"/>
                    <a:ea typeface="Times New Roman" panose="02020603050405020304" pitchFamily="18" charset="0"/>
                  </a:rPr>
                  <a:t> lecture 13 (Kahenya, 2022)</a:t>
                </a:r>
                <a:r>
                  <a:rPr lang="en-US" sz="2000" dirty="0">
                    <a:effectLst/>
                    <a:latin typeface="Times New Roman" panose="02020603050405020304" pitchFamily="18"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b="1" dirty="0">
                    <a:effectLst/>
                    <a:latin typeface="Goudy Old Style" panose="02020502050305020303" pitchFamily="18" charset="0"/>
                    <a:ea typeface="Times New Roman" panose="02020603050405020304" pitchFamily="18" charset="0"/>
                  </a:rPr>
                  <a:t>Definition 1: </a:t>
                </a:r>
                <a:r>
                  <a:rPr lang="en-US" sz="2000" dirty="0">
                    <a:effectLst/>
                    <a:latin typeface="Goudy Old Style" panose="02020502050305020303" pitchFamily="18" charset="0"/>
                    <a:ea typeface="Times New Roman" panose="02020603050405020304" pitchFamily="18" charset="0"/>
                  </a:rPr>
                  <a:t>A set X is called an inductive set if it satisfies the following conditions;</a:t>
                </a:r>
                <a:endParaRPr lang="en-GB" sz="2000" dirty="0">
                  <a:effectLst/>
                  <a:latin typeface="Times New Roman" panose="02020603050405020304" pitchFamily="18" charset="0"/>
                  <a:ea typeface="Times New Roman" panose="02020603050405020304" pitchFamily="18" charset="0"/>
                </a:endParaRPr>
              </a:p>
              <a:p>
                <a:pPr marL="342900" lvl="0" indent="-342900">
                  <a:lnSpc>
                    <a:spcPct val="200000"/>
                  </a:lnSpc>
                  <a:buFont typeface="+mj-lt"/>
                  <a:buAutoNum type="romanLcParenBoth"/>
                </a:pPr>
                <a14:m>
                  <m:oMath xmlns:m="http://schemas.openxmlformats.org/officeDocument/2006/math">
                    <m:r>
                      <a:rPr lang="en-US" sz="2000">
                        <a:effectLst/>
                        <a:latin typeface="Cambria Math" panose="02040503050406030204" pitchFamily="18" charset="0"/>
                        <a:ea typeface="Times New Roman" panose="02020603050405020304" pitchFamily="18" charset="0"/>
                      </a:rPr>
                      <m:t>1∈</m:t>
                    </m:r>
                    <m:r>
                      <m:rPr>
                        <m:sty m:val="p"/>
                      </m:rPr>
                      <a:rPr lang="en-US" sz="2000">
                        <a:effectLst/>
                        <a:latin typeface="Cambria Math" panose="02040503050406030204" pitchFamily="18" charset="0"/>
                        <a:ea typeface="Times New Roman" panose="02020603050405020304" pitchFamily="18" charset="0"/>
                      </a:rPr>
                      <m:t>X</m:t>
                    </m:r>
                  </m:oMath>
                </a14:m>
                <a:endParaRPr lang="en-GB" sz="2000" dirty="0">
                  <a:effectLst/>
                  <a:latin typeface="Times New Roman" panose="02020603050405020304" pitchFamily="18" charset="0"/>
                  <a:ea typeface="Times New Roman" panose="02020603050405020304" pitchFamily="18" charset="0"/>
                </a:endParaRPr>
              </a:p>
              <a:p>
                <a:pPr marL="342900" lvl="0" indent="-342900">
                  <a:lnSpc>
                    <a:spcPct val="200000"/>
                  </a:lnSpc>
                  <a:buFont typeface="+mj-lt"/>
                  <a:buAutoNum type="romanLcParenBoth"/>
                </a:pPr>
                <a:r>
                  <a:rPr lang="en-US" sz="2000" dirty="0">
                    <a:effectLst/>
                    <a:latin typeface="Goudy Old Style" panose="02020502050305020303" pitchFamily="18" charset="0"/>
                    <a:ea typeface="Times New Roman" panose="02020603050405020304" pitchFamily="18" charset="0"/>
                  </a:rPr>
                  <a:t>If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 </m:t>
                    </m:r>
                    <m:r>
                      <m:rPr>
                        <m:sty m:val="p"/>
                      </m:rPr>
                      <a:rPr lang="en-US" sz="2000">
                        <a:effectLst/>
                        <a:latin typeface="Cambria Math" panose="02040503050406030204" pitchFamily="18" charset="0"/>
                        <a:ea typeface="Times New Roman" panose="02020603050405020304" pitchFamily="18" charset="0"/>
                      </a:rPr>
                      <m:t>then</m:t>
                    </m:r>
                    <m:r>
                      <a:rPr lang="en-US" sz="2000">
                        <a:effectLst/>
                        <a:latin typeface="Cambria Math" panose="02040503050406030204" pitchFamily="18" charset="0"/>
                        <a:ea typeface="Times New Roman" panose="02020603050405020304" pitchFamily="18" charset="0"/>
                      </a:rPr>
                      <m:t> </m:t>
                    </m:r>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x</m:t>
                        </m:r>
                        <m:r>
                          <a:rPr lang="en-US" sz="2000">
                            <a:effectLst/>
                            <a:latin typeface="Cambria Math" panose="02040503050406030204" pitchFamily="18" charset="0"/>
                            <a:ea typeface="Times New Roman" panose="02020603050405020304" pitchFamily="18" charset="0"/>
                          </a:rPr>
                          <m:t>+1</m:t>
                        </m:r>
                      </m:e>
                    </m:d>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X</m:t>
                    </m:r>
                  </m:oMath>
                </a14:m>
                <a:r>
                  <a:rPr lang="en-US" sz="2000" dirty="0">
                    <a:effectLst/>
                    <a:latin typeface="Goudy Old Style" panose="02020502050305020303" pitchFamily="18"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b="1" dirty="0">
                    <a:effectLst/>
                    <a:latin typeface="Goudy Old Style" panose="02020502050305020303" pitchFamily="18" charset="0"/>
                    <a:ea typeface="Times New Roman" panose="02020603050405020304" pitchFamily="18" charset="0"/>
                  </a:rPr>
                  <a:t>Definition 2: </a:t>
                </a:r>
                <a:r>
                  <a:rPr lang="en-US" sz="2000" dirty="0">
                    <a:effectLst/>
                    <a:latin typeface="Goudy Old Style" panose="02020502050305020303" pitchFamily="18" charset="0"/>
                    <a:ea typeface="Times New Roman" panose="02020603050405020304" pitchFamily="18" charset="0"/>
                  </a:rPr>
                  <a:t> The set of natural number </a:t>
                </a:r>
                <a14:m>
                  <m:oMath xmlns:m="http://schemas.openxmlformats.org/officeDocument/2006/math">
                    <m:r>
                      <a:rPr lang="en-US" sz="2000" i="1">
                        <a:effectLst/>
                        <a:latin typeface="Cambria Math" panose="02040503050406030204" pitchFamily="18" charset="0"/>
                        <a:ea typeface="Times New Roman" panose="02020603050405020304" pitchFamily="18" charset="0"/>
                      </a:rPr>
                      <m:t>ℕ</m:t>
                    </m:r>
                    <m:r>
                      <a:rPr lang="en-US" sz="2000">
                        <a:effectLst/>
                        <a:latin typeface="Cambria Math" panose="02040503050406030204" pitchFamily="18" charset="0"/>
                        <a:ea typeface="Times New Roman" panose="02020603050405020304" pitchFamily="18" charset="0"/>
                      </a:rPr>
                      <m:t>={1,2,3,4,⋯}</m:t>
                    </m:r>
                  </m:oMath>
                </a14:m>
                <a:r>
                  <a:rPr lang="en-US" sz="2000" dirty="0">
                    <a:effectLst/>
                    <a:latin typeface="Goudy Old Style" panose="02020502050305020303" pitchFamily="18" charset="0"/>
                    <a:ea typeface="Times New Roman" panose="02020603050405020304" pitchFamily="18" charset="0"/>
                  </a:rPr>
                  <a:t> is an inductive set. </a:t>
                </a:r>
                <a:endParaRPr lang="en-GB" sz="2000" dirty="0">
                  <a:effectLst/>
                  <a:latin typeface="Times New Roman" panose="02020603050405020304" pitchFamily="18" charset="0"/>
                  <a:ea typeface="Times New Roman" panose="02020603050405020304" pitchFamily="18" charset="0"/>
                </a:endParaRPr>
              </a:p>
              <a:p>
                <a:pPr>
                  <a:lnSpc>
                    <a:spcPct val="200000"/>
                  </a:lnSpc>
                </a:pPr>
                <a:endParaRPr lang="en-GB" sz="2000" dirty="0"/>
              </a:p>
            </p:txBody>
          </p:sp>
        </mc:Choice>
        <mc:Fallback>
          <p:sp>
            <p:nvSpPr>
              <p:cNvPr id="3" name="Content Placeholder 2">
                <a:extLst>
                  <a:ext uri="{FF2B5EF4-FFF2-40B4-BE49-F238E27FC236}">
                    <a16:creationId xmlns:a16="http://schemas.microsoft.com/office/drawing/2014/main" id="{866F4EA6-BCFD-CF5D-74FE-5630B67644C4}"/>
                  </a:ext>
                </a:extLst>
              </p:cNvPr>
              <p:cNvSpPr>
                <a:spLocks noGrp="1" noRot="1" noChangeAspect="1" noMove="1" noResize="1" noEditPoints="1" noAdjustHandles="1" noChangeArrowheads="1" noChangeShapeType="1" noTextEdit="1"/>
              </p:cNvSpPr>
              <p:nvPr>
                <p:ph idx="1"/>
              </p:nvPr>
            </p:nvSpPr>
            <p:spPr>
              <a:xfrm>
                <a:off x="4677074" y="678955"/>
                <a:ext cx="6666116" cy="5409743"/>
              </a:xfrm>
              <a:blipFill>
                <a:blip r:embed="rId4"/>
                <a:stretch>
                  <a:fillRect l="-914" t="-1351"/>
                </a:stretch>
              </a:blipFill>
            </p:spPr>
            <p:txBody>
              <a:bodyPr/>
              <a:lstStyle/>
              <a:p>
                <a:r>
                  <a:rPr lang="en-GB">
                    <a:noFill/>
                  </a:rPr>
                  <a:t> </a:t>
                </a:r>
              </a:p>
            </p:txBody>
          </p:sp>
        </mc:Fallback>
      </mc:AlternateContent>
      <p:sp>
        <p:nvSpPr>
          <p:cNvPr id="14" name="Rectangle 13">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89741"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245699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C75C4C-BDE5-CBC4-B8F5-A713695F48B0}"/>
              </a:ext>
            </a:extLst>
          </p:cNvPr>
          <p:cNvSpPr>
            <a:spLocks noGrp="1"/>
          </p:cNvSpPr>
          <p:nvPr>
            <p:ph type="title"/>
          </p:nvPr>
        </p:nvSpPr>
        <p:spPr>
          <a:xfrm>
            <a:off x="4724400" y="1076324"/>
            <a:ext cx="6628600" cy="541461"/>
          </a:xfrm>
        </p:spPr>
        <p:txBody>
          <a:bodyPr anchor="b">
            <a:normAutofit fontScale="90000"/>
          </a:bodyPr>
          <a:lstStyle/>
          <a:p>
            <a:r>
              <a:rPr lang="en-US" sz="3300" b="1" dirty="0">
                <a:latin typeface="Goudy Old Style" panose="02020502050305020303" pitchFamily="18" charset="0"/>
                <a:ea typeface="Times New Roman" panose="02020603050405020304" pitchFamily="18" charset="0"/>
              </a:rPr>
              <a:t>Principle </a:t>
            </a:r>
            <a:r>
              <a:rPr lang="en-US" sz="3300" b="1" dirty="0">
                <a:effectLst/>
                <a:latin typeface="Goudy Old Style" panose="02020502050305020303" pitchFamily="18" charset="0"/>
                <a:ea typeface="Times New Roman" panose="02020603050405020304" pitchFamily="18" charset="0"/>
              </a:rPr>
              <a:t>of mathematical induction</a:t>
            </a:r>
            <a:br>
              <a:rPr lang="en-GB" sz="3300" dirty="0">
                <a:effectLst/>
                <a:latin typeface="Times New Roman" panose="02020603050405020304" pitchFamily="18" charset="0"/>
                <a:ea typeface="Times New Roman" panose="02020603050405020304" pitchFamily="18" charset="0"/>
              </a:rPr>
            </a:br>
            <a:endParaRPr lang="en-GB" sz="3300" dirty="0"/>
          </a:p>
        </p:txBody>
      </p:sp>
      <p:pic>
        <p:nvPicPr>
          <p:cNvPr id="14" name="Picture 4" descr="3D rendering of a red sphere with a line of light going through the middle">
            <a:extLst>
              <a:ext uri="{FF2B5EF4-FFF2-40B4-BE49-F238E27FC236}">
                <a16:creationId xmlns:a16="http://schemas.microsoft.com/office/drawing/2014/main" id="{39B990C4-2054-F96A-12A9-A51C19FDE56F}"/>
              </a:ext>
            </a:extLst>
          </p:cNvPr>
          <p:cNvPicPr>
            <a:picLocks noChangeAspect="1"/>
          </p:cNvPicPr>
          <p:nvPr/>
        </p:nvPicPr>
        <p:blipFill rotWithShape="1">
          <a:blip r:embed="rId2"/>
          <a:srcRect l="42137" r="14011" b="-1"/>
          <a:stretch/>
        </p:blipFill>
        <p:spPr>
          <a:xfrm>
            <a:off x="20" y="10"/>
            <a:ext cx="4505305" cy="6857990"/>
          </a:xfrm>
          <a:prstGeom prst="rect">
            <a:avLst/>
          </a:prstGeom>
        </p:spPr>
      </p:pic>
      <p:sp>
        <p:nvSpPr>
          <p:cNvPr id="2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AB38AB1-7D81-2240-6FD3-39285B912136}"/>
                  </a:ext>
                </a:extLst>
              </p:cNvPr>
              <p:cNvSpPr>
                <a:spLocks noGrp="1"/>
              </p:cNvSpPr>
              <p:nvPr>
                <p:ph idx="1"/>
              </p:nvPr>
            </p:nvSpPr>
            <p:spPr>
              <a:xfrm>
                <a:off x="4724400" y="1852246"/>
                <a:ext cx="7057292" cy="4501662"/>
              </a:xfrm>
            </p:spPr>
            <p:txBody>
              <a:bodyPr>
                <a:normAutofit/>
              </a:bodyPr>
              <a:lstStyle/>
              <a:p>
                <a:pPr marL="0" indent="0">
                  <a:lnSpc>
                    <a:spcPct val="200000"/>
                  </a:lnSpc>
                  <a:buNone/>
                </a:pPr>
                <a:r>
                  <a:rPr lang="en-US" sz="2200" dirty="0">
                    <a:effectLst/>
                    <a:latin typeface="Avenir Next LT Pro" panose="020B0504020202020204" pitchFamily="34" charset="0"/>
                    <a:ea typeface="Times New Roman" panose="02020603050405020304" pitchFamily="18" charset="0"/>
                  </a:rPr>
                  <a:t>Let </a:t>
                </a:r>
                <a14:m>
                  <m:oMath xmlns:m="http://schemas.openxmlformats.org/officeDocument/2006/math">
                    <m:r>
                      <m:rPr>
                        <m:sty m:val="p"/>
                      </m:rPr>
                      <a:rPr lang="en-US" sz="2200">
                        <a:effectLst/>
                        <a:latin typeface="Cambria Math" panose="02040503050406030204" pitchFamily="18" charset="0"/>
                        <a:ea typeface="Times New Roman" panose="02020603050405020304" pitchFamily="18" charset="0"/>
                      </a:rPr>
                      <m:t>p</m:t>
                    </m:r>
                    <m:r>
                      <a:rPr lang="en-US" sz="2200">
                        <a:effectLst/>
                        <a:latin typeface="Cambria Math" panose="02040503050406030204" pitchFamily="18" charset="0"/>
                        <a:ea typeface="Times New Roman" panose="02020603050405020304" pitchFamily="18" charset="0"/>
                      </a:rPr>
                      <m:t>(</m:t>
                    </m:r>
                    <m:r>
                      <m:rPr>
                        <m:sty m:val="p"/>
                      </m:rPr>
                      <a:rPr lang="en-US" sz="2200">
                        <a:effectLst/>
                        <a:latin typeface="Cambria Math" panose="02040503050406030204" pitchFamily="18" charset="0"/>
                        <a:ea typeface="Times New Roman" panose="02020603050405020304" pitchFamily="18" charset="0"/>
                      </a:rPr>
                      <m:t>n</m:t>
                    </m:r>
                    <m:r>
                      <a:rPr lang="en-US" sz="2200">
                        <a:effectLst/>
                        <a:latin typeface="Cambria Math" panose="02040503050406030204" pitchFamily="18" charset="0"/>
                        <a:ea typeface="Times New Roman" panose="02020603050405020304" pitchFamily="18" charset="0"/>
                      </a:rPr>
                      <m:t>)</m:t>
                    </m:r>
                  </m:oMath>
                </a14:m>
                <a:r>
                  <a:rPr lang="en-US" sz="2200" dirty="0">
                    <a:effectLst/>
                    <a:latin typeface="Avenir Next LT Pro" panose="020B0504020202020204" pitchFamily="34" charset="0"/>
                    <a:ea typeface="Times New Roman" panose="02020603050405020304" pitchFamily="18" charset="0"/>
                  </a:rPr>
                  <a:t> be a proposition for each positive integer. </a:t>
                </a:r>
                <a:endParaRPr lang="en-US" sz="2200" dirty="0">
                  <a:latin typeface="Avenir Next LT Pro" panose="020B0504020202020204" pitchFamily="34" charset="0"/>
                  <a:ea typeface="Times New Roman" panose="02020603050405020304" pitchFamily="18" charset="0"/>
                </a:endParaRPr>
              </a:p>
              <a:p>
                <a:pPr marL="0" indent="0">
                  <a:lnSpc>
                    <a:spcPct val="200000"/>
                  </a:lnSpc>
                  <a:buNone/>
                </a:pPr>
                <a:r>
                  <a:rPr lang="en-US" sz="2200" dirty="0">
                    <a:effectLst/>
                    <a:latin typeface="Avenir Next LT Pro" panose="020B0504020202020204" pitchFamily="34" charset="0"/>
                    <a:ea typeface="Times New Roman" panose="02020603050405020304" pitchFamily="18" charset="0"/>
                  </a:rPr>
                  <a:t>If the following two conditions are satisfied;</a:t>
                </a:r>
                <a:endParaRPr lang="en-GB" sz="2200" dirty="0">
                  <a:effectLst/>
                  <a:latin typeface="Avenir Next LT Pro" panose="020B0504020202020204" pitchFamily="34" charset="0"/>
                  <a:ea typeface="Times New Roman" panose="02020603050405020304" pitchFamily="18" charset="0"/>
                </a:endParaRPr>
              </a:p>
              <a:p>
                <a:pPr marL="800100" lvl="1" indent="-342900">
                  <a:lnSpc>
                    <a:spcPct val="200000"/>
                  </a:lnSpc>
                  <a:buFont typeface="+mj-lt"/>
                  <a:buAutoNum type="arabicParenR"/>
                </a:pPr>
                <a14:m>
                  <m:oMath xmlns:m="http://schemas.openxmlformats.org/officeDocument/2006/math">
                    <m:r>
                      <m:rPr>
                        <m:sty m:val="p"/>
                      </m:rPr>
                      <a:rPr lang="en-US" sz="2200">
                        <a:effectLst/>
                        <a:latin typeface="Cambria Math" panose="02040503050406030204" pitchFamily="18" charset="0"/>
                        <a:ea typeface="Times New Roman" panose="02020603050405020304" pitchFamily="18" charset="0"/>
                      </a:rPr>
                      <m:t>p</m:t>
                    </m:r>
                    <m:r>
                      <a:rPr lang="en-US" sz="2200">
                        <a:effectLst/>
                        <a:latin typeface="Cambria Math" panose="02040503050406030204" pitchFamily="18" charset="0"/>
                        <a:ea typeface="Times New Roman" panose="02020603050405020304" pitchFamily="18" charset="0"/>
                      </a:rPr>
                      <m:t>(1)</m:t>
                    </m:r>
                  </m:oMath>
                </a14:m>
                <a:r>
                  <a:rPr lang="en-US" sz="2200" dirty="0">
                    <a:effectLst/>
                    <a:latin typeface="Avenir Next LT Pro" panose="020B0504020202020204" pitchFamily="34" charset="0"/>
                    <a:ea typeface="Times New Roman" panose="02020603050405020304" pitchFamily="18" charset="0"/>
                  </a:rPr>
                  <a:t> is true, and</a:t>
                </a:r>
                <a:endParaRPr lang="en-GB" sz="2200" dirty="0">
                  <a:effectLst/>
                  <a:latin typeface="Avenir Next LT Pro" panose="020B0504020202020204" pitchFamily="34" charset="0"/>
                  <a:ea typeface="Times New Roman" panose="02020603050405020304" pitchFamily="18" charset="0"/>
                </a:endParaRPr>
              </a:p>
              <a:p>
                <a:pPr marL="800100" lvl="1" indent="-342900">
                  <a:lnSpc>
                    <a:spcPct val="200000"/>
                  </a:lnSpc>
                  <a:buFont typeface="+mj-lt"/>
                  <a:buAutoNum type="arabicParenR"/>
                </a:pPr>
                <a:r>
                  <a:rPr lang="en-US" sz="2200" dirty="0">
                    <a:effectLst/>
                    <a:latin typeface="Avenir Next LT Pro" panose="020B0504020202020204" pitchFamily="34" charset="0"/>
                    <a:ea typeface="Times New Roman" panose="02020603050405020304" pitchFamily="18" charset="0"/>
                  </a:rPr>
                  <a:t>Whenever for </a:t>
                </a:r>
                <a14:m>
                  <m:oMath xmlns:m="http://schemas.openxmlformats.org/officeDocument/2006/math">
                    <m:r>
                      <m:rPr>
                        <m:sty m:val="p"/>
                      </m:rPr>
                      <a:rPr lang="en-US" sz="2200">
                        <a:effectLst/>
                        <a:latin typeface="Cambria Math" panose="02040503050406030204" pitchFamily="18" charset="0"/>
                        <a:ea typeface="Times New Roman" panose="02020603050405020304" pitchFamily="18" charset="0"/>
                      </a:rPr>
                      <m:t>n</m:t>
                    </m:r>
                    <m:r>
                      <a:rPr lang="en-US" sz="2200">
                        <a:effectLst/>
                        <a:latin typeface="Cambria Math" panose="02040503050406030204" pitchFamily="18" charset="0"/>
                        <a:ea typeface="Times New Roman" panose="02020603050405020304" pitchFamily="18" charset="0"/>
                      </a:rPr>
                      <m:t>=</m:t>
                    </m:r>
                    <m:r>
                      <m:rPr>
                        <m:sty m:val="p"/>
                      </m:rPr>
                      <a:rPr lang="en-US" sz="2200">
                        <a:effectLst/>
                        <a:latin typeface="Cambria Math" panose="02040503050406030204" pitchFamily="18" charset="0"/>
                        <a:ea typeface="Times New Roman" panose="02020603050405020304" pitchFamily="18" charset="0"/>
                      </a:rPr>
                      <m:t>k</m:t>
                    </m:r>
                  </m:oMath>
                </a14:m>
                <a:r>
                  <a:rPr lang="en-US" sz="2200" dirty="0">
                    <a:effectLst/>
                    <a:latin typeface="Avenir Next LT Pro" panose="020B0504020202020204" pitchFamily="34" charset="0"/>
                    <a:ea typeface="Times New Roman" panose="02020603050405020304" pitchFamily="18" charset="0"/>
                  </a:rPr>
                  <a:t>, </a:t>
                </a:r>
                <a14:m>
                  <m:oMath xmlns:m="http://schemas.openxmlformats.org/officeDocument/2006/math">
                    <m:r>
                      <m:rPr>
                        <m:sty m:val="p"/>
                      </m:rPr>
                      <a:rPr lang="en-US" sz="2200">
                        <a:effectLst/>
                        <a:latin typeface="Cambria Math" panose="02040503050406030204" pitchFamily="18" charset="0"/>
                        <a:ea typeface="Times New Roman" panose="02020603050405020304" pitchFamily="18" charset="0"/>
                      </a:rPr>
                      <m:t>p</m:t>
                    </m:r>
                    <m:r>
                      <a:rPr lang="en-US" sz="2200">
                        <a:effectLst/>
                        <a:latin typeface="Cambria Math" panose="02040503050406030204" pitchFamily="18" charset="0"/>
                        <a:ea typeface="Times New Roman" panose="02020603050405020304" pitchFamily="18" charset="0"/>
                      </a:rPr>
                      <m:t>(</m:t>
                    </m:r>
                    <m:r>
                      <m:rPr>
                        <m:sty m:val="p"/>
                      </m:rPr>
                      <a:rPr lang="en-US" sz="2200">
                        <a:effectLst/>
                        <a:latin typeface="Cambria Math" panose="02040503050406030204" pitchFamily="18" charset="0"/>
                        <a:ea typeface="Times New Roman" panose="02020603050405020304" pitchFamily="18" charset="0"/>
                      </a:rPr>
                      <m:t>k</m:t>
                    </m:r>
                    <m:r>
                      <a:rPr lang="en-US" sz="2200">
                        <a:effectLst/>
                        <a:latin typeface="Cambria Math" panose="02040503050406030204" pitchFamily="18" charset="0"/>
                        <a:ea typeface="Times New Roman" panose="02020603050405020304" pitchFamily="18" charset="0"/>
                      </a:rPr>
                      <m:t>)</m:t>
                    </m:r>
                  </m:oMath>
                </a14:m>
                <a:r>
                  <a:rPr lang="en-US" sz="2200" dirty="0">
                    <a:effectLst/>
                    <a:latin typeface="Avenir Next LT Pro" panose="020B0504020202020204" pitchFamily="34" charset="0"/>
                    <a:ea typeface="Times New Roman" panose="02020603050405020304" pitchFamily="18" charset="0"/>
                  </a:rPr>
                  <a:t> is true implies </a:t>
                </a:r>
                <a14:m>
                  <m:oMath xmlns:m="http://schemas.openxmlformats.org/officeDocument/2006/math">
                    <m:r>
                      <m:rPr>
                        <m:sty m:val="p"/>
                      </m:rPr>
                      <a:rPr lang="en-US" sz="2200">
                        <a:effectLst/>
                        <a:latin typeface="Cambria Math" panose="02040503050406030204" pitchFamily="18" charset="0"/>
                        <a:ea typeface="Times New Roman" panose="02020603050405020304" pitchFamily="18" charset="0"/>
                      </a:rPr>
                      <m:t>p</m:t>
                    </m:r>
                    <m:r>
                      <a:rPr lang="en-US" sz="2200">
                        <a:effectLst/>
                        <a:latin typeface="Cambria Math" panose="02040503050406030204" pitchFamily="18" charset="0"/>
                        <a:ea typeface="Times New Roman" panose="02020603050405020304" pitchFamily="18" charset="0"/>
                      </a:rPr>
                      <m:t>(</m:t>
                    </m:r>
                    <m:r>
                      <m:rPr>
                        <m:sty m:val="p"/>
                      </m:rPr>
                      <a:rPr lang="en-US" sz="2200">
                        <a:effectLst/>
                        <a:latin typeface="Cambria Math" panose="02040503050406030204" pitchFamily="18" charset="0"/>
                        <a:ea typeface="Times New Roman" panose="02020603050405020304" pitchFamily="18" charset="0"/>
                      </a:rPr>
                      <m:t>k</m:t>
                    </m:r>
                    <m:r>
                      <a:rPr lang="en-US" sz="2200">
                        <a:effectLst/>
                        <a:latin typeface="Cambria Math" panose="02040503050406030204" pitchFamily="18" charset="0"/>
                        <a:ea typeface="Times New Roman" panose="02020603050405020304" pitchFamily="18" charset="0"/>
                      </a:rPr>
                      <m:t>+1)</m:t>
                    </m:r>
                  </m:oMath>
                </a14:m>
                <a:r>
                  <a:rPr lang="en-US" sz="2200" dirty="0">
                    <a:effectLst/>
                    <a:latin typeface="Avenir Next LT Pro" panose="020B0504020202020204" pitchFamily="34" charset="0"/>
                    <a:ea typeface="Times New Roman" panose="02020603050405020304" pitchFamily="18" charset="0"/>
                  </a:rPr>
                  <a:t> is true.</a:t>
                </a:r>
                <a:endParaRPr lang="en-GB" sz="22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200" dirty="0">
                    <a:effectLst/>
                    <a:latin typeface="Avenir Next LT Pro" panose="020B0504020202020204" pitchFamily="34" charset="0"/>
                    <a:ea typeface="Times New Roman" panose="02020603050405020304" pitchFamily="18" charset="0"/>
                  </a:rPr>
                  <a:t>Then </a:t>
                </a:r>
                <a14:m>
                  <m:oMath xmlns:m="http://schemas.openxmlformats.org/officeDocument/2006/math">
                    <m:r>
                      <m:rPr>
                        <m:sty m:val="p"/>
                      </m:rPr>
                      <a:rPr lang="en-US" sz="2200">
                        <a:effectLst/>
                        <a:latin typeface="Cambria Math" panose="02040503050406030204" pitchFamily="18" charset="0"/>
                        <a:ea typeface="Times New Roman" panose="02020603050405020304" pitchFamily="18" charset="0"/>
                      </a:rPr>
                      <m:t>p</m:t>
                    </m:r>
                    <m:r>
                      <a:rPr lang="en-US" sz="2200">
                        <a:effectLst/>
                        <a:latin typeface="Cambria Math" panose="02040503050406030204" pitchFamily="18" charset="0"/>
                        <a:ea typeface="Times New Roman" panose="02020603050405020304" pitchFamily="18" charset="0"/>
                      </a:rPr>
                      <m:t>(</m:t>
                    </m:r>
                    <m:r>
                      <m:rPr>
                        <m:sty m:val="p"/>
                      </m:rPr>
                      <a:rPr lang="en-US" sz="2200">
                        <a:effectLst/>
                        <a:latin typeface="Cambria Math" panose="02040503050406030204" pitchFamily="18" charset="0"/>
                        <a:ea typeface="Times New Roman" panose="02020603050405020304" pitchFamily="18" charset="0"/>
                      </a:rPr>
                      <m:t>n</m:t>
                    </m:r>
                    <m:r>
                      <a:rPr lang="en-US" sz="2200">
                        <a:effectLst/>
                        <a:latin typeface="Cambria Math" panose="02040503050406030204" pitchFamily="18" charset="0"/>
                        <a:ea typeface="Times New Roman" panose="02020603050405020304" pitchFamily="18" charset="0"/>
                      </a:rPr>
                      <m:t>)</m:t>
                    </m:r>
                  </m:oMath>
                </a14:m>
                <a:r>
                  <a:rPr lang="en-US" sz="2200" dirty="0">
                    <a:effectLst/>
                    <a:latin typeface="Avenir Next LT Pro" panose="020B0504020202020204" pitchFamily="34" charset="0"/>
                    <a:ea typeface="Times New Roman" panose="02020603050405020304" pitchFamily="18" charset="0"/>
                  </a:rPr>
                  <a:t> is true for all positive integers n.</a:t>
                </a:r>
                <a:endParaRPr lang="en-GB" sz="2200" dirty="0">
                  <a:effectLst/>
                  <a:latin typeface="Avenir Next LT Pro" panose="020B0504020202020204" pitchFamily="34" charset="0"/>
                  <a:ea typeface="Times New Roman" panose="02020603050405020304" pitchFamily="18" charset="0"/>
                </a:endParaRPr>
              </a:p>
              <a:p>
                <a:pPr marL="0" indent="0">
                  <a:lnSpc>
                    <a:spcPct val="200000"/>
                  </a:lnSpc>
                  <a:buNone/>
                </a:pPr>
                <a:endParaRPr lang="en-GB" sz="22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3AB38AB1-7D81-2240-6FD3-39285B912136}"/>
                  </a:ext>
                </a:extLst>
              </p:cNvPr>
              <p:cNvSpPr>
                <a:spLocks noGrp="1" noRot="1" noChangeAspect="1" noMove="1" noResize="1" noEditPoints="1" noAdjustHandles="1" noChangeArrowheads="1" noChangeShapeType="1" noTextEdit="1"/>
              </p:cNvSpPr>
              <p:nvPr>
                <p:ph idx="1"/>
              </p:nvPr>
            </p:nvSpPr>
            <p:spPr>
              <a:xfrm>
                <a:off x="4724400" y="1852246"/>
                <a:ext cx="7057292" cy="4501662"/>
              </a:xfrm>
              <a:blipFill>
                <a:blip r:embed="rId3"/>
                <a:stretch>
                  <a:fillRect l="-1123" r="-432" b="-542"/>
                </a:stretch>
              </a:blipFill>
            </p:spPr>
            <p:txBody>
              <a:bodyPr/>
              <a:lstStyle/>
              <a:p>
                <a:r>
                  <a:rPr lang="en-GB">
                    <a:noFill/>
                  </a:rPr>
                  <a:t> </a:t>
                </a:r>
              </a:p>
            </p:txBody>
          </p:sp>
        </mc:Fallback>
      </mc:AlternateContent>
    </p:spTree>
    <p:extLst>
      <p:ext uri="{BB962C8B-B14F-4D97-AF65-F5344CB8AC3E}">
        <p14:creationId xmlns:p14="http://schemas.microsoft.com/office/powerpoint/2010/main" val="237151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4727F-BBDB-3F89-3C66-D7B671BC0CD8}"/>
              </a:ext>
            </a:extLst>
          </p:cNvPr>
          <p:cNvSpPr>
            <a:spLocks noGrp="1"/>
          </p:cNvSpPr>
          <p:nvPr>
            <p:ph type="title"/>
          </p:nvPr>
        </p:nvSpPr>
        <p:spPr>
          <a:xfrm>
            <a:off x="836679" y="723898"/>
            <a:ext cx="6002110" cy="1495425"/>
          </a:xfrm>
        </p:spPr>
        <p:txBody>
          <a:bodyPr>
            <a:normAutofit/>
          </a:bodyPr>
          <a:lstStyle/>
          <a:p>
            <a:r>
              <a:rPr lang="en-US" sz="4000" b="1" dirty="0">
                <a:effectLst/>
                <a:latin typeface="Posterama" panose="020B0504020200020000" pitchFamily="34" charset="0"/>
                <a:ea typeface="Times New Roman" panose="02020603050405020304" pitchFamily="18" charset="0"/>
                <a:cs typeface="Posterama" panose="020B0504020200020000" pitchFamily="34" charset="0"/>
              </a:rPr>
              <a:t>Example 1</a:t>
            </a:r>
            <a:endParaRPr lang="en-GB" sz="4000"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07860B0-B8B4-6AF3-7000-74C805E7357C}"/>
                  </a:ext>
                </a:extLst>
              </p:cNvPr>
              <p:cNvSpPr>
                <a:spLocks noGrp="1"/>
              </p:cNvSpPr>
              <p:nvPr>
                <p:ph idx="1"/>
              </p:nvPr>
            </p:nvSpPr>
            <p:spPr>
              <a:xfrm>
                <a:off x="515815" y="1946032"/>
                <a:ext cx="6424247" cy="4572000"/>
              </a:xfrm>
            </p:spPr>
            <p:txBody>
              <a:bodyPr>
                <a:normAutofit fontScale="85000" lnSpcReduction="20000"/>
              </a:bodyPr>
              <a:lstStyle/>
              <a:p>
                <a:pPr marL="0" indent="0">
                  <a:lnSpc>
                    <a:spcPct val="200000"/>
                  </a:lnSpc>
                  <a:buNone/>
                </a:pPr>
                <a:r>
                  <a:rPr lang="en-US" sz="2000" dirty="0">
                    <a:effectLst/>
                    <a:latin typeface="Avenir Next LT Pro" panose="020B0504020202020204" pitchFamily="34" charset="0"/>
                    <a:ea typeface="Times New Roman" panose="02020603050405020304" pitchFamily="18" charset="0"/>
                  </a:rPr>
                  <a:t>Prove that for all positive integers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 </m:t>
                    </m:r>
                  </m:oMath>
                </a14:m>
                <a:r>
                  <a:rPr lang="en-US" sz="2000" dirty="0">
                    <a:effectLst/>
                    <a:latin typeface="Avenir Next LT Pro" panose="020B0504020202020204" pitchFamily="34" charset="0"/>
                    <a:ea typeface="Times New Roman" panose="02020603050405020304" pitchFamily="18" charset="0"/>
                  </a:rPr>
                  <a:t>then;</a:t>
                </a:r>
                <a:endParaRPr lang="en-GB" sz="2000" dirty="0">
                  <a:effectLst/>
                  <a:latin typeface="Avenir Next LT Pro" panose="020B0504020202020204" pitchFamily="34" charset="0"/>
                  <a:ea typeface="Times New Roman" panose="02020603050405020304" pitchFamily="18" charset="0"/>
                </a:endParaRPr>
              </a:p>
              <a:p>
                <a:pPr marL="457200" indent="0">
                  <a:lnSpc>
                    <a:spcPct val="200000"/>
                  </a:lnSpc>
                  <a:buNone/>
                </a:pPr>
                <a14:m>
                  <m:oMathPara xmlns:m="http://schemas.openxmlformats.org/officeDocument/2006/math">
                    <m:oMathParaPr>
                      <m:jc m:val="centerGroup"/>
                    </m:oMathParaPr>
                    <m:oMath xmlns:m="http://schemas.openxmlformats.org/officeDocument/2006/math">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1</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2</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3</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f>
                        <m:fPr>
                          <m:ctrlPr>
                            <a:rPr lang="en-GB" sz="2000" i="1">
                              <a:effectLst/>
                              <a:latin typeface="Cambria Math" panose="02040503050406030204" pitchFamily="18" charset="0"/>
                              <a:ea typeface="Times New Roman" panose="02020603050405020304" pitchFamily="18" charset="0"/>
                            </a:rPr>
                          </m:ctrlPr>
                        </m:fPr>
                        <m:num>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2</m:t>
                              </m:r>
                            </m:sup>
                          </m:sSup>
                        </m:num>
                        <m:den>
                          <m:r>
                            <a:rPr lang="en-US" sz="2000">
                              <a:effectLst/>
                              <a:latin typeface="Cambria Math" panose="02040503050406030204" pitchFamily="18" charset="0"/>
                              <a:ea typeface="Times New Roman" panose="02020603050405020304" pitchFamily="18" charset="0"/>
                            </a:rPr>
                            <m:t>4</m:t>
                          </m:r>
                        </m:den>
                      </m:f>
                    </m:oMath>
                  </m:oMathPara>
                </a14:m>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b="1" dirty="0">
                    <a:effectLst/>
                    <a:latin typeface="Avenir Next LT Pro" panose="020B0504020202020204" pitchFamily="34" charset="0"/>
                    <a:ea typeface="Times New Roman" panose="02020603050405020304" pitchFamily="18" charset="0"/>
                  </a:rPr>
                  <a:t>Proof:  </a:t>
                </a:r>
                <a:r>
                  <a:rPr lang="en-US" sz="2000" dirty="0">
                    <a:effectLst/>
                    <a:latin typeface="Avenir Next LT Pro" panose="020B0504020202020204" pitchFamily="34" charset="0"/>
                    <a:ea typeface="Times New Roman" panose="02020603050405020304" pitchFamily="18" charset="0"/>
                  </a:rPr>
                  <a:t>Step 1: Is the formula true for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=1</m:t>
                    </m:r>
                  </m:oMath>
                </a14:m>
                <a:r>
                  <a:rPr lang="en-US" sz="2000" dirty="0">
                    <a:effectLst/>
                    <a:latin typeface="Avenir Next LT Pro" panose="020B0504020202020204" pitchFamily="34" charset="0"/>
                    <a:ea typeface="Times New Roman" panose="02020603050405020304" pitchFamily="18" charset="0"/>
                  </a:rPr>
                  <a:t> ?</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For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=1</m:t>
                    </m:r>
                  </m:oMath>
                </a14:m>
                <a:r>
                  <a:rPr lang="en-US" sz="2000" dirty="0">
                    <a:effectLst/>
                    <a:latin typeface="Avenir Next LT Pro" panose="020B0504020202020204" pitchFamily="34" charset="0"/>
                    <a:ea typeface="Times New Roman" panose="02020603050405020304" pitchFamily="18" charset="0"/>
                  </a:rPr>
                  <a:t> we have </a:t>
                </a:r>
                <a14:m>
                  <m:oMath xmlns:m="http://schemas.openxmlformats.org/officeDocument/2006/math">
                    <m:f>
                      <m:fPr>
                        <m:ctrlPr>
                          <a:rPr lang="en-GB" sz="2000" i="1">
                            <a:effectLst/>
                            <a:latin typeface="Cambria Math" panose="02040503050406030204" pitchFamily="18" charset="0"/>
                            <a:ea typeface="Times New Roman" panose="02020603050405020304" pitchFamily="18" charset="0"/>
                          </a:rPr>
                        </m:ctrlPr>
                      </m:fPr>
                      <m:num>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1</m:t>
                            </m:r>
                          </m:e>
                          <m:sup>
                            <m:r>
                              <a:rPr lang="en-US" sz="2000">
                                <a:effectLst/>
                                <a:latin typeface="Cambria Math" panose="02040503050406030204" pitchFamily="18" charset="0"/>
                                <a:ea typeface="Times New Roman" panose="02020603050405020304" pitchFamily="18" charset="0"/>
                              </a:rPr>
                              <m:t>2</m:t>
                            </m:r>
                          </m:sup>
                        </m:sSup>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a:rPr lang="en-US" sz="2000">
                                    <a:effectLst/>
                                    <a:latin typeface="Cambria Math" panose="02040503050406030204" pitchFamily="18" charset="0"/>
                                    <a:ea typeface="Times New Roman" panose="02020603050405020304" pitchFamily="18" charset="0"/>
                                  </a:rPr>
                                  <m:t>1+1</m:t>
                                </m:r>
                              </m:e>
                            </m:d>
                          </m:e>
                          <m:sup>
                            <m:r>
                              <a:rPr lang="en-US" sz="2000">
                                <a:effectLst/>
                                <a:latin typeface="Cambria Math" panose="02040503050406030204" pitchFamily="18" charset="0"/>
                                <a:ea typeface="Times New Roman" panose="02020603050405020304" pitchFamily="18" charset="0"/>
                              </a:rPr>
                              <m:t>2</m:t>
                            </m:r>
                          </m:sup>
                        </m:sSup>
                      </m:num>
                      <m:den>
                        <m:r>
                          <a:rPr lang="en-US" sz="2000">
                            <a:effectLst/>
                            <a:latin typeface="Cambria Math" panose="02040503050406030204" pitchFamily="18" charset="0"/>
                            <a:ea typeface="Times New Roman" panose="02020603050405020304" pitchFamily="18" charset="0"/>
                          </a:rPr>
                          <m:t>4</m:t>
                        </m:r>
                      </m:den>
                    </m:f>
                    <m:r>
                      <a:rPr lang="en-US" sz="2000" i="1">
                        <a:effectLst/>
                        <a:latin typeface="Cambria Math" panose="02040503050406030204" pitchFamily="18" charset="0"/>
                        <a:ea typeface="Times New Roman" panose="02020603050405020304" pitchFamily="18" charset="0"/>
                      </a:rPr>
                      <m:t>=1</m:t>
                    </m:r>
                  </m:oMath>
                </a14:m>
                <a:r>
                  <a:rPr lang="en-US" sz="2000" dirty="0">
                    <a:effectLst/>
                    <a:latin typeface="Avenir Next LT Pro" panose="020B0504020202020204" pitchFamily="34" charset="0"/>
                    <a:ea typeface="Times New Roman" panose="02020603050405020304" pitchFamily="18" charset="0"/>
                  </a:rPr>
                  <a:t> . </a:t>
                </a: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Hence it is true for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p</m:t>
                    </m:r>
                    <m:r>
                      <a:rPr lang="en-US" sz="2000">
                        <a:effectLst/>
                        <a:latin typeface="Cambria Math" panose="02040503050406030204" pitchFamily="18" charset="0"/>
                        <a:ea typeface="Times New Roman" panose="02020603050405020304" pitchFamily="18" charset="0"/>
                      </a:rPr>
                      <m:t>(1)</m:t>
                    </m:r>
                  </m:oMath>
                </a14:m>
                <a:r>
                  <a:rPr lang="en-US" sz="2000" dirty="0">
                    <a:effectLst/>
                    <a:latin typeface="Avenir Next LT Pro" panose="020B0504020202020204" pitchFamily="34" charset="0"/>
                    <a:ea typeface="Times New Roman" panose="02020603050405020304" pitchFamily="18" charset="0"/>
                  </a:rPr>
                  <a:t>.</a:t>
                </a:r>
                <a:endParaRPr lang="en-GB" sz="20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2000" dirty="0">
                    <a:effectLst/>
                    <a:latin typeface="Avenir Next LT Pro" panose="020B0504020202020204" pitchFamily="34" charset="0"/>
                    <a:ea typeface="Times New Roman" panose="02020603050405020304" pitchFamily="18" charset="0"/>
                  </a:rPr>
                  <a:t>Remark : We can check for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=2</m:t>
                    </m:r>
                  </m:oMath>
                </a14:m>
                <a:r>
                  <a:rPr lang="en-US" sz="2000" dirty="0">
                    <a:effectLst/>
                    <a:latin typeface="Avenir Next LT Pro" panose="020B0504020202020204" pitchFamily="34" charset="0"/>
                    <a:ea typeface="Times New Roman" panose="02020603050405020304" pitchFamily="18" charset="0"/>
                  </a:rPr>
                  <a:t> i.e., </a:t>
                </a:r>
                <a14:m>
                  <m:oMath xmlns:m="http://schemas.openxmlformats.org/officeDocument/2006/math">
                    <m:f>
                      <m:fPr>
                        <m:ctrlPr>
                          <a:rPr lang="en-GB" sz="2000" i="1">
                            <a:effectLst/>
                            <a:latin typeface="Cambria Math" panose="02040503050406030204" pitchFamily="18" charset="0"/>
                            <a:ea typeface="Times New Roman" panose="02020603050405020304" pitchFamily="18" charset="0"/>
                          </a:rPr>
                        </m:ctrlPr>
                      </m:fPr>
                      <m:num>
                        <m:sSup>
                          <m:sSupPr>
                            <m:ctrlPr>
                              <a:rPr lang="en-GB" sz="2000" i="1">
                                <a:effectLst/>
                                <a:latin typeface="Cambria Math" panose="02040503050406030204" pitchFamily="18" charset="0"/>
                                <a:ea typeface="Times New Roman" panose="02020603050405020304" pitchFamily="18" charset="0"/>
                              </a:rPr>
                            </m:ctrlPr>
                          </m:sSupPr>
                          <m:e>
                            <m:r>
                              <a:rPr lang="en-US" sz="2000">
                                <a:effectLst/>
                                <a:latin typeface="Cambria Math" panose="02040503050406030204" pitchFamily="18" charset="0"/>
                                <a:ea typeface="Times New Roman" panose="02020603050405020304" pitchFamily="18" charset="0"/>
                              </a:rPr>
                              <m:t>2</m:t>
                            </m:r>
                          </m:e>
                          <m:sup>
                            <m:r>
                              <a:rPr lang="en-US" sz="2000">
                                <a:effectLst/>
                                <a:latin typeface="Cambria Math" panose="02040503050406030204" pitchFamily="18" charset="0"/>
                                <a:ea typeface="Times New Roman" panose="02020603050405020304" pitchFamily="18" charset="0"/>
                              </a:rPr>
                              <m:t>2</m:t>
                            </m:r>
                          </m:sup>
                        </m:sSup>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a:rPr lang="en-US" sz="2000">
                                    <a:effectLst/>
                                    <a:latin typeface="Cambria Math" panose="02040503050406030204" pitchFamily="18" charset="0"/>
                                    <a:ea typeface="Times New Roman" panose="02020603050405020304" pitchFamily="18" charset="0"/>
                                  </a:rPr>
                                  <m:t>2+1</m:t>
                                </m:r>
                              </m:e>
                            </m:d>
                          </m:e>
                          <m:sup>
                            <m:r>
                              <a:rPr lang="en-US" sz="2000">
                                <a:effectLst/>
                                <a:latin typeface="Cambria Math" panose="02040503050406030204" pitchFamily="18" charset="0"/>
                                <a:ea typeface="Times New Roman" panose="02020603050405020304" pitchFamily="18" charset="0"/>
                              </a:rPr>
                              <m:t>2</m:t>
                            </m:r>
                          </m:sup>
                        </m:sSup>
                      </m:num>
                      <m:den>
                        <m:r>
                          <a:rPr lang="en-US" sz="2000">
                            <a:effectLst/>
                            <a:latin typeface="Cambria Math" panose="02040503050406030204" pitchFamily="18" charset="0"/>
                            <a:ea typeface="Times New Roman" panose="02020603050405020304" pitchFamily="18" charset="0"/>
                          </a:rPr>
                          <m:t>4</m:t>
                        </m:r>
                      </m:den>
                    </m:f>
                    <m:r>
                      <a:rPr lang="en-US" sz="2000" i="1">
                        <a:effectLst/>
                        <a:latin typeface="Cambria Math" panose="02040503050406030204" pitchFamily="18" charset="0"/>
                        <a:ea typeface="Times New Roman" panose="02020603050405020304" pitchFamily="18" charset="0"/>
                      </a:rPr>
                      <m:t>=</m:t>
                    </m:r>
                    <m:f>
                      <m:fPr>
                        <m:ctrlPr>
                          <a:rPr lang="en-GB" sz="2000" i="1">
                            <a:effectLst/>
                            <a:latin typeface="Cambria Math" panose="02040503050406030204" pitchFamily="18" charset="0"/>
                            <a:ea typeface="Times New Roman" panose="02020603050405020304" pitchFamily="18" charset="0"/>
                          </a:rPr>
                        </m:ctrlPr>
                      </m:fPr>
                      <m:num>
                        <m:r>
                          <a:rPr lang="en-US" sz="2000" i="1">
                            <a:effectLst/>
                            <a:latin typeface="Cambria Math" panose="02040503050406030204" pitchFamily="18" charset="0"/>
                            <a:ea typeface="Times New Roman" panose="02020603050405020304" pitchFamily="18" charset="0"/>
                          </a:rPr>
                          <m:t>4⋅9</m:t>
                        </m:r>
                      </m:num>
                      <m:den>
                        <m:r>
                          <a:rPr lang="en-US" sz="2000" i="1">
                            <a:effectLst/>
                            <a:latin typeface="Cambria Math" panose="02040503050406030204" pitchFamily="18" charset="0"/>
                            <a:ea typeface="Times New Roman" panose="02020603050405020304" pitchFamily="18" charset="0"/>
                          </a:rPr>
                          <m:t>4</m:t>
                        </m:r>
                      </m:den>
                    </m:f>
                    <m:r>
                      <a:rPr lang="en-US" sz="2000" i="1">
                        <a:effectLst/>
                        <a:latin typeface="Cambria Math" panose="02040503050406030204" pitchFamily="18" charset="0"/>
                        <a:ea typeface="Times New Roman" panose="02020603050405020304" pitchFamily="18" charset="0"/>
                      </a:rPr>
                      <m:t>=9</m:t>
                    </m:r>
                  </m:oMath>
                </a14:m>
                <a:r>
                  <a:rPr lang="en-US" sz="2000" dirty="0">
                    <a:effectLst/>
                    <a:latin typeface="Avenir Next LT Pro" panose="020B0504020202020204" pitchFamily="34" charset="0"/>
                    <a:ea typeface="Times New Roman" panose="02020603050405020304" pitchFamily="18" charset="0"/>
                  </a:rPr>
                  <a:t> </a:t>
                </a:r>
                <a:endParaRPr lang="en-GB" sz="2000" dirty="0">
                  <a:effectLst/>
                  <a:latin typeface="Avenir Next LT Pro" panose="020B0504020202020204" pitchFamily="34" charset="0"/>
                  <a:ea typeface="Times New Roman" panose="02020603050405020304" pitchFamily="18" charset="0"/>
                </a:endParaRPr>
              </a:p>
              <a:p>
                <a:pPr marL="0" indent="0">
                  <a:buNone/>
                </a:pPr>
                <a:endParaRPr lang="en-GB" sz="2000"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307860B0-B8B4-6AF3-7000-74C805E7357C}"/>
                  </a:ext>
                </a:extLst>
              </p:cNvPr>
              <p:cNvSpPr>
                <a:spLocks noGrp="1" noRot="1" noChangeAspect="1" noMove="1" noResize="1" noEditPoints="1" noAdjustHandles="1" noChangeArrowheads="1" noChangeShapeType="1" noTextEdit="1"/>
              </p:cNvSpPr>
              <p:nvPr>
                <p:ph idx="1"/>
              </p:nvPr>
            </p:nvSpPr>
            <p:spPr>
              <a:xfrm>
                <a:off x="515815" y="1946032"/>
                <a:ext cx="6424247" cy="4572000"/>
              </a:xfrm>
              <a:blipFill>
                <a:blip r:embed="rId2"/>
                <a:stretch>
                  <a:fillRect l="-665"/>
                </a:stretch>
              </a:blipFill>
            </p:spPr>
            <p:txBody>
              <a:bodyPr/>
              <a:lstStyle/>
              <a:p>
                <a:r>
                  <a:rPr lang="en-GB">
                    <a:noFill/>
                  </a:rPr>
                  <a:t> </a:t>
                </a:r>
              </a:p>
            </p:txBody>
          </p:sp>
        </mc:Fallback>
      </mc:AlternateContent>
      <p:pic>
        <p:nvPicPr>
          <p:cNvPr id="5" name="Picture 4" descr="Message in a bottle">
            <a:extLst>
              <a:ext uri="{FF2B5EF4-FFF2-40B4-BE49-F238E27FC236}">
                <a16:creationId xmlns:a16="http://schemas.microsoft.com/office/drawing/2014/main" id="{7E2AFA08-6807-FDE7-1CE1-32FB586BE846}"/>
              </a:ext>
            </a:extLst>
          </p:cNvPr>
          <p:cNvPicPr>
            <a:picLocks noChangeAspect="1"/>
          </p:cNvPicPr>
          <p:nvPr/>
        </p:nvPicPr>
        <p:blipFill rotWithShape="1">
          <a:blip r:embed="rId3"/>
          <a:srcRect l="33159" r="18247" b="-1"/>
          <a:stretch/>
        </p:blipFill>
        <p:spPr>
          <a:xfrm>
            <a:off x="7199440" y="10"/>
            <a:ext cx="4992560" cy="6857990"/>
          </a:xfrm>
          <a:prstGeom prst="rect">
            <a:avLst/>
          </a:prstGeom>
          <a:effectLst/>
        </p:spPr>
      </p:pic>
    </p:spTree>
    <p:extLst>
      <p:ext uri="{BB962C8B-B14F-4D97-AF65-F5344CB8AC3E}">
        <p14:creationId xmlns:p14="http://schemas.microsoft.com/office/powerpoint/2010/main" val="37493471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9A358-A753-B7E2-048D-D97078609564}"/>
              </a:ext>
            </a:extLst>
          </p:cNvPr>
          <p:cNvSpPr>
            <a:spLocks noGrp="1"/>
          </p:cNvSpPr>
          <p:nvPr>
            <p:ph type="title"/>
          </p:nvPr>
        </p:nvSpPr>
        <p:spPr/>
        <p:txBody>
          <a:bodyPr>
            <a:normAutofit/>
          </a:bodyPr>
          <a:lstStyle/>
          <a:p>
            <a:r>
              <a:rPr lang="en-US" sz="4000" b="1" dirty="0">
                <a:latin typeface="Posterama" panose="020B0504020200020000" pitchFamily="34" charset="0"/>
                <a:cs typeface="Posterama" panose="020B0504020200020000" pitchFamily="34" charset="0"/>
              </a:rPr>
              <a:t>Example 1…</a:t>
            </a:r>
            <a:r>
              <a:rPr lang="en-US" sz="4000" b="1" dirty="0" err="1">
                <a:latin typeface="Posterama" panose="020B0504020200020000" pitchFamily="34" charset="0"/>
                <a:cs typeface="Posterama" panose="020B0504020200020000" pitchFamily="34" charset="0"/>
              </a:rPr>
              <a:t>contd</a:t>
            </a:r>
            <a:r>
              <a:rPr lang="en-US" sz="4000" b="1" dirty="0">
                <a:latin typeface="Posterama" panose="020B0504020200020000" pitchFamily="34" charset="0"/>
                <a:cs typeface="Posterama" panose="020B0504020200020000" pitchFamily="34" charset="0"/>
              </a:rPr>
              <a:t>…</a:t>
            </a:r>
            <a:endParaRPr lang="en-GB" sz="4000" b="1"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BCE1FC5-734A-72B6-D5BF-E8F6157296AE}"/>
                  </a:ext>
                </a:extLst>
              </p:cNvPr>
              <p:cNvSpPr>
                <a:spLocks noGrp="1"/>
              </p:cNvSpPr>
              <p:nvPr>
                <p:ph idx="1"/>
              </p:nvPr>
            </p:nvSpPr>
            <p:spPr>
              <a:xfrm>
                <a:off x="509286" y="1690688"/>
                <a:ext cx="10844514" cy="4486275"/>
              </a:xfrm>
            </p:spPr>
            <p:txBody>
              <a:bodyPr>
                <a:normAutofit lnSpcReduction="10000"/>
              </a:bodyPr>
              <a:lstStyle/>
              <a:p>
                <a:pPr marL="0" indent="0">
                  <a:lnSpc>
                    <a:spcPct val="150000"/>
                  </a:lnSpc>
                  <a:buNone/>
                </a:pPr>
                <a:r>
                  <a:rPr lang="en-US" sz="1800" dirty="0">
                    <a:effectLst/>
                    <a:latin typeface="Avenir Next LT Pro" panose="020B0504020202020204" pitchFamily="34" charset="0"/>
                    <a:ea typeface="Times New Roman" panose="02020603050405020304" pitchFamily="18" charset="0"/>
                  </a:rPr>
                  <a:t>The LHS: </a:t>
                </a:r>
                <a14:m>
                  <m:oMath xmlns:m="http://schemas.openxmlformats.org/officeDocument/2006/math">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1</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2</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=9</m:t>
                    </m:r>
                  </m:oMath>
                </a14:m>
                <a:endParaRPr lang="en-GB" sz="18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1800" dirty="0">
                    <a:effectLst/>
                    <a:latin typeface="Avenir Next LT Pro" panose="020B0504020202020204" pitchFamily="34" charset="0"/>
                    <a:ea typeface="Times New Roman" panose="02020603050405020304" pitchFamily="18" charset="0"/>
                  </a:rPr>
                  <a:t>For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n</m:t>
                    </m:r>
                    <m:r>
                      <a:rPr lang="en-US" sz="1800">
                        <a:effectLst/>
                        <a:latin typeface="Cambria Math" panose="02040503050406030204" pitchFamily="18" charset="0"/>
                        <a:ea typeface="Times New Roman" panose="02020603050405020304" pitchFamily="18" charset="0"/>
                      </a:rPr>
                      <m:t>=3</m:t>
                    </m:r>
                  </m:oMath>
                </a14:m>
                <a:r>
                  <a:rPr lang="en-US" sz="1800" dirty="0">
                    <a:effectLst/>
                    <a:latin typeface="Avenir Next LT Pro" panose="020B0504020202020204" pitchFamily="34" charset="0"/>
                    <a:ea typeface="Times New Roman" panose="02020603050405020304" pitchFamily="18" charset="0"/>
                  </a:rPr>
                  <a:t> we have the LHS as </a:t>
                </a:r>
                <a14:m>
                  <m:oMath xmlns:m="http://schemas.openxmlformats.org/officeDocument/2006/math">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1</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2</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3</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=36</m:t>
                    </m:r>
                  </m:oMath>
                </a14:m>
                <a:endParaRPr lang="en-GB" sz="18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1800" dirty="0">
                    <a:effectLst/>
                    <a:latin typeface="Avenir Next LT Pro" panose="020B0504020202020204" pitchFamily="34" charset="0"/>
                    <a:ea typeface="Times New Roman" panose="02020603050405020304" pitchFamily="18" charset="0"/>
                  </a:rPr>
                  <a:t>This is equal to the RHS; </a:t>
                </a:r>
                <a14:m>
                  <m:oMath xmlns:m="http://schemas.openxmlformats.org/officeDocument/2006/math">
                    <m:f>
                      <m:fPr>
                        <m:ctrlPr>
                          <a:rPr lang="en-GB" sz="1800" i="1">
                            <a:effectLst/>
                            <a:latin typeface="Cambria Math" panose="02040503050406030204" pitchFamily="18" charset="0"/>
                            <a:ea typeface="Times New Roman" panose="02020603050405020304" pitchFamily="18" charset="0"/>
                          </a:rPr>
                        </m:ctrlPr>
                      </m:fPr>
                      <m:num>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3</m:t>
                            </m:r>
                          </m:e>
                          <m:sup>
                            <m:r>
                              <a:rPr lang="en-US" sz="1800">
                                <a:effectLst/>
                                <a:latin typeface="Cambria Math" panose="02040503050406030204" pitchFamily="18" charset="0"/>
                                <a:ea typeface="Times New Roman" panose="02020603050405020304" pitchFamily="18" charset="0"/>
                              </a:rPr>
                              <m:t>2</m:t>
                            </m:r>
                          </m:sup>
                        </m:sSup>
                        <m:sSup>
                          <m:sSupPr>
                            <m:ctrlPr>
                              <a:rPr lang="en-GB" sz="1800" i="1">
                                <a:effectLst/>
                                <a:latin typeface="Cambria Math" panose="02040503050406030204" pitchFamily="18" charset="0"/>
                                <a:ea typeface="Times New Roman" panose="02020603050405020304" pitchFamily="18" charset="0"/>
                              </a:rPr>
                            </m:ctrlPr>
                          </m:sSupPr>
                          <m:e>
                            <m:d>
                              <m:dPr>
                                <m:ctrlPr>
                                  <a:rPr lang="en-GB" sz="1800" i="1">
                                    <a:effectLst/>
                                    <a:latin typeface="Cambria Math" panose="02040503050406030204" pitchFamily="18" charset="0"/>
                                    <a:ea typeface="Times New Roman" panose="02020603050405020304" pitchFamily="18" charset="0"/>
                                  </a:rPr>
                                </m:ctrlPr>
                              </m:dPr>
                              <m:e>
                                <m:r>
                                  <a:rPr lang="en-US" sz="1800">
                                    <a:effectLst/>
                                    <a:latin typeface="Cambria Math" panose="02040503050406030204" pitchFamily="18" charset="0"/>
                                    <a:ea typeface="Times New Roman" panose="02020603050405020304" pitchFamily="18" charset="0"/>
                                  </a:rPr>
                                  <m:t>3+1</m:t>
                                </m:r>
                              </m:e>
                            </m:d>
                          </m:e>
                          <m:sup>
                            <m:r>
                              <a:rPr lang="en-US" sz="1800">
                                <a:effectLst/>
                                <a:latin typeface="Cambria Math" panose="02040503050406030204" pitchFamily="18" charset="0"/>
                                <a:ea typeface="Times New Roman" panose="02020603050405020304" pitchFamily="18" charset="0"/>
                              </a:rPr>
                              <m:t>2</m:t>
                            </m:r>
                          </m:sup>
                        </m:sSup>
                      </m:num>
                      <m:den>
                        <m:r>
                          <a:rPr lang="en-US" sz="1800">
                            <a:effectLst/>
                            <a:latin typeface="Cambria Math" panose="02040503050406030204" pitchFamily="18" charset="0"/>
                            <a:ea typeface="Times New Roman" panose="02020603050405020304" pitchFamily="18" charset="0"/>
                          </a:rPr>
                          <m:t>4</m:t>
                        </m:r>
                      </m:den>
                    </m:f>
                    <m:r>
                      <a:rPr lang="en-US" sz="1800">
                        <a:effectLst/>
                        <a:latin typeface="Cambria Math" panose="02040503050406030204" pitchFamily="18" charset="0"/>
                        <a:ea typeface="Times New Roman" panose="02020603050405020304" pitchFamily="18" charset="0"/>
                      </a:rPr>
                      <m:t>=</m:t>
                    </m:r>
                    <m:f>
                      <m:fPr>
                        <m:ctrlPr>
                          <a:rPr lang="en-GB" sz="1800" i="1">
                            <a:effectLst/>
                            <a:latin typeface="Cambria Math" panose="02040503050406030204" pitchFamily="18" charset="0"/>
                            <a:ea typeface="Times New Roman" panose="02020603050405020304" pitchFamily="18" charset="0"/>
                          </a:rPr>
                        </m:ctrlPr>
                      </m:fPr>
                      <m:num>
                        <m:r>
                          <a:rPr lang="en-US" sz="1800">
                            <a:effectLst/>
                            <a:latin typeface="Cambria Math" panose="02040503050406030204" pitchFamily="18" charset="0"/>
                            <a:ea typeface="Times New Roman" panose="02020603050405020304" pitchFamily="18" charset="0"/>
                          </a:rPr>
                          <m:t>9⋅16</m:t>
                        </m:r>
                      </m:num>
                      <m:den>
                        <m:r>
                          <a:rPr lang="en-US" sz="1800">
                            <a:effectLst/>
                            <a:latin typeface="Cambria Math" panose="02040503050406030204" pitchFamily="18" charset="0"/>
                            <a:ea typeface="Times New Roman" panose="02020603050405020304" pitchFamily="18" charset="0"/>
                          </a:rPr>
                          <m:t>4</m:t>
                        </m:r>
                      </m:den>
                    </m:f>
                    <m:r>
                      <a:rPr lang="en-US" sz="1800">
                        <a:effectLst/>
                        <a:latin typeface="Cambria Math" panose="02040503050406030204" pitchFamily="18" charset="0"/>
                        <a:ea typeface="Times New Roman" panose="02020603050405020304" pitchFamily="18" charset="0"/>
                      </a:rPr>
                      <m:t>=36 </m:t>
                    </m:r>
                  </m:oMath>
                </a14:m>
                <a:r>
                  <a:rPr lang="en-US" sz="1800" dirty="0">
                    <a:effectLst/>
                    <a:latin typeface="Avenir Next LT Pro" panose="020B0504020202020204" pitchFamily="34" charset="0"/>
                    <a:ea typeface="Times New Roman" panose="02020603050405020304" pitchFamily="18" charset="0"/>
                  </a:rPr>
                  <a:t>. Clearly the LHS = RHS.</a:t>
                </a:r>
                <a:endParaRPr lang="en-GB" sz="18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1800" dirty="0">
                    <a:effectLst/>
                    <a:latin typeface="Avenir Next LT Pro" panose="020B0504020202020204" pitchFamily="34" charset="0"/>
                    <a:ea typeface="Times New Roman" panose="02020603050405020304" pitchFamily="18" charset="0"/>
                  </a:rPr>
                  <a:t>Step 2: We assume that the formula is true for </a:t>
                </a:r>
                <a14:m>
                  <m:oMath xmlns:m="http://schemas.openxmlformats.org/officeDocument/2006/math">
                    <m:r>
                      <m:rPr>
                        <m:sty m:val="p"/>
                      </m:rPr>
                      <a:rPr lang="en-US" sz="1800">
                        <a:effectLst/>
                        <a:latin typeface="Cambria Math" panose="02040503050406030204" pitchFamily="18" charset="0"/>
                        <a:ea typeface="Times New Roman" panose="02020603050405020304" pitchFamily="18" charset="0"/>
                      </a:rPr>
                      <m:t>n</m:t>
                    </m:r>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k</m:t>
                    </m:r>
                  </m:oMath>
                </a14:m>
                <a:r>
                  <a:rPr lang="en-US" sz="1800" dirty="0">
                    <a:effectLst/>
                    <a:latin typeface="Avenir Next LT Pro" panose="020B0504020202020204" pitchFamily="34" charset="0"/>
                    <a:ea typeface="Times New Roman" panose="02020603050405020304" pitchFamily="18" charset="0"/>
                  </a:rPr>
                  <a:t>. </a:t>
                </a:r>
                <a:endParaRPr lang="en-GB" sz="1800" dirty="0">
                  <a:effectLst/>
                  <a:latin typeface="Avenir Next LT Pro" panose="020B0504020202020204" pitchFamily="34" charset="0"/>
                  <a:ea typeface="Times New Roman" panose="02020603050405020304" pitchFamily="18" charset="0"/>
                </a:endParaRPr>
              </a:p>
              <a:p>
                <a:pPr marL="457200" indent="0">
                  <a:lnSpc>
                    <a:spcPct val="150000"/>
                  </a:lnSpc>
                  <a:buNone/>
                </a:pPr>
                <a14:m>
                  <m:oMathPara xmlns:m="http://schemas.openxmlformats.org/officeDocument/2006/math">
                    <m:oMathParaPr>
                      <m:jc m:val="centerGroup"/>
                    </m:oMathParaPr>
                    <m:oMath xmlns:m="http://schemas.openxmlformats.org/officeDocument/2006/math">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1</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2</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3</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m:rPr>
                              <m:sty m:val="p"/>
                            </m:rPr>
                            <a:rPr lang="en-US" sz="1800">
                              <a:effectLst/>
                              <a:latin typeface="Cambria Math" panose="02040503050406030204" pitchFamily="18" charset="0"/>
                              <a:ea typeface="Times New Roman" panose="02020603050405020304" pitchFamily="18" charset="0"/>
                            </a:rPr>
                            <m:t>k</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f>
                        <m:fPr>
                          <m:ctrlPr>
                            <a:rPr lang="en-GB" sz="1800" i="1">
                              <a:effectLst/>
                              <a:latin typeface="Cambria Math" panose="02040503050406030204" pitchFamily="18" charset="0"/>
                              <a:ea typeface="Times New Roman" panose="02020603050405020304" pitchFamily="18" charset="0"/>
                            </a:rPr>
                          </m:ctrlPr>
                        </m:fPr>
                        <m:num>
                          <m:sSup>
                            <m:sSupPr>
                              <m:ctrlPr>
                                <a:rPr lang="en-GB" sz="1800" i="1">
                                  <a:effectLst/>
                                  <a:latin typeface="Cambria Math" panose="02040503050406030204" pitchFamily="18" charset="0"/>
                                  <a:ea typeface="Times New Roman" panose="02020603050405020304" pitchFamily="18" charset="0"/>
                                </a:rPr>
                              </m:ctrlPr>
                            </m:sSupPr>
                            <m:e>
                              <m:r>
                                <m:rPr>
                                  <m:sty m:val="p"/>
                                </m:rPr>
                                <a:rPr lang="en-US" sz="1800">
                                  <a:effectLst/>
                                  <a:latin typeface="Cambria Math" panose="02040503050406030204" pitchFamily="18" charset="0"/>
                                  <a:ea typeface="Times New Roman" panose="02020603050405020304" pitchFamily="18" charset="0"/>
                                </a:rPr>
                                <m:t>k</m:t>
                              </m:r>
                            </m:e>
                            <m:sup>
                              <m:r>
                                <a:rPr lang="en-US" sz="1800">
                                  <a:effectLst/>
                                  <a:latin typeface="Cambria Math" panose="02040503050406030204" pitchFamily="18" charset="0"/>
                                  <a:ea typeface="Times New Roman" panose="02020603050405020304" pitchFamily="18" charset="0"/>
                                </a:rPr>
                                <m:t>2</m:t>
                              </m:r>
                            </m:sup>
                          </m:sSup>
                          <m:sSup>
                            <m:sSupPr>
                              <m:ctrlPr>
                                <a:rPr lang="en-GB" sz="1800" i="1">
                                  <a:effectLst/>
                                  <a:latin typeface="Cambria Math" panose="02040503050406030204" pitchFamily="18" charset="0"/>
                                  <a:ea typeface="Times New Roman" panose="02020603050405020304" pitchFamily="18" charset="0"/>
                                </a:rPr>
                              </m:ctrlPr>
                            </m:sSupPr>
                            <m:e>
                              <m:d>
                                <m:dPr>
                                  <m:ctrlPr>
                                    <a:rPr lang="en-GB" sz="1800" i="1">
                                      <a:effectLst/>
                                      <a:latin typeface="Cambria Math" panose="02040503050406030204" pitchFamily="18" charset="0"/>
                                      <a:ea typeface="Times New Roman" panose="02020603050405020304" pitchFamily="18" charset="0"/>
                                    </a:rPr>
                                  </m:ctrlPr>
                                </m:dPr>
                                <m:e>
                                  <m:r>
                                    <m:rPr>
                                      <m:sty m:val="p"/>
                                    </m:rPr>
                                    <a:rPr lang="en-US" sz="1800">
                                      <a:effectLst/>
                                      <a:latin typeface="Cambria Math" panose="02040503050406030204" pitchFamily="18" charset="0"/>
                                      <a:ea typeface="Times New Roman" panose="02020603050405020304" pitchFamily="18" charset="0"/>
                                    </a:rPr>
                                    <m:t>k</m:t>
                                  </m:r>
                                  <m:r>
                                    <a:rPr lang="en-US" sz="1800">
                                      <a:effectLst/>
                                      <a:latin typeface="Cambria Math" panose="02040503050406030204" pitchFamily="18" charset="0"/>
                                      <a:ea typeface="Times New Roman" panose="02020603050405020304" pitchFamily="18" charset="0"/>
                                    </a:rPr>
                                    <m:t>+1</m:t>
                                  </m:r>
                                </m:e>
                              </m:d>
                            </m:e>
                            <m:sup>
                              <m:r>
                                <a:rPr lang="en-US" sz="1800">
                                  <a:effectLst/>
                                  <a:latin typeface="Cambria Math" panose="02040503050406030204" pitchFamily="18" charset="0"/>
                                  <a:ea typeface="Times New Roman" panose="02020603050405020304" pitchFamily="18" charset="0"/>
                                </a:rPr>
                                <m:t>2</m:t>
                              </m:r>
                            </m:sup>
                          </m:sSup>
                        </m:num>
                        <m:den>
                          <m:r>
                            <a:rPr lang="en-US" sz="1800">
                              <a:effectLst/>
                              <a:latin typeface="Cambria Math" panose="02040503050406030204" pitchFamily="18" charset="0"/>
                              <a:ea typeface="Times New Roman" panose="02020603050405020304" pitchFamily="18" charset="0"/>
                            </a:rPr>
                            <m:t>4</m:t>
                          </m:r>
                        </m:den>
                      </m:f>
                    </m:oMath>
                  </m:oMathPara>
                </a14:m>
                <a:endParaRPr lang="en-GB" sz="1800" dirty="0">
                  <a:effectLst/>
                  <a:latin typeface="Avenir Next LT Pro" panose="020B0504020202020204" pitchFamily="34" charset="0"/>
                  <a:ea typeface="Times New Roman" panose="02020603050405020304" pitchFamily="18" charset="0"/>
                </a:endParaRPr>
              </a:p>
              <a:p>
                <a:pPr marL="0" indent="0">
                  <a:lnSpc>
                    <a:spcPct val="150000"/>
                  </a:lnSpc>
                  <a:buNone/>
                </a:pPr>
                <a:r>
                  <a:rPr lang="en-US" sz="1800" dirty="0">
                    <a:effectLst/>
                    <a:latin typeface="Avenir Next LT Pro" panose="020B0504020202020204" pitchFamily="34" charset="0"/>
                    <a:ea typeface="Times New Roman" panose="02020603050405020304" pitchFamily="18" charset="0"/>
                  </a:rPr>
                  <a:t>Then we prove that it is true for </a:t>
                </a:r>
                <a14:m>
                  <m:oMath xmlns:m="http://schemas.openxmlformats.org/officeDocument/2006/math">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k</m:t>
                    </m:r>
                    <m:r>
                      <a:rPr lang="en-US" sz="1800">
                        <a:effectLst/>
                        <a:latin typeface="Cambria Math" panose="02040503050406030204" pitchFamily="18" charset="0"/>
                        <a:ea typeface="Times New Roman" panose="02020603050405020304" pitchFamily="18" charset="0"/>
                      </a:rPr>
                      <m:t>+1)</m:t>
                    </m:r>
                  </m:oMath>
                </a14:m>
                <a:r>
                  <a:rPr lang="en-US" sz="1800" dirty="0">
                    <a:effectLst/>
                    <a:latin typeface="Avenir Next LT Pro" panose="020B0504020202020204" pitchFamily="34" charset="0"/>
                    <a:ea typeface="Times New Roman" panose="02020603050405020304" pitchFamily="18" charset="0"/>
                  </a:rPr>
                  <a:t> integer, we add </a:t>
                </a:r>
                <a14:m>
                  <m:oMath xmlns:m="http://schemas.openxmlformats.org/officeDocument/2006/math">
                    <m:r>
                      <a:rPr lang="en-US" sz="1800">
                        <a:effectLst/>
                        <a:latin typeface="Cambria Math" panose="02040503050406030204" pitchFamily="18" charset="0"/>
                        <a:ea typeface="Times New Roman" panose="02020603050405020304" pitchFamily="18" charset="0"/>
                      </a:rPr>
                      <m:t>(</m:t>
                    </m:r>
                    <m:r>
                      <m:rPr>
                        <m:sty m:val="p"/>
                      </m:rPr>
                      <a:rPr lang="en-US" sz="1800">
                        <a:effectLst/>
                        <a:latin typeface="Cambria Math" panose="02040503050406030204" pitchFamily="18" charset="0"/>
                        <a:ea typeface="Times New Roman" panose="02020603050405020304" pitchFamily="18" charset="0"/>
                      </a:rPr>
                      <m:t>k</m:t>
                    </m:r>
                    <m:r>
                      <a:rPr lang="en-US" sz="1800">
                        <a:effectLst/>
                        <a:latin typeface="Cambria Math" panose="02040503050406030204" pitchFamily="18" charset="0"/>
                        <a:ea typeface="Times New Roman" panose="02020603050405020304" pitchFamily="18" charset="0"/>
                      </a:rPr>
                      <m:t>+1)</m:t>
                    </m:r>
                  </m:oMath>
                </a14:m>
                <a:r>
                  <a:rPr lang="en-US" sz="1800" dirty="0">
                    <a:effectLst/>
                    <a:latin typeface="Avenir Next LT Pro" panose="020B0504020202020204" pitchFamily="34" charset="0"/>
                    <a:ea typeface="Times New Roman" panose="02020603050405020304" pitchFamily="18" charset="0"/>
                  </a:rPr>
                  <a:t> term to both sides i.e.</a:t>
                </a:r>
                <a:endParaRPr lang="en-GB" sz="1800" dirty="0">
                  <a:effectLst/>
                  <a:latin typeface="Avenir Next LT Pro" panose="020B0504020202020204" pitchFamily="34" charset="0"/>
                  <a:ea typeface="Times New Roman" panose="02020603050405020304" pitchFamily="18" charset="0"/>
                </a:endParaRPr>
              </a:p>
              <a:p>
                <a:pPr marL="457200" indent="0">
                  <a:lnSpc>
                    <a:spcPct val="150000"/>
                  </a:lnSpc>
                  <a:buNone/>
                </a:pPr>
                <a14:m>
                  <m:oMathPara xmlns:m="http://schemas.openxmlformats.org/officeDocument/2006/math">
                    <m:oMathParaPr>
                      <m:jc m:val="centerGroup"/>
                    </m:oMathParaPr>
                    <m:oMath xmlns:m="http://schemas.openxmlformats.org/officeDocument/2006/math">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1</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2</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a:rPr lang="en-US" sz="1800">
                              <a:effectLst/>
                              <a:latin typeface="Cambria Math" panose="02040503050406030204" pitchFamily="18" charset="0"/>
                              <a:ea typeface="Times New Roman" panose="02020603050405020304" pitchFamily="18" charset="0"/>
                            </a:rPr>
                            <m:t>3</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r>
                            <m:rPr>
                              <m:sty m:val="p"/>
                            </m:rPr>
                            <a:rPr lang="en-US" sz="1800">
                              <a:effectLst/>
                              <a:latin typeface="Cambria Math" panose="02040503050406030204" pitchFamily="18" charset="0"/>
                              <a:ea typeface="Times New Roman" panose="02020603050405020304" pitchFamily="18" charset="0"/>
                            </a:rPr>
                            <m:t>k</m:t>
                          </m:r>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d>
                            <m:dPr>
                              <m:ctrlPr>
                                <a:rPr lang="en-GB" sz="1800" i="1">
                                  <a:effectLst/>
                                  <a:latin typeface="Cambria Math" panose="02040503050406030204" pitchFamily="18" charset="0"/>
                                  <a:ea typeface="Times New Roman" panose="02020603050405020304" pitchFamily="18" charset="0"/>
                                </a:rPr>
                              </m:ctrlPr>
                            </m:dPr>
                            <m:e>
                              <m:r>
                                <m:rPr>
                                  <m:sty m:val="p"/>
                                </m:rPr>
                                <a:rPr lang="en-US" sz="1800">
                                  <a:effectLst/>
                                  <a:latin typeface="Cambria Math" panose="02040503050406030204" pitchFamily="18" charset="0"/>
                                  <a:ea typeface="Times New Roman" panose="02020603050405020304" pitchFamily="18" charset="0"/>
                                </a:rPr>
                                <m:t>k</m:t>
                              </m:r>
                              <m:r>
                                <a:rPr lang="en-US" sz="1800">
                                  <a:effectLst/>
                                  <a:latin typeface="Cambria Math" panose="02040503050406030204" pitchFamily="18" charset="0"/>
                                  <a:ea typeface="Times New Roman" panose="02020603050405020304" pitchFamily="18" charset="0"/>
                                </a:rPr>
                                <m:t>+1</m:t>
                              </m:r>
                            </m:e>
                          </m:d>
                        </m:e>
                        <m:sup>
                          <m:r>
                            <a:rPr lang="en-US" sz="1800">
                              <a:effectLst/>
                              <a:latin typeface="Cambria Math" panose="02040503050406030204" pitchFamily="18" charset="0"/>
                              <a:ea typeface="Times New Roman" panose="02020603050405020304" pitchFamily="18" charset="0"/>
                            </a:rPr>
                            <m:t>3</m:t>
                          </m:r>
                        </m:sup>
                      </m:sSup>
                      <m:r>
                        <a:rPr lang="en-US" sz="1800">
                          <a:effectLst/>
                          <a:latin typeface="Cambria Math" panose="02040503050406030204" pitchFamily="18" charset="0"/>
                          <a:ea typeface="Times New Roman" panose="02020603050405020304" pitchFamily="18" charset="0"/>
                        </a:rPr>
                        <m:t>=</m:t>
                      </m:r>
                      <m:f>
                        <m:fPr>
                          <m:ctrlPr>
                            <a:rPr lang="en-GB" sz="1800" i="1">
                              <a:effectLst/>
                              <a:latin typeface="Cambria Math" panose="02040503050406030204" pitchFamily="18" charset="0"/>
                              <a:ea typeface="Times New Roman" panose="02020603050405020304" pitchFamily="18" charset="0"/>
                            </a:rPr>
                          </m:ctrlPr>
                        </m:fPr>
                        <m:num>
                          <m:sSup>
                            <m:sSupPr>
                              <m:ctrlPr>
                                <a:rPr lang="en-GB" sz="1800" i="1">
                                  <a:effectLst/>
                                  <a:latin typeface="Cambria Math" panose="02040503050406030204" pitchFamily="18" charset="0"/>
                                  <a:ea typeface="Times New Roman" panose="02020603050405020304" pitchFamily="18" charset="0"/>
                                </a:rPr>
                              </m:ctrlPr>
                            </m:sSupPr>
                            <m:e>
                              <m:r>
                                <m:rPr>
                                  <m:sty m:val="p"/>
                                </m:rPr>
                                <a:rPr lang="en-US" sz="1800">
                                  <a:effectLst/>
                                  <a:latin typeface="Cambria Math" panose="02040503050406030204" pitchFamily="18" charset="0"/>
                                  <a:ea typeface="Times New Roman" panose="02020603050405020304" pitchFamily="18" charset="0"/>
                                </a:rPr>
                                <m:t>k</m:t>
                              </m:r>
                            </m:e>
                            <m:sup>
                              <m:r>
                                <a:rPr lang="en-US" sz="1800">
                                  <a:effectLst/>
                                  <a:latin typeface="Cambria Math" panose="02040503050406030204" pitchFamily="18" charset="0"/>
                                  <a:ea typeface="Times New Roman" panose="02020603050405020304" pitchFamily="18" charset="0"/>
                                </a:rPr>
                                <m:t>2</m:t>
                              </m:r>
                            </m:sup>
                          </m:sSup>
                          <m:sSup>
                            <m:sSupPr>
                              <m:ctrlPr>
                                <a:rPr lang="en-GB" sz="1800" i="1">
                                  <a:effectLst/>
                                  <a:latin typeface="Cambria Math" panose="02040503050406030204" pitchFamily="18" charset="0"/>
                                  <a:ea typeface="Times New Roman" panose="02020603050405020304" pitchFamily="18" charset="0"/>
                                </a:rPr>
                              </m:ctrlPr>
                            </m:sSupPr>
                            <m:e>
                              <m:d>
                                <m:dPr>
                                  <m:ctrlPr>
                                    <a:rPr lang="en-GB" sz="1800" i="1">
                                      <a:effectLst/>
                                      <a:latin typeface="Cambria Math" panose="02040503050406030204" pitchFamily="18" charset="0"/>
                                      <a:ea typeface="Times New Roman" panose="02020603050405020304" pitchFamily="18" charset="0"/>
                                    </a:rPr>
                                  </m:ctrlPr>
                                </m:dPr>
                                <m:e>
                                  <m:r>
                                    <m:rPr>
                                      <m:sty m:val="p"/>
                                    </m:rPr>
                                    <a:rPr lang="en-US" sz="1800">
                                      <a:effectLst/>
                                      <a:latin typeface="Cambria Math" panose="02040503050406030204" pitchFamily="18" charset="0"/>
                                      <a:ea typeface="Times New Roman" panose="02020603050405020304" pitchFamily="18" charset="0"/>
                                    </a:rPr>
                                    <m:t>k</m:t>
                                  </m:r>
                                  <m:r>
                                    <a:rPr lang="en-US" sz="1800">
                                      <a:effectLst/>
                                      <a:latin typeface="Cambria Math" panose="02040503050406030204" pitchFamily="18" charset="0"/>
                                      <a:ea typeface="Times New Roman" panose="02020603050405020304" pitchFamily="18" charset="0"/>
                                    </a:rPr>
                                    <m:t>+1</m:t>
                                  </m:r>
                                </m:e>
                              </m:d>
                            </m:e>
                            <m:sup>
                              <m:r>
                                <a:rPr lang="en-US" sz="1800">
                                  <a:effectLst/>
                                  <a:latin typeface="Cambria Math" panose="02040503050406030204" pitchFamily="18" charset="0"/>
                                  <a:ea typeface="Times New Roman" panose="02020603050405020304" pitchFamily="18" charset="0"/>
                                </a:rPr>
                                <m:t>2</m:t>
                              </m:r>
                            </m:sup>
                          </m:sSup>
                        </m:num>
                        <m:den>
                          <m:r>
                            <a:rPr lang="en-US" sz="1800">
                              <a:effectLst/>
                              <a:latin typeface="Cambria Math" panose="02040503050406030204" pitchFamily="18" charset="0"/>
                              <a:ea typeface="Times New Roman" panose="02020603050405020304" pitchFamily="18" charset="0"/>
                            </a:rPr>
                            <m:t>4</m:t>
                          </m:r>
                        </m:den>
                      </m:f>
                      <m:r>
                        <a:rPr lang="en-US" sz="1800">
                          <a:effectLst/>
                          <a:latin typeface="Cambria Math" panose="02040503050406030204" pitchFamily="18" charset="0"/>
                          <a:ea typeface="Times New Roman" panose="02020603050405020304" pitchFamily="18" charset="0"/>
                        </a:rPr>
                        <m:t>+</m:t>
                      </m:r>
                      <m:sSup>
                        <m:sSupPr>
                          <m:ctrlPr>
                            <a:rPr lang="en-GB" sz="1800" i="1">
                              <a:effectLst/>
                              <a:latin typeface="Cambria Math" panose="02040503050406030204" pitchFamily="18" charset="0"/>
                              <a:ea typeface="Times New Roman" panose="02020603050405020304" pitchFamily="18" charset="0"/>
                            </a:rPr>
                          </m:ctrlPr>
                        </m:sSupPr>
                        <m:e>
                          <m:d>
                            <m:dPr>
                              <m:ctrlPr>
                                <a:rPr lang="en-GB" sz="1800" i="1">
                                  <a:effectLst/>
                                  <a:latin typeface="Cambria Math" panose="02040503050406030204" pitchFamily="18" charset="0"/>
                                  <a:ea typeface="Times New Roman" panose="02020603050405020304" pitchFamily="18" charset="0"/>
                                </a:rPr>
                              </m:ctrlPr>
                            </m:dPr>
                            <m:e>
                              <m:r>
                                <m:rPr>
                                  <m:sty m:val="p"/>
                                </m:rPr>
                                <a:rPr lang="en-US" sz="1800">
                                  <a:effectLst/>
                                  <a:latin typeface="Cambria Math" panose="02040503050406030204" pitchFamily="18" charset="0"/>
                                  <a:ea typeface="Times New Roman" panose="02020603050405020304" pitchFamily="18" charset="0"/>
                                </a:rPr>
                                <m:t>k</m:t>
                              </m:r>
                              <m:r>
                                <a:rPr lang="en-US" sz="1800">
                                  <a:effectLst/>
                                  <a:latin typeface="Cambria Math" panose="02040503050406030204" pitchFamily="18" charset="0"/>
                                  <a:ea typeface="Times New Roman" panose="02020603050405020304" pitchFamily="18" charset="0"/>
                                </a:rPr>
                                <m:t>+1</m:t>
                              </m:r>
                            </m:e>
                          </m:d>
                        </m:e>
                        <m:sup>
                          <m:r>
                            <a:rPr lang="en-US" sz="1800">
                              <a:effectLst/>
                              <a:latin typeface="Cambria Math" panose="02040503050406030204" pitchFamily="18" charset="0"/>
                              <a:ea typeface="Times New Roman" panose="02020603050405020304" pitchFamily="18" charset="0"/>
                            </a:rPr>
                            <m:t>3</m:t>
                          </m:r>
                        </m:sup>
                      </m:sSup>
                    </m:oMath>
                  </m:oMathPara>
                </a14:m>
                <a:endParaRPr lang="en-GB" sz="1800" dirty="0">
                  <a:effectLst/>
                  <a:latin typeface="Avenir Next LT Pro" panose="020B0504020202020204" pitchFamily="34" charset="0"/>
                  <a:ea typeface="Times New Roman" panose="02020603050405020304" pitchFamily="18" charset="0"/>
                </a:endParaRPr>
              </a:p>
              <a:p>
                <a:pPr marL="0" indent="0">
                  <a:buNone/>
                </a:pPr>
                <a:endParaRPr lang="en-GB" dirty="0">
                  <a:latin typeface="Avenir Next LT Pro" panose="020B0504020202020204" pitchFamily="34" charset="0"/>
                </a:endParaRPr>
              </a:p>
            </p:txBody>
          </p:sp>
        </mc:Choice>
        <mc:Fallback>
          <p:sp>
            <p:nvSpPr>
              <p:cNvPr id="3" name="Content Placeholder 2">
                <a:extLst>
                  <a:ext uri="{FF2B5EF4-FFF2-40B4-BE49-F238E27FC236}">
                    <a16:creationId xmlns:a16="http://schemas.microsoft.com/office/drawing/2014/main" id="{BBCE1FC5-734A-72B6-D5BF-E8F6157296AE}"/>
                  </a:ext>
                </a:extLst>
              </p:cNvPr>
              <p:cNvSpPr>
                <a:spLocks noGrp="1" noRot="1" noChangeAspect="1" noMove="1" noResize="1" noEditPoints="1" noAdjustHandles="1" noChangeArrowheads="1" noChangeShapeType="1" noTextEdit="1"/>
              </p:cNvSpPr>
              <p:nvPr>
                <p:ph idx="1"/>
              </p:nvPr>
            </p:nvSpPr>
            <p:spPr>
              <a:xfrm>
                <a:off x="509286" y="1690688"/>
                <a:ext cx="10844514" cy="4486275"/>
              </a:xfrm>
              <a:blipFill>
                <a:blip r:embed="rId2"/>
                <a:stretch>
                  <a:fillRect l="-506"/>
                </a:stretch>
              </a:blipFill>
            </p:spPr>
            <p:txBody>
              <a:bodyPr/>
              <a:lstStyle/>
              <a:p>
                <a:r>
                  <a:rPr lang="en-GB">
                    <a:noFill/>
                  </a:rPr>
                  <a:t> </a:t>
                </a:r>
              </a:p>
            </p:txBody>
          </p:sp>
        </mc:Fallback>
      </mc:AlternateContent>
    </p:spTree>
    <p:extLst>
      <p:ext uri="{BB962C8B-B14F-4D97-AF65-F5344CB8AC3E}">
        <p14:creationId xmlns:p14="http://schemas.microsoft.com/office/powerpoint/2010/main" val="18948663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B79CB6-8C38-EC7F-9066-F9CCBD306300}"/>
              </a:ext>
            </a:extLst>
          </p:cNvPr>
          <p:cNvSpPr>
            <a:spLocks noGrp="1"/>
          </p:cNvSpPr>
          <p:nvPr>
            <p:ph type="title"/>
          </p:nvPr>
        </p:nvSpPr>
        <p:spPr>
          <a:xfrm>
            <a:off x="836679" y="723898"/>
            <a:ext cx="6002110" cy="1495425"/>
          </a:xfrm>
        </p:spPr>
        <p:txBody>
          <a:bodyPr>
            <a:normAutofit/>
          </a:bodyPr>
          <a:lstStyle/>
          <a:p>
            <a:r>
              <a:rPr lang="en-US" sz="4000" b="1" dirty="0">
                <a:latin typeface="Posterama" panose="020B0504020200020000" pitchFamily="34" charset="0"/>
                <a:cs typeface="Posterama" panose="020B0504020200020000" pitchFamily="34" charset="0"/>
              </a:rPr>
              <a:t>Example 1…</a:t>
            </a:r>
            <a:r>
              <a:rPr lang="en-US" sz="4000" b="1" dirty="0" err="1">
                <a:latin typeface="Posterama" panose="020B0504020200020000" pitchFamily="34" charset="0"/>
                <a:cs typeface="Posterama" panose="020B0504020200020000" pitchFamily="34" charset="0"/>
              </a:rPr>
              <a:t>contd</a:t>
            </a:r>
            <a:r>
              <a:rPr lang="en-US" sz="4000" b="1" dirty="0">
                <a:latin typeface="Posterama" panose="020B0504020200020000" pitchFamily="34" charset="0"/>
                <a:cs typeface="Posterama" panose="020B0504020200020000" pitchFamily="34" charset="0"/>
              </a:rPr>
              <a:t>…</a:t>
            </a:r>
            <a:endParaRPr lang="en-GB" sz="4000" b="1" dirty="0">
              <a:latin typeface="Posterama" panose="020B0504020200020000" pitchFamily="34" charset="0"/>
              <a:cs typeface="Posterama" panose="020B0504020200020000"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3DEF9A8-03E9-3E4B-E5A6-BB42B996E9DA}"/>
                  </a:ext>
                </a:extLst>
              </p:cNvPr>
              <p:cNvSpPr>
                <a:spLocks noGrp="1"/>
              </p:cNvSpPr>
              <p:nvPr>
                <p:ph idx="1"/>
              </p:nvPr>
            </p:nvSpPr>
            <p:spPr>
              <a:xfrm>
                <a:off x="391886" y="1698171"/>
                <a:ext cx="8274052" cy="4987637"/>
              </a:xfrm>
            </p:spPr>
            <p:txBody>
              <a:bodyPr>
                <a:noAutofit/>
              </a:bodyPr>
              <a:lstStyle/>
              <a:p>
                <a:pPr marL="0" indent="0">
                  <a:lnSpc>
                    <a:spcPct val="200000"/>
                  </a:lnSpc>
                  <a:buNone/>
                </a:pPr>
                <a:r>
                  <a:rPr lang="en-US" sz="2000" dirty="0">
                    <a:effectLst/>
                    <a:latin typeface="Goudy Old Style" panose="02020502050305020303" pitchFamily="18" charset="0"/>
                    <a:ea typeface="Times New Roman" panose="02020603050405020304" pitchFamily="18" charset="0"/>
                  </a:rPr>
                  <a:t>We now simplify the RHS to get; </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14:m>
                  <m:oMathPara xmlns:m="http://schemas.openxmlformats.org/officeDocument/2006/math">
                    <m:oMathParaPr>
                      <m:jc m:val="centerGroup"/>
                    </m:oMathParaPr>
                    <m:oMath xmlns:m="http://schemas.openxmlformats.org/officeDocument/2006/math">
                      <m:f>
                        <m:fPr>
                          <m:ctrlPr>
                            <a:rPr lang="en-GB" sz="2000" i="1">
                              <a:effectLst/>
                              <a:latin typeface="Cambria Math" panose="02040503050406030204" pitchFamily="18" charset="0"/>
                              <a:ea typeface="Times New Roman" panose="02020603050405020304" pitchFamily="18" charset="0"/>
                            </a:rPr>
                          </m:ctrlPr>
                        </m:fPr>
                        <m:num>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2</m:t>
                              </m:r>
                            </m:sup>
                          </m:sSup>
                        </m:num>
                        <m:den>
                          <m:r>
                            <a:rPr lang="en-US" sz="2000">
                              <a:effectLst/>
                              <a:latin typeface="Cambria Math" panose="02040503050406030204" pitchFamily="18" charset="0"/>
                              <a:ea typeface="Times New Roman" panose="02020603050405020304" pitchFamily="18" charset="0"/>
                            </a:rPr>
                            <m:t>4</m:t>
                          </m:r>
                        </m:den>
                      </m:f>
                      <m:r>
                        <a:rPr lang="en-US" sz="2000">
                          <a:effectLst/>
                          <a:latin typeface="Cambria Math" panose="02040503050406030204" pitchFamily="18" charset="0"/>
                          <a:ea typeface="Times New Roman" panose="02020603050405020304" pitchFamily="18" charset="0"/>
                        </a:rPr>
                        <m:t>+</m:t>
                      </m:r>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3</m:t>
                          </m:r>
                        </m:sup>
                      </m:sSup>
                      <m:r>
                        <a:rPr lang="en-US" sz="2000">
                          <a:effectLst/>
                          <a:latin typeface="Cambria Math" panose="02040503050406030204" pitchFamily="18" charset="0"/>
                          <a:ea typeface="Times New Roman" panose="02020603050405020304" pitchFamily="18" charset="0"/>
                        </a:rPr>
                        <m:t>=</m:t>
                      </m:r>
                      <m:f>
                        <m:fPr>
                          <m:ctrlPr>
                            <a:rPr lang="en-GB" sz="2000" i="1">
                              <a:effectLst/>
                              <a:latin typeface="Cambria Math" panose="02040503050406030204" pitchFamily="18" charset="0"/>
                              <a:ea typeface="Times New Roman" panose="02020603050405020304" pitchFamily="18" charset="0"/>
                            </a:rPr>
                          </m:ctrlPr>
                        </m:fPr>
                        <m:num>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k</m:t>
                              </m:r>
                            </m:e>
                            <m:sup>
                              <m:r>
                                <a:rPr lang="en-US" sz="2000">
                                  <a:effectLst/>
                                  <a:latin typeface="Cambria Math" panose="02040503050406030204" pitchFamily="18" charset="0"/>
                                  <a:ea typeface="Times New Roman" panose="02020603050405020304" pitchFamily="18" charset="0"/>
                                </a:rPr>
                                <m:t>2</m:t>
                              </m:r>
                            </m:sup>
                          </m:sSup>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2</m:t>
                              </m:r>
                            </m:sup>
                          </m:sSup>
                          <m:r>
                            <a:rPr lang="en-US" sz="2000">
                              <a:effectLst/>
                              <a:latin typeface="Cambria Math" panose="02040503050406030204" pitchFamily="18" charset="0"/>
                              <a:ea typeface="Times New Roman" panose="02020603050405020304" pitchFamily="18" charset="0"/>
                            </a:rPr>
                            <m:t>+4</m:t>
                          </m:r>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3</m:t>
                              </m:r>
                            </m:sup>
                          </m:sSup>
                        </m:num>
                        <m:den>
                          <m:r>
                            <a:rPr lang="en-US" sz="2000">
                              <a:effectLst/>
                              <a:latin typeface="Cambria Math" panose="02040503050406030204" pitchFamily="18" charset="0"/>
                              <a:ea typeface="Times New Roman" panose="02020603050405020304" pitchFamily="18" charset="0"/>
                            </a:rPr>
                            <m:t>4</m:t>
                          </m:r>
                        </m:den>
                      </m:f>
                    </m:oMath>
                  </m:oMathPara>
                </a14:m>
                <a:endParaRPr lang="en-US" sz="2000" dirty="0">
                  <a:effectLst/>
                  <a:latin typeface="Goudy Old Style" panose="02020502050305020303" pitchFamily="18" charset="0"/>
                  <a:ea typeface="Times New Roman" panose="02020603050405020304" pitchFamily="18" charset="0"/>
                </a:endParaRPr>
              </a:p>
              <a:p>
                <a:pPr marL="0" indent="0">
                  <a:lnSpc>
                    <a:spcPct val="200000"/>
                  </a:lnSpc>
                  <a:buNone/>
                </a:pPr>
                <a:r>
                  <a:rPr lang="en-US" sz="2000" dirty="0">
                    <a:latin typeface="Goudy Old Style" panose="02020502050305020303" pitchFamily="18" charset="0"/>
                    <a:ea typeface="Times New Roman" panose="02020603050405020304" pitchFamily="18" charset="0"/>
                  </a:rPr>
                  <a:t>Now the RHS is </a:t>
                </a:r>
                <a:r>
                  <a:rPr lang="en-US" sz="2000" dirty="0">
                    <a:effectLst/>
                    <a:latin typeface="Goudy Old Style" panose="02020502050305020303" pitchFamily="18" charset="0"/>
                    <a:ea typeface="Times New Roman" panose="02020603050405020304" pitchFamily="18" charset="0"/>
                  </a:rPr>
                  <a:t>the value of</a:t>
                </a:r>
                <a:r>
                  <a:rPr lang="en-US" sz="2000" baseline="-25000" dirty="0">
                    <a:effectLst/>
                    <a:latin typeface="Goudy Old Style" panose="02020502050305020303" pitchFamily="18" charset="0"/>
                    <a:ea typeface="Times New Roman" panose="02020603050405020304" pitchFamily="18" charset="0"/>
                  </a:rPr>
                  <a:t> </a:t>
                </a:r>
                <a14:m>
                  <m:oMath xmlns:m="http://schemas.openxmlformats.org/officeDocument/2006/math">
                    <m:f>
                      <m:fPr>
                        <m:ctrlPr>
                          <a:rPr lang="en-GB" sz="2000" i="1">
                            <a:effectLst/>
                            <a:latin typeface="Cambria Math" panose="02040503050406030204" pitchFamily="18" charset="0"/>
                            <a:ea typeface="Times New Roman" panose="02020603050405020304" pitchFamily="18" charset="0"/>
                          </a:rPr>
                        </m:ctrlPr>
                      </m:fPr>
                      <m:num>
                        <m:sSup>
                          <m:sSupPr>
                            <m:ctrlPr>
                              <a:rPr lang="en-GB" sz="2000" i="1">
                                <a:effectLst/>
                                <a:latin typeface="Cambria Math" panose="02040503050406030204" pitchFamily="18" charset="0"/>
                                <a:ea typeface="Times New Roman" panose="02020603050405020304" pitchFamily="18" charset="0"/>
                              </a:rPr>
                            </m:ctrlPr>
                          </m:sSupPr>
                          <m:e>
                            <m:r>
                              <m:rPr>
                                <m:sty m:val="p"/>
                              </m:rPr>
                              <a:rPr lang="en-US" sz="2000">
                                <a:effectLst/>
                                <a:latin typeface="Cambria Math" panose="02040503050406030204" pitchFamily="18" charset="0"/>
                                <a:ea typeface="Times New Roman" panose="02020603050405020304" pitchFamily="18" charset="0"/>
                              </a:rPr>
                              <m:t>n</m:t>
                            </m:r>
                          </m:e>
                          <m:sup>
                            <m:r>
                              <a:rPr lang="en-US" sz="2000">
                                <a:effectLst/>
                                <a:latin typeface="Cambria Math" panose="02040503050406030204" pitchFamily="18" charset="0"/>
                                <a:ea typeface="Times New Roman" panose="02020603050405020304" pitchFamily="18" charset="0"/>
                              </a:rPr>
                              <m:t>2</m:t>
                            </m:r>
                          </m:sup>
                        </m:sSup>
                        <m:sSup>
                          <m:sSupPr>
                            <m:ctrlPr>
                              <a:rPr lang="en-GB" sz="2000" i="1">
                                <a:effectLst/>
                                <a:latin typeface="Cambria Math" panose="02040503050406030204" pitchFamily="18" charset="0"/>
                                <a:ea typeface="Times New Roman" panose="02020603050405020304" pitchFamily="18" charset="0"/>
                              </a:rPr>
                            </m:ctrlPr>
                          </m:sSupPr>
                          <m:e>
                            <m:d>
                              <m:dPr>
                                <m:ctrlPr>
                                  <a:rPr lang="en-GB" sz="2000" i="1">
                                    <a:effectLst/>
                                    <a:latin typeface="Cambria Math" panose="02040503050406030204" pitchFamily="18" charset="0"/>
                                    <a:ea typeface="Times New Roman" panose="02020603050405020304" pitchFamily="18" charset="0"/>
                                  </a:rPr>
                                </m:ctrlPr>
                              </m:dPr>
                              <m:e>
                                <m:r>
                                  <m:rPr>
                                    <m:sty m:val="p"/>
                                  </m:rPr>
                                  <a:rPr lang="en-US" sz="2000">
                                    <a:effectLst/>
                                    <a:latin typeface="Cambria Math" panose="02040503050406030204" pitchFamily="18" charset="0"/>
                                    <a:ea typeface="Times New Roman" panose="02020603050405020304" pitchFamily="18" charset="0"/>
                                  </a:rPr>
                                  <m:t>n</m:t>
                                </m:r>
                                <m:r>
                                  <a:rPr lang="en-US" sz="2000">
                                    <a:effectLst/>
                                    <a:latin typeface="Cambria Math" panose="02040503050406030204" pitchFamily="18" charset="0"/>
                                    <a:ea typeface="Times New Roman" panose="02020603050405020304" pitchFamily="18" charset="0"/>
                                  </a:rPr>
                                  <m:t>+1</m:t>
                                </m:r>
                              </m:e>
                            </m:d>
                          </m:e>
                          <m:sup>
                            <m:r>
                              <a:rPr lang="en-US" sz="2000">
                                <a:effectLst/>
                                <a:latin typeface="Cambria Math" panose="02040503050406030204" pitchFamily="18" charset="0"/>
                                <a:ea typeface="Times New Roman" panose="02020603050405020304" pitchFamily="18" charset="0"/>
                              </a:rPr>
                              <m:t>2</m:t>
                            </m:r>
                          </m:sup>
                        </m:sSup>
                      </m:num>
                      <m:den>
                        <m:r>
                          <a:rPr lang="en-US" sz="2000">
                            <a:effectLst/>
                            <a:latin typeface="Cambria Math" panose="02040503050406030204" pitchFamily="18" charset="0"/>
                            <a:ea typeface="Times New Roman" panose="02020603050405020304" pitchFamily="18" charset="0"/>
                          </a:rPr>
                          <m:t>4</m:t>
                        </m:r>
                      </m:den>
                    </m:f>
                  </m:oMath>
                </a14:m>
                <a:r>
                  <a:rPr lang="en-US" sz="2000" dirty="0">
                    <a:effectLst/>
                    <a:latin typeface="Goudy Old Style" panose="02020502050305020303" pitchFamily="18" charset="0"/>
                    <a:ea typeface="Times New Roman" panose="02020603050405020304" pitchFamily="18" charset="0"/>
                  </a:rPr>
                  <a:t> when </a:t>
                </a:r>
                <a14:m>
                  <m:oMath xmlns:m="http://schemas.openxmlformats.org/officeDocument/2006/math">
                    <m:r>
                      <m:rPr>
                        <m:sty m:val="p"/>
                      </m:rPr>
                      <a:rPr lang="en-US" sz="2000">
                        <a:effectLst/>
                        <a:latin typeface="Cambria Math" panose="02040503050406030204" pitchFamily="18" charset="0"/>
                        <a:ea typeface="Times New Roman" panose="02020603050405020304" pitchFamily="18" charset="0"/>
                      </a:rPr>
                      <m:t>n</m:t>
                    </m:r>
                  </m:oMath>
                </a14:m>
                <a:r>
                  <a:rPr lang="en-US" sz="2000" dirty="0">
                    <a:effectLst/>
                    <a:latin typeface="Goudy Old Style" panose="02020502050305020303" pitchFamily="18" charset="0"/>
                    <a:ea typeface="Times New Roman" panose="02020603050405020304" pitchFamily="18" charset="0"/>
                  </a:rPr>
                  <a:t> is replaced with </a:t>
                </a:r>
                <a14:m>
                  <m:oMath xmlns:m="http://schemas.openxmlformats.org/officeDocument/2006/math">
                    <m:r>
                      <a:rPr lang="en-US" sz="2000">
                        <a:effectLst/>
                        <a:latin typeface="Cambria Math" panose="02040503050406030204" pitchFamily="18" charset="0"/>
                        <a:ea typeface="Times New Roman" panose="02020603050405020304" pitchFamily="18" charset="0"/>
                      </a:rPr>
                      <m:t>(</m:t>
                    </m:r>
                    <m:r>
                      <m:rPr>
                        <m:sty m:val="p"/>
                      </m:rPr>
                      <a:rPr lang="en-US" sz="2000">
                        <a:effectLst/>
                        <a:latin typeface="Cambria Math" panose="02040503050406030204" pitchFamily="18" charset="0"/>
                        <a:ea typeface="Times New Roman" panose="02020603050405020304" pitchFamily="18" charset="0"/>
                      </a:rPr>
                      <m:t>k</m:t>
                    </m:r>
                    <m:r>
                      <a:rPr lang="en-US" sz="2000">
                        <a:effectLst/>
                        <a:latin typeface="Cambria Math" panose="02040503050406030204" pitchFamily="18" charset="0"/>
                        <a:ea typeface="Times New Roman" panose="02020603050405020304" pitchFamily="18" charset="0"/>
                      </a:rPr>
                      <m:t>+1)</m:t>
                    </m:r>
                  </m:oMath>
                </a14:m>
                <a:r>
                  <a:rPr lang="en-US" sz="2000" dirty="0">
                    <a:effectLst/>
                    <a:latin typeface="Goudy Old Style" panose="02020502050305020303" pitchFamily="18" charset="0"/>
                    <a:ea typeface="Times New Roman" panose="02020603050405020304" pitchFamily="18" charset="0"/>
                  </a:rPr>
                  <a:t>. </a:t>
                </a:r>
              </a:p>
              <a:p>
                <a:pPr marL="0" indent="0">
                  <a:lnSpc>
                    <a:spcPct val="200000"/>
                  </a:lnSpc>
                  <a:buNone/>
                </a:pPr>
                <a:r>
                  <a:rPr lang="en-US" sz="2000" dirty="0">
                    <a:effectLst/>
                    <a:latin typeface="Goudy Old Style" panose="02020502050305020303" pitchFamily="18" charset="0"/>
                    <a:ea typeface="Times New Roman" panose="02020603050405020304" pitchFamily="18" charset="0"/>
                  </a:rPr>
                  <a:t>Therefore, we can conclude that the formula is true for all positive integers.</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r>
                  <a:rPr lang="en-US" sz="2000" dirty="0">
                    <a:effectLst/>
                    <a:latin typeface="Goudy Old Style" panose="02020502050305020303" pitchFamily="18"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marL="0" indent="0">
                  <a:lnSpc>
                    <a:spcPct val="200000"/>
                  </a:lnSpc>
                  <a:buNone/>
                </a:pPr>
                <a:endParaRPr lang="en-GB" sz="2000" dirty="0"/>
              </a:p>
            </p:txBody>
          </p:sp>
        </mc:Choice>
        <mc:Fallback>
          <p:sp>
            <p:nvSpPr>
              <p:cNvPr id="3" name="Content Placeholder 2">
                <a:extLst>
                  <a:ext uri="{FF2B5EF4-FFF2-40B4-BE49-F238E27FC236}">
                    <a16:creationId xmlns:a16="http://schemas.microsoft.com/office/drawing/2014/main" id="{23DEF9A8-03E9-3E4B-E5A6-BB42B996E9DA}"/>
                  </a:ext>
                </a:extLst>
              </p:cNvPr>
              <p:cNvSpPr>
                <a:spLocks noGrp="1" noRot="1" noChangeAspect="1" noMove="1" noResize="1" noEditPoints="1" noAdjustHandles="1" noChangeArrowheads="1" noChangeShapeType="1" noTextEdit="1"/>
              </p:cNvSpPr>
              <p:nvPr>
                <p:ph idx="1"/>
              </p:nvPr>
            </p:nvSpPr>
            <p:spPr>
              <a:xfrm>
                <a:off x="391886" y="1698171"/>
                <a:ext cx="8274052" cy="4987637"/>
              </a:xfrm>
              <a:blipFill>
                <a:blip r:embed="rId2"/>
                <a:stretch>
                  <a:fillRect l="-736"/>
                </a:stretch>
              </a:blipFill>
            </p:spPr>
            <p:txBody>
              <a:bodyPr/>
              <a:lstStyle/>
              <a:p>
                <a:r>
                  <a:rPr lang="en-GB">
                    <a:noFill/>
                  </a:rPr>
                  <a:t> </a:t>
                </a:r>
              </a:p>
            </p:txBody>
          </p:sp>
        </mc:Fallback>
      </mc:AlternateContent>
      <p:pic>
        <p:nvPicPr>
          <p:cNvPr id="14" name="Picture 4">
            <a:extLst>
              <a:ext uri="{FF2B5EF4-FFF2-40B4-BE49-F238E27FC236}">
                <a16:creationId xmlns:a16="http://schemas.microsoft.com/office/drawing/2014/main" id="{49629CF8-84D2-180C-CC62-A84470CC0FC0}"/>
              </a:ext>
            </a:extLst>
          </p:cNvPr>
          <p:cNvPicPr>
            <a:picLocks noChangeAspect="1"/>
          </p:cNvPicPr>
          <p:nvPr/>
        </p:nvPicPr>
        <p:blipFill rotWithShape="1">
          <a:blip r:embed="rId3"/>
          <a:srcRect l="50439" r="8612"/>
          <a:stretch/>
        </p:blipFill>
        <p:spPr>
          <a:xfrm>
            <a:off x="8668986" y="10"/>
            <a:ext cx="3523013" cy="6857990"/>
          </a:xfrm>
          <a:prstGeom prst="rect">
            <a:avLst/>
          </a:prstGeom>
          <a:effectLst/>
        </p:spPr>
      </p:pic>
    </p:spTree>
    <p:extLst>
      <p:ext uri="{BB962C8B-B14F-4D97-AF65-F5344CB8AC3E}">
        <p14:creationId xmlns:p14="http://schemas.microsoft.com/office/powerpoint/2010/main" val="3790670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567B1A-20F2-72E5-2953-C862AB1DD5A4}"/>
              </a:ext>
            </a:extLst>
          </p:cNvPr>
          <p:cNvSpPr>
            <a:spLocks noGrp="1"/>
          </p:cNvSpPr>
          <p:nvPr>
            <p:ph type="title"/>
          </p:nvPr>
        </p:nvSpPr>
        <p:spPr>
          <a:xfrm>
            <a:off x="6513788" y="365125"/>
            <a:ext cx="4840010" cy="1807305"/>
          </a:xfrm>
        </p:spPr>
        <p:txBody>
          <a:bodyPr>
            <a:normAutofit/>
          </a:bodyPr>
          <a:lstStyle/>
          <a:p>
            <a:r>
              <a:rPr lang="en-US" b="1" kern="0">
                <a:effectLst/>
                <a:latin typeface="Posterama" panose="020B0504020200020000" pitchFamily="34" charset="0"/>
                <a:ea typeface="Times New Roman" panose="02020603050405020304" pitchFamily="18" charset="0"/>
                <a:cs typeface="Posterama" panose="020B0504020200020000" pitchFamily="34" charset="0"/>
              </a:rPr>
              <a:t>References </a:t>
            </a:r>
            <a:br>
              <a:rPr lang="en-GB" b="1" kern="0">
                <a:effectLst/>
                <a:latin typeface="Posterama" panose="020B0504020200020000" pitchFamily="34" charset="0"/>
                <a:ea typeface="Times New Roman" panose="02020603050405020304" pitchFamily="18" charset="0"/>
                <a:cs typeface="Posterama" panose="020B0504020200020000" pitchFamily="34" charset="0"/>
              </a:rPr>
            </a:br>
            <a:endParaRPr lang="en-GB">
              <a:latin typeface="Posterama" panose="020B0504020200020000" pitchFamily="34" charset="0"/>
              <a:cs typeface="Posterama" panose="020B0504020200020000" pitchFamily="34" charset="0"/>
            </a:endParaRPr>
          </a:p>
        </p:txBody>
      </p:sp>
      <p:pic>
        <p:nvPicPr>
          <p:cNvPr id="12" name="Picture 4" descr="Toy plastic numbers">
            <a:extLst>
              <a:ext uri="{FF2B5EF4-FFF2-40B4-BE49-F238E27FC236}">
                <a16:creationId xmlns:a16="http://schemas.microsoft.com/office/drawing/2014/main" id="{D9A36742-BE00-E60F-D910-741503A22F0E}"/>
              </a:ext>
            </a:extLst>
          </p:cNvPr>
          <p:cNvPicPr>
            <a:picLocks noChangeAspect="1"/>
          </p:cNvPicPr>
          <p:nvPr/>
        </p:nvPicPr>
        <p:blipFill rotWithShape="1">
          <a:blip r:embed="rId2"/>
          <a:srcRect l="17154" r="23312" b="-1"/>
          <a:stretch/>
        </p:blipFill>
        <p:spPr>
          <a:xfrm>
            <a:off x="21" y="10"/>
            <a:ext cx="3515076"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400547D-369E-1E4C-08B1-DAEAAB2FC5C3}"/>
              </a:ext>
            </a:extLst>
          </p:cNvPr>
          <p:cNvSpPr>
            <a:spLocks noGrp="1"/>
          </p:cNvSpPr>
          <p:nvPr>
            <p:ph idx="1"/>
          </p:nvPr>
        </p:nvSpPr>
        <p:spPr>
          <a:xfrm>
            <a:off x="3420094" y="1353787"/>
            <a:ext cx="8075219" cy="4857008"/>
          </a:xfrm>
        </p:spPr>
        <p:txBody>
          <a:bodyPr>
            <a:normAutofit/>
          </a:bodyPr>
          <a:lstStyle/>
          <a:p>
            <a:pPr marL="0" indent="0">
              <a:lnSpc>
                <a:spcPct val="200000"/>
              </a:lnSpc>
              <a:buNone/>
            </a:pPr>
            <a:r>
              <a:rPr lang="en-US" sz="1300" u="sng" dirty="0">
                <a:effectLst/>
                <a:latin typeface="Avenir Next LT Pro" panose="020B0504020202020204" pitchFamily="34" charset="0"/>
                <a:ea typeface="Times New Roman" panose="02020603050405020304" pitchFamily="18" charset="0"/>
                <a:hlinkClick r:id="rId3"/>
              </a:rPr>
              <a:t>Kahenya, P. (2017). </a:t>
            </a:r>
            <a:r>
              <a:rPr lang="en-US" sz="1300" i="1" u="sng" dirty="0">
                <a:effectLst/>
                <a:latin typeface="Avenir Next LT Pro" panose="020B0504020202020204" pitchFamily="34" charset="0"/>
                <a:ea typeface="Times New Roman" panose="02020603050405020304" pitchFamily="18" charset="0"/>
                <a:hlinkClick r:id="rId3"/>
              </a:rPr>
              <a:t>Foundation </a:t>
            </a:r>
            <a:r>
              <a:rPr lang="en-US" sz="1300" i="1" u="sng" dirty="0" err="1">
                <a:effectLst/>
                <a:latin typeface="Avenir Next LT Pro" panose="020B0504020202020204" pitchFamily="34" charset="0"/>
                <a:ea typeface="Times New Roman" panose="02020603050405020304" pitchFamily="18" charset="0"/>
                <a:hlinkClick r:id="rId3"/>
              </a:rPr>
              <a:t>Maths</a:t>
            </a:r>
            <a:r>
              <a:rPr lang="en-US" sz="1300" u="sng" dirty="0">
                <a:effectLst/>
                <a:latin typeface="Avenir Next LT Pro" panose="020B0504020202020204" pitchFamily="34" charset="0"/>
                <a:ea typeface="Times New Roman" panose="02020603050405020304" pitchFamily="18" charset="0"/>
                <a:hlinkClick r:id="rId3"/>
              </a:rPr>
              <a:t>. LAP Lambert Academic Publishers.</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300" u="sng" dirty="0">
                <a:effectLst/>
                <a:latin typeface="Avenir Next LT Pro" panose="020B0504020202020204" pitchFamily="34" charset="0"/>
                <a:ea typeface="Times New Roman" panose="02020603050405020304" pitchFamily="18" charset="0"/>
                <a:hlinkClick r:id="rId3"/>
              </a:rPr>
              <a:t>Kahenya, P. (2022). </a:t>
            </a:r>
            <a:r>
              <a:rPr lang="en-US" sz="1300" i="1" u="sng" dirty="0">
                <a:effectLst/>
                <a:latin typeface="Avenir Next LT Pro" panose="020B0504020202020204" pitchFamily="34" charset="0"/>
                <a:ea typeface="Times New Roman" panose="02020603050405020304" pitchFamily="18" charset="0"/>
                <a:hlinkClick r:id="rId3"/>
              </a:rPr>
              <a:t>Mathematics for Science</a:t>
            </a:r>
            <a:r>
              <a:rPr lang="en-US" sz="1300" u="sng" dirty="0">
                <a:effectLst/>
                <a:latin typeface="Avenir Next LT Pro" panose="020B0504020202020204" pitchFamily="34" charset="0"/>
                <a:ea typeface="Times New Roman" panose="02020603050405020304" pitchFamily="18" charset="0"/>
                <a:hlinkClick r:id="rId3"/>
              </a:rPr>
              <a:t>. https://www.hufocw.org/Course/932</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300" u="sng" dirty="0">
                <a:effectLst/>
                <a:latin typeface="Avenir Next LT Pro" panose="020B0504020202020204" pitchFamily="34" charset="0"/>
                <a:ea typeface="Times New Roman" panose="02020603050405020304" pitchFamily="18" charset="0"/>
                <a:hlinkClick r:id="rId3"/>
              </a:rPr>
              <a:t>Murray, S., &amp; Robert, M. (2009). </a:t>
            </a:r>
            <a:r>
              <a:rPr lang="en-US" sz="1300" i="1" u="sng" dirty="0">
                <a:effectLst/>
                <a:latin typeface="Avenir Next LT Pro" panose="020B0504020202020204" pitchFamily="34" charset="0"/>
                <a:ea typeface="Times New Roman" panose="02020603050405020304" pitchFamily="18" charset="0"/>
                <a:hlinkClick r:id="rId3"/>
              </a:rPr>
              <a:t>College Algebra</a:t>
            </a:r>
            <a:r>
              <a:rPr lang="en-US" sz="1300" u="sng" dirty="0">
                <a:effectLst/>
                <a:latin typeface="Avenir Next LT Pro" panose="020B0504020202020204" pitchFamily="34" charset="0"/>
                <a:ea typeface="Times New Roman" panose="02020603050405020304" pitchFamily="18" charset="0"/>
                <a:hlinkClick r:id="rId3"/>
              </a:rPr>
              <a:t>. McGraw-Hill.</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300" u="sng" dirty="0">
                <a:effectLst/>
                <a:latin typeface="Avenir Next LT Pro" panose="020B0504020202020204" pitchFamily="34" charset="0"/>
                <a:ea typeface="Times New Roman" panose="02020603050405020304" pitchFamily="18" charset="0"/>
                <a:hlinkClick r:id="rId3"/>
              </a:rPr>
              <a:t>Rosen, K. (2012). </a:t>
            </a:r>
            <a:r>
              <a:rPr lang="en-US" sz="1300" i="1" u="sng" dirty="0">
                <a:effectLst/>
                <a:latin typeface="Avenir Next LT Pro" panose="020B0504020202020204" pitchFamily="34" charset="0"/>
                <a:ea typeface="Times New Roman" panose="02020603050405020304" pitchFamily="18" charset="0"/>
                <a:hlinkClick r:id="rId3"/>
              </a:rPr>
              <a:t>Discrete mathematics and its application</a:t>
            </a:r>
            <a:r>
              <a:rPr lang="en-US" sz="1300" u="sng" dirty="0">
                <a:effectLst/>
                <a:latin typeface="Avenir Next LT Pro" panose="020B0504020202020204" pitchFamily="34" charset="0"/>
                <a:ea typeface="Times New Roman" panose="02020603050405020304" pitchFamily="18" charset="0"/>
                <a:hlinkClick r:id="rId3"/>
              </a:rPr>
              <a:t> (7th ed.). McGraw-Hill.</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300" u="sng" dirty="0">
                <a:effectLst/>
                <a:latin typeface="Avenir Next LT Pro" panose="020B0504020202020204" pitchFamily="34" charset="0"/>
                <a:ea typeface="Times New Roman" panose="02020603050405020304" pitchFamily="18" charset="0"/>
                <a:hlinkClick r:id="rId3"/>
              </a:rPr>
              <a:t>Stewart, J. (2012). </a:t>
            </a:r>
            <a:r>
              <a:rPr lang="en-US" sz="1300" i="1" u="sng" dirty="0">
                <a:effectLst/>
                <a:latin typeface="Avenir Next LT Pro" panose="020B0504020202020204" pitchFamily="34" charset="0"/>
                <a:ea typeface="Times New Roman" panose="02020603050405020304" pitchFamily="18" charset="0"/>
                <a:hlinkClick r:id="rId3"/>
              </a:rPr>
              <a:t>Calculus</a:t>
            </a:r>
            <a:r>
              <a:rPr lang="en-US" sz="1300" u="sng" dirty="0">
                <a:effectLst/>
                <a:latin typeface="Avenir Next LT Pro" panose="020B0504020202020204" pitchFamily="34" charset="0"/>
                <a:ea typeface="Times New Roman" panose="02020603050405020304" pitchFamily="18" charset="0"/>
                <a:hlinkClick r:id="rId3"/>
              </a:rPr>
              <a:t> (7th ed.). Brooks/Cole Cengage Learning.</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buNone/>
            </a:pPr>
            <a:r>
              <a:rPr lang="en-US" sz="1300" u="sng" dirty="0">
                <a:effectLst/>
                <a:latin typeface="Avenir Next LT Pro" panose="020B0504020202020204" pitchFamily="34" charset="0"/>
                <a:ea typeface="Times New Roman" panose="02020603050405020304" pitchFamily="18" charset="0"/>
                <a:hlinkClick r:id="rId4"/>
              </a:rPr>
              <a:t>https://www.mathcentre.ac.uk/resources/uploaded/mathcentre-direct.pdf  </a:t>
            </a:r>
            <a:r>
              <a:rPr lang="en-US" sz="1300" dirty="0">
                <a:effectLst/>
                <a:latin typeface="Avenir Next LT Pro" panose="020B0504020202020204" pitchFamily="34" charset="0"/>
                <a:ea typeface="Times New Roman" panose="02020603050405020304" pitchFamily="18" charset="0"/>
              </a:rPr>
              <a:t> retrieved on 21/5/2023</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spcAft>
                <a:spcPts val="700"/>
              </a:spcAft>
              <a:buNone/>
            </a:pPr>
            <a:r>
              <a:rPr lang="en-US" sz="1300" u="sng" dirty="0">
                <a:effectLst/>
                <a:latin typeface="Avenir Next LT Pro" panose="020B0504020202020204" pitchFamily="34" charset="0"/>
                <a:ea typeface="Times New Roman" panose="02020603050405020304" pitchFamily="18" charset="0"/>
                <a:hlinkClick r:id="rId5"/>
              </a:rPr>
              <a:t>Proof-and-Reasoning.pdf (birmingham.ac.uk)</a:t>
            </a:r>
            <a:r>
              <a:rPr lang="en-US" sz="1300" dirty="0">
                <a:effectLst/>
                <a:latin typeface="Avenir Next LT Pro" panose="020B0504020202020204" pitchFamily="34" charset="0"/>
                <a:ea typeface="Times New Roman" panose="02020603050405020304" pitchFamily="18" charset="0"/>
              </a:rPr>
              <a:t> retrieved on 21/5/2023</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spcAft>
                <a:spcPts val="700"/>
              </a:spcAft>
              <a:buNone/>
            </a:pPr>
            <a:r>
              <a:rPr lang="en-US" sz="1300" u="sng" dirty="0">
                <a:effectLst/>
                <a:latin typeface="Avenir Next LT Pro" panose="020B0504020202020204" pitchFamily="34" charset="0"/>
                <a:ea typeface="Times New Roman" panose="02020603050405020304" pitchFamily="18" charset="0"/>
                <a:hlinkClick r:id="rId6"/>
              </a:rPr>
              <a:t>math-299-lecture.pdf (scranton.edu)</a:t>
            </a:r>
            <a:r>
              <a:rPr lang="en-US" sz="1300" dirty="0">
                <a:effectLst/>
                <a:latin typeface="Avenir Next LT Pro" panose="020B0504020202020204" pitchFamily="34" charset="0"/>
                <a:ea typeface="Times New Roman" panose="02020603050405020304" pitchFamily="18" charset="0"/>
              </a:rPr>
              <a:t> retrieved on 21/5/2023</a:t>
            </a:r>
            <a:endParaRPr lang="en-GB" sz="1300" dirty="0">
              <a:effectLst/>
              <a:latin typeface="Avenir Next LT Pro" panose="020B0504020202020204" pitchFamily="34" charset="0"/>
              <a:ea typeface="Times New Roman" panose="02020603050405020304" pitchFamily="18" charset="0"/>
            </a:endParaRPr>
          </a:p>
          <a:p>
            <a:pPr marL="0" indent="0">
              <a:lnSpc>
                <a:spcPct val="200000"/>
              </a:lnSpc>
              <a:buNone/>
            </a:pPr>
            <a:endParaRPr lang="en-GB" sz="1300" dirty="0">
              <a:latin typeface="Avenir Next LT Pro" panose="020B0504020202020204" pitchFamily="34" charset="0"/>
            </a:endParaRPr>
          </a:p>
        </p:txBody>
      </p:sp>
    </p:spTree>
    <p:extLst>
      <p:ext uri="{BB962C8B-B14F-4D97-AF65-F5344CB8AC3E}">
        <p14:creationId xmlns:p14="http://schemas.microsoft.com/office/powerpoint/2010/main" val="27466188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202</TotalTime>
  <Words>2922</Words>
  <Application>Microsoft Office PowerPoint</Application>
  <PresentationFormat>Widescreen</PresentationFormat>
  <Paragraphs>213</Paragraphs>
  <Slides>39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Avenir Next LT Pro</vt:lpstr>
      <vt:lpstr>Calibri</vt:lpstr>
      <vt:lpstr>Calibri Light</vt:lpstr>
      <vt:lpstr>Cambria Math</vt:lpstr>
      <vt:lpstr>Goudy Old Style</vt:lpstr>
      <vt:lpstr>Posterama</vt:lpstr>
      <vt:lpstr>Times New Roman</vt:lpstr>
      <vt:lpstr>Wingdings</vt:lpstr>
      <vt:lpstr>Office Theme</vt:lpstr>
      <vt:lpstr>Discrete Mathematics Lecture 12 Introduction to Mathematical Proofs</vt:lpstr>
      <vt:lpstr>Introduction to Lecture 12 The lecture will introduce methods of direct and indirect mathematical proof. Mathematical  proofs are important in developing your logical and analytical skills relevant to programming.  This lecture builds on concepts learnt in the lectures on logic and validity, propositional and predicate logic.</vt:lpstr>
      <vt:lpstr>References and Further readings  </vt:lpstr>
      <vt:lpstr>Intended Learning Outcomes </vt:lpstr>
      <vt:lpstr>Definition of Terms  </vt:lpstr>
      <vt:lpstr>Types of Reasoning </vt:lpstr>
      <vt:lpstr>Examples</vt:lpstr>
      <vt:lpstr>An argument is a structure that consists of premises or assumptions and a conclusion.   Proof is an argument that is used to establish the truth of a theorem .   We have different methods of mathematical proofs for establishing the truth of statements or theorems or claims.   There exist direct and indirect methods of proof used depending on the nature of the statement, theorem, or claim. </vt:lpstr>
      <vt:lpstr>Method of Direct Proof </vt:lpstr>
      <vt:lpstr>Method of Direct Proof…contd…</vt:lpstr>
      <vt:lpstr>Methods of direct</vt:lpstr>
      <vt:lpstr>Constructive Proof </vt:lpstr>
      <vt:lpstr>Constructive proof…contd…</vt:lpstr>
      <vt:lpstr>Examples</vt:lpstr>
      <vt:lpstr>Method of Exhaustion</vt:lpstr>
      <vt:lpstr>Example 1</vt:lpstr>
      <vt:lpstr>Method of Counterexample </vt:lpstr>
      <vt:lpstr>Method of counterexample…contd…</vt:lpstr>
      <vt:lpstr>Example 1</vt:lpstr>
      <vt:lpstr>Example 2</vt:lpstr>
      <vt:lpstr>Method of Proof by Cases </vt:lpstr>
      <vt:lpstr>Method of Proof by Cases…contd… </vt:lpstr>
      <vt:lpstr>Example 1</vt:lpstr>
      <vt:lpstr>Example 1…contd…</vt:lpstr>
      <vt:lpstr>Methods of Indirect Proof </vt:lpstr>
      <vt:lpstr>Proof by Contradiction</vt:lpstr>
      <vt:lpstr>Example 1</vt:lpstr>
      <vt:lpstr>Example 1…contd…</vt:lpstr>
      <vt:lpstr>Example 2</vt:lpstr>
      <vt:lpstr>Proof by Contrapositive </vt:lpstr>
      <vt:lpstr>Example 1</vt:lpstr>
      <vt:lpstr>Example 2</vt:lpstr>
      <vt:lpstr>Example 3</vt:lpstr>
      <vt:lpstr>Mathematical Induction  </vt:lpstr>
      <vt:lpstr>Principle of mathematical induction </vt:lpstr>
      <vt:lpstr>Example 1</vt:lpstr>
      <vt:lpstr>Example 1…contd…</vt:lpstr>
      <vt:lpstr>Example 1…contd…</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Discrete Mathematics Lecture 12 Introduction to Mathematical Proofs</dc:title>
  <dc:creator>paul njoroge</dc:creator>
  <cp:lastModifiedBy>paul njoroge</cp:lastModifiedBy>
  <cp:revision>5</cp:revision>
  <dcterms:created xsi:type="dcterms:W3CDTF">2023-05-23T07:29:21Z</dcterms:created>
  <dcterms:modified xsi:type="dcterms:W3CDTF">2023-05-23T10:51:47Z</dcterms:modified>
</cp:coreProperties>
</file>