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36"/>
  </p:notesMasterIdLst>
  <p:sldIdLst>
    <p:sldId id="256" r:id="rId2"/>
    <p:sldId id="295" r:id="rId3"/>
    <p:sldId id="297" r:id="rId4"/>
    <p:sldId id="298" r:id="rId5"/>
    <p:sldId id="299" r:id="rId6"/>
    <p:sldId id="258" r:id="rId7"/>
    <p:sldId id="259" r:id="rId8"/>
    <p:sldId id="303" r:id="rId9"/>
    <p:sldId id="304" r:id="rId10"/>
    <p:sldId id="305" r:id="rId11"/>
    <p:sldId id="269" r:id="rId12"/>
    <p:sldId id="261" r:id="rId13"/>
    <p:sldId id="263" r:id="rId14"/>
    <p:sldId id="264" r:id="rId15"/>
    <p:sldId id="265" r:id="rId16"/>
    <p:sldId id="267" r:id="rId17"/>
    <p:sldId id="268" r:id="rId18"/>
    <p:sldId id="296" r:id="rId19"/>
    <p:sldId id="271" r:id="rId20"/>
    <p:sldId id="272" r:id="rId21"/>
    <p:sldId id="273" r:id="rId22"/>
    <p:sldId id="300" r:id="rId23"/>
    <p:sldId id="301" r:id="rId24"/>
    <p:sldId id="302" r:id="rId25"/>
    <p:sldId id="306" r:id="rId26"/>
    <p:sldId id="275" r:id="rId27"/>
    <p:sldId id="278" r:id="rId28"/>
    <p:sldId id="279" r:id="rId29"/>
    <p:sldId id="280" r:id="rId30"/>
    <p:sldId id="281" r:id="rId31"/>
    <p:sldId id="286" r:id="rId32"/>
    <p:sldId id="307" r:id="rId33"/>
    <p:sldId id="308" r:id="rId34"/>
    <p:sldId id="294" r:id="rId35"/>
  </p:sldIdLst>
  <p:sldSz cx="9144000" cy="5143500" type="screen16x9"/>
  <p:notesSz cx="6858000" cy="9144000"/>
  <p:embeddedFontLst>
    <p:embeddedFont>
      <p:font typeface="Calibri" panose="020F0502020204030204" pitchFamily="34" charset="0"/>
      <p:regular r:id="rId37"/>
      <p:bold r:id="rId38"/>
      <p:italic r:id="rId39"/>
      <p:boldItalic r:id="rId40"/>
    </p:embeddedFont>
    <p:embeddedFont>
      <p:font typeface="Poppins" panose="020B0604020202020204" charset="0"/>
      <p:regular r:id="rId41"/>
      <p:bold r:id="rId42"/>
      <p:italic r:id="rId43"/>
      <p:boldItalic r:id="rId44"/>
    </p:embeddedFont>
    <p:embeddedFont>
      <p:font typeface="Calibri Light" panose="020F0302020204030204" pitchFamily="34" charset="0"/>
      <p:regular r:id="rId45"/>
      <p:italic r:id="rId46"/>
    </p:embeddedFont>
    <p:embeddedFont>
      <p:font typeface="Montserrat" panose="020B0604020202020204" charset="0"/>
      <p:regular r:id="rId47"/>
      <p:bold r:id="rId48"/>
      <p:italic r:id="rId49"/>
      <p:boldItalic r:id="rId50"/>
    </p:embeddedFont>
    <p:embeddedFont>
      <p:font typeface="Century Gothic" panose="020B0502020202020204" pitchFamily="34" charset="0"/>
      <p:regular r:id="rId51"/>
      <p:bold r:id="rId52"/>
      <p:italic r:id="rId53"/>
      <p:boldItalic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36AB89D-F5EC-4B56-A308-303C344C77D1}">
  <a:tblStyle styleId="{336AB89D-F5EC-4B56-A308-303C344C77D1}"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57E30E5-1DB3-4595-BE70-43D435B1965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33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54"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font" Target="fonts/font17.fntdata"/><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3.fntdata"/><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15.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67119239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0406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27573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5965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35ed75ccf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35ed75ccf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6539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7829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65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0898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9741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3301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35f391192_0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35f391192_0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1353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3" name="Google Shape;453;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8981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9860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1609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g35ed75ccf_0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g35ed75ccf_0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55334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4" name="Google Shape;574;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6091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1" name="Google Shape;581;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82878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8" name="Google Shape;588;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1231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e43d9bef0f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6" name="Google Shape;596;ge43d9bef0f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8828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ge43d9bef0f_0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2" name="Google Shape;702;ge43d9bef0f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010979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3"/>
        <p:cNvGrpSpPr/>
        <p:nvPr/>
      </p:nvGrpSpPr>
      <p:grpSpPr>
        <a:xfrm>
          <a:off x="0" y="0"/>
          <a:ext cx="0" cy="0"/>
          <a:chOff x="0" y="0"/>
          <a:chExt cx="0" cy="0"/>
        </a:xfrm>
      </p:grpSpPr>
      <p:sp>
        <p:nvSpPr>
          <p:cNvPr id="1624" name="Google Shape;1624;g41a8829c09_1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5" name="Google Shape;1625;g41a8829c09_1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2227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569214"/>
            <a:ext cx="7543800" cy="2674620"/>
          </a:xfrm>
        </p:spPr>
        <p:txBody>
          <a:bodyPr anchor="b">
            <a:normAutofit/>
          </a:bodyPr>
          <a:lstStyle>
            <a:lvl1pPr algn="l">
              <a:lnSpc>
                <a:spcPct val="85000"/>
              </a:lnSpc>
              <a:defRPr sz="6000" spc="-38"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3341715"/>
            <a:ext cx="7543800" cy="857250"/>
          </a:xfrm>
        </p:spPr>
        <p:txBody>
          <a:bodyPr lIns="91440" rIns="91440">
            <a:normAutofit/>
          </a:bodyPr>
          <a:lstStyle>
            <a:lvl1pPr marL="0" indent="0" algn="l">
              <a:buNone/>
              <a:defRPr sz="1800" cap="all" spc="150" baseline="0">
                <a:solidFill>
                  <a:schemeClr val="tx2"/>
                </a:solidFill>
                <a:latin typeface="+mj-lt"/>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dirty="0"/>
              <a:t>4/9/2023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88519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4/9/2023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3912588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69214"/>
            <a:ext cx="7543800" cy="2674620"/>
          </a:xfrm>
        </p:spPr>
        <p:txBody>
          <a:bodyPr anchor="b" anchorCtr="0">
            <a:normAutofit/>
          </a:bodyPr>
          <a:lstStyle>
            <a:lvl1pPr>
              <a:lnSpc>
                <a:spcPct val="85000"/>
              </a:lnSpc>
              <a:defRPr sz="6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3339846"/>
            <a:ext cx="7543800" cy="857250"/>
          </a:xfrm>
        </p:spPr>
        <p:txBody>
          <a:bodyPr lIns="91440" rIns="91440" anchor="t" anchorCtr="0">
            <a:normAutofit/>
          </a:bodyPr>
          <a:lstStyle>
            <a:lvl1pPr marL="0" indent="0">
              <a:buNone/>
              <a:defRPr sz="1800" cap="all" spc="150" baseline="0">
                <a:solidFill>
                  <a:schemeClr val="tx2"/>
                </a:solidFill>
                <a:latin typeface="+mj-l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4/9/2023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430619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4/9/2023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8059604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2296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6344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4/9/2023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47611729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4/9/2023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37463509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4/9/2023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9598551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45769"/>
            <a:ext cx="2400300" cy="1714500"/>
          </a:xfrm>
        </p:spPr>
        <p:txBody>
          <a:bodyPr anchor="b">
            <a:normAutofit/>
          </a:bodyPr>
          <a:lstStyle>
            <a:lvl1pPr>
              <a:defRPr sz="27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548640"/>
            <a:ext cx="4869180" cy="39433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194560"/>
            <a:ext cx="2400300" cy="2534343"/>
          </a:xfrm>
        </p:spPr>
        <p:txBody>
          <a:bodyPr lIns="91440" rIns="91440">
            <a:normAutofit/>
          </a:bodyPr>
          <a:lstStyle>
            <a:lvl1pPr marL="0" indent="0">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a:xfrm>
            <a:off x="349134" y="4844839"/>
            <a:ext cx="1963883" cy="273844"/>
          </a:xfrm>
        </p:spPr>
        <p:txBody>
          <a:bodyPr/>
          <a:lstStyle>
            <a:lvl1pPr algn="l">
              <a:defRPr/>
            </a:lvl1pPr>
          </a:lstStyle>
          <a:p>
            <a:fld id="{32ABBEA6-7C60-4B02-AE87-00D78D8422AF}" type="datetimeFigureOut">
              <a:rPr lang="en-US" dirty="0"/>
              <a:t>4/9/2023</a:t>
            </a:fld>
            <a:endParaRPr lang="en-US" dirty="0"/>
          </a:p>
        </p:txBody>
      </p:sp>
      <p:sp>
        <p:nvSpPr>
          <p:cNvPr id="6" name="Footer Placeholder 5"/>
          <p:cNvSpPr>
            <a:spLocks noGrp="1"/>
          </p:cNvSpPr>
          <p:nvPr>
            <p:ph type="ftr" sz="quarter" idx="11"/>
          </p:nvPr>
        </p:nvSpPr>
        <p:spPr>
          <a:xfrm>
            <a:off x="3600450" y="4844839"/>
            <a:ext cx="3486150" cy="273844"/>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919541139"/>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714750"/>
            <a:ext cx="9141619"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368630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3806190"/>
            <a:ext cx="7584948" cy="617220"/>
          </a:xfrm>
        </p:spPr>
        <p:txBody>
          <a:bodyPr lIns="91440" tIns="0" rIns="91440" bIns="0" anchor="b">
            <a:noAutofit/>
          </a:bodyPr>
          <a:lstStyle>
            <a:lvl1pPr>
              <a:defRPr sz="27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3686307"/>
          </a:xfrm>
          <a:blipFill>
            <a:blip r:embed="rId2"/>
            <a:stretch>
              <a:fillRect/>
            </a:stretch>
          </a:blipFill>
        </p:spPr>
        <p:txBody>
          <a:bodyPr lIns="457200" tIns="457200" anchor="t"/>
          <a:lstStyle>
            <a:lvl1pPr marL="0" indent="0">
              <a:buNone/>
              <a:defRPr sz="2400">
                <a:solidFill>
                  <a:schemeClr val="bg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822960" y="4430267"/>
            <a:ext cx="7584948" cy="445770"/>
          </a:xfrm>
        </p:spPr>
        <p:txBody>
          <a:bodyPr lIns="91440" tIns="0" rIns="91440" bIns="0">
            <a:normAutofit/>
          </a:bodyPr>
          <a:lstStyle>
            <a:lvl1pPr marL="0" indent="0">
              <a:spcBef>
                <a:spcPts val="0"/>
              </a:spcBef>
              <a:spcAft>
                <a:spcPts val="450"/>
              </a:spcAft>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4/9/2023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02779122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4/9/2023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487024717"/>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311084"/>
            <a:ext cx="1971675" cy="431806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11083"/>
            <a:ext cx="5800725" cy="4318067"/>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4/9/2023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8691682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31" name="Google Shape;31;p2"/>
          <p:cNvSpPr txBox="1">
            <a:spLocks noGrp="1"/>
          </p:cNvSpPr>
          <p:nvPr>
            <p:ph type="ctrTitle"/>
          </p:nvPr>
        </p:nvSpPr>
        <p:spPr>
          <a:xfrm>
            <a:off x="2027622" y="1953315"/>
            <a:ext cx="5073300" cy="1159800"/>
          </a:xfrm>
          <a:prstGeom prst="rect">
            <a:avLst/>
          </a:prstGeom>
        </p:spPr>
        <p:txBody>
          <a:bodyPr spcFirstLastPara="1" wrap="square" lIns="0" tIns="0" rIns="0" bIns="0"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extLst>
      <p:ext uri="{BB962C8B-B14F-4D97-AF65-F5344CB8AC3E}">
        <p14:creationId xmlns:p14="http://schemas.microsoft.com/office/powerpoint/2010/main" val="3637519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0"/>
        <p:cNvGrpSpPr/>
        <p:nvPr/>
      </p:nvGrpSpPr>
      <p:grpSpPr>
        <a:xfrm>
          <a:off x="0" y="0"/>
          <a:ext cx="0" cy="0"/>
          <a:chOff x="0" y="0"/>
          <a:chExt cx="0" cy="0"/>
        </a:xfrm>
      </p:grpSpPr>
      <p:sp>
        <p:nvSpPr>
          <p:cNvPr id="70" name="Google Shape;70;p3"/>
          <p:cNvSpPr txBox="1">
            <a:spLocks noGrp="1"/>
          </p:cNvSpPr>
          <p:nvPr>
            <p:ph type="ctrTitle"/>
          </p:nvPr>
        </p:nvSpPr>
        <p:spPr>
          <a:xfrm>
            <a:off x="2027625" y="1629397"/>
            <a:ext cx="5088600" cy="11598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1" name="Google Shape;71;p3"/>
          <p:cNvSpPr txBox="1">
            <a:spLocks noGrp="1"/>
          </p:cNvSpPr>
          <p:nvPr>
            <p:ph type="subTitle" idx="1"/>
          </p:nvPr>
        </p:nvSpPr>
        <p:spPr>
          <a:xfrm>
            <a:off x="2027625" y="2886101"/>
            <a:ext cx="5088600" cy="784800"/>
          </a:xfrm>
          <a:prstGeom prst="rect">
            <a:avLst/>
          </a:prstGeom>
        </p:spPr>
        <p:txBody>
          <a:bodyPr spcFirstLastPara="1" wrap="square" lIns="0" tIns="0" rIns="0" bIns="0" anchor="t" anchorCtr="0">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3000">
                <a:solidFill>
                  <a:schemeClr val="accent2"/>
                </a:solidFill>
              </a:defRPr>
            </a:lvl2pPr>
            <a:lvl3pPr lvl="2" rtl="0">
              <a:spcBef>
                <a:spcPts val="0"/>
              </a:spcBef>
              <a:spcAft>
                <a:spcPts val="0"/>
              </a:spcAft>
              <a:buClr>
                <a:schemeClr val="accent2"/>
              </a:buClr>
              <a:buSzPts val="3000"/>
              <a:buNone/>
              <a:defRPr sz="3000">
                <a:solidFill>
                  <a:schemeClr val="accent2"/>
                </a:solidFill>
              </a:defRPr>
            </a:lvl3pPr>
            <a:lvl4pPr lvl="3" rtl="0">
              <a:spcBef>
                <a:spcPts val="0"/>
              </a:spcBef>
              <a:spcAft>
                <a:spcPts val="0"/>
              </a:spcAft>
              <a:buClr>
                <a:schemeClr val="accent2"/>
              </a:buClr>
              <a:buSzPts val="3000"/>
              <a:buNone/>
              <a:defRPr sz="3000">
                <a:solidFill>
                  <a:schemeClr val="accent2"/>
                </a:solidFill>
              </a:defRPr>
            </a:lvl4pPr>
            <a:lvl5pPr lvl="4" rtl="0">
              <a:spcBef>
                <a:spcPts val="0"/>
              </a:spcBef>
              <a:spcAft>
                <a:spcPts val="0"/>
              </a:spcAft>
              <a:buClr>
                <a:schemeClr val="accent2"/>
              </a:buClr>
              <a:buSzPts val="3000"/>
              <a:buNone/>
              <a:defRPr sz="3000">
                <a:solidFill>
                  <a:schemeClr val="accent2"/>
                </a:solidFill>
              </a:defRPr>
            </a:lvl5pPr>
            <a:lvl6pPr lvl="5" rtl="0">
              <a:spcBef>
                <a:spcPts val="0"/>
              </a:spcBef>
              <a:spcAft>
                <a:spcPts val="0"/>
              </a:spcAft>
              <a:buClr>
                <a:schemeClr val="accent2"/>
              </a:buClr>
              <a:buSzPts val="3000"/>
              <a:buNone/>
              <a:defRPr sz="3000">
                <a:solidFill>
                  <a:schemeClr val="accent2"/>
                </a:solidFill>
              </a:defRPr>
            </a:lvl6pPr>
            <a:lvl7pPr lvl="6" rtl="0">
              <a:spcBef>
                <a:spcPts val="0"/>
              </a:spcBef>
              <a:spcAft>
                <a:spcPts val="0"/>
              </a:spcAft>
              <a:buClr>
                <a:schemeClr val="accent2"/>
              </a:buClr>
              <a:buSzPts val="3000"/>
              <a:buNone/>
              <a:defRPr sz="3000">
                <a:solidFill>
                  <a:schemeClr val="accent2"/>
                </a:solidFill>
              </a:defRPr>
            </a:lvl7pPr>
            <a:lvl8pPr lvl="7" rtl="0">
              <a:spcBef>
                <a:spcPts val="0"/>
              </a:spcBef>
              <a:spcAft>
                <a:spcPts val="0"/>
              </a:spcAft>
              <a:buClr>
                <a:schemeClr val="accent2"/>
              </a:buClr>
              <a:buSzPts val="3000"/>
              <a:buNone/>
              <a:defRPr sz="3000">
                <a:solidFill>
                  <a:schemeClr val="accent2"/>
                </a:solidFill>
              </a:defRPr>
            </a:lvl8pPr>
            <a:lvl9pPr lvl="8" rtl="0">
              <a:spcBef>
                <a:spcPts val="0"/>
              </a:spcBef>
              <a:spcAft>
                <a:spcPts val="0"/>
              </a:spcAft>
              <a:buClr>
                <a:schemeClr val="accent2"/>
              </a:buClr>
              <a:buSzPts val="3000"/>
              <a:buNone/>
              <a:defRPr sz="3000">
                <a:solidFill>
                  <a:schemeClr val="accent2"/>
                </a:solidFill>
              </a:defRPr>
            </a:lvl9pPr>
          </a:lstStyle>
          <a:p>
            <a:endParaRPr/>
          </a:p>
        </p:txBody>
      </p:sp>
    </p:spTree>
    <p:extLst>
      <p:ext uri="{BB962C8B-B14F-4D97-AF65-F5344CB8AC3E}">
        <p14:creationId xmlns:p14="http://schemas.microsoft.com/office/powerpoint/2010/main" val="173919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sp>
        <p:nvSpPr>
          <p:cNvPr id="140" name="Google Shape;140;p5"/>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776450" y="1524375"/>
            <a:ext cx="7591200" cy="29325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42" name="Google Shape;142;p5"/>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481053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43"/>
        <p:cNvGrpSpPr/>
        <p:nvPr/>
      </p:nvGrpSpPr>
      <p:grpSpPr>
        <a:xfrm>
          <a:off x="0" y="0"/>
          <a:ext cx="0" cy="0"/>
          <a:chOff x="0" y="0"/>
          <a:chExt cx="0" cy="0"/>
        </a:xfrm>
      </p:grpSpPr>
      <p:sp>
        <p:nvSpPr>
          <p:cNvPr id="169" name="Google Shape;169;p6"/>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70" name="Google Shape;170;p6"/>
          <p:cNvSpPr txBox="1">
            <a:spLocks noGrp="1"/>
          </p:cNvSpPr>
          <p:nvPr>
            <p:ph type="body" idx="1"/>
          </p:nvPr>
        </p:nvSpPr>
        <p:spPr>
          <a:xfrm>
            <a:off x="7764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1" name="Google Shape;171;p6"/>
          <p:cNvSpPr txBox="1">
            <a:spLocks noGrp="1"/>
          </p:cNvSpPr>
          <p:nvPr>
            <p:ph type="body" idx="2"/>
          </p:nvPr>
        </p:nvSpPr>
        <p:spPr>
          <a:xfrm>
            <a:off x="47801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2" name="Google Shape;172;p6"/>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69685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73"/>
        <p:cNvGrpSpPr/>
        <p:nvPr/>
      </p:nvGrpSpPr>
      <p:grpSpPr>
        <a:xfrm>
          <a:off x="0" y="0"/>
          <a:ext cx="0" cy="0"/>
          <a:chOff x="0" y="0"/>
          <a:chExt cx="0" cy="0"/>
        </a:xfrm>
      </p:grpSpPr>
      <p:sp>
        <p:nvSpPr>
          <p:cNvPr id="199" name="Google Shape;199;p7"/>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200" name="Google Shape;200;p7"/>
          <p:cNvSpPr txBox="1">
            <a:spLocks noGrp="1"/>
          </p:cNvSpPr>
          <p:nvPr>
            <p:ph type="body" idx="1"/>
          </p:nvPr>
        </p:nvSpPr>
        <p:spPr>
          <a:xfrm>
            <a:off x="776450"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1" name="Google Shape;201;p7"/>
          <p:cNvSpPr txBox="1">
            <a:spLocks noGrp="1"/>
          </p:cNvSpPr>
          <p:nvPr>
            <p:ph type="body" idx="2"/>
          </p:nvPr>
        </p:nvSpPr>
        <p:spPr>
          <a:xfrm>
            <a:off x="3376062"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2" name="Google Shape;202;p7"/>
          <p:cNvSpPr txBox="1">
            <a:spLocks noGrp="1"/>
          </p:cNvSpPr>
          <p:nvPr>
            <p:ph type="body" idx="3"/>
          </p:nvPr>
        </p:nvSpPr>
        <p:spPr>
          <a:xfrm>
            <a:off x="5975674"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3" name="Google Shape;203;p7"/>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0388795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p:cSld name="1_Blank">
    <p:spTree>
      <p:nvGrpSpPr>
        <p:cNvPr id="1" name="Shape 279"/>
        <p:cNvGrpSpPr/>
        <p:nvPr/>
      </p:nvGrpSpPr>
      <p:grpSpPr>
        <a:xfrm>
          <a:off x="0" y="0"/>
          <a:ext cx="0" cy="0"/>
          <a:chOff x="0" y="0"/>
          <a:chExt cx="0" cy="0"/>
        </a:xfrm>
      </p:grpSpPr>
      <p:sp>
        <p:nvSpPr>
          <p:cNvPr id="280" name="Google Shape;280;p11"/>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247939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4800600"/>
            <a:ext cx="9144000"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4750737"/>
            <a:ext cx="9144001" cy="494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14953"/>
            <a:ext cx="7543800" cy="1088068"/>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301"/>
            <a:ext cx="7543800" cy="301752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4844839"/>
            <a:ext cx="1854203" cy="273844"/>
          </a:xfrm>
          <a:prstGeom prst="rect">
            <a:avLst/>
          </a:prstGeom>
        </p:spPr>
        <p:txBody>
          <a:bodyPr vert="horz" lIns="91440" tIns="45720" rIns="91440" bIns="45720" rtlCol="0" anchor="ctr"/>
          <a:lstStyle>
            <a:lvl1pPr algn="l">
              <a:defRPr sz="675">
                <a:solidFill>
                  <a:srgbClr val="FFFFFF"/>
                </a:solidFill>
              </a:defRPr>
            </a:lvl1pPr>
          </a:lstStyle>
          <a:p>
            <a:fld id="{98624D31-43A5-475A-80CF-332C9F6DCF35}" type="datetimeFigureOut">
              <a:rPr lang="en-US" dirty="0"/>
              <a:t>4/9/2023</a:t>
            </a:fld>
            <a:endParaRPr lang="en-US" dirty="0"/>
          </a:p>
        </p:txBody>
      </p:sp>
      <p:sp>
        <p:nvSpPr>
          <p:cNvPr id="5" name="Footer Placeholder 4"/>
          <p:cNvSpPr>
            <a:spLocks noGrp="1"/>
          </p:cNvSpPr>
          <p:nvPr>
            <p:ph type="ftr" sz="quarter" idx="3"/>
          </p:nvPr>
        </p:nvSpPr>
        <p:spPr>
          <a:xfrm>
            <a:off x="2764639" y="4844839"/>
            <a:ext cx="3617103" cy="273844"/>
          </a:xfrm>
          <a:prstGeom prst="rect">
            <a:avLst/>
          </a:prstGeom>
        </p:spPr>
        <p:txBody>
          <a:bodyPr vert="horz" lIns="91440" tIns="45720" rIns="91440" bIns="45720" rtlCol="0" anchor="ctr"/>
          <a:lstStyle>
            <a:lvl1pPr algn="ctr">
              <a:defRPr sz="675"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4844839"/>
            <a:ext cx="984019" cy="273844"/>
          </a:xfrm>
          <a:prstGeom prst="rect">
            <a:avLst/>
          </a:prstGeom>
        </p:spPr>
        <p:txBody>
          <a:bodyPr vert="horz" lIns="91440" tIns="45720" rIns="91440" bIns="45720" rtlCol="0" anchor="ctr"/>
          <a:lstStyle>
            <a:lvl1pPr algn="r">
              <a:defRPr sz="788">
                <a:solidFill>
                  <a:srgbClr val="FFFFFF"/>
                </a:solidFill>
              </a:defRPr>
            </a:lvl1pPr>
          </a:lstStyle>
          <a:p>
            <a:pPr marL="0" lvl="0" indent="0" algn="ctr" rtl="0">
              <a:spcBef>
                <a:spcPts val="0"/>
              </a:spcBef>
              <a:spcAft>
                <a:spcPts val="0"/>
              </a:spcAft>
              <a:buNone/>
            </a:pPr>
            <a:fld id="{00000000-1234-1234-1234-123412341234}" type="slidenum">
              <a:rPr lang="en" smtClean="0"/>
              <a:t>‹#›</a:t>
            </a:fld>
            <a:endParaRPr lang="en"/>
          </a:p>
        </p:txBody>
      </p:sp>
      <p:cxnSp>
        <p:nvCxnSpPr>
          <p:cNvPr id="10" name="Straight Connector 9"/>
          <p:cNvCxnSpPr/>
          <p:nvPr/>
        </p:nvCxnSpPr>
        <p:spPr>
          <a:xfrm>
            <a:off x="895149" y="1303384"/>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804938"/>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4" r:id="rId14"/>
    <p:sldLayoutId id="2147483675" r:id="rId15"/>
    <p:sldLayoutId id="2147483676" r:id="rId16"/>
    <p:sldLayoutId id="2147483677" r:id="rId17"/>
  </p:sldLayoutIdLst>
  <p:transition>
    <p:fade thruBlk="1"/>
  </p:transition>
  <p:timing>
    <p:tnLst>
      <p:par>
        <p:cTn id="1" dur="indefinite" restart="never" nodeType="tmRoot"/>
      </p:par>
    </p:tnLst>
  </p:timing>
  <p:hf hdr="0" ftr="0" dt="0"/>
  <p:txStyles>
    <p:title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p:titleStyle>
    <p:body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2"/>
          <p:cNvSpPr txBox="1">
            <a:spLocks noGrp="1"/>
          </p:cNvSpPr>
          <p:nvPr>
            <p:ph type="ctrTitle"/>
          </p:nvPr>
        </p:nvSpPr>
        <p:spPr>
          <a:xfrm>
            <a:off x="0" y="137592"/>
            <a:ext cx="9144000" cy="1159800"/>
          </a:xfrm>
          <a:prstGeom prst="rect">
            <a:avLst/>
          </a:prstGeom>
          <a:solidFill>
            <a:schemeClr val="accent5">
              <a:lumMod val="50000"/>
            </a:schemeClr>
          </a:solidFill>
        </p:spPr>
        <p:txBody>
          <a:bodyPr spcFirstLastPara="1" wrap="square" lIns="0" tIns="0" rIns="0" bIns="0" anchor="ctr" anchorCtr="0">
            <a:noAutofit/>
          </a:bodyPr>
          <a:lstStyle/>
          <a:p>
            <a:pPr marL="0" lvl="0" indent="0" algn="ctr" rtl="0">
              <a:spcBef>
                <a:spcPts val="0"/>
              </a:spcBef>
              <a:spcAft>
                <a:spcPts val="0"/>
              </a:spcAft>
              <a:buNone/>
            </a:pPr>
            <a:r>
              <a:rPr lang="en" sz="3200" dirty="0" smtClean="0">
                <a:solidFill>
                  <a:schemeClr val="bg1"/>
                </a:solidFill>
                <a:effectLst>
                  <a:glow rad="101600">
                    <a:schemeClr val="accent5">
                      <a:lumMod val="75000"/>
                      <a:alpha val="60000"/>
                    </a:schemeClr>
                  </a:glow>
                </a:effectLst>
              </a:rPr>
              <a:t>Communication Systems in Africa</a:t>
            </a:r>
            <a:endParaRPr sz="3200" dirty="0">
              <a:solidFill>
                <a:schemeClr val="bg1"/>
              </a:solidFill>
              <a:effectLst>
                <a:glow rad="101600">
                  <a:schemeClr val="accent5">
                    <a:lumMod val="75000"/>
                    <a:alpha val="60000"/>
                  </a:schemeClr>
                </a:glow>
              </a:effectLst>
            </a:endParaRPr>
          </a:p>
        </p:txBody>
      </p:sp>
      <p:sp>
        <p:nvSpPr>
          <p:cNvPr id="2" name="Rectangle 1"/>
          <p:cNvSpPr/>
          <p:nvPr/>
        </p:nvSpPr>
        <p:spPr>
          <a:xfrm>
            <a:off x="123985" y="1322896"/>
            <a:ext cx="8849533" cy="3539430"/>
          </a:xfrm>
          <a:prstGeom prst="rect">
            <a:avLst/>
          </a:prstGeom>
        </p:spPr>
        <p:txBody>
          <a:bodyPr wrap="square">
            <a:spAutoFit/>
          </a:bodyPr>
          <a:lstStyle/>
          <a:p>
            <a:pPr algn="ctr"/>
            <a:r>
              <a:rPr lang="en-US" sz="2800" b="1" dirty="0">
                <a:effectLst>
                  <a:glow rad="101600">
                    <a:schemeClr val="accent5">
                      <a:lumMod val="75000"/>
                      <a:alpha val="60000"/>
                    </a:schemeClr>
                  </a:glow>
                </a:effectLst>
              </a:rPr>
              <a:t>LECTURE </a:t>
            </a:r>
            <a:r>
              <a:rPr lang="en-US" sz="2800" b="1" dirty="0" smtClean="0">
                <a:effectLst>
                  <a:glow rad="101600">
                    <a:schemeClr val="accent5">
                      <a:lumMod val="75000"/>
                      <a:alpha val="60000"/>
                    </a:schemeClr>
                  </a:glow>
                </a:effectLst>
              </a:rPr>
              <a:t>6</a:t>
            </a:r>
          </a:p>
          <a:p>
            <a:pPr algn="ctr"/>
            <a:r>
              <a:rPr lang="en-US" sz="2800" b="1" dirty="0">
                <a:effectLst>
                  <a:glow rad="101600">
                    <a:schemeClr val="accent5">
                      <a:lumMod val="75000"/>
                      <a:alpha val="60000"/>
                    </a:schemeClr>
                  </a:glow>
                </a:effectLst>
              </a:rPr>
              <a:t>WEEK </a:t>
            </a:r>
            <a:r>
              <a:rPr lang="en-US" sz="2800" b="1" dirty="0" smtClean="0">
                <a:effectLst>
                  <a:glow rad="101600">
                    <a:schemeClr val="accent5">
                      <a:lumMod val="75000"/>
                      <a:alpha val="60000"/>
                    </a:schemeClr>
                  </a:glow>
                </a:effectLst>
              </a:rPr>
              <a:t>SIX</a:t>
            </a:r>
            <a:r>
              <a:rPr lang="en-US" sz="2800" b="1" dirty="0">
                <a:effectLst>
                  <a:glow rad="101600">
                    <a:schemeClr val="accent5">
                      <a:lumMod val="75000"/>
                      <a:alpha val="60000"/>
                    </a:schemeClr>
                  </a:glow>
                </a:effectLst>
              </a:rPr>
              <a:t>: Communication and change: Development and dependency communication system in Africa.</a:t>
            </a:r>
            <a:endParaRPr lang="en-US" sz="2800" b="1" dirty="0" smtClean="0">
              <a:effectLst>
                <a:glow rad="101600">
                  <a:schemeClr val="accent5">
                    <a:lumMod val="75000"/>
                    <a:alpha val="60000"/>
                  </a:schemeClr>
                </a:glow>
              </a:effectLst>
            </a:endParaRPr>
          </a:p>
          <a:p>
            <a:pPr algn="ctr"/>
            <a:endParaRPr lang="en-US" sz="2800" b="1" dirty="0" smtClean="0">
              <a:effectLst>
                <a:glow rad="101600">
                  <a:schemeClr val="accent5">
                    <a:lumMod val="75000"/>
                    <a:alpha val="60000"/>
                  </a:schemeClr>
                </a:glow>
              </a:effectLst>
            </a:endParaRPr>
          </a:p>
          <a:p>
            <a:pPr algn="ctr"/>
            <a:r>
              <a:rPr lang="en-US" sz="2800" b="1" dirty="0" smtClean="0">
                <a:effectLst>
                  <a:glow rad="101600">
                    <a:schemeClr val="accent5">
                      <a:lumMod val="75000"/>
                      <a:alpha val="60000"/>
                    </a:schemeClr>
                  </a:glow>
                </a:effectLst>
              </a:rPr>
              <a:t>BY </a:t>
            </a:r>
            <a:r>
              <a:rPr lang="en-US" sz="2800" b="1" dirty="0">
                <a:effectLst>
                  <a:glow rad="101600">
                    <a:schemeClr val="accent5">
                      <a:lumMod val="75000"/>
                      <a:alpha val="60000"/>
                    </a:schemeClr>
                  </a:glow>
                </a:effectLst>
              </a:rPr>
              <a:t>DR. RAPHAEL OGUTU,</a:t>
            </a:r>
          </a:p>
          <a:p>
            <a:pPr algn="ctr"/>
            <a:r>
              <a:rPr lang="en-US" sz="2800" b="1" dirty="0">
                <a:effectLst>
                  <a:glow rad="101600">
                    <a:schemeClr val="accent5">
                      <a:lumMod val="75000"/>
                      <a:alpha val="60000"/>
                    </a:schemeClr>
                  </a:glow>
                </a:effectLst>
              </a:rPr>
              <a:t>Mass Communication Department, </a:t>
            </a:r>
          </a:p>
          <a:p>
            <a:pPr algn="ctr"/>
            <a:r>
              <a:rPr lang="en-US" sz="2800" b="1" dirty="0">
                <a:effectLst>
                  <a:glow rad="101600">
                    <a:schemeClr val="accent5">
                      <a:lumMod val="75000"/>
                      <a:alpha val="60000"/>
                    </a:schemeClr>
                  </a:glow>
                </a:effectLst>
              </a:rPr>
              <a:t>AFRICA NAZARENE </a:t>
            </a:r>
            <a:r>
              <a:rPr lang="en-US" sz="2800" b="1" dirty="0" smtClean="0">
                <a:effectLst>
                  <a:glow rad="101600">
                    <a:schemeClr val="accent5">
                      <a:lumMod val="75000"/>
                      <a:alpha val="60000"/>
                    </a:schemeClr>
                  </a:glow>
                </a:effectLst>
              </a:rPr>
              <a:t>UNIVERSITY</a:t>
            </a:r>
            <a:endParaRPr lang="en-US" sz="2800" b="1" dirty="0">
              <a:effectLst>
                <a:glow rad="101600">
                  <a:schemeClr val="accent5">
                    <a:lumMod val="75000"/>
                    <a:alpha val="60000"/>
                  </a:schemeClr>
                </a:glo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27625" y="238747"/>
            <a:ext cx="5088600" cy="1159800"/>
          </a:xfrm>
        </p:spPr>
        <p:txBody>
          <a:bodyPr/>
          <a:lstStyle/>
          <a:p>
            <a:r>
              <a:rPr lang="en-US" sz="4500" kern="1200" spc="0" dirty="0">
                <a:ln w="0"/>
                <a:solidFill>
                  <a:schemeClr val="accent1"/>
                </a:solidFill>
                <a:effectLst>
                  <a:outerShdw blurRad="38100" dist="25400" dir="5400000" algn="ctr" rotWithShape="0">
                    <a:srgbClr val="6E747A">
                      <a:alpha val="43000"/>
                    </a:srgbClr>
                  </a:outerShdw>
                </a:effectLst>
                <a:latin typeface="Century Gothic" panose="020B0502020202020204"/>
              </a:rPr>
              <a:t>Objectives</a:t>
            </a:r>
            <a:r>
              <a:rPr lang="en-US" sz="4500" kern="1200" dirty="0">
                <a:solidFill>
                  <a:srgbClr val="455F51"/>
                </a:solidFill>
                <a:latin typeface="Century Gothic" panose="020B0502020202020204"/>
              </a:rPr>
              <a:t> </a:t>
            </a:r>
            <a:endParaRPr lang="en-US" dirty="0"/>
          </a:p>
        </p:txBody>
      </p:sp>
      <p:sp>
        <p:nvSpPr>
          <p:cNvPr id="3" name="Subtitle 2"/>
          <p:cNvSpPr>
            <a:spLocks noGrp="1"/>
          </p:cNvSpPr>
          <p:nvPr>
            <p:ph type="subTitle" idx="1"/>
          </p:nvPr>
        </p:nvSpPr>
        <p:spPr>
          <a:xfrm>
            <a:off x="170481" y="1522251"/>
            <a:ext cx="8229600" cy="3220231"/>
          </a:xfrm>
        </p:spPr>
        <p:txBody>
          <a:bodyPr/>
          <a:lstStyle/>
          <a:p>
            <a:pPr marL="558800" lvl="0" indent="-457200">
              <a:buFont typeface="+mj-lt"/>
              <a:buAutoNum type="arabicPeriod"/>
            </a:pPr>
            <a:endParaRPr lang="en-US" sz="2400" b="1" dirty="0" smtClean="0">
              <a:solidFill>
                <a:srgbClr val="000000"/>
              </a:solidFill>
            </a:endParaRPr>
          </a:p>
          <a:p>
            <a:pPr marL="558800" lvl="0" indent="-457200">
              <a:buFont typeface="+mj-lt"/>
              <a:buAutoNum type="arabicPeriod"/>
            </a:pPr>
            <a:r>
              <a:rPr lang="en-US" sz="2400" b="1" dirty="0" smtClean="0">
                <a:solidFill>
                  <a:srgbClr val="000000"/>
                </a:solidFill>
              </a:rPr>
              <a:t>Understand </a:t>
            </a:r>
            <a:r>
              <a:rPr lang="en-US" sz="2400" b="1" dirty="0">
                <a:solidFill>
                  <a:srgbClr val="000000"/>
                </a:solidFill>
              </a:rPr>
              <a:t>development, change, and African communication systems</a:t>
            </a:r>
          </a:p>
          <a:p>
            <a:pPr marL="558800" lvl="0" indent="-457200">
              <a:buFont typeface="+mj-lt"/>
              <a:buAutoNum type="arabicPeriod"/>
            </a:pPr>
            <a:r>
              <a:rPr lang="en-US" sz="2400" b="1" dirty="0" smtClean="0">
                <a:solidFill>
                  <a:srgbClr val="000000"/>
                </a:solidFill>
              </a:rPr>
              <a:t>Explain </a:t>
            </a:r>
            <a:r>
              <a:rPr lang="en-US" sz="2400" b="1" dirty="0">
                <a:solidFill>
                  <a:srgbClr val="000000"/>
                </a:solidFill>
              </a:rPr>
              <a:t>the relationship between underdevelopment and dependency.</a:t>
            </a:r>
          </a:p>
          <a:p>
            <a:pPr marL="558800" lvl="0" indent="-457200">
              <a:buFont typeface="+mj-lt"/>
              <a:buAutoNum type="arabicPeriod"/>
            </a:pPr>
            <a:r>
              <a:rPr lang="en-US" sz="2400" b="1" dirty="0" smtClean="0">
                <a:solidFill>
                  <a:srgbClr val="000000"/>
                </a:solidFill>
              </a:rPr>
              <a:t>Analyze </a:t>
            </a:r>
            <a:r>
              <a:rPr lang="en-US" sz="2400" b="1" dirty="0">
                <a:solidFill>
                  <a:srgbClr val="000000"/>
                </a:solidFill>
              </a:rPr>
              <a:t>the Dependency theory</a:t>
            </a:r>
          </a:p>
          <a:p>
            <a:pPr marL="558800" lvl="0" indent="-457200">
              <a:buFont typeface="+mj-lt"/>
              <a:buAutoNum type="arabicPeriod"/>
            </a:pPr>
            <a:r>
              <a:rPr lang="en-US" sz="2400" b="1" dirty="0" smtClean="0">
                <a:solidFill>
                  <a:srgbClr val="000000"/>
                </a:solidFill>
              </a:rPr>
              <a:t>Discuss </a:t>
            </a:r>
            <a:r>
              <a:rPr lang="en-US" sz="2400" b="1" dirty="0">
                <a:solidFill>
                  <a:srgbClr val="000000"/>
                </a:solidFill>
              </a:rPr>
              <a:t>the effects of Bad Leadership and Governance in Africa.</a:t>
            </a:r>
          </a:p>
          <a:p>
            <a:r>
              <a:rPr lang="en-US" dirty="0"/>
              <a:t> </a:t>
            </a:r>
          </a:p>
        </p:txBody>
      </p:sp>
    </p:spTree>
    <p:extLst>
      <p:ext uri="{BB962C8B-B14F-4D97-AF65-F5344CB8AC3E}">
        <p14:creationId xmlns:p14="http://schemas.microsoft.com/office/powerpoint/2010/main" val="2695350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2400" y="105397"/>
            <a:ext cx="5088600" cy="637553"/>
          </a:xfrm>
        </p:spPr>
        <p:txBody>
          <a:bodyPr/>
          <a:lstStyle/>
          <a:p>
            <a:pPr algn="ctr"/>
            <a:r>
              <a:rPr lang="en-US" spc="0" dirty="0" smtClean="0">
                <a:ln w="0"/>
                <a:solidFill>
                  <a:schemeClr val="accent1"/>
                </a:solidFill>
                <a:effectLst>
                  <a:outerShdw blurRad="38100" dist="25400" dir="5400000" algn="ctr" rotWithShape="0">
                    <a:srgbClr val="6E747A">
                      <a:alpha val="43000"/>
                    </a:srgbClr>
                  </a:outerShdw>
                </a:effectLst>
              </a:rPr>
              <a:t>LECTURE OVERVIEW</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3" name="Subtitle 2"/>
          <p:cNvSpPr>
            <a:spLocks noGrp="1"/>
          </p:cNvSpPr>
          <p:nvPr>
            <p:ph type="subTitle" idx="1"/>
          </p:nvPr>
        </p:nvSpPr>
        <p:spPr>
          <a:xfrm>
            <a:off x="225077" y="1420007"/>
            <a:ext cx="6897150" cy="3238474"/>
          </a:xfrm>
        </p:spPr>
        <p:txBody>
          <a:bodyPr/>
          <a:lstStyle/>
          <a:p>
            <a:pPr marL="342900" indent="-342900" algn="just">
              <a:buFont typeface="Wingdings" panose="05000000000000000000" pitchFamily="2" charset="2"/>
              <a:buChar char="q"/>
            </a:pPr>
            <a:r>
              <a:rPr lang="en-US" sz="2000" dirty="0">
                <a:solidFill>
                  <a:schemeClr val="tx1"/>
                </a:solidFill>
              </a:rPr>
              <a:t>In this lecture, attempts have been made to connect dependency of Africa on foreign nations with development, underdevelopment, bad leadership and </a:t>
            </a:r>
            <a:r>
              <a:rPr lang="en-US" sz="2000" dirty="0" smtClean="0">
                <a:solidFill>
                  <a:schemeClr val="tx1"/>
                </a:solidFill>
              </a:rPr>
              <a:t>governance.</a:t>
            </a:r>
          </a:p>
          <a:p>
            <a:pPr marL="342900" indent="-342900" algn="just">
              <a:buFont typeface="Wingdings" panose="05000000000000000000" pitchFamily="2" charset="2"/>
              <a:buChar char="q"/>
            </a:pPr>
            <a:r>
              <a:rPr lang="en-US" sz="2000" dirty="0" smtClean="0">
                <a:solidFill>
                  <a:schemeClr val="tx1"/>
                </a:solidFill>
              </a:rPr>
              <a:t>Dependency </a:t>
            </a:r>
            <a:r>
              <a:rPr lang="en-US" sz="2000" dirty="0">
                <a:solidFill>
                  <a:schemeClr val="tx1"/>
                </a:solidFill>
              </a:rPr>
              <a:t>theory holds that “the condition of underdevelopment is precisely the result of the incorporation of the Third World economies into the capitalist world system which is dominated by the West and North America” (Randall and Theobald, 1998</a:t>
            </a:r>
            <a:r>
              <a:rPr lang="en-US" sz="2000" dirty="0" smtClean="0">
                <a:solidFill>
                  <a:schemeClr val="tx1"/>
                </a:solidFill>
              </a:rPr>
              <a:t>) </a:t>
            </a:r>
          </a:p>
          <a:p>
            <a:pPr marL="342900" indent="-342900" algn="just">
              <a:buFont typeface="Wingdings" panose="05000000000000000000" pitchFamily="2" charset="2"/>
              <a:buChar char="q"/>
            </a:pPr>
            <a:r>
              <a:rPr lang="en-US" sz="2000" dirty="0" smtClean="0">
                <a:solidFill>
                  <a:schemeClr val="tx1"/>
                </a:solidFill>
              </a:rPr>
              <a:t>Hence </a:t>
            </a:r>
            <a:r>
              <a:rPr lang="en-US" sz="2000" dirty="0">
                <a:solidFill>
                  <a:schemeClr val="tx1"/>
                </a:solidFill>
              </a:rPr>
              <a:t>in development studies, dependency implies a situation in which a particular country or region relies on another for support, “survival” and growth (</a:t>
            </a:r>
            <a:r>
              <a:rPr lang="en-US" sz="2000" dirty="0" err="1">
                <a:solidFill>
                  <a:schemeClr val="tx1"/>
                </a:solidFill>
              </a:rPr>
              <a:t>Emeh</a:t>
            </a:r>
            <a:r>
              <a:rPr lang="en-US" sz="2000" dirty="0">
                <a:solidFill>
                  <a:schemeClr val="tx1"/>
                </a:solidFill>
              </a:rPr>
              <a:t>, 2013).</a:t>
            </a:r>
          </a:p>
        </p:txBody>
      </p:sp>
    </p:spTree>
    <p:extLst>
      <p:ext uri="{BB962C8B-B14F-4D97-AF65-F5344CB8AC3E}">
        <p14:creationId xmlns:p14="http://schemas.microsoft.com/office/powerpoint/2010/main" val="279368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75578"/>
            <a:ext cx="7116225" cy="1159800"/>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Introduction of underdevelopment and dependency in Africa</a:t>
            </a:r>
            <a:endParaRPr lang="en-US" sz="3200" dirty="0"/>
          </a:p>
        </p:txBody>
      </p:sp>
      <p:sp>
        <p:nvSpPr>
          <p:cNvPr id="3" name="Subtitle 2"/>
          <p:cNvSpPr>
            <a:spLocks noGrp="1"/>
          </p:cNvSpPr>
          <p:nvPr>
            <p:ph type="subTitle" idx="1"/>
          </p:nvPr>
        </p:nvSpPr>
        <p:spPr>
          <a:xfrm>
            <a:off x="190501" y="1379497"/>
            <a:ext cx="7087650" cy="3343249"/>
          </a:xfrm>
        </p:spPr>
        <p:txBody>
          <a:bodyPr/>
          <a:lstStyle/>
          <a:p>
            <a:pPr marL="342900" indent="-342900">
              <a:buFont typeface="Wingdings" panose="05000000000000000000" pitchFamily="2" charset="2"/>
              <a:buChar char="q"/>
            </a:pPr>
            <a:r>
              <a:rPr lang="en-US" sz="2400" dirty="0">
                <a:solidFill>
                  <a:schemeClr val="tx1"/>
                </a:solidFill>
              </a:rPr>
              <a:t>According to </a:t>
            </a:r>
            <a:r>
              <a:rPr lang="en-US" sz="2400" dirty="0" err="1">
                <a:solidFill>
                  <a:schemeClr val="tx1"/>
                </a:solidFill>
              </a:rPr>
              <a:t>Njoku</a:t>
            </a:r>
            <a:r>
              <a:rPr lang="en-US" sz="2400" dirty="0">
                <a:solidFill>
                  <a:schemeClr val="tx1"/>
                </a:solidFill>
              </a:rPr>
              <a:t> (2013), dependency and underdevelopment draws our attention to the stagnation, deplorable and peripheral condition of Africa, Asia, Latin America, in the international system.  </a:t>
            </a:r>
            <a:endParaRPr lang="en-US" sz="2400" dirty="0" smtClean="0">
              <a:solidFill>
                <a:schemeClr val="tx1"/>
              </a:solidFill>
            </a:endParaRPr>
          </a:p>
          <a:p>
            <a:pPr marL="342900" indent="-342900">
              <a:buFont typeface="Wingdings" panose="05000000000000000000" pitchFamily="2" charset="2"/>
              <a:buChar char="q"/>
            </a:pPr>
            <a:r>
              <a:rPr lang="en-US" sz="2400" dirty="0" smtClean="0">
                <a:solidFill>
                  <a:schemeClr val="tx1"/>
                </a:solidFill>
              </a:rPr>
              <a:t>Africa</a:t>
            </a:r>
            <a:r>
              <a:rPr lang="en-US" sz="2400" dirty="0">
                <a:solidFill>
                  <a:schemeClr val="tx1"/>
                </a:solidFill>
              </a:rPr>
              <a:t>, among other continents in the world, is seen as the poorest continent of the world. In the international system, the G8 (Group of eight) and other international organizations regard Africa states as “POOR” thereby seeing Africa as an incapable or handicapped continent</a:t>
            </a:r>
          </a:p>
        </p:txBody>
      </p:sp>
    </p:spTree>
    <p:extLst>
      <p:ext uri="{BB962C8B-B14F-4D97-AF65-F5344CB8AC3E}">
        <p14:creationId xmlns:p14="http://schemas.microsoft.com/office/powerpoint/2010/main" val="3055810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0729" y="271136"/>
            <a:ext cx="6908371" cy="569872"/>
          </a:xfrm>
        </p:spPr>
        <p:txBody>
          <a:bodyPr/>
          <a:lstStyle/>
          <a:p>
            <a:pPr algn="ctr"/>
            <a:r>
              <a:rPr lang="en-US" sz="3200" spc="0" dirty="0" smtClean="0">
                <a:ln w="0"/>
                <a:solidFill>
                  <a:schemeClr val="accent1"/>
                </a:solidFill>
                <a:effectLst>
                  <a:outerShdw blurRad="38100" dist="25400" dir="5400000" algn="ctr" rotWithShape="0">
                    <a:srgbClr val="6E747A">
                      <a:alpha val="43000"/>
                    </a:srgbClr>
                  </a:outerShdw>
                </a:effectLst>
              </a:rPr>
              <a:t>Introduction of </a:t>
            </a:r>
            <a:r>
              <a:rPr lang="en-US" sz="3200" spc="0" dirty="0">
                <a:ln w="0"/>
                <a:solidFill>
                  <a:schemeClr val="accent1"/>
                </a:solidFill>
                <a:effectLst>
                  <a:outerShdw blurRad="38100" dist="25400" dir="5400000" algn="ctr" rotWithShape="0">
                    <a:srgbClr val="6E747A">
                      <a:alpha val="43000"/>
                    </a:srgbClr>
                  </a:outerShdw>
                </a:effectLst>
              </a:rPr>
              <a:t>underdevelopment and dependency in Africa</a:t>
            </a:r>
            <a:endParaRPr lang="en-US" sz="3200" dirty="0"/>
          </a:p>
        </p:txBody>
      </p:sp>
      <p:sp>
        <p:nvSpPr>
          <p:cNvPr id="5" name="Subtitle 4"/>
          <p:cNvSpPr>
            <a:spLocks noGrp="1"/>
          </p:cNvSpPr>
          <p:nvPr>
            <p:ph type="subTitle" idx="1"/>
          </p:nvPr>
        </p:nvSpPr>
        <p:spPr>
          <a:xfrm>
            <a:off x="136194" y="1036018"/>
            <a:ext cx="6289658" cy="918041"/>
          </a:xfrm>
        </p:spPr>
        <p:txBody>
          <a:bodyPr/>
          <a:lstStyle/>
          <a:p>
            <a:pPr marL="285750" indent="-285750">
              <a:buFont typeface="Wingdings" panose="05000000000000000000" pitchFamily="2" charset="2"/>
              <a:buChar char="q"/>
            </a:pPr>
            <a:r>
              <a:rPr lang="en-US" sz="2000" dirty="0">
                <a:solidFill>
                  <a:schemeClr val="tx1"/>
                </a:solidFill>
              </a:rPr>
              <a:t>Factors necessitating the phenomenon of underdevelopment and dependency in Africa, such </a:t>
            </a:r>
            <a:r>
              <a:rPr lang="en-US" sz="2000" dirty="0" smtClean="0">
                <a:solidFill>
                  <a:schemeClr val="tx1"/>
                </a:solidFill>
              </a:rPr>
              <a:t>as;</a:t>
            </a:r>
          </a:p>
          <a:p>
            <a:pPr marL="285750" indent="-285750">
              <a:buFont typeface="Wingdings" panose="05000000000000000000" pitchFamily="2" charset="2"/>
              <a:buChar char="q"/>
            </a:pPr>
            <a:r>
              <a:rPr lang="en-US" sz="2000" dirty="0" err="1" smtClean="0">
                <a:solidFill>
                  <a:schemeClr val="tx1"/>
                </a:solidFill>
              </a:rPr>
              <a:t>i</a:t>
            </a:r>
            <a:r>
              <a:rPr lang="en-US" sz="2000" dirty="0">
                <a:solidFill>
                  <a:schemeClr val="tx1"/>
                </a:solidFill>
              </a:rPr>
              <a:t>.	The reckless and excess lust for foreign loan and aid: This has to do with a financial assistance granted to third world country in order to boost their economy and project them capable for international </a:t>
            </a:r>
            <a:r>
              <a:rPr lang="en-US" sz="2000" dirty="0" smtClean="0">
                <a:solidFill>
                  <a:schemeClr val="tx1"/>
                </a:solidFill>
              </a:rPr>
              <a:t>trade.</a:t>
            </a:r>
          </a:p>
          <a:p>
            <a:pPr marL="285750" indent="-285750">
              <a:buFont typeface="Wingdings" panose="05000000000000000000" pitchFamily="2" charset="2"/>
              <a:buChar char="q"/>
            </a:pPr>
            <a:r>
              <a:rPr lang="en-US" sz="2000" dirty="0" smtClean="0">
                <a:solidFill>
                  <a:schemeClr val="tx1"/>
                </a:solidFill>
              </a:rPr>
              <a:t>ii</a:t>
            </a:r>
            <a:r>
              <a:rPr lang="en-US" sz="2000" dirty="0">
                <a:solidFill>
                  <a:schemeClr val="tx1"/>
                </a:solidFill>
              </a:rPr>
              <a:t>.	The domination of import over export trade: This is one of the major problems in Africa, or third world countries economy, since they tend to patronize more of the foreign goods over indigenous goods thereby bringing the implication of exploitation from the foreigners at the detriment of indigenous traders.</a:t>
            </a:r>
          </a:p>
        </p:txBody>
      </p:sp>
    </p:spTree>
    <p:extLst>
      <p:ext uri="{BB962C8B-B14F-4D97-AF65-F5344CB8AC3E}">
        <p14:creationId xmlns:p14="http://schemas.microsoft.com/office/powerpoint/2010/main" val="1472495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8" name="Google Shape;328;p1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6</a:t>
            </a:fld>
            <a:endParaRPr/>
          </a:p>
        </p:txBody>
      </p:sp>
      <p:sp>
        <p:nvSpPr>
          <p:cNvPr id="325" name="Google Shape;325;p14"/>
          <p:cNvSpPr txBox="1">
            <a:spLocks noGrp="1"/>
          </p:cNvSpPr>
          <p:nvPr>
            <p:ph type="ctrTitle" idx="4294967295"/>
          </p:nvPr>
        </p:nvSpPr>
        <p:spPr>
          <a:xfrm>
            <a:off x="504826" y="1371"/>
            <a:ext cx="6379368" cy="862012"/>
          </a:xfrm>
          <a:prstGeom prst="rect">
            <a:avLst/>
          </a:prstGeom>
        </p:spPr>
        <p:txBody>
          <a:bodyPr spcFirstLastPara="1" wrap="square" lIns="0" tIns="0" rIns="0" bIns="0" anchor="t" anchorCtr="0">
            <a:noAutofit/>
          </a:bodyPr>
          <a:lstStyle/>
          <a:p>
            <a:pPr algn="ctr"/>
            <a:r>
              <a:rPr lang="en-US" sz="3200" spc="0" dirty="0">
                <a:ln w="0"/>
                <a:solidFill>
                  <a:srgbClr val="E48312"/>
                </a:solidFill>
                <a:effectLst>
                  <a:outerShdw blurRad="38100" dist="25400" dir="5400000" algn="ctr" rotWithShape="0">
                    <a:srgbClr val="6E747A">
                      <a:alpha val="43000"/>
                    </a:srgbClr>
                  </a:outerShdw>
                </a:effectLst>
              </a:rPr>
              <a:t>Introduction of underdevelopment and dependency in Africa</a:t>
            </a:r>
            <a:endParaRPr lang="en-US" sz="4400" spc="0" dirty="0">
              <a:ln w="0"/>
              <a:solidFill>
                <a:schemeClr val="accent1"/>
              </a:solidFill>
              <a:effectLst>
                <a:outerShdw blurRad="38100" dist="25400" dir="5400000" algn="ctr" rotWithShape="0">
                  <a:srgbClr val="6E747A">
                    <a:alpha val="43000"/>
                  </a:srgbClr>
                </a:outerShdw>
              </a:effectLst>
            </a:endParaRPr>
          </a:p>
        </p:txBody>
      </p:sp>
      <p:sp>
        <p:nvSpPr>
          <p:cNvPr id="326" name="Google Shape;326;p14"/>
          <p:cNvSpPr txBox="1">
            <a:spLocks noGrp="1"/>
          </p:cNvSpPr>
          <p:nvPr>
            <p:ph type="subTitle" idx="4294967295"/>
          </p:nvPr>
        </p:nvSpPr>
        <p:spPr>
          <a:xfrm>
            <a:off x="0" y="738123"/>
            <a:ext cx="7521575" cy="3489325"/>
          </a:xfrm>
          <a:prstGeom prst="rect">
            <a:avLst/>
          </a:prstGeom>
        </p:spPr>
        <p:txBody>
          <a:bodyPr spcFirstLastPara="1" wrap="square" lIns="0" tIns="0" rIns="0" bIns="0" anchor="t" anchorCtr="0">
            <a:noAutofit/>
          </a:bodyPr>
          <a:lstStyle/>
          <a:p>
            <a:pPr marL="342900" indent="-342900">
              <a:buFont typeface="Wingdings" panose="05000000000000000000" pitchFamily="2" charset="2"/>
              <a:buChar char="q"/>
            </a:pPr>
            <a:r>
              <a:rPr lang="en-US" sz="2000" b="1" dirty="0">
                <a:solidFill>
                  <a:srgbClr val="000000"/>
                </a:solidFill>
              </a:rPr>
              <a:t>Political Crisis and Corruption</a:t>
            </a:r>
            <a:r>
              <a:rPr lang="en-US" sz="2000" dirty="0">
                <a:solidFill>
                  <a:srgbClr val="000000"/>
                </a:solidFill>
              </a:rPr>
              <a:t>: Africa is conversant with the above, since it is married with different kind of political crisis ranging from military coups to party crisis and worst of all which is corruption since it is the end products of any political unstable nation.</a:t>
            </a:r>
          </a:p>
          <a:p>
            <a:pPr marL="342900" indent="-342900">
              <a:buFont typeface="Wingdings" panose="05000000000000000000" pitchFamily="2" charset="2"/>
              <a:buChar char="q"/>
            </a:pPr>
            <a:r>
              <a:rPr lang="en-US" sz="2000" b="1" dirty="0">
                <a:solidFill>
                  <a:srgbClr val="000000"/>
                </a:solidFill>
              </a:rPr>
              <a:t>iv.	The failure of policies made by the government: </a:t>
            </a:r>
            <a:r>
              <a:rPr lang="en-US" sz="2000" dirty="0">
                <a:solidFill>
                  <a:srgbClr val="000000"/>
                </a:solidFill>
              </a:rPr>
              <a:t>Since policies made cannot be strictly adhered </a:t>
            </a:r>
            <a:r>
              <a:rPr lang="en-US" sz="2000" dirty="0" smtClean="0">
                <a:solidFill>
                  <a:srgbClr val="000000"/>
                </a:solidFill>
              </a:rPr>
              <a:t>to, </a:t>
            </a:r>
            <a:r>
              <a:rPr lang="en-US" sz="2000" dirty="0">
                <a:solidFill>
                  <a:srgbClr val="000000"/>
                </a:solidFill>
              </a:rPr>
              <a:t>and in most cases these policies made are irrelevant to the countries or nations development agenda.</a:t>
            </a:r>
          </a:p>
          <a:p>
            <a:pPr marL="342900" indent="-342900">
              <a:buFont typeface="Wingdings" panose="05000000000000000000" pitchFamily="2" charset="2"/>
              <a:buChar char="q"/>
            </a:pPr>
            <a:r>
              <a:rPr lang="en-US" sz="2000" b="1" dirty="0">
                <a:solidFill>
                  <a:srgbClr val="000000"/>
                </a:solidFill>
              </a:rPr>
              <a:t>v.	Lastly but not the least poor education: </a:t>
            </a:r>
            <a:r>
              <a:rPr lang="en-US" sz="2000" dirty="0">
                <a:solidFill>
                  <a:srgbClr val="000000"/>
                </a:solidFill>
              </a:rPr>
              <a:t>Here the level of education which is the key to every kind of success is too low and a times poor, in third world countries the education, sector is dominated with all manner of malpractices which includes bribery, strikes, indefinite closure of school, due to illegality in its operations, unaccredited academic structures and all other shortcomings etc. </a:t>
            </a:r>
            <a:r>
              <a:rPr lang="en-US" sz="2000" dirty="0">
                <a:solidFill>
                  <a:schemeClr val="bg1"/>
                </a:solidFill>
              </a:rPr>
              <a:t>(</a:t>
            </a:r>
            <a:r>
              <a:rPr lang="en-US" sz="2000" dirty="0" err="1">
                <a:solidFill>
                  <a:schemeClr val="bg1"/>
                </a:solidFill>
              </a:rPr>
              <a:t>Njoku</a:t>
            </a:r>
            <a:r>
              <a:rPr lang="en-US" sz="2000" dirty="0">
                <a:solidFill>
                  <a:schemeClr val="bg1"/>
                </a:solidFill>
              </a:rPr>
              <a:t> , 2013)</a:t>
            </a:r>
          </a:p>
        </p:txBody>
      </p:sp>
      <p:cxnSp>
        <p:nvCxnSpPr>
          <p:cNvPr id="3" name="Straight Connector 2"/>
          <p:cNvCxnSpPr/>
          <p:nvPr/>
        </p:nvCxnSpPr>
        <p:spPr>
          <a:xfrm flipV="1">
            <a:off x="504825" y="787612"/>
            <a:ext cx="7534275" cy="9524"/>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a:spLocks noGrp="1"/>
          </p:cNvSpPr>
          <p:nvPr>
            <p:ph type="ctrTitle"/>
          </p:nvPr>
        </p:nvSpPr>
        <p:spPr>
          <a:xfrm>
            <a:off x="238125" y="0"/>
            <a:ext cx="7052153" cy="926926"/>
          </a:xfrm>
          <a:prstGeom prst="rect">
            <a:avLst/>
          </a:prstGeom>
        </p:spPr>
        <p:txBody>
          <a:bodyPr spcFirstLastPara="1" wrap="square" lIns="0" tIns="0" rIns="0" bIns="0" anchor="b" anchorCtr="0">
            <a:noAutofit/>
          </a:bodyPr>
          <a:lstStyle/>
          <a:p>
            <a:pPr marL="0" lvl="0" indent="0" algn="l" rtl="0">
              <a:spcBef>
                <a:spcPts val="0"/>
              </a:spcBef>
              <a:spcAft>
                <a:spcPts val="0"/>
              </a:spcAft>
              <a:buNone/>
            </a:pPr>
            <a:endParaRPr spc="0" dirty="0">
              <a:ln w="0"/>
              <a:solidFill>
                <a:schemeClr val="accent1"/>
              </a:solidFill>
              <a:effectLst>
                <a:outerShdw blurRad="38100" dist="25400" dir="5400000" algn="ctr" rotWithShape="0">
                  <a:srgbClr val="6E747A">
                    <a:alpha val="43000"/>
                  </a:srgbClr>
                </a:outerShdw>
              </a:effectLst>
            </a:endParaRPr>
          </a:p>
          <a:p>
            <a:pPr lvl="0" algn="ctr"/>
            <a:r>
              <a:rPr lang="en-US" sz="3200" spc="0" dirty="0" smtClean="0">
                <a:ln w="0"/>
                <a:solidFill>
                  <a:schemeClr val="accent1"/>
                </a:solidFill>
                <a:effectLst>
                  <a:outerShdw blurRad="38100" dist="25400" dir="5400000" algn="ctr" rotWithShape="0">
                    <a:srgbClr val="6E747A">
                      <a:alpha val="43000"/>
                    </a:srgbClr>
                  </a:outerShdw>
                </a:effectLst>
              </a:rPr>
              <a:t>Structural </a:t>
            </a:r>
            <a:r>
              <a:rPr lang="en-US" sz="3200" spc="0" dirty="0">
                <a:ln w="0"/>
                <a:solidFill>
                  <a:schemeClr val="accent1"/>
                </a:solidFill>
                <a:effectLst>
                  <a:outerShdw blurRad="38100" dist="25400" dir="5400000" algn="ctr" rotWithShape="0">
                    <a:srgbClr val="6E747A">
                      <a:alpha val="43000"/>
                    </a:srgbClr>
                  </a:outerShdw>
                </a:effectLst>
              </a:rPr>
              <a:t>Imperialism and the World Systems </a:t>
            </a:r>
            <a:r>
              <a:rPr lang="en-US" sz="3200" spc="0" dirty="0" smtClean="0">
                <a:ln w="0"/>
                <a:solidFill>
                  <a:schemeClr val="accent1"/>
                </a:solidFill>
                <a:effectLst>
                  <a:outerShdw blurRad="38100" dist="25400" dir="5400000" algn="ctr" rotWithShape="0">
                    <a:srgbClr val="6E747A">
                      <a:alpha val="43000"/>
                    </a:srgbClr>
                  </a:outerShdw>
                </a:effectLst>
              </a:rPr>
              <a:t>Theories</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334" name="Google Shape;334;p15"/>
          <p:cNvSpPr txBox="1">
            <a:spLocks noGrp="1"/>
          </p:cNvSpPr>
          <p:nvPr>
            <p:ph type="subTitle" idx="1"/>
          </p:nvPr>
        </p:nvSpPr>
        <p:spPr>
          <a:xfrm>
            <a:off x="238125" y="1346679"/>
            <a:ext cx="6877050" cy="2895600"/>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000" dirty="0">
                <a:solidFill>
                  <a:srgbClr val="000000"/>
                </a:solidFill>
              </a:rPr>
              <a:t>focuses on structural inequality and explains how it is an historical development brought about by, among other, constructions, colonialism and capitalism (</a:t>
            </a:r>
            <a:r>
              <a:rPr lang="en-US" sz="2000" dirty="0" err="1">
                <a:solidFill>
                  <a:srgbClr val="000000"/>
                </a:solidFill>
              </a:rPr>
              <a:t>Galtung</a:t>
            </a:r>
            <a:r>
              <a:rPr lang="en-US" sz="2000" dirty="0">
                <a:solidFill>
                  <a:srgbClr val="000000"/>
                </a:solidFill>
              </a:rPr>
              <a:t>, 1971</a:t>
            </a:r>
            <a:r>
              <a:rPr lang="en-US" sz="2000" dirty="0" smtClean="0">
                <a:solidFill>
                  <a:srgbClr val="000000"/>
                </a:solidFill>
              </a:rPr>
              <a:t>).</a:t>
            </a:r>
          </a:p>
          <a:p>
            <a:pPr marL="342900" lvl="0" indent="-342900">
              <a:buFont typeface="Wingdings" panose="05000000000000000000" pitchFamily="2" charset="2"/>
              <a:buChar char="q"/>
            </a:pPr>
            <a:r>
              <a:rPr lang="en-US" sz="2000" dirty="0" smtClean="0">
                <a:solidFill>
                  <a:srgbClr val="000000"/>
                </a:solidFill>
              </a:rPr>
              <a:t>These </a:t>
            </a:r>
            <a:r>
              <a:rPr lang="en-US" sz="2000" dirty="0">
                <a:solidFill>
                  <a:srgbClr val="000000"/>
                </a:solidFill>
              </a:rPr>
              <a:t>factors are considered a major feature of the direction of flow, and contents of the international news. </a:t>
            </a:r>
            <a:endParaRPr lang="en-US" sz="2000" dirty="0" smtClean="0">
              <a:solidFill>
                <a:srgbClr val="000000"/>
              </a:solidFill>
            </a:endParaRPr>
          </a:p>
          <a:p>
            <a:pPr marL="342900" lvl="0" indent="-342900">
              <a:buFont typeface="Wingdings" panose="05000000000000000000" pitchFamily="2" charset="2"/>
              <a:buChar char="q"/>
            </a:pPr>
            <a:r>
              <a:rPr lang="en-US" sz="2000" dirty="0" smtClean="0">
                <a:solidFill>
                  <a:srgbClr val="000000"/>
                </a:solidFill>
              </a:rPr>
              <a:t>Inequalities </a:t>
            </a:r>
            <a:r>
              <a:rPr lang="en-US" sz="2000" dirty="0">
                <a:solidFill>
                  <a:srgbClr val="000000"/>
                </a:solidFill>
              </a:rPr>
              <a:t>in news flow relate closely to even greater inequalities and imbalances in the distribution of financial resources, communication resources and technology around the world. </a:t>
            </a:r>
            <a:endParaRPr lang="en-US" sz="2000" dirty="0" smtClean="0">
              <a:solidFill>
                <a:srgbClr val="000000"/>
              </a:solidFill>
            </a:endParaRPr>
          </a:p>
          <a:p>
            <a:pPr marL="342900" lvl="0" indent="-342900">
              <a:buFont typeface="Wingdings" panose="05000000000000000000" pitchFamily="2" charset="2"/>
              <a:buChar char="q"/>
            </a:pPr>
            <a:r>
              <a:rPr lang="en-US" sz="2000" dirty="0" smtClean="0">
                <a:solidFill>
                  <a:srgbClr val="000000"/>
                </a:solidFill>
              </a:rPr>
              <a:t>Attributed </a:t>
            </a:r>
            <a:r>
              <a:rPr lang="en-US" sz="2000" dirty="0">
                <a:solidFill>
                  <a:srgbClr val="000000"/>
                </a:solidFill>
              </a:rPr>
              <a:t>to historical factors such as colonialism and prevailing economic practices, including capitalism and its manifestations such as cheap </a:t>
            </a:r>
            <a:r>
              <a:rPr lang="en-US" sz="2000" dirty="0" err="1">
                <a:solidFill>
                  <a:srgbClr val="000000"/>
                </a:solidFill>
              </a:rPr>
              <a:t>labour</a:t>
            </a:r>
            <a:r>
              <a:rPr lang="en-US" sz="2000" dirty="0">
                <a:solidFill>
                  <a:srgbClr val="000000"/>
                </a:solidFill>
              </a:rPr>
              <a:t> (Nye, 2003).</a:t>
            </a:r>
            <a:endParaRPr sz="2000" dirty="0">
              <a:solidFill>
                <a:srgbClr val="00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0729" y="38592"/>
            <a:ext cx="6552553" cy="850756"/>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Structural Imperialism and the World Systems Theories</a:t>
            </a:r>
            <a:endParaRPr lang="en-US" dirty="0"/>
          </a:p>
        </p:txBody>
      </p:sp>
      <p:sp>
        <p:nvSpPr>
          <p:cNvPr id="3" name="Subtitle 2"/>
          <p:cNvSpPr>
            <a:spLocks noGrp="1"/>
          </p:cNvSpPr>
          <p:nvPr>
            <p:ph type="subTitle" idx="1"/>
          </p:nvPr>
        </p:nvSpPr>
        <p:spPr>
          <a:xfrm>
            <a:off x="0" y="1034325"/>
            <a:ext cx="7180289" cy="2653259"/>
          </a:xfrm>
        </p:spPr>
        <p:txBody>
          <a:bodyPr/>
          <a:lstStyle/>
          <a:p>
            <a:pPr marL="285750" indent="-285750">
              <a:buFont typeface="Wingdings" panose="05000000000000000000" pitchFamily="2" charset="2"/>
              <a:buChar char="q"/>
            </a:pPr>
            <a:r>
              <a:rPr lang="en-US" sz="2000" dirty="0">
                <a:solidFill>
                  <a:schemeClr val="tx1"/>
                </a:solidFill>
              </a:rPr>
              <a:t>Hierarchy and structural inequality, both important features of the </a:t>
            </a:r>
            <a:r>
              <a:rPr lang="en-US" sz="2000" b="1" dirty="0">
                <a:solidFill>
                  <a:schemeClr val="tx1"/>
                </a:solidFill>
              </a:rPr>
              <a:t>world system theory</a:t>
            </a:r>
            <a:r>
              <a:rPr lang="en-US" sz="2000" dirty="0">
                <a:solidFill>
                  <a:schemeClr val="tx1"/>
                </a:solidFill>
              </a:rPr>
              <a:t>, are universally </a:t>
            </a:r>
            <a:r>
              <a:rPr lang="en-US" sz="2000" dirty="0" err="1">
                <a:solidFill>
                  <a:schemeClr val="tx1"/>
                </a:solidFill>
              </a:rPr>
              <a:t>recognised</a:t>
            </a:r>
            <a:r>
              <a:rPr lang="en-US" sz="2000" dirty="0">
                <a:solidFill>
                  <a:schemeClr val="tx1"/>
                </a:solidFill>
              </a:rPr>
              <a:t> as major factors determining the direction of flow of news content in countries (</a:t>
            </a:r>
            <a:r>
              <a:rPr lang="en-US" sz="2000" dirty="0" err="1">
                <a:solidFill>
                  <a:schemeClr val="tx1"/>
                </a:solidFill>
              </a:rPr>
              <a:t>Moisy</a:t>
            </a:r>
            <a:r>
              <a:rPr lang="en-US" sz="2000" dirty="0">
                <a:solidFill>
                  <a:schemeClr val="tx1"/>
                </a:solidFill>
              </a:rPr>
              <a:t>, 1996).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In </a:t>
            </a:r>
            <a:r>
              <a:rPr lang="en-US" sz="2000" dirty="0">
                <a:solidFill>
                  <a:schemeClr val="tx1"/>
                </a:solidFill>
              </a:rPr>
              <a:t>keeping with the assumptions of world system theory the hierarchical positions of component units – and nation states in particular – in the global system have given rise to inequalities between developed and developing countries in both the quantity and quality of news flow and news coverage</a:t>
            </a:r>
            <a:r>
              <a:rPr lang="en-US" sz="2000" dirty="0" smtClean="0"/>
              <a:t>.</a:t>
            </a:r>
          </a:p>
          <a:p>
            <a:pPr marL="285750" indent="-285750">
              <a:buFont typeface="Wingdings" panose="05000000000000000000" pitchFamily="2" charset="2"/>
              <a:buChar char="q"/>
            </a:pPr>
            <a:r>
              <a:rPr lang="en-US" sz="2000" dirty="0">
                <a:solidFill>
                  <a:schemeClr val="tx1"/>
                </a:solidFill>
              </a:rPr>
              <a:t>Since World War II, imperialism has assumed new forms. The former colonies gained their independence. It was no longer so easy for the big powers to resort to military intervention to expand their hegemony. </a:t>
            </a:r>
            <a:endParaRPr lang="en-US" sz="2000" dirty="0"/>
          </a:p>
        </p:txBody>
      </p:sp>
    </p:spTree>
    <p:extLst>
      <p:ext uri="{BB962C8B-B14F-4D97-AF65-F5344CB8AC3E}">
        <p14:creationId xmlns:p14="http://schemas.microsoft.com/office/powerpoint/2010/main" val="21853300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861" y="0"/>
            <a:ext cx="6685613" cy="1159800"/>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Structural Imperialism and the World Systems Theories</a:t>
            </a:r>
            <a:endParaRPr lang="en-US" dirty="0"/>
          </a:p>
        </p:txBody>
      </p:sp>
      <p:sp>
        <p:nvSpPr>
          <p:cNvPr id="3" name="Subtitle 2"/>
          <p:cNvSpPr>
            <a:spLocks noGrp="1"/>
          </p:cNvSpPr>
          <p:nvPr>
            <p:ph type="subTitle" idx="1"/>
          </p:nvPr>
        </p:nvSpPr>
        <p:spPr>
          <a:xfrm>
            <a:off x="209860" y="1492016"/>
            <a:ext cx="6685613" cy="1416076"/>
          </a:xfrm>
        </p:spPr>
        <p:txBody>
          <a:bodyPr/>
          <a:lstStyle/>
          <a:p>
            <a:pPr marL="285750" indent="-285750">
              <a:buFont typeface="Wingdings" panose="05000000000000000000" pitchFamily="2" charset="2"/>
              <a:buChar char="q"/>
            </a:pPr>
            <a:r>
              <a:rPr lang="en-US" sz="2000" dirty="0">
                <a:solidFill>
                  <a:schemeClr val="tx1"/>
                </a:solidFill>
              </a:rPr>
              <a:t>Nowadays, nation states tend to use economic and cultural methods to extend their power and influence. Not surprisingly, Third World countries refer to current practices in the world economy as “neo-imperialism” (</a:t>
            </a:r>
            <a:r>
              <a:rPr lang="en-US" sz="2000" dirty="0" err="1">
                <a:solidFill>
                  <a:schemeClr val="tx1"/>
                </a:solidFill>
              </a:rPr>
              <a:t>Hamelink</a:t>
            </a:r>
            <a:r>
              <a:rPr lang="en-US" sz="2000" dirty="0">
                <a:solidFill>
                  <a:schemeClr val="tx1"/>
                </a:solidFill>
              </a:rPr>
              <a:t>, 1990). </a:t>
            </a:r>
            <a:endParaRPr lang="en-US" sz="2000" dirty="0" smtClean="0">
              <a:solidFill>
                <a:schemeClr val="tx1"/>
              </a:solidFill>
            </a:endParaRPr>
          </a:p>
          <a:p>
            <a:pPr marL="285750" indent="-285750">
              <a:buFont typeface="Wingdings" panose="05000000000000000000" pitchFamily="2" charset="2"/>
              <a:buChar char="q"/>
            </a:pPr>
            <a:r>
              <a:rPr lang="en-US" sz="2000" dirty="0">
                <a:solidFill>
                  <a:schemeClr val="tx1"/>
                </a:solidFill>
              </a:rPr>
              <a:t>In his structural theory of imperialism, </a:t>
            </a:r>
            <a:r>
              <a:rPr lang="en-US" sz="2000" dirty="0" err="1">
                <a:solidFill>
                  <a:schemeClr val="tx1"/>
                </a:solidFill>
              </a:rPr>
              <a:t>Galtung</a:t>
            </a:r>
            <a:r>
              <a:rPr lang="en-US" sz="2000" dirty="0">
                <a:solidFill>
                  <a:schemeClr val="tx1"/>
                </a:solidFill>
              </a:rPr>
              <a:t> (1971) explains reasons for existing inequalities between countries. Just like the dependency theorists, he draws a line of differences between </a:t>
            </a:r>
            <a:r>
              <a:rPr lang="en-US" sz="2000" dirty="0" err="1">
                <a:solidFill>
                  <a:schemeClr val="tx1"/>
                </a:solidFill>
              </a:rPr>
              <a:t>centre</a:t>
            </a:r>
            <a:r>
              <a:rPr lang="en-US" sz="2000" dirty="0">
                <a:solidFill>
                  <a:schemeClr val="tx1"/>
                </a:solidFill>
              </a:rPr>
              <a:t> and periphery. </a:t>
            </a:r>
            <a:endParaRPr lang="en-US" sz="2000" dirty="0" smtClean="0">
              <a:solidFill>
                <a:schemeClr val="tx1"/>
              </a:solidFill>
            </a:endParaRPr>
          </a:p>
          <a:p>
            <a:pPr marL="285750" indent="-285750">
              <a:buFont typeface="Wingdings" panose="05000000000000000000" pitchFamily="2" charset="2"/>
              <a:buChar char="q"/>
            </a:pPr>
            <a:r>
              <a:rPr lang="en-US" sz="2000" dirty="0" err="1" smtClean="0">
                <a:solidFill>
                  <a:schemeClr val="tx1"/>
                </a:solidFill>
              </a:rPr>
              <a:t>Galtung</a:t>
            </a:r>
            <a:r>
              <a:rPr lang="en-US" sz="2000" dirty="0" smtClean="0">
                <a:solidFill>
                  <a:schemeClr val="tx1"/>
                </a:solidFill>
              </a:rPr>
              <a:t> </a:t>
            </a:r>
            <a:r>
              <a:rPr lang="en-US" sz="2000" dirty="0">
                <a:solidFill>
                  <a:schemeClr val="tx1"/>
                </a:solidFill>
              </a:rPr>
              <a:t>(1971) explains the inequalities between </a:t>
            </a:r>
            <a:r>
              <a:rPr lang="en-US" sz="2000" dirty="0" err="1">
                <a:solidFill>
                  <a:schemeClr val="tx1"/>
                </a:solidFill>
              </a:rPr>
              <a:t>centre</a:t>
            </a:r>
            <a:r>
              <a:rPr lang="en-US" sz="2000" dirty="0">
                <a:solidFill>
                  <a:schemeClr val="tx1"/>
                </a:solidFill>
              </a:rPr>
              <a:t> and periphery as imperialism, which he defines as a relation of dominance between nations, especially between nation states.</a:t>
            </a:r>
          </a:p>
          <a:p>
            <a:endParaRPr lang="en-US" dirty="0"/>
          </a:p>
        </p:txBody>
      </p:sp>
    </p:spTree>
    <p:extLst>
      <p:ext uri="{BB962C8B-B14F-4D97-AF65-F5344CB8AC3E}">
        <p14:creationId xmlns:p14="http://schemas.microsoft.com/office/powerpoint/2010/main" val="688830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862" y="0"/>
            <a:ext cx="6906363" cy="824459"/>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Structural Imperialism and the World Systems Theories</a:t>
            </a:r>
            <a:endParaRPr lang="en-US" dirty="0"/>
          </a:p>
        </p:txBody>
      </p:sp>
      <p:sp>
        <p:nvSpPr>
          <p:cNvPr id="3" name="Subtitle 2"/>
          <p:cNvSpPr>
            <a:spLocks noGrp="1"/>
          </p:cNvSpPr>
          <p:nvPr>
            <p:ph type="subTitle" idx="1"/>
          </p:nvPr>
        </p:nvSpPr>
        <p:spPr>
          <a:xfrm>
            <a:off x="74950" y="1012336"/>
            <a:ext cx="7165299" cy="784800"/>
          </a:xfrm>
        </p:spPr>
        <p:txBody>
          <a:bodyPr/>
          <a:lstStyle/>
          <a:p>
            <a:pPr marL="285750" indent="-285750">
              <a:buFont typeface="Wingdings" panose="05000000000000000000" pitchFamily="2" charset="2"/>
              <a:buChar char="q"/>
            </a:pPr>
            <a:r>
              <a:rPr lang="en-US" sz="2000" b="1" dirty="0">
                <a:solidFill>
                  <a:schemeClr val="tx1"/>
                </a:solidFill>
              </a:rPr>
              <a:t>Distinction between Centre and </a:t>
            </a:r>
            <a:r>
              <a:rPr lang="en-US" sz="2000" b="1" dirty="0" smtClean="0">
                <a:solidFill>
                  <a:schemeClr val="tx1"/>
                </a:solidFill>
              </a:rPr>
              <a:t>Periphery</a:t>
            </a:r>
          </a:p>
          <a:p>
            <a:pPr marL="285750" indent="-285750">
              <a:buFont typeface="Wingdings" panose="05000000000000000000" pitchFamily="2" charset="2"/>
              <a:buChar char="q"/>
            </a:pPr>
            <a:r>
              <a:rPr lang="en-US" sz="2000" dirty="0" smtClean="0">
                <a:solidFill>
                  <a:schemeClr val="tx1"/>
                </a:solidFill>
              </a:rPr>
              <a:t>The </a:t>
            </a:r>
            <a:r>
              <a:rPr lang="en-US" sz="2000" dirty="0">
                <a:solidFill>
                  <a:schemeClr val="tx1"/>
                </a:solidFill>
              </a:rPr>
              <a:t>largest percentage of news content reported globally every day derives from the </a:t>
            </a:r>
            <a:r>
              <a:rPr lang="en-US" sz="2000" dirty="0" err="1">
                <a:solidFill>
                  <a:schemeClr val="tx1"/>
                </a:solidFill>
              </a:rPr>
              <a:t>centre</a:t>
            </a:r>
            <a:r>
              <a:rPr lang="en-US" sz="2000" dirty="0">
                <a:solidFill>
                  <a:schemeClr val="tx1"/>
                </a:solidFill>
              </a:rPr>
              <a:t>. In other words, news from the </a:t>
            </a:r>
            <a:r>
              <a:rPr lang="en-US" sz="2000" dirty="0" err="1">
                <a:solidFill>
                  <a:schemeClr val="tx1"/>
                </a:solidFill>
              </a:rPr>
              <a:t>centre</a:t>
            </a:r>
            <a:r>
              <a:rPr lang="en-US" sz="2000" dirty="0">
                <a:solidFill>
                  <a:schemeClr val="tx1"/>
                </a:solidFill>
              </a:rPr>
              <a:t> dominates news coverage worldwide.</a:t>
            </a:r>
          </a:p>
          <a:p>
            <a:pPr marL="285750" indent="-285750">
              <a:buFont typeface="Wingdings" panose="05000000000000000000" pitchFamily="2" charset="2"/>
              <a:buChar char="q"/>
            </a:pPr>
            <a:r>
              <a:rPr lang="en-US" sz="2000" dirty="0" smtClean="0">
                <a:solidFill>
                  <a:schemeClr val="tx1"/>
                </a:solidFill>
              </a:rPr>
              <a:t>In </a:t>
            </a:r>
            <a:r>
              <a:rPr lang="en-US" sz="2000" dirty="0">
                <a:solidFill>
                  <a:schemeClr val="tx1"/>
                </a:solidFill>
              </a:rPr>
              <a:t>addition, there is a greater difference in the ratio of news exchanged between </a:t>
            </a:r>
            <a:r>
              <a:rPr lang="en-US" sz="2000" dirty="0" err="1">
                <a:solidFill>
                  <a:schemeClr val="tx1"/>
                </a:solidFill>
              </a:rPr>
              <a:t>centre</a:t>
            </a:r>
            <a:r>
              <a:rPr lang="en-US" sz="2000" dirty="0">
                <a:solidFill>
                  <a:schemeClr val="tx1"/>
                </a:solidFill>
              </a:rPr>
              <a:t> and periphery than in the ratio of news exchanged among nations at the </a:t>
            </a:r>
            <a:r>
              <a:rPr lang="en-US" sz="2000" dirty="0" err="1">
                <a:solidFill>
                  <a:schemeClr val="tx1"/>
                </a:solidFill>
              </a:rPr>
              <a:t>centre</a:t>
            </a:r>
            <a:r>
              <a:rPr lang="en-US" sz="2000" dirty="0">
                <a:solidFill>
                  <a:schemeClr val="tx1"/>
                </a:solidFill>
              </a:rPr>
              <a:t>. This means that there is a far more equal relationship in the exchange of news between countries at the </a:t>
            </a:r>
            <a:r>
              <a:rPr lang="en-US" sz="2000" dirty="0" err="1">
                <a:solidFill>
                  <a:schemeClr val="tx1"/>
                </a:solidFill>
              </a:rPr>
              <a:t>centre</a:t>
            </a:r>
            <a:r>
              <a:rPr lang="en-US" sz="2000" dirty="0">
                <a:solidFill>
                  <a:schemeClr val="tx1"/>
                </a:solidFill>
              </a:rPr>
              <a:t> than in the exchange of news content between </a:t>
            </a:r>
            <a:r>
              <a:rPr lang="en-US" sz="2000" dirty="0" err="1">
                <a:solidFill>
                  <a:schemeClr val="tx1"/>
                </a:solidFill>
              </a:rPr>
              <a:t>centre</a:t>
            </a:r>
            <a:r>
              <a:rPr lang="en-US" sz="2000" dirty="0">
                <a:solidFill>
                  <a:schemeClr val="tx1"/>
                </a:solidFill>
              </a:rPr>
              <a:t> and periphery (</a:t>
            </a:r>
            <a:r>
              <a:rPr lang="en-US" sz="2000" dirty="0" err="1">
                <a:solidFill>
                  <a:schemeClr val="tx1"/>
                </a:solidFill>
              </a:rPr>
              <a:t>Alleyn</a:t>
            </a:r>
            <a:r>
              <a:rPr lang="en-US" sz="2000" dirty="0">
                <a:solidFill>
                  <a:schemeClr val="tx1"/>
                </a:solidFill>
              </a:rPr>
              <a:t>, 1997).</a:t>
            </a:r>
          </a:p>
          <a:p>
            <a:pPr marL="285750" indent="-285750">
              <a:buFont typeface="Wingdings" panose="05000000000000000000" pitchFamily="2" charset="2"/>
              <a:buChar char="q"/>
            </a:pPr>
            <a:r>
              <a:rPr lang="en-US" sz="2000" dirty="0" smtClean="0">
                <a:solidFill>
                  <a:schemeClr val="tx1"/>
                </a:solidFill>
              </a:rPr>
              <a:t>News </a:t>
            </a:r>
            <a:r>
              <a:rPr lang="en-US" sz="2000" dirty="0">
                <a:solidFill>
                  <a:schemeClr val="tx1"/>
                </a:solidFill>
              </a:rPr>
              <a:t>content from the </a:t>
            </a:r>
            <a:r>
              <a:rPr lang="en-US" sz="2000" dirty="0" err="1">
                <a:solidFill>
                  <a:schemeClr val="tx1"/>
                </a:solidFill>
              </a:rPr>
              <a:t>centre</a:t>
            </a:r>
            <a:r>
              <a:rPr lang="en-US" sz="2000" dirty="0">
                <a:solidFill>
                  <a:schemeClr val="tx1"/>
                </a:solidFill>
              </a:rPr>
              <a:t> makes up a larger percentage of the news content of countries on the periphery than in the news coverage given to countries on the periphery in media at the </a:t>
            </a:r>
            <a:r>
              <a:rPr lang="en-US" sz="2000" dirty="0" err="1">
                <a:solidFill>
                  <a:schemeClr val="tx1"/>
                </a:solidFill>
              </a:rPr>
              <a:t>centre</a:t>
            </a:r>
            <a:r>
              <a:rPr lang="en-US" sz="2000" dirty="0">
                <a:solidFill>
                  <a:schemeClr val="tx1"/>
                </a:solidFill>
              </a:rPr>
              <a:t>.</a:t>
            </a:r>
          </a:p>
          <a:p>
            <a:pPr marL="285750" indent="-285750">
              <a:buFont typeface="Wingdings" panose="05000000000000000000" pitchFamily="2" charset="2"/>
              <a:buChar char="q"/>
            </a:pPr>
            <a:endParaRPr lang="en-US" b="1" dirty="0" smtClean="0"/>
          </a:p>
          <a:p>
            <a:endParaRPr lang="en-US" dirty="0"/>
          </a:p>
          <a:p>
            <a:endParaRPr lang="en-US" dirty="0"/>
          </a:p>
        </p:txBody>
      </p:sp>
    </p:spTree>
    <p:extLst>
      <p:ext uri="{BB962C8B-B14F-4D97-AF65-F5344CB8AC3E}">
        <p14:creationId xmlns:p14="http://schemas.microsoft.com/office/powerpoint/2010/main" val="114274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433"/>
        <p:cNvGrpSpPr/>
        <p:nvPr/>
      </p:nvGrpSpPr>
      <p:grpSpPr>
        <a:xfrm>
          <a:off x="0" y="0"/>
          <a:ext cx="0" cy="0"/>
          <a:chOff x="0" y="0"/>
          <a:chExt cx="0" cy="0"/>
        </a:xfrm>
      </p:grpSpPr>
      <p:sp>
        <p:nvSpPr>
          <p:cNvPr id="435" name="Google Shape;435;p25"/>
          <p:cNvSpPr txBox="1">
            <a:spLocks noGrp="1"/>
          </p:cNvSpPr>
          <p:nvPr>
            <p:ph type="title"/>
          </p:nvPr>
        </p:nvSpPr>
        <p:spPr>
          <a:xfrm>
            <a:off x="363527" y="755769"/>
            <a:ext cx="6929275" cy="335400"/>
          </a:xfrm>
          <a:prstGeom prst="rect">
            <a:avLst/>
          </a:prstGeom>
        </p:spPr>
        <p:txBody>
          <a:bodyPr spcFirstLastPara="1" wrap="square" lIns="0" tIns="0" rIns="0" bIns="0" anchor="b" anchorCtr="0">
            <a:noAutofit/>
          </a:bodyPr>
          <a:lstStyle/>
          <a:p>
            <a:pPr lvl="0" algn="ctr">
              <a:spcBef>
                <a:spcPts val="0"/>
              </a:spcBef>
            </a:pPr>
            <a:r>
              <a:rPr lang="en-US" sz="3200" b="1" spc="0" dirty="0">
                <a:ln w="22225">
                  <a:solidFill>
                    <a:schemeClr val="accent2"/>
                  </a:solidFill>
                  <a:prstDash val="solid"/>
                </a:ln>
                <a:solidFill>
                  <a:schemeClr val="accent2">
                    <a:lumMod val="40000"/>
                    <a:lumOff val="60000"/>
                  </a:schemeClr>
                </a:solidFill>
              </a:rPr>
              <a:t>Distinction between </a:t>
            </a:r>
            <a:r>
              <a:rPr lang="en-US" sz="3200" b="1" spc="0" dirty="0" smtClean="0">
                <a:ln w="22225">
                  <a:solidFill>
                    <a:schemeClr val="accent2"/>
                  </a:solidFill>
                  <a:prstDash val="solid"/>
                </a:ln>
                <a:solidFill>
                  <a:schemeClr val="accent2">
                    <a:lumMod val="40000"/>
                    <a:lumOff val="60000"/>
                  </a:schemeClr>
                </a:solidFill>
              </a:rPr>
              <a:t>Centre/ Core </a:t>
            </a:r>
            <a:r>
              <a:rPr lang="en-US" sz="3200" b="1" spc="0" dirty="0">
                <a:ln w="22225">
                  <a:solidFill>
                    <a:schemeClr val="accent2"/>
                  </a:solidFill>
                  <a:prstDash val="solid"/>
                </a:ln>
                <a:solidFill>
                  <a:schemeClr val="accent2">
                    <a:lumMod val="40000"/>
                    <a:lumOff val="60000"/>
                  </a:schemeClr>
                </a:solidFill>
              </a:rPr>
              <a:t>and Periphery</a:t>
            </a:r>
          </a:p>
        </p:txBody>
      </p:sp>
      <p:sp>
        <p:nvSpPr>
          <p:cNvPr id="437" name="Google Shape;437;p25"/>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solidFill>
                  <a:schemeClr val="lt1"/>
                </a:solidFill>
              </a:rPr>
              <a:t>11</a:t>
            </a:fld>
            <a:endParaRPr>
              <a:solidFill>
                <a:schemeClr val="lt1"/>
              </a:solidFill>
            </a:endParaRPr>
          </a:p>
        </p:txBody>
      </p:sp>
      <p:sp>
        <p:nvSpPr>
          <p:cNvPr id="2" name="Rectangle 1"/>
          <p:cNvSpPr/>
          <p:nvPr/>
        </p:nvSpPr>
        <p:spPr>
          <a:xfrm>
            <a:off x="111688" y="1666596"/>
            <a:ext cx="3932482" cy="1815882"/>
          </a:xfrm>
          <a:prstGeom prst="rect">
            <a:avLst/>
          </a:prstGeom>
        </p:spPr>
        <p:txBody>
          <a:bodyPr wrap="square">
            <a:spAutoFit/>
          </a:bodyPr>
          <a:lstStyle/>
          <a:p>
            <a:pPr marL="285750" indent="-285750">
              <a:buFont typeface="Wingdings" panose="05000000000000000000" pitchFamily="2" charset="2"/>
              <a:buChar char="q"/>
            </a:pPr>
            <a:r>
              <a:rPr lang="en-US" dirty="0" smtClean="0">
                <a:solidFill>
                  <a:schemeClr val="tx1"/>
                </a:solidFill>
              </a:rPr>
              <a:t>There </a:t>
            </a:r>
            <a:r>
              <a:rPr lang="en-US" dirty="0">
                <a:solidFill>
                  <a:schemeClr val="tx1"/>
                </a:solidFill>
              </a:rPr>
              <a:t>is also very little or at times no exchange of news content between countries on the periphery.</a:t>
            </a:r>
          </a:p>
          <a:p>
            <a:pPr marL="285750" indent="-285750">
              <a:buFont typeface="Wingdings" panose="05000000000000000000" pitchFamily="2" charset="2"/>
              <a:buChar char="q"/>
            </a:pPr>
            <a:r>
              <a:rPr lang="en-US" dirty="0" smtClean="0">
                <a:solidFill>
                  <a:schemeClr val="tx1"/>
                </a:solidFill>
              </a:rPr>
              <a:t>More </a:t>
            </a:r>
            <a:r>
              <a:rPr lang="en-US" dirty="0">
                <a:solidFill>
                  <a:schemeClr val="tx1"/>
                </a:solidFill>
              </a:rPr>
              <a:t>news is exchanged between </a:t>
            </a:r>
            <a:r>
              <a:rPr lang="en-US" dirty="0" smtClean="0">
                <a:solidFill>
                  <a:schemeClr val="tx1"/>
                </a:solidFill>
              </a:rPr>
              <a:t>center </a:t>
            </a:r>
            <a:r>
              <a:rPr lang="en-US" dirty="0">
                <a:solidFill>
                  <a:schemeClr val="tx1"/>
                </a:solidFill>
              </a:rPr>
              <a:t>and semi-periphery than between </a:t>
            </a:r>
            <a:r>
              <a:rPr lang="en-US" dirty="0" smtClean="0">
                <a:solidFill>
                  <a:schemeClr val="tx1"/>
                </a:solidFill>
              </a:rPr>
              <a:t>center </a:t>
            </a:r>
            <a:r>
              <a:rPr lang="en-US" dirty="0">
                <a:solidFill>
                  <a:schemeClr val="tx1"/>
                </a:solidFill>
              </a:rPr>
              <a:t>and periphery. The semi-periphery thus acts as an intermediate zone between the three strata.</a:t>
            </a:r>
          </a:p>
        </p:txBody>
      </p:sp>
      <p:pic>
        <p:nvPicPr>
          <p:cNvPr id="1026" name="Picture 2" descr="https://miro.medium.com/v2/resize:fit:340/1*B3SJQ2el5MphnqkvjMvHiw.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8165" y="1041226"/>
            <a:ext cx="3238500" cy="323850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11256" y="4799861"/>
            <a:ext cx="8932744" cy="307777"/>
          </a:xfrm>
          <a:prstGeom prst="rect">
            <a:avLst/>
          </a:prstGeom>
        </p:spPr>
        <p:txBody>
          <a:bodyPr wrap="square">
            <a:spAutoFit/>
          </a:bodyPr>
          <a:lstStyle/>
          <a:p>
            <a:r>
              <a:rPr lang="en-US" dirty="0">
                <a:solidFill>
                  <a:schemeClr val="bg1"/>
                </a:solidFill>
              </a:rPr>
              <a:t>Source: https://medium.com/@gabbyturner/inequity-of-development-in-the-core-and-periphery-d824cd04de71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17"/>
          <p:cNvSpPr txBox="1">
            <a:spLocks noGrp="1"/>
          </p:cNvSpPr>
          <p:nvPr>
            <p:ph type="title"/>
          </p:nvPr>
        </p:nvSpPr>
        <p:spPr>
          <a:xfrm>
            <a:off x="573437" y="49294"/>
            <a:ext cx="6679770" cy="856800"/>
          </a:xfrm>
          <a:prstGeom prst="rect">
            <a:avLst/>
          </a:prstGeom>
        </p:spPr>
        <p:txBody>
          <a:bodyPr spcFirstLastPara="1" wrap="square" lIns="0" tIns="0" rIns="0" bIns="0" anchor="b" anchorCtr="0">
            <a:noAutofit/>
          </a:bodyPr>
          <a:lstStyle/>
          <a:p>
            <a:pPr lvl="0" algn="ctr"/>
            <a:r>
              <a:rPr lang="en-US" spc="0" dirty="0">
                <a:ln w="0"/>
                <a:solidFill>
                  <a:srgbClr val="E48312"/>
                </a:solidFill>
                <a:effectLst>
                  <a:outerShdw blurRad="38100" dist="25400" dir="5400000" algn="ctr" rotWithShape="0">
                    <a:srgbClr val="6E747A">
                      <a:alpha val="43000"/>
                    </a:srgbClr>
                  </a:outerShdw>
                </a:effectLst>
              </a:rPr>
              <a:t>Structural Imperialism and the World Systems Theories</a:t>
            </a:r>
            <a:endParaRPr spc="0" dirty="0">
              <a:ln w="0"/>
              <a:solidFill>
                <a:schemeClr val="accent1"/>
              </a:solidFill>
              <a:effectLst>
                <a:outerShdw blurRad="38100" dist="25400" dir="5400000" algn="ctr" rotWithShape="0">
                  <a:srgbClr val="6E747A">
                    <a:alpha val="43000"/>
                  </a:srgbClr>
                </a:outerShdw>
              </a:effectLst>
            </a:endParaRPr>
          </a:p>
        </p:txBody>
      </p:sp>
      <p:sp>
        <p:nvSpPr>
          <p:cNvPr id="346" name="Google Shape;346;p17"/>
          <p:cNvSpPr txBox="1">
            <a:spLocks noGrp="1"/>
          </p:cNvSpPr>
          <p:nvPr>
            <p:ph type="body" idx="1"/>
          </p:nvPr>
        </p:nvSpPr>
        <p:spPr>
          <a:xfrm>
            <a:off x="32543" y="860107"/>
            <a:ext cx="7220663" cy="3746453"/>
          </a:xfrm>
          <a:prstGeom prst="rect">
            <a:avLst/>
          </a:prstGeom>
        </p:spPr>
        <p:txBody>
          <a:bodyPr spcFirstLastPara="1" wrap="square" lIns="0" tIns="0" rIns="0" bIns="0" anchor="t" anchorCtr="0">
            <a:noAutofit/>
          </a:bodyPr>
          <a:lstStyle/>
          <a:p>
            <a:r>
              <a:rPr lang="en-US" sz="2000" b="1" dirty="0"/>
              <a:t>Distinction between North and South</a:t>
            </a:r>
          </a:p>
          <a:p>
            <a:r>
              <a:rPr lang="en-US" sz="2000" dirty="0" smtClean="0"/>
              <a:t>assumption </a:t>
            </a:r>
            <a:r>
              <a:rPr lang="en-US" sz="2000" dirty="0"/>
              <a:t>that news flows vertically from northern to southern countries. </a:t>
            </a:r>
            <a:endParaRPr lang="en-US" sz="2000" dirty="0" smtClean="0"/>
          </a:p>
          <a:p>
            <a:r>
              <a:rPr lang="en-US" sz="2000" dirty="0" smtClean="0"/>
              <a:t>At </a:t>
            </a:r>
            <a:r>
              <a:rPr lang="en-US" sz="2000" dirty="0"/>
              <a:t>the same time, there is also horizontal flow between the various countries in the North and those in the South. Although some news does flow from South to North, its volume is far smaller than that of the flow from North to South</a:t>
            </a:r>
            <a:r>
              <a:rPr lang="en-US" sz="2000" dirty="0" smtClean="0"/>
              <a:t>.</a:t>
            </a:r>
          </a:p>
          <a:p>
            <a:r>
              <a:rPr lang="en-US" sz="2000" dirty="0" smtClean="0"/>
              <a:t> Global </a:t>
            </a:r>
            <a:r>
              <a:rPr lang="en-US" sz="2000" dirty="0"/>
              <a:t>North include the United States, Western Europe, Canada, outer regions of the European Union, developed regions of Asia as well as Australia and New Zealand. </a:t>
            </a:r>
            <a:endParaRPr lang="en-US" sz="2000" dirty="0" smtClean="0"/>
          </a:p>
          <a:p>
            <a:r>
              <a:rPr lang="en-US" sz="2000" dirty="0" smtClean="0"/>
              <a:t>On </a:t>
            </a:r>
            <a:r>
              <a:rPr lang="en-US" sz="2000" dirty="0"/>
              <a:t>the other hand Global South mostly comprises of nations from Africa, parts of developing Asia including Middle East and Latin America. </a:t>
            </a:r>
            <a:endParaRPr lang="en-US" sz="2000" dirty="0" smtClean="0"/>
          </a:p>
        </p:txBody>
      </p:sp>
      <p:sp>
        <p:nvSpPr>
          <p:cNvPr id="347" name="Google Shape;347;p1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3" name="Google Shape;373;p19"/>
          <p:cNvSpPr txBox="1">
            <a:spLocks noGrp="1"/>
          </p:cNvSpPr>
          <p:nvPr>
            <p:ph type="title"/>
          </p:nvPr>
        </p:nvSpPr>
        <p:spPr>
          <a:xfrm>
            <a:off x="239843" y="90635"/>
            <a:ext cx="6194522"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Structural Imperialism and the World Systems Theories</a:t>
            </a:r>
            <a:endParaRPr spc="0" dirty="0">
              <a:ln w="0"/>
              <a:solidFill>
                <a:schemeClr val="accent1"/>
              </a:solidFill>
              <a:effectLst>
                <a:outerShdw blurRad="38100" dist="25400" dir="5400000" algn="ctr" rotWithShape="0">
                  <a:srgbClr val="6E747A">
                    <a:alpha val="43000"/>
                  </a:srgbClr>
                </a:outerShdw>
              </a:effectLst>
            </a:endParaRPr>
          </a:p>
        </p:txBody>
      </p:sp>
      <p:sp>
        <p:nvSpPr>
          <p:cNvPr id="372" name="Google Shape;372;p19"/>
          <p:cNvSpPr txBox="1">
            <a:spLocks noGrp="1"/>
          </p:cNvSpPr>
          <p:nvPr>
            <p:ph type="body" idx="1"/>
          </p:nvPr>
        </p:nvSpPr>
        <p:spPr>
          <a:xfrm>
            <a:off x="1" y="902666"/>
            <a:ext cx="7360170" cy="3821733"/>
          </a:xfrm>
          <a:prstGeom prst="rect">
            <a:avLst/>
          </a:prstGeom>
        </p:spPr>
        <p:txBody>
          <a:bodyPr spcFirstLastPara="1" wrap="square" lIns="0" tIns="0" rIns="0" bIns="0" anchor="t" anchorCtr="0">
            <a:noAutofit/>
          </a:bodyPr>
          <a:lstStyle/>
          <a:p>
            <a:r>
              <a:rPr lang="en-US" sz="2000" b="1" dirty="0"/>
              <a:t>Centre and Periphery Communication </a:t>
            </a:r>
            <a:r>
              <a:rPr lang="en-US" sz="2000" b="1" dirty="0" smtClean="0"/>
              <a:t>Interactions</a:t>
            </a:r>
          </a:p>
          <a:p>
            <a:r>
              <a:rPr lang="en-US" sz="1800" dirty="0" err="1"/>
              <a:t>Galtung</a:t>
            </a:r>
            <a:r>
              <a:rPr lang="en-US" sz="1800" dirty="0"/>
              <a:t> (1997) distinguishes these interactions through outlining five forms of imperialism, which include: </a:t>
            </a:r>
            <a:r>
              <a:rPr lang="en-US" sz="1800" i="1" dirty="0"/>
              <a:t>economic imperialism, political imperialism, military imperialism, communication imperialism and cultural imperialism.</a:t>
            </a:r>
            <a:r>
              <a:rPr lang="en-US" sz="1800" dirty="0"/>
              <a:t> </a:t>
            </a:r>
            <a:endParaRPr lang="en-US" sz="1800" dirty="0" smtClean="0"/>
          </a:p>
          <a:p>
            <a:r>
              <a:rPr lang="en-US" sz="1800" b="1" dirty="0" smtClean="0"/>
              <a:t>Communication </a:t>
            </a:r>
            <a:r>
              <a:rPr lang="en-US" sz="1800" b="1" dirty="0"/>
              <a:t>imperialism </a:t>
            </a:r>
            <a:r>
              <a:rPr lang="en-US" sz="1800" dirty="0"/>
              <a:t>requires in the first place that the </a:t>
            </a:r>
            <a:r>
              <a:rPr lang="en-US" sz="1800" dirty="0" err="1"/>
              <a:t>centre</a:t>
            </a:r>
            <a:r>
              <a:rPr lang="en-US" sz="1800" dirty="0"/>
              <a:t> should have the industrial capacity to develop and manufacture the latest information, communication and transport technology. </a:t>
            </a:r>
            <a:endParaRPr lang="en-US" sz="1800" dirty="0" smtClean="0"/>
          </a:p>
          <a:p>
            <a:r>
              <a:rPr lang="en-US" sz="1800" dirty="0" smtClean="0"/>
              <a:t>News </a:t>
            </a:r>
            <a:r>
              <a:rPr lang="en-US" sz="1800" dirty="0"/>
              <a:t>flow between the </a:t>
            </a:r>
            <a:r>
              <a:rPr lang="en-US" sz="1800" dirty="0" err="1"/>
              <a:t>centre</a:t>
            </a:r>
            <a:r>
              <a:rPr lang="en-US" sz="1800" dirty="0"/>
              <a:t> and periphery to explain the power of news content in influencing foreign culture from the developed nations to developing nations. </a:t>
            </a:r>
            <a:r>
              <a:rPr lang="en-US" sz="1800" dirty="0" smtClean="0"/>
              <a:t>World’s </a:t>
            </a:r>
            <a:r>
              <a:rPr lang="en-US" sz="1800" dirty="0"/>
              <a:t>largest news agencies are located at the </a:t>
            </a:r>
            <a:r>
              <a:rPr lang="en-US" sz="1800" dirty="0" err="1"/>
              <a:t>centre</a:t>
            </a:r>
            <a:r>
              <a:rPr lang="en-US" sz="1800" dirty="0"/>
              <a:t> and controlled by countries known to be powerful and wealthy. </a:t>
            </a:r>
            <a:endParaRPr lang="en-US" sz="1800" dirty="0" smtClean="0"/>
          </a:p>
          <a:p>
            <a:r>
              <a:rPr lang="en-US" sz="1800" dirty="0" smtClean="0"/>
              <a:t>most </a:t>
            </a:r>
            <a:r>
              <a:rPr lang="en-US" sz="1800" dirty="0"/>
              <a:t>of the global news content transmission relies heavily on feudal communication networks dominated by the </a:t>
            </a:r>
            <a:r>
              <a:rPr lang="en-US" sz="1800" dirty="0" err="1"/>
              <a:t>centre</a:t>
            </a:r>
            <a:r>
              <a:rPr lang="en-US" sz="1800" dirty="0"/>
              <a:t> (Golan , 2010).</a:t>
            </a:r>
          </a:p>
        </p:txBody>
      </p:sp>
      <p:sp>
        <p:nvSpPr>
          <p:cNvPr id="375" name="Google Shape;375;p1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20"/>
          <p:cNvSpPr txBox="1">
            <a:spLocks noGrp="1"/>
          </p:cNvSpPr>
          <p:nvPr>
            <p:ph type="title"/>
          </p:nvPr>
        </p:nvSpPr>
        <p:spPr>
          <a:xfrm>
            <a:off x="125520" y="185724"/>
            <a:ext cx="7024788"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Structural Imperialism and the World Systems Theories</a:t>
            </a:r>
            <a:endParaRPr dirty="0"/>
          </a:p>
        </p:txBody>
      </p:sp>
      <p:sp>
        <p:nvSpPr>
          <p:cNvPr id="381" name="Google Shape;381;p20"/>
          <p:cNvSpPr txBox="1">
            <a:spLocks noGrp="1"/>
          </p:cNvSpPr>
          <p:nvPr>
            <p:ph type="body" idx="1"/>
          </p:nvPr>
        </p:nvSpPr>
        <p:spPr>
          <a:xfrm>
            <a:off x="125520" y="1249471"/>
            <a:ext cx="7360161" cy="3364683"/>
          </a:xfrm>
          <a:prstGeom prst="rect">
            <a:avLst/>
          </a:prstGeom>
        </p:spPr>
        <p:txBody>
          <a:bodyPr spcFirstLastPara="1" wrap="square" lIns="0" tIns="0" rIns="0" bIns="0" anchor="t" anchorCtr="0">
            <a:noAutofit/>
          </a:bodyPr>
          <a:lstStyle/>
          <a:p>
            <a:r>
              <a:rPr lang="en-US" sz="2000" b="1" dirty="0"/>
              <a:t>Communication imperialism</a:t>
            </a:r>
            <a:endParaRPr lang="en-US" sz="2000" dirty="0" smtClean="0"/>
          </a:p>
          <a:p>
            <a:r>
              <a:rPr lang="en-US" sz="2000" dirty="0" smtClean="0"/>
              <a:t>Another </a:t>
            </a:r>
            <a:r>
              <a:rPr lang="en-US" sz="2000" dirty="0"/>
              <a:t>dimension of understanding communication imperialism has to do with division of </a:t>
            </a:r>
            <a:r>
              <a:rPr lang="en-US" sz="2000" dirty="0" err="1"/>
              <a:t>labour</a:t>
            </a:r>
            <a:r>
              <a:rPr lang="en-US" sz="2000" dirty="0"/>
              <a:t> in the field of communication. Just the same way nations in the periphery provide raw materials, which are used in manufacturing processes at the </a:t>
            </a:r>
            <a:r>
              <a:rPr lang="en-US" sz="2000" dirty="0" err="1"/>
              <a:t>centre</a:t>
            </a:r>
            <a:r>
              <a:rPr lang="en-US" sz="2000" dirty="0"/>
              <a:t>, they also produce news events, which are converted into news at the </a:t>
            </a:r>
            <a:r>
              <a:rPr lang="en-US" sz="2000" dirty="0" err="1"/>
              <a:t>centre</a:t>
            </a:r>
            <a:r>
              <a:rPr lang="en-US" sz="2000" dirty="0"/>
              <a:t> (Chang, 1998). </a:t>
            </a:r>
            <a:endParaRPr lang="en-US" sz="2000" dirty="0" smtClean="0"/>
          </a:p>
          <a:p>
            <a:r>
              <a:rPr lang="en-US" sz="2000" dirty="0" smtClean="0"/>
              <a:t>Primarily </a:t>
            </a:r>
            <a:r>
              <a:rPr lang="en-US" sz="2000" dirty="0"/>
              <a:t>professional international journalists who view events through the eyes of the </a:t>
            </a:r>
            <a:r>
              <a:rPr lang="en-US" sz="2000" dirty="0" err="1"/>
              <a:t>centre</a:t>
            </a:r>
            <a:r>
              <a:rPr lang="en-US" sz="2000" dirty="0"/>
              <a:t> do this. The process is then completed via communication channels in which events are filtered by a series of gatekeepers who adapt the message to fit the general pattern of the agenda and perception of the </a:t>
            </a:r>
            <a:r>
              <a:rPr lang="en-US" sz="2000" dirty="0" err="1"/>
              <a:t>centre</a:t>
            </a:r>
            <a:r>
              <a:rPr lang="en-US" sz="2000" dirty="0"/>
              <a:t>.</a:t>
            </a:r>
          </a:p>
        </p:txBody>
      </p:sp>
      <p:sp>
        <p:nvSpPr>
          <p:cNvPr id="384" name="Google Shape;384;p20"/>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21"/>
          <p:cNvSpPr txBox="1">
            <a:spLocks noGrp="1"/>
          </p:cNvSpPr>
          <p:nvPr>
            <p:ph type="title"/>
          </p:nvPr>
        </p:nvSpPr>
        <p:spPr>
          <a:xfrm>
            <a:off x="61990" y="123731"/>
            <a:ext cx="7223229"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Structural Imperialism and the World Systems Theories</a:t>
            </a:r>
            <a:endParaRPr dirty="0"/>
          </a:p>
        </p:txBody>
      </p:sp>
      <p:sp>
        <p:nvSpPr>
          <p:cNvPr id="390" name="Google Shape;390;p21"/>
          <p:cNvSpPr txBox="1">
            <a:spLocks noGrp="1"/>
          </p:cNvSpPr>
          <p:nvPr>
            <p:ph type="body" idx="1"/>
          </p:nvPr>
        </p:nvSpPr>
        <p:spPr>
          <a:xfrm>
            <a:off x="61991" y="1241303"/>
            <a:ext cx="7223228" cy="3309844"/>
          </a:xfrm>
          <a:prstGeom prst="rect">
            <a:avLst/>
          </a:prstGeom>
        </p:spPr>
        <p:txBody>
          <a:bodyPr spcFirstLastPara="1" wrap="square" lIns="0" tIns="0" rIns="0" bIns="0" anchor="t" anchorCtr="0">
            <a:noAutofit/>
          </a:bodyPr>
          <a:lstStyle/>
          <a:p>
            <a:r>
              <a:rPr lang="en-US" sz="2000" dirty="0"/>
              <a:t>According to Chang (1998) the hierarchical and structural position of a country in the world system is a key determinant of the direction of news flow. </a:t>
            </a:r>
            <a:endParaRPr lang="en-US" sz="2000" dirty="0" smtClean="0"/>
          </a:p>
          <a:p>
            <a:r>
              <a:rPr lang="en-US" sz="2000" dirty="0" smtClean="0"/>
              <a:t>But </a:t>
            </a:r>
            <a:r>
              <a:rPr lang="en-US" sz="2000" dirty="0"/>
              <a:t>the world systems theory does not explain the fact that states on the periphery occasionally occupy a prominent place in media at the Centre. </a:t>
            </a:r>
            <a:endParaRPr lang="en-US" sz="2000" dirty="0" smtClean="0"/>
          </a:p>
          <a:p>
            <a:r>
              <a:rPr lang="en-US" sz="2000" dirty="0" smtClean="0"/>
              <a:t>Hence </a:t>
            </a:r>
            <a:r>
              <a:rPr lang="en-US" sz="2000" dirty="0"/>
              <a:t>there are other factors that influence the global information flow, which Chang calls </a:t>
            </a:r>
            <a:r>
              <a:rPr lang="en-US" sz="2000" i="1" dirty="0"/>
              <a:t>filters-affecting international news coverage</a:t>
            </a:r>
            <a:r>
              <a:rPr lang="en-US" sz="2000" i="1" dirty="0" smtClean="0"/>
              <a:t>.</a:t>
            </a:r>
            <a:r>
              <a:rPr lang="en-US" sz="2000" dirty="0"/>
              <a:t> </a:t>
            </a:r>
            <a:endParaRPr lang="en-US" sz="2000" dirty="0" smtClean="0"/>
          </a:p>
          <a:p>
            <a:r>
              <a:rPr lang="en-US" sz="2000" dirty="0" smtClean="0"/>
              <a:t>The </a:t>
            </a:r>
            <a:r>
              <a:rPr lang="en-US" sz="2000" dirty="0"/>
              <a:t>assumption in this group is that international news coverage is determined partly by the context-both national and international-within, which an event occurs. </a:t>
            </a:r>
            <a:endParaRPr lang="en-US" sz="2000" i="1" dirty="0" smtClean="0"/>
          </a:p>
          <a:p>
            <a:endParaRPr lang="en-US" sz="2400" dirty="0"/>
          </a:p>
        </p:txBody>
      </p:sp>
      <p:sp>
        <p:nvSpPr>
          <p:cNvPr id="391" name="Google Shape;391;p21"/>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23"/>
          <p:cNvSpPr txBox="1">
            <a:spLocks noGrp="1"/>
          </p:cNvSpPr>
          <p:nvPr>
            <p:ph type="title"/>
          </p:nvPr>
        </p:nvSpPr>
        <p:spPr>
          <a:xfrm>
            <a:off x="223353" y="0"/>
            <a:ext cx="7543800" cy="899410"/>
          </a:xfrm>
          <a:prstGeom prst="rect">
            <a:avLst/>
          </a:prstGeom>
        </p:spPr>
        <p:txBody>
          <a:bodyPr spcFirstLastPara="1" wrap="square" lIns="0" tIns="0" rIns="0" bIns="0" anchor="b" anchorCtr="0">
            <a:noAutofit/>
          </a:bodyPr>
          <a:lstStyle/>
          <a:p>
            <a:pPr lvl="0" algn="ctr">
              <a:spcBef>
                <a:spcPts val="0"/>
              </a:spcBef>
            </a:pPr>
            <a:r>
              <a:rPr lang="en-US" sz="3200" spc="0" dirty="0">
                <a:ln w="0"/>
                <a:solidFill>
                  <a:schemeClr val="accent1"/>
                </a:solidFill>
                <a:effectLst>
                  <a:outerShdw blurRad="38100" dist="25400" dir="5400000" algn="ctr" rotWithShape="0">
                    <a:srgbClr val="6E747A">
                      <a:alpha val="43000"/>
                    </a:srgbClr>
                  </a:outerShdw>
                </a:effectLst>
              </a:rPr>
              <a:t>Structural Imperialism and the World Systems Theories</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404" name="Google Shape;404;p23"/>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16</a:t>
            </a:fld>
            <a:endParaRPr/>
          </a:p>
        </p:txBody>
      </p:sp>
      <p:sp>
        <p:nvSpPr>
          <p:cNvPr id="3" name="Rectangle 2"/>
          <p:cNvSpPr/>
          <p:nvPr/>
        </p:nvSpPr>
        <p:spPr>
          <a:xfrm>
            <a:off x="223353" y="775049"/>
            <a:ext cx="7391650" cy="4285084"/>
          </a:xfrm>
          <a:prstGeom prst="rect">
            <a:avLst/>
          </a:prstGeom>
        </p:spPr>
        <p:txBody>
          <a:bodyPr wrap="square">
            <a:spAutoFit/>
          </a:bodyPr>
          <a:lstStyle/>
          <a:p>
            <a:pPr marL="285750" indent="-285750" algn="just">
              <a:lnSpc>
                <a:spcPct val="150000"/>
              </a:lnSpc>
              <a:spcAft>
                <a:spcPts val="1000"/>
              </a:spcAft>
              <a:buFont typeface="Wingdings" panose="05000000000000000000" pitchFamily="2" charset="2"/>
              <a:buChar char="q"/>
            </a:pPr>
            <a:r>
              <a:rPr lang="en-US" sz="2000" b="1" dirty="0">
                <a:latin typeface="+mn-lt"/>
                <a:ea typeface="Calibri" panose="020F0502020204030204" pitchFamily="34" charset="0"/>
                <a:cs typeface="Arial" panose="020B0604020202020204" pitchFamily="34" charset="0"/>
              </a:rPr>
              <a:t>Context-related or Extra-media Factors</a:t>
            </a:r>
            <a:r>
              <a:rPr lang="en-US" sz="2000" b="1" dirty="0" smtClean="0">
                <a:latin typeface="Times New Roman" panose="02020603050405020304" pitchFamily="18" charset="0"/>
                <a:ea typeface="Calibri" panose="020F0502020204030204" pitchFamily="34" charset="0"/>
                <a:cs typeface="Arial" panose="020B0604020202020204" pitchFamily="34" charset="0"/>
              </a:rPr>
              <a:t>.</a:t>
            </a:r>
          </a:p>
          <a:p>
            <a:pPr algn="just"/>
            <a:r>
              <a:rPr lang="en-US" sz="2000" i="1" dirty="0" smtClean="0"/>
              <a:t>I. Structural </a:t>
            </a:r>
            <a:r>
              <a:rPr lang="en-US" sz="2000" i="1" dirty="0"/>
              <a:t>and Hierarchic Status of a Country in the World System.</a:t>
            </a:r>
            <a:endParaRPr lang="en-US" sz="2000" dirty="0"/>
          </a:p>
          <a:p>
            <a:pPr marL="342900" indent="-342900" algn="just">
              <a:buFont typeface="Wingdings" panose="05000000000000000000" pitchFamily="2" charset="2"/>
              <a:buChar char="q"/>
            </a:pPr>
            <a:r>
              <a:rPr lang="en-US" sz="2000" dirty="0"/>
              <a:t>According to Chang (1998), what is done or said on the periphery or semi periphery usually caries little weight in international news media. An additional factor like that of event related factors –are usually required for events in these countries to make the front pages of global media.  </a:t>
            </a:r>
            <a:endParaRPr lang="en-US" sz="2000" dirty="0" smtClean="0"/>
          </a:p>
          <a:p>
            <a:pPr marL="342900" indent="-342900" algn="just">
              <a:buFont typeface="Wingdings" panose="05000000000000000000" pitchFamily="2" charset="2"/>
              <a:buChar char="q"/>
            </a:pPr>
            <a:r>
              <a:rPr lang="en-US" sz="2000" dirty="0" smtClean="0"/>
              <a:t>For </a:t>
            </a:r>
            <a:r>
              <a:rPr lang="en-US" sz="2000" dirty="0"/>
              <a:t>them, the best chance of attracting the world’s attention to what they say and do is when one or more countries at the Centre notice them, and so to speak, see to it that that global media focuses on them. </a:t>
            </a:r>
          </a:p>
          <a:p>
            <a:pPr algn="just">
              <a:lnSpc>
                <a:spcPct val="150000"/>
              </a:lnSpc>
              <a:spcAft>
                <a:spcPts val="1000"/>
              </a:spcAft>
            </a:pPr>
            <a:endParaRPr lang="en-US" sz="1050" dirty="0">
              <a:effectLst/>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9" name="Google Shape;429;p2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17</a:t>
            </a:fld>
            <a:endParaRPr/>
          </a:p>
        </p:txBody>
      </p:sp>
      <p:sp>
        <p:nvSpPr>
          <p:cNvPr id="3" name="Rectangle 2"/>
          <p:cNvSpPr/>
          <p:nvPr/>
        </p:nvSpPr>
        <p:spPr>
          <a:xfrm>
            <a:off x="0" y="940873"/>
            <a:ext cx="7425344" cy="4710264"/>
          </a:xfrm>
          <a:prstGeom prst="rect">
            <a:avLst/>
          </a:prstGeom>
        </p:spPr>
        <p:txBody>
          <a:bodyPr wrap="square">
            <a:spAutoFit/>
          </a:bodyPr>
          <a:lstStyle/>
          <a:p>
            <a:pPr algn="just">
              <a:lnSpc>
                <a:spcPts val="2400"/>
              </a:lnSpc>
              <a:spcAft>
                <a:spcPts val="1000"/>
              </a:spcAft>
            </a:pPr>
            <a:r>
              <a:rPr lang="en-US" sz="2000" b="1" dirty="0">
                <a:latin typeface="+mn-lt"/>
              </a:rPr>
              <a:t>Context-related or Extra-media Factors</a:t>
            </a:r>
            <a:endParaRPr lang="en-US" sz="2000" i="1" dirty="0" smtClean="0">
              <a:latin typeface="+mn-lt"/>
              <a:ea typeface="Calibri" panose="020F0502020204030204" pitchFamily="34" charset="0"/>
              <a:cs typeface="Arial" panose="020B0604020202020204" pitchFamily="34" charset="0"/>
            </a:endParaRPr>
          </a:p>
          <a:p>
            <a:pPr algn="just">
              <a:lnSpc>
                <a:spcPts val="2400"/>
              </a:lnSpc>
              <a:spcAft>
                <a:spcPts val="1000"/>
              </a:spcAft>
            </a:pPr>
            <a:r>
              <a:rPr lang="en-US" sz="2000" i="1" dirty="0" smtClean="0">
                <a:latin typeface="+mn-lt"/>
                <a:ea typeface="Calibri" panose="020F0502020204030204" pitchFamily="34" charset="0"/>
                <a:cs typeface="Arial" panose="020B0604020202020204" pitchFamily="34" charset="0"/>
              </a:rPr>
              <a:t>I. Structural </a:t>
            </a:r>
            <a:r>
              <a:rPr lang="en-US" sz="2000" i="1" dirty="0">
                <a:latin typeface="+mn-lt"/>
                <a:ea typeface="Calibri" panose="020F0502020204030204" pitchFamily="34" charset="0"/>
                <a:cs typeface="Arial" panose="020B0604020202020204" pitchFamily="34" charset="0"/>
              </a:rPr>
              <a:t>and Hierarchic Status of a Country in the World </a:t>
            </a:r>
            <a:r>
              <a:rPr lang="en-US" sz="2000" i="1" dirty="0" smtClean="0">
                <a:latin typeface="+mn-lt"/>
                <a:ea typeface="Calibri" panose="020F0502020204030204" pitchFamily="34" charset="0"/>
                <a:cs typeface="Arial" panose="020B0604020202020204" pitchFamily="34" charset="0"/>
              </a:rPr>
              <a:t>System</a:t>
            </a:r>
          </a:p>
          <a:p>
            <a:pPr marL="342900" indent="-342900" algn="just">
              <a:lnSpc>
                <a:spcPts val="2400"/>
              </a:lnSpc>
              <a:spcAft>
                <a:spcPts val="1000"/>
              </a:spcAft>
              <a:buFont typeface="Wingdings" panose="05000000000000000000" pitchFamily="2" charset="2"/>
              <a:buChar char="q"/>
            </a:pPr>
            <a:r>
              <a:rPr lang="en-US" sz="2000" dirty="0" smtClean="0">
                <a:latin typeface="+mn-lt"/>
              </a:rPr>
              <a:t>Conflict </a:t>
            </a:r>
            <a:r>
              <a:rPr lang="en-US" sz="2000" dirty="0">
                <a:latin typeface="+mn-lt"/>
              </a:rPr>
              <a:t>with countries at the Centre can make the global media focus on periphery or semi-periphery states, this is not because the periphery or semi-periphery is considered important at that time but because of the news value of conflict between prevailing and emerging forces in the world system (Boyd-</a:t>
            </a:r>
            <a:r>
              <a:rPr lang="en-US" sz="2000" dirty="0" err="1">
                <a:latin typeface="+mn-lt"/>
              </a:rPr>
              <a:t>Barret</a:t>
            </a:r>
            <a:r>
              <a:rPr lang="en-US" sz="2000" dirty="0">
                <a:latin typeface="+mn-lt"/>
              </a:rPr>
              <a:t>, 1998</a:t>
            </a:r>
            <a:r>
              <a:rPr lang="en-US" sz="2000" dirty="0" smtClean="0">
                <a:latin typeface="+mn-lt"/>
              </a:rPr>
              <a:t>).</a:t>
            </a:r>
          </a:p>
          <a:p>
            <a:pPr marL="342900" indent="-342900" algn="just">
              <a:spcAft>
                <a:spcPts val="1000"/>
              </a:spcAft>
              <a:buFont typeface="Wingdings" panose="05000000000000000000" pitchFamily="2" charset="2"/>
              <a:buChar char="q"/>
            </a:pPr>
            <a:r>
              <a:rPr lang="en-US" sz="2000" dirty="0" smtClean="0">
                <a:latin typeface="+mn-lt"/>
              </a:rPr>
              <a:t>Therefore </a:t>
            </a:r>
            <a:r>
              <a:rPr lang="en-US" sz="2000" dirty="0">
                <a:latin typeface="+mn-lt"/>
              </a:rPr>
              <a:t>for countries in the periphery of semi-periphery the way to get to the global media is via the countries at the Centre. The prevalence of countries like Iraq, Afghanistan and Iran in the international media is because of the involvement of a Centre </a:t>
            </a:r>
            <a:r>
              <a:rPr lang="en-US" sz="2000" dirty="0">
                <a:solidFill>
                  <a:schemeClr val="bg1"/>
                </a:solidFill>
                <a:latin typeface="+mn-lt"/>
              </a:rPr>
              <a:t>country-the US-in the conflict.</a:t>
            </a:r>
          </a:p>
          <a:p>
            <a:pPr algn="just">
              <a:lnSpc>
                <a:spcPct val="150000"/>
              </a:lnSpc>
              <a:spcAft>
                <a:spcPts val="1000"/>
              </a:spcAft>
            </a:pPr>
            <a:endParaRPr lang="en-US" sz="105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Google Shape;403;p23"/>
          <p:cNvSpPr txBox="1">
            <a:spLocks/>
          </p:cNvSpPr>
          <p:nvPr/>
        </p:nvSpPr>
        <p:spPr>
          <a:xfrm>
            <a:off x="149901" y="0"/>
            <a:ext cx="7543800" cy="899410"/>
          </a:xfrm>
          <a:prstGeom prst="rect">
            <a:avLst/>
          </a:prstGeom>
        </p:spPr>
        <p:txBody>
          <a:bodyPr spcFirstLastPara="1" vert="horz" wrap="square" lIns="0" tIns="0" rIns="0" bIns="0" rtlCol="0" anchor="b" anchorCtr="0">
            <a:no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z="3200" spc="0" dirty="0" smtClean="0">
                <a:ln w="0"/>
                <a:solidFill>
                  <a:schemeClr val="accent1"/>
                </a:solidFill>
                <a:effectLst>
                  <a:outerShdw blurRad="38100" dist="25400" dir="5400000" algn="ctr" rotWithShape="0">
                    <a:srgbClr val="6E747A">
                      <a:alpha val="43000"/>
                    </a:srgbClr>
                  </a:outerShdw>
                </a:effectLst>
              </a:rPr>
              <a:t>Structural Imperialism and the World Systems Theories</a:t>
            </a:r>
            <a:endParaRPr lang="en-US" sz="3200" spc="0" dirty="0">
              <a:ln w="0"/>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5007"/>
            <a:ext cx="8017265" cy="1088068"/>
          </a:xfrm>
        </p:spPr>
        <p:txBody>
          <a:bodyPr>
            <a:normAutofit/>
          </a:body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Structural Imperialism and the World Systems Theories</a:t>
            </a:r>
          </a:p>
        </p:txBody>
      </p:sp>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18</a:t>
            </a:fld>
            <a:endParaRPr lang="en"/>
          </a:p>
        </p:txBody>
      </p:sp>
      <p:sp>
        <p:nvSpPr>
          <p:cNvPr id="4" name="Rectangle 3"/>
          <p:cNvSpPr/>
          <p:nvPr/>
        </p:nvSpPr>
        <p:spPr>
          <a:xfrm>
            <a:off x="0" y="993061"/>
            <a:ext cx="7625166" cy="3477875"/>
          </a:xfrm>
          <a:prstGeom prst="rect">
            <a:avLst/>
          </a:prstGeom>
        </p:spPr>
        <p:txBody>
          <a:bodyPr wrap="square">
            <a:spAutoFit/>
          </a:bodyPr>
          <a:lstStyle/>
          <a:p>
            <a:r>
              <a:rPr lang="en-US" sz="2000" i="1" dirty="0" smtClean="0"/>
              <a:t>II. Economic </a:t>
            </a:r>
            <a:r>
              <a:rPr lang="en-US" sz="2000" i="1" dirty="0"/>
              <a:t>Variables</a:t>
            </a:r>
            <a:endParaRPr lang="en-US" sz="2000" dirty="0"/>
          </a:p>
          <a:p>
            <a:pPr marL="342900" indent="-342900">
              <a:buFont typeface="Wingdings" panose="05000000000000000000" pitchFamily="2" charset="2"/>
              <a:buChar char="q"/>
            </a:pPr>
            <a:r>
              <a:rPr lang="en-US" sz="2000" dirty="0" err="1" smtClean="0"/>
              <a:t>Rosengren</a:t>
            </a:r>
            <a:r>
              <a:rPr lang="en-US" sz="2000" dirty="0" smtClean="0"/>
              <a:t> </a:t>
            </a:r>
            <a:r>
              <a:rPr lang="en-US" sz="2000" dirty="0"/>
              <a:t>(1974) indicated that economic variables have a greater influence on international news coverage as compared to most factors that have direct bearing to the event itself. </a:t>
            </a:r>
            <a:endParaRPr lang="en-US" sz="2000" dirty="0" smtClean="0"/>
          </a:p>
          <a:p>
            <a:pPr marL="342900" indent="-342900">
              <a:buFont typeface="Wingdings" panose="05000000000000000000" pitchFamily="2" charset="2"/>
              <a:buChar char="q"/>
            </a:pPr>
            <a:r>
              <a:rPr lang="en-US" sz="2000" dirty="0" smtClean="0"/>
              <a:t>Economic </a:t>
            </a:r>
            <a:r>
              <a:rPr lang="en-US" sz="2000" dirty="0"/>
              <a:t>variables greatly influence the quality, quantity, availability and dissemination of news in different ways. </a:t>
            </a:r>
            <a:endParaRPr lang="en-US" sz="2000" dirty="0" smtClean="0"/>
          </a:p>
          <a:p>
            <a:pPr marL="342900" indent="-342900">
              <a:buFont typeface="Wingdings" panose="05000000000000000000" pitchFamily="2" charset="2"/>
              <a:buChar char="q"/>
            </a:pPr>
            <a:r>
              <a:rPr lang="en-US" sz="2000" dirty="0" smtClean="0"/>
              <a:t>For </a:t>
            </a:r>
            <a:r>
              <a:rPr lang="en-US" sz="2000" dirty="0"/>
              <a:t>example the media in a given country is likely to give preference to news about the country’s trade partners, if a country has high oil production or high gross domestic products, the chances of this states being featured in the news(by countries at the Centre) are </a:t>
            </a:r>
            <a:r>
              <a:rPr lang="en-US" sz="2000" dirty="0" smtClean="0"/>
              <a:t>increased</a:t>
            </a:r>
            <a:endParaRPr lang="en-US" sz="2000" dirty="0">
              <a:solidFill>
                <a:schemeClr val="bg1"/>
              </a:solidFill>
              <a:latin typeface="+mn-lt"/>
            </a:endParaRPr>
          </a:p>
        </p:txBody>
      </p:sp>
    </p:spTree>
    <p:extLst>
      <p:ext uri="{BB962C8B-B14F-4D97-AF65-F5344CB8AC3E}">
        <p14:creationId xmlns:p14="http://schemas.microsoft.com/office/powerpoint/2010/main" val="3601686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61" name="Google Shape;461;p2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19</a:t>
            </a:fld>
            <a:endParaRPr/>
          </a:p>
        </p:txBody>
      </p:sp>
      <p:sp>
        <p:nvSpPr>
          <p:cNvPr id="5" name="Rectangle 4"/>
          <p:cNvSpPr/>
          <p:nvPr/>
        </p:nvSpPr>
        <p:spPr>
          <a:xfrm>
            <a:off x="0" y="663281"/>
            <a:ext cx="7165298" cy="4001095"/>
          </a:xfrm>
          <a:prstGeom prst="rect">
            <a:avLst/>
          </a:prstGeom>
        </p:spPr>
        <p:txBody>
          <a:bodyPr wrap="square">
            <a:spAutoFit/>
          </a:bodyPr>
          <a:lstStyle/>
          <a:p>
            <a:r>
              <a:rPr lang="en-US" sz="2000" i="1" dirty="0" smtClean="0"/>
              <a:t>II. Economic </a:t>
            </a:r>
            <a:r>
              <a:rPr lang="en-US" sz="2000" i="1" dirty="0"/>
              <a:t>Variables</a:t>
            </a:r>
            <a:endParaRPr lang="en-US" sz="2000" dirty="0"/>
          </a:p>
          <a:p>
            <a:pPr marL="342900" indent="-342900">
              <a:buFont typeface="Wingdings" panose="05000000000000000000" pitchFamily="2" charset="2"/>
              <a:buChar char="q"/>
            </a:pPr>
            <a:r>
              <a:rPr lang="en-US" sz="1800" dirty="0" smtClean="0"/>
              <a:t>In </a:t>
            </a:r>
            <a:r>
              <a:rPr lang="en-US" sz="1800" dirty="0"/>
              <a:t>addition, economic factors are also key in determining the availability of technological and other infrastructure of newsgathering and dissemination in a particular country. </a:t>
            </a:r>
            <a:endParaRPr lang="en-US" sz="1800" dirty="0" smtClean="0"/>
          </a:p>
          <a:p>
            <a:pPr marL="342900" indent="-342900">
              <a:buFont typeface="Wingdings" panose="05000000000000000000" pitchFamily="2" charset="2"/>
              <a:buChar char="q"/>
            </a:pPr>
            <a:r>
              <a:rPr lang="en-US" sz="1800" dirty="0"/>
              <a:t>In most developing countries limited technological infrastructure has made it a challenge for this countries to gather news and get it to international networks in time. Availability of infrastructure also influences the presence of foreign news correspondents-this explains why international journalists from the Centre will not stay long in a country with limited and primitive infrastructure</a:t>
            </a:r>
            <a:r>
              <a:rPr lang="en-US" sz="1800" dirty="0" smtClean="0"/>
              <a:t>.</a:t>
            </a:r>
          </a:p>
          <a:p>
            <a:pPr marL="342900" indent="-342900">
              <a:buFont typeface="Wingdings" panose="05000000000000000000" pitchFamily="2" charset="2"/>
              <a:buChar char="q"/>
            </a:pPr>
            <a:r>
              <a:rPr lang="en-US" sz="1800" dirty="0" smtClean="0"/>
              <a:t> </a:t>
            </a:r>
            <a:r>
              <a:rPr lang="en-US" sz="1800" dirty="0"/>
              <a:t>A country economic strength also determines whether the country has the ability to maintain news media, which can compete with the rest of the world’s media in regard to quality, advertising and remuneration of journalists </a:t>
            </a:r>
            <a:endParaRPr lang="en-US" sz="1800" dirty="0">
              <a:solidFill>
                <a:schemeClr val="bg1"/>
              </a:solidFill>
              <a:latin typeface="+mn-lt"/>
            </a:endParaRPr>
          </a:p>
        </p:txBody>
      </p:sp>
      <p:sp>
        <p:nvSpPr>
          <p:cNvPr id="6" name="Title 1"/>
          <p:cNvSpPr txBox="1">
            <a:spLocks/>
          </p:cNvSpPr>
          <p:nvPr/>
        </p:nvSpPr>
        <p:spPr>
          <a:xfrm>
            <a:off x="0" y="-5064"/>
            <a:ext cx="8017265" cy="1088068"/>
          </a:xfrm>
          <a:prstGeom prst="rect">
            <a:avLst/>
          </a:prstGeom>
        </p:spPr>
        <p:txBody>
          <a:bodyPr>
            <a:norm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z="3200" spc="0" dirty="0" smtClean="0">
                <a:ln w="0"/>
                <a:solidFill>
                  <a:schemeClr val="accent1"/>
                </a:solidFill>
                <a:effectLst>
                  <a:outerShdw blurRad="38100" dist="25400" dir="5400000" algn="ctr" rotWithShape="0">
                    <a:srgbClr val="6E747A">
                      <a:alpha val="43000"/>
                    </a:srgbClr>
                  </a:outerShdw>
                </a:effectLst>
              </a:rPr>
              <a:t>Structural Imperialism and the World Systems Theories</a:t>
            </a:r>
            <a:endParaRPr lang="en-US" sz="3200" spc="0" dirty="0">
              <a:ln w="0"/>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28"/>
          <p:cNvSpPr txBox="1">
            <a:spLocks noGrp="1"/>
          </p:cNvSpPr>
          <p:nvPr>
            <p:ph type="title"/>
          </p:nvPr>
        </p:nvSpPr>
        <p:spPr>
          <a:xfrm>
            <a:off x="104932" y="108594"/>
            <a:ext cx="6809210" cy="856800"/>
          </a:xfrm>
          <a:prstGeom prst="rect">
            <a:avLst/>
          </a:prstGeom>
        </p:spPr>
        <p:txBody>
          <a:bodyPr spcFirstLastPara="1" wrap="square" lIns="0" tIns="0" rIns="0" bIns="0" anchor="b" anchorCtr="0">
            <a:noAutofit/>
          </a:bodyPr>
          <a:lstStyle/>
          <a:p>
            <a:pPr algn="ctr">
              <a:spcBef>
                <a:spcPts val="0"/>
              </a:spcBef>
              <a:buClrTx/>
              <a:buFontTx/>
            </a:pPr>
            <a:r>
              <a:rPr lang="en-US" spc="0" dirty="0">
                <a:ln w="0"/>
                <a:solidFill>
                  <a:schemeClr val="accent1"/>
                </a:solidFill>
                <a:effectLst>
                  <a:outerShdw blurRad="38100" dist="25400" dir="5400000" algn="ctr" rotWithShape="0">
                    <a:srgbClr val="6E747A">
                      <a:alpha val="43000"/>
                    </a:srgbClr>
                  </a:outerShdw>
                </a:effectLst>
              </a:rPr>
              <a:t>Structural Imperialism and the World Systems Theories</a:t>
            </a:r>
          </a:p>
        </p:txBody>
      </p:sp>
      <p:sp>
        <p:nvSpPr>
          <p:cNvPr id="467" name="Google Shape;467;p28"/>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20</a:t>
            </a:fld>
            <a:endParaRPr/>
          </a:p>
        </p:txBody>
      </p:sp>
      <p:sp>
        <p:nvSpPr>
          <p:cNvPr id="3" name="Rectangle 2"/>
          <p:cNvSpPr/>
          <p:nvPr/>
        </p:nvSpPr>
        <p:spPr>
          <a:xfrm>
            <a:off x="104932" y="767943"/>
            <a:ext cx="7607509" cy="4375557"/>
          </a:xfrm>
          <a:prstGeom prst="rect">
            <a:avLst/>
          </a:prstGeom>
        </p:spPr>
        <p:txBody>
          <a:bodyPr wrap="square">
            <a:spAutoFit/>
          </a:bodyPr>
          <a:lstStyle/>
          <a:p>
            <a:pPr algn="just">
              <a:lnSpc>
                <a:spcPct val="150000"/>
              </a:lnSpc>
              <a:spcAft>
                <a:spcPts val="1000"/>
              </a:spcAft>
            </a:pPr>
            <a:r>
              <a:rPr lang="en-US" sz="2000" i="1" dirty="0" smtClean="0">
                <a:latin typeface="+mn-lt"/>
                <a:ea typeface="Calibri" panose="020F0502020204030204" pitchFamily="34" charset="0"/>
                <a:cs typeface="Arial" panose="020B0604020202020204" pitchFamily="34" charset="0"/>
              </a:rPr>
              <a:t>III. Political </a:t>
            </a:r>
            <a:r>
              <a:rPr lang="en-US" sz="2000" i="1" dirty="0">
                <a:latin typeface="+mn-lt"/>
                <a:ea typeface="Calibri" panose="020F0502020204030204" pitchFamily="34" charset="0"/>
                <a:cs typeface="Arial" panose="020B0604020202020204" pitchFamily="34" charset="0"/>
              </a:rPr>
              <a:t>and Ideological Factors</a:t>
            </a:r>
            <a:endParaRPr lang="en-US" sz="2000" dirty="0">
              <a:latin typeface="+mn-lt"/>
              <a:ea typeface="Calibri" panose="020F0502020204030204" pitchFamily="34" charset="0"/>
              <a:cs typeface="Arial" panose="020B0604020202020204" pitchFamily="34" charset="0"/>
            </a:endParaRPr>
          </a:p>
          <a:p>
            <a:pPr marL="342900" indent="-342900">
              <a:buFont typeface="Wingdings" panose="05000000000000000000" pitchFamily="2" charset="2"/>
              <a:buChar char="q"/>
            </a:pPr>
            <a:r>
              <a:rPr lang="en-US" sz="2000" dirty="0">
                <a:latin typeface="+mn-lt"/>
                <a:ea typeface="Calibri" panose="020F0502020204030204" pitchFamily="34" charset="0"/>
              </a:rPr>
              <a:t>Political and ideological factors influence both the contents and international flow of news. </a:t>
            </a:r>
            <a:endParaRPr lang="en-US" sz="2000" dirty="0" smtClean="0">
              <a:latin typeface="+mn-lt"/>
              <a:ea typeface="Calibri" panose="020F0502020204030204" pitchFamily="34" charset="0"/>
            </a:endParaRPr>
          </a:p>
          <a:p>
            <a:pPr marL="342900" indent="-342900">
              <a:buFont typeface="Wingdings" panose="05000000000000000000" pitchFamily="2" charset="2"/>
              <a:buChar char="q"/>
            </a:pPr>
            <a:r>
              <a:rPr lang="en-US" sz="2000" dirty="0" smtClean="0">
                <a:latin typeface="+mn-lt"/>
                <a:ea typeface="Calibri" panose="020F0502020204030204" pitchFamily="34" charset="0"/>
              </a:rPr>
              <a:t>In </a:t>
            </a:r>
            <a:r>
              <a:rPr lang="en-US" sz="2000" dirty="0">
                <a:latin typeface="+mn-lt"/>
                <a:ea typeface="Calibri" panose="020F0502020204030204" pitchFamily="34" charset="0"/>
              </a:rPr>
              <a:t>any country the extent of media freedom also has a direct impact on censorship, control over foreign correspondents entering and leaving the nation, and the control over the import and marketing of news content</a:t>
            </a:r>
            <a:r>
              <a:rPr lang="en-US" sz="2000" dirty="0" smtClean="0">
                <a:latin typeface="+mn-lt"/>
                <a:ea typeface="Calibri" panose="020F0502020204030204" pitchFamily="34" charset="0"/>
              </a:rPr>
              <a:t>.</a:t>
            </a:r>
          </a:p>
          <a:p>
            <a:pPr marL="342900" indent="-342900">
              <a:buFont typeface="Wingdings" panose="05000000000000000000" pitchFamily="2" charset="2"/>
              <a:buChar char="q"/>
            </a:pPr>
            <a:r>
              <a:rPr lang="en-US" sz="2000" dirty="0" smtClean="0">
                <a:latin typeface="+mn-lt"/>
                <a:ea typeface="Calibri" panose="020F0502020204030204" pitchFamily="34" charset="0"/>
              </a:rPr>
              <a:t> </a:t>
            </a:r>
            <a:r>
              <a:rPr lang="en-US" sz="2000" dirty="0">
                <a:latin typeface="+mn-lt"/>
                <a:ea typeface="Calibri" panose="020F0502020204030204" pitchFamily="34" charset="0"/>
              </a:rPr>
              <a:t>In addition, official or unofficial perceptions of the value of certain news items and the function of the news in a given political system directly affect the news flow in a given system. </a:t>
            </a:r>
            <a:endParaRPr lang="en-US" sz="2000" dirty="0" smtClean="0">
              <a:latin typeface="+mn-lt"/>
              <a:ea typeface="Calibri" panose="020F0502020204030204" pitchFamily="34" charset="0"/>
            </a:endParaRPr>
          </a:p>
          <a:p>
            <a:pPr marL="342900" indent="-342900">
              <a:buFont typeface="Wingdings" panose="05000000000000000000" pitchFamily="2" charset="2"/>
              <a:buChar char="q"/>
            </a:pPr>
            <a:r>
              <a:rPr lang="en-US" sz="2000" dirty="0" smtClean="0">
                <a:latin typeface="+mn-lt"/>
                <a:ea typeface="Calibri" panose="020F0502020204030204" pitchFamily="34" charset="0"/>
              </a:rPr>
              <a:t>A </a:t>
            </a:r>
            <a:r>
              <a:rPr lang="en-US" sz="2000" dirty="0">
                <a:latin typeface="+mn-lt"/>
                <a:ea typeface="Calibri" panose="020F0502020204030204" pitchFamily="34" charset="0"/>
              </a:rPr>
              <a:t>higher value is evident to news from countries enjoying more media freedom, thus the politicians from these countries have a </a:t>
            </a:r>
            <a:r>
              <a:rPr lang="en-US" sz="2000" dirty="0">
                <a:solidFill>
                  <a:schemeClr val="bg1"/>
                </a:solidFill>
                <a:latin typeface="+mn-lt"/>
                <a:ea typeface="Calibri" panose="020F0502020204030204" pitchFamily="34" charset="0"/>
              </a:rPr>
              <a:t>major impact on the flow of news. </a:t>
            </a:r>
            <a:endParaRPr lang="en-US" sz="2000" dirty="0">
              <a:solidFill>
                <a:schemeClr val="bg1"/>
              </a:solidFill>
              <a:latin typeface="+mn-l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29"/>
          <p:cNvSpPr txBox="1">
            <a:spLocks noGrp="1"/>
          </p:cNvSpPr>
          <p:nvPr>
            <p:ph type="title"/>
          </p:nvPr>
        </p:nvSpPr>
        <p:spPr>
          <a:xfrm>
            <a:off x="119925" y="69325"/>
            <a:ext cx="7689954"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Structural Imperialism and the World Systems Theories</a:t>
            </a:r>
            <a:endParaRPr dirty="0"/>
          </a:p>
        </p:txBody>
      </p:sp>
      <p:sp>
        <p:nvSpPr>
          <p:cNvPr id="508" name="Google Shape;508;p2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21</a:t>
            </a:fld>
            <a:endParaRPr/>
          </a:p>
        </p:txBody>
      </p:sp>
      <p:sp>
        <p:nvSpPr>
          <p:cNvPr id="4" name="Text Placeholder 3"/>
          <p:cNvSpPr>
            <a:spLocks noGrp="1"/>
          </p:cNvSpPr>
          <p:nvPr>
            <p:ph type="body" idx="1"/>
          </p:nvPr>
        </p:nvSpPr>
        <p:spPr>
          <a:xfrm>
            <a:off x="0" y="921213"/>
            <a:ext cx="7144720" cy="3077100"/>
          </a:xfrm>
        </p:spPr>
        <p:txBody>
          <a:bodyPr/>
          <a:lstStyle/>
          <a:p>
            <a:r>
              <a:rPr lang="en-US" sz="2000" i="1" dirty="0">
                <a:ea typeface="Calibri" panose="020F0502020204030204" pitchFamily="34" charset="0"/>
                <a:cs typeface="Arial" panose="020B0604020202020204" pitchFamily="34" charset="0"/>
              </a:rPr>
              <a:t>III. Political and Ideological </a:t>
            </a:r>
            <a:r>
              <a:rPr lang="en-US" sz="2000" i="1" dirty="0" smtClean="0">
                <a:ea typeface="Calibri" panose="020F0502020204030204" pitchFamily="34" charset="0"/>
                <a:cs typeface="Arial" panose="020B0604020202020204" pitchFamily="34" charset="0"/>
              </a:rPr>
              <a:t>Factors</a:t>
            </a:r>
            <a:endParaRPr lang="en-US" sz="2000" dirty="0" smtClean="0"/>
          </a:p>
          <a:p>
            <a:r>
              <a:rPr lang="en-US" sz="2000" dirty="0" smtClean="0"/>
              <a:t>People’s </a:t>
            </a:r>
            <a:r>
              <a:rPr lang="en-US" sz="2000" dirty="0"/>
              <a:t>Republic of China and the Kingdom of Saudi Arabia have developed measures to strictly control the international flow of news. </a:t>
            </a:r>
            <a:endParaRPr lang="en-US" sz="2000" dirty="0" smtClean="0"/>
          </a:p>
          <a:p>
            <a:r>
              <a:rPr lang="en-US" sz="2000" dirty="0" smtClean="0"/>
              <a:t>China for example, </a:t>
            </a:r>
            <a:r>
              <a:rPr lang="en-US" sz="2000" dirty="0"/>
              <a:t>has developed ‘Great Firewall of China, which is used to filter news content and makes it difficult for citizens in the country to get news from outside their boarders. </a:t>
            </a:r>
            <a:endParaRPr lang="en-US" sz="2000" dirty="0" smtClean="0"/>
          </a:p>
          <a:p>
            <a:r>
              <a:rPr lang="en-US" sz="2000" dirty="0" smtClean="0"/>
              <a:t>In </a:t>
            </a:r>
            <a:r>
              <a:rPr lang="en-US" sz="2000" dirty="0"/>
              <a:t>2011, </a:t>
            </a:r>
            <a:r>
              <a:rPr lang="en-US" sz="2000" dirty="0" smtClean="0"/>
              <a:t>the </a:t>
            </a:r>
            <a:r>
              <a:rPr lang="en-US" sz="2000" dirty="0"/>
              <a:t>government in China tried to block </a:t>
            </a:r>
            <a:r>
              <a:rPr lang="en-US" sz="2000" dirty="0" smtClean="0"/>
              <a:t>the </a:t>
            </a:r>
            <a:r>
              <a:rPr lang="en-US" sz="2000" dirty="0"/>
              <a:t>information of the uprising in Egypt, trying to stem the flow of international news to China</a:t>
            </a:r>
            <a:r>
              <a:rPr lang="en-US" sz="2000" dirty="0" smtClean="0"/>
              <a:t>.</a:t>
            </a:r>
          </a:p>
          <a:p>
            <a:r>
              <a:rPr lang="en-US" sz="2000" dirty="0" smtClean="0"/>
              <a:t> </a:t>
            </a:r>
            <a:r>
              <a:rPr lang="en-US" sz="2000" dirty="0"/>
              <a:t>In Saudi Arabia the governments filters out what it refers to as ‘dangerous content’ from the Internet.</a:t>
            </a:r>
          </a:p>
          <a:p>
            <a:endParaRPr lang="en-US" sz="2000" dirty="0"/>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774" y="576697"/>
            <a:ext cx="5724051" cy="856800"/>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Structural Imperialism and the World Systems Theories</a:t>
            </a:r>
            <a:r>
              <a:rPr lang="en-US" dirty="0"/>
              <a:t/>
            </a:r>
            <a:br>
              <a:rPr lang="en-US" dirty="0"/>
            </a:br>
            <a:endParaRPr lang="en-US" dirty="0"/>
          </a:p>
        </p:txBody>
      </p:sp>
      <p:sp>
        <p:nvSpPr>
          <p:cNvPr id="3" name="Text Placeholder 2"/>
          <p:cNvSpPr>
            <a:spLocks noGrp="1"/>
          </p:cNvSpPr>
          <p:nvPr>
            <p:ph type="body" idx="1"/>
          </p:nvPr>
        </p:nvSpPr>
        <p:spPr>
          <a:xfrm>
            <a:off x="0" y="845332"/>
            <a:ext cx="7089731" cy="3077100"/>
          </a:xfrm>
        </p:spPr>
        <p:txBody>
          <a:bodyPr/>
          <a:lstStyle/>
          <a:p>
            <a:r>
              <a:rPr lang="en-US" sz="2000" i="1" dirty="0" smtClean="0"/>
              <a:t>IV. Social </a:t>
            </a:r>
            <a:r>
              <a:rPr lang="en-US" sz="2000" i="1" dirty="0"/>
              <a:t>and Cultural Proximity.</a:t>
            </a:r>
            <a:endParaRPr lang="en-US" sz="2000" dirty="0"/>
          </a:p>
          <a:p>
            <a:r>
              <a:rPr lang="en-US" sz="2000" dirty="0"/>
              <a:t>Cultural, religious and other differences greatly impede the flow of international news. </a:t>
            </a:r>
            <a:endParaRPr lang="en-US" sz="2000" dirty="0" smtClean="0"/>
          </a:p>
          <a:p>
            <a:r>
              <a:rPr lang="en-US" sz="2000" dirty="0" smtClean="0"/>
              <a:t>Language</a:t>
            </a:r>
            <a:r>
              <a:rPr lang="en-US" sz="2000" dirty="0"/>
              <a:t>, problems of translation and ethnic attitudes and prejudice are the main factors that impede international news flow (</a:t>
            </a:r>
            <a:r>
              <a:rPr lang="en-US" sz="2000" dirty="0" err="1"/>
              <a:t>Giffard</a:t>
            </a:r>
            <a:r>
              <a:rPr lang="en-US" sz="2000" dirty="0"/>
              <a:t>, 1998). </a:t>
            </a:r>
          </a:p>
          <a:p>
            <a:r>
              <a:rPr lang="en-US" sz="2000" dirty="0" smtClean="0"/>
              <a:t>Thus </a:t>
            </a:r>
            <a:r>
              <a:rPr lang="en-US" sz="2000" dirty="0"/>
              <a:t>countries in Africa which use the English language are more likely to have news exchange among themselves than exchanging with Francophone African countries. </a:t>
            </a:r>
            <a:endParaRPr lang="en-US" sz="2000" dirty="0" smtClean="0"/>
          </a:p>
          <a:p>
            <a:r>
              <a:rPr lang="en-US" sz="2000" dirty="0" smtClean="0"/>
              <a:t>Other </a:t>
            </a:r>
            <a:r>
              <a:rPr lang="en-US" sz="2000" dirty="0"/>
              <a:t>important social cultural factors are the extent of migration between the states and the historical relations between the states. Another factor could be religious diversity. According to Golan (2011), countries with a lower religious </a:t>
            </a:r>
            <a:r>
              <a:rPr lang="en-US" sz="2000" dirty="0">
                <a:solidFill>
                  <a:schemeClr val="bg1"/>
                </a:solidFill>
              </a:rPr>
              <a:t>diversity than home nations would receive coverage.</a:t>
            </a:r>
          </a:p>
          <a:p>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22</a:t>
            </a:fld>
            <a:endParaRPr lang="en"/>
          </a:p>
        </p:txBody>
      </p:sp>
    </p:spTree>
    <p:extLst>
      <p:ext uri="{BB962C8B-B14F-4D97-AF65-F5344CB8AC3E}">
        <p14:creationId xmlns:p14="http://schemas.microsoft.com/office/powerpoint/2010/main" val="26039359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208" y="69847"/>
            <a:ext cx="6701425" cy="8568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Structural Imperialism and the World Systems Theories</a:t>
            </a:r>
            <a:endParaRPr lang="en-US" sz="3200" dirty="0"/>
          </a:p>
        </p:txBody>
      </p:sp>
      <p:sp>
        <p:nvSpPr>
          <p:cNvPr id="3" name="Text Placeholder 2"/>
          <p:cNvSpPr>
            <a:spLocks noGrp="1"/>
          </p:cNvSpPr>
          <p:nvPr>
            <p:ph type="body" idx="1"/>
          </p:nvPr>
        </p:nvSpPr>
        <p:spPr>
          <a:xfrm>
            <a:off x="0" y="921561"/>
            <a:ext cx="6677025" cy="3077100"/>
          </a:xfrm>
        </p:spPr>
        <p:txBody>
          <a:bodyPr/>
          <a:lstStyle/>
          <a:p>
            <a:r>
              <a:rPr lang="en-US" sz="2000" i="1" dirty="0" smtClean="0"/>
              <a:t>V. Geographical </a:t>
            </a:r>
            <a:r>
              <a:rPr lang="en-US" sz="2000" i="1" dirty="0"/>
              <a:t>Proximity.</a:t>
            </a:r>
            <a:endParaRPr lang="en-US" sz="2000" dirty="0"/>
          </a:p>
          <a:p>
            <a:r>
              <a:rPr lang="en-US" sz="2000" dirty="0" smtClean="0"/>
              <a:t>When </a:t>
            </a:r>
            <a:r>
              <a:rPr lang="en-US" sz="2000" dirty="0"/>
              <a:t>distances are quite small people often regards news from the neighborhood countries as local news and accord it great prominence when reporting it. </a:t>
            </a:r>
            <a:endParaRPr lang="en-US" sz="2000" dirty="0" smtClean="0"/>
          </a:p>
          <a:p>
            <a:r>
              <a:rPr lang="en-US" sz="2000" dirty="0" smtClean="0"/>
              <a:t>For </a:t>
            </a:r>
            <a:r>
              <a:rPr lang="en-US" sz="2000" dirty="0"/>
              <a:t>instance people from the American content prefer being feed with news about other countries in their continent and region rather than news from a further field. </a:t>
            </a:r>
            <a:endParaRPr lang="en-US" sz="2000" dirty="0" smtClean="0"/>
          </a:p>
          <a:p>
            <a:r>
              <a:rPr lang="en-US" sz="2000" dirty="0" smtClean="0"/>
              <a:t>According </a:t>
            </a:r>
            <a:r>
              <a:rPr lang="en-US" sz="2000" dirty="0"/>
              <a:t>to Kim and Barnet (1996), geographical distance plays a lesser function in international news </a:t>
            </a:r>
            <a:r>
              <a:rPr lang="en-US" sz="2000" dirty="0" smtClean="0"/>
              <a:t>flow (internet). </a:t>
            </a:r>
          </a:p>
          <a:p>
            <a:r>
              <a:rPr lang="en-US" sz="2000" dirty="0" smtClean="0"/>
              <a:t>This </a:t>
            </a:r>
            <a:r>
              <a:rPr lang="en-US" sz="2000" dirty="0"/>
              <a:t>implies the distance is no longer such an important factor that influences international flow of information.</a:t>
            </a:r>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23</a:t>
            </a:fld>
            <a:endParaRPr lang="en"/>
          </a:p>
        </p:txBody>
      </p:sp>
    </p:spTree>
    <p:extLst>
      <p:ext uri="{BB962C8B-B14F-4D97-AF65-F5344CB8AC3E}">
        <p14:creationId xmlns:p14="http://schemas.microsoft.com/office/powerpoint/2010/main" val="38144182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099" y="326369"/>
            <a:ext cx="6808025" cy="6641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Structural Imperialism and the World Systems Theories</a:t>
            </a:r>
            <a:endParaRPr lang="en-US" sz="3200" spc="0" dirty="0">
              <a:ln w="0"/>
              <a:solidFill>
                <a:schemeClr val="accent1"/>
              </a:solidFill>
              <a:effectLst>
                <a:outerShdw blurRad="38100" dist="25400" dir="5400000" algn="ctr" rotWithShape="0">
                  <a:srgbClr val="6E747A">
                    <a:alpha val="43000"/>
                  </a:srgbClr>
                </a:outerShdw>
              </a:effectLst>
            </a:endParaRPr>
          </a:p>
        </p:txBody>
      </p:sp>
      <p:sp>
        <p:nvSpPr>
          <p:cNvPr id="3" name="Text Placeholder 2"/>
          <p:cNvSpPr>
            <a:spLocks noGrp="1"/>
          </p:cNvSpPr>
          <p:nvPr>
            <p:ph type="body" idx="1"/>
          </p:nvPr>
        </p:nvSpPr>
        <p:spPr>
          <a:xfrm>
            <a:off x="0" y="1314451"/>
            <a:ext cx="6810375" cy="3829049"/>
          </a:xfrm>
        </p:spPr>
        <p:txBody>
          <a:bodyPr/>
          <a:lstStyle/>
          <a:p>
            <a:r>
              <a:rPr lang="en-US" sz="1800" i="1" dirty="0" smtClean="0"/>
              <a:t>VI. Attributes </a:t>
            </a:r>
            <a:r>
              <a:rPr lang="en-US" sz="1800" i="1" dirty="0"/>
              <a:t>of the population.</a:t>
            </a:r>
            <a:endParaRPr lang="en-US" sz="1800" dirty="0"/>
          </a:p>
          <a:p>
            <a:r>
              <a:rPr lang="en-US" sz="1800" dirty="0"/>
              <a:t>Communication research studies have assumed that the larger a countries population, the more communication it is likely to have with other nations, the more it will have news production and the more it will import news. </a:t>
            </a:r>
            <a:endParaRPr lang="en-US" sz="1800" dirty="0" smtClean="0"/>
          </a:p>
          <a:p>
            <a:r>
              <a:rPr lang="en-US" sz="1800" dirty="0" smtClean="0"/>
              <a:t>According </a:t>
            </a:r>
            <a:r>
              <a:rPr lang="en-US" sz="1800" dirty="0"/>
              <a:t>to Kim and Barnet (1996) most countries with large populations occupy a key position in the international flow of </a:t>
            </a:r>
            <a:r>
              <a:rPr lang="en-US" sz="1800" dirty="0" smtClean="0"/>
              <a:t>news.</a:t>
            </a:r>
          </a:p>
          <a:p>
            <a:r>
              <a:rPr lang="en-US" sz="1800" dirty="0" smtClean="0"/>
              <a:t>Another </a:t>
            </a:r>
            <a:r>
              <a:rPr lang="en-US" sz="1800" dirty="0"/>
              <a:t>factor considered to affect news flow is the literacy levels of a country’s population </a:t>
            </a:r>
            <a:endParaRPr lang="en-US" sz="1800" dirty="0" smtClean="0"/>
          </a:p>
          <a:p>
            <a:r>
              <a:rPr lang="en-US" sz="1800" dirty="0" smtClean="0"/>
              <a:t>Literacy </a:t>
            </a:r>
            <a:r>
              <a:rPr lang="en-US" sz="1800" dirty="0"/>
              <a:t>levels does not only affect people awareness and perception of the world outside but also determine the news the media produce and also import to feed their citizens.</a:t>
            </a:r>
          </a:p>
          <a:p>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24</a:t>
            </a:fld>
            <a:endParaRPr lang="en"/>
          </a:p>
        </p:txBody>
      </p:sp>
    </p:spTree>
    <p:extLst>
      <p:ext uri="{BB962C8B-B14F-4D97-AF65-F5344CB8AC3E}">
        <p14:creationId xmlns:p14="http://schemas.microsoft.com/office/powerpoint/2010/main" val="289859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363" y="948179"/>
            <a:ext cx="7052316" cy="3077100"/>
          </a:xfrm>
        </p:spPr>
        <p:txBody>
          <a:bodyPr/>
          <a:lstStyle/>
          <a:p>
            <a:r>
              <a:rPr lang="en-US" i="1" dirty="0"/>
              <a:t>Content of International News.</a:t>
            </a:r>
            <a:endParaRPr lang="en-US" dirty="0"/>
          </a:p>
          <a:p>
            <a:r>
              <a:rPr lang="en-US" dirty="0" smtClean="0"/>
              <a:t>Paterson </a:t>
            </a:r>
            <a:r>
              <a:rPr lang="en-US" dirty="0"/>
              <a:t>(1998) regards the role-plays in global news-and global news agencies as the major force in shaping people’s perceptions of events happenings all over the world. His main reasons for these views were the following:</a:t>
            </a:r>
          </a:p>
          <a:p>
            <a:r>
              <a:rPr lang="en-US" dirty="0"/>
              <a:t>Global news agencies determine and set the agenda for </a:t>
            </a:r>
            <a:r>
              <a:rPr lang="en-US" dirty="0" smtClean="0"/>
              <a:t>international. </a:t>
            </a:r>
          </a:p>
          <a:p>
            <a:r>
              <a:rPr lang="en-US" dirty="0" smtClean="0"/>
              <a:t>These </a:t>
            </a:r>
            <a:r>
              <a:rPr lang="en-US" dirty="0"/>
              <a:t>global agencies decide what stories will get covered and how to disseminate them to their target clients. </a:t>
            </a:r>
            <a:r>
              <a:rPr lang="en-US" dirty="0" smtClean="0"/>
              <a:t>Also </a:t>
            </a:r>
            <a:r>
              <a:rPr lang="en-US" dirty="0"/>
              <a:t>have the power to decide the nature and amount of audiovisual and the nature of content that will accompany a given </a:t>
            </a:r>
            <a:r>
              <a:rPr lang="en-US" dirty="0" smtClean="0"/>
              <a:t>story</a:t>
            </a:r>
            <a:endParaRPr lang="en-US" dirty="0"/>
          </a:p>
          <a:p>
            <a:r>
              <a:rPr lang="en-US" dirty="0"/>
              <a:t>The influence of global agencies on decision-making in this regard is even greater in the case of nations on the periphery and </a:t>
            </a:r>
            <a:r>
              <a:rPr lang="en-US" dirty="0" smtClean="0"/>
              <a:t>semi-periphery.</a:t>
            </a:r>
          </a:p>
          <a:p>
            <a:r>
              <a:rPr lang="en-US" dirty="0" smtClean="0"/>
              <a:t>Research </a:t>
            </a:r>
            <a:r>
              <a:rPr lang="en-US" dirty="0"/>
              <a:t>has indicated that ideological component is a factor considered by global agencies when choosing to disseminate information, whereby they analyze the world’s perception on given </a:t>
            </a:r>
            <a:r>
              <a:rPr lang="en-US" dirty="0" smtClean="0"/>
              <a:t>events.</a:t>
            </a:r>
            <a:endParaRPr lang="en-US" dirty="0"/>
          </a:p>
          <a:p>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25</a:t>
            </a:fld>
            <a:endParaRPr lang="en"/>
          </a:p>
        </p:txBody>
      </p:sp>
      <p:sp>
        <p:nvSpPr>
          <p:cNvPr id="7" name="Title 1"/>
          <p:cNvSpPr>
            <a:spLocks noGrp="1"/>
          </p:cNvSpPr>
          <p:nvPr>
            <p:ph type="title"/>
          </p:nvPr>
        </p:nvSpPr>
        <p:spPr>
          <a:xfrm>
            <a:off x="137785" y="127127"/>
            <a:ext cx="7553196" cy="8568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Structural Imperialism and the World Systems Theories</a:t>
            </a:r>
            <a:endParaRPr lang="en-US" sz="3200"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33636874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539"/>
        <p:cNvGrpSpPr/>
        <p:nvPr/>
      </p:nvGrpSpPr>
      <p:grpSpPr>
        <a:xfrm>
          <a:off x="0" y="0"/>
          <a:ext cx="0" cy="0"/>
          <a:chOff x="0" y="0"/>
          <a:chExt cx="0" cy="0"/>
        </a:xfrm>
      </p:grpSpPr>
      <p:sp>
        <p:nvSpPr>
          <p:cNvPr id="541" name="Google Shape;541;p31"/>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26</a:t>
            </a:fld>
            <a:endParaRPr/>
          </a:p>
        </p:txBody>
      </p:sp>
      <p:sp>
        <p:nvSpPr>
          <p:cNvPr id="540" name="Google Shape;540;p31"/>
          <p:cNvSpPr txBox="1">
            <a:spLocks noGrp="1"/>
          </p:cNvSpPr>
          <p:nvPr>
            <p:ph type="body" idx="4294967295"/>
          </p:nvPr>
        </p:nvSpPr>
        <p:spPr>
          <a:xfrm>
            <a:off x="370691" y="0"/>
            <a:ext cx="6858783" cy="1133475"/>
          </a:xfrm>
          <a:prstGeom prst="rect">
            <a:avLst/>
          </a:prstGeom>
        </p:spPr>
        <p:txBody>
          <a:bodyPr spcFirstLastPara="1" wrap="square" lIns="0" tIns="0" rIns="0" bIns="0" anchor="t" anchorCtr="0">
            <a:noAutofit/>
          </a:bodyPr>
          <a:lstStyle/>
          <a:p>
            <a:pPr marL="0" lvl="0" indent="0" algn="ctr">
              <a:spcBef>
                <a:spcPts val="600"/>
              </a:spcBef>
              <a:spcAft>
                <a:spcPts val="0"/>
              </a:spcAft>
              <a:buNone/>
            </a:pPr>
            <a:r>
              <a:rPr lang="en-US" sz="3200" dirty="0">
                <a:ln w="0"/>
                <a:solidFill>
                  <a:schemeClr val="accent1"/>
                </a:solidFill>
                <a:effectLst>
                  <a:outerShdw blurRad="38100" dist="25400" dir="5400000" algn="ctr" rotWithShape="0">
                    <a:srgbClr val="6E747A">
                      <a:alpha val="43000"/>
                    </a:srgbClr>
                  </a:outerShdw>
                </a:effectLst>
                <a:latin typeface="Poppins"/>
                <a:ea typeface="Poppins"/>
                <a:cs typeface="Poppins"/>
                <a:sym typeface="Poppins"/>
              </a:rPr>
              <a:t>International news flow theory </a:t>
            </a:r>
            <a:endParaRPr sz="3200" dirty="0">
              <a:ln w="0"/>
              <a:solidFill>
                <a:schemeClr val="accent1"/>
              </a:solidFill>
              <a:effectLst>
                <a:outerShdw blurRad="38100" dist="25400" dir="5400000" algn="ctr" rotWithShape="0">
                  <a:srgbClr val="6E747A">
                    <a:alpha val="43000"/>
                  </a:srgbClr>
                </a:outerShdw>
              </a:effectLst>
            </a:endParaRPr>
          </a:p>
        </p:txBody>
      </p:sp>
      <p:pic>
        <p:nvPicPr>
          <p:cNvPr id="3" name="Picture 2"/>
          <p:cNvPicPr>
            <a:picLocks noChangeAspect="1"/>
          </p:cNvPicPr>
          <p:nvPr/>
        </p:nvPicPr>
        <p:blipFill>
          <a:blip r:embed="rId3"/>
          <a:stretch>
            <a:fillRect/>
          </a:stretch>
        </p:blipFill>
        <p:spPr>
          <a:xfrm>
            <a:off x="370691" y="507175"/>
            <a:ext cx="6858783" cy="3711364"/>
          </a:xfrm>
          <a:prstGeom prst="rect">
            <a:avLst/>
          </a:prstGeom>
        </p:spPr>
      </p:pic>
      <p:sp>
        <p:nvSpPr>
          <p:cNvPr id="4" name="Rectangle 3"/>
          <p:cNvSpPr/>
          <p:nvPr/>
        </p:nvSpPr>
        <p:spPr>
          <a:xfrm>
            <a:off x="207853" y="4101711"/>
            <a:ext cx="7217491" cy="954107"/>
          </a:xfrm>
          <a:prstGeom prst="rect">
            <a:avLst/>
          </a:prstGeom>
        </p:spPr>
        <p:txBody>
          <a:bodyPr wrap="square">
            <a:spAutoFit/>
          </a:bodyPr>
          <a:lstStyle/>
          <a:p>
            <a:r>
              <a:rPr lang="en-US" dirty="0" err="1" smtClean="0"/>
              <a:t>Source:Grasland</a:t>
            </a:r>
            <a:r>
              <a:rPr lang="en-US" dirty="0"/>
              <a:t>, C. (2020). International news flow theory revisited through a space–time interaction model: Application to a sample of 320,000 international news stories published through RSS flows by 31 daily newspapers in 2015. International </a:t>
            </a:r>
            <a:r>
              <a:rPr lang="en-US" dirty="0">
                <a:solidFill>
                  <a:schemeClr val="bg1"/>
                </a:solidFill>
              </a:rPr>
              <a:t>Communication Gazette, 82(3), 231–259. https://doi.org/10.1177/1748048518825091</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3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27</a:t>
            </a:fld>
            <a:endParaRPr/>
          </a:p>
        </p:txBody>
      </p:sp>
      <p:sp>
        <p:nvSpPr>
          <p:cNvPr id="577" name="Google Shape;577;p34"/>
          <p:cNvSpPr txBox="1">
            <a:spLocks noGrp="1"/>
          </p:cNvSpPr>
          <p:nvPr>
            <p:ph type="ctrTitle" idx="4294967295"/>
          </p:nvPr>
        </p:nvSpPr>
        <p:spPr>
          <a:xfrm>
            <a:off x="25050" y="29169"/>
            <a:ext cx="7838162" cy="862013"/>
          </a:xfrm>
          <a:prstGeom prst="rect">
            <a:avLst/>
          </a:prstGeom>
        </p:spPr>
        <p:txBody>
          <a:bodyPr spcFirstLastPara="1" wrap="square" lIns="0" tIns="0" rIns="0" bIns="0" anchor="t" anchorCtr="0">
            <a:noAutofit/>
          </a:bodyPr>
          <a:lstStyle/>
          <a:p>
            <a:pPr lvl="0" algn="ctr">
              <a:spcBef>
                <a:spcPts val="0"/>
              </a:spcBef>
            </a:pPr>
            <a:r>
              <a:rPr lang="en-US" sz="3200" spc="0" dirty="0">
                <a:ln w="0"/>
                <a:solidFill>
                  <a:schemeClr val="accent1"/>
                </a:solidFill>
                <a:effectLst>
                  <a:outerShdw blurRad="38100" dist="25400" dir="5400000" algn="ctr" rotWithShape="0">
                    <a:srgbClr val="6E747A">
                      <a:alpha val="43000"/>
                    </a:srgbClr>
                  </a:outerShdw>
                </a:effectLst>
              </a:rPr>
              <a:t>Hierarchy, Dependency and Imperialism in the International Flow of News</a:t>
            </a:r>
            <a:r>
              <a:rPr lang="en-US" spc="0" dirty="0">
                <a:ln w="0"/>
                <a:solidFill>
                  <a:schemeClr val="accent1"/>
                </a:solidFill>
                <a:effectLst>
                  <a:outerShdw blurRad="38100" dist="25400" dir="5400000" algn="ctr" rotWithShape="0">
                    <a:srgbClr val="6E747A">
                      <a:alpha val="43000"/>
                    </a:srgbClr>
                  </a:outerShdw>
                </a:effectLst>
              </a:rPr>
              <a:t>.</a:t>
            </a:r>
            <a:endParaRPr spc="0" dirty="0">
              <a:ln w="0"/>
              <a:solidFill>
                <a:schemeClr val="accent1"/>
              </a:solidFill>
              <a:effectLst>
                <a:outerShdw blurRad="38100" dist="25400" dir="5400000" algn="ctr" rotWithShape="0">
                  <a:srgbClr val="6E747A">
                    <a:alpha val="43000"/>
                  </a:srgbClr>
                </a:outerShdw>
              </a:effectLst>
            </a:endParaRPr>
          </a:p>
        </p:txBody>
      </p:sp>
      <p:sp>
        <p:nvSpPr>
          <p:cNvPr id="578" name="Google Shape;578;p34"/>
          <p:cNvSpPr txBox="1">
            <a:spLocks noGrp="1"/>
          </p:cNvSpPr>
          <p:nvPr>
            <p:ph type="subTitle" idx="4294967295"/>
          </p:nvPr>
        </p:nvSpPr>
        <p:spPr>
          <a:xfrm>
            <a:off x="25050" y="794089"/>
            <a:ext cx="7302676" cy="4088328"/>
          </a:xfrm>
          <a:prstGeom prst="rect">
            <a:avLst/>
          </a:prstGeom>
        </p:spPr>
        <p:txBody>
          <a:bodyPr spcFirstLastPara="1" wrap="square" lIns="0" tIns="0" rIns="0" bIns="0" anchor="t" anchorCtr="0">
            <a:noAutofit/>
          </a:bodyPr>
          <a:lstStyle/>
          <a:p>
            <a:pPr lvl="0">
              <a:spcBef>
                <a:spcPts val="600"/>
              </a:spcBef>
              <a:spcAft>
                <a:spcPts val="0"/>
              </a:spcAft>
              <a:buFont typeface="Wingdings" panose="05000000000000000000" pitchFamily="2" charset="2"/>
              <a:buChar char="q"/>
            </a:pPr>
            <a:r>
              <a:rPr lang="en-US" sz="2000" dirty="0"/>
              <a:t>Most of the world’s largest global news companies are all found in North America and Europe and are located in the world’s richest countries: Great Britain, France, the USA and Germany. </a:t>
            </a:r>
          </a:p>
          <a:p>
            <a:pPr lvl="0">
              <a:spcBef>
                <a:spcPts val="600"/>
              </a:spcBef>
              <a:spcAft>
                <a:spcPts val="0"/>
              </a:spcAft>
              <a:buFont typeface="Wingdings" panose="05000000000000000000" pitchFamily="2" charset="2"/>
              <a:buChar char="q"/>
            </a:pPr>
            <a:r>
              <a:rPr lang="en-US" sz="2000" dirty="0"/>
              <a:t>Hierarchy factor is evident in the fact that a handful of world’s global agencies supply news to client’s − including national news agencies from different countries all over the </a:t>
            </a:r>
            <a:r>
              <a:rPr lang="en-US" sz="2000" dirty="0" smtClean="0"/>
              <a:t>world.</a:t>
            </a:r>
          </a:p>
          <a:p>
            <a:pPr lvl="0">
              <a:spcBef>
                <a:spcPts val="600"/>
              </a:spcBef>
              <a:spcAft>
                <a:spcPts val="0"/>
              </a:spcAft>
              <a:buFont typeface="Wingdings" panose="05000000000000000000" pitchFamily="2" charset="2"/>
              <a:buChar char="q"/>
            </a:pPr>
            <a:r>
              <a:rPr lang="en-US" sz="2000" dirty="0" smtClean="0"/>
              <a:t>This </a:t>
            </a:r>
            <a:r>
              <a:rPr lang="en-US" sz="2000" dirty="0"/>
              <a:t>hierarchy in its turn leads to dependency. </a:t>
            </a:r>
            <a:endParaRPr lang="en-US" sz="2000" dirty="0" smtClean="0"/>
          </a:p>
          <a:p>
            <a:pPr lvl="0">
              <a:spcBef>
                <a:spcPts val="600"/>
              </a:spcBef>
              <a:spcAft>
                <a:spcPts val="0"/>
              </a:spcAft>
              <a:buFont typeface="Wingdings" panose="05000000000000000000" pitchFamily="2" charset="2"/>
              <a:buChar char="q"/>
            </a:pPr>
            <a:r>
              <a:rPr lang="en-US" sz="2000" dirty="0" smtClean="0"/>
              <a:t>The </a:t>
            </a:r>
            <a:r>
              <a:rPr lang="en-US" sz="2000" dirty="0"/>
              <a:t>most visible form of dependency is quantitative, that is the extent to which nation states and national news agencies around the world are reliant on the large agencies to get volumes of events and happenings considered to be important and hot. </a:t>
            </a:r>
            <a:endParaRPr lang="en-US" sz="2000" dirty="0" smtClean="0"/>
          </a:p>
          <a:p>
            <a:pPr lvl="0">
              <a:spcBef>
                <a:spcPts val="600"/>
              </a:spcBef>
              <a:spcAft>
                <a:spcPts val="0"/>
              </a:spcAft>
              <a:buFont typeface="Wingdings" panose="05000000000000000000" pitchFamily="2" charset="2"/>
              <a:buChar char="q"/>
            </a:pPr>
            <a:r>
              <a:rPr lang="en-US" sz="2000" dirty="0" smtClean="0"/>
              <a:t>This </a:t>
            </a:r>
            <a:r>
              <a:rPr lang="en-US" sz="2000" dirty="0"/>
              <a:t>form of dependency relates not only to news on international events but also to news about their own geopolitical region</a:t>
            </a:r>
            <a:endParaRPr sz="20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35"/>
          <p:cNvSpPr txBox="1">
            <a:spLocks noGrp="1"/>
          </p:cNvSpPr>
          <p:nvPr>
            <p:ph type="title"/>
          </p:nvPr>
        </p:nvSpPr>
        <p:spPr>
          <a:xfrm>
            <a:off x="776450" y="132868"/>
            <a:ext cx="4706750"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Electronic colonialism theory</a:t>
            </a:r>
            <a:endParaRPr spc="0" dirty="0">
              <a:ln w="0"/>
              <a:solidFill>
                <a:schemeClr val="accent1"/>
              </a:solidFill>
              <a:effectLst>
                <a:outerShdw blurRad="38100" dist="25400" dir="5400000" algn="ctr" rotWithShape="0">
                  <a:srgbClr val="6E747A">
                    <a:alpha val="43000"/>
                  </a:srgbClr>
                </a:outerShdw>
              </a:effectLst>
            </a:endParaRPr>
          </a:p>
        </p:txBody>
      </p:sp>
      <p:sp>
        <p:nvSpPr>
          <p:cNvPr id="584" name="Google Shape;584;p35"/>
          <p:cNvSpPr txBox="1">
            <a:spLocks noGrp="1"/>
          </p:cNvSpPr>
          <p:nvPr>
            <p:ph type="body" idx="1"/>
          </p:nvPr>
        </p:nvSpPr>
        <p:spPr>
          <a:xfrm>
            <a:off x="0" y="948179"/>
            <a:ext cx="7189940" cy="2932500"/>
          </a:xfrm>
          <a:prstGeom prst="rect">
            <a:avLst/>
          </a:prstGeom>
        </p:spPr>
        <p:txBody>
          <a:bodyPr spcFirstLastPara="1" wrap="square" lIns="0" tIns="0" rIns="0" bIns="0" anchor="t" anchorCtr="0">
            <a:noAutofit/>
          </a:bodyPr>
          <a:lstStyle/>
          <a:p>
            <a:r>
              <a:rPr lang="en-GB" sz="2000" dirty="0"/>
              <a:t>Similar to dependency theory, electronic colonialism theory also focuses on forms of dependence in the relationship between the periphery and the centre (</a:t>
            </a:r>
            <a:r>
              <a:rPr lang="en-GB" sz="2000" dirty="0" err="1"/>
              <a:t>McPhail</a:t>
            </a:r>
            <a:r>
              <a:rPr lang="en-GB" sz="2000" dirty="0"/>
              <a:t> 2010). </a:t>
            </a:r>
            <a:endParaRPr lang="en-GB" sz="2000" dirty="0" smtClean="0"/>
          </a:p>
          <a:p>
            <a:r>
              <a:rPr lang="en-GB" sz="2000" dirty="0" smtClean="0"/>
              <a:t>However</a:t>
            </a:r>
            <a:r>
              <a:rPr lang="en-GB" sz="2000" dirty="0"/>
              <a:t>, the focus falls on the dependent relationship between the periphery and the centre that results from the importation of communication</a:t>
            </a:r>
            <a:r>
              <a:rPr lang="en-GB" sz="2000" b="1" dirty="0"/>
              <a:t> hardware </a:t>
            </a:r>
            <a:r>
              <a:rPr lang="en-GB" sz="2000" dirty="0"/>
              <a:t>(technology) and foreign-produced </a:t>
            </a:r>
            <a:r>
              <a:rPr lang="en-GB" sz="2000" b="1" dirty="0"/>
              <a:t>software</a:t>
            </a:r>
            <a:r>
              <a:rPr lang="en-GB" sz="2000" dirty="0"/>
              <a:t> </a:t>
            </a:r>
            <a:r>
              <a:rPr lang="en-GB" sz="2000" dirty="0" smtClean="0"/>
              <a:t>(such as, </a:t>
            </a:r>
            <a:r>
              <a:rPr lang="en-GB" sz="2000" dirty="0"/>
              <a:t>television programmes, films and internet content) that is also associated with the need to import skills associated with both hardware and software (engineers, technicians, and so forth). </a:t>
            </a:r>
            <a:endParaRPr lang="en-GB" sz="2000" dirty="0" smtClean="0"/>
          </a:p>
          <a:p>
            <a:r>
              <a:rPr lang="en-GB" sz="2000" dirty="0" smtClean="0"/>
              <a:t>They </a:t>
            </a:r>
            <a:r>
              <a:rPr lang="en-GB" sz="2000" dirty="0"/>
              <a:t>carry with them a set of foreign norms, a foreign language (mainly the English language) as well as a foreign culture (an American-Western culture) that alter local cultures, languages, </a:t>
            </a:r>
            <a:r>
              <a:rPr lang="en-GB" sz="2000" dirty="0">
                <a:solidFill>
                  <a:schemeClr val="bg1"/>
                </a:solidFill>
              </a:rPr>
              <a:t>norms, habits and socialisation </a:t>
            </a:r>
            <a:r>
              <a:rPr lang="en-GB" sz="2000" dirty="0" smtClean="0">
                <a:solidFill>
                  <a:schemeClr val="bg1"/>
                </a:solidFill>
              </a:rPr>
              <a:t>processes, in </a:t>
            </a:r>
            <a:r>
              <a:rPr lang="en-GB" sz="2000" dirty="0">
                <a:solidFill>
                  <a:schemeClr val="bg1"/>
                </a:solidFill>
              </a:rPr>
              <a:t>indigenous </a:t>
            </a:r>
            <a:r>
              <a:rPr lang="en-GB" sz="2000" dirty="0" smtClean="0">
                <a:solidFill>
                  <a:schemeClr val="bg1"/>
                </a:solidFill>
              </a:rPr>
              <a:t>cultures.</a:t>
            </a:r>
            <a:endParaRPr lang="en-US" sz="2000" dirty="0">
              <a:solidFill>
                <a:schemeClr val="bg1"/>
              </a:solidFill>
            </a:endParaRPr>
          </a:p>
        </p:txBody>
      </p:sp>
      <p:sp>
        <p:nvSpPr>
          <p:cNvPr id="585" name="Google Shape;585;p35"/>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28</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36"/>
          <p:cNvSpPr txBox="1">
            <a:spLocks noGrp="1"/>
          </p:cNvSpPr>
          <p:nvPr>
            <p:ph type="title"/>
          </p:nvPr>
        </p:nvSpPr>
        <p:spPr>
          <a:xfrm>
            <a:off x="371475" y="150312"/>
            <a:ext cx="6931625" cy="856800"/>
          </a:xfrm>
          <a:prstGeom prst="rect">
            <a:avLst/>
          </a:prstGeom>
        </p:spPr>
        <p:txBody>
          <a:bodyPr spcFirstLastPara="1" wrap="square" lIns="0" tIns="0" rIns="0" bIns="0" anchor="b" anchorCtr="0">
            <a:noAutofit/>
          </a:bodyPr>
          <a:lstStyle/>
          <a:p>
            <a:pPr lvl="0"/>
            <a:r>
              <a:rPr lang="en-US" sz="3200" spc="0" dirty="0" smtClean="0">
                <a:ln w="0"/>
                <a:solidFill>
                  <a:schemeClr val="accent1"/>
                </a:solidFill>
                <a:effectLst>
                  <a:outerShdw blurRad="38100" dist="25400" dir="5400000" algn="ctr" rotWithShape="0">
                    <a:srgbClr val="6E747A">
                      <a:alpha val="43000"/>
                    </a:srgbClr>
                  </a:outerShdw>
                </a:effectLst>
              </a:rPr>
              <a:t>Theorizing </a:t>
            </a:r>
            <a:r>
              <a:rPr lang="en-US" sz="3200" spc="0" dirty="0">
                <a:ln w="0"/>
                <a:solidFill>
                  <a:schemeClr val="accent1"/>
                </a:solidFill>
                <a:effectLst>
                  <a:outerShdw blurRad="38100" dist="25400" dir="5400000" algn="ctr" rotWithShape="0">
                    <a:srgbClr val="6E747A">
                      <a:alpha val="43000"/>
                    </a:srgbClr>
                  </a:outerShdw>
                </a:effectLst>
              </a:rPr>
              <a:t>the international flow of information and Africa</a:t>
            </a:r>
            <a:endParaRPr sz="3200" dirty="0"/>
          </a:p>
        </p:txBody>
      </p:sp>
      <p:sp>
        <p:nvSpPr>
          <p:cNvPr id="593" name="Google Shape;593;p36"/>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29</a:t>
            </a:fld>
            <a:endParaRPr/>
          </a:p>
        </p:txBody>
      </p:sp>
      <p:sp>
        <p:nvSpPr>
          <p:cNvPr id="592" name="Google Shape;592;p36"/>
          <p:cNvSpPr txBox="1"/>
          <p:nvPr/>
        </p:nvSpPr>
        <p:spPr>
          <a:xfrm>
            <a:off x="371475" y="1014151"/>
            <a:ext cx="6455210" cy="1175775"/>
          </a:xfrm>
          <a:prstGeom prst="rect">
            <a:avLst/>
          </a:prstGeom>
          <a:noFill/>
          <a:ln>
            <a:noFill/>
          </a:ln>
        </p:spPr>
        <p:txBody>
          <a:bodyPr spcFirstLastPara="1" wrap="square" lIns="0" tIns="0" rIns="0" bIns="0" anchor="t" anchorCtr="0">
            <a:noAutofit/>
          </a:bodyPr>
          <a:lstStyle/>
          <a:p>
            <a:pPr marL="342900" lvl="0" indent="-342900">
              <a:buClr>
                <a:schemeClr val="dk1"/>
              </a:buClr>
              <a:buSzPts val="1100"/>
              <a:buFont typeface="Wingdings" panose="05000000000000000000" pitchFamily="2" charset="2"/>
              <a:buChar char="q"/>
            </a:pPr>
            <a:r>
              <a:rPr lang="en-GB" sz="2000" dirty="0">
                <a:latin typeface="+mn-lt"/>
              </a:rPr>
              <a:t>Although a theory such as dependency theory was formulated with the Latin American experience in mind, Africa’s disadvantaged position in the information economy of </a:t>
            </a:r>
            <a:r>
              <a:rPr lang="en-GB" sz="2000" dirty="0" smtClean="0">
                <a:latin typeface="+mn-lt"/>
              </a:rPr>
              <a:t>today’s structural </a:t>
            </a:r>
            <a:r>
              <a:rPr lang="en-GB" sz="2000" dirty="0">
                <a:latin typeface="+mn-lt"/>
              </a:rPr>
              <a:t>theory of imperialism and electronic colonialism theory as well as the notion of hierarchy in world systems theory. </a:t>
            </a:r>
            <a:endParaRPr lang="en-GB" sz="2000" dirty="0" smtClean="0">
              <a:latin typeface="+mn-lt"/>
            </a:endParaRPr>
          </a:p>
          <a:p>
            <a:pPr marL="342900" indent="-342900">
              <a:buClr>
                <a:schemeClr val="dk1"/>
              </a:buClr>
              <a:buSzPts val="1100"/>
              <a:buFont typeface="Wingdings" panose="05000000000000000000" pitchFamily="2" charset="2"/>
              <a:buChar char="q"/>
            </a:pPr>
            <a:r>
              <a:rPr lang="en-GB" sz="2000" dirty="0" smtClean="0">
                <a:latin typeface="+mn-lt"/>
              </a:rPr>
              <a:t>The </a:t>
            </a:r>
            <a:r>
              <a:rPr lang="en-GB" sz="2000" dirty="0">
                <a:latin typeface="+mn-lt"/>
              </a:rPr>
              <a:t>problems that Africa experience are often ascribed to historical processes of imperialism and colonialism as proposed by the structural theory of imperialism and electronic colonialism theory</a:t>
            </a:r>
            <a:r>
              <a:rPr lang="en-GB" sz="2000" dirty="0"/>
              <a:t>. </a:t>
            </a:r>
            <a:endParaRPr lang="en-GB" sz="2000" dirty="0" smtClean="0"/>
          </a:p>
          <a:p>
            <a:pPr marL="342900" indent="-342900">
              <a:buClr>
                <a:schemeClr val="dk1"/>
              </a:buClr>
              <a:buSzPts val="1100"/>
              <a:buFont typeface="Wingdings" panose="05000000000000000000" pitchFamily="2" charset="2"/>
              <a:buChar char="q"/>
            </a:pPr>
            <a:r>
              <a:rPr lang="en-US" sz="2000" dirty="0" smtClean="0">
                <a:latin typeface="+mn-lt"/>
              </a:rPr>
              <a:t>During </a:t>
            </a:r>
            <a:r>
              <a:rPr lang="en-US" sz="2000" dirty="0">
                <a:latin typeface="+mn-lt"/>
              </a:rPr>
              <a:t>the colonial period and its aftermath Africa has also become the target of the development initiatives </a:t>
            </a:r>
            <a:r>
              <a:rPr lang="en-US" sz="2000" dirty="0" err="1">
                <a:latin typeface="+mn-lt"/>
              </a:rPr>
              <a:t>moulded</a:t>
            </a:r>
            <a:r>
              <a:rPr lang="en-US" sz="2000" dirty="0">
                <a:latin typeface="+mn-lt"/>
              </a:rPr>
              <a:t> </a:t>
            </a:r>
            <a:r>
              <a:rPr lang="en-US" sz="2000" dirty="0">
                <a:solidFill>
                  <a:schemeClr val="bg1"/>
                </a:solidFill>
                <a:latin typeface="+mn-lt"/>
              </a:rPr>
              <a:t>by the </a:t>
            </a:r>
            <a:r>
              <a:rPr lang="en-US" sz="2000" dirty="0" err="1">
                <a:solidFill>
                  <a:schemeClr val="bg1"/>
                </a:solidFill>
                <a:latin typeface="+mn-lt"/>
              </a:rPr>
              <a:t>modernisation</a:t>
            </a:r>
            <a:r>
              <a:rPr lang="en-US" sz="2000" dirty="0">
                <a:solidFill>
                  <a:schemeClr val="bg1"/>
                </a:solidFill>
                <a:latin typeface="+mn-lt"/>
              </a:rPr>
              <a:t> paradigm of the West. </a:t>
            </a:r>
          </a:p>
          <a:p>
            <a:pPr marL="342900" lvl="0" indent="-342900">
              <a:buClr>
                <a:schemeClr val="dk1"/>
              </a:buClr>
              <a:buSzPts val="1100"/>
              <a:buFont typeface="Wingdings" panose="05000000000000000000" pitchFamily="2" charset="2"/>
              <a:buChar char="q"/>
            </a:pPr>
            <a:endParaRPr sz="2000" dirty="0">
              <a:solidFill>
                <a:schemeClr val="accent2"/>
              </a:solidFill>
              <a:latin typeface="Montserrat"/>
              <a:ea typeface="Montserrat"/>
              <a:cs typeface="Montserrat"/>
              <a:sym typeface="Montserra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9" name="Google Shape;599;p37"/>
          <p:cNvSpPr txBox="1">
            <a:spLocks noGrp="1"/>
          </p:cNvSpPr>
          <p:nvPr>
            <p:ph type="subTitle" idx="1"/>
          </p:nvPr>
        </p:nvSpPr>
        <p:spPr>
          <a:xfrm>
            <a:off x="0" y="1039426"/>
            <a:ext cx="7377829" cy="784800"/>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000" dirty="0" smtClean="0">
                <a:solidFill>
                  <a:srgbClr val="000000"/>
                </a:solidFill>
              </a:rPr>
              <a:t>The </a:t>
            </a:r>
            <a:r>
              <a:rPr lang="en-US" sz="2000" dirty="0">
                <a:solidFill>
                  <a:srgbClr val="000000"/>
                </a:solidFill>
              </a:rPr>
              <a:t>woes of Africa are consequently also ascribed to the failure of these development initiatives and the fact that Africa has remained dependent on the West in numerous </a:t>
            </a:r>
            <a:r>
              <a:rPr lang="en-US" sz="2000" dirty="0" smtClean="0">
                <a:solidFill>
                  <a:srgbClr val="000000"/>
                </a:solidFill>
              </a:rPr>
              <a:t>ways.</a:t>
            </a:r>
            <a:endParaRPr lang="en-US" sz="2000" dirty="0">
              <a:solidFill>
                <a:srgbClr val="000000"/>
              </a:solidFill>
            </a:endParaRPr>
          </a:p>
          <a:p>
            <a:pPr marL="342900" lvl="0" indent="-342900">
              <a:buFont typeface="Wingdings" panose="05000000000000000000" pitchFamily="2" charset="2"/>
              <a:buChar char="q"/>
            </a:pPr>
            <a:r>
              <a:rPr lang="en-US" sz="2000" dirty="0">
                <a:solidFill>
                  <a:srgbClr val="000000"/>
                </a:solidFill>
              </a:rPr>
              <a:t>African leaders and elites in particular, contribute substantially to the problems that the continent and its people experience. </a:t>
            </a:r>
            <a:endParaRPr lang="en-US" sz="2000" dirty="0" smtClean="0">
              <a:solidFill>
                <a:srgbClr val="000000"/>
              </a:solidFill>
            </a:endParaRPr>
          </a:p>
          <a:p>
            <a:pPr marL="342900" lvl="0" indent="-342900">
              <a:buFont typeface="Wingdings" panose="05000000000000000000" pitchFamily="2" charset="2"/>
              <a:buChar char="q"/>
            </a:pPr>
            <a:r>
              <a:rPr lang="en-US" sz="2000" dirty="0" smtClean="0">
                <a:solidFill>
                  <a:srgbClr val="000000"/>
                </a:solidFill>
              </a:rPr>
              <a:t>Major </a:t>
            </a:r>
            <a:r>
              <a:rPr lang="en-US" sz="2000" dirty="0">
                <a:solidFill>
                  <a:srgbClr val="000000"/>
                </a:solidFill>
              </a:rPr>
              <a:t>corruption by governmental officials is regarded as one of the main factors that lead to the underdevelopment of Africa (How African leaders … 2007). For example, money intended for development projects is often siphoned off by government </a:t>
            </a:r>
            <a:r>
              <a:rPr lang="en-US" sz="2000" dirty="0" smtClean="0">
                <a:solidFill>
                  <a:srgbClr val="000000"/>
                </a:solidFill>
              </a:rPr>
              <a:t>officials.</a:t>
            </a:r>
          </a:p>
          <a:p>
            <a:pPr marL="342900" lvl="0" indent="-342900">
              <a:buFont typeface="Wingdings" panose="05000000000000000000" pitchFamily="2" charset="2"/>
              <a:buChar char="q"/>
            </a:pPr>
            <a:r>
              <a:rPr lang="en-US" sz="2000" dirty="0" smtClean="0">
                <a:solidFill>
                  <a:srgbClr val="000000"/>
                </a:solidFill>
              </a:rPr>
              <a:t>Largest </a:t>
            </a:r>
            <a:r>
              <a:rPr lang="en-US" sz="2000" dirty="0">
                <a:solidFill>
                  <a:srgbClr val="000000"/>
                </a:solidFill>
              </a:rPr>
              <a:t>parts of Africa play a peripheral role in the global information economy and that many African countries are in a dependent position with regard to the </a:t>
            </a:r>
            <a:r>
              <a:rPr lang="en-US" sz="2000" dirty="0" err="1">
                <a:solidFill>
                  <a:srgbClr val="000000"/>
                </a:solidFill>
              </a:rPr>
              <a:t>centre</a:t>
            </a:r>
            <a:r>
              <a:rPr lang="en-US" sz="2000" dirty="0">
                <a:solidFill>
                  <a:srgbClr val="000000"/>
                </a:solidFill>
              </a:rPr>
              <a:t> and the semi-periphery (</a:t>
            </a:r>
            <a:r>
              <a:rPr lang="en-US" sz="2000" dirty="0" err="1">
                <a:solidFill>
                  <a:srgbClr val="000000"/>
                </a:solidFill>
              </a:rPr>
              <a:t>Bornman</a:t>
            </a:r>
            <a:r>
              <a:rPr lang="en-US" sz="2000" dirty="0">
                <a:solidFill>
                  <a:srgbClr val="000000"/>
                </a:solidFill>
              </a:rPr>
              <a:t>, 2017).</a:t>
            </a:r>
          </a:p>
        </p:txBody>
      </p:sp>
      <p:sp>
        <p:nvSpPr>
          <p:cNvPr id="2" name="Rectangle 1"/>
          <p:cNvSpPr/>
          <p:nvPr/>
        </p:nvSpPr>
        <p:spPr>
          <a:xfrm>
            <a:off x="275573" y="5522"/>
            <a:ext cx="7377830" cy="1077218"/>
          </a:xfrm>
          <a:prstGeom prst="rect">
            <a:avLst/>
          </a:prstGeom>
        </p:spPr>
        <p:txBody>
          <a:bodyPr wrap="square">
            <a:spAutoFit/>
          </a:bodyPr>
          <a:lstStyle/>
          <a:p>
            <a:pPr algn="ctr"/>
            <a:r>
              <a:rPr lang="en-US" sz="3200" kern="1200" dirty="0">
                <a:ln w="0"/>
                <a:solidFill>
                  <a:srgbClr val="E48312"/>
                </a:solidFill>
                <a:effectLst>
                  <a:outerShdw blurRad="38100" dist="25400" dir="5400000" algn="ctr" rotWithShape="0">
                    <a:srgbClr val="6E747A">
                      <a:alpha val="43000"/>
                    </a:srgbClr>
                  </a:outerShdw>
                </a:effectLst>
                <a:latin typeface="Calibri Light" panose="020F0302020204030204"/>
              </a:rPr>
              <a:t>Theorizing the international flow of information and Africa</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sp>
        <p:nvSpPr>
          <p:cNvPr id="705" name="Google Shape;705;p42"/>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31</a:t>
            </a:fld>
            <a:endParaRPr/>
          </a:p>
        </p:txBody>
      </p:sp>
      <p:sp>
        <p:nvSpPr>
          <p:cNvPr id="704" name="Google Shape;704;p42"/>
          <p:cNvSpPr txBox="1">
            <a:spLocks noGrp="1"/>
          </p:cNvSpPr>
          <p:nvPr>
            <p:ph type="title" idx="4294967295"/>
          </p:nvPr>
        </p:nvSpPr>
        <p:spPr>
          <a:xfrm>
            <a:off x="2981325" y="123825"/>
            <a:ext cx="2314575" cy="466725"/>
          </a:xfrm>
          <a:prstGeom prst="rect">
            <a:avLst/>
          </a:prstGeom>
        </p:spPr>
        <p:txBody>
          <a:bodyPr spcFirstLastPara="1" wrap="square" lIns="0" tIns="0" rIns="0" bIns="0" anchor="ctr" anchorCtr="0">
            <a:noAutofit/>
          </a:bodyPr>
          <a:lstStyle/>
          <a:p>
            <a:r>
              <a:rPr lang="en-US" spc="0" dirty="0">
                <a:ln w="0"/>
                <a:solidFill>
                  <a:schemeClr val="accent1"/>
                </a:solidFill>
                <a:effectLst>
                  <a:outerShdw blurRad="38100" dist="25400" dir="5400000" algn="ctr" rotWithShape="0">
                    <a:srgbClr val="6E747A">
                      <a:alpha val="43000"/>
                    </a:srgbClr>
                  </a:outerShdw>
                </a:effectLst>
              </a:rPr>
              <a:t>SUMMARY</a:t>
            </a:r>
          </a:p>
        </p:txBody>
      </p:sp>
      <p:sp>
        <p:nvSpPr>
          <p:cNvPr id="711" name="Google Shape;711;p42"/>
          <p:cNvSpPr txBox="1"/>
          <p:nvPr/>
        </p:nvSpPr>
        <p:spPr>
          <a:xfrm>
            <a:off x="-1" y="590549"/>
            <a:ext cx="7440461" cy="4295775"/>
          </a:xfrm>
          <a:prstGeom prst="rect">
            <a:avLst/>
          </a:prstGeom>
          <a:noFill/>
          <a:ln w="9525" cap="flat" cmpd="sng">
            <a:noFill/>
            <a:prstDash val="solid"/>
            <a:round/>
            <a:headEnd type="none" w="sm" len="sm"/>
            <a:tailEnd type="none" w="sm" len="sm"/>
          </a:ln>
        </p:spPr>
        <p:txBody>
          <a:bodyPr spcFirstLastPara="1" wrap="square" lIns="91425" tIns="91425" rIns="91425" bIns="91425" anchor="t" anchorCtr="0">
            <a:noAutofit/>
          </a:bodyPr>
          <a:lstStyle/>
          <a:p>
            <a:pPr marL="285750" indent="-285750">
              <a:buFont typeface="Arial" panose="020B0604020202020204" pitchFamily="34" charset="0"/>
              <a:buChar char="•"/>
            </a:pPr>
            <a:r>
              <a:rPr lang="en-US" sz="1800" dirty="0">
                <a:latin typeface="+mn-lt"/>
              </a:rPr>
              <a:t>Critique the flow of information globally as influenced by ‘core nation’ news agencies and communication industries to the receiving ‘periphery nations</a:t>
            </a:r>
            <a:r>
              <a:rPr lang="en-US" sz="1800" dirty="0" smtClean="0">
                <a:latin typeface="+mn-lt"/>
              </a:rPr>
              <a:t>’ causes </a:t>
            </a:r>
            <a:r>
              <a:rPr lang="en-US" sz="1800" dirty="0">
                <a:latin typeface="+mn-lt"/>
              </a:rPr>
              <a:t>media and communication dependency to the center by the </a:t>
            </a:r>
            <a:r>
              <a:rPr lang="en-US" sz="1800" dirty="0" smtClean="0">
                <a:latin typeface="+mn-lt"/>
              </a:rPr>
              <a:t>periphery</a:t>
            </a:r>
          </a:p>
          <a:p>
            <a:pPr marL="285750" indent="-285750">
              <a:buFont typeface="Arial" panose="020B0604020202020204" pitchFamily="34" charset="0"/>
              <a:buChar char="•"/>
            </a:pPr>
            <a:r>
              <a:rPr lang="en-US" sz="1800" dirty="0" smtClean="0">
                <a:latin typeface="+mn-lt"/>
              </a:rPr>
              <a:t>Industrially </a:t>
            </a:r>
            <a:r>
              <a:rPr lang="en-US" sz="1800" dirty="0">
                <a:latin typeface="+mn-lt"/>
              </a:rPr>
              <a:t>less developed countries export raw materials to highly industrialized countries for processing and then purchase back the more costly finished products. Notably lacking is the exchange of data, news, information, cultural programs and products, and persons among developing </a:t>
            </a:r>
            <a:r>
              <a:rPr lang="en-US" sz="1800" dirty="0" smtClean="0">
                <a:latin typeface="+mn-lt"/>
              </a:rPr>
              <a:t>countries.</a:t>
            </a:r>
          </a:p>
          <a:p>
            <a:pPr marL="285750" indent="-285750">
              <a:buFont typeface="Arial" panose="020B0604020202020204" pitchFamily="34" charset="0"/>
              <a:buChar char="•"/>
            </a:pPr>
            <a:r>
              <a:rPr lang="en-US" sz="1800" dirty="0" smtClean="0">
                <a:latin typeface="+mn-lt"/>
              </a:rPr>
              <a:t>Communication </a:t>
            </a:r>
            <a:r>
              <a:rPr lang="en-US" sz="1800" dirty="0">
                <a:latin typeface="+mn-lt"/>
              </a:rPr>
              <a:t>technologies and international policies. There is a broadly shared perception of a growing overall gap between industrially developed and developing countries in the way they are able to create, process, and apply the information needed for economic, political, and cultural </a:t>
            </a:r>
            <a:r>
              <a:rPr lang="en-US" sz="1800" dirty="0" smtClean="0">
                <a:latin typeface="+mn-lt"/>
              </a:rPr>
              <a:t>development.</a:t>
            </a:r>
          </a:p>
          <a:p>
            <a:pPr marL="285750" indent="-285750">
              <a:buFont typeface="Arial" panose="020B0604020202020204" pitchFamily="34" charset="0"/>
              <a:buChar char="•"/>
            </a:pPr>
            <a:endParaRPr lang="en-US" sz="1800" dirty="0"/>
          </a:p>
          <a:p>
            <a:r>
              <a:rPr lang="en-US" sz="1800" dirty="0"/>
              <a:t> </a:t>
            </a:r>
          </a:p>
          <a:p>
            <a:r>
              <a:rPr lang="en-US" sz="900" dirty="0"/>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32</a:t>
            </a:fld>
            <a:endParaRPr lang="en"/>
          </a:p>
        </p:txBody>
      </p:sp>
      <p:sp>
        <p:nvSpPr>
          <p:cNvPr id="3" name="Rectangle 2"/>
          <p:cNvSpPr/>
          <p:nvPr/>
        </p:nvSpPr>
        <p:spPr>
          <a:xfrm>
            <a:off x="2667220" y="106635"/>
            <a:ext cx="2181175" cy="646331"/>
          </a:xfrm>
          <a:prstGeom prst="rect">
            <a:avLst/>
          </a:prstGeom>
        </p:spPr>
        <p:txBody>
          <a:bodyPr wrap="none">
            <a:spAutoFit/>
          </a:bodyPr>
          <a:lstStyle/>
          <a:p>
            <a:r>
              <a:rPr lang="en-US" sz="3600" kern="1200" dirty="0">
                <a:ln w="0"/>
                <a:solidFill>
                  <a:srgbClr val="E48312"/>
                </a:solidFill>
                <a:effectLst>
                  <a:outerShdw blurRad="38100" dist="25400" dir="5400000" algn="ctr" rotWithShape="0">
                    <a:srgbClr val="6E747A">
                      <a:alpha val="43000"/>
                    </a:srgbClr>
                  </a:outerShdw>
                </a:effectLst>
                <a:latin typeface="Calibri Light" panose="020F0302020204030204"/>
              </a:rPr>
              <a:t>SUMMARY</a:t>
            </a:r>
            <a:endParaRPr lang="en-US" dirty="0"/>
          </a:p>
        </p:txBody>
      </p:sp>
      <p:sp>
        <p:nvSpPr>
          <p:cNvPr id="4" name="Rectangle 3"/>
          <p:cNvSpPr/>
          <p:nvPr/>
        </p:nvSpPr>
        <p:spPr>
          <a:xfrm>
            <a:off x="0" y="928330"/>
            <a:ext cx="6801633" cy="4524315"/>
          </a:xfrm>
          <a:prstGeom prst="rect">
            <a:avLst/>
          </a:prstGeom>
        </p:spPr>
        <p:txBody>
          <a:bodyPr wrap="square">
            <a:spAutoFit/>
          </a:bodyPr>
          <a:lstStyle/>
          <a:p>
            <a:pPr marL="285750" indent="-285750">
              <a:buFont typeface="Arial" panose="020B0604020202020204" pitchFamily="34" charset="0"/>
              <a:buChar char="•"/>
            </a:pPr>
            <a:r>
              <a:rPr lang="en-US" sz="1800" dirty="0">
                <a:latin typeface="+mn-lt"/>
              </a:rPr>
              <a:t>Research supports the observation that the growth of technology in developing countries is not necessarily increasing the access of all peoples to information, nationally or internationally. On the contrary, there is a great disparity between the poor and the rich.</a:t>
            </a:r>
          </a:p>
          <a:p>
            <a:pPr marL="285750" indent="-285750">
              <a:buFont typeface="Arial" panose="020B0604020202020204" pitchFamily="34" charset="0"/>
              <a:buChar char="•"/>
            </a:pPr>
            <a:r>
              <a:rPr lang="en-US" sz="1800" dirty="0">
                <a:latin typeface="+mn-lt"/>
              </a:rPr>
              <a:t>Trends in national policies. The debate and writings on communication and information issues during the last ten years have stimulated governments in both industrialized and developing countries to adopt national policies, and in some cases comprehensive plans, to respond to problems brought about by advances in computer and telecommunications technologies and to protect vital national interests. </a:t>
            </a:r>
            <a:endParaRPr lang="en-US" sz="1800" dirty="0" smtClean="0">
              <a:latin typeface="+mn-lt"/>
            </a:endParaRPr>
          </a:p>
          <a:p>
            <a:pPr marL="285750" indent="-285750">
              <a:buFont typeface="Arial" panose="020B0604020202020204" pitchFamily="34" charset="0"/>
              <a:buChar char="•"/>
            </a:pPr>
            <a:r>
              <a:rPr lang="en-US" sz="1800" dirty="0" smtClean="0">
                <a:latin typeface="+mn-lt"/>
              </a:rPr>
              <a:t>Developing </a:t>
            </a:r>
            <a:r>
              <a:rPr lang="en-US" sz="1800" dirty="0">
                <a:latin typeface="+mn-lt"/>
              </a:rPr>
              <a:t>countries, in particular, view their dependence on foreign firms and transnational actors as evidence that the important basis for national decision-making is now located outside </a:t>
            </a:r>
            <a:r>
              <a:rPr lang="en-US" sz="1800" dirty="0">
                <a:solidFill>
                  <a:schemeClr val="bg1"/>
                </a:solidFill>
                <a:latin typeface="+mn-lt"/>
              </a:rPr>
              <a:t>their national boundaries.</a:t>
            </a:r>
          </a:p>
          <a:p>
            <a:pPr marL="285750" indent="-285750">
              <a:buFont typeface="Arial" panose="020B0604020202020204" pitchFamily="34" charset="0"/>
              <a:buChar char="•"/>
            </a:pPr>
            <a:endParaRPr lang="en-US" sz="1800" dirty="0" smtClean="0">
              <a:latin typeface="+mn-lt"/>
            </a:endParaRPr>
          </a:p>
        </p:txBody>
      </p:sp>
    </p:spTree>
    <p:extLst>
      <p:ext uri="{BB962C8B-B14F-4D97-AF65-F5344CB8AC3E}">
        <p14:creationId xmlns:p14="http://schemas.microsoft.com/office/powerpoint/2010/main" val="24806409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33</a:t>
            </a:fld>
            <a:endParaRPr lang="en"/>
          </a:p>
        </p:txBody>
      </p:sp>
      <p:sp>
        <p:nvSpPr>
          <p:cNvPr id="3" name="Rectangle 2"/>
          <p:cNvSpPr/>
          <p:nvPr/>
        </p:nvSpPr>
        <p:spPr>
          <a:xfrm>
            <a:off x="2667220" y="81583"/>
            <a:ext cx="2181175" cy="646331"/>
          </a:xfrm>
          <a:prstGeom prst="rect">
            <a:avLst/>
          </a:prstGeom>
        </p:spPr>
        <p:txBody>
          <a:bodyPr wrap="none">
            <a:spAutoFit/>
          </a:bodyPr>
          <a:lstStyle/>
          <a:p>
            <a:r>
              <a:rPr lang="en-US" sz="3600" kern="1200" dirty="0">
                <a:ln w="0"/>
                <a:solidFill>
                  <a:srgbClr val="E48312"/>
                </a:solidFill>
                <a:effectLst>
                  <a:outerShdw blurRad="38100" dist="25400" dir="5400000" algn="ctr" rotWithShape="0">
                    <a:srgbClr val="6E747A">
                      <a:alpha val="43000"/>
                    </a:srgbClr>
                  </a:outerShdw>
                </a:effectLst>
                <a:latin typeface="Calibri Light" panose="020F0302020204030204"/>
              </a:rPr>
              <a:t>SUMMARY</a:t>
            </a:r>
            <a:endParaRPr lang="en-US" dirty="0"/>
          </a:p>
        </p:txBody>
      </p:sp>
      <p:sp>
        <p:nvSpPr>
          <p:cNvPr id="4" name="Rectangle 3"/>
          <p:cNvSpPr/>
          <p:nvPr/>
        </p:nvSpPr>
        <p:spPr>
          <a:xfrm>
            <a:off x="0" y="922263"/>
            <a:ext cx="7189940" cy="4247317"/>
          </a:xfrm>
          <a:prstGeom prst="rect">
            <a:avLst/>
          </a:prstGeom>
        </p:spPr>
        <p:txBody>
          <a:bodyPr wrap="square">
            <a:spAutoFit/>
          </a:bodyPr>
          <a:lstStyle/>
          <a:p>
            <a:pPr marL="285750" indent="-285750">
              <a:buFont typeface="Wingdings" panose="05000000000000000000" pitchFamily="2" charset="2"/>
              <a:buChar char="q"/>
            </a:pPr>
            <a:r>
              <a:rPr lang="en-US" sz="1800" dirty="0">
                <a:latin typeface="+mn-lt"/>
              </a:rPr>
              <a:t>Electronic colonialism and cultural imperialism: </a:t>
            </a:r>
            <a:r>
              <a:rPr lang="en-GB" sz="1800" dirty="0">
                <a:latin typeface="+mn-lt"/>
              </a:rPr>
              <a:t>focuses specifically on communication and media </a:t>
            </a:r>
            <a:r>
              <a:rPr lang="en-GB" sz="1800" dirty="0" smtClean="0">
                <a:latin typeface="+mn-lt"/>
              </a:rPr>
              <a:t>practises.</a:t>
            </a:r>
            <a:endParaRPr lang="en-US" sz="1800" dirty="0">
              <a:latin typeface="+mn-lt"/>
            </a:endParaRPr>
          </a:p>
          <a:p>
            <a:pPr marL="285750" indent="-285750">
              <a:buFont typeface="Wingdings" panose="05000000000000000000" pitchFamily="2" charset="2"/>
              <a:buChar char="q"/>
            </a:pPr>
            <a:r>
              <a:rPr lang="en-US" sz="1800" dirty="0" smtClean="0">
                <a:latin typeface="+mn-lt"/>
              </a:rPr>
              <a:t>Imbalance </a:t>
            </a:r>
            <a:r>
              <a:rPr lang="en-US" sz="1800" dirty="0">
                <a:latin typeface="+mn-lt"/>
              </a:rPr>
              <a:t>in communication research. As research on the international flow of information has expanded during the last ten years, with its most dramatic growth taking place at the beginning of the 1980s, it has been accompanied by several new lines of inquiry. </a:t>
            </a:r>
            <a:r>
              <a:rPr lang="en-US" sz="1800" dirty="0" smtClean="0">
                <a:latin typeface="+mn-lt"/>
              </a:rPr>
              <a:t>There </a:t>
            </a:r>
            <a:r>
              <a:rPr lang="en-US" sz="1800" dirty="0">
                <a:latin typeface="+mn-lt"/>
              </a:rPr>
              <a:t>is no doubt that the debate on new world information and communication order in various international fora, including UNESCO, has been primarily responsible for this </a:t>
            </a:r>
            <a:r>
              <a:rPr lang="en-US" sz="1800" dirty="0" smtClean="0">
                <a:latin typeface="+mn-lt"/>
              </a:rPr>
              <a:t>growth.</a:t>
            </a:r>
          </a:p>
          <a:p>
            <a:pPr marL="285750" indent="-285750">
              <a:buFont typeface="Wingdings" panose="05000000000000000000" pitchFamily="2" charset="2"/>
              <a:buChar char="q"/>
            </a:pPr>
            <a:r>
              <a:rPr lang="en-US" sz="1800" dirty="0" smtClean="0">
                <a:latin typeface="+mn-lt"/>
              </a:rPr>
              <a:t>The </a:t>
            </a:r>
            <a:r>
              <a:rPr lang="en-US" sz="1800" dirty="0">
                <a:latin typeface="+mn-lt"/>
              </a:rPr>
              <a:t>fact that "the vessel of sovereignty" is leaking, and in some instances may even be sinking, is now beyond doubt. Nations may act as though they are in control of their full national rights, the erosion of sovereignty through communication technology and new transnational actors is paralleled by the growing constraints on freedom of </a:t>
            </a:r>
            <a:r>
              <a:rPr lang="en-US" sz="1800" dirty="0" smtClean="0">
                <a:latin typeface="+mn-lt"/>
              </a:rPr>
              <a:t>national </a:t>
            </a:r>
            <a:r>
              <a:rPr lang="en-US" sz="1800" dirty="0" smtClean="0">
                <a:solidFill>
                  <a:schemeClr val="bg1"/>
                </a:solidFill>
                <a:latin typeface="+mn-lt"/>
              </a:rPr>
              <a:t>action and the increasing responsibility of international organizations. </a:t>
            </a:r>
            <a:endParaRPr lang="en-US" sz="1800" dirty="0">
              <a:solidFill>
                <a:schemeClr val="bg1"/>
              </a:solidFill>
              <a:latin typeface="+mn-lt"/>
            </a:endParaRPr>
          </a:p>
        </p:txBody>
      </p:sp>
    </p:spTree>
    <p:extLst>
      <p:ext uri="{BB962C8B-B14F-4D97-AF65-F5344CB8AC3E}">
        <p14:creationId xmlns:p14="http://schemas.microsoft.com/office/powerpoint/2010/main" val="40752711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1626"/>
        <p:cNvGrpSpPr/>
        <p:nvPr/>
      </p:nvGrpSpPr>
      <p:grpSpPr>
        <a:xfrm>
          <a:off x="0" y="0"/>
          <a:ext cx="0" cy="0"/>
          <a:chOff x="0" y="0"/>
          <a:chExt cx="0" cy="0"/>
        </a:xfrm>
      </p:grpSpPr>
      <p:sp>
        <p:nvSpPr>
          <p:cNvPr id="1628" name="Google Shape;1628;p50"/>
          <p:cNvSpPr txBox="1"/>
          <p:nvPr/>
        </p:nvSpPr>
        <p:spPr>
          <a:xfrm>
            <a:off x="848925" y="723600"/>
            <a:ext cx="6931800" cy="2673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3600" b="1" dirty="0" smtClean="0">
                <a:solidFill>
                  <a:srgbClr val="434343"/>
                </a:solidFill>
                <a:effectLst>
                  <a:glow rad="101600">
                    <a:srgbClr val="92D050">
                      <a:alpha val="60000"/>
                    </a:srgbClr>
                  </a:glow>
                </a:effectLst>
                <a:latin typeface="Montserrat"/>
                <a:ea typeface="Montserrat"/>
                <a:cs typeface="Montserrat"/>
                <a:sym typeface="Montserrat"/>
              </a:rPr>
              <a:t>THANK YOU</a:t>
            </a:r>
            <a:endParaRPr sz="3600" b="1" dirty="0">
              <a:solidFill>
                <a:srgbClr val="434343"/>
              </a:solidFill>
              <a:effectLst>
                <a:glow rad="101600">
                  <a:srgbClr val="92D050">
                    <a:alpha val="60000"/>
                  </a:srgbClr>
                </a:glow>
              </a:effectLst>
              <a:latin typeface="Montserrat"/>
              <a:ea typeface="Montserrat"/>
              <a:cs typeface="Montserrat"/>
              <a:sym typeface="Montserrat"/>
            </a:endParaRPr>
          </a:p>
        </p:txBody>
      </p:sp>
      <p:sp>
        <p:nvSpPr>
          <p:cNvPr id="1640" name="Google Shape;1640;p50"/>
          <p:cNvSpPr txBox="1"/>
          <p:nvPr/>
        </p:nvSpPr>
        <p:spPr>
          <a:xfrm>
            <a:off x="2943225" y="2250250"/>
            <a:ext cx="3000375" cy="636900"/>
          </a:xfrm>
          <a:prstGeom prst="rect">
            <a:avLst/>
          </a:prstGeom>
          <a:noFill/>
          <a:ln>
            <a:noFill/>
          </a:ln>
        </p:spPr>
        <p:txBody>
          <a:bodyPr spcFirstLastPara="1" wrap="square" lIns="0" tIns="0" rIns="0" bIns="0" anchor="t" anchorCtr="0">
            <a:noAutofit/>
          </a:bodyPr>
          <a:lstStyle/>
          <a:p>
            <a:pPr lvl="0" algn="ctr">
              <a:spcBef>
                <a:spcPct val="20000"/>
              </a:spcBef>
              <a:buClrTx/>
              <a:defRPr/>
            </a:pPr>
            <a:r>
              <a:rPr lang="en-US" sz="2400" b="1" kern="1200" dirty="0">
                <a:effectLst>
                  <a:glow rad="101600">
                    <a:srgbClr val="92D050">
                      <a:alpha val="60000"/>
                    </a:srgbClr>
                  </a:glow>
                </a:effectLst>
                <a:latin typeface="Calibri"/>
              </a:rPr>
              <a:t>LECTURE </a:t>
            </a:r>
            <a:r>
              <a:rPr lang="en-US" sz="2400" b="1" kern="1200" dirty="0" smtClean="0">
                <a:effectLst>
                  <a:glow rad="101600">
                    <a:srgbClr val="92D050">
                      <a:alpha val="60000"/>
                    </a:srgbClr>
                  </a:glow>
                </a:effectLst>
                <a:latin typeface="Calibri"/>
              </a:rPr>
              <a:t>6</a:t>
            </a:r>
            <a:endParaRPr lang="en-US" sz="2400" b="1" kern="1200" dirty="0" smtClean="0">
              <a:effectLst>
                <a:glow rad="101600">
                  <a:srgbClr val="92D050">
                    <a:alpha val="60000"/>
                  </a:srgbClr>
                </a:glow>
              </a:effectLst>
              <a:latin typeface="Calibri"/>
            </a:endParaRPr>
          </a:p>
          <a:p>
            <a:pPr lvl="0" algn="ctr">
              <a:spcBef>
                <a:spcPct val="20000"/>
              </a:spcBef>
              <a:buClrTx/>
              <a:defRPr/>
            </a:pPr>
            <a:r>
              <a:rPr lang="en-US" sz="1800" b="1" kern="1200" dirty="0" smtClean="0">
                <a:effectLst>
                  <a:glow rad="101600">
                    <a:srgbClr val="92D050">
                      <a:alpha val="60000"/>
                    </a:srgbClr>
                  </a:glow>
                </a:effectLst>
                <a:latin typeface="Calibri"/>
              </a:rPr>
              <a:t>BY </a:t>
            </a:r>
            <a:r>
              <a:rPr lang="en-US" sz="1800" b="1" kern="1200" dirty="0">
                <a:effectLst>
                  <a:glow rad="101600">
                    <a:srgbClr val="92D050">
                      <a:alpha val="60000"/>
                    </a:srgbClr>
                  </a:glow>
                </a:effectLst>
                <a:latin typeface="Calibri"/>
              </a:rPr>
              <a:t>DR. RAPHAEL OGUTU,</a:t>
            </a:r>
          </a:p>
          <a:p>
            <a:pPr lvl="0" algn="ctr">
              <a:spcBef>
                <a:spcPct val="20000"/>
              </a:spcBef>
              <a:buClrTx/>
              <a:defRPr/>
            </a:pPr>
            <a:r>
              <a:rPr lang="en-US" sz="1800" b="1" dirty="0">
                <a:effectLst>
                  <a:glow rad="101600">
                    <a:srgbClr val="92D050">
                      <a:alpha val="60000"/>
                    </a:srgbClr>
                  </a:glow>
                </a:effectLst>
                <a:latin typeface="Calibri"/>
              </a:rPr>
              <a:t>Mass Communication Department,</a:t>
            </a:r>
            <a:r>
              <a:rPr lang="en-US" sz="1800" b="1" kern="1200" dirty="0">
                <a:effectLst>
                  <a:glow rad="101600">
                    <a:srgbClr val="92D050">
                      <a:alpha val="60000"/>
                    </a:srgbClr>
                  </a:glow>
                </a:effectLst>
                <a:latin typeface="Calibri"/>
              </a:rPr>
              <a:t> </a:t>
            </a:r>
          </a:p>
          <a:p>
            <a:pPr lvl="0" algn="ctr">
              <a:spcBef>
                <a:spcPct val="20000"/>
              </a:spcBef>
              <a:buClrTx/>
              <a:defRPr/>
            </a:pPr>
            <a:r>
              <a:rPr lang="en-US" sz="1800" b="1" kern="1200" dirty="0">
                <a:effectLst>
                  <a:glow rad="101600">
                    <a:srgbClr val="92D050">
                      <a:alpha val="60000"/>
                    </a:srgbClr>
                  </a:glow>
                </a:effectLst>
                <a:latin typeface="Calibri"/>
              </a:rPr>
              <a:t>AFRICA NAZARENE UNIVERSITY</a:t>
            </a:r>
            <a:r>
              <a:rPr lang="en-US" sz="1800" b="1" kern="1200" dirty="0">
                <a:solidFill>
                  <a:prstClr val="white"/>
                </a:solidFill>
                <a:effectLst>
                  <a:glow rad="101600">
                    <a:srgbClr val="92D050">
                      <a:alpha val="60000"/>
                    </a:srgbClr>
                  </a:glow>
                </a:effectLst>
                <a:latin typeface="Calibri"/>
              </a:rPr>
              <a:t>.</a:t>
            </a: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1057</TotalTime>
  <Words>3711</Words>
  <Application>Microsoft Office PowerPoint</Application>
  <PresentationFormat>On-screen Show (16:9)</PresentationFormat>
  <Paragraphs>195</Paragraphs>
  <Slides>34</Slides>
  <Notes>20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34</vt:i4>
      </vt:variant>
    </vt:vector>
  </HeadingPairs>
  <TitlesOfParts>
    <vt:vector size="43" baseType="lpstr">
      <vt:lpstr>Calibri</vt:lpstr>
      <vt:lpstr>Poppins</vt:lpstr>
      <vt:lpstr>Times New Roman</vt:lpstr>
      <vt:lpstr>Calibri Light</vt:lpstr>
      <vt:lpstr>Arial</vt:lpstr>
      <vt:lpstr>Wingdings</vt:lpstr>
      <vt:lpstr>Montserrat</vt:lpstr>
      <vt:lpstr>Century Gothic</vt:lpstr>
      <vt:lpstr>Retrospect</vt:lpstr>
      <vt:lpstr>Communication Systems in Africa</vt:lpstr>
      <vt:lpstr>Objectives </vt:lpstr>
      <vt:lpstr>LECTURE OVERVIEW</vt:lpstr>
      <vt:lpstr>Introduction of underdevelopment and dependency in Africa</vt:lpstr>
      <vt:lpstr>Introduction of underdevelopment and dependency in Africa</vt:lpstr>
      <vt:lpstr>Introduction of underdevelopment and dependency in Africa</vt:lpstr>
      <vt:lpstr> Structural Imperialism and the World Systems Theories</vt:lpstr>
      <vt:lpstr>Structural Imperialism and the World Systems Theories</vt:lpstr>
      <vt:lpstr>Structural Imperialism and the World Systems Theories</vt:lpstr>
      <vt:lpstr>Structural Imperialism and the World Systems Theories</vt:lpstr>
      <vt:lpstr>Distinction between Centre/ Core and Periphery</vt:lpstr>
      <vt:lpstr>Structural Imperialism and the World Systems Theories</vt:lpstr>
      <vt:lpstr>Structural Imperialism and the World Systems Theories</vt:lpstr>
      <vt:lpstr>Structural Imperialism and the World Systems Theories</vt:lpstr>
      <vt:lpstr>Structural Imperialism and the World Systems Theories</vt:lpstr>
      <vt:lpstr>Structural Imperialism and the World Systems Theories</vt:lpstr>
      <vt:lpstr>PowerPoint Presentation</vt:lpstr>
      <vt:lpstr>Structural Imperialism and the World Systems Theories</vt:lpstr>
      <vt:lpstr>PowerPoint Presentation</vt:lpstr>
      <vt:lpstr>Structural Imperialism and the World Systems Theories</vt:lpstr>
      <vt:lpstr>Structural Imperialism and the World Systems Theories</vt:lpstr>
      <vt:lpstr>Structural Imperialism and the World Systems Theories </vt:lpstr>
      <vt:lpstr>Structural Imperialism and the World Systems Theories</vt:lpstr>
      <vt:lpstr>Structural Imperialism and the World Systems Theories</vt:lpstr>
      <vt:lpstr>Structural Imperialism and the World Systems Theories</vt:lpstr>
      <vt:lpstr>PowerPoint Presentation</vt:lpstr>
      <vt:lpstr>Hierarchy, Dependency and Imperialism in the International Flow of News.</vt:lpstr>
      <vt:lpstr>Electronic colonialism theory</vt:lpstr>
      <vt:lpstr>Theorizing the international flow of information and Africa</vt:lpstr>
      <vt:lpstr>PowerPoint Presentation</vt:lpstr>
      <vt:lpstr>SUMMARY</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Rogutu</dc:creator>
  <cp:lastModifiedBy>user</cp:lastModifiedBy>
  <cp:revision>112</cp:revision>
  <dcterms:modified xsi:type="dcterms:W3CDTF">2023-04-09T10:04:24Z</dcterms:modified>
</cp:coreProperties>
</file>