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5" roundtripDataSignature="AMtx7mhwSQy+R3VKxWytx86gKnp17Cizg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5" name="Google Shape;25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3" name="Google Shape;283;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2" name="Google Shape;382;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6" name="Google Shape;406;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07" name="Google Shape;407;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5" name="Google Shape;41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416" name="Google Shape;41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4" name="Google Shape;42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0"/>
          <p:cNvSpPr/>
          <p:nvPr>
            <p:ph idx="2" type="pic"/>
          </p:nvPr>
        </p:nvSpPr>
        <p:spPr>
          <a:xfrm>
            <a:off x="5183188" y="987425"/>
            <a:ext cx="6172200" cy="4873625"/>
          </a:xfrm>
          <a:prstGeom prst="rect">
            <a:avLst/>
          </a:prstGeom>
          <a:noFill/>
          <a:ln>
            <a:noFill/>
          </a:ln>
        </p:spPr>
      </p:sp>
      <p:sp>
        <p:nvSpPr>
          <p:cNvPr id="68" name="Google Shape;68;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0.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4.png"/><Relationship Id="rId4" Type="http://schemas.openxmlformats.org/officeDocument/2006/relationships/image" Target="../media/image3.png"/><Relationship Id="rId5"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5.png"/><Relationship Id="rId4" Type="http://schemas.openxmlformats.org/officeDocument/2006/relationships/image" Target="../media/image20.png"/><Relationship Id="rId5"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36.png"/><Relationship Id="rId5"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jpg"/><Relationship Id="rId4" Type="http://schemas.openxmlformats.org/officeDocument/2006/relationships/image" Target="../media/image26.png"/><Relationship Id="rId5" Type="http://schemas.openxmlformats.org/officeDocument/2006/relationships/image" Target="../media/image34.png"/><Relationship Id="rId6"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7.pn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7.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3.png"/><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1.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23582" y="2470636"/>
            <a:ext cx="8398276"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Сэдэв: Монголчуудын ном, хэвлэл </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Topic: Mongolian books and publications, </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The Secret History Mongols</a:t>
            </a:r>
            <a:endParaRPr/>
          </a:p>
        </p:txBody>
      </p:sp>
      <p:sp>
        <p:nvSpPr>
          <p:cNvPr id="89" name="Google Shape;89;p1"/>
          <p:cNvSpPr txBox="1"/>
          <p:nvPr/>
        </p:nvSpPr>
        <p:spPr>
          <a:xfrm>
            <a:off x="2286000" y="366447"/>
            <a:ext cx="8319155"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Mongolian language for foreigners – Week 6</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Lecture №6</a:t>
            </a:r>
            <a:endParaRPr/>
          </a:p>
        </p:txBody>
      </p:sp>
      <p:sp>
        <p:nvSpPr>
          <p:cNvPr id="90" name="Google Shape;90;p1"/>
          <p:cNvSpPr txBox="1"/>
          <p:nvPr/>
        </p:nvSpPr>
        <p:spPr>
          <a:xfrm>
            <a:off x="3474720" y="3349214"/>
            <a:ext cx="5730289"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Сонсох, ярих, унших, бичих чадварыг дээшлүүлэх  </a:t>
            </a:r>
            <a:endParaRPr b="1" i="0" sz="12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listening, speaking, reading, writing</a:t>
            </a:r>
            <a:endParaRPr b="0" i="0" sz="1200" u="none" cap="none" strike="noStrik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Mongolian National University Arts and Culture </a:t>
            </a:r>
            <a:endParaRPr/>
          </a:p>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Professor, Basbish.S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cxnSp>
        <p:nvCxnSpPr>
          <p:cNvPr id="96" name="Google Shape;96;p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97" name="Google Shape;97;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98" name="Google Shape;98;p2"/>
          <p:cNvSpPr txBox="1"/>
          <p:nvPr/>
        </p:nvSpPr>
        <p:spPr>
          <a:xfrm>
            <a:off x="2181392" y="2258141"/>
            <a:ext cx="8362764" cy="253402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Өмнөх хичээлийн бататгал-</a:t>
            </a:r>
            <a:r>
              <a:rPr b="0" i="0" lang="en-US" sz="1800" u="none" cap="none" strike="noStrike">
                <a:solidFill>
                  <a:srgbClr val="050505"/>
                </a:solidFill>
                <a:latin typeface="Arial"/>
                <a:ea typeface="Arial"/>
                <a:cs typeface="Arial"/>
                <a:sym typeface="Arial"/>
              </a:rPr>
              <a:t> Reviewing pervious learning</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Монголчуудын ном, хэвлэл-Монголын нууц товчоо-Mongolian books and publications, The Secret History Mongols</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Дасгал ажлууд- Exercises </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Шинэ үг хэллэгүүд- New words</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Гэрийн даалгавар - Homework</a:t>
            </a:r>
            <a:endParaRPr b="0" i="0" sz="2000" u="none" cap="none" strike="noStrike">
              <a:solidFill>
                <a:schemeClr val="dk1"/>
              </a:solidFill>
              <a:latin typeface="Arial"/>
              <a:ea typeface="Arial"/>
              <a:cs typeface="Arial"/>
              <a:sym typeface="Arial"/>
            </a:endParaRPr>
          </a:p>
        </p:txBody>
      </p:sp>
      <p:sp>
        <p:nvSpPr>
          <p:cNvPr id="99" name="Google Shape;99;p2"/>
          <p:cNvSpPr txBox="1"/>
          <p:nvPr/>
        </p:nvSpPr>
        <p:spPr>
          <a:xfrm>
            <a:off x="4062952" y="342374"/>
            <a:ext cx="494321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r>
              <a:rPr b="1" i="0" lang="en-US" sz="1600" u="none" cap="none" strike="noStrike">
                <a:solidFill>
                  <a:schemeClr val="dk1"/>
                </a:solidFill>
                <a:latin typeface="Arial"/>
                <a:ea typeface="Arial"/>
                <a:cs typeface="Arial"/>
                <a:sym typeface="Arial"/>
              </a:rPr>
              <a:t>Хичээлийн агуулга - Lecture content</a:t>
            </a:r>
            <a:endParaRPr b="1" i="0" sz="16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cxnSp>
        <p:nvCxnSpPr>
          <p:cNvPr id="105" name="Google Shape;105;p3"/>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06" name="Google Shape;106;p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7" name="Google Shape;107;p3"/>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1600" u="none" cap="none" strike="noStrike">
                <a:solidFill>
                  <a:schemeClr val="dk1"/>
                </a:solidFill>
                <a:latin typeface="Arial"/>
                <a:ea typeface="Arial"/>
                <a:cs typeface="Arial"/>
                <a:sym typeface="Arial"/>
              </a:rPr>
              <a:t>Мэдлэг шалгах тест - Test</a:t>
            </a:r>
            <a:endParaRPr b="1" i="0" sz="1600" u="none" cap="none" strike="noStrike">
              <a:solidFill>
                <a:schemeClr val="dk1"/>
              </a:solidFill>
              <a:latin typeface="Arial"/>
              <a:ea typeface="Arial"/>
              <a:cs typeface="Arial"/>
              <a:sym typeface="Arial"/>
            </a:endParaRPr>
          </a:p>
        </p:txBody>
      </p:sp>
      <p:sp>
        <p:nvSpPr>
          <p:cNvPr id="108" name="Google Shape;108;p3"/>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i="0" lang="en-US" sz="1600" u="none" cap="none" strike="noStrike">
                <a:solidFill>
                  <a:srgbClr val="050505"/>
                </a:solidFill>
                <a:latin typeface="Arial"/>
                <a:ea typeface="Arial"/>
                <a:cs typeface="Arial"/>
                <a:sym typeface="Arial"/>
              </a:rPr>
              <a:t>Reviewing pervious learning and h</a:t>
            </a:r>
            <a:r>
              <a:rPr b="1" i="0" lang="en-US" sz="1600" u="none" cap="none" strike="noStrike">
                <a:solidFill>
                  <a:schemeClr val="dk1"/>
                </a:solidFill>
                <a:latin typeface="Arial"/>
                <a:ea typeface="Arial"/>
                <a:cs typeface="Arial"/>
                <a:sym typeface="Arial"/>
              </a:rPr>
              <a:t>omework </a:t>
            </a:r>
            <a:endParaRPr b="0" i="0" sz="1600" u="none" cap="none" strike="noStrike">
              <a:solidFill>
                <a:schemeClr val="dk1"/>
              </a:solidFill>
              <a:latin typeface="Calibri"/>
              <a:ea typeface="Calibri"/>
              <a:cs typeface="Calibri"/>
              <a:sym typeface="Calibri"/>
            </a:endParaRPr>
          </a:p>
        </p:txBody>
      </p:sp>
      <p:pic>
        <p:nvPicPr>
          <p:cNvPr id="109" name="Google Shape;109;p3"/>
          <p:cNvPicPr preferRelativeResize="0"/>
          <p:nvPr/>
        </p:nvPicPr>
        <p:blipFill rotWithShape="1">
          <a:blip r:embed="rId3">
            <a:alphaModFix/>
          </a:blip>
          <a:srcRect b="0" l="0" r="0" t="0"/>
          <a:stretch/>
        </p:blipFill>
        <p:spPr>
          <a:xfrm>
            <a:off x="856001" y="1781112"/>
            <a:ext cx="10409030" cy="3785944"/>
          </a:xfrm>
          <a:prstGeom prst="rect">
            <a:avLst/>
          </a:prstGeom>
          <a:noFill/>
          <a:ln>
            <a:noFill/>
          </a:ln>
        </p:spPr>
      </p:pic>
      <p:sp>
        <p:nvSpPr>
          <p:cNvPr id="110" name="Google Shape;110;p3"/>
          <p:cNvSpPr txBox="1"/>
          <p:nvPr/>
        </p:nvSpPr>
        <p:spPr>
          <a:xfrm>
            <a:off x="3864163" y="5977156"/>
            <a:ext cx="3316566"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600" u="none" cap="none" strike="noStrike">
                <a:solidFill>
                  <a:schemeClr val="dk1"/>
                </a:solidFill>
                <a:latin typeface="Calibri"/>
                <a:ea typeface="Calibri"/>
                <a:cs typeface="Calibri"/>
                <a:sym typeface="Calibri"/>
              </a:rPr>
              <a:t> </a:t>
            </a:r>
            <a:r>
              <a:rPr b="0" i="0" lang="en-US" sz="1200" u="none" cap="none" strike="noStrike">
                <a:solidFill>
                  <a:schemeClr val="dk1"/>
                </a:solidFill>
                <a:latin typeface="Arial"/>
                <a:ea typeface="Arial"/>
                <a:cs typeface="Arial"/>
                <a:sym typeface="Arial"/>
              </a:rPr>
              <a:t>(Мөнхцэцэг,Г.,Орхон,Б, 2021, хууд. 47)</a:t>
            </a:r>
            <a:endParaRPr sz="12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cxnSp>
        <p:nvCxnSpPr>
          <p:cNvPr id="116" name="Google Shape;116;p4"/>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17" name="Google Shape;117;p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8" name="Google Shape;118;p4"/>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Мэдлэг шалгах тест - Test</a:t>
            </a:r>
            <a:endParaRPr b="1" sz="1600">
              <a:solidFill>
                <a:schemeClr val="dk1"/>
              </a:solidFill>
              <a:latin typeface="Arial"/>
              <a:ea typeface="Arial"/>
              <a:cs typeface="Arial"/>
              <a:sym typeface="Arial"/>
            </a:endParaRPr>
          </a:p>
        </p:txBody>
      </p:sp>
      <p:sp>
        <p:nvSpPr>
          <p:cNvPr id="119" name="Google Shape;119;p4"/>
          <p:cNvSpPr txBox="1"/>
          <p:nvPr/>
        </p:nvSpPr>
        <p:spPr>
          <a:xfrm>
            <a:off x="3326145" y="181784"/>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h</a:t>
            </a:r>
            <a:r>
              <a:rPr b="1" lang="en-US" sz="1600">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pic>
        <p:nvPicPr>
          <p:cNvPr id="120" name="Google Shape;120;p4"/>
          <p:cNvPicPr preferRelativeResize="0"/>
          <p:nvPr/>
        </p:nvPicPr>
        <p:blipFill rotWithShape="1">
          <a:blip r:embed="rId3">
            <a:alphaModFix/>
          </a:blip>
          <a:srcRect b="0" l="0" r="0" t="0"/>
          <a:stretch/>
        </p:blipFill>
        <p:spPr>
          <a:xfrm>
            <a:off x="681499" y="1727771"/>
            <a:ext cx="11065199" cy="4151736"/>
          </a:xfrm>
          <a:prstGeom prst="rect">
            <a:avLst/>
          </a:prstGeom>
          <a:noFill/>
          <a:ln>
            <a:noFill/>
          </a:ln>
        </p:spPr>
      </p:pic>
      <p:sp>
        <p:nvSpPr>
          <p:cNvPr id="121" name="Google Shape;121;p4"/>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54)</a:t>
            </a:r>
            <a:endParaRPr sz="12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cxnSp>
        <p:nvCxnSpPr>
          <p:cNvPr id="126" name="Google Shape;126;p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27" name="Google Shape;127;p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8" name="Google Shape;128;p5"/>
          <p:cNvSpPr txBox="1"/>
          <p:nvPr/>
        </p:nvSpPr>
        <p:spPr>
          <a:xfrm>
            <a:off x="3142696" y="1384662"/>
            <a:ext cx="7292776" cy="61986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 Дасгал 1. Асуултыг уншаарай. </a:t>
            </a:r>
            <a:r>
              <a:rPr lang="en-US" sz="1600">
                <a:solidFill>
                  <a:srgbClr val="000000"/>
                </a:solidFill>
                <a:latin typeface="Arial"/>
                <a:ea typeface="Arial"/>
                <a:cs typeface="Arial"/>
                <a:sym typeface="Arial"/>
              </a:rPr>
              <a:t>- </a:t>
            </a:r>
            <a:r>
              <a:rPr b="1" i="1" lang="en-US" sz="1600" u="none" cap="none" strike="noStrike">
                <a:solidFill>
                  <a:schemeClr val="dk1"/>
                </a:solidFill>
                <a:latin typeface="Arial"/>
                <a:ea typeface="Arial"/>
                <a:cs typeface="Arial"/>
                <a:sym typeface="Arial"/>
              </a:rPr>
              <a:t>Read the questions.</a:t>
            </a:r>
            <a:endParaRPr b="0" i="0" sz="1600" u="none" cap="none" strike="noStrike">
              <a:solidFill>
                <a:srgbClr val="000000"/>
              </a:solidFill>
              <a:latin typeface="Arial"/>
              <a:ea typeface="Arial"/>
              <a:cs typeface="Arial"/>
              <a:sym typeface="Arial"/>
            </a:endParaRPr>
          </a:p>
        </p:txBody>
      </p:sp>
      <p:sp>
        <p:nvSpPr>
          <p:cNvPr id="129" name="Google Shape;129;p5"/>
          <p:cNvSpPr/>
          <p:nvPr/>
        </p:nvSpPr>
        <p:spPr>
          <a:xfrm>
            <a:off x="641023" y="2854311"/>
            <a:ext cx="6212072" cy="152400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Дэлхийн анхны ном хэзээ хэвлэгдсэн бэ?</a:t>
            </a:r>
            <a:endParaRPr sz="1600">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 анх хэзээ хэвлэмэл ном бүтээсэн бэ?</a:t>
            </a:r>
            <a:endParaRPr sz="1600">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 эрт үед яаж ном бүтээдэг байсан бэ?</a:t>
            </a:r>
            <a:endParaRPr sz="1600">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Монголчуудын хамгийн алдартай бичгийн дурсгал юу вэ?</a:t>
            </a:r>
            <a:endParaRPr sz="1600">
              <a:solidFill>
                <a:schemeClr val="dk1"/>
              </a:solidFill>
              <a:latin typeface="Arial"/>
              <a:ea typeface="Arial"/>
              <a:cs typeface="Arial"/>
              <a:sym typeface="Arial"/>
            </a:endParaRPr>
          </a:p>
        </p:txBody>
      </p:sp>
      <p:sp>
        <p:nvSpPr>
          <p:cNvPr id="130" name="Google Shape;130;p5"/>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Лекц-6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Lecture-6</a:t>
            </a:r>
            <a:endParaRPr/>
          </a:p>
        </p:txBody>
      </p:sp>
      <p:pic>
        <p:nvPicPr>
          <p:cNvPr id="131" name="Google Shape;131;p5"/>
          <p:cNvPicPr preferRelativeResize="0"/>
          <p:nvPr/>
        </p:nvPicPr>
        <p:blipFill rotWithShape="1">
          <a:blip r:embed="rId3">
            <a:alphaModFix/>
          </a:blip>
          <a:srcRect b="0" l="0" r="0" t="0"/>
          <a:stretch/>
        </p:blipFill>
        <p:spPr>
          <a:xfrm>
            <a:off x="6853095" y="2424005"/>
            <a:ext cx="4381723" cy="2920436"/>
          </a:xfrm>
          <a:prstGeom prst="rect">
            <a:avLst/>
          </a:prstGeom>
          <a:noFill/>
          <a:ln>
            <a:noFill/>
          </a:ln>
        </p:spPr>
      </p:pic>
      <p:sp>
        <p:nvSpPr>
          <p:cNvPr id="132" name="Google Shape;132;p5"/>
          <p:cNvSpPr txBox="1"/>
          <p:nvPr/>
        </p:nvSpPr>
        <p:spPr>
          <a:xfrm>
            <a:off x="6556250" y="5700198"/>
            <a:ext cx="4975411"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Calibri"/>
                <a:ea typeface="Calibri"/>
                <a:cs typeface="Calibri"/>
                <a:sym typeface="Calibri"/>
              </a:rPr>
              <a:t>Номын баяр [Photograph]. (2021, June 11). https://www.polit.mn/a/90018 </a:t>
            </a:r>
            <a:endParaRPr/>
          </a:p>
        </p:txBody>
      </p:sp>
      <p:sp>
        <p:nvSpPr>
          <p:cNvPr id="133" name="Google Shape;133;p5"/>
          <p:cNvSpPr txBox="1"/>
          <p:nvPr/>
        </p:nvSpPr>
        <p:spPr>
          <a:xfrm>
            <a:off x="1792256" y="5561698"/>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55)</a:t>
            </a:r>
            <a:endParaRPr sz="12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cxnSp>
        <p:nvCxnSpPr>
          <p:cNvPr id="138" name="Google Shape;138;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139" name="Google Shape;139;p6"/>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140" name="Google Shape;140;p6"/>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141" name="Google Shape;141;p6"/>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42" name="Google Shape;142;p6"/>
          <p:cNvSpPr txBox="1"/>
          <p:nvPr/>
        </p:nvSpPr>
        <p:spPr>
          <a:xfrm>
            <a:off x="1221429" y="1622620"/>
            <a:ext cx="9749141" cy="440120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Алт- gold</a:t>
            </a:r>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Ангилах – to classify</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Бар /барлах/ хэвлэх- printing, /to print/</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Баринтаг – a piece of silk or cloth used to wrap sutras</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Бахархал – the fact </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Бийрийн бичмэл – manuscript written with pencil brush</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Бичиг баримт - document</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Боть - volume</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Бэх - ink</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Гар бичмэл - manuscript</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Даавуу - cloth</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Дэвтэрлэх – to bind together /book/</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Нийтлэх – to publish</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Нугалбар – folded book</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Нугалж эвхэх – to fold</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Өвөг дээдэс - ancestor</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Өгүүлэх – to say</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Сийлбэрлэх – to angrave</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Судалгааны бүтээл – research paper</a:t>
            </a:r>
            <a:endParaRPr sz="1400">
              <a:solidFill>
                <a:schemeClr val="dk1"/>
              </a:solidFill>
              <a:latin typeface="Arial"/>
              <a:ea typeface="Arial"/>
              <a:cs typeface="Arial"/>
              <a:sym typeface="Arial"/>
            </a:endParaRPr>
          </a:p>
          <a:p>
            <a:pPr indent="-342900" lvl="0" marL="342900" marR="0" rtl="0" algn="just">
              <a:spcBef>
                <a:spcPts val="0"/>
              </a:spcBef>
              <a:spcAft>
                <a:spcPts val="0"/>
              </a:spcAft>
              <a:buClr>
                <a:schemeClr val="dk1"/>
              </a:buClr>
              <a:buSzPts val="1400"/>
              <a:buFont typeface="Arial"/>
              <a:buAutoNum type="arabicPeriod"/>
            </a:pPr>
            <a:r>
              <a:rPr lang="en-US" sz="1400">
                <a:solidFill>
                  <a:schemeClr val="dk1"/>
                </a:solidFill>
                <a:latin typeface="Arial"/>
                <a:ea typeface="Arial"/>
                <a:cs typeface="Arial"/>
                <a:sym typeface="Arial"/>
              </a:rPr>
              <a:t>Судар- sutra</a:t>
            </a:r>
            <a:endParaRPr sz="1400">
              <a:solidFill>
                <a:schemeClr val="dk1"/>
              </a:solidFill>
              <a:latin typeface="Arial"/>
              <a:ea typeface="Arial"/>
              <a:cs typeface="Arial"/>
              <a:sym typeface="Arial"/>
            </a:endParaRPr>
          </a:p>
        </p:txBody>
      </p:sp>
      <p:sp>
        <p:nvSpPr>
          <p:cNvPr id="143" name="Google Shape;143;p6"/>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58-59)</a:t>
            </a:r>
            <a:endParaRPr sz="12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cxnSp>
        <p:nvCxnSpPr>
          <p:cNvPr id="148" name="Google Shape;148;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149" name="Google Shape;149;p7"/>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150" name="Google Shape;150;p7"/>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151" name="Google Shape;151;p7"/>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52" name="Google Shape;152;p7"/>
          <p:cNvSpPr txBox="1"/>
          <p:nvPr/>
        </p:nvSpPr>
        <p:spPr>
          <a:xfrm>
            <a:off x="1221429" y="1791396"/>
            <a:ext cx="9749141" cy="418576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400">
                <a:solidFill>
                  <a:schemeClr val="dk1"/>
                </a:solidFill>
                <a:latin typeface="Arial"/>
                <a:ea typeface="Arial"/>
                <a:cs typeface="Arial"/>
                <a:sym typeface="Arial"/>
              </a:rPr>
              <a:t>11. Сударчилсан – made like sutras </a:t>
            </a:r>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12. Сэцэн – wise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13. Цацагтай уяа – string or strap with fringe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14. Тив – continent</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15. Торго - silk</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16. Түүхийн - historical</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17. Тэмдэглэх – to note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18. Урлах – to craft</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19. Уях – to tie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20. Хадгалах – to keep</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21. Хосгүй - unique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22. Хөшөө - monument</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23. Хуйлах – to scroll</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24. Хуйлмал - scroll</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25. Хуудас - page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26. Үнэт - valuable</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27. Үдэх – to bind</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28. Үндэсний номын сан – National Library</a:t>
            </a:r>
            <a:endParaRPr sz="1400">
              <a:solidFill>
                <a:schemeClr val="dk1"/>
              </a:solidFill>
              <a:latin typeface="Arial"/>
              <a:ea typeface="Arial"/>
              <a:cs typeface="Arial"/>
              <a:sym typeface="Arial"/>
            </a:endParaRPr>
          </a:p>
          <a:p>
            <a:pPr indent="0" lvl="0" marL="0" marR="0" rtl="0" algn="just">
              <a:spcBef>
                <a:spcPts val="0"/>
              </a:spcBef>
              <a:spcAft>
                <a:spcPts val="0"/>
              </a:spcAft>
              <a:buNone/>
            </a:pPr>
            <a:r>
              <a:rPr lang="en-US" sz="1400">
                <a:solidFill>
                  <a:schemeClr val="dk1"/>
                </a:solidFill>
                <a:latin typeface="Arial"/>
                <a:ea typeface="Arial"/>
                <a:cs typeface="Arial"/>
                <a:sym typeface="Arial"/>
              </a:rPr>
              <a:t>29. Эрдэнэ  - treasure</a:t>
            </a:r>
            <a:endParaRPr sz="1400">
              <a:solidFill>
                <a:schemeClr val="dk1"/>
              </a:solidFill>
              <a:latin typeface="Arial"/>
              <a:ea typeface="Arial"/>
              <a:cs typeface="Arial"/>
              <a:sym typeface="Arial"/>
            </a:endParaRPr>
          </a:p>
        </p:txBody>
      </p:sp>
      <p:sp>
        <p:nvSpPr>
          <p:cNvPr id="153" name="Google Shape;153;p7"/>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58-59)</a:t>
            </a:r>
            <a:endParaRPr sz="1200">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cxnSp>
        <p:nvCxnSpPr>
          <p:cNvPr id="158" name="Google Shape;158;p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59" name="Google Shape;159;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0" name="Google Shape;160;p8"/>
          <p:cNvSpPr txBox="1"/>
          <p:nvPr/>
        </p:nvSpPr>
        <p:spPr>
          <a:xfrm>
            <a:off x="2809672" y="976774"/>
            <a:ext cx="7958824" cy="78534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15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61" name="Google Shape;161;p8"/>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162" name="Google Shape;162;p8"/>
          <p:cNvSpPr txBox="1"/>
          <p:nvPr/>
        </p:nvSpPr>
        <p:spPr>
          <a:xfrm>
            <a:off x="952108" y="1915474"/>
            <a:ext cx="10448873"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pic>
        <p:nvPicPr>
          <p:cNvPr id="163" name="Google Shape;163;p8"/>
          <p:cNvPicPr preferRelativeResize="0"/>
          <p:nvPr/>
        </p:nvPicPr>
        <p:blipFill rotWithShape="1">
          <a:blip r:embed="rId3">
            <a:alphaModFix/>
          </a:blip>
          <a:srcRect b="0" l="0" r="0" t="0"/>
          <a:stretch/>
        </p:blipFill>
        <p:spPr>
          <a:xfrm>
            <a:off x="619871" y="2511223"/>
            <a:ext cx="7669433" cy="3054361"/>
          </a:xfrm>
          <a:prstGeom prst="rect">
            <a:avLst/>
          </a:prstGeom>
          <a:noFill/>
          <a:ln>
            <a:noFill/>
          </a:ln>
        </p:spPr>
      </p:pic>
      <p:pic>
        <p:nvPicPr>
          <p:cNvPr id="164" name="Google Shape;164;p8"/>
          <p:cNvPicPr preferRelativeResize="0"/>
          <p:nvPr/>
        </p:nvPicPr>
        <p:blipFill rotWithShape="1">
          <a:blip r:embed="rId4">
            <a:alphaModFix/>
          </a:blip>
          <a:srcRect b="0" l="0" r="0" t="0"/>
          <a:stretch/>
        </p:blipFill>
        <p:spPr>
          <a:xfrm>
            <a:off x="8289304" y="2863682"/>
            <a:ext cx="3551999" cy="2553260"/>
          </a:xfrm>
          <a:prstGeom prst="rect">
            <a:avLst/>
          </a:prstGeom>
          <a:noFill/>
          <a:ln>
            <a:noFill/>
          </a:ln>
        </p:spPr>
      </p:pic>
      <p:sp>
        <p:nvSpPr>
          <p:cNvPr id="165" name="Google Shape;165;p8"/>
          <p:cNvSpPr txBox="1"/>
          <p:nvPr/>
        </p:nvSpPr>
        <p:spPr>
          <a:xfrm>
            <a:off x="8289303" y="5653971"/>
            <a:ext cx="355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Хүүхдийн ном [Photograph]. (2015, June 30). https://ikon.mn/n/i5a </a:t>
            </a:r>
            <a:endParaRPr/>
          </a:p>
        </p:txBody>
      </p:sp>
      <p:sp>
        <p:nvSpPr>
          <p:cNvPr id="166" name="Google Shape;166;p8"/>
          <p:cNvSpPr txBox="1"/>
          <p:nvPr/>
        </p:nvSpPr>
        <p:spPr>
          <a:xfrm>
            <a:off x="3038351" y="5996793"/>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55)</a:t>
            </a:r>
            <a:endParaRPr sz="12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cxnSp>
        <p:nvCxnSpPr>
          <p:cNvPr id="171" name="Google Shape;171;p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72" name="Google Shape;172;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3" name="Google Shape;173;p9"/>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174" name="Google Shape;174;p9"/>
          <p:cNvSpPr txBox="1"/>
          <p:nvPr/>
        </p:nvSpPr>
        <p:spPr>
          <a:xfrm>
            <a:off x="457200" y="2236479"/>
            <a:ext cx="7158825" cy="373999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Монгол номын хэлбэр:</a:t>
            </a:r>
            <a:r>
              <a:rPr lang="en-US" sz="1600">
                <a:solidFill>
                  <a:schemeClr val="dk1"/>
                </a:solidFill>
                <a:latin typeface="Arial"/>
                <a:ea typeface="Arial"/>
                <a:cs typeface="Arial"/>
                <a:sym typeface="Arial"/>
              </a:rPr>
              <a:t> Монголчуудын бичиж, хэвлэсэн номууд хэлбэрийн хувьд чулуун ном, сударчилсан ном, дэвтэрлэсэн ном, нугалбар ном, хуйлмал ном гэх мэт маш олон янз.  </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Чулуун ном.</a:t>
            </a:r>
            <a:r>
              <a:rPr lang="en-US" sz="1600">
                <a:solidFill>
                  <a:schemeClr val="dk1"/>
                </a:solidFill>
                <a:latin typeface="Arial"/>
                <a:ea typeface="Arial"/>
                <a:cs typeface="Arial"/>
                <a:sym typeface="Arial"/>
              </a:rPr>
              <a:t> Монголчууд эрт дээр үеэс хад чулуу сийлбэрлэн түүхийн 3) _______ _______ тэмдэглэж ирсэн. Хамгийн эртний Монгол бичигтэй хөшөөнүүд бол 1225 онд босгосон “Чингисийн чулуу", 1257 онд Мөнх хаанд зориулан босгосон бичигт хөшөө юм. Мөн МЭ-ний YI-YIII зууны үеийн Культегиний гэрэлт хөшөө, Билгэ хааны, Тоньюкукийн гэрэлт хөшөө гэх мэт эртний түрэг бичигтэй хөшөө олон бий. </a:t>
            </a:r>
            <a:endParaRPr/>
          </a:p>
        </p:txBody>
      </p:sp>
      <p:sp>
        <p:nvSpPr>
          <p:cNvPr id="175" name="Google Shape;175;p9"/>
          <p:cNvSpPr txBox="1"/>
          <p:nvPr/>
        </p:nvSpPr>
        <p:spPr>
          <a:xfrm>
            <a:off x="800857" y="1352605"/>
            <a:ext cx="10992075"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pic>
        <p:nvPicPr>
          <p:cNvPr id="176" name="Google Shape;176;p9"/>
          <p:cNvPicPr preferRelativeResize="0"/>
          <p:nvPr/>
        </p:nvPicPr>
        <p:blipFill rotWithShape="1">
          <a:blip r:embed="rId3">
            <a:alphaModFix/>
          </a:blip>
          <a:srcRect b="0" l="0" r="0" t="0"/>
          <a:stretch/>
        </p:blipFill>
        <p:spPr>
          <a:xfrm>
            <a:off x="7642900" y="2392150"/>
            <a:ext cx="4219926" cy="3656280"/>
          </a:xfrm>
          <a:prstGeom prst="rect">
            <a:avLst/>
          </a:prstGeom>
          <a:noFill/>
          <a:ln>
            <a:noFill/>
          </a:ln>
        </p:spPr>
      </p:pic>
      <p:sp>
        <p:nvSpPr>
          <p:cNvPr id="177" name="Google Shape;177;p9"/>
          <p:cNvSpPr txBox="1"/>
          <p:nvPr/>
        </p:nvSpPr>
        <p:spPr>
          <a:xfrm>
            <a:off x="7790330" y="6200213"/>
            <a:ext cx="414169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Чингисийн чулууны бичиг [Photograph]. (2018, May 11). https://news.mn/r/778273/ </a:t>
            </a:r>
            <a:endParaRPr/>
          </a:p>
        </p:txBody>
      </p:sp>
      <p:sp>
        <p:nvSpPr>
          <p:cNvPr id="178" name="Google Shape;178;p9"/>
          <p:cNvSpPr txBox="1"/>
          <p:nvPr/>
        </p:nvSpPr>
        <p:spPr>
          <a:xfrm>
            <a:off x="2670929" y="6154067"/>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55)</a:t>
            </a:r>
            <a:endParaRPr sz="12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cxnSp>
        <p:nvCxnSpPr>
          <p:cNvPr id="183" name="Google Shape;183;p1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84" name="Google Shape;184;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5" name="Google Shape;185;p10"/>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186" name="Google Shape;186;p10"/>
          <p:cNvSpPr txBox="1"/>
          <p:nvPr/>
        </p:nvSpPr>
        <p:spPr>
          <a:xfrm>
            <a:off x="871206" y="2083261"/>
            <a:ext cx="6560535" cy="410933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Сударчилсан ном.</a:t>
            </a:r>
            <a:r>
              <a:rPr lang="en-US" sz="1600">
                <a:solidFill>
                  <a:schemeClr val="dk1"/>
                </a:solidFill>
                <a:latin typeface="Arial"/>
                <a:ea typeface="Arial"/>
                <a:cs typeface="Arial"/>
                <a:sym typeface="Arial"/>
              </a:rPr>
              <a:t> Хуудсуудыг нь үдээгүй, 4) _______ хэвлэсэн, эсвэл бичсэн номыг сударчилсан ном гэнэ. Ийм номыг баринтагт боож, эсвэл модон шоголд хийж хадгалдаг. </a:t>
            </a:r>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Дэвтэрлэсэн ном.</a:t>
            </a:r>
            <a:r>
              <a:rPr lang="en-US" sz="1600">
                <a:solidFill>
                  <a:schemeClr val="dk1"/>
                </a:solidFill>
                <a:latin typeface="Arial"/>
                <a:ea typeface="Arial"/>
                <a:cs typeface="Arial"/>
                <a:sym typeface="Arial"/>
              </a:rPr>
              <a:t> Номын хуудаснуудын зүүн гар талын ирмэгүүдийг 5) _______ үдсэн ном. Монгол үсгээр бичиж дэвтэрлэсэн ном манай улсын Үндэсний номын санд олон бий. Эдгээрийн хамгийн том нь “Юань улсын 6) _______”. Энэ нь 210 дэвтэр бийрийн бичмэл ном. Мөн төвд хэлээр бэх, алт, эрдэнээр бичсэн “Ганжуур”, “Данжуур” хэмээх олон зуун боть судрууд байдаг.</a:t>
            </a:r>
            <a:endParaRPr/>
          </a:p>
        </p:txBody>
      </p:sp>
      <p:sp>
        <p:nvSpPr>
          <p:cNvPr id="187" name="Google Shape;187;p10"/>
          <p:cNvSpPr txBox="1"/>
          <p:nvPr/>
        </p:nvSpPr>
        <p:spPr>
          <a:xfrm>
            <a:off x="871207" y="1352606"/>
            <a:ext cx="10686056"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pic>
        <p:nvPicPr>
          <p:cNvPr id="188" name="Google Shape;188;p10"/>
          <p:cNvPicPr preferRelativeResize="0"/>
          <p:nvPr/>
        </p:nvPicPr>
        <p:blipFill rotWithShape="1">
          <a:blip r:embed="rId3">
            <a:alphaModFix/>
          </a:blip>
          <a:srcRect b="0" l="0" r="0" t="0"/>
          <a:stretch/>
        </p:blipFill>
        <p:spPr>
          <a:xfrm>
            <a:off x="7691711" y="4350839"/>
            <a:ext cx="3810000" cy="1408120"/>
          </a:xfrm>
          <a:prstGeom prst="rect">
            <a:avLst/>
          </a:prstGeom>
          <a:noFill/>
          <a:ln>
            <a:noFill/>
          </a:ln>
        </p:spPr>
      </p:pic>
      <p:pic>
        <p:nvPicPr>
          <p:cNvPr id="189" name="Google Shape;189;p10"/>
          <p:cNvPicPr preferRelativeResize="0"/>
          <p:nvPr/>
        </p:nvPicPr>
        <p:blipFill rotWithShape="1">
          <a:blip r:embed="rId4">
            <a:alphaModFix/>
          </a:blip>
          <a:srcRect b="0" l="0" r="0" t="0"/>
          <a:stretch/>
        </p:blipFill>
        <p:spPr>
          <a:xfrm>
            <a:off x="7678268" y="1969456"/>
            <a:ext cx="3809999" cy="1560036"/>
          </a:xfrm>
          <a:prstGeom prst="rect">
            <a:avLst/>
          </a:prstGeom>
          <a:noFill/>
          <a:ln>
            <a:noFill/>
          </a:ln>
        </p:spPr>
      </p:pic>
      <p:sp>
        <p:nvSpPr>
          <p:cNvPr id="190" name="Google Shape;190;p10"/>
          <p:cNvSpPr txBox="1"/>
          <p:nvPr/>
        </p:nvSpPr>
        <p:spPr>
          <a:xfrm>
            <a:off x="7976226" y="3610276"/>
            <a:ext cx="324096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Монголчуудын эрхэмлэн дээдлэх үнэт зүйл [Photograph]. (2020, December 24). https://beta.gogo.mn/r/k5v2y </a:t>
            </a:r>
            <a:endParaRPr/>
          </a:p>
        </p:txBody>
      </p:sp>
      <p:sp>
        <p:nvSpPr>
          <p:cNvPr id="191" name="Google Shape;191;p10"/>
          <p:cNvSpPr txBox="1"/>
          <p:nvPr/>
        </p:nvSpPr>
        <p:spPr>
          <a:xfrm>
            <a:off x="8059271" y="6045378"/>
            <a:ext cx="332590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Судар бичиг [Photograph]. (2021, September 20). https://montsame.mn/en/read/275613 </a:t>
            </a:r>
            <a:endParaRPr/>
          </a:p>
        </p:txBody>
      </p:sp>
      <p:sp>
        <p:nvSpPr>
          <p:cNvPr id="192" name="Google Shape;192;p10"/>
          <p:cNvSpPr txBox="1"/>
          <p:nvPr/>
        </p:nvSpPr>
        <p:spPr>
          <a:xfrm>
            <a:off x="2946600" y="6192591"/>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55)</a:t>
            </a:r>
            <a:endParaRPr sz="1200">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cxnSp>
        <p:nvCxnSpPr>
          <p:cNvPr id="197" name="Google Shape;197;p1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98" name="Google Shape;198;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99" name="Google Shape;199;p11"/>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200" name="Google Shape;200;p11"/>
          <p:cNvSpPr txBox="1"/>
          <p:nvPr/>
        </p:nvSpPr>
        <p:spPr>
          <a:xfrm>
            <a:off x="915574" y="2880359"/>
            <a:ext cx="6408591" cy="1893339"/>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 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Нугалбар ном.</a:t>
            </a:r>
            <a:r>
              <a:rPr lang="en-US" sz="1600">
                <a:solidFill>
                  <a:schemeClr val="dk1"/>
                </a:solidFill>
                <a:latin typeface="Arial"/>
                <a:ea typeface="Arial"/>
                <a:cs typeface="Arial"/>
                <a:sym typeface="Arial"/>
              </a:rPr>
              <a:t> Номоо урт, нарийн цаасан дээр хэвлэж, эсвэл бичээд, нугалж эвхсэнийг нугалбар ном гэдэг. Үүнийг ижил хэмжээний цаасан дээр бичиж, эсвэл хэвлээд дараа нь хуудаснуудаа дэс дараагаар нь залган 7) _______ хийдэг байжээ.   </a:t>
            </a:r>
            <a:endParaRPr/>
          </a:p>
        </p:txBody>
      </p:sp>
      <p:sp>
        <p:nvSpPr>
          <p:cNvPr id="201" name="Google Shape;201;p11"/>
          <p:cNvSpPr txBox="1"/>
          <p:nvPr/>
        </p:nvSpPr>
        <p:spPr>
          <a:xfrm>
            <a:off x="915574" y="1708313"/>
            <a:ext cx="10495386"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pic>
        <p:nvPicPr>
          <p:cNvPr id="202" name="Google Shape;202;p11"/>
          <p:cNvPicPr preferRelativeResize="0"/>
          <p:nvPr/>
        </p:nvPicPr>
        <p:blipFill rotWithShape="1">
          <a:blip r:embed="rId3">
            <a:alphaModFix/>
          </a:blip>
          <a:srcRect b="0" l="0" r="0" t="0"/>
          <a:stretch/>
        </p:blipFill>
        <p:spPr>
          <a:xfrm>
            <a:off x="7600960" y="3353327"/>
            <a:ext cx="3810000" cy="2115144"/>
          </a:xfrm>
          <a:prstGeom prst="rect">
            <a:avLst/>
          </a:prstGeom>
          <a:noFill/>
          <a:ln>
            <a:noFill/>
          </a:ln>
        </p:spPr>
      </p:pic>
      <p:sp>
        <p:nvSpPr>
          <p:cNvPr id="203" name="Google Shape;203;p11"/>
          <p:cNvSpPr txBox="1"/>
          <p:nvPr/>
        </p:nvSpPr>
        <p:spPr>
          <a:xfrm>
            <a:off x="7843009" y="5700501"/>
            <a:ext cx="332590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Судар бичиг [Photograph]. (2021, September 20). https://montsame.mn/en/read/275613 </a:t>
            </a:r>
            <a:endParaRPr/>
          </a:p>
        </p:txBody>
      </p:sp>
      <p:sp>
        <p:nvSpPr>
          <p:cNvPr id="204" name="Google Shape;204;p11"/>
          <p:cNvSpPr txBox="1"/>
          <p:nvPr/>
        </p:nvSpPr>
        <p:spPr>
          <a:xfrm>
            <a:off x="2410822" y="5748395"/>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56)</a:t>
            </a:r>
            <a:endParaRPr sz="1200">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cxnSp>
        <p:nvCxnSpPr>
          <p:cNvPr id="209" name="Google Shape;209;p1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10" name="Google Shape;210;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11" name="Google Shape;211;p12"/>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212" name="Google Shape;212;p12"/>
          <p:cNvSpPr txBox="1"/>
          <p:nvPr/>
        </p:nvSpPr>
        <p:spPr>
          <a:xfrm>
            <a:off x="839249" y="2665300"/>
            <a:ext cx="10513501" cy="263200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 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Хуйлмал ном.</a:t>
            </a:r>
            <a:r>
              <a:rPr lang="en-US" sz="1600">
                <a:solidFill>
                  <a:schemeClr val="dk1"/>
                </a:solidFill>
                <a:latin typeface="Arial"/>
                <a:ea typeface="Arial"/>
                <a:cs typeface="Arial"/>
                <a:sym typeface="Arial"/>
              </a:rPr>
              <a:t> Нүүдэлчдийн ахуй амьдралд хэрэглэх, хадгалахад маш тохиромжтой хэлбэр. Ийм номыг ижил хэмжээтэй цааснууд дээр бичиж, хуудаснуудаа дэс дараагаар нь нааж, номын эхлэл, төгсгөл хоёр үзүүрт цаасныхаа өргөнөөс урт нарийн мод тогтоож хийдэг байжээ. Уг 2 модонд номоо хуйлсны дараа хоёр модоо нийлүүлж, цацагтай уяагаар уяж хадгалдаг. Монголын Үндэсний номын санд 1662 онд Саган сэцэний зохиосон “Эрдэнийн товч" хэмээх монголын 8) _______ номыг цаасан дээр хар бэх, бийрээр бичсэн 21 см өргөн, 71 м урт гар бичмэл хадгалагдаж байна. </a:t>
            </a:r>
            <a:endParaRPr/>
          </a:p>
        </p:txBody>
      </p:sp>
      <p:sp>
        <p:nvSpPr>
          <p:cNvPr id="213" name="Google Shape;213;p12"/>
          <p:cNvSpPr txBox="1"/>
          <p:nvPr/>
        </p:nvSpPr>
        <p:spPr>
          <a:xfrm>
            <a:off x="839249" y="1757589"/>
            <a:ext cx="10435209"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sp>
        <p:nvSpPr>
          <p:cNvPr id="214" name="Google Shape;214;p12"/>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56)</a:t>
            </a:r>
            <a:endParaRPr sz="120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cxnSp>
        <p:nvCxnSpPr>
          <p:cNvPr id="219" name="Google Shape;219;p1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0" name="Google Shape;220;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1" name="Google Shape;221;p13"/>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pic>
        <p:nvPicPr>
          <p:cNvPr id="222" name="Google Shape;222;p13"/>
          <p:cNvPicPr preferRelativeResize="0"/>
          <p:nvPr/>
        </p:nvPicPr>
        <p:blipFill rotWithShape="1">
          <a:blip r:embed="rId3">
            <a:alphaModFix/>
          </a:blip>
          <a:srcRect b="0" l="0" r="0" t="0"/>
          <a:stretch/>
        </p:blipFill>
        <p:spPr>
          <a:xfrm>
            <a:off x="1129553" y="1550400"/>
            <a:ext cx="4756089" cy="2282972"/>
          </a:xfrm>
          <a:prstGeom prst="rect">
            <a:avLst/>
          </a:prstGeom>
          <a:noFill/>
          <a:ln>
            <a:noFill/>
          </a:ln>
        </p:spPr>
      </p:pic>
      <p:sp>
        <p:nvSpPr>
          <p:cNvPr id="223" name="Google Shape;223;p13"/>
          <p:cNvSpPr txBox="1"/>
          <p:nvPr/>
        </p:nvSpPr>
        <p:spPr>
          <a:xfrm>
            <a:off x="2440450" y="1211846"/>
            <a:ext cx="761494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Хуйлмал Эрдэнийн товч</a:t>
            </a:r>
            <a:endParaRPr b="1" sz="1600">
              <a:solidFill>
                <a:schemeClr val="dk1"/>
              </a:solidFill>
              <a:latin typeface="Arial"/>
              <a:ea typeface="Arial"/>
              <a:cs typeface="Arial"/>
              <a:sym typeface="Arial"/>
            </a:endParaRPr>
          </a:p>
        </p:txBody>
      </p:sp>
      <p:pic>
        <p:nvPicPr>
          <p:cNvPr id="224" name="Google Shape;224;p13"/>
          <p:cNvPicPr preferRelativeResize="0"/>
          <p:nvPr/>
        </p:nvPicPr>
        <p:blipFill rotWithShape="1">
          <a:blip r:embed="rId4">
            <a:alphaModFix/>
          </a:blip>
          <a:srcRect b="0" l="0" r="0" t="0"/>
          <a:stretch/>
        </p:blipFill>
        <p:spPr>
          <a:xfrm>
            <a:off x="6096000" y="2052977"/>
            <a:ext cx="5203699" cy="3496235"/>
          </a:xfrm>
          <a:prstGeom prst="rect">
            <a:avLst/>
          </a:prstGeom>
          <a:noFill/>
          <a:ln>
            <a:noFill/>
          </a:ln>
        </p:spPr>
      </p:pic>
      <p:pic>
        <p:nvPicPr>
          <p:cNvPr id="225" name="Google Shape;225;p13"/>
          <p:cNvPicPr preferRelativeResize="0"/>
          <p:nvPr/>
        </p:nvPicPr>
        <p:blipFill rotWithShape="1">
          <a:blip r:embed="rId5">
            <a:alphaModFix/>
          </a:blip>
          <a:srcRect b="0" l="0" r="0" t="0"/>
          <a:stretch/>
        </p:blipFill>
        <p:spPr>
          <a:xfrm>
            <a:off x="892301" y="3801094"/>
            <a:ext cx="4993341" cy="2479616"/>
          </a:xfrm>
          <a:prstGeom prst="rect">
            <a:avLst/>
          </a:prstGeom>
          <a:noFill/>
          <a:ln>
            <a:noFill/>
          </a:ln>
        </p:spPr>
      </p:pic>
      <p:sp>
        <p:nvSpPr>
          <p:cNvPr id="226" name="Google Shape;226;p13"/>
          <p:cNvSpPr txBox="1"/>
          <p:nvPr/>
        </p:nvSpPr>
        <p:spPr>
          <a:xfrm>
            <a:off x="4038445" y="6117623"/>
            <a:ext cx="453582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Эрдэнийн товч-Хуйлмал [Photograph]. (2022, November 25). </a:t>
            </a:r>
            <a:endParaRPr/>
          </a:p>
          <a:p>
            <a:pPr indent="0" lvl="0" marL="0" marR="0" rtl="0" algn="l">
              <a:spcBef>
                <a:spcPts val="0"/>
              </a:spcBef>
              <a:spcAft>
                <a:spcPts val="0"/>
              </a:spcAft>
              <a:buNone/>
            </a:pPr>
            <a:r>
              <a:rPr lang="en-US" sz="1200">
                <a:solidFill>
                  <a:schemeClr val="dk1"/>
                </a:solidFill>
                <a:latin typeface="Arial"/>
                <a:ea typeface="Arial"/>
                <a:cs typeface="Arial"/>
                <a:sym typeface="Arial"/>
              </a:rPr>
              <a:t>     https://nationallibrary.mn/erdeniin-tovch-khuilmal/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cxnSp>
        <p:nvCxnSpPr>
          <p:cNvPr id="231" name="Google Shape;231;p1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32" name="Google Shape;232;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33" name="Google Shape;233;p14"/>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234" name="Google Shape;234;p14"/>
          <p:cNvSpPr txBox="1"/>
          <p:nvPr/>
        </p:nvSpPr>
        <p:spPr>
          <a:xfrm>
            <a:off x="934683" y="2570093"/>
            <a:ext cx="6603008" cy="291515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lang="en-US" sz="1600">
                <a:solidFill>
                  <a:schemeClr val="dk1"/>
                </a:solidFill>
                <a:latin typeface="Arial"/>
                <a:ea typeface="Arial"/>
                <a:cs typeface="Arial"/>
                <a:sym typeface="Arial"/>
              </a:rPr>
              <a:t> 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Өөр материал дээр бичсэн ном бас байдаг. Тухайлбал, цэвэр мөнгөн хуудсан дээр алтаар бичсэн Сандуйн жүд судар.  Үүнийг XIX зууны эхээр урласан бөгөөд энэ ном 222 хуудастай, 1460 лан буюу 52 кг 560 г цэвэр алт, мөнгө орсон гэдэг.   </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Мөн торго, даавуун дээр өнгийн торгон утсаар 9) _______ бүтээсэн ном, номын баринтаг, гэх мэт олон бүтээл бий.  </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Мөн бичсэн зүйлээр нь барын ном, бичмэл ном хэмээн ангилна.  </a:t>
            </a:r>
            <a:endParaRPr sz="1600">
              <a:solidFill>
                <a:schemeClr val="dk1"/>
              </a:solidFill>
              <a:latin typeface="Arial"/>
              <a:ea typeface="Arial"/>
              <a:cs typeface="Arial"/>
              <a:sym typeface="Arial"/>
            </a:endParaRPr>
          </a:p>
        </p:txBody>
      </p:sp>
      <p:pic>
        <p:nvPicPr>
          <p:cNvPr id="235" name="Google Shape;235;p14"/>
          <p:cNvPicPr preferRelativeResize="0"/>
          <p:nvPr/>
        </p:nvPicPr>
        <p:blipFill rotWithShape="1">
          <a:blip r:embed="rId3">
            <a:alphaModFix/>
          </a:blip>
          <a:srcRect b="0" l="0" r="0" t="0"/>
          <a:stretch/>
        </p:blipFill>
        <p:spPr>
          <a:xfrm>
            <a:off x="7817223" y="1969115"/>
            <a:ext cx="3693459" cy="2002250"/>
          </a:xfrm>
          <a:prstGeom prst="rect">
            <a:avLst/>
          </a:prstGeom>
          <a:noFill/>
          <a:ln>
            <a:noFill/>
          </a:ln>
        </p:spPr>
      </p:pic>
      <p:pic>
        <p:nvPicPr>
          <p:cNvPr id="236" name="Google Shape;236;p14"/>
          <p:cNvPicPr preferRelativeResize="0"/>
          <p:nvPr/>
        </p:nvPicPr>
        <p:blipFill rotWithShape="1">
          <a:blip r:embed="rId4">
            <a:alphaModFix/>
          </a:blip>
          <a:srcRect b="0" l="0" r="0" t="0"/>
          <a:stretch/>
        </p:blipFill>
        <p:spPr>
          <a:xfrm>
            <a:off x="8166229" y="4419608"/>
            <a:ext cx="3091088" cy="1557549"/>
          </a:xfrm>
          <a:prstGeom prst="rect">
            <a:avLst/>
          </a:prstGeom>
          <a:noFill/>
          <a:ln>
            <a:noFill/>
          </a:ln>
        </p:spPr>
      </p:pic>
      <p:sp>
        <p:nvSpPr>
          <p:cNvPr id="237" name="Google Shape;237;p14"/>
          <p:cNvSpPr txBox="1"/>
          <p:nvPr/>
        </p:nvSpPr>
        <p:spPr>
          <a:xfrm>
            <a:off x="1017674" y="1435242"/>
            <a:ext cx="10239644"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sp>
        <p:nvSpPr>
          <p:cNvPr id="238" name="Google Shape;238;p14"/>
          <p:cNvSpPr txBox="1"/>
          <p:nvPr/>
        </p:nvSpPr>
        <p:spPr>
          <a:xfrm>
            <a:off x="7854708" y="3875554"/>
            <a:ext cx="393550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Calibri"/>
                <a:ea typeface="Calibri"/>
                <a:cs typeface="Calibri"/>
                <a:sym typeface="Calibri"/>
              </a:rPr>
              <a:t>Мөнгөн сандуйн жүд [Photograph]. (2022, November 17). https://nationallibrary.mn/ mungun-sanduin-jud/ </a:t>
            </a:r>
            <a:endParaRPr/>
          </a:p>
        </p:txBody>
      </p:sp>
      <p:sp>
        <p:nvSpPr>
          <p:cNvPr id="239" name="Google Shape;239;p14"/>
          <p:cNvSpPr txBox="1"/>
          <p:nvPr/>
        </p:nvSpPr>
        <p:spPr>
          <a:xfrm>
            <a:off x="7156831" y="6157718"/>
            <a:ext cx="484690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Calibri"/>
                <a:ea typeface="Calibri"/>
                <a:cs typeface="Calibri"/>
                <a:sym typeface="Calibri"/>
              </a:rPr>
              <a:t>Монголын нууц товчоо -торгон судар [Photograph]. (2019, October 12). </a:t>
            </a:r>
            <a:endParaRPr/>
          </a:p>
          <a:p>
            <a:pPr indent="0" lvl="0" marL="0" marR="0" rtl="0" algn="l">
              <a:spcBef>
                <a:spcPts val="0"/>
              </a:spcBef>
              <a:spcAft>
                <a:spcPts val="0"/>
              </a:spcAft>
              <a:buNone/>
            </a:pPr>
            <a:r>
              <a:rPr lang="en-US" sz="1200">
                <a:solidFill>
                  <a:schemeClr val="dk1"/>
                </a:solidFill>
                <a:latin typeface="Calibri"/>
                <a:ea typeface="Calibri"/>
                <a:cs typeface="Calibri"/>
                <a:sym typeface="Calibri"/>
              </a:rPr>
              <a:t>     https://www.polit.mn/a/72519 </a:t>
            </a:r>
            <a:endParaRPr/>
          </a:p>
        </p:txBody>
      </p:sp>
      <p:sp>
        <p:nvSpPr>
          <p:cNvPr id="240" name="Google Shape;240;p14"/>
          <p:cNvSpPr txBox="1"/>
          <p:nvPr/>
        </p:nvSpPr>
        <p:spPr>
          <a:xfrm>
            <a:off x="2602369" y="5838657"/>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56)</a:t>
            </a:r>
            <a:endParaRPr sz="12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cxnSp>
        <p:nvCxnSpPr>
          <p:cNvPr id="245" name="Google Shape;245;p1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46" name="Google Shape;246;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7" name="Google Shape;247;p15"/>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pic>
        <p:nvPicPr>
          <p:cNvPr id="248" name="Google Shape;248;p15"/>
          <p:cNvPicPr preferRelativeResize="0"/>
          <p:nvPr/>
        </p:nvPicPr>
        <p:blipFill rotWithShape="1">
          <a:blip r:embed="rId3">
            <a:alphaModFix/>
          </a:blip>
          <a:srcRect b="0" l="0" r="0" t="0"/>
          <a:stretch/>
        </p:blipFill>
        <p:spPr>
          <a:xfrm>
            <a:off x="871251" y="1745956"/>
            <a:ext cx="3693459" cy="2002250"/>
          </a:xfrm>
          <a:prstGeom prst="rect">
            <a:avLst/>
          </a:prstGeom>
          <a:noFill/>
          <a:ln>
            <a:noFill/>
          </a:ln>
        </p:spPr>
      </p:pic>
      <p:pic>
        <p:nvPicPr>
          <p:cNvPr id="249" name="Google Shape;249;p15"/>
          <p:cNvPicPr preferRelativeResize="0"/>
          <p:nvPr/>
        </p:nvPicPr>
        <p:blipFill rotWithShape="1">
          <a:blip r:embed="rId4">
            <a:alphaModFix/>
          </a:blip>
          <a:srcRect b="0" l="0" r="0" t="0"/>
          <a:stretch/>
        </p:blipFill>
        <p:spPr>
          <a:xfrm>
            <a:off x="4900816" y="1889096"/>
            <a:ext cx="6654690" cy="4211171"/>
          </a:xfrm>
          <a:prstGeom prst="rect">
            <a:avLst/>
          </a:prstGeom>
          <a:noFill/>
          <a:ln>
            <a:noFill/>
          </a:ln>
        </p:spPr>
      </p:pic>
      <p:pic>
        <p:nvPicPr>
          <p:cNvPr id="250" name="Google Shape;250;p15"/>
          <p:cNvPicPr preferRelativeResize="0"/>
          <p:nvPr/>
        </p:nvPicPr>
        <p:blipFill rotWithShape="1">
          <a:blip r:embed="rId5">
            <a:alphaModFix/>
          </a:blip>
          <a:srcRect b="0" l="0" r="0" t="0"/>
          <a:stretch/>
        </p:blipFill>
        <p:spPr>
          <a:xfrm>
            <a:off x="817805" y="3811684"/>
            <a:ext cx="3800350" cy="2534804"/>
          </a:xfrm>
          <a:prstGeom prst="rect">
            <a:avLst/>
          </a:prstGeom>
          <a:noFill/>
          <a:ln>
            <a:noFill/>
          </a:ln>
        </p:spPr>
      </p:pic>
      <p:sp>
        <p:nvSpPr>
          <p:cNvPr id="251" name="Google Shape;251;p15"/>
          <p:cNvSpPr txBox="1"/>
          <p:nvPr/>
        </p:nvSpPr>
        <p:spPr>
          <a:xfrm>
            <a:off x="2440450" y="1211846"/>
            <a:ext cx="761494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Мөнгөн Сандуйн жүд судар</a:t>
            </a:r>
            <a:endParaRPr b="1" sz="1600">
              <a:solidFill>
                <a:schemeClr val="dk1"/>
              </a:solidFill>
              <a:latin typeface="Arial"/>
              <a:ea typeface="Arial"/>
              <a:cs typeface="Arial"/>
              <a:sym typeface="Arial"/>
            </a:endParaRPr>
          </a:p>
        </p:txBody>
      </p:sp>
      <p:sp>
        <p:nvSpPr>
          <p:cNvPr id="252" name="Google Shape;252;p15"/>
          <p:cNvSpPr txBox="1"/>
          <p:nvPr/>
        </p:nvSpPr>
        <p:spPr>
          <a:xfrm>
            <a:off x="4900816" y="6009490"/>
            <a:ext cx="426111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Мөнгөн Сандуйн жүд [Photograph]. (2022, November 17). https://nationallibrary.mn/ mungun-sanduin-jud/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cxnSp>
        <p:nvCxnSpPr>
          <p:cNvPr id="258" name="Google Shape;258;p1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59" name="Google Shape;259;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60" name="Google Shape;260;p16"/>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261" name="Google Shape;261;p16"/>
          <p:cNvSpPr txBox="1"/>
          <p:nvPr/>
        </p:nvSpPr>
        <p:spPr>
          <a:xfrm>
            <a:off x="706063" y="2373142"/>
            <a:ext cx="7118360" cy="3001334"/>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Монголчуудын ном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Барласан номыг</a:t>
            </a:r>
            <a:r>
              <a:rPr lang="en-US" sz="1600">
                <a:solidFill>
                  <a:schemeClr val="dk1"/>
                </a:solidFill>
                <a:latin typeface="Arial"/>
                <a:ea typeface="Arial"/>
                <a:cs typeface="Arial"/>
                <a:sym typeface="Arial"/>
              </a:rPr>
              <a:t> дотор нь модон барын, зэс барын, чулуун барын ном гэх мэтээр юугаар бар хийж хэвлэснээр нь ангилдаг. Эдгээрээс хамгийн эртний бөгөөд түгээмэл хэрэглэдэг нь модон бар юм.</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Бичмэл номыг</a:t>
            </a:r>
            <a:r>
              <a:rPr lang="en-US" sz="1600">
                <a:solidFill>
                  <a:schemeClr val="dk1"/>
                </a:solidFill>
                <a:latin typeface="Arial"/>
                <a:ea typeface="Arial"/>
                <a:cs typeface="Arial"/>
                <a:sym typeface="Arial"/>
              </a:rPr>
              <a:t> дотор нь модон үзгийн бичмэл, хулсан үзгийн бичмэл, бийрийн бичмэл хэмээн ангилдаг. Мөн бэхээр, алтаар, эрдэнээр бичсэн ном хэмээн ангилдаг. </a:t>
            </a:r>
            <a:endParaRPr/>
          </a:p>
        </p:txBody>
      </p:sp>
      <p:pic>
        <p:nvPicPr>
          <p:cNvPr id="262" name="Google Shape;262;p16"/>
          <p:cNvPicPr preferRelativeResize="0"/>
          <p:nvPr/>
        </p:nvPicPr>
        <p:blipFill rotWithShape="1">
          <a:blip r:embed="rId3">
            <a:alphaModFix/>
          </a:blip>
          <a:srcRect b="0" l="0" r="0" t="0"/>
          <a:stretch/>
        </p:blipFill>
        <p:spPr>
          <a:xfrm>
            <a:off x="8110728" y="2077933"/>
            <a:ext cx="3483521" cy="1795876"/>
          </a:xfrm>
          <a:prstGeom prst="rect">
            <a:avLst/>
          </a:prstGeom>
          <a:noFill/>
          <a:ln>
            <a:noFill/>
          </a:ln>
        </p:spPr>
      </p:pic>
      <p:pic>
        <p:nvPicPr>
          <p:cNvPr id="263" name="Google Shape;263;p16"/>
          <p:cNvPicPr preferRelativeResize="0"/>
          <p:nvPr/>
        </p:nvPicPr>
        <p:blipFill rotWithShape="1">
          <a:blip r:embed="rId4">
            <a:alphaModFix/>
          </a:blip>
          <a:srcRect b="0" l="0" r="0" t="0"/>
          <a:stretch/>
        </p:blipFill>
        <p:spPr>
          <a:xfrm>
            <a:off x="8110728" y="4436986"/>
            <a:ext cx="3635970" cy="1540171"/>
          </a:xfrm>
          <a:prstGeom prst="rect">
            <a:avLst/>
          </a:prstGeom>
          <a:noFill/>
          <a:ln>
            <a:noFill/>
          </a:ln>
        </p:spPr>
      </p:pic>
      <p:sp>
        <p:nvSpPr>
          <p:cNvPr id="264" name="Google Shape;264;p16"/>
          <p:cNvSpPr txBox="1"/>
          <p:nvPr/>
        </p:nvSpPr>
        <p:spPr>
          <a:xfrm>
            <a:off x="754623" y="1483524"/>
            <a:ext cx="10992075"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sp>
        <p:nvSpPr>
          <p:cNvPr id="265" name="Google Shape;265;p16"/>
          <p:cNvSpPr txBox="1"/>
          <p:nvPr/>
        </p:nvSpPr>
        <p:spPr>
          <a:xfrm>
            <a:off x="8599302" y="3914756"/>
            <a:ext cx="288663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Модон барын ном [Photograph]. (2017, May 5). https://gogo.mn/r/mm8yw </a:t>
            </a:r>
            <a:endParaRPr/>
          </a:p>
        </p:txBody>
      </p:sp>
      <p:sp>
        <p:nvSpPr>
          <p:cNvPr id="266" name="Google Shape;266;p16"/>
          <p:cNvSpPr txBox="1"/>
          <p:nvPr/>
        </p:nvSpPr>
        <p:spPr>
          <a:xfrm>
            <a:off x="7153208" y="6092793"/>
            <a:ext cx="47376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Зэс барын Жадамба [Photograph]. (2023, March 27). </a:t>
            </a:r>
            <a:r>
              <a:rPr lang="en-US" sz="1000">
                <a:solidFill>
                  <a:schemeClr val="dk1"/>
                </a:solidFill>
              </a:rPr>
              <a:t>https://nationallibrary.mn/%d0%b7%d1%8d%d1%81-%d0%b1%d0%b0%d1%80%d1%8b%d0%bd-%d0%b6%d0%b0%d0%b4%d0%b0%d0%bc%d0%b1%d0%b0-%d1%81%d1%83%d0%b4%d0%b0%d1%80/</a:t>
            </a:r>
            <a:endParaRPr/>
          </a:p>
        </p:txBody>
      </p:sp>
      <p:sp>
        <p:nvSpPr>
          <p:cNvPr id="267" name="Google Shape;267;p16"/>
          <p:cNvSpPr txBox="1"/>
          <p:nvPr/>
        </p:nvSpPr>
        <p:spPr>
          <a:xfrm>
            <a:off x="2447455" y="5954293"/>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56)</a:t>
            </a:r>
            <a:endParaRPr sz="12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cxnSp>
        <p:nvCxnSpPr>
          <p:cNvPr id="273" name="Google Shape;273;p1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74" name="Google Shape;274;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75" name="Google Shape;275;p17"/>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pic>
        <p:nvPicPr>
          <p:cNvPr id="276" name="Google Shape;276;p17"/>
          <p:cNvPicPr preferRelativeResize="0"/>
          <p:nvPr/>
        </p:nvPicPr>
        <p:blipFill rotWithShape="1">
          <a:blip r:embed="rId3">
            <a:alphaModFix/>
          </a:blip>
          <a:srcRect b="0" l="0" r="0" t="0"/>
          <a:stretch/>
        </p:blipFill>
        <p:spPr>
          <a:xfrm>
            <a:off x="500307" y="1601659"/>
            <a:ext cx="5174352" cy="2258697"/>
          </a:xfrm>
          <a:prstGeom prst="rect">
            <a:avLst/>
          </a:prstGeom>
          <a:noFill/>
          <a:ln>
            <a:noFill/>
          </a:ln>
        </p:spPr>
      </p:pic>
      <p:pic>
        <p:nvPicPr>
          <p:cNvPr id="277" name="Google Shape;277;p17"/>
          <p:cNvPicPr preferRelativeResize="0"/>
          <p:nvPr/>
        </p:nvPicPr>
        <p:blipFill rotWithShape="1">
          <a:blip r:embed="rId4">
            <a:alphaModFix/>
          </a:blip>
          <a:srcRect b="0" l="0" r="0" t="0"/>
          <a:stretch/>
        </p:blipFill>
        <p:spPr>
          <a:xfrm>
            <a:off x="6096001" y="1591401"/>
            <a:ext cx="5595692" cy="3488439"/>
          </a:xfrm>
          <a:prstGeom prst="rect">
            <a:avLst/>
          </a:prstGeom>
          <a:noFill/>
          <a:ln>
            <a:noFill/>
          </a:ln>
        </p:spPr>
      </p:pic>
      <p:sp>
        <p:nvSpPr>
          <p:cNvPr id="278" name="Google Shape;278;p17"/>
          <p:cNvSpPr txBox="1"/>
          <p:nvPr/>
        </p:nvSpPr>
        <p:spPr>
          <a:xfrm>
            <a:off x="2436296" y="1013702"/>
            <a:ext cx="761494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Алтан Жадамба судар</a:t>
            </a:r>
            <a:endParaRPr b="1" sz="1600">
              <a:solidFill>
                <a:schemeClr val="dk1"/>
              </a:solidFill>
              <a:latin typeface="Arial"/>
              <a:ea typeface="Arial"/>
              <a:cs typeface="Arial"/>
              <a:sym typeface="Arial"/>
            </a:endParaRPr>
          </a:p>
        </p:txBody>
      </p:sp>
      <p:pic>
        <p:nvPicPr>
          <p:cNvPr id="279" name="Google Shape;279;p17"/>
          <p:cNvPicPr preferRelativeResize="0"/>
          <p:nvPr/>
        </p:nvPicPr>
        <p:blipFill rotWithShape="1">
          <a:blip r:embed="rId5">
            <a:alphaModFix/>
          </a:blip>
          <a:srcRect b="0" l="0" r="0" t="0"/>
          <a:stretch/>
        </p:blipFill>
        <p:spPr>
          <a:xfrm>
            <a:off x="510605" y="4097803"/>
            <a:ext cx="5164054" cy="2504606"/>
          </a:xfrm>
          <a:prstGeom prst="rect">
            <a:avLst/>
          </a:prstGeom>
          <a:noFill/>
          <a:ln>
            <a:noFill/>
          </a:ln>
        </p:spPr>
      </p:pic>
      <p:sp>
        <p:nvSpPr>
          <p:cNvPr id="280" name="Google Shape;280;p17"/>
          <p:cNvSpPr txBox="1"/>
          <p:nvPr/>
        </p:nvSpPr>
        <p:spPr>
          <a:xfrm>
            <a:off x="7281048" y="5700158"/>
            <a:ext cx="3225598"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Алтан жадамба [Photograph]. (2022, November 16). https://nationallibrary.mn/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altan-jadamba-zumbertei/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cxnSp>
        <p:nvCxnSpPr>
          <p:cNvPr id="286" name="Google Shape;286;p1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87" name="Google Shape;287;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88" name="Google Shape;288;p18"/>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289" name="Google Shape;289;p18"/>
          <p:cNvSpPr txBox="1"/>
          <p:nvPr/>
        </p:nvSpPr>
        <p:spPr>
          <a:xfrm>
            <a:off x="2436296" y="1013702"/>
            <a:ext cx="7614947" cy="33855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9 эрдэнийн Жадамба судар</a:t>
            </a:r>
            <a:endParaRPr b="1" sz="1600">
              <a:solidFill>
                <a:schemeClr val="dk1"/>
              </a:solidFill>
              <a:latin typeface="Arial"/>
              <a:ea typeface="Arial"/>
              <a:cs typeface="Arial"/>
              <a:sym typeface="Arial"/>
            </a:endParaRPr>
          </a:p>
        </p:txBody>
      </p:sp>
      <p:pic>
        <p:nvPicPr>
          <p:cNvPr id="290" name="Google Shape;290;p18"/>
          <p:cNvPicPr preferRelativeResize="0"/>
          <p:nvPr/>
        </p:nvPicPr>
        <p:blipFill rotWithShape="1">
          <a:blip r:embed="rId3">
            <a:alphaModFix/>
          </a:blip>
          <a:srcRect b="0" l="0" r="0" t="0"/>
          <a:stretch/>
        </p:blipFill>
        <p:spPr>
          <a:xfrm>
            <a:off x="6243769" y="1753229"/>
            <a:ext cx="5235388" cy="3195427"/>
          </a:xfrm>
          <a:prstGeom prst="rect">
            <a:avLst/>
          </a:prstGeom>
          <a:noFill/>
          <a:ln>
            <a:noFill/>
          </a:ln>
        </p:spPr>
      </p:pic>
      <p:pic>
        <p:nvPicPr>
          <p:cNvPr id="291" name="Google Shape;291;p18"/>
          <p:cNvPicPr preferRelativeResize="0"/>
          <p:nvPr/>
        </p:nvPicPr>
        <p:blipFill rotWithShape="1">
          <a:blip r:embed="rId4">
            <a:alphaModFix/>
          </a:blip>
          <a:srcRect b="0" l="0" r="0" t="0"/>
          <a:stretch/>
        </p:blipFill>
        <p:spPr>
          <a:xfrm>
            <a:off x="1004046" y="1595582"/>
            <a:ext cx="4885766" cy="2124772"/>
          </a:xfrm>
          <a:prstGeom prst="rect">
            <a:avLst/>
          </a:prstGeom>
          <a:noFill/>
          <a:ln>
            <a:noFill/>
          </a:ln>
        </p:spPr>
      </p:pic>
      <p:pic>
        <p:nvPicPr>
          <p:cNvPr id="292" name="Google Shape;292;p18"/>
          <p:cNvPicPr preferRelativeResize="0"/>
          <p:nvPr/>
        </p:nvPicPr>
        <p:blipFill rotWithShape="1">
          <a:blip r:embed="rId5">
            <a:alphaModFix/>
          </a:blip>
          <a:srcRect b="0" l="0" r="0" t="0"/>
          <a:stretch/>
        </p:blipFill>
        <p:spPr>
          <a:xfrm>
            <a:off x="1004046" y="4098606"/>
            <a:ext cx="4885766" cy="2124772"/>
          </a:xfrm>
          <a:prstGeom prst="rect">
            <a:avLst/>
          </a:prstGeom>
          <a:noFill/>
          <a:ln>
            <a:noFill/>
          </a:ln>
        </p:spPr>
      </p:pic>
      <p:sp>
        <p:nvSpPr>
          <p:cNvPr id="293" name="Google Shape;293;p18"/>
          <p:cNvSpPr txBox="1"/>
          <p:nvPr/>
        </p:nvSpPr>
        <p:spPr>
          <a:xfrm>
            <a:off x="6696232" y="5590208"/>
            <a:ext cx="44917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Есөн эрдэнийн Жадамба [Photograph]. (2022, November 16). </a:t>
            </a:r>
            <a:endParaRPr/>
          </a:p>
          <a:p>
            <a:pPr indent="0" lvl="0" marL="0" marR="0" rtl="0" algn="l">
              <a:spcBef>
                <a:spcPts val="0"/>
              </a:spcBef>
              <a:spcAft>
                <a:spcPts val="0"/>
              </a:spcAft>
              <a:buNone/>
            </a:pPr>
            <a:r>
              <a:rPr lang="en-US" sz="1200">
                <a:solidFill>
                  <a:schemeClr val="dk1"/>
                </a:solidFill>
                <a:latin typeface="Arial"/>
                <a:ea typeface="Arial"/>
                <a:cs typeface="Arial"/>
                <a:sym typeface="Arial"/>
              </a:rPr>
              <a:t>     https://nationallibrary.mn/yusun-erdeniin-jadamba/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cxnSp>
        <p:nvCxnSpPr>
          <p:cNvPr id="299" name="Google Shape;299;p1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00" name="Google Shape;300;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01" name="Google Shape;301;p19"/>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02" name="Google Shape;302;p19"/>
          <p:cNvSpPr txBox="1"/>
          <p:nvPr/>
        </p:nvSpPr>
        <p:spPr>
          <a:xfrm>
            <a:off x="584040" y="2142331"/>
            <a:ext cx="11119167" cy="226267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600">
                <a:solidFill>
                  <a:schemeClr val="dk1"/>
                </a:solidFill>
                <a:latin typeface="Arial"/>
                <a:ea typeface="Arial"/>
                <a:cs typeface="Arial"/>
                <a:sym typeface="Arial"/>
              </a:rPr>
              <a:t>Монголын нууц товчоо</a:t>
            </a:r>
            <a:endParaRPr sz="16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Үндэстэн бүхэнд 10) _______ болсон ном зохиол байдаг. Монгол үндэстний хувьд түүх, уран зохиол, хэл шинжлэлийн хосгүй үнэт дурсгал бол “Монголын нууц товчоо” юм. Монголын нууц товчоог зохиосон хүний нэр өнөөг хүртэл мэдэгдээгүй. Үүнийг 1240 онд зохиогдсон гэж үздэг. Нийт 12 бүлэгтэй. Үүний эхний 10 бүлэгт Чингис хааны 11) _______ _______ эхлээд нас барах үе хүртэл болсон үйл явдлуудыг өгүүлсэн. Дараагийн 2 бүлэгт Өгөөдэй хааны үеийн үйл явдлыг бичжээ. </a:t>
            </a:r>
            <a:endParaRPr/>
          </a:p>
        </p:txBody>
      </p:sp>
      <p:pic>
        <p:nvPicPr>
          <p:cNvPr descr="Image result for Монголын нууц товчоо image" id="303" name="Google Shape;303;p19"/>
          <p:cNvPicPr preferRelativeResize="0"/>
          <p:nvPr/>
        </p:nvPicPr>
        <p:blipFill rotWithShape="1">
          <a:blip r:embed="rId3">
            <a:alphaModFix/>
          </a:blip>
          <a:srcRect b="0" l="0" r="0" t="0"/>
          <a:stretch/>
        </p:blipFill>
        <p:spPr>
          <a:xfrm>
            <a:off x="558898" y="5279544"/>
            <a:ext cx="1800225" cy="1093887"/>
          </a:xfrm>
          <a:prstGeom prst="rect">
            <a:avLst/>
          </a:prstGeom>
          <a:noFill/>
          <a:ln>
            <a:noFill/>
          </a:ln>
        </p:spPr>
      </p:pic>
      <p:pic>
        <p:nvPicPr>
          <p:cNvPr id="304" name="Google Shape;304;p19"/>
          <p:cNvPicPr preferRelativeResize="0"/>
          <p:nvPr/>
        </p:nvPicPr>
        <p:blipFill rotWithShape="1">
          <a:blip r:embed="rId4">
            <a:alphaModFix/>
          </a:blip>
          <a:srcRect b="0" l="0" r="0" t="0"/>
          <a:stretch/>
        </p:blipFill>
        <p:spPr>
          <a:xfrm>
            <a:off x="6310618" y="5270579"/>
            <a:ext cx="2268071" cy="1093886"/>
          </a:xfrm>
          <a:prstGeom prst="rect">
            <a:avLst/>
          </a:prstGeom>
          <a:noFill/>
          <a:ln>
            <a:noFill/>
          </a:ln>
        </p:spPr>
      </p:pic>
      <p:pic>
        <p:nvPicPr>
          <p:cNvPr id="305" name="Google Shape;305;p19"/>
          <p:cNvPicPr preferRelativeResize="0"/>
          <p:nvPr/>
        </p:nvPicPr>
        <p:blipFill rotWithShape="1">
          <a:blip r:embed="rId5">
            <a:alphaModFix/>
          </a:blip>
          <a:srcRect b="0" l="0" r="0" t="0"/>
          <a:stretch/>
        </p:blipFill>
        <p:spPr>
          <a:xfrm>
            <a:off x="3020411" y="5279544"/>
            <a:ext cx="2506475" cy="1093886"/>
          </a:xfrm>
          <a:prstGeom prst="rect">
            <a:avLst/>
          </a:prstGeom>
          <a:noFill/>
          <a:ln>
            <a:noFill/>
          </a:ln>
        </p:spPr>
      </p:pic>
      <p:pic>
        <p:nvPicPr>
          <p:cNvPr id="306" name="Google Shape;306;p19"/>
          <p:cNvPicPr preferRelativeResize="0"/>
          <p:nvPr/>
        </p:nvPicPr>
        <p:blipFill rotWithShape="1">
          <a:blip r:embed="rId6">
            <a:alphaModFix/>
          </a:blip>
          <a:srcRect b="0" l="0" r="0" t="0"/>
          <a:stretch/>
        </p:blipFill>
        <p:spPr>
          <a:xfrm>
            <a:off x="9135810" y="5261614"/>
            <a:ext cx="1992348" cy="1112290"/>
          </a:xfrm>
          <a:prstGeom prst="rect">
            <a:avLst/>
          </a:prstGeom>
          <a:noFill/>
          <a:ln>
            <a:noFill/>
          </a:ln>
        </p:spPr>
      </p:pic>
      <p:sp>
        <p:nvSpPr>
          <p:cNvPr id="307" name="Google Shape;307;p19"/>
          <p:cNvSpPr txBox="1"/>
          <p:nvPr/>
        </p:nvSpPr>
        <p:spPr>
          <a:xfrm>
            <a:off x="584040" y="1352605"/>
            <a:ext cx="10992075"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sp>
        <p:nvSpPr>
          <p:cNvPr id="308" name="Google Shape;308;p19"/>
          <p:cNvSpPr txBox="1"/>
          <p:nvPr/>
        </p:nvSpPr>
        <p:spPr>
          <a:xfrm>
            <a:off x="686244" y="6287406"/>
            <a:ext cx="159459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800">
                <a:solidFill>
                  <a:schemeClr val="dk1"/>
                </a:solidFill>
                <a:latin typeface="Arial"/>
                <a:ea typeface="Arial"/>
                <a:cs typeface="Arial"/>
                <a:sym typeface="Arial"/>
              </a:rPr>
              <a:t>Монголын нууц товчоо [Photograph]. (2015, July 24). https://www.arslan.mn/ </a:t>
            </a:r>
            <a:endParaRPr/>
          </a:p>
          <a:p>
            <a:pPr indent="0" lvl="0" marL="0" marR="0" rtl="0" algn="l">
              <a:spcBef>
                <a:spcPts val="0"/>
              </a:spcBef>
              <a:spcAft>
                <a:spcPts val="0"/>
              </a:spcAft>
              <a:buNone/>
            </a:pPr>
            <a:r>
              <a:rPr lang="en-US" sz="800">
                <a:solidFill>
                  <a:schemeClr val="dk1"/>
                </a:solidFill>
                <a:latin typeface="Arial"/>
                <a:ea typeface="Arial"/>
                <a:cs typeface="Arial"/>
                <a:sym typeface="Arial"/>
              </a:rPr>
              <a:t>     lifestyle/advice/23930.shtml </a:t>
            </a:r>
            <a:endParaRPr/>
          </a:p>
        </p:txBody>
      </p:sp>
      <p:sp>
        <p:nvSpPr>
          <p:cNvPr id="309" name="Google Shape;309;p19"/>
          <p:cNvSpPr txBox="1"/>
          <p:nvPr/>
        </p:nvSpPr>
        <p:spPr>
          <a:xfrm>
            <a:off x="3092462" y="6414783"/>
            <a:ext cx="2669021"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800">
                <a:solidFill>
                  <a:schemeClr val="dk1"/>
                </a:solidFill>
                <a:latin typeface="Arial"/>
                <a:ea typeface="Arial"/>
                <a:cs typeface="Arial"/>
                <a:sym typeface="Arial"/>
              </a:rPr>
              <a:t>Монголын нууц товчоо [Photograph]. (2019, April 15). https://montsame.mn/en/read/ </a:t>
            </a:r>
            <a:endParaRPr/>
          </a:p>
          <a:p>
            <a:pPr indent="0" lvl="0" marL="0" marR="0" rtl="0" algn="l">
              <a:spcBef>
                <a:spcPts val="0"/>
              </a:spcBef>
              <a:spcAft>
                <a:spcPts val="0"/>
              </a:spcAft>
              <a:buNone/>
            </a:pPr>
            <a:r>
              <a:rPr lang="en-US" sz="800">
                <a:solidFill>
                  <a:schemeClr val="dk1"/>
                </a:solidFill>
                <a:latin typeface="Arial"/>
                <a:ea typeface="Arial"/>
                <a:cs typeface="Arial"/>
                <a:sym typeface="Arial"/>
              </a:rPr>
              <a:t>     186169 </a:t>
            </a:r>
            <a:endParaRPr/>
          </a:p>
        </p:txBody>
      </p:sp>
      <p:sp>
        <p:nvSpPr>
          <p:cNvPr id="310" name="Google Shape;310;p19"/>
          <p:cNvSpPr txBox="1"/>
          <p:nvPr/>
        </p:nvSpPr>
        <p:spPr>
          <a:xfrm>
            <a:off x="6339556" y="6416756"/>
            <a:ext cx="226807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800">
                <a:solidFill>
                  <a:schemeClr val="dk1"/>
                </a:solidFill>
                <a:latin typeface="Arial"/>
                <a:ea typeface="Arial"/>
                <a:cs typeface="Arial"/>
                <a:sym typeface="Arial"/>
              </a:rPr>
              <a:t>Монголын нууц товчоо [Photograph]. (2019, November 17). https://www.mnb.mn/i/ </a:t>
            </a:r>
            <a:endParaRPr/>
          </a:p>
          <a:p>
            <a:pPr indent="0" lvl="0" marL="0" marR="0" rtl="0" algn="l">
              <a:spcBef>
                <a:spcPts val="0"/>
              </a:spcBef>
              <a:spcAft>
                <a:spcPts val="0"/>
              </a:spcAft>
              <a:buNone/>
            </a:pPr>
            <a:r>
              <a:rPr lang="en-US" sz="800">
                <a:solidFill>
                  <a:schemeClr val="dk1"/>
                </a:solidFill>
                <a:latin typeface="Arial"/>
                <a:ea typeface="Arial"/>
                <a:cs typeface="Arial"/>
                <a:sym typeface="Arial"/>
              </a:rPr>
              <a:t>     192625 </a:t>
            </a:r>
            <a:endParaRPr/>
          </a:p>
        </p:txBody>
      </p:sp>
      <p:sp>
        <p:nvSpPr>
          <p:cNvPr id="311" name="Google Shape;311;p19"/>
          <p:cNvSpPr txBox="1"/>
          <p:nvPr/>
        </p:nvSpPr>
        <p:spPr>
          <a:xfrm>
            <a:off x="9027212" y="6383320"/>
            <a:ext cx="226807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800">
                <a:solidFill>
                  <a:schemeClr val="dk1"/>
                </a:solidFill>
                <a:latin typeface="Arial"/>
                <a:ea typeface="Arial"/>
                <a:cs typeface="Arial"/>
                <a:sym typeface="Arial"/>
              </a:rPr>
              <a:t>Монголын нууц товчоо [Photograph]. (2020, November 16). https://www.mnb.mn/i/ </a:t>
            </a:r>
            <a:endParaRPr/>
          </a:p>
          <a:p>
            <a:pPr indent="0" lvl="0" marL="0" marR="0" rtl="0" algn="l">
              <a:spcBef>
                <a:spcPts val="0"/>
              </a:spcBef>
              <a:spcAft>
                <a:spcPts val="0"/>
              </a:spcAft>
              <a:buNone/>
            </a:pPr>
            <a:r>
              <a:rPr lang="en-US" sz="800">
                <a:solidFill>
                  <a:schemeClr val="dk1"/>
                </a:solidFill>
                <a:latin typeface="Arial"/>
                <a:ea typeface="Arial"/>
                <a:cs typeface="Arial"/>
                <a:sym typeface="Arial"/>
              </a:rPr>
              <a:t>     222551 </a:t>
            </a:r>
            <a:endParaRPr/>
          </a:p>
        </p:txBody>
      </p:sp>
      <p:sp>
        <p:nvSpPr>
          <p:cNvPr id="312" name="Google Shape;312;p19"/>
          <p:cNvSpPr txBox="1"/>
          <p:nvPr/>
        </p:nvSpPr>
        <p:spPr>
          <a:xfrm>
            <a:off x="4426972" y="4556308"/>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50)</a:t>
            </a:r>
            <a:endParaRPr sz="12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cxnSp>
        <p:nvCxnSpPr>
          <p:cNvPr id="317" name="Google Shape;317;p2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18" name="Google Shape;318;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19" name="Google Shape;319;p20"/>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20" name="Google Shape;320;p20"/>
          <p:cNvSpPr txBox="1"/>
          <p:nvPr/>
        </p:nvSpPr>
        <p:spPr>
          <a:xfrm>
            <a:off x="536416" y="3029240"/>
            <a:ext cx="11119167" cy="189333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	МНТ бол XIII зууны үеийн Их монгол улсын үед Монгол оронд болсон явдлуудыг үнэнээр нь бичсэн учраас түүхийн 12) _______ баримт болсон. МНТ -г Монгол хүн Монгол газар зохиосон тул гадаадын түүхч нарын зохиолоос их ялгаатай.  </a:t>
            </a:r>
            <a:endParaRPr/>
          </a:p>
          <a:p>
            <a:pPr indent="0" lvl="0" marL="0" marR="0" rtl="0" algn="just">
              <a:lnSpc>
                <a:spcPct val="150000"/>
              </a:lnSpc>
              <a:spcBef>
                <a:spcPts val="0"/>
              </a:spcBef>
              <a:spcAft>
                <a:spcPts val="0"/>
              </a:spcAft>
              <a:buNone/>
            </a:pPr>
            <a:r>
              <a:rPr lang="en-US" sz="1600">
                <a:solidFill>
                  <a:schemeClr val="dk1"/>
                </a:solidFill>
                <a:latin typeface="Arial"/>
                <a:ea typeface="Arial"/>
                <a:cs typeface="Arial"/>
                <a:sym typeface="Arial"/>
              </a:rPr>
              <a:t>МНТ-г орос, герман, япон, франц, чех, турк, англи, унгар, польш, казак, халимаг, тува зэрэг олон хэлээр орчуулан хэвлэсэн. МНТ-ны талаар 1000 гаруй 13) _______ _______ нийтлэгдсэн.</a:t>
            </a:r>
            <a:endParaRPr/>
          </a:p>
        </p:txBody>
      </p:sp>
      <p:sp>
        <p:nvSpPr>
          <p:cNvPr id="321" name="Google Shape;321;p20"/>
          <p:cNvSpPr txBox="1"/>
          <p:nvPr/>
        </p:nvSpPr>
        <p:spPr>
          <a:xfrm>
            <a:off x="663506" y="1923735"/>
            <a:ext cx="10992075" cy="56778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400">
                <a:solidFill>
                  <a:schemeClr val="dk1"/>
                </a:solidFill>
                <a:latin typeface="Arial"/>
                <a:ea typeface="Arial"/>
                <a:cs typeface="Arial"/>
                <a:sym typeface="Arial"/>
              </a:rPr>
              <a:t>Нөхөх үгс: Choose from following words: Хатгаж, салангид хэвлэжээ, нааж, модон бараар, нийлүүлэн, бичиг баримтаа, түүхийн, судар, Монголын нууц товчоо, бахархал, өвөг дээдсээс, хосгүй, судалгааны бүтээл</a:t>
            </a:r>
            <a:endParaRPr sz="1400">
              <a:solidFill>
                <a:schemeClr val="dk1"/>
              </a:solidFill>
              <a:latin typeface="Arial"/>
              <a:ea typeface="Arial"/>
              <a:cs typeface="Arial"/>
              <a:sym typeface="Arial"/>
            </a:endParaRPr>
          </a:p>
        </p:txBody>
      </p:sp>
      <p:sp>
        <p:nvSpPr>
          <p:cNvPr id="322" name="Google Shape;322;p20"/>
          <p:cNvSpPr txBox="1"/>
          <p:nvPr/>
        </p:nvSpPr>
        <p:spPr>
          <a:xfrm>
            <a:off x="4525725" y="5700158"/>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50)</a:t>
            </a:r>
            <a:endParaRPr sz="12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cxnSp>
        <p:nvCxnSpPr>
          <p:cNvPr id="327" name="Google Shape;327;p2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28" name="Google Shape;328;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29" name="Google Shape;329;p21"/>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30" name="Google Shape;330;p21"/>
          <p:cNvSpPr txBox="1"/>
          <p:nvPr/>
        </p:nvSpPr>
        <p:spPr>
          <a:xfrm>
            <a:off x="1508289" y="2068925"/>
            <a:ext cx="10078913" cy="3739998"/>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Европт анх хэзээ ном хэвлэсэн бэ? </a:t>
            </a:r>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 1311 онд ямар ном хэдэн ширхэг хэвлэсэн бэ? </a:t>
            </a:r>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Чулуун ном гэж юу вэ? Яаж бүтээдэг вэ?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Сударчилсан ном гэж юу вэ? Яаж бүтээдэг вэ?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Дэвтэрлэсэн ном гэж юу вэ? Яаж бүтээдэг вэ?</a:t>
            </a:r>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Нугалбар ном гэж юу вэ? Яаж бүтээдэг вэ?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Хуйлмал ном гэж юу вэ? Яаж бүтээдэг вэ?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Ном барлах гэж юу вэ? Ямар ямар бар байсан бэ?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Монголчууд бичмэл номыг юу юугаар бичдэг байсан бэ? Өөр юу юугаар ном бүтээдэг байсан бэ?</a:t>
            </a:r>
            <a:endParaRPr sz="16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600"/>
              <a:buFont typeface="Calibri"/>
              <a:buAutoNum type="arabicPeriod"/>
            </a:pPr>
            <a:r>
              <a:rPr lang="en-US" sz="1600">
                <a:solidFill>
                  <a:schemeClr val="dk1"/>
                </a:solidFill>
                <a:latin typeface="Arial"/>
                <a:ea typeface="Arial"/>
                <a:cs typeface="Arial"/>
                <a:sym typeface="Arial"/>
              </a:rPr>
              <a:t>Монголын нууц товчоо хэдэн онд зохиогдсон бэ? Юуны тухай ном бэ?</a:t>
            </a:r>
            <a:endParaRPr sz="1600">
              <a:solidFill>
                <a:schemeClr val="dk1"/>
              </a:solidFill>
              <a:latin typeface="Arial"/>
              <a:ea typeface="Arial"/>
              <a:cs typeface="Arial"/>
              <a:sym typeface="Arial"/>
            </a:endParaRPr>
          </a:p>
        </p:txBody>
      </p:sp>
      <p:sp>
        <p:nvSpPr>
          <p:cNvPr id="331" name="Google Shape;331;p21"/>
          <p:cNvSpPr/>
          <p:nvPr/>
        </p:nvSpPr>
        <p:spPr>
          <a:xfrm>
            <a:off x="2771427" y="1237746"/>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Дасгал 3. Дараах асуултын дагуу ярилцаж, ойлголтоо шалгаарай.</a:t>
            </a:r>
            <a:endParaRPr b="1" i="1" sz="1600">
              <a:solidFill>
                <a:schemeClr val="dk1"/>
              </a:solidFill>
              <a:latin typeface="Arial"/>
              <a:ea typeface="Arial"/>
              <a:cs typeface="Arial"/>
              <a:sym typeface="Arial"/>
            </a:endParaRPr>
          </a:p>
          <a:p>
            <a:pPr indent="0" lvl="0" marL="0" marR="0" rtl="0" algn="just">
              <a:lnSpc>
                <a:spcPct val="115000"/>
              </a:lnSpc>
              <a:spcBef>
                <a:spcPts val="0"/>
              </a:spcBef>
              <a:spcAft>
                <a:spcPts val="0"/>
              </a:spcAft>
              <a:buNone/>
            </a:pPr>
            <a:r>
              <a:rPr b="1" i="1" lang="en-US" sz="1600" u="none" cap="none" strike="noStrike">
                <a:solidFill>
                  <a:schemeClr val="dk1"/>
                </a:solidFill>
                <a:latin typeface="Arial"/>
                <a:ea typeface="Arial"/>
                <a:cs typeface="Arial"/>
                <a:sym typeface="Arial"/>
              </a:rPr>
              <a:t>Exercise 3. Discuss about following questions and review your understanding</a:t>
            </a:r>
            <a:r>
              <a:rPr b="1" i="1" lang="en-US" sz="1600">
                <a:solidFill>
                  <a:schemeClr val="dk1"/>
                </a:solidFill>
                <a:latin typeface="Arial"/>
                <a:ea typeface="Arial"/>
                <a:cs typeface="Arial"/>
                <a:sym typeface="Arial"/>
              </a:rPr>
              <a:t> </a:t>
            </a:r>
            <a:endParaRPr i="1" sz="1600">
              <a:solidFill>
                <a:schemeClr val="dk1"/>
              </a:solidFill>
              <a:latin typeface="Arial"/>
              <a:ea typeface="Arial"/>
              <a:cs typeface="Arial"/>
              <a:sym typeface="Arial"/>
            </a:endParaRPr>
          </a:p>
        </p:txBody>
      </p:sp>
      <p:sp>
        <p:nvSpPr>
          <p:cNvPr id="332" name="Google Shape;332;p21"/>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56-57)</a:t>
            </a:r>
            <a:endParaRPr sz="1200">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cxnSp>
        <p:nvCxnSpPr>
          <p:cNvPr id="337" name="Google Shape;337;p2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38" name="Google Shape;338;p22"/>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39" name="Google Shape;339;p22"/>
          <p:cNvSpPr/>
          <p:nvPr/>
        </p:nvSpPr>
        <p:spPr>
          <a:xfrm>
            <a:off x="2745765" y="1013702"/>
            <a:ext cx="8086637"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Дасгал 4. А. Өгөгдсөн үгсээр холбоо үг үүсгэнэ үү.</a:t>
            </a:r>
            <a:endParaRPr b="1" i="1" sz="1600">
              <a:solidFill>
                <a:schemeClr val="dk1"/>
              </a:solidFill>
              <a:latin typeface="Arial"/>
              <a:ea typeface="Arial"/>
              <a:cs typeface="Arial"/>
              <a:sym typeface="Arial"/>
            </a:endParaRPr>
          </a:p>
          <a:p>
            <a:pPr indent="0" lvl="0" marL="0" marR="0" rtl="0" algn="just">
              <a:lnSpc>
                <a:spcPct val="115000"/>
              </a:lnSpc>
              <a:spcBef>
                <a:spcPts val="0"/>
              </a:spcBef>
              <a:spcAft>
                <a:spcPts val="0"/>
              </a:spcAft>
              <a:buNone/>
            </a:pPr>
            <a:r>
              <a:rPr b="1" i="1" lang="en-US" sz="1600" u="none" cap="none" strike="noStrike">
                <a:solidFill>
                  <a:schemeClr val="dk1"/>
                </a:solidFill>
                <a:latin typeface="Arial"/>
                <a:ea typeface="Arial"/>
                <a:cs typeface="Arial"/>
                <a:sym typeface="Arial"/>
              </a:rPr>
              <a:t>Exercise 4. A. Match following words to its explanation.</a:t>
            </a:r>
            <a:endParaRPr b="1" i="1" sz="1600">
              <a:solidFill>
                <a:schemeClr val="dk1"/>
              </a:solidFill>
              <a:latin typeface="Arial"/>
              <a:ea typeface="Arial"/>
              <a:cs typeface="Arial"/>
              <a:sym typeface="Arial"/>
            </a:endParaRPr>
          </a:p>
        </p:txBody>
      </p:sp>
      <p:sp>
        <p:nvSpPr>
          <p:cNvPr id="340" name="Google Shape;340;p22"/>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41" name="Google Shape;341;p22"/>
          <p:cNvSpPr txBox="1"/>
          <p:nvPr/>
        </p:nvSpPr>
        <p:spPr>
          <a:xfrm>
            <a:off x="2836824" y="5513726"/>
            <a:ext cx="6387857" cy="27695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i="1" lang="en-US" sz="1200" u="none" cap="none" strike="noStrike">
                <a:solidFill>
                  <a:schemeClr val="dk1"/>
                </a:solidFill>
                <a:latin typeface="Arial"/>
                <a:ea typeface="Arial"/>
                <a:cs typeface="Arial"/>
                <a:sym typeface="Arial"/>
              </a:rPr>
              <a:t>1......	2......	3......	4......	5......	6......	7......</a:t>
            </a:r>
            <a:endParaRPr i="0" sz="1050" u="none" cap="none" strike="noStrike">
              <a:solidFill>
                <a:schemeClr val="dk1"/>
              </a:solidFill>
              <a:latin typeface="Arial"/>
              <a:ea typeface="Arial"/>
              <a:cs typeface="Arial"/>
              <a:sym typeface="Arial"/>
            </a:endParaRPr>
          </a:p>
        </p:txBody>
      </p:sp>
      <p:pic>
        <p:nvPicPr>
          <p:cNvPr id="342" name="Google Shape;342;p22"/>
          <p:cNvPicPr preferRelativeResize="0"/>
          <p:nvPr/>
        </p:nvPicPr>
        <p:blipFill rotWithShape="1">
          <a:blip r:embed="rId3">
            <a:alphaModFix/>
          </a:blip>
          <a:srcRect b="0" l="0" r="0" t="0"/>
          <a:stretch/>
        </p:blipFill>
        <p:spPr>
          <a:xfrm>
            <a:off x="2758024" y="2169556"/>
            <a:ext cx="6120914" cy="2688569"/>
          </a:xfrm>
          <a:prstGeom prst="rect">
            <a:avLst/>
          </a:prstGeom>
          <a:noFill/>
          <a:ln>
            <a:noFill/>
          </a:ln>
        </p:spPr>
      </p:pic>
      <p:sp>
        <p:nvSpPr>
          <p:cNvPr id="343" name="Google Shape;343;p22"/>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57-58)</a:t>
            </a:r>
            <a:endParaRPr sz="1200">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cxnSp>
        <p:nvCxnSpPr>
          <p:cNvPr id="348" name="Google Shape;348;p2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49" name="Google Shape;349;p23"/>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50" name="Google Shape;350;p23"/>
          <p:cNvSpPr/>
          <p:nvPr/>
        </p:nvSpPr>
        <p:spPr>
          <a:xfrm>
            <a:off x="2745765" y="1013702"/>
            <a:ext cx="7190087" cy="6356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Дасгал 4. Б. Дээрх үгсийг ашиглан өгүүлбэрийг гүйцээж бичнэ үү.</a:t>
            </a:r>
            <a:endParaRPr b="1" i="1" sz="1600">
              <a:solidFill>
                <a:schemeClr val="dk1"/>
              </a:solidFill>
              <a:latin typeface="Arial"/>
              <a:ea typeface="Arial"/>
              <a:cs typeface="Arial"/>
              <a:sym typeface="Arial"/>
            </a:endParaRPr>
          </a:p>
          <a:p>
            <a:pPr indent="0" lvl="0" marL="0" marR="0" rtl="0" algn="just">
              <a:lnSpc>
                <a:spcPct val="115000"/>
              </a:lnSpc>
              <a:spcBef>
                <a:spcPts val="0"/>
              </a:spcBef>
              <a:spcAft>
                <a:spcPts val="0"/>
              </a:spcAft>
              <a:buNone/>
            </a:pPr>
            <a:r>
              <a:rPr b="1" i="1" lang="en-US" sz="1600" u="none" cap="none" strike="noStrike">
                <a:solidFill>
                  <a:schemeClr val="dk1"/>
                </a:solidFill>
                <a:latin typeface="Arial"/>
                <a:ea typeface="Arial"/>
                <a:cs typeface="Arial"/>
                <a:sym typeface="Arial"/>
              </a:rPr>
              <a:t>Exercise 4. B. Complete the sentence using above words </a:t>
            </a:r>
            <a:r>
              <a:rPr b="1" i="1" lang="en-US" sz="1600">
                <a:solidFill>
                  <a:schemeClr val="dk1"/>
                </a:solidFill>
                <a:latin typeface="Arial"/>
                <a:ea typeface="Arial"/>
                <a:cs typeface="Arial"/>
                <a:sym typeface="Arial"/>
              </a:rPr>
              <a:t> </a:t>
            </a:r>
            <a:endParaRPr i="1" sz="1600">
              <a:solidFill>
                <a:schemeClr val="dk1"/>
              </a:solidFill>
              <a:latin typeface="Arial"/>
              <a:ea typeface="Arial"/>
              <a:cs typeface="Arial"/>
              <a:sym typeface="Arial"/>
            </a:endParaRPr>
          </a:p>
        </p:txBody>
      </p:sp>
      <p:sp>
        <p:nvSpPr>
          <p:cNvPr id="351" name="Google Shape;351;p23"/>
          <p:cNvSpPr/>
          <p:nvPr/>
        </p:nvSpPr>
        <p:spPr>
          <a:xfrm>
            <a:off x="821703" y="1925854"/>
            <a:ext cx="10548593" cy="41601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1" lang="en-US" sz="1600">
                <a:solidFill>
                  <a:schemeClr val="dk1"/>
                </a:solidFill>
                <a:latin typeface="Arial"/>
                <a:ea typeface="Arial"/>
                <a:cs typeface="Arial"/>
                <a:sym typeface="Arial"/>
              </a:rPr>
              <a:t> </a:t>
            </a:r>
            <a:endParaRPr sz="1600">
              <a:solidFill>
                <a:schemeClr val="dk1"/>
              </a:solidFill>
              <a:latin typeface="Arial"/>
              <a:ea typeface="Arial"/>
              <a:cs typeface="Arial"/>
              <a:sym typeface="Arial"/>
            </a:endParaRPr>
          </a:p>
        </p:txBody>
      </p:sp>
      <p:sp>
        <p:nvSpPr>
          <p:cNvPr id="352" name="Google Shape;352;p23"/>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53" name="Google Shape;353;p23"/>
          <p:cNvSpPr/>
          <p:nvPr/>
        </p:nvSpPr>
        <p:spPr>
          <a:xfrm>
            <a:off x="1103940" y="2050915"/>
            <a:ext cx="9984117" cy="367536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Сайн ........</a:t>
            </a:r>
            <a:r>
              <a:rPr i="1" lang="en-US" sz="1600">
                <a:solidFill>
                  <a:srgbClr val="FF0000"/>
                </a:solidFill>
                <a:latin typeface="Arial"/>
                <a:ea typeface="Arial"/>
                <a:cs typeface="Arial"/>
                <a:sym typeface="Arial"/>
              </a:rPr>
              <a:t>зохиолч болох</a:t>
            </a:r>
            <a:r>
              <a:rPr lang="en-US" sz="1600">
                <a:solidFill>
                  <a:schemeClr val="dk1"/>
                </a:solidFill>
                <a:latin typeface="Arial"/>
                <a:ea typeface="Arial"/>
                <a:cs typeface="Arial"/>
                <a:sym typeface="Arial"/>
              </a:rPr>
              <a:t>.......   ганц л арга бий. Тэр нь ном их унших.</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      .................нь бичвэрийг хянах, засах ажлыг гүйцэтгэдэг.</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Бэгзийн Явуухулан 1964 онд “Би хаана төрөө вэ?” .....................     ................. </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      .....................-даа/дээ номын нэр болон төрөл зохиолчийн тухай мэдээлэл, хэвлэгдсэн он зэргийг заавал бичээрэй. </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          ......................-ийг/ыг та гар утас, таблет, компьютер зэргээр сонсож болно. </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Монголын эзэнт гүрний ....................   ................... (5)-ийг/ыг 2019 онд хэвлэжээ. </a:t>
            </a:r>
            <a:endParaRPr/>
          </a:p>
          <a:p>
            <a:pPr indent="-342900" lvl="0" marL="342900" marR="0" rtl="0" algn="just">
              <a:lnSpc>
                <a:spcPct val="150000"/>
              </a:lnSpc>
              <a:spcBef>
                <a:spcPts val="0"/>
              </a:spcBef>
              <a:spcAft>
                <a:spcPts val="0"/>
              </a:spcAft>
              <a:buClr>
                <a:schemeClr val="dk1"/>
              </a:buClr>
              <a:buSzPts val="1600"/>
              <a:buFont typeface="Arial"/>
              <a:buAutoNum type="arabicPeriod"/>
            </a:pPr>
            <a:r>
              <a:rPr lang="en-US" sz="1600">
                <a:solidFill>
                  <a:schemeClr val="dk1"/>
                </a:solidFill>
                <a:latin typeface="Arial"/>
                <a:ea typeface="Arial"/>
                <a:cs typeface="Arial"/>
                <a:sym typeface="Arial"/>
              </a:rPr>
              <a:t>У.Шекспирийн “Ромео Жульетта” ..........................    .........................-ийг/ыг Ч.Чимэд, Х.Мэргэн нар орчуулсан.  </a:t>
            </a:r>
            <a:endParaRPr/>
          </a:p>
          <a:p>
            <a:pPr indent="-241300" lvl="0" marL="342900" marR="0" rtl="0" algn="just">
              <a:lnSpc>
                <a:spcPct val="115000"/>
              </a:lnSpc>
              <a:spcBef>
                <a:spcPts val="0"/>
              </a:spcBef>
              <a:spcAft>
                <a:spcPts val="0"/>
              </a:spcAft>
              <a:buClr>
                <a:schemeClr val="dk1"/>
              </a:buClr>
              <a:buSzPts val="1600"/>
              <a:buFont typeface="Calibri"/>
              <a:buNone/>
            </a:pPr>
            <a:r>
              <a:t/>
            </a:r>
            <a:endParaRPr sz="1600">
              <a:solidFill>
                <a:schemeClr val="dk1"/>
              </a:solidFill>
              <a:latin typeface="Arial"/>
              <a:ea typeface="Arial"/>
              <a:cs typeface="Arial"/>
              <a:sym typeface="Arial"/>
            </a:endParaRPr>
          </a:p>
        </p:txBody>
      </p:sp>
      <p:sp>
        <p:nvSpPr>
          <p:cNvPr id="354" name="Google Shape;354;p23"/>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58)</a:t>
            </a:r>
            <a:endParaRPr sz="1200">
              <a:solidFill>
                <a:schemeClr val="dk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cxnSp>
        <p:nvCxnSpPr>
          <p:cNvPr id="360" name="Google Shape;360;p2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cxnSp>
        <p:nvCxnSpPr>
          <p:cNvPr id="361" name="Google Shape;361;p24"/>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62" name="Google Shape;362;p24"/>
          <p:cNvSpPr/>
          <p:nvPr/>
        </p:nvSpPr>
        <p:spPr>
          <a:xfrm>
            <a:off x="2745765" y="1013702"/>
            <a:ext cx="7190087" cy="6356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Дасгал 5. Үгийн сүлжээг бөглөнө үү.</a:t>
            </a:r>
            <a:endParaRPr b="1" i="1" sz="1600">
              <a:solidFill>
                <a:schemeClr val="dk1"/>
              </a:solidFill>
              <a:latin typeface="Arial"/>
              <a:ea typeface="Arial"/>
              <a:cs typeface="Arial"/>
              <a:sym typeface="Arial"/>
            </a:endParaRPr>
          </a:p>
          <a:p>
            <a:pPr indent="0" lvl="0" marL="0" marR="0" rtl="0" algn="just">
              <a:lnSpc>
                <a:spcPct val="115000"/>
              </a:lnSpc>
              <a:spcBef>
                <a:spcPts val="0"/>
              </a:spcBef>
              <a:spcAft>
                <a:spcPts val="0"/>
              </a:spcAft>
              <a:buNone/>
            </a:pPr>
            <a:r>
              <a:rPr b="1" i="1" lang="en-US" sz="1600" u="none" cap="none" strike="noStrike">
                <a:solidFill>
                  <a:schemeClr val="dk1"/>
                </a:solidFill>
                <a:latin typeface="Arial"/>
                <a:ea typeface="Arial"/>
                <a:cs typeface="Arial"/>
                <a:sym typeface="Arial"/>
              </a:rPr>
              <a:t>Exercise 5.  </a:t>
            </a:r>
            <a:r>
              <a:rPr b="1" i="1" lang="en-US" sz="1600">
                <a:solidFill>
                  <a:schemeClr val="dk1"/>
                </a:solidFill>
                <a:latin typeface="Arial"/>
                <a:ea typeface="Arial"/>
                <a:cs typeface="Arial"/>
                <a:sym typeface="Arial"/>
              </a:rPr>
              <a:t> </a:t>
            </a:r>
            <a:endParaRPr i="1" sz="1600">
              <a:solidFill>
                <a:schemeClr val="dk1"/>
              </a:solidFill>
              <a:latin typeface="Arial"/>
              <a:ea typeface="Arial"/>
              <a:cs typeface="Arial"/>
              <a:sym typeface="Arial"/>
            </a:endParaRPr>
          </a:p>
        </p:txBody>
      </p:sp>
      <p:sp>
        <p:nvSpPr>
          <p:cNvPr id="363" name="Google Shape;363;p24"/>
          <p:cNvSpPr txBox="1"/>
          <p:nvPr/>
        </p:nvSpPr>
        <p:spPr>
          <a:xfrm>
            <a:off x="3142696" y="255591"/>
            <a:ext cx="761494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ном, хэвлэл-Монголын нууц товчоо  </a:t>
            </a:r>
            <a:endParaRPr b="1" sz="1600">
              <a:solidFill>
                <a:schemeClr val="dk1"/>
              </a:solidFill>
              <a:latin typeface="Arial"/>
              <a:ea typeface="Arial"/>
              <a:cs typeface="Arial"/>
              <a:sym typeface="Arial"/>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books and publications, The Secret History Mongols </a:t>
            </a:r>
            <a:endParaRPr b="1" sz="1600">
              <a:solidFill>
                <a:schemeClr val="dk1"/>
              </a:solidFill>
              <a:latin typeface="Arial"/>
              <a:ea typeface="Arial"/>
              <a:cs typeface="Arial"/>
              <a:sym typeface="Arial"/>
            </a:endParaRPr>
          </a:p>
        </p:txBody>
      </p:sp>
      <p:sp>
        <p:nvSpPr>
          <p:cNvPr id="364" name="Google Shape;364;p24"/>
          <p:cNvSpPr txBox="1"/>
          <p:nvPr/>
        </p:nvSpPr>
        <p:spPr>
          <a:xfrm>
            <a:off x="6439719" y="1441169"/>
            <a:ext cx="5109871" cy="227414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Arial"/>
                <a:ea typeface="Arial"/>
                <a:cs typeface="Arial"/>
                <a:sym typeface="Arial"/>
              </a:rPr>
              <a:t>Хөндлөн</a:t>
            </a:r>
            <a:r>
              <a:rPr lang="en-US" sz="1200">
                <a:solidFill>
                  <a:schemeClr val="dk1"/>
                </a:solidFill>
                <a:latin typeface="Arial"/>
                <a:ea typeface="Arial"/>
                <a:cs typeface="Arial"/>
                <a:sym typeface="Arial"/>
              </a:rPr>
              <a:t> </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Дөрвөлжин бичгийг хэн зохиосон бэ?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Дөрвөлжин бичгийг хэний зарлигаар зохиосон бэ?</a:t>
            </a:r>
            <a:endParaRPr sz="1600">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Монгол үндэстний хувьд түүх, уран зохиол, хэл шинжлэлийн хосгүй үнэт дурсгал юу вэ?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Бичвэрээ урт нарийн цаасан дээр хэвлэж, эсвэл бичээд, нугалж эвхсэнийг ямар ном гэдэг вэ?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Уралдааны эхэнд ирсэн 5 морийг юу гэж нэрлэдэг вэ?</a:t>
            </a:r>
            <a:endParaRPr/>
          </a:p>
        </p:txBody>
      </p:sp>
      <p:sp>
        <p:nvSpPr>
          <p:cNvPr id="365" name="Google Shape;365;p24"/>
          <p:cNvSpPr txBox="1"/>
          <p:nvPr/>
        </p:nvSpPr>
        <p:spPr>
          <a:xfrm>
            <a:off x="6439719" y="3780881"/>
            <a:ext cx="5109871" cy="255114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Arial"/>
                <a:ea typeface="Arial"/>
                <a:cs typeface="Arial"/>
                <a:sym typeface="Arial"/>
              </a:rPr>
              <a:t>Босоо</a:t>
            </a:r>
            <a:r>
              <a:rPr lang="en-US" sz="1200">
                <a:solidFill>
                  <a:schemeClr val="dk1"/>
                </a:solidFill>
                <a:latin typeface="Arial"/>
                <a:ea typeface="Arial"/>
                <a:cs typeface="Arial"/>
                <a:sym typeface="Arial"/>
              </a:rPr>
              <a:t>  </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1311 онд 330 гаруй нүүр “Бодичаримаватарагийн тайлбар” хэмээх номыг 1000 ширхэгийг ямар бараар хэвлэсэн бэ?</a:t>
            </a:r>
            <a:endParaRPr sz="1600">
              <a:solidFill>
                <a:schemeClr val="dk1"/>
              </a:solidFill>
              <a:latin typeface="Arial"/>
              <a:ea typeface="Arial"/>
              <a:cs typeface="Arial"/>
              <a:sym typeface="Arial"/>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Ямар цагаан толгой 1587 онд зохиогдсон бэ?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Ямар үсэг 1648 онд зохиогдсон бэ?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Монгол бичгийг 7-8-р зууны үед аль улсаас авч хэрэглэсэн гэж үздэг вэ?</a:t>
            </a:r>
            <a:endParaRPr/>
          </a:p>
          <a:p>
            <a:pPr indent="-342900" lvl="0" marL="342900" marR="0" rtl="0" algn="l">
              <a:lnSpc>
                <a:spcPct val="150000"/>
              </a:lnSpc>
              <a:spcBef>
                <a:spcPts val="0"/>
              </a:spcBef>
              <a:spcAft>
                <a:spcPts val="0"/>
              </a:spcAft>
              <a:buClr>
                <a:schemeClr val="dk1"/>
              </a:buClr>
              <a:buSzPts val="1200"/>
              <a:buFont typeface="Arial"/>
              <a:buAutoNum type="arabicPeriod"/>
            </a:pPr>
            <a:r>
              <a:rPr lang="en-US" sz="1200">
                <a:solidFill>
                  <a:schemeClr val="dk1"/>
                </a:solidFill>
                <a:latin typeface="Arial"/>
                <a:ea typeface="Arial"/>
                <a:cs typeface="Arial"/>
                <a:sym typeface="Arial"/>
              </a:rPr>
              <a:t>Хаврын эхэн сард болдог Монгол үндэсний хамгийн том баярын нэр юу вэ?</a:t>
            </a:r>
            <a:endParaRPr/>
          </a:p>
        </p:txBody>
      </p:sp>
      <p:pic>
        <p:nvPicPr>
          <p:cNvPr id="366" name="Google Shape;366;p24"/>
          <p:cNvPicPr preferRelativeResize="0"/>
          <p:nvPr/>
        </p:nvPicPr>
        <p:blipFill rotWithShape="1">
          <a:blip r:embed="rId3">
            <a:alphaModFix/>
          </a:blip>
          <a:srcRect b="0" l="0" r="0" t="0"/>
          <a:stretch/>
        </p:blipFill>
        <p:spPr>
          <a:xfrm>
            <a:off x="821666" y="1907697"/>
            <a:ext cx="5194242" cy="3615241"/>
          </a:xfrm>
          <a:prstGeom prst="rect">
            <a:avLst/>
          </a:prstGeom>
          <a:noFill/>
          <a:ln>
            <a:noFill/>
          </a:ln>
        </p:spPr>
      </p:pic>
      <p:sp>
        <p:nvSpPr>
          <p:cNvPr id="367" name="Google Shape;367;p24"/>
          <p:cNvSpPr txBox="1"/>
          <p:nvPr/>
        </p:nvSpPr>
        <p:spPr>
          <a:xfrm>
            <a:off x="4304746" y="6397592"/>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62)</a:t>
            </a:r>
            <a:endParaRPr sz="1200">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cxnSp>
        <p:nvCxnSpPr>
          <p:cNvPr id="373" name="Google Shape;373;p25"/>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74" name="Google Shape;374;p2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75" name="Google Shape;375;p25"/>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Мэдлэг шалгах тест - Test</a:t>
            </a:r>
            <a:endParaRPr b="1" sz="1600">
              <a:solidFill>
                <a:schemeClr val="dk1"/>
              </a:solidFill>
              <a:latin typeface="Arial"/>
              <a:ea typeface="Arial"/>
              <a:cs typeface="Arial"/>
              <a:sym typeface="Arial"/>
            </a:endParaRPr>
          </a:p>
        </p:txBody>
      </p:sp>
      <p:sp>
        <p:nvSpPr>
          <p:cNvPr id="376" name="Google Shape;376;p25"/>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pic>
        <p:nvPicPr>
          <p:cNvPr descr="homework Icon 3841940" id="377" name="Google Shape;377;p25"/>
          <p:cNvPicPr preferRelativeResize="0"/>
          <p:nvPr/>
        </p:nvPicPr>
        <p:blipFill rotWithShape="1">
          <a:blip r:embed="rId3">
            <a:alphaModFix/>
          </a:blip>
          <a:srcRect b="0" l="0" r="0" t="0"/>
          <a:stretch/>
        </p:blipFill>
        <p:spPr>
          <a:xfrm flipH="1">
            <a:off x="7259586" y="209890"/>
            <a:ext cx="833890" cy="591108"/>
          </a:xfrm>
          <a:prstGeom prst="rect">
            <a:avLst/>
          </a:prstGeom>
          <a:noFill/>
          <a:ln>
            <a:noFill/>
          </a:ln>
        </p:spPr>
      </p:pic>
      <p:pic>
        <p:nvPicPr>
          <p:cNvPr id="378" name="Google Shape;378;p25"/>
          <p:cNvPicPr preferRelativeResize="0"/>
          <p:nvPr/>
        </p:nvPicPr>
        <p:blipFill rotWithShape="1">
          <a:blip r:embed="rId4">
            <a:alphaModFix/>
          </a:blip>
          <a:srcRect b="0" l="0" r="0" t="0"/>
          <a:stretch/>
        </p:blipFill>
        <p:spPr>
          <a:xfrm>
            <a:off x="563400" y="1521370"/>
            <a:ext cx="11065199" cy="4517528"/>
          </a:xfrm>
          <a:prstGeom prst="rect">
            <a:avLst/>
          </a:prstGeom>
          <a:noFill/>
          <a:ln>
            <a:noFill/>
          </a:ln>
        </p:spPr>
      </p:pic>
      <p:sp>
        <p:nvSpPr>
          <p:cNvPr id="379" name="Google Shape;379;p25"/>
          <p:cNvSpPr txBox="1"/>
          <p:nvPr/>
        </p:nvSpPr>
        <p:spPr>
          <a:xfrm>
            <a:off x="4580280" y="6097766"/>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60)</a:t>
            </a:r>
            <a:endParaRPr sz="12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cxnSp>
        <p:nvCxnSpPr>
          <p:cNvPr id="385" name="Google Shape;385;p26"/>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86" name="Google Shape;386;p2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87" name="Google Shape;387;p26"/>
          <p:cNvSpPr txBox="1"/>
          <p:nvPr/>
        </p:nvSpPr>
        <p:spPr>
          <a:xfrm>
            <a:off x="3604333" y="955001"/>
            <a:ext cx="3961063" cy="41601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600">
                <a:solidFill>
                  <a:schemeClr val="dk1"/>
                </a:solidFill>
                <a:latin typeface="Arial"/>
                <a:ea typeface="Arial"/>
                <a:cs typeface="Arial"/>
                <a:sym typeface="Arial"/>
              </a:rPr>
              <a:t>Мэдлэг шалгах тест - Test</a:t>
            </a:r>
            <a:endParaRPr b="1" sz="1600">
              <a:solidFill>
                <a:schemeClr val="dk1"/>
              </a:solidFill>
              <a:latin typeface="Arial"/>
              <a:ea typeface="Arial"/>
              <a:cs typeface="Arial"/>
              <a:sym typeface="Arial"/>
            </a:endParaRPr>
          </a:p>
        </p:txBody>
      </p:sp>
      <p:sp>
        <p:nvSpPr>
          <p:cNvPr id="388" name="Google Shape;388;p26"/>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pic>
        <p:nvPicPr>
          <p:cNvPr descr="homework Icon 3841940" id="389" name="Google Shape;389;p26"/>
          <p:cNvPicPr preferRelativeResize="0"/>
          <p:nvPr/>
        </p:nvPicPr>
        <p:blipFill rotWithShape="1">
          <a:blip r:embed="rId3">
            <a:alphaModFix/>
          </a:blip>
          <a:srcRect b="0" l="0" r="0" t="0"/>
          <a:stretch/>
        </p:blipFill>
        <p:spPr>
          <a:xfrm flipH="1">
            <a:off x="7259586" y="209890"/>
            <a:ext cx="833890" cy="591108"/>
          </a:xfrm>
          <a:prstGeom prst="rect">
            <a:avLst/>
          </a:prstGeom>
          <a:noFill/>
          <a:ln>
            <a:noFill/>
          </a:ln>
        </p:spPr>
      </p:pic>
      <p:pic>
        <p:nvPicPr>
          <p:cNvPr id="390" name="Google Shape;390;p26"/>
          <p:cNvPicPr preferRelativeResize="0"/>
          <p:nvPr/>
        </p:nvPicPr>
        <p:blipFill rotWithShape="1">
          <a:blip r:embed="rId4">
            <a:alphaModFix/>
          </a:blip>
          <a:srcRect b="0" l="0" r="0" t="0"/>
          <a:stretch/>
        </p:blipFill>
        <p:spPr>
          <a:xfrm>
            <a:off x="681499" y="1410356"/>
            <a:ext cx="11065199" cy="4883319"/>
          </a:xfrm>
          <a:prstGeom prst="rect">
            <a:avLst/>
          </a:prstGeom>
          <a:noFill/>
          <a:ln>
            <a:noFill/>
          </a:ln>
        </p:spPr>
      </p:pic>
      <p:sp>
        <p:nvSpPr>
          <p:cNvPr id="391" name="Google Shape;391;p26"/>
          <p:cNvSpPr txBox="1"/>
          <p:nvPr/>
        </p:nvSpPr>
        <p:spPr>
          <a:xfrm>
            <a:off x="4580280" y="6333019"/>
            <a:ext cx="326763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Arial"/>
                <a:ea typeface="Arial"/>
                <a:cs typeface="Arial"/>
                <a:sym typeface="Arial"/>
              </a:rPr>
              <a:t> (Мөнхцэцэг,Г.,Орхон,Б, 2021, хууд. 60)</a:t>
            </a:r>
            <a:endParaRPr sz="12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cxnSp>
        <p:nvCxnSpPr>
          <p:cNvPr id="397" name="Google Shape;397;p27"/>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98" name="Google Shape;398;p2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99" name="Google Shape;399;p27"/>
          <p:cNvSpPr/>
          <p:nvPr/>
        </p:nvSpPr>
        <p:spPr>
          <a:xfrm>
            <a:off x="4783746" y="3136612"/>
            <a:ext cx="5785570" cy="152400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600"/>
              <a:buFont typeface="Arial"/>
              <a:buChar char="•"/>
            </a:pPr>
            <a:r>
              <a:rPr i="1" lang="en-US" sz="1600">
                <a:solidFill>
                  <a:schemeClr val="dk1"/>
                </a:solidFill>
                <a:latin typeface="Arial"/>
                <a:ea typeface="Arial"/>
                <a:cs typeface="Arial"/>
                <a:sym typeface="Arial"/>
              </a:rPr>
              <a:t>Сэдэвт гарсан шинэ үг хэллэгүүдийг цээжлээрэй.</a:t>
            </a:r>
            <a:endParaRPr i="1" sz="16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i="1" lang="en-US" sz="1600">
                <a:solidFill>
                  <a:schemeClr val="dk1"/>
                </a:solidFill>
                <a:latin typeface="Arial"/>
                <a:ea typeface="Arial"/>
                <a:cs typeface="Arial"/>
                <a:sym typeface="Arial"/>
              </a:rPr>
              <a:t>Memorize vocabulary in the given topic</a:t>
            </a:r>
            <a:endParaRPr b="1" i="1" sz="1400">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chemeClr val="dk1"/>
              </a:buClr>
              <a:buSzPts val="1600"/>
              <a:buFont typeface="Arial"/>
              <a:buChar char="•"/>
            </a:pPr>
            <a:r>
              <a:rPr i="1" lang="en-US" sz="1600">
                <a:solidFill>
                  <a:schemeClr val="dk1"/>
                </a:solidFill>
                <a:latin typeface="Arial"/>
                <a:ea typeface="Arial"/>
                <a:cs typeface="Arial"/>
                <a:sym typeface="Arial"/>
              </a:rPr>
              <a:t>Өөрийн ном, хэвлэлийн талаар бичнэ үү. </a:t>
            </a:r>
            <a:endParaRPr/>
          </a:p>
          <a:p>
            <a:pPr indent="0" lvl="0" marL="0" marR="0" rtl="0" algn="l">
              <a:lnSpc>
                <a:spcPct val="150000"/>
              </a:lnSpc>
              <a:spcBef>
                <a:spcPts val="0"/>
              </a:spcBef>
              <a:spcAft>
                <a:spcPts val="0"/>
              </a:spcAft>
              <a:buNone/>
            </a:pPr>
            <a:r>
              <a:rPr i="1" lang="en-US" sz="1600">
                <a:solidFill>
                  <a:schemeClr val="dk1"/>
                </a:solidFill>
                <a:latin typeface="Arial"/>
                <a:ea typeface="Arial"/>
                <a:cs typeface="Arial"/>
                <a:sym typeface="Arial"/>
              </a:rPr>
              <a:t>Write about the books and publications of your country</a:t>
            </a:r>
            <a:endParaRPr b="1" i="1" sz="1400">
              <a:solidFill>
                <a:schemeClr val="dk1"/>
              </a:solidFill>
              <a:latin typeface="Arial"/>
              <a:ea typeface="Arial"/>
              <a:cs typeface="Arial"/>
              <a:sym typeface="Arial"/>
            </a:endParaRPr>
          </a:p>
        </p:txBody>
      </p:sp>
      <p:pic>
        <p:nvPicPr>
          <p:cNvPr id="400" name="Google Shape;400;p27"/>
          <p:cNvPicPr preferRelativeResize="0"/>
          <p:nvPr/>
        </p:nvPicPr>
        <p:blipFill rotWithShape="1">
          <a:blip r:embed="rId3">
            <a:alphaModFix/>
          </a:blip>
          <a:srcRect b="0" l="0" r="0" t="0"/>
          <a:stretch/>
        </p:blipFill>
        <p:spPr>
          <a:xfrm>
            <a:off x="923064" y="1819274"/>
            <a:ext cx="3429000" cy="2803505"/>
          </a:xfrm>
          <a:prstGeom prst="rect">
            <a:avLst/>
          </a:prstGeom>
          <a:noFill/>
          <a:ln>
            <a:noFill/>
          </a:ln>
        </p:spPr>
      </p:pic>
      <p:sp>
        <p:nvSpPr>
          <p:cNvPr id="401" name="Google Shape;401;p27"/>
          <p:cNvSpPr txBox="1"/>
          <p:nvPr/>
        </p:nvSpPr>
        <p:spPr>
          <a:xfrm>
            <a:off x="1089751" y="4279879"/>
            <a:ext cx="309562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https://thenounproject.com/icon/homework-3841940/</a:t>
            </a:r>
            <a:endParaRPr/>
          </a:p>
        </p:txBody>
      </p:sp>
      <p:sp>
        <p:nvSpPr>
          <p:cNvPr id="402" name="Google Shape;402;p27"/>
          <p:cNvSpPr txBox="1"/>
          <p:nvPr/>
        </p:nvSpPr>
        <p:spPr>
          <a:xfrm>
            <a:off x="4065348" y="314352"/>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2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2</a:t>
            </a:r>
            <a:endParaRPr sz="1600">
              <a:solidFill>
                <a:schemeClr val="dk1"/>
              </a:solidFill>
              <a:latin typeface="Arial"/>
              <a:ea typeface="Arial"/>
              <a:cs typeface="Arial"/>
              <a:sym typeface="Arial"/>
            </a:endParaRPr>
          </a:p>
        </p:txBody>
      </p:sp>
      <p:pic>
        <p:nvPicPr>
          <p:cNvPr descr="homework Icon 3841940" id="403" name="Google Shape;403;p27"/>
          <p:cNvPicPr preferRelativeResize="0"/>
          <p:nvPr/>
        </p:nvPicPr>
        <p:blipFill rotWithShape="1">
          <a:blip r:embed="rId4">
            <a:alphaModFix/>
          </a:blip>
          <a:srcRect b="0" l="0" r="0" t="0"/>
          <a:stretch/>
        </p:blipFill>
        <p:spPr>
          <a:xfrm flipH="1">
            <a:off x="7259586" y="209890"/>
            <a:ext cx="833890" cy="59110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cxnSp>
        <p:nvCxnSpPr>
          <p:cNvPr id="409" name="Google Shape;409;p28"/>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10" name="Google Shape;410;p2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11" name="Google Shape;411;p28"/>
          <p:cNvSpPr txBox="1"/>
          <p:nvPr/>
        </p:nvSpPr>
        <p:spPr>
          <a:xfrm>
            <a:off x="3252251" y="342374"/>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12" name="Google Shape;412;p28"/>
          <p:cNvSpPr txBox="1"/>
          <p:nvPr/>
        </p:nvSpPr>
        <p:spPr>
          <a:xfrm>
            <a:off x="1042840" y="1013702"/>
            <a:ext cx="10703858" cy="559813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200">
                <a:solidFill>
                  <a:schemeClr val="dk1"/>
                </a:solidFill>
                <a:latin typeface="Arial"/>
                <a:ea typeface="Arial"/>
                <a:cs typeface="Arial"/>
                <a:sym typeface="Arial"/>
              </a:rPr>
              <a:t>Ном зүй</a:t>
            </a:r>
            <a:endParaRPr/>
          </a:p>
          <a:p>
            <a:pPr indent="0" lvl="0" marL="0" marR="0" rtl="0" algn="l">
              <a:lnSpc>
                <a:spcPct val="150000"/>
              </a:lnSpc>
              <a:spcBef>
                <a:spcPts val="0"/>
              </a:spcBef>
              <a:spcAft>
                <a:spcPts val="0"/>
              </a:spcAft>
              <a:buNone/>
            </a:pPr>
            <a:r>
              <a:t/>
            </a:r>
            <a:endParaRPr sz="12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Мөнхцэцэг,Г.,Орхон,Б. (2021). Монгол орон судлал. Улаанбаатар: Линограф ХХК.</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Цэвэл,Я. (2021). Монгол хэлний товч тайлбар толь. Улаанбаатар: МУИС Пресс ХХК.</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Номын баяр [Photograph]. (2021, June 11).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https://www.polit.mn/a/90018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Хүүхдийн ном [Photograph]. (2015, June 30).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https://ikon.mn/n/i5a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Чингисийн чулууны бичиг [Photograph]. (2018, May 11).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https://news.mn/r/778273/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Монголчуудын эрхэмлэн дээдлэх үнэт зүйл [Photograph]. (2020, December 24).</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https://beta.gogo.mn/r/k5v2y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Судар бичиг [Photograph]. (2021, September 20).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https://montsame.mn/en/read/275613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Эрдэнийн товч-Хуйлмал [Photograph]. (2022, November 25).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https://nationallibrary.mn/erdeniin-tovch-khuilmal/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Мөнгөн сандуйн жүд [Photograph]. (2022, November 17).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 mungun-sanduin-jud/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Монголын нууц товчоо -торгон судар [Photograph]. (2019, October 12).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https://www.polit.mn/a/72519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cxnSp>
        <p:nvCxnSpPr>
          <p:cNvPr id="418" name="Google Shape;418;p29"/>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19" name="Google Shape;419;p2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420" name="Google Shape;420;p29"/>
          <p:cNvSpPr txBox="1"/>
          <p:nvPr/>
        </p:nvSpPr>
        <p:spPr>
          <a:xfrm>
            <a:off x="3252251" y="342374"/>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421" name="Google Shape;421;p29"/>
          <p:cNvSpPr txBox="1"/>
          <p:nvPr/>
        </p:nvSpPr>
        <p:spPr>
          <a:xfrm>
            <a:off x="672353" y="1098758"/>
            <a:ext cx="10748682" cy="547842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Мөнгөн Сандуйн жүд [Photograph]. (2022, November 17).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 mungun-sanduin-jud/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Модон барын ном [Photograph]. (2017, May 5).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https://gogo.mn/r/mm8yw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Зэс барын Жадамба [Photograph]. (2023, March 27).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 %d0%b7%d1%8d%d1%81-%d0%b1%d0%b0%d1%80%d1%8b%d0%bd-	%d0%b6%d0%b0%d0%b4%d0%b0%d0%bc%d0%b1%d0%b0-%d1%81%d 1%83%d0%b4%d0%b0%d1%80/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Алтан жадамба [Photograph]. (2022, November 16).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 altan-jadamba-zumbertei/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Есөн эрдэнийн Жадамба [Photograph]. (2022, November 16).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https://nationallibrary.mn/yusun-erdeniin-jadamba/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Монголын нууц товчоо [Photograph]. (2015, July 24).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https://www.arslan.mn/ lifestyle/advice/23930.shtml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Монголын нууц товчоо [Photograph]. (2019, April 15).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https://montsame.mn/en/read/ 186169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Монголын нууц товчоо [Photograph]. (2019, November 17).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https://www.mnb.mn/i/ 192625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Монголын нууц товчоо [Photograph]. (2020, November 16). </a:t>
            </a:r>
            <a:endParaRPr/>
          </a:p>
          <a:p>
            <a:pPr indent="0" lvl="0" marL="0" marR="0" rtl="0" algn="l">
              <a:lnSpc>
                <a:spcPct val="150000"/>
              </a:lnSpc>
              <a:spcBef>
                <a:spcPts val="0"/>
              </a:spcBef>
              <a:spcAft>
                <a:spcPts val="0"/>
              </a:spcAft>
              <a:buNone/>
            </a:pPr>
            <a:r>
              <a:rPr lang="en-US" sz="1200">
                <a:solidFill>
                  <a:schemeClr val="dk1"/>
                </a:solidFill>
                <a:latin typeface="Arial"/>
                <a:ea typeface="Arial"/>
                <a:cs typeface="Arial"/>
                <a:sym typeface="Arial"/>
              </a:rPr>
              <a:t>	https://www.mnb.mn/i/ 222551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cxnSp>
        <p:nvCxnSpPr>
          <p:cNvPr id="427" name="Google Shape;427;p30"/>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28" name="Google Shape;428;p3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429" name="Google Shape;429;p30"/>
          <p:cNvGrpSpPr/>
          <p:nvPr/>
        </p:nvGrpSpPr>
        <p:grpSpPr>
          <a:xfrm>
            <a:off x="3751248" y="1854760"/>
            <a:ext cx="4965182" cy="1781847"/>
            <a:chOff x="2875280" y="2174244"/>
            <a:chExt cx="5750560" cy="2377436"/>
          </a:xfrm>
        </p:grpSpPr>
        <p:sp>
          <p:nvSpPr>
            <p:cNvPr id="430" name="Google Shape;430;p30"/>
            <p:cNvSpPr/>
            <p:nvPr/>
          </p:nvSpPr>
          <p:spPr>
            <a:xfrm>
              <a:off x="2875280" y="2174244"/>
              <a:ext cx="5750560" cy="237743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1" name="Google Shape;431;p30"/>
            <p:cNvSpPr txBox="1"/>
            <p:nvPr/>
          </p:nvSpPr>
          <p:spPr>
            <a:xfrm>
              <a:off x="3253521" y="2953970"/>
              <a:ext cx="5100320" cy="944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Дараагийн хичээл хүртэл баяртай!</a:t>
              </a:r>
              <a:endParaRPr/>
            </a:p>
          </p:txBody>
        </p:sp>
      </p:grpSp>
      <p:sp>
        <p:nvSpPr>
          <p:cNvPr id="432" name="Google Shape;432;p30"/>
          <p:cNvSpPr txBox="1"/>
          <p:nvPr/>
        </p:nvSpPr>
        <p:spPr>
          <a:xfrm>
            <a:off x="4200525" y="358723"/>
            <a:ext cx="409575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Arial"/>
                <a:ea typeface="Arial"/>
                <a:cs typeface="Arial"/>
                <a:sym typeface="Arial"/>
              </a:rPr>
              <a:t>Анхаарал хандуулсанд баярлалаа</a:t>
            </a:r>
            <a:endParaRPr sz="1800">
              <a:solidFill>
                <a:schemeClr val="dk1"/>
              </a:solidFill>
              <a:latin typeface="Arial"/>
              <a:ea typeface="Arial"/>
              <a:cs typeface="Arial"/>
              <a:sym typeface="Arial"/>
            </a:endParaRPr>
          </a:p>
        </p:txBody>
      </p:sp>
      <p:pic>
        <p:nvPicPr>
          <p:cNvPr descr="Teacher free icon" id="433" name="Google Shape;433;p30"/>
          <p:cNvPicPr preferRelativeResize="0"/>
          <p:nvPr/>
        </p:nvPicPr>
        <p:blipFill rotWithShape="1">
          <a:blip r:embed="rId3">
            <a:alphaModFix/>
          </a:blip>
          <a:srcRect b="0" l="0" r="0" t="0"/>
          <a:stretch/>
        </p:blipFill>
        <p:spPr>
          <a:xfrm>
            <a:off x="2914650" y="3724170"/>
            <a:ext cx="1747101" cy="1747101"/>
          </a:xfrm>
          <a:prstGeom prst="rect">
            <a:avLst/>
          </a:prstGeom>
          <a:noFill/>
          <a:ln>
            <a:noFill/>
          </a:ln>
        </p:spPr>
      </p:pic>
      <p:sp>
        <p:nvSpPr>
          <p:cNvPr id="434" name="Google Shape;434;p30"/>
          <p:cNvSpPr txBox="1"/>
          <p:nvPr/>
        </p:nvSpPr>
        <p:spPr>
          <a:xfrm>
            <a:off x="2413767" y="5773366"/>
            <a:ext cx="314379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https://www.flaticon.com/free-icon/teacher_1995413</a:t>
            </a:r>
            <a:endParaRPr/>
          </a:p>
        </p:txBody>
      </p:sp>
      <p:pic>
        <p:nvPicPr>
          <p:cNvPr descr="lecture Icon 1525984" id="435" name="Google Shape;435;p30"/>
          <p:cNvPicPr preferRelativeResize="0"/>
          <p:nvPr/>
        </p:nvPicPr>
        <p:blipFill rotWithShape="1">
          <a:blip r:embed="rId4">
            <a:alphaModFix/>
          </a:blip>
          <a:srcRect b="0" l="0" r="0" t="0"/>
          <a:stretch/>
        </p:blipFill>
        <p:spPr>
          <a:xfrm>
            <a:off x="7395284" y="2952751"/>
            <a:ext cx="3070277" cy="3334564"/>
          </a:xfrm>
          <a:prstGeom prst="rect">
            <a:avLst/>
          </a:prstGeom>
          <a:noFill/>
          <a:ln>
            <a:noFill/>
          </a:ln>
        </p:spPr>
      </p:pic>
      <p:sp>
        <p:nvSpPr>
          <p:cNvPr id="436" name="Google Shape;436;p30"/>
          <p:cNvSpPr txBox="1"/>
          <p:nvPr/>
        </p:nvSpPr>
        <p:spPr>
          <a:xfrm>
            <a:off x="7504130" y="5760450"/>
            <a:ext cx="299259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https://thenounproject.com/icon/lecture-1525984/</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