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97" r:id="rId2"/>
    <p:sldId id="281" r:id="rId3"/>
    <p:sldId id="313" r:id="rId4"/>
    <p:sldId id="316" r:id="rId5"/>
    <p:sldId id="303" r:id="rId6"/>
    <p:sldId id="333" r:id="rId7"/>
    <p:sldId id="290" r:id="rId8"/>
    <p:sldId id="304" r:id="rId9"/>
    <p:sldId id="300" r:id="rId10"/>
    <p:sldId id="325" r:id="rId11"/>
    <p:sldId id="323" r:id="rId12"/>
    <p:sldId id="324" r:id="rId13"/>
    <p:sldId id="345" r:id="rId14"/>
    <p:sldId id="328" r:id="rId15"/>
    <p:sldId id="306" r:id="rId16"/>
    <p:sldId id="334" r:id="rId17"/>
    <p:sldId id="329" r:id="rId18"/>
    <p:sldId id="330" r:id="rId19"/>
    <p:sldId id="307" r:id="rId20"/>
    <p:sldId id="335" r:id="rId21"/>
    <p:sldId id="336" r:id="rId22"/>
    <p:sldId id="342" r:id="rId23"/>
    <p:sldId id="344" r:id="rId24"/>
    <p:sldId id="343" r:id="rId25"/>
    <p:sldId id="289" r:id="rId26"/>
    <p:sldId id="341" r:id="rId27"/>
    <p:sldId id="340" r:id="rId28"/>
    <p:sldId id="337" r:id="rId29"/>
    <p:sldId id="339" r:id="rId30"/>
    <p:sldId id="346" r:id="rId31"/>
    <p:sldId id="286" r:id="rId32"/>
    <p:sldId id="31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FFCC"/>
    <a:srgbClr val="2F528F"/>
    <a:srgbClr val="ABE3AB"/>
    <a:srgbClr val="EACBAF"/>
    <a:srgbClr val="8BFFFF"/>
    <a:srgbClr val="00ACA8"/>
    <a:srgbClr val="6A9043"/>
    <a:srgbClr val="4472C4"/>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60" autoAdjust="0"/>
    <p:restoredTop sz="94660"/>
  </p:normalViewPr>
  <p:slideViewPr>
    <p:cSldViewPr snapToGrid="0">
      <p:cViewPr varScale="1">
        <p:scale>
          <a:sx n="107" d="100"/>
          <a:sy n="107" d="100"/>
        </p:scale>
        <p:origin x="69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0EE602-28CF-4C77-A65A-0D4B3DB25279}" type="datetimeFigureOut">
              <a:rPr lang="en-US" smtClean="0"/>
              <a:t>4/19/2023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DAF445-627B-4488-A379-4A91CF7F201F}" type="slidenum">
              <a:rPr lang="en-US" smtClean="0"/>
              <a:t>‹#›</a:t>
            </a:fld>
            <a:endParaRPr lang="en-US" dirty="0"/>
          </a:p>
        </p:txBody>
      </p:sp>
    </p:spTree>
    <p:extLst>
      <p:ext uri="{BB962C8B-B14F-4D97-AF65-F5344CB8AC3E}">
        <p14:creationId xmlns:p14="http://schemas.microsoft.com/office/powerpoint/2010/main" val="36666820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8</a:t>
            </a:fld>
            <a:endParaRPr lang="en-US" dirty="0"/>
          </a:p>
        </p:txBody>
      </p:sp>
    </p:spTree>
    <p:extLst>
      <p:ext uri="{BB962C8B-B14F-4D97-AF65-F5344CB8AC3E}">
        <p14:creationId xmlns:p14="http://schemas.microsoft.com/office/powerpoint/2010/main" val="22765614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21</a:t>
            </a:fld>
            <a:endParaRPr lang="en-US" dirty="0"/>
          </a:p>
        </p:txBody>
      </p:sp>
    </p:spTree>
    <p:extLst>
      <p:ext uri="{BB962C8B-B14F-4D97-AF65-F5344CB8AC3E}">
        <p14:creationId xmlns:p14="http://schemas.microsoft.com/office/powerpoint/2010/main" val="1728319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4" name="Google Shape;434;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435" name="Google Shape;435;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24</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25</a:t>
            </a:fld>
            <a:endParaRPr lang="en-US" dirty="0"/>
          </a:p>
        </p:txBody>
      </p:sp>
    </p:spTree>
    <p:extLst>
      <p:ext uri="{BB962C8B-B14F-4D97-AF65-F5344CB8AC3E}">
        <p14:creationId xmlns:p14="http://schemas.microsoft.com/office/powerpoint/2010/main" val="15813569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4" name="Google Shape;494;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495" name="Google Shape;495;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30</a:t>
            </a:fld>
            <a:endParaRPr dirty="0"/>
          </a:p>
        </p:txBody>
      </p:sp>
    </p:spTree>
    <p:extLst>
      <p:ext uri="{BB962C8B-B14F-4D97-AF65-F5344CB8AC3E}">
        <p14:creationId xmlns:p14="http://schemas.microsoft.com/office/powerpoint/2010/main" val="27879392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4" name="Google Shape;494;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495" name="Google Shape;495;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31</a:t>
            </a:fld>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32</a:t>
            </a:fld>
            <a:endParaRPr lang="en-US" dirty="0"/>
          </a:p>
        </p:txBody>
      </p:sp>
    </p:spTree>
    <p:extLst>
      <p:ext uri="{BB962C8B-B14F-4D97-AF65-F5344CB8AC3E}">
        <p14:creationId xmlns:p14="http://schemas.microsoft.com/office/powerpoint/2010/main" val="36933151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CDC64-4197-4D66-B1C2-B1298B1662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BDF2CCD-B5AF-4277-8033-74732037C9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06523E5-F207-4695-9DA5-A7DF52667C4E}"/>
              </a:ext>
            </a:extLst>
          </p:cNvPr>
          <p:cNvSpPr>
            <a:spLocks noGrp="1"/>
          </p:cNvSpPr>
          <p:nvPr>
            <p:ph type="dt" sz="half" idx="10"/>
          </p:nvPr>
        </p:nvSpPr>
        <p:spPr/>
        <p:txBody>
          <a:bodyPr/>
          <a:lstStyle/>
          <a:p>
            <a:fld id="{2553966A-0EE8-4060-BA2B-39174EDC7B32}" type="datetimeFigureOut">
              <a:rPr lang="en-US" smtClean="0"/>
              <a:t>4/19/2023</a:t>
            </a:fld>
            <a:endParaRPr lang="en-US" dirty="0"/>
          </a:p>
        </p:txBody>
      </p:sp>
      <p:sp>
        <p:nvSpPr>
          <p:cNvPr id="5" name="Footer Placeholder 4">
            <a:extLst>
              <a:ext uri="{FF2B5EF4-FFF2-40B4-BE49-F238E27FC236}">
                <a16:creationId xmlns:a16="http://schemas.microsoft.com/office/drawing/2014/main" id="{202DB4C6-ABA3-43F3-98C2-169C3D56AEB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DD659B4-471E-4866-8E54-93DF26E141B8}"/>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3994024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4E797-0E76-4887-AC3E-C25CBC87640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BF24CB7-D6A6-4821-B295-6972E16031E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77E9F5-4144-4088-81FA-78BE2EBA7E1A}"/>
              </a:ext>
            </a:extLst>
          </p:cNvPr>
          <p:cNvSpPr>
            <a:spLocks noGrp="1"/>
          </p:cNvSpPr>
          <p:nvPr>
            <p:ph type="dt" sz="half" idx="10"/>
          </p:nvPr>
        </p:nvSpPr>
        <p:spPr/>
        <p:txBody>
          <a:bodyPr/>
          <a:lstStyle/>
          <a:p>
            <a:fld id="{2553966A-0EE8-4060-BA2B-39174EDC7B32}" type="datetimeFigureOut">
              <a:rPr lang="en-US" smtClean="0"/>
              <a:t>4/19/2023</a:t>
            </a:fld>
            <a:endParaRPr lang="en-US" dirty="0"/>
          </a:p>
        </p:txBody>
      </p:sp>
      <p:sp>
        <p:nvSpPr>
          <p:cNvPr id="5" name="Footer Placeholder 4">
            <a:extLst>
              <a:ext uri="{FF2B5EF4-FFF2-40B4-BE49-F238E27FC236}">
                <a16:creationId xmlns:a16="http://schemas.microsoft.com/office/drawing/2014/main" id="{9832AE49-C81D-405B-AD10-844E89388C0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3155370-07E7-4815-9414-EEFE47D807E2}"/>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2277841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BACC9-A503-486A-ABE2-53BD9A16E2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A7C0B10-E0D6-4444-AF33-64A2F1E358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CB7CFB1-BFE7-4894-AD0F-8EB7FB41A55E}"/>
              </a:ext>
            </a:extLst>
          </p:cNvPr>
          <p:cNvSpPr>
            <a:spLocks noGrp="1"/>
          </p:cNvSpPr>
          <p:nvPr>
            <p:ph type="dt" sz="half" idx="10"/>
          </p:nvPr>
        </p:nvSpPr>
        <p:spPr/>
        <p:txBody>
          <a:bodyPr/>
          <a:lstStyle/>
          <a:p>
            <a:fld id="{2553966A-0EE8-4060-BA2B-39174EDC7B32}" type="datetimeFigureOut">
              <a:rPr lang="en-US" smtClean="0"/>
              <a:t>4/19/2023</a:t>
            </a:fld>
            <a:endParaRPr lang="en-US" dirty="0"/>
          </a:p>
        </p:txBody>
      </p:sp>
      <p:sp>
        <p:nvSpPr>
          <p:cNvPr id="5" name="Footer Placeholder 4">
            <a:extLst>
              <a:ext uri="{FF2B5EF4-FFF2-40B4-BE49-F238E27FC236}">
                <a16:creationId xmlns:a16="http://schemas.microsoft.com/office/drawing/2014/main" id="{0E9E5D29-4B6A-4E2C-9326-3D83ABE6CBA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E383026-98CD-46E1-8BF1-7D29CBFBDD3D}"/>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3927446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078C8-73DA-4AA9-BC69-AA02974537A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4A69C6-5551-45C8-9339-FB059C0DF07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530EF91-7B42-46F3-BDF1-F100F9FFA55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C7C2E16-E533-4E8A-A689-01EF5351D537}"/>
              </a:ext>
            </a:extLst>
          </p:cNvPr>
          <p:cNvSpPr>
            <a:spLocks noGrp="1"/>
          </p:cNvSpPr>
          <p:nvPr>
            <p:ph type="dt" sz="half" idx="10"/>
          </p:nvPr>
        </p:nvSpPr>
        <p:spPr/>
        <p:txBody>
          <a:bodyPr/>
          <a:lstStyle/>
          <a:p>
            <a:fld id="{2553966A-0EE8-4060-BA2B-39174EDC7B32}" type="datetimeFigureOut">
              <a:rPr lang="en-US" smtClean="0"/>
              <a:t>4/19/2023</a:t>
            </a:fld>
            <a:endParaRPr lang="en-US" dirty="0"/>
          </a:p>
        </p:txBody>
      </p:sp>
      <p:sp>
        <p:nvSpPr>
          <p:cNvPr id="6" name="Footer Placeholder 5">
            <a:extLst>
              <a:ext uri="{FF2B5EF4-FFF2-40B4-BE49-F238E27FC236}">
                <a16:creationId xmlns:a16="http://schemas.microsoft.com/office/drawing/2014/main" id="{2F026556-336E-47A9-AA52-DAEF5D8C7C4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A78849-7EE4-4BE4-8267-D4B65B094173}"/>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213929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09240-C310-47F1-8AB9-4D03C5B00EC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7212BF6-B8E9-44FD-8CC1-DE85C23278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8A23801-1175-4A5D-8E96-E6F6815919E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BA0F7B7-0DD8-47BE-8014-6328410C16E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5D6922C-A07C-4A4E-9BC6-65F3F747F2C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A444392-5FFB-4DBE-BCAB-12C6EB74757E}"/>
              </a:ext>
            </a:extLst>
          </p:cNvPr>
          <p:cNvSpPr>
            <a:spLocks noGrp="1"/>
          </p:cNvSpPr>
          <p:nvPr>
            <p:ph type="dt" sz="half" idx="10"/>
          </p:nvPr>
        </p:nvSpPr>
        <p:spPr/>
        <p:txBody>
          <a:bodyPr/>
          <a:lstStyle/>
          <a:p>
            <a:fld id="{2553966A-0EE8-4060-BA2B-39174EDC7B32}" type="datetimeFigureOut">
              <a:rPr lang="en-US" smtClean="0"/>
              <a:t>4/19/2023</a:t>
            </a:fld>
            <a:endParaRPr lang="en-US" dirty="0"/>
          </a:p>
        </p:txBody>
      </p:sp>
      <p:sp>
        <p:nvSpPr>
          <p:cNvPr id="8" name="Footer Placeholder 7">
            <a:extLst>
              <a:ext uri="{FF2B5EF4-FFF2-40B4-BE49-F238E27FC236}">
                <a16:creationId xmlns:a16="http://schemas.microsoft.com/office/drawing/2014/main" id="{B3124B53-77AA-4DCC-9F90-9F4B02C9800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2382F289-30E6-4C64-8701-091E4BDDF6F4}"/>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2503535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1026D-60BB-4D62-96F2-1256EF1A39E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0736C13-BB8D-4A88-A935-EF20E4501A1B}"/>
              </a:ext>
            </a:extLst>
          </p:cNvPr>
          <p:cNvSpPr>
            <a:spLocks noGrp="1"/>
          </p:cNvSpPr>
          <p:nvPr>
            <p:ph type="dt" sz="half" idx="10"/>
          </p:nvPr>
        </p:nvSpPr>
        <p:spPr/>
        <p:txBody>
          <a:bodyPr/>
          <a:lstStyle/>
          <a:p>
            <a:fld id="{2553966A-0EE8-4060-BA2B-39174EDC7B32}" type="datetimeFigureOut">
              <a:rPr lang="en-US" smtClean="0"/>
              <a:t>4/19/2023</a:t>
            </a:fld>
            <a:endParaRPr lang="en-US" dirty="0"/>
          </a:p>
        </p:txBody>
      </p:sp>
      <p:sp>
        <p:nvSpPr>
          <p:cNvPr id="4" name="Footer Placeholder 3">
            <a:extLst>
              <a:ext uri="{FF2B5EF4-FFF2-40B4-BE49-F238E27FC236}">
                <a16:creationId xmlns:a16="http://schemas.microsoft.com/office/drawing/2014/main" id="{52B40216-5FFC-4428-B0BB-0A09EEF3E69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E1791C5C-F2F0-4492-B758-33CF8B9E7DCF}"/>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8697799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864125-9EA9-41B8-BD2B-4911C57E023E}"/>
              </a:ext>
            </a:extLst>
          </p:cNvPr>
          <p:cNvSpPr>
            <a:spLocks noGrp="1"/>
          </p:cNvSpPr>
          <p:nvPr>
            <p:ph type="dt" sz="half" idx="10"/>
          </p:nvPr>
        </p:nvSpPr>
        <p:spPr/>
        <p:txBody>
          <a:bodyPr/>
          <a:lstStyle/>
          <a:p>
            <a:fld id="{2553966A-0EE8-4060-BA2B-39174EDC7B32}" type="datetimeFigureOut">
              <a:rPr lang="en-US" smtClean="0"/>
              <a:t>4/19/2023</a:t>
            </a:fld>
            <a:endParaRPr lang="en-US" dirty="0"/>
          </a:p>
        </p:txBody>
      </p:sp>
      <p:sp>
        <p:nvSpPr>
          <p:cNvPr id="3" name="Footer Placeholder 2">
            <a:extLst>
              <a:ext uri="{FF2B5EF4-FFF2-40B4-BE49-F238E27FC236}">
                <a16:creationId xmlns:a16="http://schemas.microsoft.com/office/drawing/2014/main" id="{8664B5BE-7881-4ED6-9C32-BFC9629B779E}"/>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0C1BCA3B-75C3-4FEE-8590-C4E149746EBC}"/>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573888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D5761-051E-4E30-8DBB-004AE1D63B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9CA1A9B-CCB6-455A-99EB-EB0A9DB953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C273028-8E21-456B-AD64-27730176EF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F9156C-5DDD-4104-AFED-36F5766A9606}"/>
              </a:ext>
            </a:extLst>
          </p:cNvPr>
          <p:cNvSpPr>
            <a:spLocks noGrp="1"/>
          </p:cNvSpPr>
          <p:nvPr>
            <p:ph type="dt" sz="half" idx="10"/>
          </p:nvPr>
        </p:nvSpPr>
        <p:spPr/>
        <p:txBody>
          <a:bodyPr/>
          <a:lstStyle/>
          <a:p>
            <a:fld id="{2553966A-0EE8-4060-BA2B-39174EDC7B32}" type="datetimeFigureOut">
              <a:rPr lang="en-US" smtClean="0"/>
              <a:t>4/19/2023</a:t>
            </a:fld>
            <a:endParaRPr lang="en-US" dirty="0"/>
          </a:p>
        </p:txBody>
      </p:sp>
      <p:sp>
        <p:nvSpPr>
          <p:cNvPr id="6" name="Footer Placeholder 5">
            <a:extLst>
              <a:ext uri="{FF2B5EF4-FFF2-40B4-BE49-F238E27FC236}">
                <a16:creationId xmlns:a16="http://schemas.microsoft.com/office/drawing/2014/main" id="{B37EE0DE-36D7-4912-B578-F043D25C03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53D77CC-8801-4D75-823E-CAEC3906DAE1}"/>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514884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7BEC0-060B-4176-962F-42A3E14961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220A741-1ED7-47AA-BFB7-7BC4094267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896C07F2-CC7B-4FA8-B42A-3737EA1665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0DEFF0-790B-4C78-9D81-72F624C77888}"/>
              </a:ext>
            </a:extLst>
          </p:cNvPr>
          <p:cNvSpPr>
            <a:spLocks noGrp="1"/>
          </p:cNvSpPr>
          <p:nvPr>
            <p:ph type="dt" sz="half" idx="10"/>
          </p:nvPr>
        </p:nvSpPr>
        <p:spPr/>
        <p:txBody>
          <a:bodyPr/>
          <a:lstStyle/>
          <a:p>
            <a:fld id="{2553966A-0EE8-4060-BA2B-39174EDC7B32}" type="datetimeFigureOut">
              <a:rPr lang="en-US" smtClean="0"/>
              <a:t>4/19/2023</a:t>
            </a:fld>
            <a:endParaRPr lang="en-US" dirty="0"/>
          </a:p>
        </p:txBody>
      </p:sp>
      <p:sp>
        <p:nvSpPr>
          <p:cNvPr id="6" name="Footer Placeholder 5">
            <a:extLst>
              <a:ext uri="{FF2B5EF4-FFF2-40B4-BE49-F238E27FC236}">
                <a16:creationId xmlns:a16="http://schemas.microsoft.com/office/drawing/2014/main" id="{979B2DEA-0B1B-46BE-9D43-949ACE23C78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CA09CBF-9640-473E-897F-94E29992B8A0}"/>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4180671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99AEA-368B-440D-8D10-6C1662F06E8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0AFC0C4-E73D-4032-B128-1240E74CEA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5EEFD6F-7C25-4139-8595-EAABE276BDF5}"/>
              </a:ext>
            </a:extLst>
          </p:cNvPr>
          <p:cNvSpPr>
            <a:spLocks noGrp="1"/>
          </p:cNvSpPr>
          <p:nvPr>
            <p:ph type="dt" sz="half" idx="10"/>
          </p:nvPr>
        </p:nvSpPr>
        <p:spPr/>
        <p:txBody>
          <a:bodyPr/>
          <a:lstStyle/>
          <a:p>
            <a:fld id="{2553966A-0EE8-4060-BA2B-39174EDC7B32}" type="datetimeFigureOut">
              <a:rPr lang="en-US" smtClean="0"/>
              <a:t>4/19/2023</a:t>
            </a:fld>
            <a:endParaRPr lang="en-US" dirty="0"/>
          </a:p>
        </p:txBody>
      </p:sp>
      <p:sp>
        <p:nvSpPr>
          <p:cNvPr id="5" name="Footer Placeholder 4">
            <a:extLst>
              <a:ext uri="{FF2B5EF4-FFF2-40B4-BE49-F238E27FC236}">
                <a16:creationId xmlns:a16="http://schemas.microsoft.com/office/drawing/2014/main" id="{819C9E70-B15E-4412-A18D-7B84B577225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581A75C-EE78-49A9-85F6-042151DD0F3A}"/>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78885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0BC680-B479-4F14-B379-5D3FC81377A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ADE84F7-675D-40C9-B959-A9F66315C91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AB5FDD-5439-43A1-B394-569916BEB3F2}"/>
              </a:ext>
            </a:extLst>
          </p:cNvPr>
          <p:cNvSpPr>
            <a:spLocks noGrp="1"/>
          </p:cNvSpPr>
          <p:nvPr>
            <p:ph type="dt" sz="half" idx="10"/>
          </p:nvPr>
        </p:nvSpPr>
        <p:spPr/>
        <p:txBody>
          <a:bodyPr/>
          <a:lstStyle/>
          <a:p>
            <a:fld id="{2553966A-0EE8-4060-BA2B-39174EDC7B32}" type="datetimeFigureOut">
              <a:rPr lang="en-US" smtClean="0"/>
              <a:t>4/19/2023</a:t>
            </a:fld>
            <a:endParaRPr lang="en-US" dirty="0"/>
          </a:p>
        </p:txBody>
      </p:sp>
      <p:sp>
        <p:nvSpPr>
          <p:cNvPr id="5" name="Footer Placeholder 4">
            <a:extLst>
              <a:ext uri="{FF2B5EF4-FFF2-40B4-BE49-F238E27FC236}">
                <a16:creationId xmlns:a16="http://schemas.microsoft.com/office/drawing/2014/main" id="{8709DC38-4156-4274-BE6B-42AAE225F8B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A38E522-F3FF-4695-B349-3E72A30D650F}"/>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41973914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F8C675-7B9D-4E73-A96C-C10F2E5C80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8765530-CC96-423D-9717-298897B3C9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66A181-0910-4CA6-9DEA-011D8FE872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53966A-0EE8-4060-BA2B-39174EDC7B32}" type="datetimeFigureOut">
              <a:rPr lang="en-US" smtClean="0"/>
              <a:t>4/19/2023</a:t>
            </a:fld>
            <a:endParaRPr lang="en-US" dirty="0"/>
          </a:p>
        </p:txBody>
      </p:sp>
      <p:sp>
        <p:nvSpPr>
          <p:cNvPr id="5" name="Footer Placeholder 4">
            <a:extLst>
              <a:ext uri="{FF2B5EF4-FFF2-40B4-BE49-F238E27FC236}">
                <a16:creationId xmlns:a16="http://schemas.microsoft.com/office/drawing/2014/main" id="{D1C9D580-385C-4648-A858-5E014351469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8E0A1A9-B740-4068-BDAA-21DD98C06A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87750A-2059-42C2-9BCC-00A8239D3C0A}" type="slidenum">
              <a:rPr lang="en-US" smtClean="0"/>
              <a:t>‹#›</a:t>
            </a:fld>
            <a:endParaRPr lang="en-US" dirty="0"/>
          </a:p>
        </p:txBody>
      </p:sp>
    </p:spTree>
    <p:extLst>
      <p:ext uri="{BB962C8B-B14F-4D97-AF65-F5344CB8AC3E}">
        <p14:creationId xmlns:p14="http://schemas.microsoft.com/office/powerpoint/2010/main" val="26224614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en.wikipedia.org/wiki/Emblem_of_Mongolia"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ikon.mn/n/"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ikon.mn/n/"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00EAD39-89B2-48A3-9D7B-1D9F59F6C8F4}"/>
              </a:ext>
            </a:extLst>
          </p:cNvPr>
          <p:cNvSpPr txBox="1">
            <a:spLocks/>
          </p:cNvSpPr>
          <p:nvPr/>
        </p:nvSpPr>
        <p:spPr>
          <a:xfrm>
            <a:off x="2323582" y="2470636"/>
            <a:ext cx="8398276" cy="76024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mn-MN" sz="1600" b="1" dirty="0">
                <a:latin typeface="Arial" panose="020B0604020202020204" pitchFamily="34" charset="0"/>
                <a:cs typeface="Arial" panose="020B0604020202020204" pitchFamily="34" charset="0"/>
              </a:rPr>
              <a:t>Сэдэв:</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Монгол улсын төрийн бэлгэ тэмдэг</a:t>
            </a:r>
          </a:p>
          <a:p>
            <a:pPr>
              <a:lnSpc>
                <a:spcPct val="100000"/>
              </a:lnSpc>
            </a:pPr>
            <a:r>
              <a:rPr lang="en-US" sz="1600" b="1" dirty="0">
                <a:latin typeface="Arial" panose="020B0604020202020204" pitchFamily="34" charset="0"/>
                <a:cs typeface="Arial" panose="020B0604020202020204" pitchFamily="34" charset="0"/>
              </a:rPr>
              <a:t>Topic: Mongolian state symbol</a:t>
            </a:r>
          </a:p>
        </p:txBody>
      </p:sp>
      <p:sp>
        <p:nvSpPr>
          <p:cNvPr id="3" name="Title 1">
            <a:extLst>
              <a:ext uri="{FF2B5EF4-FFF2-40B4-BE49-F238E27FC236}">
                <a16:creationId xmlns:a16="http://schemas.microsoft.com/office/drawing/2014/main" id="{C4A2C076-CA55-EE36-CEEB-4E9369A9840B}"/>
              </a:ext>
            </a:extLst>
          </p:cNvPr>
          <p:cNvSpPr txBox="1">
            <a:spLocks/>
          </p:cNvSpPr>
          <p:nvPr/>
        </p:nvSpPr>
        <p:spPr>
          <a:xfrm>
            <a:off x="2286000" y="366447"/>
            <a:ext cx="8319155" cy="76024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1600" b="1" dirty="0">
                <a:latin typeface="Arial" panose="020B0604020202020204" pitchFamily="34" charset="0"/>
                <a:ea typeface="Times New Roman"/>
                <a:cs typeface="Arial" panose="020B0604020202020204" pitchFamily="34" charset="0"/>
                <a:sym typeface="Times New Roman"/>
              </a:rPr>
              <a:t>Mongolian language for foreigners - </a:t>
            </a:r>
            <a:r>
              <a:rPr lang="en-US" sz="1600" b="1" dirty="0">
                <a:latin typeface="Arial" panose="020B0604020202020204" pitchFamily="34" charset="0"/>
                <a:cs typeface="Arial" panose="020B0604020202020204" pitchFamily="34" charset="0"/>
              </a:rPr>
              <a:t>Week 3</a:t>
            </a:r>
          </a:p>
          <a:p>
            <a:pPr>
              <a:lnSpc>
                <a:spcPct val="100000"/>
              </a:lnSpc>
            </a:pPr>
            <a:r>
              <a:rPr lang="en-US" sz="1600" b="1" dirty="0">
                <a:latin typeface="Arial" panose="020B0604020202020204" pitchFamily="34" charset="0"/>
                <a:cs typeface="Arial" panose="020B0604020202020204" pitchFamily="34" charset="0"/>
              </a:rPr>
              <a:t>Lecture </a:t>
            </a:r>
            <a:r>
              <a:rPr lang="mn-Mong-CN" sz="1600" b="1" dirty="0">
                <a:latin typeface="Arial" panose="020B0604020202020204" pitchFamily="34" charset="0"/>
                <a:cs typeface="Arial" panose="020B0604020202020204" pitchFamily="34" charset="0"/>
              </a:rPr>
              <a:t>№</a:t>
            </a:r>
            <a:r>
              <a:rPr lang="en-US" sz="1600" b="1" dirty="0">
                <a:latin typeface="Arial" panose="020B0604020202020204" pitchFamily="34" charset="0"/>
                <a:cs typeface="Arial" panose="020B0604020202020204" pitchFamily="34" charset="0"/>
              </a:rPr>
              <a:t>3</a:t>
            </a:r>
          </a:p>
        </p:txBody>
      </p:sp>
      <p:sp>
        <p:nvSpPr>
          <p:cNvPr id="6" name="Google Shape;92;p1">
            <a:extLst>
              <a:ext uri="{FF2B5EF4-FFF2-40B4-BE49-F238E27FC236}">
                <a16:creationId xmlns:a16="http://schemas.microsoft.com/office/drawing/2014/main" id="{71E3DF19-C2E4-3222-1FC0-32B1A77C11A7}"/>
              </a:ext>
            </a:extLst>
          </p:cNvPr>
          <p:cNvSpPr txBox="1"/>
          <p:nvPr/>
        </p:nvSpPr>
        <p:spPr>
          <a:xfrm>
            <a:off x="3474720" y="3349214"/>
            <a:ext cx="5730289" cy="619471"/>
          </a:xfrm>
          <a:prstGeom prst="rect">
            <a:avLst/>
          </a:prstGeom>
          <a:noFill/>
          <a:ln>
            <a:noFill/>
          </a:ln>
        </p:spPr>
        <p:txBody>
          <a:bodyPr spcFirstLastPara="1" wrap="square" lIns="91425" tIns="45700" rIns="91425" bIns="45700" anchor="b" anchorCtr="0">
            <a:noAutofit/>
          </a:bodyPr>
          <a:lstStyle/>
          <a:p>
            <a:pPr marL="0" marR="0" lvl="0" indent="0" algn="ctr" rtl="0">
              <a:lnSpc>
                <a:spcPct val="150000"/>
              </a:lnSpc>
              <a:spcBef>
                <a:spcPts val="0"/>
              </a:spcBef>
              <a:spcAft>
                <a:spcPts val="0"/>
              </a:spcAft>
              <a:buClr>
                <a:srgbClr val="007E5D"/>
              </a:buClr>
              <a:buSzPts val="1800"/>
              <a:buFont typeface="Times New Roman"/>
              <a:buNone/>
            </a:pPr>
            <a:r>
              <a:rPr lang="en-US" sz="1200" b="1" i="0" u="none" strike="noStrike" cap="none" dirty="0">
                <a:latin typeface="Arial" panose="020B0604020202020204" pitchFamily="34" charset="0"/>
                <a:ea typeface="Times New Roman"/>
                <a:cs typeface="Arial" panose="020B0604020202020204" pitchFamily="34" charset="0"/>
                <a:sym typeface="Times New Roman"/>
              </a:rPr>
              <a:t>Сонсох, ярих, унших, бичих</a:t>
            </a:r>
            <a:r>
              <a:rPr lang="mn-MN" sz="1200" b="1" i="0" u="none" strike="noStrike" cap="none" dirty="0">
                <a:latin typeface="Arial" panose="020B0604020202020204" pitchFamily="34" charset="0"/>
                <a:ea typeface="Times New Roman"/>
                <a:cs typeface="Arial" panose="020B0604020202020204" pitchFamily="34" charset="0"/>
                <a:sym typeface="Times New Roman"/>
              </a:rPr>
              <a:t> чадварыг дээшлүүлэх </a:t>
            </a:r>
            <a:r>
              <a:rPr lang="en-US" sz="1200" b="1" i="0" u="none" strike="noStrike" cap="none" dirty="0">
                <a:latin typeface="Arial" panose="020B0604020202020204" pitchFamily="34" charset="0"/>
                <a:ea typeface="Times New Roman"/>
                <a:cs typeface="Arial" panose="020B0604020202020204" pitchFamily="34" charset="0"/>
                <a:sym typeface="Times New Roman"/>
              </a:rPr>
              <a:t> </a:t>
            </a:r>
            <a:endParaRPr sz="1200" b="1" i="0" u="none" strike="noStrike" cap="none" dirty="0">
              <a:latin typeface="Arial" panose="020B0604020202020204" pitchFamily="34" charset="0"/>
              <a:ea typeface="Times New Roman"/>
              <a:cs typeface="Arial" panose="020B0604020202020204" pitchFamily="34" charset="0"/>
              <a:sym typeface="Times New Roman"/>
            </a:endParaRPr>
          </a:p>
          <a:p>
            <a:pPr marL="0" marR="0" lvl="0" indent="0" algn="ctr" rtl="0">
              <a:lnSpc>
                <a:spcPct val="150000"/>
              </a:lnSpc>
              <a:spcBef>
                <a:spcPts val="0"/>
              </a:spcBef>
              <a:spcAft>
                <a:spcPts val="0"/>
              </a:spcAft>
              <a:buClr>
                <a:srgbClr val="007E5D"/>
              </a:buClr>
              <a:buSzPts val="1800"/>
              <a:buFont typeface="Times New Roman"/>
              <a:buNone/>
            </a:pPr>
            <a:r>
              <a:rPr lang="en-US" sz="1200" b="1" i="0" u="none" strike="noStrike" cap="none" dirty="0">
                <a:latin typeface="Arial" panose="020B0604020202020204" pitchFamily="34" charset="0"/>
                <a:ea typeface="Times New Roman"/>
                <a:cs typeface="Arial" panose="020B0604020202020204" pitchFamily="34" charset="0"/>
                <a:sym typeface="Times New Roman"/>
              </a:rPr>
              <a:t>listening, speaking, reading, writing</a:t>
            </a:r>
            <a:endParaRPr sz="12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DF15FB0-715A-369B-4924-C4B7DFE2B235}"/>
              </a:ext>
            </a:extLst>
          </p:cNvPr>
          <p:cNvSpPr txBox="1"/>
          <p:nvPr/>
        </p:nvSpPr>
        <p:spPr>
          <a:xfrm>
            <a:off x="3474720" y="5754635"/>
            <a:ext cx="6096000" cy="461665"/>
          </a:xfrm>
          <a:prstGeom prst="rect">
            <a:avLst/>
          </a:prstGeom>
          <a:noFill/>
        </p:spPr>
        <p:txBody>
          <a:bodyPr wrap="square">
            <a:spAutoFit/>
          </a:bodyPr>
          <a:lstStyle/>
          <a:p>
            <a:pPr marL="0" marR="0" lvl="0" indent="0" algn="ctr" rtl="0">
              <a:spcBef>
                <a:spcPts val="0"/>
              </a:spcBef>
              <a:spcAft>
                <a:spcPts val="0"/>
              </a:spcAft>
              <a:buNone/>
            </a:pPr>
            <a:r>
              <a:rPr lang="en-US" sz="1200" b="1" i="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Mongolian National University Arts And Culture </a:t>
            </a:r>
          </a:p>
          <a:p>
            <a:pPr marL="0" marR="0" lvl="0" indent="0" algn="ctr" rtl="0">
              <a:spcBef>
                <a:spcPts val="0"/>
              </a:spcBef>
              <a:spcAft>
                <a:spcPts val="0"/>
              </a:spcAft>
              <a:buNone/>
            </a:pPr>
            <a:r>
              <a:rPr lang="en-US" sz="1200" b="1" i="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Professor, Basbish.S</a:t>
            </a:r>
          </a:p>
        </p:txBody>
      </p:sp>
    </p:spTree>
    <p:extLst>
      <p:ext uri="{BB962C8B-B14F-4D97-AF65-F5344CB8AC3E}">
        <p14:creationId xmlns:p14="http://schemas.microsoft.com/office/powerpoint/2010/main" val="4148650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p:bldP spid="6"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3" name="TextBox 12">
            <a:extLst>
              <a:ext uri="{FF2B5EF4-FFF2-40B4-BE49-F238E27FC236}">
                <a16:creationId xmlns:a16="http://schemas.microsoft.com/office/drawing/2014/main" id="{D503C544-8C87-A927-CB1D-4F62EC37ACAB}"/>
              </a:ext>
            </a:extLst>
          </p:cNvPr>
          <p:cNvSpPr txBox="1"/>
          <p:nvPr/>
        </p:nvSpPr>
        <p:spPr>
          <a:xfrm>
            <a:off x="2181392" y="2258141"/>
            <a:ext cx="8362764" cy="2118529"/>
          </a:xfrm>
          <a:prstGeom prst="rect">
            <a:avLst/>
          </a:prstGeom>
          <a:noFill/>
        </p:spPr>
        <p:txBody>
          <a:bodyPr wrap="square">
            <a:spAutoFit/>
          </a:bodyPr>
          <a:lstStyle/>
          <a:p>
            <a:pPr marL="342900" lvl="0" indent="-342900" algn="just" rtl="0">
              <a:lnSpc>
                <a:spcPct val="150000"/>
              </a:lnSpc>
              <a:spcBef>
                <a:spcPts val="0"/>
              </a:spcBef>
              <a:spcAft>
                <a:spcPts val="0"/>
              </a:spcAft>
              <a:buClr>
                <a:schemeClr val="dk1"/>
              </a:buClr>
              <a:buSzPct val="100000"/>
              <a:buAutoNum type="arabicPeriod"/>
            </a:pPr>
            <a:r>
              <a:rPr lang="mn-MN" dirty="0">
                <a:latin typeface="Arial" panose="020B0604020202020204" pitchFamily="34" charset="0"/>
                <a:ea typeface="Times New Roman"/>
                <a:cs typeface="Arial" panose="020B0604020202020204" pitchFamily="34" charset="0"/>
                <a:sym typeface="Times New Roman"/>
              </a:rPr>
              <a:t>Өмнөх хичээлийн бататгал-</a:t>
            </a:r>
            <a:r>
              <a:rPr lang="mn-MN" dirty="0">
                <a:solidFill>
                  <a:srgbClr val="050505"/>
                </a:solidFill>
                <a:latin typeface="Arial" panose="020B0604020202020204" pitchFamily="34" charset="0"/>
                <a:ea typeface="Times New Roman"/>
                <a:cs typeface="Arial" panose="020B0604020202020204" pitchFamily="34" charset="0"/>
                <a:sym typeface="Times New Roman"/>
              </a:rPr>
              <a:t> </a:t>
            </a:r>
            <a:r>
              <a:rPr lang="en-US" dirty="0">
                <a:solidFill>
                  <a:srgbClr val="050505"/>
                </a:solidFill>
                <a:latin typeface="Arial" panose="020B0604020202020204" pitchFamily="34" charset="0"/>
                <a:ea typeface="Times New Roman"/>
                <a:cs typeface="Arial" panose="020B0604020202020204" pitchFamily="34" charset="0"/>
                <a:sym typeface="Times New Roman"/>
              </a:rPr>
              <a:t>Reviewing pervious learning</a:t>
            </a:r>
          </a:p>
          <a:p>
            <a:pPr marL="342900" lvl="0" indent="-342900" algn="just" rtl="0">
              <a:lnSpc>
                <a:spcPct val="150000"/>
              </a:lnSpc>
              <a:spcBef>
                <a:spcPts val="0"/>
              </a:spcBef>
              <a:spcAft>
                <a:spcPts val="0"/>
              </a:spcAft>
              <a:buClr>
                <a:schemeClr val="dk1"/>
              </a:buClr>
              <a:buSzPct val="100000"/>
              <a:buAutoNum type="arabicPeriod"/>
            </a:pPr>
            <a:r>
              <a:rPr lang="mn-MN" sz="1800" dirty="0">
                <a:latin typeface="Arial" panose="020B0604020202020204" pitchFamily="34" charset="0"/>
                <a:cs typeface="Arial" panose="020B0604020202020204" pitchFamily="34" charset="0"/>
              </a:rPr>
              <a:t>Монгол улсын төрийн бэлгэ тэмдэг</a:t>
            </a:r>
            <a:r>
              <a:rPr lang="en-US" sz="1800" dirty="0">
                <a:latin typeface="Arial" panose="020B0604020202020204" pitchFamily="34" charset="0"/>
                <a:cs typeface="Arial" panose="020B0604020202020204" pitchFamily="34" charset="0"/>
              </a:rPr>
              <a:t> - Mongolian state symbol</a:t>
            </a:r>
            <a:endParaRPr lang="en-US" dirty="0">
              <a:solidFill>
                <a:schemeClr val="dk1"/>
              </a:solidFill>
              <a:latin typeface="Arial" panose="020B0604020202020204" pitchFamily="34" charset="0"/>
              <a:ea typeface="Times New Roman"/>
              <a:cs typeface="Arial" panose="020B0604020202020204" pitchFamily="34" charset="0"/>
              <a:sym typeface="Times New Roman"/>
            </a:endParaRPr>
          </a:p>
          <a:p>
            <a:pPr marL="342900" lvl="0" indent="-342900" algn="just" rtl="0">
              <a:lnSpc>
                <a:spcPct val="150000"/>
              </a:lnSpc>
              <a:spcBef>
                <a:spcPts val="0"/>
              </a:spcBef>
              <a:spcAft>
                <a:spcPts val="0"/>
              </a:spcAft>
              <a:buClr>
                <a:schemeClr val="dk1"/>
              </a:buClr>
              <a:buSzPct val="100000"/>
              <a:buAutoNum type="arabicPeriod"/>
            </a:pPr>
            <a:r>
              <a:rPr lang="mn-MN" dirty="0">
                <a:solidFill>
                  <a:schemeClr val="dk1"/>
                </a:solidFill>
                <a:latin typeface="Arial" panose="020B0604020202020204" pitchFamily="34" charset="0"/>
                <a:ea typeface="Times New Roman"/>
                <a:cs typeface="Arial" panose="020B0604020202020204" pitchFamily="34" charset="0"/>
                <a:sym typeface="Times New Roman"/>
              </a:rPr>
              <a:t>Дасгал ажлууд- </a:t>
            </a:r>
            <a:r>
              <a:rPr lang="en-US" dirty="0">
                <a:solidFill>
                  <a:schemeClr val="dk1"/>
                </a:solidFill>
                <a:latin typeface="Arial" panose="020B0604020202020204" pitchFamily="34" charset="0"/>
                <a:ea typeface="Times New Roman"/>
                <a:cs typeface="Arial" panose="020B0604020202020204" pitchFamily="34" charset="0"/>
                <a:sym typeface="Times New Roman"/>
              </a:rPr>
              <a:t>Exercises </a:t>
            </a:r>
            <a:endParaRPr lang="mn-MN" dirty="0">
              <a:latin typeface="Arial" panose="020B0604020202020204" pitchFamily="34" charset="0"/>
              <a:cs typeface="Arial" panose="020B0604020202020204" pitchFamily="34" charset="0"/>
              <a:sym typeface="Times New Roman"/>
            </a:endParaRPr>
          </a:p>
          <a:p>
            <a:pPr marL="342900" lvl="0" indent="-342900" algn="just" rtl="0">
              <a:lnSpc>
                <a:spcPct val="150000"/>
              </a:lnSpc>
              <a:spcBef>
                <a:spcPts val="0"/>
              </a:spcBef>
              <a:spcAft>
                <a:spcPts val="0"/>
              </a:spcAft>
              <a:buClr>
                <a:schemeClr val="dk1"/>
              </a:buClr>
              <a:buSzPct val="100000"/>
              <a:buAutoNum type="arabicPeriod"/>
            </a:pPr>
            <a:r>
              <a:rPr lang="mn-MN" dirty="0">
                <a:solidFill>
                  <a:schemeClr val="dk1"/>
                </a:solidFill>
                <a:latin typeface="Arial" panose="020B0604020202020204" pitchFamily="34" charset="0"/>
                <a:ea typeface="Times New Roman"/>
                <a:cs typeface="Arial" panose="020B0604020202020204" pitchFamily="34" charset="0"/>
                <a:sym typeface="Times New Roman"/>
              </a:rPr>
              <a:t>Шинэ үг хэллэгүүд- </a:t>
            </a:r>
            <a:r>
              <a:rPr lang="en-US" dirty="0">
                <a:solidFill>
                  <a:schemeClr val="dk1"/>
                </a:solidFill>
                <a:latin typeface="Arial" panose="020B0604020202020204" pitchFamily="34" charset="0"/>
                <a:ea typeface="Times New Roman"/>
                <a:cs typeface="Arial" panose="020B0604020202020204" pitchFamily="34" charset="0"/>
                <a:sym typeface="Times New Roman"/>
              </a:rPr>
              <a:t>New words</a:t>
            </a:r>
          </a:p>
          <a:p>
            <a:pPr marL="342900" lvl="0" indent="-342900" algn="just" rtl="0">
              <a:lnSpc>
                <a:spcPct val="150000"/>
              </a:lnSpc>
              <a:spcBef>
                <a:spcPts val="0"/>
              </a:spcBef>
              <a:spcAft>
                <a:spcPts val="0"/>
              </a:spcAft>
              <a:buClr>
                <a:schemeClr val="dk1"/>
              </a:buClr>
              <a:buSzPct val="100000"/>
              <a:buAutoNum type="arabicPeriod"/>
            </a:pPr>
            <a:r>
              <a:rPr lang="mn-MN" dirty="0">
                <a:solidFill>
                  <a:schemeClr val="dk1"/>
                </a:solidFill>
                <a:latin typeface="Arial" panose="020B0604020202020204" pitchFamily="34" charset="0"/>
                <a:ea typeface="Times New Roman"/>
                <a:cs typeface="Arial" panose="020B0604020202020204" pitchFamily="34" charset="0"/>
                <a:sym typeface="Times New Roman"/>
              </a:rPr>
              <a:t>Гэрийн даалгавар - </a:t>
            </a:r>
            <a:r>
              <a:rPr lang="en-US" dirty="0">
                <a:solidFill>
                  <a:schemeClr val="dk1"/>
                </a:solidFill>
                <a:latin typeface="Arial" panose="020B0604020202020204" pitchFamily="34" charset="0"/>
                <a:ea typeface="Times New Roman"/>
                <a:cs typeface="Arial" panose="020B0604020202020204" pitchFamily="34" charset="0"/>
                <a:sym typeface="Times New Roman"/>
              </a:rPr>
              <a:t>Homework</a:t>
            </a:r>
            <a:endParaRPr lang="mn-MN"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14" name="Google Shape;103;p2">
            <a:extLst>
              <a:ext uri="{FF2B5EF4-FFF2-40B4-BE49-F238E27FC236}">
                <a16:creationId xmlns:a16="http://schemas.microsoft.com/office/drawing/2014/main" id="{5A7AB5F1-B227-0F54-9428-9AB623765884}"/>
              </a:ext>
            </a:extLst>
          </p:cNvPr>
          <p:cNvSpPr txBox="1"/>
          <p:nvPr/>
        </p:nvSpPr>
        <p:spPr>
          <a:xfrm>
            <a:off x="3685880" y="342374"/>
            <a:ext cx="494321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2800"/>
              <a:buFont typeface="Times New Roman"/>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Хичээлийн агуулга - </a:t>
            </a:r>
            <a:r>
              <a:rPr lang="en-US" sz="1600" b="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Lecture content</a:t>
            </a:r>
            <a:endParaRPr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847492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71416"/>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E6ABA9E1-6ED1-9C50-89BA-52F0BBC551EA}"/>
              </a:ext>
            </a:extLst>
          </p:cNvPr>
          <p:cNvSpPr txBox="1"/>
          <p:nvPr/>
        </p:nvSpPr>
        <p:spPr>
          <a:xfrm>
            <a:off x="3604333" y="955001"/>
            <a:ext cx="3961063" cy="416011"/>
          </a:xfrm>
          <a:prstGeom prst="rect">
            <a:avLst/>
          </a:prstGeom>
          <a:noFill/>
        </p:spPr>
        <p:txBody>
          <a:bodyPr wrap="square">
            <a:spAutoFit/>
          </a:bodyPr>
          <a:lstStyle/>
          <a:p>
            <a:pPr algn="ctr">
              <a:lnSpc>
                <a:spcPct val="150000"/>
              </a:lnSpc>
              <a:spcAft>
                <a:spcPts val="0"/>
              </a:spcAft>
            </a:pPr>
            <a:r>
              <a:rPr lang="mn-MN" sz="1600" b="1" dirty="0">
                <a:latin typeface="Arial" panose="020B0604020202020204" pitchFamily="34" charset="0"/>
                <a:ea typeface="Calibri" panose="020F0502020204030204" pitchFamily="34" charset="0"/>
                <a:cs typeface="Arial" panose="020B0604020202020204" pitchFamily="34" charset="0"/>
              </a:rPr>
              <a:t>Мэдлэг шалгах тест</a:t>
            </a:r>
            <a:r>
              <a:rPr lang="en-US" sz="1600" b="1" dirty="0">
                <a:latin typeface="Arial" panose="020B0604020202020204" pitchFamily="34" charset="0"/>
                <a:ea typeface="Calibri" panose="020F0502020204030204" pitchFamily="34" charset="0"/>
                <a:cs typeface="Arial" panose="020B0604020202020204" pitchFamily="34" charset="0"/>
              </a:rPr>
              <a:t> - Test</a:t>
            </a:r>
            <a:endParaRPr lang="mn-MN" sz="1600" b="1" dirty="0">
              <a:latin typeface="Arial" panose="020B0604020202020204" pitchFamily="34" charset="0"/>
              <a:ea typeface="Calibri" panose="020F0502020204030204" pitchFamily="34" charset="0"/>
              <a:cs typeface="Arial" panose="020B0604020202020204" pitchFamily="34" charset="0"/>
            </a:endParaRPr>
          </a:p>
        </p:txBody>
      </p:sp>
      <p:sp>
        <p:nvSpPr>
          <p:cNvPr id="7" name="Google Shape;419;p24">
            <a:extLst>
              <a:ext uri="{FF2B5EF4-FFF2-40B4-BE49-F238E27FC236}">
                <a16:creationId xmlns:a16="http://schemas.microsoft.com/office/drawing/2014/main" id="{86210DC7-AE19-ED3B-70C8-18D1CF3FA0DE}"/>
              </a:ext>
            </a:extLst>
          </p:cNvPr>
          <p:cNvSpPr txBox="1"/>
          <p:nvPr/>
        </p:nvSpPr>
        <p:spPr>
          <a:xfrm>
            <a:off x="4156551" y="242029"/>
            <a:ext cx="5939157"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Өмнөх хичээлийн бататгал буюу гэрийн даалгавар</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  </a:t>
            </a:r>
          </a:p>
          <a:p>
            <a:pPr marL="0" marR="0" lvl="0" indent="0" algn="ctr" rtl="0">
              <a:spcBef>
                <a:spcPts val="0"/>
              </a:spcBef>
              <a:spcAft>
                <a:spcPts val="0"/>
              </a:spcAft>
              <a:buNone/>
            </a:pP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Reviewing pervious learning and</a:t>
            </a: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 </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 </a:t>
            </a: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a:t>
            </a:r>
            <a:endParaRPr sz="1600" b="1"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D26BCB24-7ABF-C734-6C66-B425E43FB375}"/>
              </a:ext>
            </a:extLst>
          </p:cNvPr>
          <p:cNvPicPr>
            <a:picLocks noChangeAspect="1"/>
          </p:cNvPicPr>
          <p:nvPr/>
        </p:nvPicPr>
        <p:blipFill>
          <a:blip r:embed="rId2"/>
          <a:stretch>
            <a:fillRect/>
          </a:stretch>
        </p:blipFill>
        <p:spPr>
          <a:xfrm>
            <a:off x="641395" y="1623236"/>
            <a:ext cx="11034716" cy="4279763"/>
          </a:xfrm>
          <a:prstGeom prst="rect">
            <a:avLst/>
          </a:prstGeom>
        </p:spPr>
      </p:pic>
      <p:sp>
        <p:nvSpPr>
          <p:cNvPr id="3" name="TextBox 2">
            <a:extLst>
              <a:ext uri="{FF2B5EF4-FFF2-40B4-BE49-F238E27FC236}">
                <a16:creationId xmlns:a16="http://schemas.microsoft.com/office/drawing/2014/main" id="{84C2CF4F-2EF1-D90D-FDA6-7A5659F62510}"/>
              </a:ext>
            </a:extLst>
          </p:cNvPr>
          <p:cNvSpPr txBox="1"/>
          <p:nvPr/>
        </p:nvSpPr>
        <p:spPr>
          <a:xfrm>
            <a:off x="4231432" y="6155223"/>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31</a:t>
            </a:r>
            <a:r>
              <a:rPr lang="mn-MN" sz="1400" b="0" dirty="0">
                <a:effectLst/>
                <a:latin typeface="Arial" panose="020B0604020202020204" pitchFamily="34" charset="0"/>
                <a:ea typeface="Arial" panose="020B0604020202020204" pitchFamily="34" charset="0"/>
              </a:rPr>
              <a:t>)</a:t>
            </a:r>
            <a:endParaRPr lang="en-US" sz="1400" dirty="0"/>
          </a:p>
        </p:txBody>
      </p:sp>
    </p:spTree>
    <p:extLst>
      <p:ext uri="{BB962C8B-B14F-4D97-AF65-F5344CB8AC3E}">
        <p14:creationId xmlns:p14="http://schemas.microsoft.com/office/powerpoint/2010/main" val="2207362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2" name="TextBox 1">
            <a:extLst>
              <a:ext uri="{FF2B5EF4-FFF2-40B4-BE49-F238E27FC236}">
                <a16:creationId xmlns:a16="http://schemas.microsoft.com/office/drawing/2014/main" id="{157F26B7-AC29-F1F7-FAFD-93503ADE5AA0}"/>
              </a:ext>
            </a:extLst>
          </p:cNvPr>
          <p:cNvSpPr txBox="1"/>
          <p:nvPr/>
        </p:nvSpPr>
        <p:spPr>
          <a:xfrm>
            <a:off x="3595455" y="989261"/>
            <a:ext cx="3961063" cy="416011"/>
          </a:xfrm>
          <a:prstGeom prst="rect">
            <a:avLst/>
          </a:prstGeom>
          <a:noFill/>
        </p:spPr>
        <p:txBody>
          <a:bodyPr wrap="square">
            <a:spAutoFit/>
          </a:bodyPr>
          <a:lstStyle/>
          <a:p>
            <a:pPr algn="ctr">
              <a:lnSpc>
                <a:spcPct val="150000"/>
              </a:lnSpc>
              <a:spcAft>
                <a:spcPts val="0"/>
              </a:spcAft>
            </a:pPr>
            <a:r>
              <a:rPr lang="mn-MN" sz="1600" b="1" dirty="0">
                <a:latin typeface="Arial" panose="020B0604020202020204" pitchFamily="34" charset="0"/>
                <a:ea typeface="Calibri" panose="020F0502020204030204" pitchFamily="34" charset="0"/>
                <a:cs typeface="Arial" panose="020B0604020202020204" pitchFamily="34" charset="0"/>
              </a:rPr>
              <a:t>Мэдлэг шалгах тест</a:t>
            </a:r>
            <a:r>
              <a:rPr lang="en-US" sz="1600" b="1" dirty="0">
                <a:latin typeface="Arial" panose="020B0604020202020204" pitchFamily="34" charset="0"/>
                <a:ea typeface="Calibri" panose="020F0502020204030204" pitchFamily="34" charset="0"/>
                <a:cs typeface="Arial" panose="020B0604020202020204" pitchFamily="34" charset="0"/>
              </a:rPr>
              <a:t> - Test</a:t>
            </a:r>
            <a:endParaRPr lang="mn-MN" sz="1600" b="1" dirty="0">
              <a:latin typeface="Arial" panose="020B0604020202020204" pitchFamily="34" charset="0"/>
              <a:ea typeface="Calibri" panose="020F0502020204030204" pitchFamily="34" charset="0"/>
              <a:cs typeface="Arial" panose="020B0604020202020204" pitchFamily="34" charset="0"/>
            </a:endParaRPr>
          </a:p>
        </p:txBody>
      </p:sp>
      <p:sp>
        <p:nvSpPr>
          <p:cNvPr id="3" name="Google Shape;419;p24">
            <a:extLst>
              <a:ext uri="{FF2B5EF4-FFF2-40B4-BE49-F238E27FC236}">
                <a16:creationId xmlns:a16="http://schemas.microsoft.com/office/drawing/2014/main" id="{A37E4CEC-244F-28B1-CF76-E87818313CF2}"/>
              </a:ext>
            </a:extLst>
          </p:cNvPr>
          <p:cNvSpPr txBox="1"/>
          <p:nvPr/>
        </p:nvSpPr>
        <p:spPr>
          <a:xfrm>
            <a:off x="4156551" y="242029"/>
            <a:ext cx="5939157"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Өмнөх хичээлийн бататгал буюу гэрийн даалгавар</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  </a:t>
            </a:r>
          </a:p>
          <a:p>
            <a:pPr marL="0" marR="0" lvl="0" indent="0" algn="ctr" rtl="0">
              <a:spcBef>
                <a:spcPts val="0"/>
              </a:spcBef>
              <a:spcAft>
                <a:spcPts val="0"/>
              </a:spcAft>
              <a:buNone/>
            </a:pP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Reviewing pervious learning and</a:t>
            </a: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 </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 </a:t>
            </a: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a:t>
            </a:r>
            <a:endParaRPr sz="1600" b="1"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7559D439-D405-FDE5-1D7D-4795DFC27046}"/>
              </a:ext>
            </a:extLst>
          </p:cNvPr>
          <p:cNvPicPr>
            <a:picLocks noChangeAspect="1"/>
          </p:cNvPicPr>
          <p:nvPr/>
        </p:nvPicPr>
        <p:blipFill>
          <a:blip r:embed="rId2"/>
          <a:stretch>
            <a:fillRect/>
          </a:stretch>
        </p:blipFill>
        <p:spPr>
          <a:xfrm>
            <a:off x="935635" y="1566389"/>
            <a:ext cx="10589670" cy="4359018"/>
          </a:xfrm>
          <a:prstGeom prst="rect">
            <a:avLst/>
          </a:prstGeom>
        </p:spPr>
      </p:pic>
      <p:sp>
        <p:nvSpPr>
          <p:cNvPr id="7" name="TextBox 6">
            <a:extLst>
              <a:ext uri="{FF2B5EF4-FFF2-40B4-BE49-F238E27FC236}">
                <a16:creationId xmlns:a16="http://schemas.microsoft.com/office/drawing/2014/main" id="{AC6B9C83-D144-A331-1CF2-26C31D7249EB}"/>
              </a:ext>
            </a:extLst>
          </p:cNvPr>
          <p:cNvSpPr txBox="1"/>
          <p:nvPr/>
        </p:nvSpPr>
        <p:spPr>
          <a:xfrm>
            <a:off x="4213503" y="6258010"/>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31</a:t>
            </a:r>
            <a:r>
              <a:rPr lang="mn-MN" sz="1400" b="0" dirty="0">
                <a:effectLst/>
                <a:latin typeface="Arial" panose="020B0604020202020204" pitchFamily="34" charset="0"/>
                <a:ea typeface="Arial" panose="020B0604020202020204" pitchFamily="34" charset="0"/>
              </a:rPr>
              <a:t>)</a:t>
            </a:r>
            <a:endParaRPr lang="en-US" sz="1400" dirty="0"/>
          </a:p>
        </p:txBody>
      </p:sp>
    </p:spTree>
    <p:extLst>
      <p:ext uri="{BB962C8B-B14F-4D97-AF65-F5344CB8AC3E}">
        <p14:creationId xmlns:p14="http://schemas.microsoft.com/office/powerpoint/2010/main" val="2483020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7" name="Google Shape;112;p3">
            <a:extLst>
              <a:ext uri="{FF2B5EF4-FFF2-40B4-BE49-F238E27FC236}">
                <a16:creationId xmlns:a16="http://schemas.microsoft.com/office/drawing/2014/main" id="{07355407-70AC-DDED-A3B8-8989AF0A019C}"/>
              </a:ext>
            </a:extLst>
          </p:cNvPr>
          <p:cNvSpPr txBox="1"/>
          <p:nvPr/>
        </p:nvSpPr>
        <p:spPr>
          <a:xfrm>
            <a:off x="3142696" y="1384662"/>
            <a:ext cx="6096424" cy="61986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Clr>
                <a:schemeClr val="dk1"/>
              </a:buClr>
              <a:buSzPts val="2000"/>
              <a:buFont typeface="Times New Roman"/>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1. </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Асуултыг уншаарай. </a:t>
            </a:r>
            <a:r>
              <a:rPr lang="mn-MN" sz="1600" dirty="0">
                <a:solidFill>
                  <a:srgbClr val="000000"/>
                </a:solidFill>
                <a:latin typeface="Arial" panose="020B0604020202020204" pitchFamily="34" charset="0"/>
                <a:ea typeface="Times New Roman"/>
                <a:cs typeface="Arial" panose="020B0604020202020204" pitchFamily="34" charset="0"/>
                <a:sym typeface="Arial"/>
              </a:rPr>
              <a:t>- </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Read the questions.</a:t>
            </a:r>
            <a:endParaRPr sz="1600" b="0" i="0" u="none" strike="noStrike" cap="none" dirty="0">
              <a:solidFill>
                <a:srgbClr val="000000"/>
              </a:solidFill>
              <a:latin typeface="Arial" panose="020B0604020202020204" pitchFamily="34" charset="0"/>
              <a:ea typeface="Arial"/>
              <a:cs typeface="Arial" panose="020B0604020202020204" pitchFamily="34" charset="0"/>
              <a:sym typeface="Arial"/>
            </a:endParaRPr>
          </a:p>
        </p:txBody>
      </p:sp>
      <p:sp>
        <p:nvSpPr>
          <p:cNvPr id="8" name="Rectangle 7">
            <a:extLst>
              <a:ext uri="{FF2B5EF4-FFF2-40B4-BE49-F238E27FC236}">
                <a16:creationId xmlns:a16="http://schemas.microsoft.com/office/drawing/2014/main" id="{426F2B72-9A4E-E7B1-85CA-4CEB458EA587}"/>
              </a:ext>
            </a:extLst>
          </p:cNvPr>
          <p:cNvSpPr/>
          <p:nvPr/>
        </p:nvSpPr>
        <p:spPr>
          <a:xfrm>
            <a:off x="1494192" y="2588304"/>
            <a:ext cx="10031767" cy="1893339"/>
          </a:xfrm>
          <a:prstGeom prst="rect">
            <a:avLst/>
          </a:prstGeom>
        </p:spPr>
        <p:txBody>
          <a:bodyPr wrap="square">
            <a:spAutoFit/>
          </a:bodyPr>
          <a:lstStyle/>
          <a:p>
            <a:pPr marL="342900" lvl="0" indent="-342900" algn="just">
              <a:lnSpc>
                <a:spcPct val="150000"/>
              </a:lnSpc>
              <a:spcAft>
                <a:spcPts val="0"/>
              </a:spcAft>
              <a:buFont typeface="+mj-lt"/>
              <a:buAutoNum type="arabicPeriod"/>
            </a:pPr>
            <a:r>
              <a:rPr lang="mn-MN" sz="1600" dirty="0">
                <a:effectLst/>
                <a:latin typeface="Arial" panose="020B0604020202020204" pitchFamily="34" charset="0"/>
                <a:ea typeface="Calibri" panose="020F0502020204030204" pitchFamily="34" charset="0"/>
                <a:cs typeface="Arial" panose="020B0604020202020204" pitchFamily="34" charset="0"/>
              </a:rPr>
              <a:t>Төрийн бэлгэ тэмдэг гэж юу вэ? </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spcAft>
                <a:spcPts val="0"/>
              </a:spcAft>
              <a:buFont typeface="+mj-lt"/>
              <a:buAutoNum type="arabicPeriod"/>
            </a:pPr>
            <a:r>
              <a:rPr lang="mn-MN" sz="1600" dirty="0">
                <a:effectLst/>
                <a:latin typeface="Arial" panose="020B0604020202020204" pitchFamily="34" charset="0"/>
                <a:ea typeface="Calibri" panose="020F0502020204030204" pitchFamily="34" charset="0"/>
                <a:cs typeface="Arial" panose="020B0604020202020204" pitchFamily="34" charset="0"/>
              </a:rPr>
              <a:t>Төрийн бэлгэ тэмдэгт юу юу ордог вэ?</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spcAft>
                <a:spcPts val="0"/>
              </a:spcAft>
              <a:buFont typeface="+mj-lt"/>
              <a:buAutoNum type="arabicPeriod"/>
            </a:pPr>
            <a:r>
              <a:rPr lang="mn-MN" sz="1600" dirty="0">
                <a:effectLst/>
                <a:latin typeface="Arial" panose="020B0604020202020204" pitchFamily="34" charset="0"/>
                <a:ea typeface="Calibri" panose="020F0502020204030204" pitchFamily="34" charset="0"/>
                <a:cs typeface="Arial" panose="020B0604020202020204" pitchFamily="34" charset="0"/>
              </a:rPr>
              <a:t>Монгол төрийн бэлгэ тэмдгүүдээс нэрлэнэ үү?</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spcAft>
                <a:spcPts val="0"/>
              </a:spcAft>
              <a:buFont typeface="+mj-lt"/>
              <a:buAutoNum type="arabicPeriod"/>
            </a:pPr>
            <a:r>
              <a:rPr lang="mn-MN" sz="1600" dirty="0">
                <a:effectLst/>
                <a:latin typeface="Arial" panose="020B0604020202020204" pitchFamily="34" charset="0"/>
                <a:ea typeface="Calibri" panose="020F0502020204030204" pitchFamily="34" charset="0"/>
                <a:cs typeface="Arial" panose="020B0604020202020204" pitchFamily="34" charset="0"/>
              </a:rPr>
              <a:t>Монгол улсын төрийн сүлд харж байсан уу? Сүлдэн дээр юу юу дүрсэлсэн байдаг вэ? </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spcAft>
                <a:spcPts val="0"/>
              </a:spcAft>
              <a:buFont typeface="+mj-lt"/>
              <a:buAutoNum type="arabicPeriod"/>
            </a:pPr>
            <a:r>
              <a:rPr lang="mn-MN" sz="1600" dirty="0">
                <a:effectLst/>
                <a:latin typeface="Arial" panose="020B0604020202020204" pitchFamily="34" charset="0"/>
                <a:ea typeface="Calibri" panose="020F0502020204030204" pitchFamily="34" charset="0"/>
                <a:cs typeface="Arial" panose="020B0604020202020204" pitchFamily="34" charset="0"/>
              </a:rPr>
              <a:t>Монгол улсын төрийн сүлд туг гэж юу вэ?</a:t>
            </a:r>
            <a:endParaRPr lang="en-US" sz="1600" dirty="0">
              <a:latin typeface="Arial" panose="020B060402020202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AC7A2292-0223-6491-0038-DEF69C18A732}"/>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2" name="TextBox 1">
            <a:extLst>
              <a:ext uri="{FF2B5EF4-FFF2-40B4-BE49-F238E27FC236}">
                <a16:creationId xmlns:a16="http://schemas.microsoft.com/office/drawing/2014/main" id="{263C15C6-0879-6D3D-057A-C0A7BD335351}"/>
              </a:ext>
            </a:extLst>
          </p:cNvPr>
          <p:cNvSpPr txBox="1"/>
          <p:nvPr/>
        </p:nvSpPr>
        <p:spPr>
          <a:xfrm>
            <a:off x="3944562" y="5165561"/>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1</a:t>
            </a:r>
            <a:r>
              <a:rPr lang="mn-MN" sz="1400" b="0" dirty="0">
                <a:effectLst/>
                <a:latin typeface="Arial" panose="020B0604020202020204" pitchFamily="34" charset="0"/>
                <a:ea typeface="Arial" panose="020B0604020202020204" pitchFamily="34" charset="0"/>
              </a:rPr>
              <a:t>3)</a:t>
            </a:r>
            <a:endParaRPr lang="en-US" sz="1400" dirty="0"/>
          </a:p>
        </p:txBody>
      </p:sp>
    </p:spTree>
    <p:extLst>
      <p:ext uri="{BB962C8B-B14F-4D97-AF65-F5344CB8AC3E}">
        <p14:creationId xmlns:p14="http://schemas.microsoft.com/office/powerpoint/2010/main" val="318244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animEffect transition="in" filter="fade">
                                      <p:cBhvr>
                                        <p:cTn id="15" dur="500"/>
                                        <p:tgtEl>
                                          <p:spTgt spid="8">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8">
                                            <p:txEl>
                                              <p:pRg st="2" end="2"/>
                                            </p:txEl>
                                          </p:spTgt>
                                        </p:tgtEl>
                                        <p:attrNameLst>
                                          <p:attrName>style.visibility</p:attrName>
                                        </p:attrNameLst>
                                      </p:cBhvr>
                                      <p:to>
                                        <p:strVal val="visible"/>
                                      </p:to>
                                    </p:set>
                                    <p:animEffect transition="in" filter="fade">
                                      <p:cBhvr>
                                        <p:cTn id="18" dur="500"/>
                                        <p:tgtEl>
                                          <p:spTgt spid="8">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8">
                                            <p:txEl>
                                              <p:pRg st="3" end="3"/>
                                            </p:txEl>
                                          </p:spTgt>
                                        </p:tgtEl>
                                        <p:attrNameLst>
                                          <p:attrName>style.visibility</p:attrName>
                                        </p:attrNameLst>
                                      </p:cBhvr>
                                      <p:to>
                                        <p:strVal val="visible"/>
                                      </p:to>
                                    </p:set>
                                    <p:animEffect transition="in" filter="fade">
                                      <p:cBhvr>
                                        <p:cTn id="21" dur="500"/>
                                        <p:tgtEl>
                                          <p:spTgt spid="8">
                                            <p:txEl>
                                              <p:pRg st="3" end="3"/>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8">
                                            <p:txEl>
                                              <p:pRg st="4" end="4"/>
                                            </p:txEl>
                                          </p:spTgt>
                                        </p:tgtEl>
                                        <p:attrNameLst>
                                          <p:attrName>style.visibility</p:attrName>
                                        </p:attrNameLst>
                                      </p:cBhvr>
                                      <p:to>
                                        <p:strVal val="visible"/>
                                      </p:to>
                                    </p:set>
                                    <p:animEffect transition="in" filter="fade">
                                      <p:cBhvr>
                                        <p:cTn id="24"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pic>
        <p:nvPicPr>
          <p:cNvPr id="2" name="Picture 1">
            <a:extLst>
              <a:ext uri="{FF2B5EF4-FFF2-40B4-BE49-F238E27FC236}">
                <a16:creationId xmlns:a16="http://schemas.microsoft.com/office/drawing/2014/main" id="{F2E97E18-54D4-8674-7B14-182C4100CE41}"/>
              </a:ext>
            </a:extLst>
          </p:cNvPr>
          <p:cNvPicPr>
            <a:picLocks noChangeAspect="1"/>
          </p:cNvPicPr>
          <p:nvPr/>
        </p:nvPicPr>
        <p:blipFill>
          <a:blip r:embed="rId2"/>
          <a:stretch>
            <a:fillRect/>
          </a:stretch>
        </p:blipFill>
        <p:spPr>
          <a:xfrm>
            <a:off x="7307523" y="1642910"/>
            <a:ext cx="3542747" cy="3590855"/>
          </a:xfrm>
          <a:prstGeom prst="rect">
            <a:avLst/>
          </a:prstGeom>
        </p:spPr>
      </p:pic>
      <p:sp>
        <p:nvSpPr>
          <p:cNvPr id="3" name="Rectangle 2">
            <a:extLst>
              <a:ext uri="{FF2B5EF4-FFF2-40B4-BE49-F238E27FC236}">
                <a16:creationId xmlns:a16="http://schemas.microsoft.com/office/drawing/2014/main" id="{9B144CFF-8B66-7ECE-219F-C7CCCAB6D7F0}"/>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10" name="TextBox 9">
            <a:extLst>
              <a:ext uri="{FF2B5EF4-FFF2-40B4-BE49-F238E27FC236}">
                <a16:creationId xmlns:a16="http://schemas.microsoft.com/office/drawing/2014/main" id="{D3992F58-959D-F022-B395-1B78CF178711}"/>
              </a:ext>
            </a:extLst>
          </p:cNvPr>
          <p:cNvSpPr txBox="1"/>
          <p:nvPr/>
        </p:nvSpPr>
        <p:spPr>
          <a:xfrm>
            <a:off x="2904904" y="1304356"/>
            <a:ext cx="1734548" cy="338554"/>
          </a:xfrm>
          <a:prstGeom prst="rect">
            <a:avLst/>
          </a:prstGeom>
          <a:noFill/>
        </p:spPr>
        <p:txBody>
          <a:bodyPr wrap="square">
            <a:spAutoFit/>
          </a:bodyPr>
          <a:lstStyle/>
          <a:p>
            <a:r>
              <a:rPr lang="en-US" sz="1600" b="0" i="0" dirty="0">
                <a:solidFill>
                  <a:srgbClr val="202124"/>
                </a:solidFill>
                <a:effectLst/>
                <a:latin typeface="Arial" panose="020B0604020202020204" pitchFamily="34" charset="0"/>
                <a:cs typeface="Arial" panose="020B0604020202020204" pitchFamily="34" charset="0"/>
              </a:rPr>
              <a:t>Flag of Mongolia</a:t>
            </a:r>
            <a:endParaRPr lang="en-US" sz="1600"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9FC487DA-D3EC-CB83-2F23-6C1DE1B4F8CE}"/>
              </a:ext>
            </a:extLst>
          </p:cNvPr>
          <p:cNvSpPr txBox="1"/>
          <p:nvPr/>
        </p:nvSpPr>
        <p:spPr>
          <a:xfrm>
            <a:off x="7743456" y="1241893"/>
            <a:ext cx="2670882" cy="338554"/>
          </a:xfrm>
          <a:prstGeom prst="rect">
            <a:avLst/>
          </a:prstGeom>
          <a:noFill/>
        </p:spPr>
        <p:txBody>
          <a:bodyPr wrap="square">
            <a:spAutoFit/>
          </a:bodyPr>
          <a:lstStyle/>
          <a:p>
            <a:r>
              <a:rPr lang="en-US" sz="1600" b="0" i="0" dirty="0">
                <a:solidFill>
                  <a:srgbClr val="202122"/>
                </a:solidFill>
                <a:effectLst/>
                <a:latin typeface="Arial" panose="020B0604020202020204" pitchFamily="34" charset="0"/>
              </a:rPr>
              <a:t>State </a:t>
            </a:r>
            <a:r>
              <a:rPr lang="en-US" sz="1600" b="0" i="0" u="sng" dirty="0">
                <a:solidFill>
                  <a:srgbClr val="FAA700"/>
                </a:solidFill>
                <a:effectLst/>
                <a:latin typeface="Arial" panose="020B0604020202020204" pitchFamily="34" charset="0"/>
                <a:hlinkClick r:id="rId3" tooltip="w:Emblem of Mongolia"/>
              </a:rPr>
              <a:t>Emblem of Mongolia</a:t>
            </a:r>
            <a:endParaRPr lang="en-US" sz="1600" dirty="0"/>
          </a:p>
        </p:txBody>
      </p:sp>
      <p:pic>
        <p:nvPicPr>
          <p:cNvPr id="9" name="Picture 8">
            <a:extLst>
              <a:ext uri="{FF2B5EF4-FFF2-40B4-BE49-F238E27FC236}">
                <a16:creationId xmlns:a16="http://schemas.microsoft.com/office/drawing/2014/main" id="{F77FD97D-F044-0FE4-FB21-E870E1A00895}"/>
              </a:ext>
            </a:extLst>
          </p:cNvPr>
          <p:cNvPicPr>
            <a:picLocks noChangeAspect="1"/>
          </p:cNvPicPr>
          <p:nvPr/>
        </p:nvPicPr>
        <p:blipFill>
          <a:blip r:embed="rId4"/>
          <a:stretch>
            <a:fillRect/>
          </a:stretch>
        </p:blipFill>
        <p:spPr>
          <a:xfrm>
            <a:off x="1625131" y="2041048"/>
            <a:ext cx="4294094" cy="2410418"/>
          </a:xfrm>
          <a:prstGeom prst="rect">
            <a:avLst/>
          </a:prstGeom>
        </p:spPr>
      </p:pic>
      <p:sp>
        <p:nvSpPr>
          <p:cNvPr id="14" name="TextBox 13">
            <a:extLst>
              <a:ext uri="{FF2B5EF4-FFF2-40B4-BE49-F238E27FC236}">
                <a16:creationId xmlns:a16="http://schemas.microsoft.com/office/drawing/2014/main" id="{31DE83E5-09BD-E07C-E907-D84E5E124513}"/>
              </a:ext>
            </a:extLst>
          </p:cNvPr>
          <p:cNvSpPr txBox="1"/>
          <p:nvPr/>
        </p:nvSpPr>
        <p:spPr>
          <a:xfrm>
            <a:off x="1265786" y="5002932"/>
            <a:ext cx="4707702" cy="461665"/>
          </a:xfrm>
          <a:prstGeom prst="rect">
            <a:avLst/>
          </a:prstGeom>
          <a:noFill/>
        </p:spPr>
        <p:txBody>
          <a:bodyPr wrap="square">
            <a:spAutoFit/>
          </a:bodyPr>
          <a:lstStyle/>
          <a:p>
            <a:r>
              <a:rPr lang="mn-MN" sz="1200" dirty="0">
                <a:latin typeface="Arial" panose="020B0604020202020204" pitchFamily="34" charset="0"/>
                <a:cs typeface="Arial" panose="020B0604020202020204" pitchFamily="34" charset="0"/>
              </a:rPr>
              <a:t>Монгол улсын төрийн далбаа [</a:t>
            </a:r>
            <a:r>
              <a:rPr lang="en-US" sz="1200" dirty="0">
                <a:latin typeface="Arial" panose="020B0604020202020204" pitchFamily="34" charset="0"/>
                <a:cs typeface="Arial" panose="020B0604020202020204" pitchFamily="34" charset="0"/>
              </a:rPr>
              <a:t>Photograph]. (2019, February 1). </a:t>
            </a:r>
          </a:p>
          <a:p>
            <a:r>
              <a:rPr lang="en-US" sz="1200" dirty="0">
                <a:latin typeface="Arial" panose="020B0604020202020204" pitchFamily="34" charset="0"/>
                <a:cs typeface="Arial" panose="020B0604020202020204" pitchFamily="34" charset="0"/>
              </a:rPr>
              <a:t>     https://mfa.gov.mn/57971 </a:t>
            </a:r>
          </a:p>
        </p:txBody>
      </p:sp>
      <p:sp>
        <p:nvSpPr>
          <p:cNvPr id="7" name="TextBox 6">
            <a:extLst>
              <a:ext uri="{FF2B5EF4-FFF2-40B4-BE49-F238E27FC236}">
                <a16:creationId xmlns:a16="http://schemas.microsoft.com/office/drawing/2014/main" id="{E97E3D87-1D6C-4352-B427-4EF8ACCF6AD7}"/>
              </a:ext>
            </a:extLst>
          </p:cNvPr>
          <p:cNvSpPr txBox="1"/>
          <p:nvPr/>
        </p:nvSpPr>
        <p:spPr>
          <a:xfrm>
            <a:off x="5973488" y="5265973"/>
            <a:ext cx="6096000" cy="1323439"/>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Монгол улсын төрийн сүлд [</a:t>
            </a:r>
            <a:r>
              <a:rPr lang="en-US" sz="1000" dirty="0">
                <a:latin typeface="Arial" panose="020B0604020202020204" pitchFamily="34" charset="0"/>
                <a:cs typeface="Arial" panose="020B0604020202020204" pitchFamily="34" charset="0"/>
              </a:rPr>
              <a:t>Photograph]. (2022, May 1). https://mn.wikipedia.org/ </a:t>
            </a:r>
          </a:p>
          <a:p>
            <a:r>
              <a:rPr lang="en-US" sz="1000" dirty="0">
                <a:latin typeface="Arial" panose="020B0604020202020204" pitchFamily="34" charset="0"/>
                <a:cs typeface="Arial" panose="020B0604020202020204" pitchFamily="34" charset="0"/>
              </a:rPr>
              <a:t>     wiki/ </a:t>
            </a:r>
          </a:p>
          <a:p>
            <a:r>
              <a:rPr lang="en-US" sz="1000" dirty="0">
                <a:latin typeface="Arial" panose="020B0604020202020204" pitchFamily="34" charset="0"/>
                <a:cs typeface="Arial" panose="020B0604020202020204" pitchFamily="34" charset="0"/>
              </a:rPr>
              <a:t>     %D0%9C%D0%BE%D0%BD%D0%B3%D0%BE%D0%BB_%D1%83%D0%BB%D1%81%D1%8B%D0%BD_%D1%82%D3%A9%D1%80%D0%B8%D0%B9%D0 </a:t>
            </a:r>
          </a:p>
          <a:p>
            <a:r>
              <a:rPr lang="en-US" sz="1000" dirty="0">
                <a:latin typeface="Arial" panose="020B0604020202020204" pitchFamily="34" charset="0"/>
                <a:cs typeface="Arial" panose="020B0604020202020204" pitchFamily="34" charset="0"/>
              </a:rPr>
              <a:t>     %BD_%D1%81%D2%AF%D0%BB%D0%B4#/media/%D0%A4%D0%B0%D0%B9%D0%BB:State_emblem_of_Mongolia.svg </a:t>
            </a:r>
          </a:p>
        </p:txBody>
      </p:sp>
    </p:spTree>
    <p:extLst>
      <p:ext uri="{BB962C8B-B14F-4D97-AF65-F5344CB8AC3E}">
        <p14:creationId xmlns:p14="http://schemas.microsoft.com/office/powerpoint/2010/main" val="5245717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5" name="Rectangle 14">
            <a:extLst>
              <a:ext uri="{FF2B5EF4-FFF2-40B4-BE49-F238E27FC236}">
                <a16:creationId xmlns:a16="http://schemas.microsoft.com/office/drawing/2014/main" id="{7125290B-677A-423A-BB29-332DEA57F321}"/>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3" name="Rectangle 2">
            <a:extLst>
              <a:ext uri="{FF2B5EF4-FFF2-40B4-BE49-F238E27FC236}">
                <a16:creationId xmlns:a16="http://schemas.microsoft.com/office/drawing/2014/main" id="{9F1BC5DF-0F93-DA99-FBE1-220827EB52F1}"/>
              </a:ext>
            </a:extLst>
          </p:cNvPr>
          <p:cNvSpPr/>
          <p:nvPr/>
        </p:nvSpPr>
        <p:spPr>
          <a:xfrm>
            <a:off x="1229190" y="2341668"/>
            <a:ext cx="7496476"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 </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1686</a:t>
            </a:r>
            <a:r>
              <a:rPr lang="mn-MN" sz="1600" b="1" i="1" dirty="0">
                <a:latin typeface="Arial" panose="020B0604020202020204" pitchFamily="34" charset="0"/>
                <a:ea typeface="Calibri" panose="020F0502020204030204" pitchFamily="34" charset="0"/>
                <a:cs typeface="Arial" panose="020B0604020202020204" pitchFamily="34" charset="0"/>
              </a:rPr>
              <a:t>, арга билиг, гурвалжин,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хөх, дугариг, тусгаар тогтнол, дөрвөлжин, соёмбо, гал, нар, сар</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6378185"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BC3AEC97-FB10-ABB4-5D8B-3256753B3630}"/>
              </a:ext>
            </a:extLst>
          </p:cNvPr>
          <p:cNvPicPr>
            <a:picLocks noChangeAspect="1"/>
          </p:cNvPicPr>
          <p:nvPr/>
        </p:nvPicPr>
        <p:blipFill>
          <a:blip r:embed="rId2"/>
          <a:stretch>
            <a:fillRect/>
          </a:stretch>
        </p:blipFill>
        <p:spPr>
          <a:xfrm>
            <a:off x="481741" y="3219916"/>
            <a:ext cx="11388315" cy="2322777"/>
          </a:xfrm>
          <a:prstGeom prst="rect">
            <a:avLst/>
          </a:prstGeom>
        </p:spPr>
      </p:pic>
      <p:sp>
        <p:nvSpPr>
          <p:cNvPr id="7" name="TextBox 6">
            <a:extLst>
              <a:ext uri="{FF2B5EF4-FFF2-40B4-BE49-F238E27FC236}">
                <a16:creationId xmlns:a16="http://schemas.microsoft.com/office/drawing/2014/main" id="{E087994D-C456-04AA-A655-C3E7B9209209}"/>
              </a:ext>
            </a:extLst>
          </p:cNvPr>
          <p:cNvSpPr txBox="1"/>
          <p:nvPr/>
        </p:nvSpPr>
        <p:spPr>
          <a:xfrm>
            <a:off x="4217291" y="6177327"/>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1</a:t>
            </a:r>
            <a:r>
              <a:rPr lang="mn-MN" sz="1400" b="0" dirty="0">
                <a:effectLst/>
                <a:latin typeface="Arial" panose="020B0604020202020204" pitchFamily="34" charset="0"/>
                <a:ea typeface="Arial" panose="020B0604020202020204" pitchFamily="34" charset="0"/>
              </a:rPr>
              <a:t>3)</a:t>
            </a:r>
            <a:endParaRPr lang="en-US" sz="1400" dirty="0"/>
          </a:p>
        </p:txBody>
      </p:sp>
      <p:pic>
        <p:nvPicPr>
          <p:cNvPr id="12" name="Picture 11">
            <a:extLst>
              <a:ext uri="{FF2B5EF4-FFF2-40B4-BE49-F238E27FC236}">
                <a16:creationId xmlns:a16="http://schemas.microsoft.com/office/drawing/2014/main" id="{79F8CE3C-5B84-F46E-C816-101829B004CB}"/>
              </a:ext>
            </a:extLst>
          </p:cNvPr>
          <p:cNvPicPr>
            <a:picLocks noChangeAspect="1"/>
          </p:cNvPicPr>
          <p:nvPr/>
        </p:nvPicPr>
        <p:blipFill>
          <a:blip r:embed="rId3"/>
          <a:stretch>
            <a:fillRect/>
          </a:stretch>
        </p:blipFill>
        <p:spPr>
          <a:xfrm>
            <a:off x="9143512" y="1102867"/>
            <a:ext cx="2512484" cy="1410341"/>
          </a:xfrm>
          <a:prstGeom prst="rect">
            <a:avLst/>
          </a:prstGeom>
        </p:spPr>
      </p:pic>
      <p:sp>
        <p:nvSpPr>
          <p:cNvPr id="13" name="TextBox 12">
            <a:extLst>
              <a:ext uri="{FF2B5EF4-FFF2-40B4-BE49-F238E27FC236}">
                <a16:creationId xmlns:a16="http://schemas.microsoft.com/office/drawing/2014/main" id="{6C653155-3FE6-69E0-43B5-6C7F7F09FCFC}"/>
              </a:ext>
            </a:extLst>
          </p:cNvPr>
          <p:cNvSpPr txBox="1"/>
          <p:nvPr/>
        </p:nvSpPr>
        <p:spPr>
          <a:xfrm>
            <a:off x="9201309" y="2756923"/>
            <a:ext cx="2508950" cy="646331"/>
          </a:xfrm>
          <a:prstGeom prst="rect">
            <a:avLst/>
          </a:prstGeom>
          <a:noFill/>
        </p:spPr>
        <p:txBody>
          <a:bodyPr wrap="square">
            <a:spAutoFit/>
          </a:bodyPr>
          <a:lstStyle/>
          <a:p>
            <a:r>
              <a:rPr lang="mn-MN" sz="1200" dirty="0">
                <a:latin typeface="Arial" panose="020B0604020202020204" pitchFamily="34" charset="0"/>
                <a:cs typeface="Arial" panose="020B0604020202020204" pitchFamily="34" charset="0"/>
              </a:rPr>
              <a:t>Монгол улсын төрийн далбаа [</a:t>
            </a:r>
            <a:r>
              <a:rPr lang="en-US" sz="1200" dirty="0">
                <a:latin typeface="Arial" panose="020B0604020202020204" pitchFamily="34" charset="0"/>
                <a:cs typeface="Arial" panose="020B0604020202020204" pitchFamily="34" charset="0"/>
              </a:rPr>
              <a:t>Photograph]. (2019, February 1). </a:t>
            </a:r>
          </a:p>
          <a:p>
            <a:r>
              <a:rPr lang="en-US" sz="1200" dirty="0">
                <a:latin typeface="Arial" panose="020B0604020202020204" pitchFamily="34" charset="0"/>
                <a:cs typeface="Arial" panose="020B0604020202020204" pitchFamily="34" charset="0"/>
              </a:rPr>
              <a:t>     https://mfa.gov.mn/57971 </a:t>
            </a:r>
          </a:p>
        </p:txBody>
      </p:sp>
    </p:spTree>
    <p:extLst>
      <p:ext uri="{BB962C8B-B14F-4D97-AF65-F5344CB8AC3E}">
        <p14:creationId xmlns:p14="http://schemas.microsoft.com/office/powerpoint/2010/main" val="2868508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3" name="Rectangle 12">
            <a:extLst>
              <a:ext uri="{FF2B5EF4-FFF2-40B4-BE49-F238E27FC236}">
                <a16:creationId xmlns:a16="http://schemas.microsoft.com/office/drawing/2014/main" id="{2872C474-6585-8DBC-54F9-401825522074}"/>
              </a:ext>
            </a:extLst>
          </p:cNvPr>
          <p:cNvSpPr/>
          <p:nvPr/>
        </p:nvSpPr>
        <p:spPr>
          <a:xfrm>
            <a:off x="662683" y="3800469"/>
            <a:ext cx="11205159" cy="1893339"/>
          </a:xfrm>
          <a:prstGeom prst="rect">
            <a:avLst/>
          </a:prstGeom>
        </p:spPr>
        <p:txBody>
          <a:bodyPr wrap="square">
            <a:spAutoFit/>
          </a:bodyPr>
          <a:lstStyle/>
          <a:p>
            <a:pPr indent="457200" algn="just">
              <a:lnSpc>
                <a:spcPct val="150000"/>
              </a:lnSpc>
              <a:spcAft>
                <a:spcPts val="0"/>
              </a:spcAft>
            </a:pPr>
            <a:r>
              <a:rPr lang="en-US" sz="16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Төрийн </a:t>
            </a:r>
            <a:r>
              <a:rPr lang="en-US" sz="16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соёмбо</a:t>
            </a:r>
            <a:r>
              <a:rPr lang="en-US" sz="16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3)________ онд Анхдугаар богд Занабазар</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ын зохиосон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Соёмбо үсгий</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н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толгой үс</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гийг М</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онголчууд</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төрийн соёмбо болгосон. Соёмбо гэдэг нь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“Өөрөө гарсан гэгээн” гэ</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сэн утгатай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сан</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с</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крит үг бөгөөд улс төр, гүн ухаан, шашны олон бэлгэдлийг агуул</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даг.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Соёмбо үсгийг </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Лигдэн хааны үеэс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туг далбаан дээр 4)________ ________</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эв нэгдлийн</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бэл</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гэ</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тэмдэг бол</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гон, мөн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төрийн тамга, ном судрын толгой, сүм хийдийн уран барилгын чимэглэл болгон хэрэглэсээр иржээ.  </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9ED2699E-BCC6-2319-B10E-257271FC99E4}"/>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19" name="Rectangle 18">
            <a:extLst>
              <a:ext uri="{FF2B5EF4-FFF2-40B4-BE49-F238E27FC236}">
                <a16:creationId xmlns:a16="http://schemas.microsoft.com/office/drawing/2014/main" id="{FC0247A8-73D6-44E8-71F4-D759A3B7765A}"/>
              </a:ext>
            </a:extLst>
          </p:cNvPr>
          <p:cNvSpPr/>
          <p:nvPr/>
        </p:nvSpPr>
        <p:spPr>
          <a:xfrm>
            <a:off x="2363238" y="1912115"/>
            <a:ext cx="6560001" cy="566758"/>
          </a:xfrm>
          <a:prstGeom prst="rect">
            <a:avLst/>
          </a:prstGeom>
        </p:spPr>
        <p:txBody>
          <a:bodyPr wrap="none">
            <a:spAutoFit/>
          </a:bodyPr>
          <a:lstStyle/>
          <a:p>
            <a:pPr algn="just">
              <a:lnSpc>
                <a:spcPct val="115000"/>
              </a:lnSpc>
              <a:spcAft>
                <a:spcPts val="0"/>
              </a:spcAft>
            </a:pPr>
            <a:r>
              <a:rPr lang="mn-MN" sz="1400" b="1" i="1" dirty="0">
                <a:latin typeface="Arial" panose="020B0604020202020204" pitchFamily="34" charset="0"/>
                <a:ea typeface="Calibri" panose="020F0502020204030204" pitchFamily="34" charset="0"/>
                <a:cs typeface="Arial" panose="020B0604020202020204" pitchFamily="34" charset="0"/>
              </a:rPr>
              <a:t>Нөхөх үгс</a:t>
            </a:r>
            <a:r>
              <a:rPr lang="en-US" sz="1400" b="1" i="1" dirty="0">
                <a:latin typeface="Arial" panose="020B0604020202020204" pitchFamily="34" charset="0"/>
                <a:ea typeface="Calibri" panose="020F0502020204030204" pitchFamily="34" charset="0"/>
                <a:cs typeface="Arial" panose="020B0604020202020204" pitchFamily="34" charset="0"/>
              </a:rPr>
              <a:t> - </a:t>
            </a:r>
            <a:r>
              <a:rPr lang="en-US" sz="14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 </a:t>
            </a:r>
            <a:r>
              <a:rPr lang="mn-MN" sz="1400" b="1" i="1" dirty="0">
                <a:latin typeface="Arial" panose="020B0604020202020204" pitchFamily="34" charset="0"/>
                <a:ea typeface="Calibri" panose="020F0502020204030204" pitchFamily="34" charset="0"/>
                <a:cs typeface="Arial" panose="020B0604020202020204" pitchFamily="34" charset="0"/>
              </a:rPr>
              <a:t>:</a:t>
            </a:r>
            <a:r>
              <a:rPr lang="en-US" sz="1400" b="1" i="1" dirty="0">
                <a:latin typeface="Arial" panose="020B0604020202020204" pitchFamily="34" charset="0"/>
                <a:ea typeface="Calibri" panose="020F0502020204030204" pitchFamily="34" charset="0"/>
                <a:cs typeface="Arial" panose="020B0604020202020204" pitchFamily="34" charset="0"/>
              </a:rPr>
              <a:t> 1686</a:t>
            </a:r>
            <a:r>
              <a:rPr lang="mn-MN" sz="1400" b="1" i="1" dirty="0">
                <a:latin typeface="Arial" panose="020B0604020202020204" pitchFamily="34" charset="0"/>
                <a:ea typeface="Calibri" panose="020F0502020204030204" pitchFamily="34" charset="0"/>
                <a:cs typeface="Arial" panose="020B0604020202020204" pitchFamily="34" charset="0"/>
              </a:rPr>
              <a:t>, арга билиг, гурвалжин, </a:t>
            </a:r>
          </a:p>
          <a:p>
            <a:pPr algn="just">
              <a:lnSpc>
                <a:spcPct val="115000"/>
              </a:lnSpc>
              <a:spcAft>
                <a:spcPts val="0"/>
              </a:spcAft>
            </a:pPr>
            <a:r>
              <a:rPr lang="mn-MN" sz="1400" b="1" i="1" dirty="0">
                <a:solidFill>
                  <a:srgbClr val="FF0000"/>
                </a:solidFill>
                <a:latin typeface="Arial" panose="020B0604020202020204" pitchFamily="34" charset="0"/>
                <a:ea typeface="Calibri" panose="020F0502020204030204" pitchFamily="34" charset="0"/>
                <a:cs typeface="Arial" panose="020B0604020202020204" pitchFamily="34" charset="0"/>
              </a:rPr>
              <a:t>хөх</a:t>
            </a:r>
            <a:r>
              <a:rPr lang="mn-MN" sz="1400" b="1" i="1" dirty="0">
                <a:latin typeface="Arial" panose="020B0604020202020204" pitchFamily="34" charset="0"/>
                <a:ea typeface="Calibri" panose="020F0502020204030204" pitchFamily="34" charset="0"/>
                <a:cs typeface="Arial" panose="020B0604020202020204" pitchFamily="34" charset="0"/>
              </a:rPr>
              <a:t>, дугариг, тусгаар тогтнол, дөрвөлжин, </a:t>
            </a:r>
            <a:r>
              <a:rPr lang="mn-MN" sz="1400" b="1" i="1" dirty="0">
                <a:solidFill>
                  <a:srgbClr val="FF0000"/>
                </a:solidFill>
                <a:latin typeface="Arial" panose="020B0604020202020204" pitchFamily="34" charset="0"/>
                <a:ea typeface="Calibri" panose="020F0502020204030204" pitchFamily="34" charset="0"/>
                <a:cs typeface="Arial" panose="020B0604020202020204" pitchFamily="34" charset="0"/>
              </a:rPr>
              <a:t>соёмбо,</a:t>
            </a:r>
            <a:r>
              <a:rPr lang="mn-MN" sz="1400" b="1" i="1" dirty="0">
                <a:latin typeface="Arial" panose="020B0604020202020204" pitchFamily="34" charset="0"/>
                <a:ea typeface="Calibri" panose="020F0502020204030204" pitchFamily="34" charset="0"/>
                <a:cs typeface="Arial" panose="020B0604020202020204" pitchFamily="34" charset="0"/>
              </a:rPr>
              <a:t> гал, нар, сар</a:t>
            </a:r>
            <a:endParaRPr lang="en-US" sz="1400" b="1" i="1" dirty="0">
              <a:latin typeface="Arial" panose="020B060402020202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144EEA7D-C7DC-0652-18F8-25DE6A9D9333}"/>
              </a:ext>
            </a:extLst>
          </p:cNvPr>
          <p:cNvSpPr txBox="1"/>
          <p:nvPr/>
        </p:nvSpPr>
        <p:spPr>
          <a:xfrm>
            <a:off x="4213503" y="5977157"/>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1</a:t>
            </a:r>
            <a:r>
              <a:rPr lang="mn-MN" sz="1400" b="0" dirty="0">
                <a:effectLst/>
                <a:latin typeface="Arial" panose="020B0604020202020204" pitchFamily="34" charset="0"/>
                <a:ea typeface="Arial" panose="020B0604020202020204" pitchFamily="34" charset="0"/>
              </a:rPr>
              <a:t>3)</a:t>
            </a:r>
            <a:endParaRPr lang="en-US" sz="1400" dirty="0"/>
          </a:p>
        </p:txBody>
      </p:sp>
      <p:sp>
        <p:nvSpPr>
          <p:cNvPr id="7" name="TextBox 6">
            <a:extLst>
              <a:ext uri="{FF2B5EF4-FFF2-40B4-BE49-F238E27FC236}">
                <a16:creationId xmlns:a16="http://schemas.microsoft.com/office/drawing/2014/main" id="{B8A9771A-AD6E-CBE2-35D6-47ECD5EC7646}"/>
              </a:ext>
            </a:extLst>
          </p:cNvPr>
          <p:cNvSpPr txBox="1"/>
          <p:nvPr/>
        </p:nvSpPr>
        <p:spPr>
          <a:xfrm>
            <a:off x="8032375" y="3110749"/>
            <a:ext cx="4078941" cy="707886"/>
          </a:xfrm>
          <a:prstGeom prst="rect">
            <a:avLst/>
          </a:prstGeom>
          <a:noFill/>
        </p:spPr>
        <p:txBody>
          <a:bodyPr wrap="square">
            <a:spAutoFit/>
          </a:bodyPr>
          <a:lstStyle/>
          <a:p>
            <a:r>
              <a:rPr lang="en-US" sz="1000" dirty="0">
                <a:latin typeface="Arial" panose="020B0604020202020204" pitchFamily="34" charset="0"/>
                <a:cs typeface="Arial" panose="020B0604020202020204" pitchFamily="34" charset="0"/>
              </a:rPr>
              <a:t>Соёмбо [Photograph]. (2022, July 26). https://mn.wikipedia.org/wiki/ </a:t>
            </a:r>
          </a:p>
          <a:p>
            <a:r>
              <a:rPr lang="en-US" sz="1000" dirty="0">
                <a:latin typeface="Arial" panose="020B0604020202020204" pitchFamily="34" charset="0"/>
                <a:cs typeface="Arial" panose="020B0604020202020204" pitchFamily="34" charset="0"/>
              </a:rPr>
              <a:t>     %D0%A1%D0%BE%D1%91%D0%BC%D0%B1%D0%BE_%D1%82%D1%8D%D0%BC%D0%B4%D1%8D%D0%B3 </a:t>
            </a:r>
          </a:p>
        </p:txBody>
      </p:sp>
      <p:pic>
        <p:nvPicPr>
          <p:cNvPr id="8" name="Picture 7">
            <a:extLst>
              <a:ext uri="{FF2B5EF4-FFF2-40B4-BE49-F238E27FC236}">
                <a16:creationId xmlns:a16="http://schemas.microsoft.com/office/drawing/2014/main" id="{BB43208B-DF94-C216-0C62-8E68E423D4FF}"/>
              </a:ext>
            </a:extLst>
          </p:cNvPr>
          <p:cNvPicPr>
            <a:picLocks noChangeAspect="1"/>
          </p:cNvPicPr>
          <p:nvPr/>
        </p:nvPicPr>
        <p:blipFill>
          <a:blip r:embed="rId3"/>
          <a:stretch>
            <a:fillRect/>
          </a:stretch>
        </p:blipFill>
        <p:spPr>
          <a:xfrm>
            <a:off x="9428289" y="951575"/>
            <a:ext cx="1497478" cy="2088443"/>
          </a:xfrm>
          <a:prstGeom prst="rect">
            <a:avLst/>
          </a:prstGeom>
        </p:spPr>
      </p:pic>
    </p:spTree>
    <p:extLst>
      <p:ext uri="{BB962C8B-B14F-4D97-AF65-F5344CB8AC3E}">
        <p14:creationId xmlns:p14="http://schemas.microsoft.com/office/powerpoint/2010/main" val="785054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fade">
                                      <p:cBhvr>
                                        <p:cTn id="12"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2" name="Rectangle 1">
            <a:extLst>
              <a:ext uri="{FF2B5EF4-FFF2-40B4-BE49-F238E27FC236}">
                <a16:creationId xmlns:a16="http://schemas.microsoft.com/office/drawing/2014/main" id="{1C29E2DE-393B-4919-87D6-CE104E969797}"/>
              </a:ext>
            </a:extLst>
          </p:cNvPr>
          <p:cNvSpPr/>
          <p:nvPr/>
        </p:nvSpPr>
        <p:spPr>
          <a:xfrm>
            <a:off x="577809" y="4063414"/>
            <a:ext cx="11036381" cy="1524007"/>
          </a:xfrm>
          <a:prstGeom prst="rect">
            <a:avLst/>
          </a:prstGeom>
        </p:spPr>
        <p:txBody>
          <a:bodyPr wrap="square">
            <a:spAutoFit/>
          </a:bodyPr>
          <a:lstStyle/>
          <a:p>
            <a:pPr algn="just">
              <a:lnSpc>
                <a:spcPct val="150000"/>
              </a:lnSpc>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Соёмбын хамгийн дээр байдаг “гурван үзүүртэй 5) ________” бол өнгөрсөн, одоо, ирээдүйн гурван цагт балчир, идэр, өтгөс гурван үеэрээ үүрд мандахын </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бэлгэдэл болдог</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Түүний доор байгаа “6)________, ________” хоёр бол мөнх тэнгэрийг төлөөлөн эгнэгт батжин бэхжих, энхжин мөнхжихийн бэлгэдэл юм. Энэхүү гал, нар, сар гурав нийлээд Монгол улс бадран мандах болтугай гэсэн утг</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ыг бэлгэддэг</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B3B774EC-C1B3-1CD3-FAE2-E9F4E48C8FFE}"/>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7" name="Rectangle 6">
            <a:extLst>
              <a:ext uri="{FF2B5EF4-FFF2-40B4-BE49-F238E27FC236}">
                <a16:creationId xmlns:a16="http://schemas.microsoft.com/office/drawing/2014/main" id="{DC3A050A-F75F-D2A0-8419-6E7F8520B4D7}"/>
              </a:ext>
            </a:extLst>
          </p:cNvPr>
          <p:cNvSpPr/>
          <p:nvPr/>
        </p:nvSpPr>
        <p:spPr>
          <a:xfrm>
            <a:off x="1402237" y="2079457"/>
            <a:ext cx="7371535" cy="785343"/>
          </a:xfrm>
          <a:prstGeom prst="rect">
            <a:avLst/>
          </a:prstGeom>
        </p:spPr>
        <p:txBody>
          <a:bodyPr wrap="square">
            <a:spAutoFit/>
          </a:bodyPr>
          <a:lstStyle/>
          <a:p>
            <a:pPr algn="just">
              <a:lnSpc>
                <a:spcPct val="150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 </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en-US" sz="1600" b="1" i="1" dirty="0">
                <a:solidFill>
                  <a:srgbClr val="FF0000"/>
                </a:solidFill>
                <a:latin typeface="Arial" panose="020B0604020202020204" pitchFamily="34" charset="0"/>
                <a:ea typeface="Calibri" panose="020F0502020204030204" pitchFamily="34" charset="0"/>
                <a:cs typeface="Arial" panose="020B0604020202020204" pitchFamily="34" charset="0"/>
              </a:rPr>
              <a:t>1686</a:t>
            </a:r>
            <a:r>
              <a:rPr lang="mn-MN" sz="1600" b="1" i="1" dirty="0">
                <a:latin typeface="Arial" panose="020B0604020202020204" pitchFamily="34" charset="0"/>
                <a:ea typeface="Calibri" panose="020F0502020204030204" pitchFamily="34" charset="0"/>
                <a:cs typeface="Arial" panose="020B0604020202020204" pitchFamily="34" charset="0"/>
              </a:rPr>
              <a:t>, арга билиг, гурвалжин, </a:t>
            </a:r>
          </a:p>
          <a:p>
            <a:pPr algn="just">
              <a:lnSpc>
                <a:spcPct val="150000"/>
              </a:lnSpc>
              <a:spcAft>
                <a:spcPts val="0"/>
              </a:spcAft>
            </a:pPr>
            <a:r>
              <a:rPr lang="mn-MN" sz="1600" b="1" i="1" dirty="0">
                <a:solidFill>
                  <a:srgbClr val="FF0000"/>
                </a:solidFill>
                <a:latin typeface="Arial" panose="020B0604020202020204" pitchFamily="34" charset="0"/>
                <a:ea typeface="Calibri" panose="020F0502020204030204" pitchFamily="34" charset="0"/>
                <a:cs typeface="Arial" panose="020B0604020202020204" pitchFamily="34" charset="0"/>
              </a:rPr>
              <a:t>хөх</a:t>
            </a:r>
            <a:r>
              <a:rPr lang="mn-MN" sz="1600" b="1" i="1" dirty="0">
                <a:latin typeface="Arial" panose="020B0604020202020204" pitchFamily="34" charset="0"/>
                <a:ea typeface="Calibri" panose="020F0502020204030204" pitchFamily="34" charset="0"/>
                <a:cs typeface="Arial" panose="020B0604020202020204" pitchFamily="34" charset="0"/>
              </a:rPr>
              <a:t>, дугариг, </a:t>
            </a:r>
            <a:r>
              <a:rPr lang="mn-MN" sz="1600" b="1" i="1" dirty="0">
                <a:solidFill>
                  <a:srgbClr val="FF0000"/>
                </a:solidFill>
                <a:latin typeface="Arial" panose="020B0604020202020204" pitchFamily="34" charset="0"/>
                <a:ea typeface="Calibri" panose="020F0502020204030204" pitchFamily="34" charset="0"/>
                <a:cs typeface="Arial" panose="020B0604020202020204" pitchFamily="34" charset="0"/>
              </a:rPr>
              <a:t>тусгаар тогтнол</a:t>
            </a:r>
            <a:r>
              <a:rPr lang="mn-MN" sz="1600" b="1" i="1" dirty="0">
                <a:latin typeface="Arial" panose="020B0604020202020204" pitchFamily="34" charset="0"/>
                <a:ea typeface="Calibri" panose="020F0502020204030204" pitchFamily="34" charset="0"/>
                <a:cs typeface="Arial" panose="020B0604020202020204" pitchFamily="34" charset="0"/>
              </a:rPr>
              <a:t>, дөрвөлжин, </a:t>
            </a:r>
            <a:r>
              <a:rPr lang="mn-MN" sz="1600" b="1" i="1" dirty="0">
                <a:solidFill>
                  <a:srgbClr val="FF0000"/>
                </a:solidFill>
                <a:latin typeface="Arial" panose="020B0604020202020204" pitchFamily="34" charset="0"/>
                <a:ea typeface="Calibri" panose="020F0502020204030204" pitchFamily="34" charset="0"/>
                <a:cs typeface="Arial" panose="020B0604020202020204" pitchFamily="34" charset="0"/>
              </a:rPr>
              <a:t>соёмбо,</a:t>
            </a:r>
            <a:r>
              <a:rPr lang="mn-MN"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solidFill>
                  <a:srgbClr val="FF0000"/>
                </a:solidFill>
                <a:latin typeface="Arial" panose="020B0604020202020204" pitchFamily="34" charset="0"/>
                <a:ea typeface="Calibri" panose="020F0502020204030204" pitchFamily="34" charset="0"/>
                <a:cs typeface="Arial" panose="020B0604020202020204" pitchFamily="34" charset="0"/>
              </a:rPr>
              <a:t>гал,</a:t>
            </a:r>
            <a:r>
              <a:rPr lang="mn-MN" sz="1600" b="1" i="1" dirty="0">
                <a:latin typeface="Arial" panose="020B0604020202020204" pitchFamily="34" charset="0"/>
                <a:ea typeface="Calibri" panose="020F0502020204030204" pitchFamily="34" charset="0"/>
                <a:cs typeface="Arial" panose="020B0604020202020204" pitchFamily="34" charset="0"/>
              </a:rPr>
              <a:t> нар, сар</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F4B5489A-9F12-EE5D-3621-6A742051947D}"/>
              </a:ext>
            </a:extLst>
          </p:cNvPr>
          <p:cNvSpPr txBox="1"/>
          <p:nvPr/>
        </p:nvSpPr>
        <p:spPr>
          <a:xfrm>
            <a:off x="4150750" y="6047386"/>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1</a:t>
            </a:r>
            <a:r>
              <a:rPr lang="mn-MN" sz="1400" b="0" dirty="0">
                <a:effectLst/>
                <a:latin typeface="Arial" panose="020B0604020202020204" pitchFamily="34" charset="0"/>
                <a:ea typeface="Arial" panose="020B0604020202020204" pitchFamily="34" charset="0"/>
              </a:rPr>
              <a:t>3)</a:t>
            </a:r>
            <a:endParaRPr lang="en-US" sz="1400" dirty="0"/>
          </a:p>
        </p:txBody>
      </p:sp>
      <p:sp>
        <p:nvSpPr>
          <p:cNvPr id="11" name="TextBox 10">
            <a:extLst>
              <a:ext uri="{FF2B5EF4-FFF2-40B4-BE49-F238E27FC236}">
                <a16:creationId xmlns:a16="http://schemas.microsoft.com/office/drawing/2014/main" id="{FA5F3F2F-5A78-D944-2EF0-38B00F659971}"/>
              </a:ext>
            </a:extLst>
          </p:cNvPr>
          <p:cNvSpPr txBox="1"/>
          <p:nvPr/>
        </p:nvSpPr>
        <p:spPr>
          <a:xfrm>
            <a:off x="8032375" y="3110749"/>
            <a:ext cx="4078941" cy="707886"/>
          </a:xfrm>
          <a:prstGeom prst="rect">
            <a:avLst/>
          </a:prstGeom>
          <a:noFill/>
        </p:spPr>
        <p:txBody>
          <a:bodyPr wrap="square">
            <a:spAutoFit/>
          </a:bodyPr>
          <a:lstStyle/>
          <a:p>
            <a:r>
              <a:rPr lang="en-US" sz="1000" dirty="0">
                <a:latin typeface="Arial" panose="020B0604020202020204" pitchFamily="34" charset="0"/>
                <a:cs typeface="Arial" panose="020B0604020202020204" pitchFamily="34" charset="0"/>
              </a:rPr>
              <a:t>Соёмбо [Photograph]. (2022, July 26). https://mn.wikipedia.org/wiki/ </a:t>
            </a:r>
          </a:p>
          <a:p>
            <a:r>
              <a:rPr lang="en-US" sz="1000" dirty="0">
                <a:latin typeface="Arial" panose="020B0604020202020204" pitchFamily="34" charset="0"/>
                <a:cs typeface="Arial" panose="020B0604020202020204" pitchFamily="34" charset="0"/>
              </a:rPr>
              <a:t>     %D0%A1%D0%BE%D1%91%D0%BC%D0%B1%D0%BE_%D1%82%D1%8D%D0%BC%D0%B4%D1%8D%D0%B3 </a:t>
            </a:r>
          </a:p>
        </p:txBody>
      </p:sp>
      <p:pic>
        <p:nvPicPr>
          <p:cNvPr id="12" name="Picture 11">
            <a:extLst>
              <a:ext uri="{FF2B5EF4-FFF2-40B4-BE49-F238E27FC236}">
                <a16:creationId xmlns:a16="http://schemas.microsoft.com/office/drawing/2014/main" id="{94E1A419-0E25-42CA-9809-1574E277D417}"/>
              </a:ext>
            </a:extLst>
          </p:cNvPr>
          <p:cNvPicPr>
            <a:picLocks noChangeAspect="1"/>
          </p:cNvPicPr>
          <p:nvPr/>
        </p:nvPicPr>
        <p:blipFill>
          <a:blip r:embed="rId2"/>
          <a:stretch>
            <a:fillRect/>
          </a:stretch>
        </p:blipFill>
        <p:spPr>
          <a:xfrm>
            <a:off x="9428289" y="951575"/>
            <a:ext cx="1497478" cy="20884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2" name="Rectangle 1">
            <a:extLst>
              <a:ext uri="{FF2B5EF4-FFF2-40B4-BE49-F238E27FC236}">
                <a16:creationId xmlns:a16="http://schemas.microsoft.com/office/drawing/2014/main" id="{1C29E2DE-393B-4919-87D6-CE104E969797}"/>
              </a:ext>
            </a:extLst>
          </p:cNvPr>
          <p:cNvSpPr/>
          <p:nvPr/>
        </p:nvSpPr>
        <p:spPr>
          <a:xfrm>
            <a:off x="495049" y="3785869"/>
            <a:ext cx="11616267" cy="2262671"/>
          </a:xfrm>
          <a:prstGeom prst="rect">
            <a:avLst/>
          </a:prstGeom>
        </p:spPr>
        <p:txBody>
          <a:bodyPr wrap="square">
            <a:spAutoFit/>
          </a:bodyPr>
          <a:lstStyle/>
          <a:p>
            <a:pPr algn="just">
              <a:lnSpc>
                <a:spcPct val="150000"/>
              </a:lnSpc>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“7)</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________</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дүрс” бол жад</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сумны гилбэрийг дүрсэлсэн бөгөөд үзүүрийг доош харуулсан нь дайсныг дарна гэсэн утгатай. Дээд гурвалжин нь дотоодын дайсныг, доод гурвалжин нь гадаадын дайсныг дарах</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ыг бэлгэдсэн</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утгатай. Дээд гурвалжингийн доор, доод гурвалжингийн дээр байх “хэвтээ 8)</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________ </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нь шулуун шударга, бат бөх журамтай байхыг бэлгэд</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дэг</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Голд байх “9) ________ дүрс” бол хос загасны дүрс</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З</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агас өдөр</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ч</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шөн</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ө ч</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нүдээ аньдаггүй</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мөн</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үр төл ихтэй амьтан </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тул М</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онголчууд сонор соргог, өнөр өтгөн</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байхыг бэлгэдэн дүрсэлсэн</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Мөн энэ дүрс 10)</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________</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________ буюу эр</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эм гэсэн утгата</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й.</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B471FC6A-CFCD-02B5-415F-31B30AF2E745}"/>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7" name="Rectangle 6">
            <a:extLst>
              <a:ext uri="{FF2B5EF4-FFF2-40B4-BE49-F238E27FC236}">
                <a16:creationId xmlns:a16="http://schemas.microsoft.com/office/drawing/2014/main" id="{BE11AAB6-A404-1D15-C9DF-2E5C36EBF12C}"/>
              </a:ext>
            </a:extLst>
          </p:cNvPr>
          <p:cNvSpPr/>
          <p:nvPr/>
        </p:nvSpPr>
        <p:spPr>
          <a:xfrm>
            <a:off x="1589690" y="2138656"/>
            <a:ext cx="7496476"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 </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en-US" sz="1600" b="1" i="1" dirty="0">
                <a:solidFill>
                  <a:srgbClr val="FF0000"/>
                </a:solidFill>
                <a:latin typeface="Arial" panose="020B0604020202020204" pitchFamily="34" charset="0"/>
                <a:ea typeface="Calibri" panose="020F0502020204030204" pitchFamily="34" charset="0"/>
                <a:cs typeface="Arial" panose="020B0604020202020204" pitchFamily="34" charset="0"/>
              </a:rPr>
              <a:t>1686</a:t>
            </a:r>
            <a:r>
              <a:rPr lang="mn-MN" sz="1600" b="1" i="1" dirty="0">
                <a:latin typeface="Arial" panose="020B0604020202020204" pitchFamily="34" charset="0"/>
                <a:ea typeface="Calibri" panose="020F0502020204030204" pitchFamily="34" charset="0"/>
                <a:cs typeface="Arial" panose="020B0604020202020204" pitchFamily="34" charset="0"/>
              </a:rPr>
              <a:t>, арга билиг, гурвалжин, </a:t>
            </a:r>
          </a:p>
          <a:p>
            <a:pPr algn="just">
              <a:lnSpc>
                <a:spcPct val="115000"/>
              </a:lnSpc>
              <a:spcAft>
                <a:spcPts val="0"/>
              </a:spcAft>
            </a:pPr>
            <a:r>
              <a:rPr lang="mn-MN" sz="1600" b="1" i="1" dirty="0">
                <a:solidFill>
                  <a:srgbClr val="FF0000"/>
                </a:solidFill>
                <a:latin typeface="Arial" panose="020B0604020202020204" pitchFamily="34" charset="0"/>
                <a:ea typeface="Calibri" panose="020F0502020204030204" pitchFamily="34" charset="0"/>
                <a:cs typeface="Arial" panose="020B0604020202020204" pitchFamily="34" charset="0"/>
              </a:rPr>
              <a:t>хөх,</a:t>
            </a:r>
            <a:r>
              <a:rPr lang="mn-MN" sz="1600" b="1" i="1" dirty="0">
                <a:latin typeface="Arial" panose="020B0604020202020204" pitchFamily="34" charset="0"/>
                <a:ea typeface="Calibri" panose="020F0502020204030204" pitchFamily="34" charset="0"/>
                <a:cs typeface="Arial" panose="020B0604020202020204" pitchFamily="34" charset="0"/>
              </a:rPr>
              <a:t> дугариг, </a:t>
            </a:r>
            <a:r>
              <a:rPr lang="mn-MN" sz="1600" b="1" i="1" dirty="0">
                <a:solidFill>
                  <a:srgbClr val="FF0000"/>
                </a:solidFill>
                <a:latin typeface="Arial" panose="020B0604020202020204" pitchFamily="34" charset="0"/>
                <a:ea typeface="Calibri" panose="020F0502020204030204" pitchFamily="34" charset="0"/>
                <a:cs typeface="Arial" panose="020B0604020202020204" pitchFamily="34" charset="0"/>
              </a:rPr>
              <a:t>тусгаар тогтнол</a:t>
            </a:r>
            <a:r>
              <a:rPr lang="mn-MN" sz="1600" b="1" i="1" dirty="0">
                <a:latin typeface="Arial" panose="020B0604020202020204" pitchFamily="34" charset="0"/>
                <a:ea typeface="Calibri" panose="020F0502020204030204" pitchFamily="34" charset="0"/>
                <a:cs typeface="Arial" panose="020B0604020202020204" pitchFamily="34" charset="0"/>
              </a:rPr>
              <a:t>, дөрвөлжин, </a:t>
            </a:r>
            <a:r>
              <a:rPr lang="mn-MN" sz="1600" b="1" i="1" dirty="0">
                <a:solidFill>
                  <a:srgbClr val="FF0000"/>
                </a:solidFill>
                <a:latin typeface="Arial" panose="020B0604020202020204" pitchFamily="34" charset="0"/>
                <a:ea typeface="Calibri" panose="020F0502020204030204" pitchFamily="34" charset="0"/>
                <a:cs typeface="Arial" panose="020B0604020202020204" pitchFamily="34" charset="0"/>
              </a:rPr>
              <a:t>соёмбо, гал, нар, сар</a:t>
            </a:r>
            <a:endParaRPr lang="en-US" sz="1600" b="1" i="1" dirty="0">
              <a:solidFill>
                <a:srgbClr val="FF0000"/>
              </a:solidFill>
              <a:latin typeface="Arial" panose="020B060402020202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8A808555-A5E4-7E46-A97E-15E7D7AC37CA}"/>
              </a:ext>
            </a:extLst>
          </p:cNvPr>
          <p:cNvSpPr txBox="1"/>
          <p:nvPr/>
        </p:nvSpPr>
        <p:spPr>
          <a:xfrm>
            <a:off x="4308186" y="6312901"/>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1</a:t>
            </a:r>
            <a:r>
              <a:rPr lang="mn-MN" sz="1400" b="0" dirty="0">
                <a:effectLst/>
                <a:latin typeface="Arial" panose="020B0604020202020204" pitchFamily="34" charset="0"/>
                <a:ea typeface="Arial" panose="020B0604020202020204" pitchFamily="34" charset="0"/>
              </a:rPr>
              <a:t>4)</a:t>
            </a:r>
            <a:endParaRPr lang="en-US" sz="1400" dirty="0"/>
          </a:p>
        </p:txBody>
      </p:sp>
      <p:sp>
        <p:nvSpPr>
          <p:cNvPr id="8" name="TextBox 7">
            <a:extLst>
              <a:ext uri="{FF2B5EF4-FFF2-40B4-BE49-F238E27FC236}">
                <a16:creationId xmlns:a16="http://schemas.microsoft.com/office/drawing/2014/main" id="{E6BDEC13-015F-2ADC-58A9-CC80777270C0}"/>
              </a:ext>
            </a:extLst>
          </p:cNvPr>
          <p:cNvSpPr txBox="1"/>
          <p:nvPr/>
        </p:nvSpPr>
        <p:spPr>
          <a:xfrm>
            <a:off x="8032375" y="3110749"/>
            <a:ext cx="4078941" cy="707886"/>
          </a:xfrm>
          <a:prstGeom prst="rect">
            <a:avLst/>
          </a:prstGeom>
          <a:noFill/>
        </p:spPr>
        <p:txBody>
          <a:bodyPr wrap="square">
            <a:spAutoFit/>
          </a:bodyPr>
          <a:lstStyle/>
          <a:p>
            <a:r>
              <a:rPr lang="en-US" sz="1000" dirty="0">
                <a:latin typeface="Arial" panose="020B0604020202020204" pitchFamily="34" charset="0"/>
                <a:cs typeface="Arial" panose="020B0604020202020204" pitchFamily="34" charset="0"/>
              </a:rPr>
              <a:t>Соёмбо [Photograph]. (2022, July 26). https://mn.wikipedia.org/wiki/ </a:t>
            </a:r>
          </a:p>
          <a:p>
            <a:r>
              <a:rPr lang="en-US" sz="1000" dirty="0">
                <a:latin typeface="Arial" panose="020B0604020202020204" pitchFamily="34" charset="0"/>
                <a:cs typeface="Arial" panose="020B0604020202020204" pitchFamily="34" charset="0"/>
              </a:rPr>
              <a:t>     %D0%A1%D0%BE%D1%91%D0%BC%D0%B1%D0%BE_%D1%82%D1%8D%D0%BC%D0%B4%D1%8D%D0%B3 </a:t>
            </a:r>
          </a:p>
        </p:txBody>
      </p:sp>
      <p:pic>
        <p:nvPicPr>
          <p:cNvPr id="11" name="Picture 10">
            <a:extLst>
              <a:ext uri="{FF2B5EF4-FFF2-40B4-BE49-F238E27FC236}">
                <a16:creationId xmlns:a16="http://schemas.microsoft.com/office/drawing/2014/main" id="{F17AA288-52E9-5559-7DAD-60E7312BAE26}"/>
              </a:ext>
            </a:extLst>
          </p:cNvPr>
          <p:cNvPicPr>
            <a:picLocks noChangeAspect="1"/>
          </p:cNvPicPr>
          <p:nvPr/>
        </p:nvPicPr>
        <p:blipFill>
          <a:blip r:embed="rId2"/>
          <a:stretch>
            <a:fillRect/>
          </a:stretch>
        </p:blipFill>
        <p:spPr>
          <a:xfrm>
            <a:off x="9428289" y="951575"/>
            <a:ext cx="1497478" cy="2088443"/>
          </a:xfrm>
          <a:prstGeom prst="rect">
            <a:avLst/>
          </a:prstGeom>
        </p:spPr>
      </p:pic>
    </p:spTree>
    <p:extLst>
      <p:ext uri="{BB962C8B-B14F-4D97-AF65-F5344CB8AC3E}">
        <p14:creationId xmlns:p14="http://schemas.microsoft.com/office/powerpoint/2010/main" val="2423999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2" name="Rectangle 1">
            <a:extLst>
              <a:ext uri="{FF2B5EF4-FFF2-40B4-BE49-F238E27FC236}">
                <a16:creationId xmlns:a16="http://schemas.microsoft.com/office/drawing/2014/main" id="{1C29E2DE-393B-4919-87D6-CE104E969797}"/>
              </a:ext>
            </a:extLst>
          </p:cNvPr>
          <p:cNvSpPr/>
          <p:nvPr/>
        </p:nvSpPr>
        <p:spPr>
          <a:xfrm>
            <a:off x="559294" y="2460017"/>
            <a:ext cx="7473081" cy="2632003"/>
          </a:xfrm>
          <a:prstGeom prst="rect">
            <a:avLst/>
          </a:prstGeom>
        </p:spPr>
        <p:txBody>
          <a:bodyPr wrap="square">
            <a:spAutoFit/>
          </a:bodyPr>
          <a:lstStyle/>
          <a:p>
            <a:pPr algn="just">
              <a:lnSpc>
                <a:spcPct val="150000"/>
              </a:lnSpc>
            </a:pP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Соёмб</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ын</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хоёр хажуугийн “босоо дөрвөлжин” нь хэрмийг дүрсэлсэн тэмдэг</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Э</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нэ нь Монголын бүх ард түмэн эх орныхоо төлөө эв сэтгэл нэгтэй бол төмөр хэрэмнээс ч бат бөх гэсэн утга санааг хадгалжээ.</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Ийнхүү “Соёмбо тэмдэг” нь “Монголын ард түмэн гал мэт мандан бадарч, наран саран мэт гэрэлтэн мөнхжиж, сум мэт </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цэх</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шулуун, хуяг мэт бат бэх, загас мэт сонор соргог, өнөр өтгөн </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болж</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арга</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билгээ хослон төмөр хэрэм лугаа адил төр улсаа хамгаалъя” гэсэн гүн утга</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илэрхийлдэг.  </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E4C0409E-F846-4673-FB04-45F6404F8E33}"/>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3" name="TextBox 2">
            <a:extLst>
              <a:ext uri="{FF2B5EF4-FFF2-40B4-BE49-F238E27FC236}">
                <a16:creationId xmlns:a16="http://schemas.microsoft.com/office/drawing/2014/main" id="{3C768FA8-8450-E888-EC04-95EC5C7283A2}"/>
              </a:ext>
            </a:extLst>
          </p:cNvPr>
          <p:cNvSpPr txBox="1"/>
          <p:nvPr/>
        </p:nvSpPr>
        <p:spPr>
          <a:xfrm>
            <a:off x="4079032" y="5823268"/>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mn-MN" sz="1400" dirty="0">
                <a:latin typeface="Arial" panose="020B0604020202020204" pitchFamily="34" charset="0"/>
                <a:ea typeface="Arial" panose="020B0604020202020204" pitchFamily="34" charset="0"/>
              </a:rPr>
              <a:t>14</a:t>
            </a:r>
            <a:r>
              <a:rPr lang="mn-MN" sz="1400" b="0" dirty="0">
                <a:effectLst/>
                <a:latin typeface="Arial" panose="020B0604020202020204" pitchFamily="34" charset="0"/>
                <a:ea typeface="Arial" panose="020B0604020202020204" pitchFamily="34" charset="0"/>
              </a:rPr>
              <a:t>)</a:t>
            </a:r>
            <a:endParaRPr lang="en-US" sz="1400" dirty="0"/>
          </a:p>
        </p:txBody>
      </p:sp>
      <p:sp>
        <p:nvSpPr>
          <p:cNvPr id="8" name="TextBox 7">
            <a:extLst>
              <a:ext uri="{FF2B5EF4-FFF2-40B4-BE49-F238E27FC236}">
                <a16:creationId xmlns:a16="http://schemas.microsoft.com/office/drawing/2014/main" id="{A12319BA-9F2C-EA15-AE2B-2C8818211643}"/>
              </a:ext>
            </a:extLst>
          </p:cNvPr>
          <p:cNvSpPr txBox="1"/>
          <p:nvPr/>
        </p:nvSpPr>
        <p:spPr>
          <a:xfrm>
            <a:off x="8113059" y="4536137"/>
            <a:ext cx="4078941" cy="707886"/>
          </a:xfrm>
          <a:prstGeom prst="rect">
            <a:avLst/>
          </a:prstGeom>
          <a:noFill/>
        </p:spPr>
        <p:txBody>
          <a:bodyPr wrap="square">
            <a:spAutoFit/>
          </a:bodyPr>
          <a:lstStyle/>
          <a:p>
            <a:r>
              <a:rPr lang="en-US" sz="1000" dirty="0">
                <a:latin typeface="Arial" panose="020B0604020202020204" pitchFamily="34" charset="0"/>
                <a:cs typeface="Arial" panose="020B0604020202020204" pitchFamily="34" charset="0"/>
              </a:rPr>
              <a:t>Соёмбо [Photograph]. (2022, July 26). https://mn.wikipedia.org/wiki/ </a:t>
            </a:r>
          </a:p>
          <a:p>
            <a:r>
              <a:rPr lang="en-US" sz="1000" dirty="0">
                <a:latin typeface="Arial" panose="020B0604020202020204" pitchFamily="34" charset="0"/>
                <a:cs typeface="Arial" panose="020B0604020202020204" pitchFamily="34" charset="0"/>
              </a:rPr>
              <a:t>     %D0%A1%D0%BE%D1%91%D0%BC%D0%B1%D0%BE_%D1%82%D1%8D%D0%BC%D0%B4%D1%8D%D0%B3 </a:t>
            </a:r>
          </a:p>
        </p:txBody>
      </p:sp>
      <p:pic>
        <p:nvPicPr>
          <p:cNvPr id="10" name="Picture 9">
            <a:extLst>
              <a:ext uri="{FF2B5EF4-FFF2-40B4-BE49-F238E27FC236}">
                <a16:creationId xmlns:a16="http://schemas.microsoft.com/office/drawing/2014/main" id="{B111C96D-0F31-6D85-3FEC-8E3CDE71BFC0}"/>
              </a:ext>
            </a:extLst>
          </p:cNvPr>
          <p:cNvPicPr>
            <a:picLocks noChangeAspect="1"/>
          </p:cNvPicPr>
          <p:nvPr/>
        </p:nvPicPr>
        <p:blipFill>
          <a:blip r:embed="rId2"/>
          <a:stretch>
            <a:fillRect/>
          </a:stretch>
        </p:blipFill>
        <p:spPr>
          <a:xfrm>
            <a:off x="9143811" y="1992014"/>
            <a:ext cx="1497478" cy="2088443"/>
          </a:xfrm>
          <a:prstGeom prst="rect">
            <a:avLst/>
          </a:prstGeom>
        </p:spPr>
      </p:pic>
    </p:spTree>
    <p:extLst>
      <p:ext uri="{BB962C8B-B14F-4D97-AF65-F5344CB8AC3E}">
        <p14:creationId xmlns:p14="http://schemas.microsoft.com/office/powerpoint/2010/main" val="916646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Rectangle 2"/>
          <p:cNvSpPr/>
          <p:nvPr/>
        </p:nvSpPr>
        <p:spPr>
          <a:xfrm>
            <a:off x="1642370" y="2619268"/>
            <a:ext cx="9792068" cy="1893339"/>
          </a:xfrm>
          <a:prstGeom prst="rect">
            <a:avLst/>
          </a:prstGeom>
        </p:spPr>
        <p:txBody>
          <a:bodyPr wrap="square" numCol="1">
            <a:spAutoFit/>
          </a:bodyPr>
          <a:lstStyle/>
          <a:p>
            <a:pPr marL="457200" lvl="0" indent="-457200" algn="just">
              <a:lnSpc>
                <a:spcPct val="150000"/>
              </a:lnSpc>
              <a:spcAft>
                <a:spcPts val="0"/>
              </a:spcAft>
              <a:buFont typeface="+mj-lt"/>
              <a:buAutoNum type="arabicPeriod"/>
              <a:tabLst>
                <a:tab pos="457200" algn="l"/>
              </a:tabLst>
            </a:pPr>
            <a:r>
              <a:rPr lang="mn-MN" sz="1600" dirty="0">
                <a:effectLst/>
                <a:latin typeface="Arial" panose="020B0604020202020204" pitchFamily="34" charset="0"/>
                <a:ea typeface="Times New Roman" panose="02020603050405020304" pitchFamily="18" charset="0"/>
                <a:cs typeface="Arial" panose="020B0604020202020204" pitchFamily="34" charset="0"/>
              </a:rPr>
              <a:t>Монгол төрийн далбаанд ямар ямар өнгө орсон байдаг вэ?</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marL="457200" lvl="0" indent="-457200" algn="just">
              <a:lnSpc>
                <a:spcPct val="150000"/>
              </a:lnSpc>
              <a:spcAft>
                <a:spcPts val="0"/>
              </a:spcAft>
              <a:buFont typeface="+mj-lt"/>
              <a:buAutoNum type="arabicPeriod"/>
              <a:tabLst>
                <a:tab pos="457200" algn="l"/>
              </a:tabLst>
            </a:pPr>
            <a:r>
              <a:rPr lang="mn-MN" sz="1600" dirty="0">
                <a:effectLst/>
                <a:latin typeface="Arial" panose="020B0604020202020204" pitchFamily="34" charset="0"/>
                <a:ea typeface="Times New Roman" panose="02020603050405020304" pitchFamily="18" charset="0"/>
                <a:cs typeface="Arial" panose="020B0604020202020204" pitchFamily="34" charset="0"/>
              </a:rPr>
              <a:t>Төрийн далбааны өнгөнүүд юуг бэлгэддэг вэ? </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marL="457200" lvl="0" indent="-457200" algn="just">
              <a:lnSpc>
                <a:spcPct val="150000"/>
              </a:lnSpc>
              <a:spcAft>
                <a:spcPts val="0"/>
              </a:spcAft>
              <a:buFont typeface="+mj-lt"/>
              <a:buAutoNum type="arabicPeriod"/>
              <a:tabLst>
                <a:tab pos="457200" algn="l"/>
              </a:tabLst>
            </a:pPr>
            <a:r>
              <a:rPr lang="mn-MN" sz="1600" dirty="0">
                <a:effectLst/>
                <a:latin typeface="Arial" panose="020B0604020202020204" pitchFamily="34" charset="0"/>
                <a:ea typeface="Times New Roman" panose="02020603050405020304" pitchFamily="18" charset="0"/>
                <a:cs typeface="Arial" panose="020B0604020202020204" pitchFamily="34" charset="0"/>
              </a:rPr>
              <a:t>Төрийн далбаан дээр юуны дүрс байдаг вэ? Юуг бэлгэддэг вэ?</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marL="457200" lvl="0" indent="-457200" algn="just">
              <a:lnSpc>
                <a:spcPct val="150000"/>
              </a:lnSpc>
              <a:spcAft>
                <a:spcPts val="0"/>
              </a:spcAft>
              <a:buFont typeface="+mj-lt"/>
              <a:buAutoNum type="arabicPeriod"/>
              <a:tabLst>
                <a:tab pos="457200" algn="l"/>
              </a:tabLst>
            </a:pPr>
            <a:r>
              <a:rPr lang="mn-MN" sz="1600" dirty="0">
                <a:effectLst/>
                <a:latin typeface="Arial" panose="020B0604020202020204" pitchFamily="34" charset="0"/>
                <a:ea typeface="Times New Roman" panose="02020603050405020304" pitchFamily="18" charset="0"/>
                <a:cs typeface="Arial" panose="020B0604020202020204" pitchFamily="34" charset="0"/>
              </a:rPr>
              <a:t>Соёмбыг хэн зохиосон бэ? Хэзээнээс Монгол төрийн бэлгэ тэмдэг болгон хэрэглэж байгаа вэ?</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marL="457200" lvl="0" indent="-457200" algn="just">
              <a:lnSpc>
                <a:spcPct val="150000"/>
              </a:lnSpc>
              <a:spcAft>
                <a:spcPts val="0"/>
              </a:spcAft>
              <a:buFont typeface="+mj-lt"/>
              <a:buAutoNum type="arabicPeriod"/>
              <a:tabLst>
                <a:tab pos="457200" algn="l"/>
              </a:tabLst>
            </a:pPr>
            <a:r>
              <a:rPr lang="mn-MN" sz="1600" dirty="0">
                <a:effectLst/>
                <a:latin typeface="Arial" panose="020B0604020202020204" pitchFamily="34" charset="0"/>
                <a:ea typeface="Times New Roman" panose="02020603050405020304" pitchFamily="18" charset="0"/>
                <a:cs typeface="Arial" panose="020B0604020202020204" pitchFamily="34" charset="0"/>
              </a:rPr>
              <a:t>Соёмбон дээрх гал юуг бэлгэддэг вэ?</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cxnSp>
        <p:nvCxnSpPr>
          <p:cNvPr id="13" name="Straight Connector 12"/>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6" name="Rectangle 5">
            <a:extLst>
              <a:ext uri="{FF2B5EF4-FFF2-40B4-BE49-F238E27FC236}">
                <a16:creationId xmlns:a16="http://schemas.microsoft.com/office/drawing/2014/main" id="{E2718505-88B4-C837-81C4-15D7BEA425DC}"/>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7" name="Google Shape;377;p21">
            <a:extLst>
              <a:ext uri="{FF2B5EF4-FFF2-40B4-BE49-F238E27FC236}">
                <a16:creationId xmlns:a16="http://schemas.microsoft.com/office/drawing/2014/main" id="{8B4B89C7-735E-F32D-9FF9-A2F3017DB519}"/>
              </a:ext>
            </a:extLst>
          </p:cNvPr>
          <p:cNvSpPr/>
          <p:nvPr/>
        </p:nvSpPr>
        <p:spPr>
          <a:xfrm>
            <a:off x="2567239" y="1155262"/>
            <a:ext cx="7591764" cy="58781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800"/>
              <a:buFont typeface="Arial"/>
              <a:buNone/>
            </a:pPr>
            <a:r>
              <a:rPr lang="en-US" sz="14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N" sz="1400" b="1" i="1" dirty="0">
                <a:solidFill>
                  <a:schemeClr val="dk1"/>
                </a:solidFill>
                <a:latin typeface="Arial" panose="020B0604020202020204" pitchFamily="34" charset="0"/>
                <a:ea typeface="Times New Roman"/>
                <a:cs typeface="Arial" panose="020B0604020202020204" pitchFamily="34" charset="0"/>
                <a:sym typeface="Times New Roman"/>
              </a:rPr>
              <a:t>3</a:t>
            </a:r>
            <a:r>
              <a:rPr lang="en-US" sz="14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Дараах асуултын дагуу ярилцаж, ойлголтоо шалгаарай.</a:t>
            </a:r>
            <a:endParaRPr sz="14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a:p>
            <a:pPr marL="0" marR="0" lvl="0" indent="0" algn="just" rtl="0">
              <a:lnSpc>
                <a:spcPct val="115000"/>
              </a:lnSpc>
              <a:spcBef>
                <a:spcPts val="0"/>
              </a:spcBef>
              <a:spcAft>
                <a:spcPts val="0"/>
              </a:spcAft>
              <a:buClr>
                <a:srgbClr val="000000"/>
              </a:buClr>
              <a:buSzPts val="1800"/>
              <a:buFont typeface="Arial"/>
              <a:buNone/>
            </a:pPr>
            <a:r>
              <a:rPr lang="en-US" sz="14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ong-CN" sz="1400" b="1" i="1" dirty="0">
                <a:solidFill>
                  <a:schemeClr val="dk1"/>
                </a:solidFill>
                <a:latin typeface="Arial" panose="020B0604020202020204" pitchFamily="34" charset="0"/>
                <a:ea typeface="Times New Roman"/>
                <a:cs typeface="Arial" panose="020B0604020202020204" pitchFamily="34" charset="0"/>
                <a:sym typeface="Times New Roman"/>
              </a:rPr>
              <a:t>3</a:t>
            </a:r>
            <a:r>
              <a:rPr lang="en-US" sz="14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Discuss about following questions and review your understanding </a:t>
            </a:r>
            <a:endParaRPr sz="14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2" name="TextBox 1">
            <a:extLst>
              <a:ext uri="{FF2B5EF4-FFF2-40B4-BE49-F238E27FC236}">
                <a16:creationId xmlns:a16="http://schemas.microsoft.com/office/drawing/2014/main" id="{A824FCA9-5A43-F48F-65C5-DD301FCD387E}"/>
              </a:ext>
            </a:extLst>
          </p:cNvPr>
          <p:cNvSpPr txBox="1"/>
          <p:nvPr/>
        </p:nvSpPr>
        <p:spPr>
          <a:xfrm>
            <a:off x="4213503" y="6097142"/>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1</a:t>
            </a:r>
            <a:r>
              <a:rPr lang="mn-MN" sz="1400" b="0" dirty="0">
                <a:effectLst/>
                <a:latin typeface="Arial" panose="020B0604020202020204" pitchFamily="34" charset="0"/>
                <a:ea typeface="Arial" panose="020B0604020202020204" pitchFamily="34" charset="0"/>
              </a:rPr>
              <a:t>4)</a:t>
            </a:r>
            <a:endParaRPr lang="en-US" sz="1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Rectangle 2"/>
          <p:cNvSpPr/>
          <p:nvPr/>
        </p:nvSpPr>
        <p:spPr>
          <a:xfrm>
            <a:off x="1615737" y="2645900"/>
            <a:ext cx="9792068" cy="1893339"/>
          </a:xfrm>
          <a:prstGeom prst="rect">
            <a:avLst/>
          </a:prstGeom>
        </p:spPr>
        <p:txBody>
          <a:bodyPr wrap="square" numCol="1">
            <a:spAutoFit/>
          </a:bodyPr>
          <a:lstStyle/>
          <a:p>
            <a:pPr marL="457200" lvl="0" indent="-457200" algn="just">
              <a:lnSpc>
                <a:spcPct val="150000"/>
              </a:lnSpc>
              <a:spcAft>
                <a:spcPts val="0"/>
              </a:spcAft>
              <a:buFont typeface="+mj-lt"/>
              <a:buAutoNum type="arabicPeriod"/>
              <a:tabLst>
                <a:tab pos="457200" algn="l"/>
              </a:tabLst>
            </a:pPr>
            <a:r>
              <a:rPr lang="mn-MN" sz="1600" dirty="0">
                <a:effectLst/>
                <a:latin typeface="Arial" panose="020B0604020202020204" pitchFamily="34" charset="0"/>
                <a:ea typeface="Times New Roman" panose="02020603050405020304" pitchFamily="18" charset="0"/>
                <a:cs typeface="Arial" panose="020B0604020202020204" pitchFamily="34" charset="0"/>
              </a:rPr>
              <a:t>Соёмбон дээрх нар, сар юуг бэлгэддэг вэ?</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marL="457200" lvl="0" indent="-457200" algn="just">
              <a:lnSpc>
                <a:spcPct val="150000"/>
              </a:lnSpc>
              <a:spcAft>
                <a:spcPts val="0"/>
              </a:spcAft>
              <a:buFont typeface="+mj-lt"/>
              <a:buAutoNum type="arabicPeriod"/>
              <a:tabLst>
                <a:tab pos="457200" algn="l"/>
              </a:tabLst>
            </a:pPr>
            <a:r>
              <a:rPr lang="mn-MN" sz="1600" dirty="0">
                <a:effectLst/>
                <a:latin typeface="Arial" panose="020B0604020202020204" pitchFamily="34" charset="0"/>
                <a:ea typeface="Times New Roman" panose="02020603050405020304" pitchFamily="18" charset="0"/>
                <a:cs typeface="Arial" panose="020B0604020202020204" pitchFamily="34" charset="0"/>
              </a:rPr>
              <a:t>Соёмбон дээрх гурвалжин дүрснүүд юуг бэлгэддэг вэ?</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marL="457200" lvl="0" indent="-457200" algn="just">
              <a:lnSpc>
                <a:spcPct val="150000"/>
              </a:lnSpc>
              <a:spcAft>
                <a:spcPts val="0"/>
              </a:spcAft>
              <a:buFont typeface="+mj-lt"/>
              <a:buAutoNum type="arabicPeriod"/>
              <a:tabLst>
                <a:tab pos="457200" algn="l"/>
              </a:tabLst>
            </a:pPr>
            <a:r>
              <a:rPr lang="mn-MN" sz="1600" dirty="0">
                <a:effectLst/>
                <a:latin typeface="Arial" panose="020B0604020202020204" pitchFamily="34" charset="0"/>
                <a:ea typeface="Times New Roman" panose="02020603050405020304" pitchFamily="18" charset="0"/>
                <a:cs typeface="Arial" panose="020B0604020202020204" pitchFamily="34" charset="0"/>
              </a:rPr>
              <a:t>Соёмбон дээрх хэвтээ дөрвөлжин дүрснүүд ямар утгатай вэ?</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marL="457200" lvl="0" indent="-457200" algn="just">
              <a:lnSpc>
                <a:spcPct val="150000"/>
              </a:lnSpc>
              <a:spcAft>
                <a:spcPts val="0"/>
              </a:spcAft>
              <a:buFont typeface="+mj-lt"/>
              <a:buAutoNum type="arabicPeriod"/>
              <a:tabLst>
                <a:tab pos="457200" algn="l"/>
              </a:tabLst>
            </a:pPr>
            <a:r>
              <a:rPr lang="mn-MN" sz="1600" dirty="0">
                <a:effectLst/>
                <a:latin typeface="Arial" panose="020B0604020202020204" pitchFamily="34" charset="0"/>
                <a:ea typeface="Times New Roman" panose="02020603050405020304" pitchFamily="18" charset="0"/>
                <a:cs typeface="Arial" panose="020B0604020202020204" pitchFamily="34" charset="0"/>
              </a:rPr>
              <a:t>Соёмбон дээрх босоо дөрвөлжин нь ямар утгатай вэ?</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marL="457200" lvl="0" indent="-457200" algn="just">
              <a:lnSpc>
                <a:spcPct val="150000"/>
              </a:lnSpc>
              <a:spcAft>
                <a:spcPts val="0"/>
              </a:spcAft>
              <a:buFont typeface="+mj-lt"/>
              <a:buAutoNum type="arabicPeriod"/>
              <a:tabLst>
                <a:tab pos="457200" algn="l"/>
              </a:tabLst>
            </a:pPr>
            <a:r>
              <a:rPr lang="mn-MN" sz="1600" dirty="0">
                <a:effectLst/>
                <a:latin typeface="Arial" panose="020B0604020202020204" pitchFamily="34" charset="0"/>
                <a:ea typeface="Times New Roman" panose="02020603050405020304" pitchFamily="18" charset="0"/>
                <a:cs typeface="Arial" panose="020B0604020202020204" pitchFamily="34" charset="0"/>
              </a:rPr>
              <a:t>Соёмбоны голд байдаг бөөрөнхий дүрс юу вэ? Юуг бэлгэддэг вэ?</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cxnSp>
        <p:nvCxnSpPr>
          <p:cNvPr id="13" name="Straight Connector 12"/>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6" name="Rectangle 5">
            <a:extLst>
              <a:ext uri="{FF2B5EF4-FFF2-40B4-BE49-F238E27FC236}">
                <a16:creationId xmlns:a16="http://schemas.microsoft.com/office/drawing/2014/main" id="{E2718505-88B4-C837-81C4-15D7BEA425DC}"/>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7" name="Google Shape;377;p21">
            <a:extLst>
              <a:ext uri="{FF2B5EF4-FFF2-40B4-BE49-F238E27FC236}">
                <a16:creationId xmlns:a16="http://schemas.microsoft.com/office/drawing/2014/main" id="{8B4B89C7-735E-F32D-9FF9-A2F3017DB519}"/>
              </a:ext>
            </a:extLst>
          </p:cNvPr>
          <p:cNvSpPr/>
          <p:nvPr/>
        </p:nvSpPr>
        <p:spPr>
          <a:xfrm>
            <a:off x="2567239" y="1155262"/>
            <a:ext cx="7591764" cy="58781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800"/>
              <a:buFont typeface="Arial"/>
              <a:buNone/>
            </a:pPr>
            <a:r>
              <a:rPr lang="en-US" sz="14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N" sz="1400" b="1" i="1" dirty="0">
                <a:solidFill>
                  <a:schemeClr val="dk1"/>
                </a:solidFill>
                <a:latin typeface="Arial" panose="020B0604020202020204" pitchFamily="34" charset="0"/>
                <a:ea typeface="Times New Roman"/>
                <a:cs typeface="Arial" panose="020B0604020202020204" pitchFamily="34" charset="0"/>
                <a:sym typeface="Times New Roman"/>
              </a:rPr>
              <a:t>3</a:t>
            </a:r>
            <a:r>
              <a:rPr lang="en-US" sz="14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Дараах асуултын дагуу ярилцаж, ойлголтоо шалгаарай.</a:t>
            </a:r>
            <a:endParaRPr sz="14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a:p>
            <a:pPr marL="0" marR="0" lvl="0" indent="0" algn="just" rtl="0">
              <a:lnSpc>
                <a:spcPct val="115000"/>
              </a:lnSpc>
              <a:spcBef>
                <a:spcPts val="0"/>
              </a:spcBef>
              <a:spcAft>
                <a:spcPts val="0"/>
              </a:spcAft>
              <a:buClr>
                <a:srgbClr val="000000"/>
              </a:buClr>
              <a:buSzPts val="1800"/>
              <a:buFont typeface="Arial"/>
              <a:buNone/>
            </a:pPr>
            <a:r>
              <a:rPr lang="en-US" sz="14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ong-CN" sz="1400" b="1" i="1" dirty="0">
                <a:solidFill>
                  <a:schemeClr val="dk1"/>
                </a:solidFill>
                <a:latin typeface="Arial" panose="020B0604020202020204" pitchFamily="34" charset="0"/>
                <a:ea typeface="Times New Roman"/>
                <a:cs typeface="Arial" panose="020B0604020202020204" pitchFamily="34" charset="0"/>
                <a:sym typeface="Times New Roman"/>
              </a:rPr>
              <a:t>3</a:t>
            </a:r>
            <a:r>
              <a:rPr lang="en-US" sz="14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Discuss about following questions and review your understanding </a:t>
            </a:r>
            <a:endParaRPr sz="14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2" name="TextBox 1">
            <a:extLst>
              <a:ext uri="{FF2B5EF4-FFF2-40B4-BE49-F238E27FC236}">
                <a16:creationId xmlns:a16="http://schemas.microsoft.com/office/drawing/2014/main" id="{18453402-232B-5E4E-A3CE-C30B91CFD0F7}"/>
              </a:ext>
            </a:extLst>
          </p:cNvPr>
          <p:cNvSpPr txBox="1"/>
          <p:nvPr/>
        </p:nvSpPr>
        <p:spPr>
          <a:xfrm>
            <a:off x="4150750" y="5890457"/>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1</a:t>
            </a:r>
            <a:r>
              <a:rPr lang="mn-MN" sz="1400" b="0" dirty="0">
                <a:effectLst/>
                <a:latin typeface="Arial" panose="020B0604020202020204" pitchFamily="34" charset="0"/>
                <a:ea typeface="Arial" panose="020B0604020202020204" pitchFamily="34" charset="0"/>
              </a:rPr>
              <a:t>4)</a:t>
            </a:r>
            <a:endParaRPr lang="en-US" sz="1400" dirty="0"/>
          </a:p>
        </p:txBody>
      </p:sp>
    </p:spTree>
    <p:extLst>
      <p:ext uri="{BB962C8B-B14F-4D97-AF65-F5344CB8AC3E}">
        <p14:creationId xmlns:p14="http://schemas.microsoft.com/office/powerpoint/2010/main" val="1252273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7" name="Rectangle 6">
            <a:extLst>
              <a:ext uri="{FF2B5EF4-FFF2-40B4-BE49-F238E27FC236}">
                <a16:creationId xmlns:a16="http://schemas.microsoft.com/office/drawing/2014/main" id="{5BF2DA6A-E8E5-AC1A-D38A-E9A0570AD411}"/>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10" name="Rectangle 9">
            <a:extLst>
              <a:ext uri="{FF2B5EF4-FFF2-40B4-BE49-F238E27FC236}">
                <a16:creationId xmlns:a16="http://schemas.microsoft.com/office/drawing/2014/main" id="{D587F137-FC1F-E09B-987F-7A7B55AEFAFB}"/>
              </a:ext>
            </a:extLst>
          </p:cNvPr>
          <p:cNvSpPr/>
          <p:nvPr/>
        </p:nvSpPr>
        <p:spPr>
          <a:xfrm>
            <a:off x="1597981" y="1767472"/>
            <a:ext cx="7621890" cy="634533"/>
          </a:xfrm>
          <a:prstGeom prst="rect">
            <a:avLst/>
          </a:prstGeom>
        </p:spPr>
        <p:txBody>
          <a:bodyPr wrap="squar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 </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latin typeface="Arial" panose="020B0604020202020204" pitchFamily="34" charset="0"/>
                <a:ea typeface="Calibri" panose="020F0502020204030204" pitchFamily="34" charset="0"/>
                <a:cs typeface="Arial" panose="020B0604020202020204" pitchFamily="34" charset="0"/>
              </a:rPr>
              <a:t>соёмбо, 1950,  1206, төрийн ордонд, бадамлянхуа, ерөнхийлөгч, зандан, хүрдийг </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1C4F749D-FC84-CA1D-EEE2-A367A9235DE2}"/>
              </a:ext>
            </a:extLst>
          </p:cNvPr>
          <p:cNvSpPr txBox="1"/>
          <p:nvPr/>
        </p:nvSpPr>
        <p:spPr>
          <a:xfrm>
            <a:off x="2578133" y="1130614"/>
            <a:ext cx="6448443"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4.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4</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625BEEDB-72FC-9842-3A48-0342158AA25B}"/>
              </a:ext>
            </a:extLst>
          </p:cNvPr>
          <p:cNvPicPr>
            <a:picLocks noChangeAspect="1"/>
          </p:cNvPicPr>
          <p:nvPr/>
        </p:nvPicPr>
        <p:blipFill>
          <a:blip r:embed="rId2"/>
          <a:stretch>
            <a:fillRect/>
          </a:stretch>
        </p:blipFill>
        <p:spPr>
          <a:xfrm>
            <a:off x="740936" y="2819412"/>
            <a:ext cx="8178947" cy="2916937"/>
          </a:xfrm>
          <a:prstGeom prst="rect">
            <a:avLst/>
          </a:prstGeom>
        </p:spPr>
      </p:pic>
      <p:sp>
        <p:nvSpPr>
          <p:cNvPr id="2" name="TextBox 1">
            <a:extLst>
              <a:ext uri="{FF2B5EF4-FFF2-40B4-BE49-F238E27FC236}">
                <a16:creationId xmlns:a16="http://schemas.microsoft.com/office/drawing/2014/main" id="{5E7BAA19-132E-1851-0B10-5F34A733CE24}"/>
              </a:ext>
            </a:extLst>
          </p:cNvPr>
          <p:cNvSpPr txBox="1"/>
          <p:nvPr/>
        </p:nvSpPr>
        <p:spPr>
          <a:xfrm>
            <a:off x="3621112" y="6153756"/>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1</a:t>
            </a:r>
            <a:r>
              <a:rPr lang="mn-MN" sz="1400" b="0" dirty="0">
                <a:effectLst/>
                <a:latin typeface="Arial" panose="020B0604020202020204" pitchFamily="34" charset="0"/>
                <a:ea typeface="Arial" panose="020B0604020202020204" pitchFamily="34" charset="0"/>
              </a:rPr>
              <a:t>9)</a:t>
            </a:r>
            <a:endParaRPr lang="en-US" sz="1400" dirty="0"/>
          </a:p>
        </p:txBody>
      </p:sp>
      <p:pic>
        <p:nvPicPr>
          <p:cNvPr id="4" name="Picture 3">
            <a:extLst>
              <a:ext uri="{FF2B5EF4-FFF2-40B4-BE49-F238E27FC236}">
                <a16:creationId xmlns:a16="http://schemas.microsoft.com/office/drawing/2014/main" id="{965265CF-F03E-8CF4-611E-B22C776DC02A}"/>
              </a:ext>
            </a:extLst>
          </p:cNvPr>
          <p:cNvPicPr>
            <a:picLocks noChangeAspect="1"/>
          </p:cNvPicPr>
          <p:nvPr/>
        </p:nvPicPr>
        <p:blipFill>
          <a:blip r:embed="rId3"/>
          <a:stretch>
            <a:fillRect/>
          </a:stretch>
        </p:blipFill>
        <p:spPr>
          <a:xfrm>
            <a:off x="9430872" y="1386344"/>
            <a:ext cx="2115670" cy="2060821"/>
          </a:xfrm>
          <a:prstGeom prst="rect">
            <a:avLst/>
          </a:prstGeom>
        </p:spPr>
      </p:pic>
      <p:sp>
        <p:nvSpPr>
          <p:cNvPr id="9" name="TextBox 8">
            <a:extLst>
              <a:ext uri="{FF2B5EF4-FFF2-40B4-BE49-F238E27FC236}">
                <a16:creationId xmlns:a16="http://schemas.microsoft.com/office/drawing/2014/main" id="{F1380301-1126-8DB3-6E8D-F6837C3D010B}"/>
              </a:ext>
            </a:extLst>
          </p:cNvPr>
          <p:cNvSpPr txBox="1"/>
          <p:nvPr/>
        </p:nvSpPr>
        <p:spPr>
          <a:xfrm>
            <a:off x="8972923" y="3952665"/>
            <a:ext cx="3031568" cy="1323439"/>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Монгол улсын төрийн сүлд [</a:t>
            </a:r>
            <a:r>
              <a:rPr lang="en-US" sz="1000" dirty="0">
                <a:latin typeface="Arial" panose="020B0604020202020204" pitchFamily="34" charset="0"/>
                <a:cs typeface="Arial" panose="020B0604020202020204" pitchFamily="34" charset="0"/>
              </a:rPr>
              <a:t>Photograph]. (2022, May 1). https://mn.wikipedia.org/  wiki/</a:t>
            </a:r>
            <a:r>
              <a:rPr lang="mn-MN" sz="1000" dirty="0">
                <a:latin typeface="Arial" panose="020B0604020202020204" pitchFamily="34" charset="0"/>
                <a:cs typeface="Arial" panose="020B0604020202020204" pitchFamily="34" charset="0"/>
              </a:rPr>
              <a:t> </a:t>
            </a:r>
            <a:r>
              <a:rPr lang="en-US" sz="1000" dirty="0">
                <a:latin typeface="Arial" panose="020B0604020202020204" pitchFamily="34" charset="0"/>
                <a:cs typeface="Arial" panose="020B0604020202020204" pitchFamily="34" charset="0"/>
              </a:rPr>
              <a:t>%D0%9C%D0%BE%D0%BD%D0%B3%D0%BE%D0%BB_%D1%83%D0%BB%D1%81%D1%8B%D0%BD_%D1%82%D3%A9%D1%80%D0%B8%D0%B9%D0%BD_%D1%81%D2%AF%D0%BB%D0%B4#/media/%D0%A4%D0%B0%D0%B9%D0%BB:State_emblem_of_Mongolia.svg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2" name="Rectangle 1">
            <a:extLst>
              <a:ext uri="{FF2B5EF4-FFF2-40B4-BE49-F238E27FC236}">
                <a16:creationId xmlns:a16="http://schemas.microsoft.com/office/drawing/2014/main" id="{47EFC55C-7108-4A39-BC23-40C83768949D}"/>
              </a:ext>
            </a:extLst>
          </p:cNvPr>
          <p:cNvSpPr/>
          <p:nvPr/>
        </p:nvSpPr>
        <p:spPr>
          <a:xfrm>
            <a:off x="701336" y="3203660"/>
            <a:ext cx="7551987" cy="1524007"/>
          </a:xfrm>
          <a:prstGeom prst="rect">
            <a:avLst/>
          </a:prstGeom>
        </p:spPr>
        <p:txBody>
          <a:bodyPr wrap="square">
            <a:spAutoFit/>
          </a:bodyPr>
          <a:lstStyle/>
          <a:p>
            <a:pPr algn="just">
              <a:lnSpc>
                <a:spcPct val="150000"/>
              </a:lnSpc>
              <a:spcAft>
                <a:spcPts val="0"/>
              </a:spcAft>
            </a:pPr>
            <a:r>
              <a:rPr lang="mn-MN" sz="16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Төрийн сүлд туг:</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Цагаан зүсмийн адууны хялгасаар хийдэг учир “Цагаан сүлд” хэмээн нэрлэжээ. Монголчууд 4</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_________ </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онд Чингис хааныг Их Монгол Улсын хаан ширээнд өргөмжлөхдөө есөн хөлт Цагаан туг босгож, их эзэн хаан туг сүлдэндээ мөргөн ёсолж байжээ. </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239DB293-1AB2-2062-016D-658FD09105CE}"/>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7" name="Rectangle 6">
            <a:extLst>
              <a:ext uri="{FF2B5EF4-FFF2-40B4-BE49-F238E27FC236}">
                <a16:creationId xmlns:a16="http://schemas.microsoft.com/office/drawing/2014/main" id="{FEA03051-8493-AFE8-E514-E3971043D053}"/>
              </a:ext>
            </a:extLst>
          </p:cNvPr>
          <p:cNvSpPr/>
          <p:nvPr/>
        </p:nvSpPr>
        <p:spPr>
          <a:xfrm>
            <a:off x="1804879" y="1921950"/>
            <a:ext cx="6448444" cy="634533"/>
          </a:xfrm>
          <a:prstGeom prst="rect">
            <a:avLst/>
          </a:prstGeom>
        </p:spPr>
        <p:txBody>
          <a:bodyPr wrap="squar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 </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latin typeface="Arial" panose="020B0604020202020204" pitchFamily="34" charset="0"/>
                <a:ea typeface="Calibri" panose="020F0502020204030204" pitchFamily="34" charset="0"/>
                <a:cs typeface="Arial" panose="020B0604020202020204" pitchFamily="34" charset="0"/>
              </a:rPr>
              <a:t>соёмбо, 1950,  1206, төрийн ордонд, бадамлянхуа, ерөнхийлөгч, зандан, хүрдийг </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D039FC2E-99DA-F992-EDAF-1AF20B29EFB3}"/>
              </a:ext>
            </a:extLst>
          </p:cNvPr>
          <p:cNvSpPr txBox="1"/>
          <p:nvPr/>
        </p:nvSpPr>
        <p:spPr>
          <a:xfrm>
            <a:off x="4308186" y="5823268"/>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1</a:t>
            </a:r>
            <a:r>
              <a:rPr lang="mn-MN" sz="1400" b="0" dirty="0">
                <a:effectLst/>
                <a:latin typeface="Arial" panose="020B0604020202020204" pitchFamily="34" charset="0"/>
                <a:ea typeface="Arial" panose="020B0604020202020204" pitchFamily="34" charset="0"/>
              </a:rPr>
              <a:t>9)</a:t>
            </a:r>
            <a:endParaRPr lang="en-US" sz="1400" dirty="0"/>
          </a:p>
        </p:txBody>
      </p:sp>
      <p:pic>
        <p:nvPicPr>
          <p:cNvPr id="4098" name="Picture 2">
            <a:extLst>
              <a:ext uri="{FF2B5EF4-FFF2-40B4-BE49-F238E27FC236}">
                <a16:creationId xmlns:a16="http://schemas.microsoft.com/office/drawing/2014/main" id="{EB49096A-13D2-09A3-A1EB-2C7D5D0F56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3102" y="1878667"/>
            <a:ext cx="3213596" cy="239357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BB9F9AF7-77D3-3560-B795-E16ACB438C12}"/>
              </a:ext>
            </a:extLst>
          </p:cNvPr>
          <p:cNvSpPr txBox="1"/>
          <p:nvPr/>
        </p:nvSpPr>
        <p:spPr>
          <a:xfrm>
            <a:off x="8533102" y="4466057"/>
            <a:ext cx="3425816" cy="461665"/>
          </a:xfrm>
          <a:prstGeom prst="rect">
            <a:avLst/>
          </a:prstGeom>
          <a:noFill/>
        </p:spPr>
        <p:txBody>
          <a:bodyPr wrap="square">
            <a:spAutoFit/>
          </a:bodyPr>
          <a:lstStyle/>
          <a:p>
            <a:r>
              <a:rPr lang="mn-MN" sz="1200" dirty="0">
                <a:latin typeface="Arial" panose="020B0604020202020204" pitchFamily="34" charset="0"/>
                <a:cs typeface="Arial" panose="020B0604020202020204" pitchFamily="34" charset="0"/>
              </a:rPr>
              <a:t>Төрийн 9 хөлт цагаан туг [</a:t>
            </a:r>
            <a:r>
              <a:rPr lang="en-US" sz="1200" dirty="0">
                <a:latin typeface="Arial" panose="020B0604020202020204" pitchFamily="34" charset="0"/>
                <a:cs typeface="Arial" panose="020B0604020202020204" pitchFamily="34" charset="0"/>
              </a:rPr>
              <a:t>Photograph]. (2014, July 7). https://ikon.mn/n/8gx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2" name="Rectangle 1">
            <a:extLst>
              <a:ext uri="{FF2B5EF4-FFF2-40B4-BE49-F238E27FC236}">
                <a16:creationId xmlns:a16="http://schemas.microsoft.com/office/drawing/2014/main" id="{47EFC55C-7108-4A39-BC23-40C83768949D}"/>
              </a:ext>
            </a:extLst>
          </p:cNvPr>
          <p:cNvSpPr/>
          <p:nvPr/>
        </p:nvSpPr>
        <p:spPr>
          <a:xfrm>
            <a:off x="1000867" y="2688189"/>
            <a:ext cx="6978563" cy="3001334"/>
          </a:xfrm>
          <a:prstGeom prst="rect">
            <a:avLst/>
          </a:prstGeom>
        </p:spPr>
        <p:txBody>
          <a:bodyPr wrap="square">
            <a:spAutoFit/>
          </a:bodyPr>
          <a:lstStyle/>
          <a:p>
            <a:pPr algn="just">
              <a:lnSpc>
                <a:spcPct val="150000"/>
              </a:lnSpc>
              <a:spcAft>
                <a:spcPts val="0"/>
              </a:spcAft>
            </a:pPr>
            <a:r>
              <a:rPr lang="mn-MN"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Энэ үеэс Цагаан туг нь Монгол улсын төр мөнхөд мандан бадарч, төр улс, түмэн олон амар төвшин аж төрөхийн бэлгэдэл болон 5</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)_________ _________ </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залагдсаар иржээ. Уг сүлдний орой дээр нь алтан шармал төмрөөр урласан гал бүхий 3 үзүүрт ган сэрээтэй, түүний доорхи дугираг царнаас цагаан хялгасыг 81 нүхнээс нарийхан зүссэн сураар бэхэлж унжуулсан байдаг. Цагаан туг нь гол сүлд болон түүний тойрсон есөн элч сүлдээс бүрддэг тул есөн хөлт цагаан туг хэмээн нэрлэжээ. </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239DB293-1AB2-2062-016D-658FD09105CE}"/>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8" name="Rectangle 7">
            <a:extLst>
              <a:ext uri="{FF2B5EF4-FFF2-40B4-BE49-F238E27FC236}">
                <a16:creationId xmlns:a16="http://schemas.microsoft.com/office/drawing/2014/main" id="{CD5A271A-094C-E0B9-2D20-225802658ED9}"/>
              </a:ext>
            </a:extLst>
          </p:cNvPr>
          <p:cNvSpPr/>
          <p:nvPr/>
        </p:nvSpPr>
        <p:spPr>
          <a:xfrm>
            <a:off x="1373098" y="1693852"/>
            <a:ext cx="6658251" cy="634533"/>
          </a:xfrm>
          <a:prstGeom prst="rect">
            <a:avLst/>
          </a:prstGeom>
        </p:spPr>
        <p:txBody>
          <a:bodyPr wrap="squar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 </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latin typeface="Arial" panose="020B0604020202020204" pitchFamily="34" charset="0"/>
                <a:ea typeface="Calibri" panose="020F0502020204030204" pitchFamily="34" charset="0"/>
                <a:cs typeface="Arial" panose="020B0604020202020204" pitchFamily="34" charset="0"/>
              </a:rPr>
              <a:t>соёмбо, 1950,  1206, төрийн ордонд, бадамлянхуа, ерөнхийлөгч, зандан, хүрдийг </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C4CA4090-3EF9-C4DF-9DAE-B57C90459819}"/>
              </a:ext>
            </a:extLst>
          </p:cNvPr>
          <p:cNvSpPr txBox="1"/>
          <p:nvPr/>
        </p:nvSpPr>
        <p:spPr>
          <a:xfrm>
            <a:off x="4150750" y="6141469"/>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mn-MN" sz="1400" dirty="0">
                <a:latin typeface="Arial" panose="020B0604020202020204" pitchFamily="34" charset="0"/>
                <a:ea typeface="Arial" panose="020B0604020202020204" pitchFamily="34" charset="0"/>
              </a:rPr>
              <a:t>19</a:t>
            </a:r>
            <a:r>
              <a:rPr lang="mn-MN" sz="1400" b="0" dirty="0">
                <a:effectLst/>
                <a:latin typeface="Arial" panose="020B0604020202020204" pitchFamily="34" charset="0"/>
                <a:ea typeface="Arial" panose="020B0604020202020204" pitchFamily="34" charset="0"/>
              </a:rPr>
              <a:t>)</a:t>
            </a:r>
            <a:endParaRPr lang="en-US" sz="1400" dirty="0"/>
          </a:p>
        </p:txBody>
      </p:sp>
      <p:pic>
        <p:nvPicPr>
          <p:cNvPr id="10" name="Picture 2">
            <a:extLst>
              <a:ext uri="{FF2B5EF4-FFF2-40B4-BE49-F238E27FC236}">
                <a16:creationId xmlns:a16="http://schemas.microsoft.com/office/drawing/2014/main" id="{FD50E53F-5C9D-C792-C4AB-B293BB06F8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3102" y="1878667"/>
            <a:ext cx="3213596" cy="239357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B8872FA-4BB1-B930-DB31-62CCF2381E6B}"/>
              </a:ext>
            </a:extLst>
          </p:cNvPr>
          <p:cNvSpPr txBox="1"/>
          <p:nvPr/>
        </p:nvSpPr>
        <p:spPr>
          <a:xfrm>
            <a:off x="8533102" y="4466057"/>
            <a:ext cx="3425816" cy="523220"/>
          </a:xfrm>
          <a:prstGeom prst="rect">
            <a:avLst/>
          </a:prstGeom>
          <a:noFill/>
        </p:spPr>
        <p:txBody>
          <a:bodyPr wrap="square">
            <a:spAutoFit/>
          </a:bodyPr>
          <a:lstStyle/>
          <a:p>
            <a:r>
              <a:rPr lang="mn-MN" sz="1400" dirty="0">
                <a:latin typeface="Arial" panose="020B0604020202020204" pitchFamily="34" charset="0"/>
                <a:cs typeface="Arial" panose="020B0604020202020204" pitchFamily="34" charset="0"/>
              </a:rPr>
              <a:t>Төрийн 9 хөлт цагаан туг [</a:t>
            </a:r>
            <a:r>
              <a:rPr lang="en-US" sz="1400" dirty="0">
                <a:latin typeface="Arial" panose="020B0604020202020204" pitchFamily="34" charset="0"/>
                <a:cs typeface="Arial" panose="020B0604020202020204" pitchFamily="34" charset="0"/>
              </a:rPr>
              <a:t>Photograph]. (2014, July 7). https://ikon.mn/n/8gx </a:t>
            </a:r>
          </a:p>
        </p:txBody>
      </p:sp>
    </p:spTree>
    <p:extLst>
      <p:ext uri="{BB962C8B-B14F-4D97-AF65-F5344CB8AC3E}">
        <p14:creationId xmlns:p14="http://schemas.microsoft.com/office/powerpoint/2010/main" val="3724656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2" name="Rectangle 1">
            <a:extLst>
              <a:ext uri="{FF2B5EF4-FFF2-40B4-BE49-F238E27FC236}">
                <a16:creationId xmlns:a16="http://schemas.microsoft.com/office/drawing/2014/main" id="{1C29E2DE-393B-4919-87D6-CE104E969797}"/>
              </a:ext>
            </a:extLst>
          </p:cNvPr>
          <p:cNvSpPr/>
          <p:nvPr/>
        </p:nvSpPr>
        <p:spPr>
          <a:xfrm>
            <a:off x="582250" y="2785025"/>
            <a:ext cx="7582358" cy="2262671"/>
          </a:xfrm>
          <a:prstGeom prst="rect">
            <a:avLst/>
          </a:prstGeom>
        </p:spPr>
        <p:txBody>
          <a:bodyPr wrap="square">
            <a:spAutoFit/>
          </a:bodyPr>
          <a:lstStyle/>
          <a:p>
            <a:pPr algn="just">
              <a:lnSpc>
                <a:spcPct val="150000"/>
              </a:lnSpc>
              <a:spcAft>
                <a:spcPts val="0"/>
              </a:spcAft>
            </a:pPr>
            <a:r>
              <a:rPr lang="mn-MN" sz="1600" b="1" dirty="0">
                <a:effectLst/>
                <a:latin typeface="Arial" panose="020B0604020202020204" pitchFamily="34" charset="0"/>
                <a:ea typeface="Times New Roman" panose="02020603050405020304" pitchFamily="18" charset="0"/>
                <a:cs typeface="Arial" panose="020B0604020202020204" pitchFamily="34" charset="0"/>
              </a:rPr>
              <a:t>Төрийн тамга:</a:t>
            </a:r>
            <a:r>
              <a:rPr lang="mn-MN" sz="1600" dirty="0">
                <a:effectLst/>
                <a:latin typeface="Arial" panose="020B0604020202020204" pitchFamily="34" charset="0"/>
                <a:ea typeface="Times New Roman" panose="02020603050405020304" pitchFamily="18" charset="0"/>
                <a:cs typeface="Arial" panose="020B0604020202020204" pitchFamily="34" charset="0"/>
              </a:rPr>
              <a:t> </a:t>
            </a:r>
            <a:r>
              <a:rPr lang="en-US" sz="1600" dirty="0">
                <a:effectLst/>
                <a:latin typeface="Arial" panose="020B0604020202020204" pitchFamily="34" charset="0"/>
                <a:ea typeface="Calibri" panose="020F0502020204030204" pitchFamily="34" charset="0"/>
                <a:cs typeface="Arial" panose="020B0604020202020204" pitchFamily="34" charset="0"/>
              </a:rPr>
              <a:t>Төрийн тамгыг Монгол Улсын </a:t>
            </a:r>
            <a:r>
              <a:rPr lang="mn-MN" sz="1600" dirty="0">
                <a:effectLst/>
                <a:latin typeface="Arial" panose="020B0604020202020204" pitchFamily="34" charset="0"/>
                <a:ea typeface="Calibri" panose="020F0502020204030204" pitchFamily="34" charset="0"/>
                <a:cs typeface="Arial" panose="020B0604020202020204" pitchFamily="34" charset="0"/>
              </a:rPr>
              <a:t>6</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_________</a:t>
            </a:r>
            <a:r>
              <a:rPr lang="en-US" sz="1600" dirty="0">
                <a:effectLst/>
                <a:latin typeface="Arial" panose="020B0604020202020204" pitchFamily="34" charset="0"/>
                <a:ea typeface="Calibri" panose="020F0502020204030204" pitchFamily="34" charset="0"/>
                <a:cs typeface="Arial" panose="020B0604020202020204" pitchFamily="34" charset="0"/>
              </a:rPr>
              <a:t> </a:t>
            </a:r>
            <a:r>
              <a:rPr lang="mn-MN" sz="1600" dirty="0">
                <a:effectLst/>
                <a:latin typeface="Arial" panose="020B0604020202020204" pitchFamily="34" charset="0"/>
                <a:ea typeface="Calibri" panose="020F0502020204030204" pitchFamily="34" charset="0"/>
                <a:cs typeface="Arial" panose="020B0604020202020204" pitchFamily="34" charset="0"/>
              </a:rPr>
              <a:t> </a:t>
            </a:r>
            <a:r>
              <a:rPr lang="en-US" sz="1600" dirty="0">
                <a:effectLst/>
                <a:latin typeface="Arial" panose="020B0604020202020204" pitchFamily="34" charset="0"/>
                <a:ea typeface="Calibri" panose="020F0502020204030204" pitchFamily="34" charset="0"/>
                <a:cs typeface="Arial" panose="020B0604020202020204" pitchFamily="34" charset="0"/>
              </a:rPr>
              <a:t> барина. Төрийн тамга нь дөрвөлжин хэлбэртэй, голдоо Төрийн сүлдтэй, сүлдний хоёр талаар Монгол Улс гэсэн бичээстэй, арслангийн дүрс бүхий бариултай байна. Төрийн тамгыг цул мөнгөөр, гар аргаар, ганц хувь үйлдэнэ. Төрийн тамгыг үндэсний хээгээр чимэглэсэн мөнгөн тоног бүхий, зөөлөн торгомсог эдээр доторлосон </a:t>
            </a:r>
            <a:r>
              <a:rPr lang="mn-MN" sz="1600" dirty="0">
                <a:effectLst/>
                <a:latin typeface="Arial" panose="020B0604020202020204" pitchFamily="34" charset="0"/>
                <a:ea typeface="Calibri" panose="020F0502020204030204" pitchFamily="34" charset="0"/>
                <a:cs typeface="Arial" panose="020B0604020202020204" pitchFamily="34" charset="0"/>
              </a:rPr>
              <a:t>7</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_________ </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1600" dirty="0">
                <a:effectLst/>
                <a:latin typeface="Arial" panose="020B0604020202020204" pitchFamily="34" charset="0"/>
                <a:ea typeface="Calibri" panose="020F0502020204030204" pitchFamily="34" charset="0"/>
                <a:cs typeface="Arial" panose="020B0604020202020204" pitchFamily="34" charset="0"/>
              </a:rPr>
              <a:t> модон хайрцагт байрлуулна</a:t>
            </a:r>
            <a:r>
              <a:rPr lang="mn-MN" sz="1600" dirty="0">
                <a:effectLst/>
                <a:latin typeface="Arial" panose="020B0604020202020204" pitchFamily="34" charset="0"/>
                <a:ea typeface="Calibri" panose="020F0502020204030204" pitchFamily="34" charset="0"/>
                <a:cs typeface="Arial" panose="020B0604020202020204" pitchFamily="34" charset="0"/>
              </a:rPr>
              <a:t>. </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37BEF99B-2A84-E4D8-51F0-FDB84456420E}"/>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7" name="Rectangle 6">
            <a:extLst>
              <a:ext uri="{FF2B5EF4-FFF2-40B4-BE49-F238E27FC236}">
                <a16:creationId xmlns:a16="http://schemas.microsoft.com/office/drawing/2014/main" id="{05836BDF-80BB-B031-E0C6-18808850F632}"/>
              </a:ext>
            </a:extLst>
          </p:cNvPr>
          <p:cNvSpPr/>
          <p:nvPr/>
        </p:nvSpPr>
        <p:spPr>
          <a:xfrm>
            <a:off x="1186027" y="1744746"/>
            <a:ext cx="6448444" cy="634533"/>
          </a:xfrm>
          <a:prstGeom prst="rect">
            <a:avLst/>
          </a:prstGeom>
        </p:spPr>
        <p:txBody>
          <a:bodyPr wrap="squar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 </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latin typeface="Arial" panose="020B0604020202020204" pitchFamily="34" charset="0"/>
                <a:ea typeface="Calibri" panose="020F0502020204030204" pitchFamily="34" charset="0"/>
                <a:cs typeface="Arial" panose="020B0604020202020204" pitchFamily="34" charset="0"/>
              </a:rPr>
              <a:t>соёмбо, 1950,  1206, төрийн ордонд, бадамлянхуа, ерөнхийлөгч, зандан, хүрдийг </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pic>
        <p:nvPicPr>
          <p:cNvPr id="1026" name="Picture 2">
            <a:extLst>
              <a:ext uri="{FF2B5EF4-FFF2-40B4-BE49-F238E27FC236}">
                <a16:creationId xmlns:a16="http://schemas.microsoft.com/office/drawing/2014/main" id="{4FCC0281-9CFB-E5A0-DB31-1AC8AAEF85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08045" y="2172511"/>
            <a:ext cx="2894119" cy="202517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CC1F8CC-63C4-543B-FA70-B66652BFD354}"/>
              </a:ext>
            </a:extLst>
          </p:cNvPr>
          <p:cNvSpPr txBox="1"/>
          <p:nvPr/>
        </p:nvSpPr>
        <p:spPr>
          <a:xfrm>
            <a:off x="2362936" y="5669380"/>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mn-MN" sz="1400" dirty="0">
                <a:latin typeface="Arial" panose="020B0604020202020204" pitchFamily="34" charset="0"/>
                <a:ea typeface="Arial" panose="020B0604020202020204" pitchFamily="34" charset="0"/>
              </a:rPr>
              <a:t>20</a:t>
            </a:r>
            <a:r>
              <a:rPr lang="mn-MN" sz="1400" b="0" dirty="0">
                <a:effectLst/>
                <a:latin typeface="Arial" panose="020B0604020202020204" pitchFamily="34" charset="0"/>
                <a:ea typeface="Arial" panose="020B0604020202020204" pitchFamily="34" charset="0"/>
              </a:rPr>
              <a:t>)</a:t>
            </a:r>
            <a:endParaRPr lang="en-US" sz="1400" dirty="0"/>
          </a:p>
        </p:txBody>
      </p:sp>
      <p:sp>
        <p:nvSpPr>
          <p:cNvPr id="10" name="TextBox 9">
            <a:extLst>
              <a:ext uri="{FF2B5EF4-FFF2-40B4-BE49-F238E27FC236}">
                <a16:creationId xmlns:a16="http://schemas.microsoft.com/office/drawing/2014/main" id="{C915393D-5166-4AF9-2F99-A3A0B2376A52}"/>
              </a:ext>
            </a:extLst>
          </p:cNvPr>
          <p:cNvSpPr txBox="1"/>
          <p:nvPr/>
        </p:nvSpPr>
        <p:spPr>
          <a:xfrm>
            <a:off x="8164608" y="4786086"/>
            <a:ext cx="3575628" cy="523220"/>
          </a:xfrm>
          <a:prstGeom prst="rect">
            <a:avLst/>
          </a:prstGeom>
          <a:noFill/>
        </p:spPr>
        <p:txBody>
          <a:bodyPr wrap="square">
            <a:spAutoFit/>
          </a:bodyPr>
          <a:lstStyle/>
          <a:p>
            <a:r>
              <a:rPr lang="mn-MN" sz="1400" dirty="0">
                <a:latin typeface="Arial" panose="020B0604020202020204" pitchFamily="34" charset="0"/>
                <a:cs typeface="Arial" panose="020B0604020202020204" pitchFamily="34" charset="0"/>
              </a:rPr>
              <a:t>Болортуяа, Ч. (2014, </a:t>
            </a:r>
            <a:r>
              <a:rPr lang="en-US" sz="1400" dirty="0">
                <a:latin typeface="Arial" panose="020B0604020202020204" pitchFamily="34" charset="0"/>
                <a:cs typeface="Arial" panose="020B0604020202020204" pitchFamily="34" charset="0"/>
              </a:rPr>
              <a:t>January 16). </a:t>
            </a:r>
            <a:r>
              <a:rPr lang="mn-MN" sz="1400" dirty="0">
                <a:latin typeface="Arial" panose="020B0604020202020204" pitchFamily="34" charset="0"/>
                <a:cs typeface="Arial" panose="020B0604020202020204" pitchFamily="34" charset="0"/>
              </a:rPr>
              <a:t>Төрийн тамга [</a:t>
            </a:r>
            <a:r>
              <a:rPr lang="en-US" sz="1400" dirty="0">
                <a:latin typeface="Arial" panose="020B0604020202020204" pitchFamily="34" charset="0"/>
                <a:cs typeface="Arial" panose="020B0604020202020204" pitchFamily="34" charset="0"/>
              </a:rPr>
              <a:t>Photograph]. </a:t>
            </a:r>
            <a:r>
              <a:rPr lang="en-US" sz="1400" dirty="0">
                <a:latin typeface="Arial" panose="020B0604020202020204" pitchFamily="34" charset="0"/>
                <a:cs typeface="Arial" panose="020B0604020202020204" pitchFamily="34" charset="0"/>
                <a:hlinkClick r:id="rId3"/>
              </a:rPr>
              <a:t>https://ikon.mn/n/</a:t>
            </a:r>
            <a:r>
              <a:rPr lang="mn-MN" sz="1400" dirty="0">
                <a:latin typeface="Arial" panose="020B0604020202020204" pitchFamily="34" charset="0"/>
                <a:cs typeface="Arial" panose="020B0604020202020204" pitchFamily="34" charset="0"/>
              </a:rPr>
              <a:t> </a:t>
            </a:r>
            <a:r>
              <a:rPr lang="en-US" sz="1400" dirty="0">
                <a:latin typeface="Arial" panose="020B0604020202020204" pitchFamily="34" charset="0"/>
                <a:cs typeface="Arial" panose="020B0604020202020204" pitchFamily="34" charset="0"/>
              </a:rPr>
              <a:t>304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fade">
                                      <p:cBhvr>
                                        <p:cTn id="10" dur="5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2" name="Rectangle 1">
            <a:extLst>
              <a:ext uri="{FF2B5EF4-FFF2-40B4-BE49-F238E27FC236}">
                <a16:creationId xmlns:a16="http://schemas.microsoft.com/office/drawing/2014/main" id="{1C29E2DE-393B-4919-87D6-CE104E969797}"/>
              </a:ext>
            </a:extLst>
          </p:cNvPr>
          <p:cNvSpPr/>
          <p:nvPr/>
        </p:nvSpPr>
        <p:spPr>
          <a:xfrm>
            <a:off x="650450" y="1896221"/>
            <a:ext cx="11096248" cy="785343"/>
          </a:xfrm>
          <a:prstGeom prst="rect">
            <a:avLst/>
          </a:prstGeom>
        </p:spPr>
        <p:txBody>
          <a:bodyPr wrap="square">
            <a:spAutoFit/>
          </a:bodyPr>
          <a:lstStyle/>
          <a:p>
            <a:pPr algn="just">
              <a:lnSpc>
                <a:spcPct val="150000"/>
              </a:lnSpc>
            </a:pPr>
            <a:r>
              <a:rPr lang="en-US" sz="16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Төрийн дуулал: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дуул</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ал нь</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8</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_________</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онд зохиогдсон бөгөөд</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аяыг Л.Мөрдорж, Б.Дамдинсүрэн нар зохиож, үгийг </a:t>
            </a: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Ц</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.Дамдинсүрэн бичжээ. Төрийн дууллын шүлэг нь:</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C0E04F39-ACCB-4B05-B5EC-E0570A133E37}"/>
              </a:ext>
            </a:extLst>
          </p:cNvPr>
          <p:cNvSpPr txBox="1"/>
          <p:nvPr/>
        </p:nvSpPr>
        <p:spPr>
          <a:xfrm>
            <a:off x="650450" y="3214258"/>
            <a:ext cx="4918436" cy="2062103"/>
          </a:xfrm>
          <a:prstGeom prst="rect">
            <a:avLst/>
          </a:prstGeom>
          <a:noFill/>
        </p:spPr>
        <p:txBody>
          <a:bodyPr wrap="square">
            <a:spAutoFit/>
          </a:bodyPr>
          <a:lstStyle/>
          <a:p>
            <a:pPr algn="just">
              <a:spcAft>
                <a:spcPts val="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Дархан манай тусгаар улс </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algn="just">
              <a:spcAft>
                <a:spcPts val="0"/>
              </a:spcAft>
            </a:pP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Д</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аяар монголын ариун голомт</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algn="just">
              <a:spcAft>
                <a:spcPts val="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Далай их дээдсийн гэгээн үйлс</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algn="just">
              <a:spcAft>
                <a:spcPts val="0"/>
              </a:spcAft>
            </a:pP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Д</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андаа энхжин үүрд мөнхөжнө</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algn="just">
              <a:spcAft>
                <a:spcPts val="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Хамаг дэлхийн шударга улстай</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algn="just">
              <a:spcAft>
                <a:spcPts val="0"/>
              </a:spcAft>
            </a:pP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Х</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амтран нэгдсэн эгнээг бэхжүүлж</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algn="just">
              <a:spcAft>
                <a:spcPts val="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Хатан зориг бүхий чадлаараа</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algn="just">
              <a:spcAft>
                <a:spcPts val="0"/>
              </a:spcAft>
            </a:pP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Х</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айртай монгол орноо мандуулъя.</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0EC94E85-54DA-4A49-9137-757157A7E7FA}"/>
              </a:ext>
            </a:extLst>
          </p:cNvPr>
          <p:cNvSpPr txBox="1"/>
          <p:nvPr/>
        </p:nvSpPr>
        <p:spPr>
          <a:xfrm>
            <a:off x="4603860" y="3238326"/>
            <a:ext cx="4377574" cy="2062103"/>
          </a:xfrm>
          <a:prstGeom prst="rect">
            <a:avLst/>
          </a:prstGeom>
          <a:noFill/>
        </p:spPr>
        <p:txBody>
          <a:bodyPr wrap="square">
            <a:spAutoFit/>
          </a:bodyPr>
          <a:lstStyle/>
          <a:p>
            <a:pPr algn="just">
              <a:spcAft>
                <a:spcPts val="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Өндөр төрийн минь сүлд ивээж</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algn="just">
              <a:spcAft>
                <a:spcPts val="0"/>
              </a:spcAft>
            </a:pP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Ө</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ргөн түмний минь заяа түшиж</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algn="just">
              <a:spcAft>
                <a:spcPts val="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Үндэс язгуур, хэл соёлоо</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algn="just">
              <a:spcAft>
                <a:spcPts val="0"/>
              </a:spcAft>
            </a:pP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Ү</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рийн үрдээ өвлөн бадраая</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algn="just">
              <a:spcAft>
                <a:spcPts val="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Эрэлхэг монголын золтой ардууд</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algn="just">
              <a:spcAft>
                <a:spcPts val="0"/>
              </a:spcAft>
            </a:pP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Э</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рх чөлөө жаргалыг эдлэв</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algn="just">
              <a:spcAft>
                <a:spcPts val="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Жаргалын түлхүүр, хөгжлийн тулгуур</a:t>
            </a: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algn="just">
              <a:spcAft>
                <a:spcPts val="0"/>
              </a:spcAft>
            </a:pPr>
            <a:r>
              <a:rPr lang="mn-MN"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Ж</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авхлант манай орон мандтугай.  </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pic>
        <p:nvPicPr>
          <p:cNvPr id="4098" name="Picture 2" descr="Та хамгийн анхны зохиогчийн эрхийн гэрчилгээ ямар бүтээлд ...">
            <a:extLst>
              <a:ext uri="{FF2B5EF4-FFF2-40B4-BE49-F238E27FC236}">
                <a16:creationId xmlns:a16="http://schemas.microsoft.com/office/drawing/2014/main" id="{EBE0DEB3-7194-4A11-8CF6-1232A7829E8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44962" y="2767449"/>
            <a:ext cx="2279230" cy="308429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0A4688F5-C271-CB00-915D-B4A5A8E0E6DC}"/>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3" name="Rectangle 2">
            <a:extLst>
              <a:ext uri="{FF2B5EF4-FFF2-40B4-BE49-F238E27FC236}">
                <a16:creationId xmlns:a16="http://schemas.microsoft.com/office/drawing/2014/main" id="{4210CF76-3CBF-21DD-EC09-BE2C2C190830}"/>
              </a:ext>
            </a:extLst>
          </p:cNvPr>
          <p:cNvSpPr/>
          <p:nvPr/>
        </p:nvSpPr>
        <p:spPr>
          <a:xfrm>
            <a:off x="3018408" y="1225809"/>
            <a:ext cx="6542843" cy="634533"/>
          </a:xfrm>
          <a:prstGeom prst="rect">
            <a:avLst/>
          </a:prstGeom>
        </p:spPr>
        <p:txBody>
          <a:bodyPr wrap="squar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 </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latin typeface="Arial" panose="020B0604020202020204" pitchFamily="34" charset="0"/>
                <a:ea typeface="Calibri" panose="020F0502020204030204" pitchFamily="34" charset="0"/>
                <a:cs typeface="Arial" panose="020B0604020202020204" pitchFamily="34" charset="0"/>
              </a:rPr>
              <a:t>соёмбо, 1950,  1206, төрийн ордонд, бадамлянхуа, ерөнхийлөгч, зандан, хүрдийг </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EDA6CAA4-5077-3909-2497-35C0422130E0}"/>
              </a:ext>
            </a:extLst>
          </p:cNvPr>
          <p:cNvSpPr txBox="1"/>
          <p:nvPr/>
        </p:nvSpPr>
        <p:spPr>
          <a:xfrm>
            <a:off x="2362936" y="5875627"/>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mn-MN" sz="1400" dirty="0">
                <a:latin typeface="Arial" panose="020B0604020202020204" pitchFamily="34" charset="0"/>
                <a:ea typeface="Arial" panose="020B0604020202020204" pitchFamily="34" charset="0"/>
              </a:rPr>
              <a:t>20</a:t>
            </a:r>
            <a:r>
              <a:rPr lang="mn-MN" sz="1400" b="0" dirty="0">
                <a:effectLst/>
                <a:latin typeface="Arial" panose="020B0604020202020204" pitchFamily="34" charset="0"/>
                <a:ea typeface="Arial" panose="020B0604020202020204" pitchFamily="34" charset="0"/>
              </a:rPr>
              <a:t>)</a:t>
            </a:r>
            <a:endParaRPr lang="en-US" sz="1400" dirty="0"/>
          </a:p>
        </p:txBody>
      </p:sp>
      <p:sp>
        <p:nvSpPr>
          <p:cNvPr id="13" name="TextBox 12">
            <a:extLst>
              <a:ext uri="{FF2B5EF4-FFF2-40B4-BE49-F238E27FC236}">
                <a16:creationId xmlns:a16="http://schemas.microsoft.com/office/drawing/2014/main" id="{8BC7AF26-DC71-1EA3-0E3F-9BC372491F91}"/>
              </a:ext>
            </a:extLst>
          </p:cNvPr>
          <p:cNvSpPr txBox="1"/>
          <p:nvPr/>
        </p:nvSpPr>
        <p:spPr>
          <a:xfrm>
            <a:off x="8300723" y="5937633"/>
            <a:ext cx="3367708" cy="461665"/>
          </a:xfrm>
          <a:prstGeom prst="rect">
            <a:avLst/>
          </a:prstGeom>
          <a:noFill/>
        </p:spPr>
        <p:txBody>
          <a:bodyPr wrap="square">
            <a:spAutoFit/>
          </a:bodyPr>
          <a:lstStyle/>
          <a:p>
            <a:r>
              <a:rPr lang="mn-MN" sz="1200" dirty="0">
                <a:latin typeface="Arial" panose="020B0604020202020204" pitchFamily="34" charset="0"/>
                <a:cs typeface="Arial" panose="020B0604020202020204" pitchFamily="34" charset="0"/>
              </a:rPr>
              <a:t>Лхам, Б. (2018, </a:t>
            </a:r>
            <a:r>
              <a:rPr lang="en-US" sz="1200" dirty="0">
                <a:latin typeface="Arial" panose="020B0604020202020204" pitchFamily="34" charset="0"/>
                <a:cs typeface="Arial" panose="020B0604020202020204" pitchFamily="34" charset="0"/>
              </a:rPr>
              <a:t>November 2). </a:t>
            </a:r>
            <a:r>
              <a:rPr lang="mn-MN" sz="1200" dirty="0">
                <a:latin typeface="Arial" panose="020B0604020202020204" pitchFamily="34" charset="0"/>
                <a:cs typeface="Arial" panose="020B0604020202020204" pitchFamily="34" charset="0"/>
              </a:rPr>
              <a:t>Төрийн дуулал [</a:t>
            </a:r>
            <a:r>
              <a:rPr lang="en-US" sz="1200" dirty="0">
                <a:latin typeface="Arial" panose="020B0604020202020204" pitchFamily="34" charset="0"/>
                <a:cs typeface="Arial" panose="020B0604020202020204" pitchFamily="34" charset="0"/>
              </a:rPr>
              <a:t>Photograph]. https://www.24tsag.mn/a/166999 </a:t>
            </a:r>
          </a:p>
        </p:txBody>
      </p:sp>
    </p:spTree>
    <p:extLst>
      <p:ext uri="{BB962C8B-B14F-4D97-AF65-F5344CB8AC3E}">
        <p14:creationId xmlns:p14="http://schemas.microsoft.com/office/powerpoint/2010/main" val="3587278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098"/>
                                        </p:tgtEl>
                                        <p:attrNameLst>
                                          <p:attrName>style.visibility</p:attrName>
                                        </p:attrNameLst>
                                      </p:cBhvr>
                                      <p:to>
                                        <p:strVal val="visible"/>
                                      </p:to>
                                    </p:set>
                                    <p:animEffect transition="in" filter="fade">
                                      <p:cBhvr>
                                        <p:cTn id="2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7"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2" name="Rectangle 1">
            <a:extLst>
              <a:ext uri="{FF2B5EF4-FFF2-40B4-BE49-F238E27FC236}">
                <a16:creationId xmlns:a16="http://schemas.microsoft.com/office/drawing/2014/main" id="{7EE478D4-1956-4545-AACF-ADF057C1E854}"/>
              </a:ext>
            </a:extLst>
          </p:cNvPr>
          <p:cNvSpPr/>
          <p:nvPr/>
        </p:nvSpPr>
        <p:spPr>
          <a:xfrm>
            <a:off x="635928" y="2168715"/>
            <a:ext cx="11195230" cy="3001334"/>
          </a:xfrm>
          <a:prstGeom prst="rect">
            <a:avLst/>
          </a:prstGeom>
        </p:spPr>
        <p:txBody>
          <a:bodyPr wrap="square">
            <a:spAutoFit/>
          </a:bodyPr>
          <a:lstStyle/>
          <a:p>
            <a:pPr marL="342900" indent="-342900" algn="just">
              <a:lnSpc>
                <a:spcPct val="150000"/>
              </a:lnSpc>
              <a:spcAft>
                <a:spcPts val="0"/>
              </a:spcAft>
              <a:buAutoNum type="arabicPeriod"/>
            </a:pPr>
            <a:r>
              <a:rPr lang="mn-MN" sz="1600" dirty="0">
                <a:latin typeface="Arial" panose="020B0604020202020204" pitchFamily="34" charset="0"/>
                <a:ea typeface="Times New Roman" panose="02020603050405020304" pitchFamily="18" charset="0"/>
                <a:cs typeface="Arial" panose="020B0604020202020204" pitchFamily="34" charset="0"/>
              </a:rPr>
              <a:t>Соёмбо үсгийг Лигдэн хааны үеэс Монгол улсын туг далбаан дээр ...................................</a:t>
            </a:r>
          </a:p>
          <a:p>
            <a:pPr algn="r">
              <a:lnSpc>
                <a:spcPct val="150000"/>
              </a:lnSpc>
              <a:spcAft>
                <a:spcPts val="0"/>
              </a:spcAft>
            </a:pPr>
            <a:r>
              <a:rPr lang="mn-MN" sz="1600" dirty="0">
                <a:latin typeface="Arial" panose="020B0604020202020204" pitchFamily="34" charset="0"/>
                <a:ea typeface="Times New Roman" panose="02020603050405020304" pitchFamily="18" charset="0"/>
                <a:cs typeface="Arial" panose="020B0604020202020204" pitchFamily="34" charset="0"/>
              </a:rPr>
              <a:t> </a:t>
            </a:r>
            <a:r>
              <a:rPr lang="en-US" sz="1600" dirty="0">
                <a:latin typeface="Arial" panose="020B0604020202020204" pitchFamily="34" charset="0"/>
                <a:ea typeface="Times New Roman" panose="02020603050405020304" pitchFamily="18" charset="0"/>
                <a:cs typeface="Arial" panose="020B0604020202020204" pitchFamily="34" charset="0"/>
              </a:rPr>
              <a:t>(</a:t>
            </a:r>
            <a:r>
              <a:rPr lang="mn-MN" sz="1600" dirty="0">
                <a:latin typeface="Arial" panose="020B0604020202020204" pitchFamily="34" charset="0"/>
                <a:ea typeface="Times New Roman" panose="02020603050405020304" pitchFamily="18" charset="0"/>
                <a:cs typeface="Arial" panose="020B0604020202020204" pitchFamily="34" charset="0"/>
              </a:rPr>
              <a:t>хэрэглэж байна, хэрэглэдэг, хэрэглэж байсан</a:t>
            </a:r>
            <a:r>
              <a:rPr lang="en-US" sz="1600" dirty="0">
                <a:latin typeface="Arial" panose="020B0604020202020204" pitchFamily="34" charset="0"/>
                <a:ea typeface="Times New Roman" panose="02020603050405020304" pitchFamily="18" charset="0"/>
                <a:cs typeface="Arial" panose="020B0604020202020204" pitchFamily="34" charset="0"/>
              </a:rPr>
              <a:t>)</a:t>
            </a:r>
            <a:endParaRPr lang="mn-MN" sz="1600" dirty="0">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Aft>
                <a:spcPts val="0"/>
              </a:spcAft>
            </a:pPr>
            <a:r>
              <a:rPr lang="mn-MN" sz="1600" dirty="0">
                <a:latin typeface="Arial" panose="020B0604020202020204" pitchFamily="34" charset="0"/>
                <a:ea typeface="Calibri" panose="020F0502020204030204" pitchFamily="34" charset="0"/>
                <a:cs typeface="Arial" panose="020B0604020202020204" pitchFamily="34" charset="0"/>
              </a:rPr>
              <a:t>2.   Монгол Улсын төрийн байгууллагуудын тамга тэмдэг дээр соёмбыг ....................................</a:t>
            </a:r>
          </a:p>
          <a:p>
            <a:pPr algn="r">
              <a:lnSpc>
                <a:spcPct val="150000"/>
              </a:lnSpc>
            </a:pPr>
            <a:r>
              <a:rPr lang="mn-MN" sz="1600" dirty="0">
                <a:latin typeface="Arial" panose="020B0604020202020204" pitchFamily="34" charset="0"/>
                <a:ea typeface="Times New Roman" panose="02020603050405020304" pitchFamily="18" charset="0"/>
                <a:cs typeface="Arial" panose="020B0604020202020204" pitchFamily="34" charset="0"/>
              </a:rPr>
              <a:t>						</a:t>
            </a:r>
            <a:r>
              <a:rPr lang="en-US" sz="1600" dirty="0">
                <a:latin typeface="Arial" panose="020B0604020202020204" pitchFamily="34" charset="0"/>
                <a:ea typeface="Times New Roman" panose="02020603050405020304" pitchFamily="18" charset="0"/>
                <a:cs typeface="Arial" panose="020B0604020202020204" pitchFamily="34" charset="0"/>
              </a:rPr>
              <a:t>(</a:t>
            </a:r>
            <a:r>
              <a:rPr lang="mn-MN" sz="1600" dirty="0">
                <a:latin typeface="Arial" panose="020B0604020202020204" pitchFamily="34" charset="0"/>
                <a:ea typeface="Times New Roman" panose="02020603050405020304" pitchFamily="18" charset="0"/>
                <a:cs typeface="Arial" panose="020B0604020202020204" pitchFamily="34" charset="0"/>
              </a:rPr>
              <a:t>байрлуулдаг, байрлуулж байна, байрлуулж байгаа</a:t>
            </a:r>
            <a:r>
              <a:rPr lang="en-US" sz="1600" dirty="0">
                <a:latin typeface="Arial" panose="020B0604020202020204" pitchFamily="34" charset="0"/>
                <a:ea typeface="Times New Roman" panose="02020603050405020304" pitchFamily="18" charset="0"/>
                <a:cs typeface="Arial" panose="020B0604020202020204" pitchFamily="34" charset="0"/>
              </a:rPr>
              <a:t>)</a:t>
            </a:r>
            <a:endParaRPr lang="mn-MN" sz="1600" dirty="0">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pPr>
            <a:r>
              <a:rPr lang="mn-MN" sz="1600" dirty="0">
                <a:latin typeface="Arial" panose="020B0604020202020204" pitchFamily="34" charset="0"/>
                <a:ea typeface="Times New Roman" panose="02020603050405020304" pitchFamily="18" charset="0"/>
                <a:cs typeface="Arial" panose="020B0604020202020204" pitchFamily="34" charset="0"/>
              </a:rPr>
              <a:t>3.   Т.Төмөрсүх дархан яг одоо алт болон гуулиар маш том соёмбо .............................................</a:t>
            </a:r>
          </a:p>
          <a:p>
            <a:pPr algn="r">
              <a:lnSpc>
                <a:spcPct val="150000"/>
              </a:lnSpc>
            </a:pPr>
            <a:r>
              <a:rPr lang="mn-MN" sz="1600" dirty="0">
                <a:latin typeface="Arial" panose="020B0604020202020204" pitchFamily="34" charset="0"/>
                <a:ea typeface="Times New Roman" panose="02020603050405020304" pitchFamily="18" charset="0"/>
                <a:cs typeface="Arial" panose="020B0604020202020204" pitchFamily="34" charset="0"/>
              </a:rPr>
              <a:t>						</a:t>
            </a:r>
            <a:r>
              <a:rPr lang="en-US" sz="1600" dirty="0">
                <a:latin typeface="Arial" panose="020B0604020202020204" pitchFamily="34" charset="0"/>
                <a:ea typeface="Times New Roman" panose="02020603050405020304" pitchFamily="18" charset="0"/>
                <a:cs typeface="Arial" panose="020B0604020202020204" pitchFamily="34" charset="0"/>
              </a:rPr>
              <a:t>(</a:t>
            </a:r>
            <a:r>
              <a:rPr lang="mn-MN" sz="1600" dirty="0">
                <a:latin typeface="Arial" panose="020B0604020202020204" pitchFamily="34" charset="0"/>
                <a:ea typeface="Times New Roman" panose="02020603050405020304" pitchFamily="18" charset="0"/>
                <a:cs typeface="Arial" panose="020B0604020202020204" pitchFamily="34" charset="0"/>
              </a:rPr>
              <a:t>хийж байна, хийдэг, хийж байгаа</a:t>
            </a:r>
            <a:r>
              <a:rPr lang="en-US" sz="1600" dirty="0">
                <a:latin typeface="Arial" panose="020B0604020202020204" pitchFamily="34" charset="0"/>
                <a:ea typeface="Times New Roman" panose="02020603050405020304" pitchFamily="18" charset="0"/>
                <a:cs typeface="Arial" panose="020B0604020202020204" pitchFamily="34" charset="0"/>
              </a:rPr>
              <a:t>)</a:t>
            </a:r>
            <a:endParaRPr lang="mn-MN" sz="1600" dirty="0">
              <a:latin typeface="Arial" panose="020B0604020202020204" pitchFamily="34" charset="0"/>
              <a:ea typeface="Times New Roman" panose="02020603050405020304" pitchFamily="18" charset="0"/>
              <a:cs typeface="Arial" panose="020B0604020202020204" pitchFamily="34" charset="0"/>
            </a:endParaRPr>
          </a:p>
          <a:p>
            <a:pPr marL="342900" indent="-342900" algn="just">
              <a:lnSpc>
                <a:spcPct val="150000"/>
              </a:lnSpc>
              <a:buAutoNum type="arabicPeriod" startAt="4"/>
            </a:pPr>
            <a:r>
              <a:rPr lang="mn-MN" sz="1600" dirty="0">
                <a:latin typeface="Arial" panose="020B0604020202020204" pitchFamily="34" charset="0"/>
                <a:ea typeface="Times New Roman" panose="02020603050405020304" pitchFamily="18" charset="0"/>
                <a:cs typeface="Arial" panose="020B0604020202020204" pitchFamily="34" charset="0"/>
              </a:rPr>
              <a:t>2021 оны 02-р сарын 19-ний өдрийн байдлаар “СОЁМБО” гэсэн нэртэй 1100 хүн .............................</a:t>
            </a:r>
          </a:p>
          <a:p>
            <a:pPr algn="r">
              <a:lnSpc>
                <a:spcPct val="150000"/>
              </a:lnSpc>
            </a:pPr>
            <a:r>
              <a:rPr lang="mn-MN" sz="1600" dirty="0">
                <a:latin typeface="Arial" panose="020B0604020202020204" pitchFamily="34" charset="0"/>
                <a:ea typeface="Times New Roman" panose="02020603050405020304" pitchFamily="18" charset="0"/>
                <a:cs typeface="Arial" panose="020B0604020202020204" pitchFamily="34" charset="0"/>
              </a:rPr>
              <a:t>						</a:t>
            </a:r>
            <a:r>
              <a:rPr lang="en-US" sz="1600" dirty="0">
                <a:latin typeface="Arial" panose="020B0604020202020204" pitchFamily="34" charset="0"/>
                <a:ea typeface="Times New Roman" panose="02020603050405020304" pitchFamily="18" charset="0"/>
                <a:cs typeface="Arial" panose="020B0604020202020204" pitchFamily="34" charset="0"/>
              </a:rPr>
              <a:t>(</a:t>
            </a:r>
            <a:r>
              <a:rPr lang="mn-MN" sz="1600" dirty="0">
                <a:latin typeface="Arial" panose="020B0604020202020204" pitchFamily="34" charset="0"/>
                <a:ea typeface="Times New Roman" panose="02020603050405020304" pitchFamily="18" charset="0"/>
                <a:cs typeface="Arial" panose="020B0604020202020204" pitchFamily="34" charset="0"/>
              </a:rPr>
              <a:t>амьдарч байна, амьдардаг, амьдарч байгаа</a:t>
            </a:r>
            <a:r>
              <a:rPr lang="en-US" sz="1600" dirty="0">
                <a:latin typeface="Arial" panose="020B0604020202020204" pitchFamily="34" charset="0"/>
                <a:ea typeface="Times New Roman" panose="02020603050405020304" pitchFamily="18" charset="0"/>
                <a:cs typeface="Arial" panose="020B0604020202020204" pitchFamily="34" charset="0"/>
              </a:rPr>
              <a:t>)</a:t>
            </a:r>
            <a:endParaRPr lang="mn-MN" sz="1600" dirty="0">
              <a:latin typeface="Arial" panose="020B0604020202020204" pitchFamily="34" charset="0"/>
              <a:ea typeface="Times New Roman" panose="02020603050405020304" pitchFamily="18" charset="0"/>
              <a:cs typeface="Arial" panose="020B0604020202020204" pitchFamily="34" charset="0"/>
            </a:endParaRPr>
          </a:p>
        </p:txBody>
      </p:sp>
      <p:sp>
        <p:nvSpPr>
          <p:cNvPr id="3" name="Rectangle 2">
            <a:extLst>
              <a:ext uri="{FF2B5EF4-FFF2-40B4-BE49-F238E27FC236}">
                <a16:creationId xmlns:a16="http://schemas.microsoft.com/office/drawing/2014/main" id="{15569A69-BAE9-0425-5BCF-9DE0A1DE9E1F}"/>
              </a:ext>
            </a:extLst>
          </p:cNvPr>
          <p:cNvSpPr/>
          <p:nvPr/>
        </p:nvSpPr>
        <p:spPr>
          <a:xfrm>
            <a:off x="3883220" y="1333254"/>
            <a:ext cx="4616713" cy="634533"/>
          </a:xfrm>
          <a:prstGeom prst="rect">
            <a:avLst/>
          </a:prstGeom>
        </p:spPr>
        <p:txBody>
          <a:bodyPr wrap="none">
            <a:spAutoFit/>
          </a:bodyPr>
          <a:lstStyle/>
          <a:p>
            <a:pPr>
              <a:lnSpc>
                <a:spcPct val="115000"/>
              </a:lnSpc>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5</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a:t>
            </a:r>
            <a:r>
              <a:rPr lang="mn-MN" sz="1600" b="1" i="1" dirty="0">
                <a:latin typeface="Arial" panose="020B0604020202020204" pitchFamily="34" charset="0"/>
                <a:ea typeface="Calibri" panose="020F0502020204030204" pitchFamily="34" charset="0"/>
                <a:cs typeface="Arial" panose="020B0604020202020204" pitchFamily="34" charset="0"/>
              </a:rPr>
              <a:t> Тохирох үгийн доогуур зурна уу. </a:t>
            </a:r>
          </a:p>
          <a:p>
            <a:pPr>
              <a:lnSpc>
                <a:spcPct val="115000"/>
              </a:lnSpc>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5</a:t>
            </a:r>
            <a:r>
              <a:rPr lang="mn-MN" sz="1600" b="1" i="1" dirty="0">
                <a:latin typeface="Arial" panose="020B0604020202020204" pitchFamily="34" charset="0"/>
                <a:ea typeface="Calibri" panose="020F0502020204030204" pitchFamily="34" charset="0"/>
                <a:cs typeface="Arial" panose="020B0604020202020204" pitchFamily="34" charset="0"/>
              </a:rPr>
              <a:t>: </a:t>
            </a:r>
            <a:r>
              <a:rPr lang="en-US" sz="1600" b="1" i="1" dirty="0">
                <a:latin typeface="Arial" panose="020B0604020202020204" pitchFamily="34" charset="0"/>
                <a:cs typeface="Arial" panose="020B0604020202020204" pitchFamily="34" charset="0"/>
              </a:rPr>
              <a:t>Underline the appropriate word.</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cxnSp>
        <p:nvCxnSpPr>
          <p:cNvPr id="7" name="Straight Connector 6">
            <a:extLst>
              <a:ext uri="{FF2B5EF4-FFF2-40B4-BE49-F238E27FC236}">
                <a16:creationId xmlns:a16="http://schemas.microsoft.com/office/drawing/2014/main" id="{2B9FE4C1-F797-17A8-395B-B525A602B9FB}"/>
              </a:ext>
            </a:extLst>
          </p:cNvPr>
          <p:cNvCxnSpPr>
            <a:cxnSpLocks/>
          </p:cNvCxnSpPr>
          <p:nvPr/>
        </p:nvCxnSpPr>
        <p:spPr>
          <a:xfrm>
            <a:off x="7428932" y="2948027"/>
            <a:ext cx="1491977" cy="0"/>
          </a:xfrm>
          <a:prstGeom prst="line">
            <a:avLst/>
          </a:prstGeom>
        </p:spPr>
        <p:style>
          <a:lnRef idx="3">
            <a:schemeClr val="accent2"/>
          </a:lnRef>
          <a:fillRef idx="0">
            <a:schemeClr val="accent2"/>
          </a:fillRef>
          <a:effectRef idx="2">
            <a:schemeClr val="accent2"/>
          </a:effectRef>
          <a:fontRef idx="minor">
            <a:schemeClr val="tx1"/>
          </a:fontRef>
        </p:style>
      </p:cxnSp>
      <p:sp>
        <p:nvSpPr>
          <p:cNvPr id="4" name="Rectangle 3">
            <a:extLst>
              <a:ext uri="{FF2B5EF4-FFF2-40B4-BE49-F238E27FC236}">
                <a16:creationId xmlns:a16="http://schemas.microsoft.com/office/drawing/2014/main" id="{029AD6C7-4EB7-3F8E-3E54-E172A5BA8289}"/>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8" name="TextBox 7">
            <a:extLst>
              <a:ext uri="{FF2B5EF4-FFF2-40B4-BE49-F238E27FC236}">
                <a16:creationId xmlns:a16="http://schemas.microsoft.com/office/drawing/2014/main" id="{F1FF6717-0727-4408-47D4-B29AB817B36A}"/>
              </a:ext>
            </a:extLst>
          </p:cNvPr>
          <p:cNvSpPr txBox="1"/>
          <p:nvPr/>
        </p:nvSpPr>
        <p:spPr>
          <a:xfrm>
            <a:off x="4213503" y="6258010"/>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1</a:t>
            </a:r>
            <a:r>
              <a:rPr lang="mn-MN" sz="1400" b="0" dirty="0">
                <a:effectLst/>
                <a:latin typeface="Arial" panose="020B0604020202020204" pitchFamily="34" charset="0"/>
                <a:ea typeface="Arial" panose="020B0604020202020204" pitchFamily="34" charset="0"/>
              </a:rPr>
              <a:t>5)</a:t>
            </a:r>
            <a:endParaRPr lang="en-US" sz="1400" dirty="0"/>
          </a:p>
        </p:txBody>
      </p:sp>
    </p:spTree>
    <p:extLst>
      <p:ext uri="{BB962C8B-B14F-4D97-AF65-F5344CB8AC3E}">
        <p14:creationId xmlns:p14="http://schemas.microsoft.com/office/powerpoint/2010/main" val="84126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fade">
                                      <p:cBhvr>
                                        <p:cTn id="27" dur="500"/>
                                        <p:tgtEl>
                                          <p:spTgt spid="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Effect transition="in" filter="fade">
                                      <p:cBhvr>
                                        <p:cTn id="32" dur="500"/>
                                        <p:tgtEl>
                                          <p:spTgt spid="2">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Effect transition="in" filter="fade">
                                      <p:cBhvr>
                                        <p:cTn id="37" dur="500"/>
                                        <p:tgtEl>
                                          <p:spTgt spid="2">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Effect transition="in" filter="fade">
                                      <p:cBhvr>
                                        <p:cTn id="42" dur="500"/>
                                        <p:tgtEl>
                                          <p:spTgt spid="2">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Effect transition="in" filter="fade">
                                      <p:cBhvr>
                                        <p:cTn id="47" dur="500"/>
                                        <p:tgtEl>
                                          <p:spTgt spid="2">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2" name="Rectangle 1">
            <a:extLst>
              <a:ext uri="{FF2B5EF4-FFF2-40B4-BE49-F238E27FC236}">
                <a16:creationId xmlns:a16="http://schemas.microsoft.com/office/drawing/2014/main" id="{7EE478D4-1956-4545-AACF-ADF057C1E854}"/>
              </a:ext>
            </a:extLst>
          </p:cNvPr>
          <p:cNvSpPr/>
          <p:nvPr/>
        </p:nvSpPr>
        <p:spPr>
          <a:xfrm>
            <a:off x="551468" y="1888345"/>
            <a:ext cx="11195230" cy="3739998"/>
          </a:xfrm>
          <a:prstGeom prst="rect">
            <a:avLst/>
          </a:prstGeom>
        </p:spPr>
        <p:txBody>
          <a:bodyPr wrap="square">
            <a:spAutoFit/>
          </a:bodyPr>
          <a:lstStyle/>
          <a:p>
            <a:pPr algn="just">
              <a:lnSpc>
                <a:spcPct val="150000"/>
              </a:lnSpc>
            </a:pPr>
            <a:r>
              <a:rPr lang="mn-MN" sz="1600" dirty="0">
                <a:latin typeface="Arial" panose="020B0604020202020204" pitchFamily="34" charset="0"/>
                <a:ea typeface="Times New Roman" panose="02020603050405020304" pitchFamily="18" charset="0"/>
                <a:cs typeface="Arial" panose="020B0604020202020204" pitchFamily="34" charset="0"/>
              </a:rPr>
              <a:t>5.  Далбааны ишин талын улаан дэвсгэрийн төв хэсэгт алтан соёмбо ..................................................</a:t>
            </a:r>
          </a:p>
          <a:p>
            <a:pPr algn="r">
              <a:lnSpc>
                <a:spcPct val="150000"/>
              </a:lnSpc>
            </a:pPr>
            <a:r>
              <a:rPr lang="en-US" sz="1600" dirty="0">
                <a:latin typeface="Arial" panose="020B0604020202020204" pitchFamily="34" charset="0"/>
                <a:ea typeface="Times New Roman" panose="02020603050405020304" pitchFamily="18" charset="0"/>
                <a:cs typeface="Arial" panose="020B0604020202020204" pitchFamily="34" charset="0"/>
              </a:rPr>
              <a:t>(</a:t>
            </a:r>
            <a:r>
              <a:rPr lang="mn-MN" sz="1600" dirty="0">
                <a:latin typeface="Arial" panose="020B0604020202020204" pitchFamily="34" charset="0"/>
                <a:ea typeface="Times New Roman" panose="02020603050405020304" pitchFamily="18" charset="0"/>
                <a:cs typeface="Arial" panose="020B0604020202020204" pitchFamily="34" charset="0"/>
              </a:rPr>
              <a:t>байрлаж, байрлаж байна, байрладаг, байрлаж байгаа</a:t>
            </a:r>
            <a:r>
              <a:rPr lang="en-US" sz="1600" dirty="0">
                <a:latin typeface="Arial" panose="020B0604020202020204" pitchFamily="34" charset="0"/>
                <a:ea typeface="Times New Roman" panose="02020603050405020304" pitchFamily="18" charset="0"/>
                <a:cs typeface="Arial" panose="020B0604020202020204" pitchFamily="34" charset="0"/>
              </a:rPr>
              <a:t>)</a:t>
            </a:r>
            <a:endParaRPr lang="mn-MN" sz="1600" dirty="0">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Aft>
                <a:spcPts val="0"/>
              </a:spcAft>
            </a:pPr>
            <a:endParaRPr lang="mn-MN" sz="1600" dirty="0">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Aft>
                <a:spcPts val="0"/>
              </a:spcAft>
            </a:pPr>
            <a:r>
              <a:rPr lang="mn-MN" sz="1600" dirty="0">
                <a:latin typeface="Arial" panose="020B0604020202020204" pitchFamily="34" charset="0"/>
                <a:ea typeface="Times New Roman" panose="02020603050405020304" pitchFamily="18" charset="0"/>
                <a:cs typeface="Arial" panose="020B0604020202020204" pitchFamily="34" charset="0"/>
              </a:rPr>
              <a:t>6. Төрийн далбааг Монгол Улсын Төрийн ордон, Монгол Улсын ерөнхийлөгчийн өргөө зэрэг газар байнга  ...................................</a:t>
            </a:r>
          </a:p>
          <a:p>
            <a:pPr algn="r">
              <a:lnSpc>
                <a:spcPct val="150000"/>
              </a:lnSpc>
              <a:spcAft>
                <a:spcPts val="0"/>
              </a:spcAft>
            </a:pPr>
            <a:r>
              <a:rPr lang="mn-MN" sz="1600" dirty="0">
                <a:latin typeface="Arial" panose="020B0604020202020204" pitchFamily="34" charset="0"/>
                <a:ea typeface="Times New Roman" panose="02020603050405020304" pitchFamily="18" charset="0"/>
                <a:cs typeface="Arial" panose="020B0604020202020204" pitchFamily="34" charset="0"/>
              </a:rPr>
              <a:t> </a:t>
            </a:r>
            <a:r>
              <a:rPr lang="en-US" sz="1600" dirty="0">
                <a:latin typeface="Arial" panose="020B0604020202020204" pitchFamily="34" charset="0"/>
                <a:ea typeface="Times New Roman" panose="02020603050405020304" pitchFamily="18" charset="0"/>
                <a:cs typeface="Arial" panose="020B0604020202020204" pitchFamily="34" charset="0"/>
              </a:rPr>
              <a:t>(</a:t>
            </a:r>
            <a:r>
              <a:rPr lang="mn-MN" sz="1600" dirty="0">
                <a:latin typeface="Arial" panose="020B0604020202020204" pitchFamily="34" charset="0"/>
                <a:ea typeface="Times New Roman" panose="02020603050405020304" pitchFamily="18" charset="0"/>
                <a:cs typeface="Arial" panose="020B0604020202020204" pitchFamily="34" charset="0"/>
              </a:rPr>
              <a:t>байрлуулж байна, байрлуулдаг, байрлуулж байгаа</a:t>
            </a:r>
            <a:r>
              <a:rPr lang="en-US" sz="1600" dirty="0">
                <a:latin typeface="Arial" panose="020B0604020202020204" pitchFamily="34" charset="0"/>
                <a:ea typeface="Times New Roman" panose="02020603050405020304" pitchFamily="18" charset="0"/>
                <a:cs typeface="Arial" panose="020B0604020202020204" pitchFamily="34" charset="0"/>
              </a:rPr>
              <a:t>)</a:t>
            </a:r>
            <a:endParaRPr lang="mn-MN" sz="1600" dirty="0">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Aft>
                <a:spcPts val="0"/>
              </a:spcAft>
            </a:pPr>
            <a:r>
              <a:rPr lang="mn-MN" sz="1600" dirty="0">
                <a:latin typeface="Arial" panose="020B0604020202020204" pitchFamily="34" charset="0"/>
                <a:ea typeface="Calibri" panose="020F0502020204030204" pitchFamily="34" charset="0"/>
                <a:cs typeface="Arial" panose="020B0604020202020204" pitchFamily="34" charset="0"/>
              </a:rPr>
              <a:t>7.  Өнөөдөр 7 дугаар сарын 10-ны өдөр. Энэ өдөр Төрийн далбааны өдөр...................................</a:t>
            </a:r>
          </a:p>
          <a:p>
            <a:pPr algn="r">
              <a:lnSpc>
                <a:spcPct val="150000"/>
              </a:lnSpc>
            </a:pPr>
            <a:r>
              <a:rPr lang="mn-MN" sz="1600" dirty="0">
                <a:latin typeface="Arial" panose="020B0604020202020204" pitchFamily="34" charset="0"/>
                <a:ea typeface="Times New Roman" panose="02020603050405020304" pitchFamily="18" charset="0"/>
                <a:cs typeface="Arial" panose="020B0604020202020204" pitchFamily="34" charset="0"/>
              </a:rPr>
              <a:t>						</a:t>
            </a:r>
            <a:r>
              <a:rPr lang="en-US" sz="1600" dirty="0">
                <a:latin typeface="Arial" panose="020B0604020202020204" pitchFamily="34" charset="0"/>
                <a:ea typeface="Times New Roman" panose="02020603050405020304" pitchFamily="18" charset="0"/>
                <a:cs typeface="Arial" panose="020B0604020202020204" pitchFamily="34" charset="0"/>
              </a:rPr>
              <a:t>(</a:t>
            </a:r>
            <a:r>
              <a:rPr lang="mn-MN" sz="1600" dirty="0">
                <a:latin typeface="Arial" panose="020B0604020202020204" pitchFamily="34" charset="0"/>
                <a:ea typeface="Times New Roman" panose="02020603050405020304" pitchFamily="18" charset="0"/>
                <a:cs typeface="Arial" panose="020B0604020202020204" pitchFamily="34" charset="0"/>
              </a:rPr>
              <a:t>тохиож байна, тохиодог, тохиож байгаа</a:t>
            </a:r>
            <a:r>
              <a:rPr lang="en-US" sz="1600" dirty="0">
                <a:latin typeface="Arial" panose="020B0604020202020204" pitchFamily="34" charset="0"/>
                <a:ea typeface="Times New Roman" panose="02020603050405020304" pitchFamily="18" charset="0"/>
                <a:cs typeface="Arial" panose="020B0604020202020204" pitchFamily="34" charset="0"/>
              </a:rPr>
              <a:t>)</a:t>
            </a:r>
            <a:endParaRPr lang="mn-MN" sz="1600" dirty="0">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pPr>
            <a:r>
              <a:rPr lang="mn-MN" sz="1600" dirty="0">
                <a:latin typeface="Arial" panose="020B0604020202020204" pitchFamily="34" charset="0"/>
                <a:ea typeface="Times New Roman" panose="02020603050405020304" pitchFamily="18" charset="0"/>
                <a:cs typeface="Arial" panose="020B0604020202020204" pitchFamily="34" charset="0"/>
              </a:rPr>
              <a:t>8.  Уг өдрийг 2008 оны 7 дугаар сарын 10-ны өдрөөс эхлэн .....................................</a:t>
            </a:r>
          </a:p>
          <a:p>
            <a:pPr algn="r">
              <a:lnSpc>
                <a:spcPct val="150000"/>
              </a:lnSpc>
            </a:pPr>
            <a:r>
              <a:rPr lang="mn-MN" sz="1600" dirty="0">
                <a:latin typeface="Arial" panose="020B0604020202020204" pitchFamily="34" charset="0"/>
                <a:ea typeface="Times New Roman" panose="02020603050405020304" pitchFamily="18" charset="0"/>
                <a:cs typeface="Arial" panose="020B0604020202020204" pitchFamily="34" charset="0"/>
              </a:rPr>
              <a:t>						</a:t>
            </a:r>
            <a:r>
              <a:rPr lang="en-US" sz="1600" dirty="0">
                <a:latin typeface="Arial" panose="020B0604020202020204" pitchFamily="34" charset="0"/>
                <a:ea typeface="Times New Roman" panose="02020603050405020304" pitchFamily="18" charset="0"/>
                <a:cs typeface="Arial" panose="020B0604020202020204" pitchFamily="34" charset="0"/>
              </a:rPr>
              <a:t>(</a:t>
            </a:r>
            <a:r>
              <a:rPr lang="mn-MN" sz="1600" dirty="0">
                <a:latin typeface="Arial" panose="020B0604020202020204" pitchFamily="34" charset="0"/>
                <a:ea typeface="Times New Roman" panose="02020603050405020304" pitchFamily="18" charset="0"/>
                <a:cs typeface="Arial" panose="020B0604020202020204" pitchFamily="34" charset="0"/>
              </a:rPr>
              <a:t>тэмдэглэж байна, тэмдэглэдэг, тэмдэглэж байгаа</a:t>
            </a:r>
            <a:r>
              <a:rPr lang="en-US" sz="1600" dirty="0">
                <a:latin typeface="Arial" panose="020B0604020202020204" pitchFamily="34" charset="0"/>
                <a:ea typeface="Times New Roman" panose="02020603050405020304" pitchFamily="18" charset="0"/>
                <a:cs typeface="Arial" panose="020B0604020202020204" pitchFamily="34" charset="0"/>
              </a:rPr>
              <a:t>)</a:t>
            </a:r>
            <a:endParaRPr lang="mn-MN" sz="1600" dirty="0">
              <a:latin typeface="Arial" panose="020B0604020202020204" pitchFamily="34" charset="0"/>
              <a:ea typeface="Times New Roman" panose="02020603050405020304" pitchFamily="18" charset="0"/>
              <a:cs typeface="Arial" panose="020B0604020202020204" pitchFamily="34" charset="0"/>
            </a:endParaRPr>
          </a:p>
        </p:txBody>
      </p:sp>
      <p:sp>
        <p:nvSpPr>
          <p:cNvPr id="3" name="Rectangle 2">
            <a:extLst>
              <a:ext uri="{FF2B5EF4-FFF2-40B4-BE49-F238E27FC236}">
                <a16:creationId xmlns:a16="http://schemas.microsoft.com/office/drawing/2014/main" id="{15569A69-BAE9-0425-5BCF-9DE0A1DE9E1F}"/>
              </a:ext>
            </a:extLst>
          </p:cNvPr>
          <p:cNvSpPr/>
          <p:nvPr/>
        </p:nvSpPr>
        <p:spPr>
          <a:xfrm>
            <a:off x="3694039" y="952164"/>
            <a:ext cx="4616713" cy="634533"/>
          </a:xfrm>
          <a:prstGeom prst="rect">
            <a:avLst/>
          </a:prstGeom>
        </p:spPr>
        <p:txBody>
          <a:bodyPr wrap="none">
            <a:spAutoFit/>
          </a:bodyPr>
          <a:lstStyle/>
          <a:p>
            <a:pPr>
              <a:lnSpc>
                <a:spcPct val="115000"/>
              </a:lnSpc>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5</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a:t>
            </a:r>
            <a:r>
              <a:rPr lang="mn-MN" sz="1600" b="1" i="1" dirty="0">
                <a:latin typeface="Arial" panose="020B0604020202020204" pitchFamily="34" charset="0"/>
                <a:ea typeface="Calibri" panose="020F0502020204030204" pitchFamily="34" charset="0"/>
                <a:cs typeface="Arial" panose="020B0604020202020204" pitchFamily="34" charset="0"/>
              </a:rPr>
              <a:t> Тохирох үгийн доогуур зурна уу. </a:t>
            </a:r>
          </a:p>
          <a:p>
            <a:pPr>
              <a:lnSpc>
                <a:spcPct val="115000"/>
              </a:lnSpc>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5</a:t>
            </a:r>
            <a:r>
              <a:rPr lang="mn-MN" sz="1600" b="1" i="1" dirty="0">
                <a:latin typeface="Arial" panose="020B0604020202020204" pitchFamily="34" charset="0"/>
                <a:ea typeface="Calibri" panose="020F0502020204030204" pitchFamily="34" charset="0"/>
                <a:cs typeface="Arial" panose="020B0604020202020204" pitchFamily="34" charset="0"/>
              </a:rPr>
              <a:t>: </a:t>
            </a:r>
            <a:r>
              <a:rPr lang="en-US" sz="1600" b="1" i="1" dirty="0">
                <a:latin typeface="Arial" panose="020B0604020202020204" pitchFamily="34" charset="0"/>
                <a:cs typeface="Arial" panose="020B0604020202020204" pitchFamily="34" charset="0"/>
              </a:rPr>
              <a:t>Underline the appropriate word.</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DB93D3BD-AEE0-4A61-82BC-8F02924F9445}"/>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7" name="TextBox 6">
            <a:extLst>
              <a:ext uri="{FF2B5EF4-FFF2-40B4-BE49-F238E27FC236}">
                <a16:creationId xmlns:a16="http://schemas.microsoft.com/office/drawing/2014/main" id="{F448805C-F652-F214-410C-8683D03F2DCB}"/>
              </a:ext>
            </a:extLst>
          </p:cNvPr>
          <p:cNvSpPr txBox="1"/>
          <p:nvPr/>
        </p:nvSpPr>
        <p:spPr>
          <a:xfrm>
            <a:off x="4213503" y="6258010"/>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mn-MN" sz="1400" dirty="0">
                <a:latin typeface="Arial" panose="020B0604020202020204" pitchFamily="34" charset="0"/>
                <a:ea typeface="Arial" panose="020B0604020202020204" pitchFamily="34" charset="0"/>
              </a:rPr>
              <a:t>15</a:t>
            </a:r>
            <a:r>
              <a:rPr lang="mn-MN" sz="1400" b="0" dirty="0">
                <a:effectLst/>
                <a:latin typeface="Arial" panose="020B0604020202020204" pitchFamily="34" charset="0"/>
                <a:ea typeface="Arial" panose="020B0604020202020204" pitchFamily="34" charset="0"/>
              </a:rPr>
              <a:t>)</a:t>
            </a:r>
            <a:endParaRPr lang="en-US" sz="1400" dirty="0"/>
          </a:p>
        </p:txBody>
      </p:sp>
    </p:spTree>
    <p:extLst>
      <p:ext uri="{BB962C8B-B14F-4D97-AF65-F5344CB8AC3E}">
        <p14:creationId xmlns:p14="http://schemas.microsoft.com/office/powerpoint/2010/main" val="1380689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fade">
                                      <p:cBhvr>
                                        <p:cTn id="32" dur="500"/>
                                        <p:tgtEl>
                                          <p:spTgt spid="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Effect transition="in" filter="fade">
                                      <p:cBhvr>
                                        <p:cTn id="37" dur="500"/>
                                        <p:tgtEl>
                                          <p:spTgt spid="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
                                            <p:txEl>
                                              <p:pRg st="7" end="7"/>
                                            </p:txEl>
                                          </p:spTgt>
                                        </p:tgtEl>
                                        <p:attrNameLst>
                                          <p:attrName>style.visibility</p:attrName>
                                        </p:attrNameLst>
                                      </p:cBhvr>
                                      <p:to>
                                        <p:strVal val="visible"/>
                                      </p:to>
                                    </p:set>
                                    <p:animEffect transition="in" filter="fade">
                                      <p:cBhvr>
                                        <p:cTn id="42" dur="500"/>
                                        <p:tgtEl>
                                          <p:spTgt spid="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
                                            <p:txEl>
                                              <p:pRg st="8" end="8"/>
                                            </p:txEl>
                                          </p:spTgt>
                                        </p:tgtEl>
                                        <p:attrNameLst>
                                          <p:attrName>style.visibility</p:attrName>
                                        </p:attrNameLst>
                                      </p:cBhvr>
                                      <p:to>
                                        <p:strVal val="visible"/>
                                      </p:to>
                                    </p:set>
                                    <p:animEffect transition="in" filter="fade">
                                      <p:cBhvr>
                                        <p:cTn id="47"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Rectangle 2">
            <a:extLst>
              <a:ext uri="{FF2B5EF4-FFF2-40B4-BE49-F238E27FC236}">
                <a16:creationId xmlns:a16="http://schemas.microsoft.com/office/drawing/2014/main" id="{15569A69-BAE9-0425-5BCF-9DE0A1DE9E1F}"/>
              </a:ext>
            </a:extLst>
          </p:cNvPr>
          <p:cNvSpPr/>
          <p:nvPr/>
        </p:nvSpPr>
        <p:spPr>
          <a:xfrm>
            <a:off x="3694039" y="952164"/>
            <a:ext cx="6527171" cy="634533"/>
          </a:xfrm>
          <a:prstGeom prst="rect">
            <a:avLst/>
          </a:prstGeom>
        </p:spPr>
        <p:txBody>
          <a:bodyPr wrap="none">
            <a:spAutoFit/>
          </a:bodyPr>
          <a:lstStyle/>
          <a:p>
            <a:pPr>
              <a:lnSpc>
                <a:spcPct val="115000"/>
              </a:lnSpc>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6</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a:t>
            </a:r>
            <a:r>
              <a:rPr lang="mn-MN" sz="1600" b="1" i="1" dirty="0">
                <a:latin typeface="Arial" panose="020B0604020202020204" pitchFamily="34" charset="0"/>
                <a:ea typeface="Calibri" panose="020F0502020204030204" pitchFamily="34" charset="0"/>
                <a:cs typeface="Arial" panose="020B0604020202020204" pitchFamily="34" charset="0"/>
              </a:rPr>
              <a:t> Дараах үгсийг ашиглан өгүүлбэрийг гүйцээгээрэй.</a:t>
            </a:r>
          </a:p>
          <a:p>
            <a:pPr>
              <a:lnSpc>
                <a:spcPct val="115000"/>
              </a:lnSpc>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6</a:t>
            </a:r>
            <a:r>
              <a:rPr lang="mn-MN" sz="1600" b="1" i="1" dirty="0">
                <a:latin typeface="Arial" panose="020B0604020202020204" pitchFamily="34" charset="0"/>
                <a:ea typeface="Calibri" panose="020F0502020204030204" pitchFamily="34" charset="0"/>
                <a:cs typeface="Arial" panose="020B0604020202020204" pitchFamily="34" charset="0"/>
              </a:rPr>
              <a:t>: </a:t>
            </a:r>
            <a:r>
              <a:rPr lang="en-US" sz="1600" b="1" i="1" dirty="0">
                <a:latin typeface="Arial" panose="020B0604020202020204" pitchFamily="34" charset="0"/>
                <a:cs typeface="Arial" panose="020B0604020202020204" pitchFamily="34" charset="0"/>
              </a:rPr>
              <a:t>Underline the appropriate word.</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4A52446D-A54F-F9CA-C630-462A85B4A0D7}"/>
              </a:ext>
            </a:extLst>
          </p:cNvPr>
          <p:cNvSpPr/>
          <p:nvPr/>
        </p:nvSpPr>
        <p:spPr>
          <a:xfrm>
            <a:off x="2587871" y="1813672"/>
            <a:ext cx="7651005" cy="351378"/>
          </a:xfrm>
          <a:prstGeom prst="rect">
            <a:avLst/>
          </a:prstGeom>
        </p:spPr>
        <p:txBody>
          <a:bodyPr wrap="none">
            <a:spAutoFit/>
          </a:bodyPr>
          <a:lstStyle/>
          <a:p>
            <a:pPr>
              <a:lnSpc>
                <a:spcPct val="115000"/>
              </a:lnSpc>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Хадгаар, хээгээр, хялгасаар, сураар, мөнгөөр, аргаар, модоор, торгоор</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9C1A3982-C386-479F-D800-14ADDFCC821A}"/>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pic>
        <p:nvPicPr>
          <p:cNvPr id="8" name="Picture 7">
            <a:extLst>
              <a:ext uri="{FF2B5EF4-FFF2-40B4-BE49-F238E27FC236}">
                <a16:creationId xmlns:a16="http://schemas.microsoft.com/office/drawing/2014/main" id="{A2F2562A-C016-B172-3EAD-961A29476ADA}"/>
              </a:ext>
            </a:extLst>
          </p:cNvPr>
          <p:cNvPicPr>
            <a:picLocks noChangeAspect="1"/>
          </p:cNvPicPr>
          <p:nvPr/>
        </p:nvPicPr>
        <p:blipFill>
          <a:blip r:embed="rId3"/>
          <a:stretch>
            <a:fillRect/>
          </a:stretch>
        </p:blipFill>
        <p:spPr>
          <a:xfrm>
            <a:off x="691381" y="2309207"/>
            <a:ext cx="11217612" cy="3523793"/>
          </a:xfrm>
          <a:prstGeom prst="rect">
            <a:avLst/>
          </a:prstGeom>
        </p:spPr>
      </p:pic>
      <p:sp>
        <p:nvSpPr>
          <p:cNvPr id="2" name="TextBox 1">
            <a:extLst>
              <a:ext uri="{FF2B5EF4-FFF2-40B4-BE49-F238E27FC236}">
                <a16:creationId xmlns:a16="http://schemas.microsoft.com/office/drawing/2014/main" id="{7F7F04A3-6562-647D-F4D6-81B986839FBA}"/>
              </a:ext>
            </a:extLst>
          </p:cNvPr>
          <p:cNvSpPr txBox="1"/>
          <p:nvPr/>
        </p:nvSpPr>
        <p:spPr>
          <a:xfrm>
            <a:off x="4213503" y="6258010"/>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mn-MN" sz="1400" dirty="0">
                <a:latin typeface="Arial" panose="020B0604020202020204" pitchFamily="34" charset="0"/>
                <a:ea typeface="Arial" panose="020B0604020202020204" pitchFamily="34" charset="0"/>
              </a:rPr>
              <a:t>2</a:t>
            </a:r>
            <a:r>
              <a:rPr lang="en-US" sz="1400" b="0" dirty="0">
                <a:effectLst/>
                <a:latin typeface="Arial" panose="020B0604020202020204" pitchFamily="34" charset="0"/>
                <a:ea typeface="Arial" panose="020B0604020202020204" pitchFamily="34" charset="0"/>
              </a:rPr>
              <a:t>1</a:t>
            </a:r>
            <a:r>
              <a:rPr lang="mn-MN" sz="1400" b="0" dirty="0">
                <a:effectLst/>
                <a:latin typeface="Arial" panose="020B0604020202020204" pitchFamily="34" charset="0"/>
                <a:ea typeface="Arial" panose="020B0604020202020204" pitchFamily="34" charset="0"/>
              </a:rPr>
              <a:t>)</a:t>
            </a:r>
            <a:endParaRPr lang="en-US" sz="1400" dirty="0"/>
          </a:p>
        </p:txBody>
      </p:sp>
    </p:spTree>
    <p:extLst>
      <p:ext uri="{BB962C8B-B14F-4D97-AF65-F5344CB8AC3E}">
        <p14:creationId xmlns:p14="http://schemas.microsoft.com/office/powerpoint/2010/main" val="64299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Rectangle 2"/>
          <p:cNvSpPr/>
          <p:nvPr/>
        </p:nvSpPr>
        <p:spPr>
          <a:xfrm>
            <a:off x="2047905" y="3069461"/>
            <a:ext cx="9214673" cy="1524007"/>
          </a:xfrm>
          <a:prstGeom prst="rect">
            <a:avLst/>
          </a:prstGeom>
        </p:spPr>
        <p:txBody>
          <a:bodyPr wrap="square" numCol="1">
            <a:spAutoFit/>
          </a:bodyPr>
          <a:lstStyle/>
          <a:p>
            <a:pPr marL="457200" lvl="0" indent="-457200" algn="just">
              <a:lnSpc>
                <a:spcPct val="150000"/>
              </a:lnSpc>
              <a:spcAft>
                <a:spcPts val="0"/>
              </a:spcAft>
              <a:buFont typeface="+mj-lt"/>
              <a:buAutoNum type="arabicPeriod"/>
              <a:tabLst>
                <a:tab pos="457200" algn="l"/>
              </a:tabLst>
            </a:pPr>
            <a:r>
              <a:rPr lang="mn-MN" sz="1600" dirty="0">
                <a:latin typeface="Arial" panose="020B0604020202020204" pitchFamily="34" charset="0"/>
                <a:ea typeface="Calibri" panose="020F0502020204030204" pitchFamily="34" charset="0"/>
                <a:cs typeface="Arial" panose="020B0604020202020204" pitchFamily="34" charset="0"/>
              </a:rPr>
              <a:t>Монгол улсын төрийн сүлдэн дээр юу юуг дүрсэлсэн байдаг вэ</a:t>
            </a:r>
            <a:r>
              <a:rPr lang="en-US" sz="1600" dirty="0">
                <a:latin typeface="Arial" panose="020B0604020202020204" pitchFamily="34" charset="0"/>
                <a:ea typeface="Calibri" panose="020F0502020204030204" pitchFamily="34" charset="0"/>
                <a:cs typeface="Arial" panose="020B0604020202020204" pitchFamily="34" charset="0"/>
              </a:rPr>
              <a:t>?</a:t>
            </a:r>
          </a:p>
          <a:p>
            <a:pPr marL="457200" lvl="0" indent="-457200" algn="just">
              <a:lnSpc>
                <a:spcPct val="150000"/>
              </a:lnSpc>
              <a:spcAft>
                <a:spcPts val="0"/>
              </a:spcAft>
              <a:buFont typeface="+mj-lt"/>
              <a:buAutoNum type="arabicPeriod"/>
              <a:tabLst>
                <a:tab pos="457200" algn="l"/>
              </a:tabLst>
            </a:pPr>
            <a:r>
              <a:rPr lang="mn-MN" sz="1600" dirty="0">
                <a:effectLst/>
                <a:latin typeface="Arial" panose="020B0604020202020204" pitchFamily="34" charset="0"/>
                <a:ea typeface="Calibri" panose="020F0502020204030204" pitchFamily="34" charset="0"/>
                <a:cs typeface="Arial" panose="020B0604020202020204" pitchFamily="34" charset="0"/>
              </a:rPr>
              <a:t>Төрийн сүлд </a:t>
            </a:r>
            <a:r>
              <a:rPr lang="mn-MN" sz="1600" dirty="0">
                <a:latin typeface="Arial" panose="020B0604020202020204" pitchFamily="34" charset="0"/>
                <a:ea typeface="Calibri" panose="020F0502020204030204" pitchFamily="34" charset="0"/>
                <a:cs typeface="Arial" panose="020B0604020202020204" pitchFamily="34" charset="0"/>
              </a:rPr>
              <a:t>ямар бэлгэдэлтэй вэ</a:t>
            </a:r>
            <a:r>
              <a:rPr lang="en-US" sz="1600" dirty="0">
                <a:latin typeface="Arial" panose="020B0604020202020204" pitchFamily="34" charset="0"/>
                <a:ea typeface="Calibri" panose="020F0502020204030204" pitchFamily="34" charset="0"/>
                <a:cs typeface="Arial" panose="020B0604020202020204" pitchFamily="34" charset="0"/>
              </a:rPr>
              <a:t>?</a:t>
            </a:r>
            <a:endParaRPr lang="mn-MN" sz="1600" dirty="0">
              <a:latin typeface="Arial" panose="020B0604020202020204" pitchFamily="34" charset="0"/>
              <a:ea typeface="Calibri" panose="020F0502020204030204" pitchFamily="34" charset="0"/>
              <a:cs typeface="Arial" panose="020B0604020202020204" pitchFamily="34" charset="0"/>
            </a:endParaRPr>
          </a:p>
          <a:p>
            <a:pPr marL="457200" lvl="0" indent="-457200" algn="just">
              <a:lnSpc>
                <a:spcPct val="150000"/>
              </a:lnSpc>
              <a:spcAft>
                <a:spcPts val="0"/>
              </a:spcAft>
              <a:buFont typeface="+mj-lt"/>
              <a:buAutoNum type="arabicPeriod"/>
              <a:tabLst>
                <a:tab pos="457200" algn="l"/>
              </a:tabLst>
            </a:pPr>
            <a:r>
              <a:rPr lang="mn-MN" sz="1600" dirty="0">
                <a:latin typeface="Arial" panose="020B0604020202020204" pitchFamily="34" charset="0"/>
                <a:ea typeface="Calibri" panose="020F0502020204030204" pitchFamily="34" charset="0"/>
                <a:cs typeface="Arial" panose="020B0604020202020204" pitchFamily="34" charset="0"/>
              </a:rPr>
              <a:t>Төрийн есөн хөлт цагаан тугийг юугаар хийдэг вэ</a:t>
            </a:r>
            <a:r>
              <a:rPr lang="en-US" sz="1600" dirty="0">
                <a:latin typeface="Arial" panose="020B0604020202020204" pitchFamily="34" charset="0"/>
                <a:ea typeface="Calibri" panose="020F0502020204030204" pitchFamily="34" charset="0"/>
                <a:cs typeface="Arial" panose="020B0604020202020204" pitchFamily="34" charset="0"/>
              </a:rPr>
              <a:t>?</a:t>
            </a:r>
          </a:p>
          <a:p>
            <a:pPr marL="457200" lvl="0" indent="-457200" algn="just">
              <a:lnSpc>
                <a:spcPct val="150000"/>
              </a:lnSpc>
              <a:spcAft>
                <a:spcPts val="0"/>
              </a:spcAft>
              <a:buFont typeface="+mj-lt"/>
              <a:buAutoNum type="arabicPeriod"/>
              <a:tabLst>
                <a:tab pos="457200" algn="l"/>
              </a:tabLst>
            </a:pPr>
            <a:r>
              <a:rPr lang="mn-MN" sz="1600" dirty="0">
                <a:latin typeface="Arial" panose="020B0604020202020204" pitchFamily="34" charset="0"/>
                <a:ea typeface="Calibri" panose="020F0502020204030204" pitchFamily="34" charset="0"/>
                <a:cs typeface="Arial" panose="020B0604020202020204" pitchFamily="34" charset="0"/>
              </a:rPr>
              <a:t>Төрийн есөн хөлт цагаан туг нь ямар бэлгэдэлтэй вэ</a:t>
            </a:r>
            <a:r>
              <a:rPr lang="en-US" sz="1600" dirty="0">
                <a:latin typeface="Arial" panose="020B0604020202020204" pitchFamily="34" charset="0"/>
                <a:ea typeface="Calibri" panose="020F0502020204030204" pitchFamily="34" charset="0"/>
                <a:cs typeface="Arial" panose="020B0604020202020204" pitchFamily="34" charset="0"/>
              </a:rPr>
              <a:t>?</a:t>
            </a:r>
          </a:p>
        </p:txBody>
      </p:sp>
      <p:cxnSp>
        <p:nvCxnSpPr>
          <p:cNvPr id="13" name="Straight Connector 12"/>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6" name="Rectangle 5">
            <a:extLst>
              <a:ext uri="{FF2B5EF4-FFF2-40B4-BE49-F238E27FC236}">
                <a16:creationId xmlns:a16="http://schemas.microsoft.com/office/drawing/2014/main" id="{E2718505-88B4-C837-81C4-15D7BEA425DC}"/>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7" name="Google Shape;377;p21">
            <a:extLst>
              <a:ext uri="{FF2B5EF4-FFF2-40B4-BE49-F238E27FC236}">
                <a16:creationId xmlns:a16="http://schemas.microsoft.com/office/drawing/2014/main" id="{8B4B89C7-735E-F32D-9FF9-A2F3017DB519}"/>
              </a:ext>
            </a:extLst>
          </p:cNvPr>
          <p:cNvSpPr/>
          <p:nvPr/>
        </p:nvSpPr>
        <p:spPr>
          <a:xfrm>
            <a:off x="2540606" y="1294438"/>
            <a:ext cx="8068210" cy="658601"/>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7</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Дараах асуултын дагуу ярилцаж, ойлголтоо шалгаарай.</a:t>
            </a:r>
            <a:endParaRPr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7</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Discuss about following questions and review your understanding </a:t>
            </a:r>
            <a:endParaRPr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2" name="TextBox 1">
            <a:extLst>
              <a:ext uri="{FF2B5EF4-FFF2-40B4-BE49-F238E27FC236}">
                <a16:creationId xmlns:a16="http://schemas.microsoft.com/office/drawing/2014/main" id="{70B7E664-E1B0-4669-7C59-A7DEA5FEB6EE}"/>
              </a:ext>
            </a:extLst>
          </p:cNvPr>
          <p:cNvSpPr txBox="1"/>
          <p:nvPr/>
        </p:nvSpPr>
        <p:spPr>
          <a:xfrm>
            <a:off x="4213503" y="6258010"/>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20)</a:t>
            </a:r>
            <a:endParaRPr lang="en-US" sz="1400" dirty="0"/>
          </a:p>
        </p:txBody>
      </p:sp>
    </p:spTree>
    <p:extLst>
      <p:ext uri="{BB962C8B-B14F-4D97-AF65-F5344CB8AC3E}">
        <p14:creationId xmlns:p14="http://schemas.microsoft.com/office/powerpoint/2010/main" val="1078035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Rectangle 2"/>
          <p:cNvSpPr/>
          <p:nvPr/>
        </p:nvSpPr>
        <p:spPr>
          <a:xfrm>
            <a:off x="1817086" y="2634455"/>
            <a:ext cx="9214673" cy="1893339"/>
          </a:xfrm>
          <a:prstGeom prst="rect">
            <a:avLst/>
          </a:prstGeom>
        </p:spPr>
        <p:txBody>
          <a:bodyPr wrap="square" numCol="1">
            <a:spAutoFit/>
          </a:bodyPr>
          <a:lstStyle/>
          <a:p>
            <a:pPr marL="457200" lvl="0" indent="-457200" algn="just">
              <a:lnSpc>
                <a:spcPct val="150000"/>
              </a:lnSpc>
              <a:spcAft>
                <a:spcPts val="0"/>
              </a:spcAft>
              <a:buFont typeface="+mj-lt"/>
              <a:buAutoNum type="arabicPeriod"/>
              <a:tabLst>
                <a:tab pos="457200" algn="l"/>
              </a:tabLst>
            </a:pPr>
            <a:r>
              <a:rPr lang="mn-MN" sz="1600" dirty="0">
                <a:effectLst/>
                <a:latin typeface="Arial" panose="020B0604020202020204" pitchFamily="34" charset="0"/>
                <a:ea typeface="Calibri" panose="020F0502020204030204" pitchFamily="34" charset="0"/>
                <a:cs typeface="Arial" panose="020B0604020202020204" pitchFamily="34" charset="0"/>
              </a:rPr>
              <a:t>Төрийн сүлд тугийг хаана залдаг вэ</a:t>
            </a:r>
            <a:r>
              <a:rPr lang="en-US" sz="1600" dirty="0">
                <a:effectLst/>
                <a:latin typeface="Arial" panose="020B0604020202020204" pitchFamily="34" charset="0"/>
                <a:ea typeface="Calibri" panose="020F0502020204030204" pitchFamily="34" charset="0"/>
                <a:cs typeface="Arial" panose="020B0604020202020204" pitchFamily="34" charset="0"/>
              </a:rPr>
              <a:t>?</a:t>
            </a:r>
          </a:p>
          <a:p>
            <a:pPr marL="457200" lvl="0" indent="-457200" algn="just">
              <a:lnSpc>
                <a:spcPct val="150000"/>
              </a:lnSpc>
              <a:spcAft>
                <a:spcPts val="0"/>
              </a:spcAft>
              <a:buFont typeface="+mj-lt"/>
              <a:buAutoNum type="arabicPeriod"/>
              <a:tabLst>
                <a:tab pos="457200" algn="l"/>
              </a:tabLst>
            </a:pPr>
            <a:r>
              <a:rPr lang="mn-MN" sz="1600" dirty="0">
                <a:latin typeface="Arial" panose="020B0604020202020204" pitchFamily="34" charset="0"/>
                <a:ea typeface="Calibri" panose="020F0502020204030204" pitchFamily="34" charset="0"/>
                <a:cs typeface="Arial" panose="020B0604020202020204" pitchFamily="34" charset="0"/>
              </a:rPr>
              <a:t>Төрийн тамгыг дүрсэлнэ үү</a:t>
            </a:r>
            <a:r>
              <a:rPr lang="en-US" sz="1600" dirty="0">
                <a:latin typeface="Arial" panose="020B0604020202020204" pitchFamily="34" charset="0"/>
                <a:ea typeface="Calibri" panose="020F0502020204030204" pitchFamily="34" charset="0"/>
                <a:cs typeface="Arial" panose="020B0604020202020204" pitchFamily="34" charset="0"/>
              </a:rPr>
              <a:t>?</a:t>
            </a:r>
          </a:p>
          <a:p>
            <a:pPr marL="457200" lvl="0" indent="-457200" algn="just">
              <a:lnSpc>
                <a:spcPct val="150000"/>
              </a:lnSpc>
              <a:spcAft>
                <a:spcPts val="0"/>
              </a:spcAft>
              <a:buFont typeface="+mj-lt"/>
              <a:buAutoNum type="arabicPeriod"/>
              <a:tabLst>
                <a:tab pos="457200" algn="l"/>
              </a:tabLst>
            </a:pPr>
            <a:r>
              <a:rPr lang="mn-MN" sz="1600" dirty="0">
                <a:effectLst/>
                <a:latin typeface="Arial" panose="020B0604020202020204" pitchFamily="34" charset="0"/>
                <a:ea typeface="Calibri" panose="020F0502020204030204" pitchFamily="34" charset="0"/>
                <a:cs typeface="Arial" panose="020B0604020202020204" pitchFamily="34" charset="0"/>
              </a:rPr>
              <a:t>Төрийн тамгыг хэн барьдаг вэ</a:t>
            </a:r>
            <a:r>
              <a:rPr lang="en-US" sz="1600" dirty="0">
                <a:effectLst/>
                <a:latin typeface="Arial" panose="020B0604020202020204" pitchFamily="34" charset="0"/>
                <a:ea typeface="Calibri" panose="020F0502020204030204" pitchFamily="34" charset="0"/>
                <a:cs typeface="Arial" panose="020B0604020202020204" pitchFamily="34" charset="0"/>
              </a:rPr>
              <a:t>?</a:t>
            </a:r>
          </a:p>
          <a:p>
            <a:pPr marL="457200" lvl="0" indent="-457200" algn="just">
              <a:lnSpc>
                <a:spcPct val="150000"/>
              </a:lnSpc>
              <a:spcAft>
                <a:spcPts val="0"/>
              </a:spcAft>
              <a:buFont typeface="+mj-lt"/>
              <a:buAutoNum type="arabicPeriod"/>
              <a:tabLst>
                <a:tab pos="457200" algn="l"/>
              </a:tabLst>
            </a:pPr>
            <a:r>
              <a:rPr lang="mn-MN" sz="1600" dirty="0">
                <a:latin typeface="Arial" panose="020B0604020202020204" pitchFamily="34" charset="0"/>
                <a:ea typeface="Calibri" panose="020F0502020204030204" pitchFamily="34" charset="0"/>
                <a:cs typeface="Arial" panose="020B0604020202020204" pitchFamily="34" charset="0"/>
              </a:rPr>
              <a:t>Төрийн дууллын үг, аяыг хэн зохиосон бэ</a:t>
            </a:r>
            <a:r>
              <a:rPr lang="en-US" sz="1600" dirty="0">
                <a:latin typeface="Arial" panose="020B0604020202020204" pitchFamily="34" charset="0"/>
                <a:ea typeface="Calibri" panose="020F0502020204030204" pitchFamily="34" charset="0"/>
                <a:cs typeface="Arial" panose="020B0604020202020204" pitchFamily="34" charset="0"/>
              </a:rPr>
              <a:t>?</a:t>
            </a:r>
          </a:p>
          <a:p>
            <a:pPr marL="457200" lvl="0" indent="-457200" algn="just">
              <a:lnSpc>
                <a:spcPct val="150000"/>
              </a:lnSpc>
              <a:spcAft>
                <a:spcPts val="0"/>
              </a:spcAft>
              <a:buFont typeface="+mj-lt"/>
              <a:buAutoNum type="arabicPeriod"/>
              <a:tabLst>
                <a:tab pos="457200" algn="l"/>
              </a:tabLst>
            </a:pPr>
            <a:r>
              <a:rPr lang="mn-MN" sz="1600" dirty="0">
                <a:latin typeface="Arial" panose="020B0604020202020204" pitchFamily="34" charset="0"/>
                <a:ea typeface="Calibri" panose="020F0502020204030204" pitchFamily="34" charset="0"/>
                <a:cs typeface="Arial" panose="020B0604020202020204" pitchFamily="34" charset="0"/>
              </a:rPr>
              <a:t>Төрийн дуулал хэзээ зохиогдсон бэ</a:t>
            </a:r>
            <a:r>
              <a:rPr lang="en-US" sz="1600" dirty="0">
                <a:latin typeface="Arial" panose="020B0604020202020204" pitchFamily="34" charset="0"/>
                <a:ea typeface="Calibri" panose="020F0502020204030204" pitchFamily="34" charset="0"/>
                <a:cs typeface="Arial" panose="020B0604020202020204" pitchFamily="34" charset="0"/>
              </a:rPr>
              <a:t>?</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cxnSp>
        <p:nvCxnSpPr>
          <p:cNvPr id="13" name="Straight Connector 12"/>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6" name="Rectangle 5">
            <a:extLst>
              <a:ext uri="{FF2B5EF4-FFF2-40B4-BE49-F238E27FC236}">
                <a16:creationId xmlns:a16="http://schemas.microsoft.com/office/drawing/2014/main" id="{E2718505-88B4-C837-81C4-15D7BEA425DC}"/>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7" name="Google Shape;377;p21">
            <a:extLst>
              <a:ext uri="{FF2B5EF4-FFF2-40B4-BE49-F238E27FC236}">
                <a16:creationId xmlns:a16="http://schemas.microsoft.com/office/drawing/2014/main" id="{8B4B89C7-735E-F32D-9FF9-A2F3017DB519}"/>
              </a:ext>
            </a:extLst>
          </p:cNvPr>
          <p:cNvSpPr/>
          <p:nvPr/>
        </p:nvSpPr>
        <p:spPr>
          <a:xfrm>
            <a:off x="2540606" y="1294438"/>
            <a:ext cx="8068210" cy="658601"/>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7</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Дараах асуултын дагуу ярилцаж, ойлголтоо шалгаарай.</a:t>
            </a:r>
            <a:endParaRPr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7</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Discuss about following questions and review your understanding </a:t>
            </a:r>
            <a:endParaRPr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2" name="TextBox 1">
            <a:extLst>
              <a:ext uri="{FF2B5EF4-FFF2-40B4-BE49-F238E27FC236}">
                <a16:creationId xmlns:a16="http://schemas.microsoft.com/office/drawing/2014/main" id="{5263A615-3370-47A3-6E66-A5F29A93D443}"/>
              </a:ext>
            </a:extLst>
          </p:cNvPr>
          <p:cNvSpPr txBox="1"/>
          <p:nvPr/>
        </p:nvSpPr>
        <p:spPr>
          <a:xfrm>
            <a:off x="4213503" y="5563562"/>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mn-MN" sz="1400" dirty="0">
                <a:latin typeface="Arial" panose="020B0604020202020204" pitchFamily="34" charset="0"/>
                <a:ea typeface="Arial" panose="020B0604020202020204" pitchFamily="34" charset="0"/>
              </a:rPr>
              <a:t>20</a:t>
            </a:r>
            <a:r>
              <a:rPr lang="mn-MN" sz="1400" b="0" dirty="0">
                <a:effectLst/>
                <a:latin typeface="Arial" panose="020B0604020202020204" pitchFamily="34" charset="0"/>
                <a:ea typeface="Arial" panose="020B0604020202020204" pitchFamily="34" charset="0"/>
              </a:rPr>
              <a:t>)</a:t>
            </a:r>
            <a:endParaRPr lang="en-US" sz="1400" dirty="0"/>
          </a:p>
        </p:txBody>
      </p:sp>
    </p:spTree>
    <p:extLst>
      <p:ext uri="{BB962C8B-B14F-4D97-AF65-F5344CB8AC3E}">
        <p14:creationId xmlns:p14="http://schemas.microsoft.com/office/powerpoint/2010/main" val="2126605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cxnSp>
        <p:nvCxnSpPr>
          <p:cNvPr id="437" name="Google Shape;437;p26"/>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38" name="Google Shape;438;p26"/>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39" name="Google Shape;439;p26"/>
          <p:cNvSpPr/>
          <p:nvPr/>
        </p:nvSpPr>
        <p:spPr>
          <a:xfrm>
            <a:off x="3098669" y="927651"/>
            <a:ext cx="6101920" cy="73862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400" b="1" i="1" dirty="0">
                <a:solidFill>
                  <a:schemeClr val="dk1"/>
                </a:solidFill>
                <a:latin typeface="Arial" panose="020B0604020202020204" pitchFamily="34" charset="0"/>
                <a:ea typeface="Times New Roman"/>
                <a:cs typeface="Arial" panose="020B0604020202020204" pitchFamily="34" charset="0"/>
                <a:sym typeface="Times New Roman"/>
              </a:rPr>
              <a:t>Шинэ үг хэллэгүүдийг цээжилж, утгыг ойлгоорой. </a:t>
            </a:r>
            <a:endParaRPr sz="1400" dirty="0">
              <a:latin typeface="Arial" panose="020B0604020202020204" pitchFamily="34" charset="0"/>
              <a:cs typeface="Arial" panose="020B0604020202020204" pitchFamily="34" charset="0"/>
            </a:endParaRPr>
          </a:p>
          <a:p>
            <a:pPr marL="0" marR="0" lvl="0" indent="0" algn="just" rtl="0">
              <a:lnSpc>
                <a:spcPct val="150000"/>
              </a:lnSpc>
              <a:spcBef>
                <a:spcPts val="0"/>
              </a:spcBef>
              <a:spcAft>
                <a:spcPts val="0"/>
              </a:spcAft>
              <a:buNone/>
            </a:pPr>
            <a:r>
              <a:rPr lang="en-US" sz="1400" b="1" i="1" dirty="0">
                <a:solidFill>
                  <a:schemeClr val="dk1"/>
                </a:solidFill>
                <a:latin typeface="Arial" panose="020B0604020202020204" pitchFamily="34" charset="0"/>
                <a:ea typeface="Times New Roman"/>
                <a:cs typeface="Arial" panose="020B0604020202020204" pitchFamily="34" charset="0"/>
                <a:sym typeface="Times New Roman"/>
              </a:rPr>
              <a:t>Memorize the new vocabularies and understand the meaning</a:t>
            </a:r>
            <a:endParaRPr sz="1400" dirty="0">
              <a:latin typeface="Arial" panose="020B0604020202020204" pitchFamily="34" charset="0"/>
              <a:cs typeface="Arial" panose="020B0604020202020204" pitchFamily="34" charset="0"/>
            </a:endParaRPr>
          </a:p>
        </p:txBody>
      </p:sp>
      <p:sp>
        <p:nvSpPr>
          <p:cNvPr id="440" name="Google Shape;440;p26"/>
          <p:cNvSpPr/>
          <p:nvPr/>
        </p:nvSpPr>
        <p:spPr>
          <a:xfrm>
            <a:off x="1020932" y="1813080"/>
            <a:ext cx="10537795" cy="3970277"/>
          </a:xfrm>
          <a:prstGeom prst="rect">
            <a:avLst/>
          </a:prstGeom>
          <a:noFill/>
          <a:ln>
            <a:noFill/>
          </a:ln>
        </p:spPr>
        <p:txBody>
          <a:bodyPr spcFirstLastPara="1" wrap="square" lIns="91425" tIns="45700" rIns="91425" bIns="45700" anchor="t" anchorCtr="0">
            <a:spAutoFit/>
          </a:bodyPr>
          <a:lstStyle/>
          <a:p>
            <a:pPr marL="457200" marR="0" lvl="0" indent="-457200" algn="l" rtl="0">
              <a:lnSpc>
                <a:spcPct val="150000"/>
              </a:lnSpc>
              <a:spcBef>
                <a:spcPts val="0"/>
              </a:spcBef>
              <a:spcAft>
                <a:spcPts val="0"/>
              </a:spcAft>
              <a:buClr>
                <a:schemeClr val="dk1"/>
              </a:buClr>
              <a:buSzPts val="1600"/>
              <a:buFont typeface="Times New Roman"/>
              <a:buAutoNum type="arabicPeriod"/>
            </a:pPr>
            <a:r>
              <a:rPr lang="mn-MN" sz="1400" i="1" dirty="0">
                <a:solidFill>
                  <a:schemeClr val="dk1"/>
                </a:solidFill>
                <a:latin typeface="Arial" panose="020B0604020202020204" pitchFamily="34" charset="0"/>
                <a:ea typeface="Times New Roman"/>
                <a:cs typeface="Arial" panose="020B0604020202020204" pitchFamily="34" charset="0"/>
                <a:sym typeface="Times New Roman"/>
              </a:rPr>
              <a:t>Арга билиг –</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yin-yang</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				12. Улс төр </a:t>
            </a:r>
            <a:endParaRPr lang="en-US" sz="1400" i="1" dirty="0">
              <a:solidFill>
                <a:schemeClr val="dk1"/>
              </a:solidFill>
              <a:latin typeface="Arial" panose="020B0604020202020204" pitchFamily="34" charset="0"/>
              <a:ea typeface="Times New Roman"/>
              <a:cs typeface="Arial" panose="020B0604020202020204" pitchFamily="34" charset="0"/>
              <a:sym typeface="Times New Roman"/>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mn-MN" sz="1400" i="1" dirty="0">
                <a:solidFill>
                  <a:schemeClr val="dk1"/>
                </a:solidFill>
                <a:latin typeface="Arial" panose="020B0604020202020204" pitchFamily="34" charset="0"/>
                <a:ea typeface="Times New Roman"/>
                <a:cs typeface="Arial" panose="020B0604020202020204" pitchFamily="34" charset="0"/>
                <a:sym typeface="Times New Roman"/>
              </a:rPr>
              <a:t>Бат бөх журам</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firm discipline</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			13. уран барилга </a:t>
            </a:r>
          </a:p>
          <a:p>
            <a:pPr marL="457200" marR="0" lvl="0" indent="-457200" algn="l" rtl="0">
              <a:lnSpc>
                <a:spcPct val="150000"/>
              </a:lnSpc>
              <a:spcBef>
                <a:spcPts val="0"/>
              </a:spcBef>
              <a:spcAft>
                <a:spcPts val="0"/>
              </a:spcAft>
              <a:buClr>
                <a:schemeClr val="dk1"/>
              </a:buClr>
              <a:buSzPts val="1600"/>
              <a:buFont typeface="Times New Roman"/>
              <a:buAutoNum type="arabicPeriod"/>
            </a:pPr>
            <a:r>
              <a:rPr lang="mn-MN" sz="1400" i="1" dirty="0">
                <a:solidFill>
                  <a:schemeClr val="dk1"/>
                </a:solidFill>
                <a:latin typeface="Arial" panose="020B0604020202020204" pitchFamily="34" charset="0"/>
                <a:ea typeface="Times New Roman"/>
                <a:cs typeface="Arial" panose="020B0604020202020204" pitchFamily="34" charset="0"/>
                <a:sym typeface="Times New Roman"/>
              </a:rPr>
              <a:t>Бэлгэдэл</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 symbol</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 				14. эв нэгдэл </a:t>
            </a:r>
          </a:p>
          <a:p>
            <a:pPr marL="457200" marR="0" lvl="0" indent="-457200" algn="l" rtl="0">
              <a:lnSpc>
                <a:spcPct val="150000"/>
              </a:lnSpc>
              <a:spcBef>
                <a:spcPts val="0"/>
              </a:spcBef>
              <a:spcAft>
                <a:spcPts val="0"/>
              </a:spcAft>
              <a:buClr>
                <a:schemeClr val="dk1"/>
              </a:buClr>
              <a:buSzPts val="1600"/>
              <a:buFont typeface="Times New Roman"/>
              <a:buAutoNum type="arabicPeriod"/>
            </a:pPr>
            <a:r>
              <a:rPr lang="mn-MN" sz="1400" i="1" dirty="0">
                <a:solidFill>
                  <a:schemeClr val="dk1"/>
                </a:solidFill>
                <a:latin typeface="Arial" panose="020B0604020202020204" pitchFamily="34" charset="0"/>
                <a:ea typeface="Times New Roman"/>
                <a:cs typeface="Arial" panose="020B0604020202020204" pitchFamily="34" charset="0"/>
                <a:sym typeface="Times New Roman"/>
              </a:rPr>
              <a:t>Бэлгэ тэмдэг	</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emblem</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				15. адууны хялгас</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 hair of horses</a:t>
            </a:r>
            <a:endParaRPr lang="mn-MN" sz="1400" i="1" dirty="0">
              <a:solidFill>
                <a:schemeClr val="dk1"/>
              </a:solidFill>
              <a:latin typeface="Arial" panose="020B0604020202020204" pitchFamily="34" charset="0"/>
              <a:ea typeface="Times New Roman"/>
              <a:cs typeface="Arial" panose="020B0604020202020204" pitchFamily="34" charset="0"/>
              <a:sym typeface="Times New Roman"/>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mn-MN" sz="1400" i="1" dirty="0">
                <a:solidFill>
                  <a:schemeClr val="dk1"/>
                </a:solidFill>
                <a:latin typeface="Arial" panose="020B0604020202020204" pitchFamily="34" charset="0"/>
                <a:ea typeface="Times New Roman"/>
                <a:cs typeface="Arial" panose="020B0604020202020204" pitchFamily="34" charset="0"/>
                <a:sym typeface="Times New Roman"/>
              </a:rPr>
              <a:t>Өнөр өтгөн</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 having many children and relatives</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	</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16. их эзэн хаан </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the Great Emperor</a:t>
            </a:r>
            <a:endParaRPr lang="mn-MN" sz="1400" i="1" dirty="0">
              <a:solidFill>
                <a:schemeClr val="dk1"/>
              </a:solidFill>
              <a:latin typeface="Arial" panose="020B0604020202020204" pitchFamily="34" charset="0"/>
              <a:ea typeface="Times New Roman"/>
              <a:cs typeface="Arial" panose="020B0604020202020204" pitchFamily="34" charset="0"/>
              <a:sym typeface="Times New Roman"/>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mn-MN" sz="1400" i="1" dirty="0">
                <a:solidFill>
                  <a:schemeClr val="dk1"/>
                </a:solidFill>
                <a:latin typeface="Arial" panose="020B0604020202020204" pitchFamily="34" charset="0"/>
                <a:ea typeface="Times New Roman"/>
                <a:cs typeface="Arial" panose="020B0604020202020204" pitchFamily="34" charset="0"/>
                <a:sym typeface="Times New Roman"/>
              </a:rPr>
              <a:t>Сонор соргог</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 cautious</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				17. дугариг</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 circle</a:t>
            </a:r>
            <a:endParaRPr lang="mn-MN" sz="1400" i="1" dirty="0">
              <a:solidFill>
                <a:schemeClr val="dk1"/>
              </a:solidFill>
              <a:latin typeface="Arial" panose="020B0604020202020204" pitchFamily="34" charset="0"/>
              <a:ea typeface="Times New Roman"/>
              <a:cs typeface="Arial" panose="020B0604020202020204" pitchFamily="34" charset="0"/>
              <a:sym typeface="Times New Roman"/>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mn-MN" sz="1400" i="1" dirty="0">
                <a:solidFill>
                  <a:schemeClr val="dk1"/>
                </a:solidFill>
                <a:latin typeface="Arial" panose="020B0604020202020204" pitchFamily="34" charset="0"/>
                <a:ea typeface="Times New Roman"/>
                <a:cs typeface="Arial" panose="020B0604020202020204" pitchFamily="34" charset="0"/>
                <a:sym typeface="Times New Roman"/>
              </a:rPr>
              <a:t>Сонор сэрэмжтэй байх</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–to look out</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		</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18. хадаг </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traditional ceremonial scarf</a:t>
            </a:r>
            <a:endParaRPr lang="mn-MN" sz="1400" i="1" dirty="0">
              <a:solidFill>
                <a:schemeClr val="dk1"/>
              </a:solidFill>
              <a:latin typeface="Arial" panose="020B0604020202020204" pitchFamily="34" charset="0"/>
              <a:ea typeface="Times New Roman"/>
              <a:cs typeface="Arial" panose="020B0604020202020204" pitchFamily="34" charset="0"/>
              <a:sym typeface="Times New Roman"/>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mn-MN" sz="1400" i="1" dirty="0">
                <a:solidFill>
                  <a:schemeClr val="dk1"/>
                </a:solidFill>
                <a:latin typeface="Arial" panose="020B0604020202020204" pitchFamily="34" charset="0"/>
                <a:ea typeface="Times New Roman"/>
                <a:cs typeface="Arial" panose="020B0604020202020204" pitchFamily="34" charset="0"/>
                <a:sym typeface="Times New Roman"/>
              </a:rPr>
              <a:t>Төрийн далбаа</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 national flag</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			19. хөгжин дэвжих</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 to flourish</a:t>
            </a:r>
            <a:endParaRPr lang="mn-MN" sz="1400" i="1" dirty="0">
              <a:solidFill>
                <a:schemeClr val="dk1"/>
              </a:solidFill>
              <a:latin typeface="Arial" panose="020B0604020202020204" pitchFamily="34" charset="0"/>
              <a:ea typeface="Times New Roman"/>
              <a:cs typeface="Arial" panose="020B0604020202020204" pitchFamily="34" charset="0"/>
              <a:sym typeface="Times New Roman"/>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mn-MN" sz="1400" i="1" dirty="0">
                <a:solidFill>
                  <a:schemeClr val="dk1"/>
                </a:solidFill>
                <a:latin typeface="Arial" panose="020B0604020202020204" pitchFamily="34" charset="0"/>
                <a:ea typeface="Times New Roman"/>
                <a:cs typeface="Arial" panose="020B0604020202020204" pitchFamily="34" charset="0"/>
                <a:sym typeface="Times New Roman"/>
              </a:rPr>
              <a:t>Төрийн тамга</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 state seal</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			</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20. туг сүлд </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banner</a:t>
            </a:r>
            <a:endParaRPr lang="mn-MN" sz="1400" i="1" dirty="0">
              <a:solidFill>
                <a:schemeClr val="dk1"/>
              </a:solidFill>
              <a:latin typeface="Arial" panose="020B0604020202020204" pitchFamily="34" charset="0"/>
              <a:ea typeface="Times New Roman"/>
              <a:cs typeface="Arial" panose="020B0604020202020204" pitchFamily="34" charset="0"/>
              <a:sym typeface="Times New Roman"/>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mn-MN" sz="1400" i="1" dirty="0">
                <a:solidFill>
                  <a:schemeClr val="dk1"/>
                </a:solidFill>
                <a:latin typeface="Arial" panose="020B0604020202020204" pitchFamily="34" charset="0"/>
                <a:ea typeface="Times New Roman"/>
                <a:cs typeface="Arial" panose="020B0604020202020204" pitchFamily="34" charset="0"/>
                <a:sym typeface="Times New Roman"/>
              </a:rPr>
              <a:t>Туг далбаа</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 flag</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				</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21. хүрд </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wheel</a:t>
            </a:r>
            <a:endParaRPr lang="mn-MN" sz="1400" i="1" dirty="0">
              <a:solidFill>
                <a:schemeClr val="dk1"/>
              </a:solidFill>
              <a:latin typeface="Arial" panose="020B0604020202020204" pitchFamily="34" charset="0"/>
              <a:ea typeface="Times New Roman"/>
              <a:cs typeface="Arial" panose="020B0604020202020204" pitchFamily="34" charset="0"/>
              <a:sym typeface="Times New Roman"/>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mn-MN" sz="1400" i="1" dirty="0">
                <a:solidFill>
                  <a:schemeClr val="dk1"/>
                </a:solidFill>
                <a:latin typeface="Arial" panose="020B0604020202020204" pitchFamily="34" charset="0"/>
                <a:ea typeface="Times New Roman"/>
                <a:cs typeface="Arial" panose="020B0604020202020204" pitchFamily="34" charset="0"/>
                <a:sym typeface="Times New Roman"/>
              </a:rPr>
              <a:t>Тусгаар тогтнол</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 independence</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			22. хүрээ </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frame</a:t>
            </a:r>
            <a:endParaRPr lang="mn-MN" sz="1400" i="1" dirty="0">
              <a:solidFill>
                <a:schemeClr val="dk1"/>
              </a:solidFill>
              <a:latin typeface="Arial" panose="020B0604020202020204" pitchFamily="34" charset="0"/>
              <a:ea typeface="Times New Roman"/>
              <a:cs typeface="Arial" panose="020B0604020202020204" pitchFamily="34" charset="0"/>
              <a:sym typeface="Times New Roman"/>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mn-MN" sz="1400" i="1" dirty="0">
                <a:solidFill>
                  <a:schemeClr val="dk1"/>
                </a:solidFill>
                <a:latin typeface="Arial" panose="020B0604020202020204" pitchFamily="34" charset="0"/>
                <a:ea typeface="Times New Roman"/>
                <a:cs typeface="Arial" panose="020B0604020202020204" pitchFamily="34" charset="0"/>
                <a:sym typeface="Times New Roman"/>
              </a:rPr>
              <a:t>Хэрэм</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 wall</a:t>
            </a:r>
            <a:r>
              <a:rPr lang="mn-MN" sz="1400" i="1" dirty="0">
                <a:solidFill>
                  <a:schemeClr val="dk1"/>
                </a:solidFill>
                <a:latin typeface="Arial" panose="020B0604020202020204" pitchFamily="34" charset="0"/>
                <a:ea typeface="Times New Roman"/>
                <a:cs typeface="Arial" panose="020B0604020202020204" pitchFamily="34" charset="0"/>
                <a:sym typeface="Times New Roman"/>
              </a:rPr>
              <a:t>					23. цог хийморь</a:t>
            </a:r>
            <a:r>
              <a:rPr lang="en-US" sz="1400" i="1" dirty="0">
                <a:solidFill>
                  <a:schemeClr val="dk1"/>
                </a:solidFill>
                <a:latin typeface="Arial" panose="020B0604020202020204" pitchFamily="34" charset="0"/>
                <a:ea typeface="Times New Roman"/>
                <a:cs typeface="Arial" panose="020B0604020202020204" pitchFamily="34" charset="0"/>
                <a:sym typeface="Times New Roman"/>
              </a:rPr>
              <a:t> – good fortune, spirit</a:t>
            </a:r>
            <a:endParaRPr sz="1400" i="1"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2" name="Rectangle 1">
            <a:extLst>
              <a:ext uri="{FF2B5EF4-FFF2-40B4-BE49-F238E27FC236}">
                <a16:creationId xmlns:a16="http://schemas.microsoft.com/office/drawing/2014/main" id="{683FB004-BCA5-691E-9679-0D804B63C585}"/>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
        <p:nvSpPr>
          <p:cNvPr id="3" name="TextBox 2">
            <a:extLst>
              <a:ext uri="{FF2B5EF4-FFF2-40B4-BE49-F238E27FC236}">
                <a16:creationId xmlns:a16="http://schemas.microsoft.com/office/drawing/2014/main" id="{8ADB6D98-D45F-1A7A-F258-26832EE8D465}"/>
              </a:ext>
            </a:extLst>
          </p:cNvPr>
          <p:cNvSpPr txBox="1"/>
          <p:nvPr/>
        </p:nvSpPr>
        <p:spPr>
          <a:xfrm>
            <a:off x="4213503" y="6258010"/>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mn-MN" sz="1400" dirty="0">
                <a:latin typeface="Arial" panose="020B0604020202020204" pitchFamily="34" charset="0"/>
                <a:ea typeface="Arial" panose="020B0604020202020204" pitchFamily="34" charset="0"/>
              </a:rPr>
              <a:t>22</a:t>
            </a:r>
            <a:r>
              <a:rPr lang="mn-MN" sz="1400" b="0" dirty="0">
                <a:effectLst/>
                <a:latin typeface="Arial" panose="020B0604020202020204" pitchFamily="34" charset="0"/>
                <a:ea typeface="Arial" panose="020B0604020202020204" pitchFamily="34" charset="0"/>
              </a:rPr>
              <a:t>)</a:t>
            </a:r>
            <a:endParaRPr lang="en-US" sz="1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9"/>
                                        </p:tgtEl>
                                        <p:attrNameLst>
                                          <p:attrName>style.visibility</p:attrName>
                                        </p:attrNameLst>
                                      </p:cBhvr>
                                      <p:to>
                                        <p:strVal val="visible"/>
                                      </p:to>
                                    </p:set>
                                    <p:animEffect transition="in" filter="fade">
                                      <p:cBhvr>
                                        <p:cTn id="7" dur="1000"/>
                                        <p:tgtEl>
                                          <p:spTgt spid="43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40"/>
                                        </p:tgtEl>
                                        <p:attrNameLst>
                                          <p:attrName>style.visibility</p:attrName>
                                        </p:attrNameLst>
                                      </p:cBhvr>
                                      <p:to>
                                        <p:strVal val="visible"/>
                                      </p:to>
                                    </p:set>
                                    <p:animEffect transition="in" filter="fade">
                                      <p:cBhvr>
                                        <p:cTn id="12" dur="1000"/>
                                        <p:tgtEl>
                                          <p:spTgt spid="4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62545" y="291389"/>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7" name="Rectangle 6">
            <a:extLst>
              <a:ext uri="{FF2B5EF4-FFF2-40B4-BE49-F238E27FC236}">
                <a16:creationId xmlns:a16="http://schemas.microsoft.com/office/drawing/2014/main" id="{8E29BCD5-EDE6-4194-9309-2F46DB291AEE}"/>
              </a:ext>
            </a:extLst>
          </p:cNvPr>
          <p:cNvSpPr/>
          <p:nvPr/>
        </p:nvSpPr>
        <p:spPr>
          <a:xfrm>
            <a:off x="5130669" y="3106634"/>
            <a:ext cx="4670279" cy="1077218"/>
          </a:xfrm>
          <a:prstGeom prst="rect">
            <a:avLst/>
          </a:prstGeom>
        </p:spPr>
        <p:txBody>
          <a:bodyPr wrap="square">
            <a:spAutoFit/>
          </a:bodyPr>
          <a:lstStyle/>
          <a:p>
            <a:pPr marL="285750" indent="-285750">
              <a:buFont typeface="Arial" panose="020B0604020202020204" pitchFamily="34" charset="0"/>
              <a:buChar char="•"/>
            </a:pPr>
            <a:r>
              <a:rPr lang="en-US" sz="1600" b="1" dirty="0">
                <a:latin typeface="Arial" panose="020B0604020202020204" pitchFamily="34" charset="0"/>
                <a:cs typeface="Arial" panose="020B0604020202020204" pitchFamily="34" charset="0"/>
              </a:rPr>
              <a:t>Сэдэвт гарсан шинэ үг хэллэг</a:t>
            </a:r>
            <a:r>
              <a:rPr lang="mn-MN" sz="1600" b="1" dirty="0">
                <a:latin typeface="Arial" panose="020B0604020202020204" pitchFamily="34" charset="0"/>
                <a:cs typeface="Arial" panose="020B0604020202020204" pitchFamily="34" charset="0"/>
              </a:rPr>
              <a:t>үүдийг</a:t>
            </a:r>
            <a:r>
              <a:rPr lang="en-US" sz="1600" b="1" dirty="0">
                <a:latin typeface="Arial" panose="020B0604020202020204" pitchFamily="34" charset="0"/>
                <a:cs typeface="Arial" panose="020B0604020202020204" pitchFamily="34" charset="0"/>
              </a:rPr>
              <a:t> </a:t>
            </a:r>
            <a:r>
              <a:rPr lang="en-US" sz="1600" b="1" dirty="0" err="1">
                <a:latin typeface="Arial" panose="020B0604020202020204" pitchFamily="34" charset="0"/>
                <a:cs typeface="Arial" panose="020B0604020202020204" pitchFamily="34" charset="0"/>
              </a:rPr>
              <a:t>цээжлээрэй</a:t>
            </a:r>
            <a:r>
              <a:rPr lang="en-US" sz="1600" b="1" dirty="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Memorize the new vocabularies and understand the meaning</a:t>
            </a:r>
            <a:endParaRPr lang="en-US" sz="16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628562B8-AF3F-161A-2146-5AFCD86C12A1}"/>
              </a:ext>
            </a:extLst>
          </p:cNvPr>
          <p:cNvPicPr>
            <a:picLocks noChangeAspect="1"/>
          </p:cNvPicPr>
          <p:nvPr/>
        </p:nvPicPr>
        <p:blipFill>
          <a:blip r:embed="rId3"/>
          <a:stretch>
            <a:fillRect/>
          </a:stretch>
        </p:blipFill>
        <p:spPr>
          <a:xfrm>
            <a:off x="923064" y="1819274"/>
            <a:ext cx="3429000" cy="2803505"/>
          </a:xfrm>
          <a:prstGeom prst="rect">
            <a:avLst/>
          </a:prstGeom>
        </p:spPr>
      </p:pic>
      <p:sp>
        <p:nvSpPr>
          <p:cNvPr id="13" name="TextBox 12">
            <a:extLst>
              <a:ext uri="{FF2B5EF4-FFF2-40B4-BE49-F238E27FC236}">
                <a16:creationId xmlns:a16="http://schemas.microsoft.com/office/drawing/2014/main" id="{BC79D052-3E44-65E5-6189-43F8252FE3F4}"/>
              </a:ext>
            </a:extLst>
          </p:cNvPr>
          <p:cNvSpPr txBox="1"/>
          <p:nvPr/>
        </p:nvSpPr>
        <p:spPr>
          <a:xfrm>
            <a:off x="1089751" y="4279879"/>
            <a:ext cx="3095625" cy="246221"/>
          </a:xfrm>
          <a:prstGeom prst="rect">
            <a:avLst/>
          </a:prstGeom>
          <a:noFill/>
        </p:spPr>
        <p:txBody>
          <a:bodyPr wrap="square">
            <a:spAutoFit/>
          </a:bodyPr>
          <a:lstStyle/>
          <a:p>
            <a:r>
              <a:rPr lang="en-US" sz="1000" dirty="0"/>
              <a:t>https://thenounproject.com/icon/homework-3841940/</a:t>
            </a:r>
          </a:p>
        </p:txBody>
      </p:sp>
      <p:sp>
        <p:nvSpPr>
          <p:cNvPr id="6" name="Google Shape;431;p25">
            <a:extLst>
              <a:ext uri="{FF2B5EF4-FFF2-40B4-BE49-F238E27FC236}">
                <a16:creationId xmlns:a16="http://schemas.microsoft.com/office/drawing/2014/main" id="{A1FE86FD-4FA3-B543-09FA-A67BE6F15233}"/>
              </a:ext>
            </a:extLst>
          </p:cNvPr>
          <p:cNvSpPr txBox="1"/>
          <p:nvPr/>
        </p:nvSpPr>
        <p:spPr>
          <a:xfrm>
            <a:off x="4131486" y="1329157"/>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Гэрийн даалгавар 1 </a:t>
            </a:r>
          </a:p>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a:t>
            </a:r>
            <a:r>
              <a:rPr lang="mn-MN" sz="1600" b="1" dirty="0">
                <a:solidFill>
                  <a:schemeClr val="dk1"/>
                </a:solidFill>
                <a:latin typeface="Arial" panose="020B0604020202020204" pitchFamily="34" charset="0"/>
                <a:ea typeface="Times New Roman"/>
                <a:cs typeface="Arial" panose="020B0604020202020204" pitchFamily="34" charset="0"/>
                <a:sym typeface="Times New Roman"/>
              </a:rPr>
              <a:t>1</a:t>
            </a:r>
            <a:endParaRPr sz="1600" dirty="0">
              <a:latin typeface="Arial" panose="020B060402020202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F36661AE-E6A5-CD59-CB27-F36CBBCCE5F3}"/>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spTree>
    <p:extLst>
      <p:ext uri="{BB962C8B-B14F-4D97-AF65-F5344CB8AC3E}">
        <p14:creationId xmlns:p14="http://schemas.microsoft.com/office/powerpoint/2010/main" val="2873030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Rectangle 2">
            <a:extLst>
              <a:ext uri="{FF2B5EF4-FFF2-40B4-BE49-F238E27FC236}">
                <a16:creationId xmlns:a16="http://schemas.microsoft.com/office/drawing/2014/main" id="{15569A69-BAE9-0425-5BCF-9DE0A1DE9E1F}"/>
              </a:ext>
            </a:extLst>
          </p:cNvPr>
          <p:cNvSpPr/>
          <p:nvPr/>
        </p:nvSpPr>
        <p:spPr>
          <a:xfrm>
            <a:off x="5021919" y="1471259"/>
            <a:ext cx="2531782" cy="318998"/>
          </a:xfrm>
          <a:prstGeom prst="rect">
            <a:avLst/>
          </a:prstGeom>
        </p:spPr>
        <p:txBody>
          <a:bodyPr wrap="none">
            <a:spAutoFit/>
          </a:bodyPr>
          <a:lstStyle/>
          <a:p>
            <a:pPr algn="ctr">
              <a:lnSpc>
                <a:spcPct val="115000"/>
              </a:lnSpc>
              <a:spcAft>
                <a:spcPts val="0"/>
              </a:spcAft>
            </a:pPr>
            <a:r>
              <a:rPr lang="mn-MN" sz="1400" b="1" dirty="0">
                <a:latin typeface="Arial" panose="020B0604020202020204" pitchFamily="34" charset="0"/>
                <a:ea typeface="Calibri" panose="020F0502020204030204" pitchFamily="34" charset="0"/>
                <a:cs typeface="Arial" panose="020B0604020202020204" pitchFamily="34" charset="0"/>
              </a:rPr>
              <a:t>Үгийн сүлжээг бөглөнө үү.</a:t>
            </a:r>
            <a:endParaRPr lang="en-US" sz="1400" b="1" dirty="0">
              <a:latin typeface="Arial" panose="020B0604020202020204" pitchFamily="34" charset="0"/>
              <a:ea typeface="Calibri" panose="020F0502020204030204" pitchFamily="34" charset="0"/>
              <a:cs typeface="Arial" panose="020B0604020202020204" pitchFamily="34" charset="0"/>
            </a:endParaRPr>
          </a:p>
        </p:txBody>
      </p:sp>
      <p:sp>
        <p:nvSpPr>
          <p:cNvPr id="9" name="Google Shape;431;p25">
            <a:extLst>
              <a:ext uri="{FF2B5EF4-FFF2-40B4-BE49-F238E27FC236}">
                <a16:creationId xmlns:a16="http://schemas.microsoft.com/office/drawing/2014/main" id="{D3046B7E-9B1C-70A5-00BD-6120B643FBEF}"/>
              </a:ext>
            </a:extLst>
          </p:cNvPr>
          <p:cNvSpPr txBox="1"/>
          <p:nvPr/>
        </p:nvSpPr>
        <p:spPr>
          <a:xfrm>
            <a:off x="4198513" y="915484"/>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Гэрийн даалгавар 2 </a:t>
            </a:r>
          </a:p>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2</a:t>
            </a:r>
            <a:endParaRPr sz="1600" dirty="0">
              <a:latin typeface="Arial" panose="020B060402020202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A798110C-C496-F3B4-5F56-69766723F3D1}"/>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pic>
        <p:nvPicPr>
          <p:cNvPr id="4" name="Picture 2" descr="homework Icon 3841940">
            <a:extLst>
              <a:ext uri="{FF2B5EF4-FFF2-40B4-BE49-F238E27FC236}">
                <a16:creationId xmlns:a16="http://schemas.microsoft.com/office/drawing/2014/main" id="{727C6C51-94C3-6864-ECD9-6BD78C83CF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7401629" y="911225"/>
            <a:ext cx="833890" cy="59110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AA752BA8-3D9C-0610-34FA-6DEA0120DC66}"/>
              </a:ext>
            </a:extLst>
          </p:cNvPr>
          <p:cNvGraphicFramePr>
            <a:graphicFrameLocks noGrp="1"/>
          </p:cNvGraphicFramePr>
          <p:nvPr>
            <p:extLst>
              <p:ext uri="{D42A27DB-BD31-4B8C-83A1-F6EECF244321}">
                <p14:modId xmlns:p14="http://schemas.microsoft.com/office/powerpoint/2010/main" val="1993566395"/>
              </p:ext>
            </p:extLst>
          </p:nvPr>
        </p:nvGraphicFramePr>
        <p:xfrm>
          <a:off x="788982" y="2252674"/>
          <a:ext cx="4984375" cy="3200400"/>
        </p:xfrm>
        <a:graphic>
          <a:graphicData uri="http://schemas.openxmlformats.org/drawingml/2006/table">
            <a:tbl>
              <a:tblPr/>
              <a:tblGrid>
                <a:gridCol w="453125">
                  <a:extLst>
                    <a:ext uri="{9D8B030D-6E8A-4147-A177-3AD203B41FA5}">
                      <a16:colId xmlns:a16="http://schemas.microsoft.com/office/drawing/2014/main" val="3738958896"/>
                    </a:ext>
                  </a:extLst>
                </a:gridCol>
                <a:gridCol w="453125">
                  <a:extLst>
                    <a:ext uri="{9D8B030D-6E8A-4147-A177-3AD203B41FA5}">
                      <a16:colId xmlns:a16="http://schemas.microsoft.com/office/drawing/2014/main" val="2709886544"/>
                    </a:ext>
                  </a:extLst>
                </a:gridCol>
                <a:gridCol w="453125">
                  <a:extLst>
                    <a:ext uri="{9D8B030D-6E8A-4147-A177-3AD203B41FA5}">
                      <a16:colId xmlns:a16="http://schemas.microsoft.com/office/drawing/2014/main" val="4078825181"/>
                    </a:ext>
                  </a:extLst>
                </a:gridCol>
                <a:gridCol w="453125">
                  <a:extLst>
                    <a:ext uri="{9D8B030D-6E8A-4147-A177-3AD203B41FA5}">
                      <a16:colId xmlns:a16="http://schemas.microsoft.com/office/drawing/2014/main" val="1436357188"/>
                    </a:ext>
                  </a:extLst>
                </a:gridCol>
                <a:gridCol w="453125">
                  <a:extLst>
                    <a:ext uri="{9D8B030D-6E8A-4147-A177-3AD203B41FA5}">
                      <a16:colId xmlns:a16="http://schemas.microsoft.com/office/drawing/2014/main" val="735549275"/>
                    </a:ext>
                  </a:extLst>
                </a:gridCol>
                <a:gridCol w="453125">
                  <a:extLst>
                    <a:ext uri="{9D8B030D-6E8A-4147-A177-3AD203B41FA5}">
                      <a16:colId xmlns:a16="http://schemas.microsoft.com/office/drawing/2014/main" val="523864237"/>
                    </a:ext>
                  </a:extLst>
                </a:gridCol>
                <a:gridCol w="453125">
                  <a:extLst>
                    <a:ext uri="{9D8B030D-6E8A-4147-A177-3AD203B41FA5}">
                      <a16:colId xmlns:a16="http://schemas.microsoft.com/office/drawing/2014/main" val="3889706457"/>
                    </a:ext>
                  </a:extLst>
                </a:gridCol>
                <a:gridCol w="453125">
                  <a:extLst>
                    <a:ext uri="{9D8B030D-6E8A-4147-A177-3AD203B41FA5}">
                      <a16:colId xmlns:a16="http://schemas.microsoft.com/office/drawing/2014/main" val="220984421"/>
                    </a:ext>
                  </a:extLst>
                </a:gridCol>
                <a:gridCol w="453125">
                  <a:extLst>
                    <a:ext uri="{9D8B030D-6E8A-4147-A177-3AD203B41FA5}">
                      <a16:colId xmlns:a16="http://schemas.microsoft.com/office/drawing/2014/main" val="167034005"/>
                    </a:ext>
                  </a:extLst>
                </a:gridCol>
                <a:gridCol w="453125">
                  <a:extLst>
                    <a:ext uri="{9D8B030D-6E8A-4147-A177-3AD203B41FA5}">
                      <a16:colId xmlns:a16="http://schemas.microsoft.com/office/drawing/2014/main" val="4106195329"/>
                    </a:ext>
                  </a:extLst>
                </a:gridCol>
                <a:gridCol w="453125">
                  <a:extLst>
                    <a:ext uri="{9D8B030D-6E8A-4147-A177-3AD203B41FA5}">
                      <a16:colId xmlns:a16="http://schemas.microsoft.com/office/drawing/2014/main" val="2392410191"/>
                    </a:ext>
                  </a:extLst>
                </a:gridCol>
              </a:tblGrid>
              <a:tr h="200025">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ctr" fontAlgn="b"/>
                      <a:r>
                        <a:rPr lang="en-US" sz="1100" b="0" i="0" u="none" strike="noStrike">
                          <a:solidFill>
                            <a:srgbClr val="000000"/>
                          </a:solidFill>
                          <a:effectLst/>
                          <a:latin typeface="Calibri" panose="020F0502020204030204" pitchFamily="34" charset="0"/>
                        </a:rPr>
                        <a:t>4</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666000028"/>
                  </a:ext>
                </a:extLst>
              </a:tr>
              <a:tr h="200025">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Calibri" panose="020F0502020204030204" pitchFamily="34" charset="0"/>
                        </a:rPr>
                        <a:t>3</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417320242"/>
                  </a:ext>
                </a:extLst>
              </a:tr>
              <a:tr h="200025">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en-US" sz="1100" b="0" i="0" u="none" strike="noStrike">
                          <a:solidFill>
                            <a:srgbClr val="000000"/>
                          </a:solidFill>
                          <a:effectLst/>
                          <a:latin typeface="Calibri" panose="020F0502020204030204" pitchFamily="34" charset="0"/>
                        </a:rPr>
                        <a:t>1</a:t>
                      </a: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154660673"/>
                  </a:ext>
                </a:extLst>
              </a:tr>
              <a:tr h="200025">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ctr" fontAlgn="ctr"/>
                      <a:r>
                        <a:rPr lang="en-US" sz="1100" b="0" i="0" u="none" strike="noStrike">
                          <a:solidFill>
                            <a:srgbClr val="000000"/>
                          </a:solidFill>
                          <a:effectLst/>
                          <a:latin typeface="Calibri" panose="020F0502020204030204" pitchFamily="34" charset="0"/>
                        </a:rPr>
                        <a:t>2</a:t>
                      </a:r>
                    </a:p>
                  </a:txBody>
                  <a:tcPr marL="9525" marR="9525" marT="9525"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373688701"/>
                  </a:ext>
                </a:extLst>
              </a:tr>
              <a:tr h="200025">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US" sz="1100" b="0" i="0" u="none" strike="noStrike">
                          <a:solidFill>
                            <a:srgbClr val="000000"/>
                          </a:solidFill>
                          <a:effectLst/>
                          <a:latin typeface="Calibri" panose="020F0502020204030204" pitchFamily="34" charset="0"/>
                        </a:rPr>
                        <a:t>2</a:t>
                      </a: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024009320"/>
                  </a:ext>
                </a:extLst>
              </a:tr>
              <a:tr h="200025">
                <a:tc>
                  <a:txBody>
                    <a:bodyPr/>
                    <a:lstStyle/>
                    <a:p>
                      <a:pPr algn="ctr" fontAlgn="ctr"/>
                      <a:r>
                        <a:rPr lang="en-US" sz="1100" b="0" i="0" u="none" strike="noStrike">
                          <a:solidFill>
                            <a:srgbClr val="000000"/>
                          </a:solidFill>
                          <a:effectLst/>
                          <a:latin typeface="Calibri" panose="020F0502020204030204" pitchFamily="34" charset="0"/>
                        </a:rPr>
                        <a:t>1</a:t>
                      </a:r>
                    </a:p>
                  </a:txBody>
                  <a:tcPr marL="9525" marR="9525" marT="9525"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02909239"/>
                  </a:ext>
                </a:extLst>
              </a:tr>
              <a:tr h="200025">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90572308"/>
                  </a:ext>
                </a:extLst>
              </a:tr>
              <a:tr h="200025">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630550439"/>
                  </a:ext>
                </a:extLst>
              </a:tr>
              <a:tr h="200025">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444604121"/>
                  </a:ext>
                </a:extLst>
              </a:tr>
              <a:tr h="200025">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Calibri" panose="020F0502020204030204" pitchFamily="34" charset="0"/>
                        </a:rPr>
                        <a:t>4</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4191356758"/>
                  </a:ext>
                </a:extLst>
              </a:tr>
              <a:tr h="200025">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045476333"/>
                  </a:ext>
                </a:extLst>
              </a:tr>
              <a:tr h="200025">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661878765"/>
                  </a:ext>
                </a:extLst>
              </a:tr>
              <a:tr h="200025">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en-US" sz="1100" b="0" i="0" u="none" strike="noStrike">
                          <a:solidFill>
                            <a:srgbClr val="000000"/>
                          </a:solidFill>
                          <a:effectLst/>
                          <a:latin typeface="Calibri" panose="020F0502020204030204" pitchFamily="34" charset="0"/>
                        </a:rPr>
                        <a:t>5</a:t>
                      </a: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595541099"/>
                  </a:ext>
                </a:extLst>
              </a:tr>
              <a:tr h="200025">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4156551606"/>
                  </a:ext>
                </a:extLst>
              </a:tr>
              <a:tr h="200025">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680315563"/>
                  </a:ext>
                </a:extLst>
              </a:tr>
              <a:tr h="200025">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395578689"/>
                  </a:ext>
                </a:extLst>
              </a:tr>
            </a:tbl>
          </a:graphicData>
        </a:graphic>
      </p:graphicFrame>
      <p:sp>
        <p:nvSpPr>
          <p:cNvPr id="12" name="TextBox 11">
            <a:extLst>
              <a:ext uri="{FF2B5EF4-FFF2-40B4-BE49-F238E27FC236}">
                <a16:creationId xmlns:a16="http://schemas.microsoft.com/office/drawing/2014/main" id="{DC4D0CA2-F777-BF71-C66A-4D8728209389}"/>
              </a:ext>
            </a:extLst>
          </p:cNvPr>
          <p:cNvSpPr txBox="1"/>
          <p:nvPr/>
        </p:nvSpPr>
        <p:spPr>
          <a:xfrm>
            <a:off x="6096000" y="1888798"/>
            <a:ext cx="5307018" cy="1720151"/>
          </a:xfrm>
          <a:prstGeom prst="rect">
            <a:avLst/>
          </a:prstGeom>
          <a:noFill/>
        </p:spPr>
        <p:txBody>
          <a:bodyPr wrap="square">
            <a:spAutoFit/>
          </a:bodyPr>
          <a:lstStyle/>
          <a:p>
            <a:pPr algn="just">
              <a:lnSpc>
                <a:spcPct val="150000"/>
              </a:lnSpc>
              <a:spcAft>
                <a:spcPts val="0"/>
              </a:spcAft>
            </a:pPr>
            <a:r>
              <a:rPr lang="mn-MN" sz="1200" b="1" dirty="0">
                <a:latin typeface="Arial" panose="020B0604020202020204" pitchFamily="34" charset="0"/>
                <a:ea typeface="Calibri" panose="020F0502020204030204" pitchFamily="34" charset="0"/>
                <a:cs typeface="Arial" panose="020B0604020202020204" pitchFamily="34" charset="0"/>
              </a:rPr>
              <a:t>Хөндлөн</a:t>
            </a:r>
          </a:p>
          <a:p>
            <a:pPr marL="342900" indent="-342900" algn="just">
              <a:lnSpc>
                <a:spcPct val="150000"/>
              </a:lnSpc>
              <a:spcAft>
                <a:spcPts val="0"/>
              </a:spcAft>
              <a:buAutoNum type="arabicPeriod"/>
            </a:pPr>
            <a:r>
              <a:rPr lang="mn-MN" sz="1200" dirty="0">
                <a:latin typeface="Arial" panose="020B0604020202020204" pitchFamily="34" charset="0"/>
                <a:ea typeface="Calibri" panose="020F0502020204030204" pitchFamily="34" charset="0"/>
                <a:cs typeface="Arial" panose="020B0604020202020204" pitchFamily="34" charset="0"/>
              </a:rPr>
              <a:t>Улаанбаатар хот нь ямар голын хөвөөнд оршдог вэ</a:t>
            </a:r>
            <a:r>
              <a:rPr lang="en-US" sz="1200" dirty="0">
                <a:latin typeface="Arial" panose="020B0604020202020204" pitchFamily="34" charset="0"/>
                <a:ea typeface="Calibri" panose="020F0502020204030204" pitchFamily="34" charset="0"/>
                <a:cs typeface="Arial" panose="020B0604020202020204" pitchFamily="34" charset="0"/>
              </a:rPr>
              <a:t>?</a:t>
            </a:r>
          </a:p>
          <a:p>
            <a:pPr marL="342900" indent="-342900" algn="just">
              <a:lnSpc>
                <a:spcPct val="150000"/>
              </a:lnSpc>
              <a:spcAft>
                <a:spcPts val="0"/>
              </a:spcAft>
              <a:buAutoNum type="arabicPeriod"/>
            </a:pPr>
            <a:r>
              <a:rPr lang="mn-MN" sz="1200" dirty="0">
                <a:latin typeface="Arial" panose="020B0604020202020204" pitchFamily="34" charset="0"/>
                <a:ea typeface="Calibri" panose="020F0502020204030204" pitchFamily="34" charset="0"/>
                <a:cs typeface="Arial" panose="020B0604020202020204" pitchFamily="34" charset="0"/>
              </a:rPr>
              <a:t>Монгол улс аль тивд оршдог вэ</a:t>
            </a:r>
            <a:r>
              <a:rPr lang="en-US" sz="1200" dirty="0">
                <a:latin typeface="Arial" panose="020B0604020202020204" pitchFamily="34" charset="0"/>
                <a:ea typeface="Calibri" panose="020F0502020204030204" pitchFamily="34" charset="0"/>
                <a:cs typeface="Arial" panose="020B0604020202020204" pitchFamily="34" charset="0"/>
              </a:rPr>
              <a:t>?</a:t>
            </a:r>
          </a:p>
          <a:p>
            <a:pPr marL="342900" indent="-342900" algn="just">
              <a:lnSpc>
                <a:spcPct val="150000"/>
              </a:lnSpc>
              <a:spcAft>
                <a:spcPts val="0"/>
              </a:spcAft>
              <a:buAutoNum type="arabicPeriod"/>
            </a:pPr>
            <a:r>
              <a:rPr lang="mn-MN" sz="1200" dirty="0">
                <a:latin typeface="Arial" panose="020B0604020202020204" pitchFamily="34" charset="0"/>
                <a:ea typeface="Calibri" panose="020F0502020204030204" pitchFamily="34" charset="0"/>
                <a:cs typeface="Arial" panose="020B0604020202020204" pitchFamily="34" charset="0"/>
              </a:rPr>
              <a:t>Монгол улсын  хамгийн өндөр цэг юу вэ</a:t>
            </a:r>
            <a:r>
              <a:rPr lang="en-US" sz="1200" dirty="0">
                <a:latin typeface="Arial" panose="020B0604020202020204" pitchFamily="34" charset="0"/>
                <a:ea typeface="Calibri" panose="020F0502020204030204" pitchFamily="34" charset="0"/>
                <a:cs typeface="Arial" panose="020B0604020202020204" pitchFamily="34" charset="0"/>
              </a:rPr>
              <a:t>?</a:t>
            </a:r>
          </a:p>
          <a:p>
            <a:pPr marL="342900" indent="-342900" algn="just">
              <a:lnSpc>
                <a:spcPct val="150000"/>
              </a:lnSpc>
              <a:spcAft>
                <a:spcPts val="0"/>
              </a:spcAft>
              <a:buAutoNum type="arabicPeriod"/>
            </a:pPr>
            <a:r>
              <a:rPr lang="mn-MN" sz="1200" dirty="0">
                <a:latin typeface="Arial" panose="020B0604020202020204" pitchFamily="34" charset="0"/>
                <a:ea typeface="Calibri" panose="020F0502020204030204" pitchFamily="34" charset="0"/>
                <a:cs typeface="Arial" panose="020B0604020202020204" pitchFamily="34" charset="0"/>
              </a:rPr>
              <a:t>Монгол улсын төрийн далбаан дээрх соёмбо ямар өнгөтэй вэ</a:t>
            </a:r>
            <a:r>
              <a:rPr lang="en-US" sz="1200" dirty="0">
                <a:latin typeface="Arial" panose="020B0604020202020204" pitchFamily="34" charset="0"/>
                <a:ea typeface="Calibri" panose="020F0502020204030204" pitchFamily="34" charset="0"/>
                <a:cs typeface="Arial" panose="020B0604020202020204" pitchFamily="34" charset="0"/>
              </a:rPr>
              <a:t>?</a:t>
            </a:r>
          </a:p>
          <a:p>
            <a:pPr marL="342900" indent="-342900" algn="just">
              <a:lnSpc>
                <a:spcPct val="150000"/>
              </a:lnSpc>
              <a:spcAft>
                <a:spcPts val="0"/>
              </a:spcAft>
              <a:buAutoNum type="arabicPeriod"/>
            </a:pPr>
            <a:r>
              <a:rPr lang="mn-MN" sz="1200" dirty="0">
                <a:latin typeface="Arial" panose="020B0604020202020204" pitchFamily="34" charset="0"/>
                <a:ea typeface="Calibri" panose="020F0502020204030204" pitchFamily="34" charset="0"/>
                <a:cs typeface="Arial" panose="020B0604020202020204" pitchFamily="34" charset="0"/>
              </a:rPr>
              <a:t>Соёмбон дээрх босоо дөрвөлжин юуг дүрсэлдэг вэ</a:t>
            </a:r>
            <a:r>
              <a:rPr lang="en-US" sz="1200" dirty="0">
                <a:latin typeface="Arial" panose="020B0604020202020204" pitchFamily="34" charset="0"/>
                <a:ea typeface="Calibri" panose="020F0502020204030204" pitchFamily="34" charset="0"/>
                <a:cs typeface="Arial" panose="020B0604020202020204" pitchFamily="34" charset="0"/>
              </a:rPr>
              <a:t>?</a:t>
            </a:r>
          </a:p>
        </p:txBody>
      </p:sp>
      <p:sp>
        <p:nvSpPr>
          <p:cNvPr id="14" name="TextBox 13">
            <a:extLst>
              <a:ext uri="{FF2B5EF4-FFF2-40B4-BE49-F238E27FC236}">
                <a16:creationId xmlns:a16="http://schemas.microsoft.com/office/drawing/2014/main" id="{208BF1DD-8931-9B2C-4A6F-72D00A5A679D}"/>
              </a:ext>
            </a:extLst>
          </p:cNvPr>
          <p:cNvSpPr txBox="1"/>
          <p:nvPr/>
        </p:nvSpPr>
        <p:spPr>
          <a:xfrm>
            <a:off x="6096000" y="3976795"/>
            <a:ext cx="5911046" cy="1997150"/>
          </a:xfrm>
          <a:prstGeom prst="rect">
            <a:avLst/>
          </a:prstGeom>
          <a:noFill/>
        </p:spPr>
        <p:txBody>
          <a:bodyPr wrap="square">
            <a:spAutoFit/>
          </a:bodyPr>
          <a:lstStyle/>
          <a:p>
            <a:pPr algn="just">
              <a:lnSpc>
                <a:spcPct val="150000"/>
              </a:lnSpc>
              <a:spcAft>
                <a:spcPts val="0"/>
              </a:spcAft>
            </a:pPr>
            <a:r>
              <a:rPr lang="mn-MN" sz="1200" b="1" dirty="0">
                <a:latin typeface="Arial" panose="020B0604020202020204" pitchFamily="34" charset="0"/>
                <a:ea typeface="Calibri" panose="020F0502020204030204" pitchFamily="34" charset="0"/>
                <a:cs typeface="Arial" panose="020B0604020202020204" pitchFamily="34" charset="0"/>
              </a:rPr>
              <a:t>Босоо: </a:t>
            </a:r>
          </a:p>
          <a:p>
            <a:pPr marL="342900" indent="-342900" algn="just">
              <a:lnSpc>
                <a:spcPct val="150000"/>
              </a:lnSpc>
              <a:spcAft>
                <a:spcPts val="0"/>
              </a:spcAft>
              <a:buAutoNum type="arabicPeriod"/>
            </a:pPr>
            <a:r>
              <a:rPr lang="mn-MN" sz="1200" dirty="0">
                <a:latin typeface="Arial" panose="020B0604020202020204" pitchFamily="34" charset="0"/>
                <a:ea typeface="Calibri" panose="020F0502020204030204" pitchFamily="34" charset="0"/>
                <a:cs typeface="Arial" panose="020B0604020202020204" pitchFamily="34" charset="0"/>
              </a:rPr>
              <a:t>Монгол улсын хүн амын 80 гаруй хувийг ямар үндэстэн эзэлдэг вэ</a:t>
            </a:r>
            <a:r>
              <a:rPr lang="en-US" sz="1200" dirty="0">
                <a:latin typeface="Arial" panose="020B0604020202020204" pitchFamily="34" charset="0"/>
                <a:ea typeface="Calibri" panose="020F0502020204030204" pitchFamily="34" charset="0"/>
                <a:cs typeface="Arial" panose="020B0604020202020204" pitchFamily="34" charset="0"/>
              </a:rPr>
              <a:t>?</a:t>
            </a:r>
          </a:p>
          <a:p>
            <a:pPr marL="342900" indent="-342900" algn="just">
              <a:lnSpc>
                <a:spcPct val="150000"/>
              </a:lnSpc>
              <a:spcAft>
                <a:spcPts val="0"/>
              </a:spcAft>
              <a:buAutoNum type="arabicPeriod"/>
            </a:pPr>
            <a:r>
              <a:rPr lang="mn-MN" sz="1200" dirty="0">
                <a:latin typeface="Arial" panose="020B0604020202020204" pitchFamily="34" charset="0"/>
                <a:ea typeface="Calibri" panose="020F0502020204030204" pitchFamily="34" charset="0"/>
                <a:cs typeface="Arial" panose="020B0604020202020204" pitchFamily="34" charset="0"/>
              </a:rPr>
              <a:t>Аливаа улсын төрийн эрх барих дээд байгууллага болон төрийн захиргааны дээд байгууллага байрладаг төв хотыг юу гэж нэрлэдэг вэ</a:t>
            </a:r>
            <a:r>
              <a:rPr lang="en-US" sz="1200" dirty="0">
                <a:latin typeface="Arial" panose="020B0604020202020204" pitchFamily="34" charset="0"/>
                <a:ea typeface="Calibri" panose="020F0502020204030204" pitchFamily="34" charset="0"/>
                <a:cs typeface="Arial" panose="020B0604020202020204" pitchFamily="34" charset="0"/>
              </a:rPr>
              <a:t>?</a:t>
            </a:r>
          </a:p>
          <a:p>
            <a:pPr marL="342900" indent="-342900" algn="just">
              <a:lnSpc>
                <a:spcPct val="150000"/>
              </a:lnSpc>
              <a:spcAft>
                <a:spcPts val="0"/>
              </a:spcAft>
              <a:buAutoNum type="arabicPeriod"/>
            </a:pPr>
            <a:r>
              <a:rPr lang="mn-MN" sz="1200" dirty="0">
                <a:latin typeface="Arial" panose="020B0604020202020204" pitchFamily="34" charset="0"/>
                <a:ea typeface="Calibri" panose="020F0502020204030204" pitchFamily="34" charset="0"/>
                <a:cs typeface="Arial" panose="020B0604020202020204" pitchFamily="34" charset="0"/>
              </a:rPr>
              <a:t>Монгол улсын нийслэл хот юу вэ</a:t>
            </a:r>
            <a:r>
              <a:rPr lang="en-US" sz="1200" dirty="0">
                <a:latin typeface="Arial" panose="020B0604020202020204" pitchFamily="34" charset="0"/>
                <a:ea typeface="Calibri" panose="020F0502020204030204" pitchFamily="34" charset="0"/>
                <a:cs typeface="Arial" panose="020B0604020202020204" pitchFamily="34" charset="0"/>
              </a:rPr>
              <a:t>?</a:t>
            </a:r>
            <a:endParaRPr lang="mn-MN" sz="1200" dirty="0">
              <a:latin typeface="Arial" panose="020B0604020202020204" pitchFamily="34" charset="0"/>
              <a:ea typeface="Calibri" panose="020F0502020204030204" pitchFamily="34" charset="0"/>
              <a:cs typeface="Arial" panose="020B0604020202020204" pitchFamily="34" charset="0"/>
            </a:endParaRPr>
          </a:p>
          <a:p>
            <a:pPr marL="342900" indent="-342900" algn="just">
              <a:lnSpc>
                <a:spcPct val="150000"/>
              </a:lnSpc>
              <a:spcAft>
                <a:spcPts val="0"/>
              </a:spcAft>
              <a:buAutoNum type="arabicPeriod"/>
            </a:pPr>
            <a:r>
              <a:rPr lang="mn-MN" sz="1200" dirty="0">
                <a:latin typeface="Arial" panose="020B0604020202020204" pitchFamily="34" charset="0"/>
                <a:ea typeface="Calibri" panose="020F0502020204030204" pitchFamily="34" charset="0"/>
                <a:cs typeface="Arial" panose="020B0604020202020204" pitchFamily="34" charset="0"/>
              </a:rPr>
              <a:t>Монгол улсын төрийн тэргүүнийг юу гэж нэрлэдэг вэ</a:t>
            </a:r>
            <a:r>
              <a:rPr lang="en-US" sz="1200" dirty="0">
                <a:latin typeface="Arial" panose="020B0604020202020204" pitchFamily="34" charset="0"/>
                <a:ea typeface="Calibri" panose="020F0502020204030204" pitchFamily="34" charset="0"/>
                <a:cs typeface="Arial" panose="020B0604020202020204" pitchFamily="34" charset="0"/>
              </a:rPr>
              <a:t>?</a:t>
            </a:r>
          </a:p>
          <a:p>
            <a:pPr marL="342900" indent="-342900" algn="just">
              <a:lnSpc>
                <a:spcPct val="150000"/>
              </a:lnSpc>
              <a:spcAft>
                <a:spcPts val="0"/>
              </a:spcAft>
              <a:buAutoNum type="arabicPeriod"/>
            </a:pPr>
            <a:r>
              <a:rPr lang="mn-MN" sz="1200" dirty="0">
                <a:latin typeface="Arial" panose="020B0604020202020204" pitchFamily="34" charset="0"/>
                <a:ea typeface="Calibri" panose="020F0502020204030204" pitchFamily="34" charset="0"/>
                <a:cs typeface="Arial" panose="020B0604020202020204" pitchFamily="34" charset="0"/>
              </a:rPr>
              <a:t>Аль аялгуу нь орчин цагийн монгол утга зохиолын хэлний суурь болдог вэ</a:t>
            </a:r>
            <a:r>
              <a:rPr lang="en-US" sz="1200" dirty="0">
                <a:latin typeface="Arial" panose="020B0604020202020204" pitchFamily="34" charset="0"/>
                <a:ea typeface="Calibri" panose="020F0502020204030204" pitchFamily="34" charset="0"/>
                <a:cs typeface="Arial" panose="020B0604020202020204" pitchFamily="34" charset="0"/>
              </a:rPr>
              <a:t>?</a:t>
            </a:r>
          </a:p>
        </p:txBody>
      </p:sp>
      <p:sp>
        <p:nvSpPr>
          <p:cNvPr id="8" name="TextBox 7">
            <a:extLst>
              <a:ext uri="{FF2B5EF4-FFF2-40B4-BE49-F238E27FC236}">
                <a16:creationId xmlns:a16="http://schemas.microsoft.com/office/drawing/2014/main" id="{74D50DFA-755C-6CA2-E8E6-589D24F0C0EB}"/>
              </a:ext>
            </a:extLst>
          </p:cNvPr>
          <p:cNvSpPr txBox="1"/>
          <p:nvPr/>
        </p:nvSpPr>
        <p:spPr>
          <a:xfrm>
            <a:off x="4213503" y="6258010"/>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3</a:t>
            </a:r>
            <a:r>
              <a:rPr lang="mn-MN" sz="1400" b="0" dirty="0">
                <a:effectLst/>
                <a:latin typeface="Arial" panose="020B0604020202020204" pitchFamily="34" charset="0"/>
                <a:ea typeface="Arial" panose="020B0604020202020204" pitchFamily="34" charset="0"/>
              </a:rPr>
              <a:t>3)</a:t>
            </a:r>
            <a:endParaRPr lang="en-US" sz="1400" dirty="0"/>
          </a:p>
        </p:txBody>
      </p:sp>
    </p:spTree>
    <p:extLst>
      <p:ext uri="{BB962C8B-B14F-4D97-AF65-F5344CB8AC3E}">
        <p14:creationId xmlns:p14="http://schemas.microsoft.com/office/powerpoint/2010/main" val="996562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Rectangle 2">
            <a:extLst>
              <a:ext uri="{FF2B5EF4-FFF2-40B4-BE49-F238E27FC236}">
                <a16:creationId xmlns:a16="http://schemas.microsoft.com/office/drawing/2014/main" id="{15569A69-BAE9-0425-5BCF-9DE0A1DE9E1F}"/>
              </a:ext>
            </a:extLst>
          </p:cNvPr>
          <p:cNvSpPr/>
          <p:nvPr/>
        </p:nvSpPr>
        <p:spPr>
          <a:xfrm>
            <a:off x="5087439" y="1517702"/>
            <a:ext cx="2869375" cy="351378"/>
          </a:xfrm>
          <a:prstGeom prst="rect">
            <a:avLst/>
          </a:prstGeom>
        </p:spPr>
        <p:txBody>
          <a:bodyPr wrap="none">
            <a:spAutoFit/>
          </a:bodyPr>
          <a:lstStyle/>
          <a:p>
            <a:pPr algn="ctr">
              <a:lnSpc>
                <a:spcPct val="115000"/>
              </a:lnSpc>
              <a:spcAft>
                <a:spcPts val="0"/>
              </a:spcAft>
            </a:pPr>
            <a:r>
              <a:rPr lang="mn-MN" sz="1600" b="1" dirty="0">
                <a:latin typeface="Arial" panose="020B0604020202020204" pitchFamily="34" charset="0"/>
                <a:ea typeface="Calibri" panose="020F0502020204030204" pitchFamily="34" charset="0"/>
                <a:cs typeface="Arial" panose="020B0604020202020204" pitchFamily="34" charset="0"/>
              </a:rPr>
              <a:t>Үгийн сүлжээг бөглөнө үү.</a:t>
            </a:r>
            <a:endParaRPr lang="en-US" sz="1600" b="1" dirty="0">
              <a:latin typeface="Arial" panose="020B060402020202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D666EA77-9192-4A04-664B-CBAC1D71D165}"/>
              </a:ext>
            </a:extLst>
          </p:cNvPr>
          <p:cNvSpPr/>
          <p:nvPr/>
        </p:nvSpPr>
        <p:spPr>
          <a:xfrm>
            <a:off x="509738" y="1978082"/>
            <a:ext cx="11236960" cy="4576702"/>
          </a:xfrm>
          <a:prstGeom prst="rect">
            <a:avLst/>
          </a:prstGeom>
        </p:spPr>
        <p:txBody>
          <a:bodyPr wrap="square">
            <a:spAutoFit/>
          </a:bodyPr>
          <a:lstStyle/>
          <a:p>
            <a:pPr algn="just">
              <a:lnSpc>
                <a:spcPct val="150000"/>
              </a:lnSpc>
              <a:spcAft>
                <a:spcPts val="0"/>
              </a:spcAft>
            </a:pPr>
            <a:r>
              <a:rPr lang="mn-MN" sz="1400" b="1" dirty="0">
                <a:latin typeface="Arial" panose="020B0604020202020204" pitchFamily="34" charset="0"/>
                <a:ea typeface="Calibri" panose="020F0502020204030204" pitchFamily="34" charset="0"/>
                <a:cs typeface="Arial" panose="020B0604020202020204" pitchFamily="34" charset="0"/>
              </a:rPr>
              <a:t>Хөндлөн</a:t>
            </a:r>
          </a:p>
          <a:p>
            <a:pPr marL="342900" indent="-342900" algn="just">
              <a:lnSpc>
                <a:spcPct val="150000"/>
              </a:lnSpc>
              <a:spcAft>
                <a:spcPts val="0"/>
              </a:spcAft>
              <a:buAutoNum type="arabicPeriod"/>
            </a:pPr>
            <a:r>
              <a:rPr lang="mn-MN" sz="1400" dirty="0">
                <a:latin typeface="Arial" panose="020B0604020202020204" pitchFamily="34" charset="0"/>
                <a:ea typeface="Calibri" panose="020F0502020204030204" pitchFamily="34" charset="0"/>
                <a:cs typeface="Arial" panose="020B0604020202020204" pitchFamily="34" charset="0"/>
              </a:rPr>
              <a:t>Улаанбаатар хот нь ямар голын хөвөөнд оршдог вэ</a:t>
            </a:r>
            <a:r>
              <a:rPr lang="en-US" sz="1400" dirty="0">
                <a:latin typeface="Arial" panose="020B0604020202020204" pitchFamily="34" charset="0"/>
                <a:ea typeface="Calibri" panose="020F0502020204030204" pitchFamily="34" charset="0"/>
                <a:cs typeface="Arial" panose="020B0604020202020204" pitchFamily="34" charset="0"/>
              </a:rPr>
              <a:t>?</a:t>
            </a:r>
          </a:p>
          <a:p>
            <a:pPr marL="342900" indent="-342900" algn="just">
              <a:lnSpc>
                <a:spcPct val="150000"/>
              </a:lnSpc>
              <a:spcAft>
                <a:spcPts val="0"/>
              </a:spcAft>
              <a:buAutoNum type="arabicPeriod"/>
            </a:pPr>
            <a:r>
              <a:rPr lang="mn-MN" sz="1400" dirty="0">
                <a:latin typeface="Arial" panose="020B0604020202020204" pitchFamily="34" charset="0"/>
                <a:ea typeface="Calibri" panose="020F0502020204030204" pitchFamily="34" charset="0"/>
                <a:cs typeface="Arial" panose="020B0604020202020204" pitchFamily="34" charset="0"/>
              </a:rPr>
              <a:t>Монгол улс аль тивд оршдог вэ</a:t>
            </a:r>
            <a:r>
              <a:rPr lang="en-US" sz="1400" dirty="0">
                <a:latin typeface="Arial" panose="020B0604020202020204" pitchFamily="34" charset="0"/>
                <a:ea typeface="Calibri" panose="020F0502020204030204" pitchFamily="34" charset="0"/>
                <a:cs typeface="Arial" panose="020B0604020202020204" pitchFamily="34" charset="0"/>
              </a:rPr>
              <a:t>?</a:t>
            </a:r>
          </a:p>
          <a:p>
            <a:pPr marL="342900" indent="-342900" algn="just">
              <a:lnSpc>
                <a:spcPct val="150000"/>
              </a:lnSpc>
              <a:spcAft>
                <a:spcPts val="0"/>
              </a:spcAft>
              <a:buAutoNum type="arabicPeriod"/>
            </a:pPr>
            <a:r>
              <a:rPr lang="mn-MN" sz="1400" dirty="0">
                <a:latin typeface="Arial" panose="020B0604020202020204" pitchFamily="34" charset="0"/>
                <a:ea typeface="Calibri" panose="020F0502020204030204" pitchFamily="34" charset="0"/>
                <a:cs typeface="Arial" panose="020B0604020202020204" pitchFamily="34" charset="0"/>
              </a:rPr>
              <a:t>Монгол улсын  хамгийн өндөр цэг юу вэ</a:t>
            </a:r>
            <a:r>
              <a:rPr lang="en-US" sz="1400" dirty="0">
                <a:latin typeface="Arial" panose="020B0604020202020204" pitchFamily="34" charset="0"/>
                <a:ea typeface="Calibri" panose="020F0502020204030204" pitchFamily="34" charset="0"/>
                <a:cs typeface="Arial" panose="020B0604020202020204" pitchFamily="34" charset="0"/>
              </a:rPr>
              <a:t>?</a:t>
            </a:r>
          </a:p>
          <a:p>
            <a:pPr marL="342900" indent="-342900" algn="just">
              <a:lnSpc>
                <a:spcPct val="150000"/>
              </a:lnSpc>
              <a:spcAft>
                <a:spcPts val="0"/>
              </a:spcAft>
              <a:buAutoNum type="arabicPeriod"/>
            </a:pPr>
            <a:r>
              <a:rPr lang="mn-MN" sz="1400" dirty="0">
                <a:latin typeface="Arial" panose="020B0604020202020204" pitchFamily="34" charset="0"/>
                <a:ea typeface="Calibri" panose="020F0502020204030204" pitchFamily="34" charset="0"/>
                <a:cs typeface="Arial" panose="020B0604020202020204" pitchFamily="34" charset="0"/>
              </a:rPr>
              <a:t>Монгол улсын төрийн далбаан дээрх соёмбо ямар өнгөтэй вэ</a:t>
            </a:r>
            <a:r>
              <a:rPr lang="en-US" sz="1400" dirty="0">
                <a:latin typeface="Arial" panose="020B0604020202020204" pitchFamily="34" charset="0"/>
                <a:ea typeface="Calibri" panose="020F0502020204030204" pitchFamily="34" charset="0"/>
                <a:cs typeface="Arial" panose="020B0604020202020204" pitchFamily="34" charset="0"/>
              </a:rPr>
              <a:t>?</a:t>
            </a:r>
          </a:p>
          <a:p>
            <a:pPr marL="342900" indent="-342900" algn="just">
              <a:lnSpc>
                <a:spcPct val="150000"/>
              </a:lnSpc>
              <a:spcAft>
                <a:spcPts val="0"/>
              </a:spcAft>
              <a:buAutoNum type="arabicPeriod"/>
            </a:pPr>
            <a:r>
              <a:rPr lang="mn-MN" sz="1400" dirty="0">
                <a:latin typeface="Arial" panose="020B0604020202020204" pitchFamily="34" charset="0"/>
                <a:ea typeface="Calibri" panose="020F0502020204030204" pitchFamily="34" charset="0"/>
                <a:cs typeface="Arial" panose="020B0604020202020204" pitchFamily="34" charset="0"/>
              </a:rPr>
              <a:t>Соёмбон дээрх босоо дөрвөлжин юуг дүрсэлдэг вэ</a:t>
            </a:r>
            <a:r>
              <a:rPr lang="en-US" sz="1400" dirty="0">
                <a:latin typeface="Arial" panose="020B0604020202020204" pitchFamily="34" charset="0"/>
                <a:ea typeface="Calibri" panose="020F0502020204030204" pitchFamily="34" charset="0"/>
                <a:cs typeface="Arial" panose="020B0604020202020204" pitchFamily="34" charset="0"/>
              </a:rPr>
              <a:t>?</a:t>
            </a:r>
          </a:p>
          <a:p>
            <a:pPr algn="just">
              <a:lnSpc>
                <a:spcPct val="150000"/>
              </a:lnSpc>
              <a:spcAft>
                <a:spcPts val="0"/>
              </a:spcAft>
            </a:pPr>
            <a:endParaRPr lang="en-US" sz="1400" dirty="0">
              <a:latin typeface="Arial" panose="020B0604020202020204" pitchFamily="34" charset="0"/>
              <a:ea typeface="Calibri" panose="020F0502020204030204" pitchFamily="34" charset="0"/>
              <a:cs typeface="Arial" panose="020B0604020202020204" pitchFamily="34" charset="0"/>
            </a:endParaRPr>
          </a:p>
          <a:p>
            <a:pPr algn="just">
              <a:lnSpc>
                <a:spcPct val="150000"/>
              </a:lnSpc>
              <a:spcAft>
                <a:spcPts val="0"/>
              </a:spcAft>
            </a:pPr>
            <a:r>
              <a:rPr lang="mn-MN" sz="1400" b="1" dirty="0">
                <a:latin typeface="Arial" panose="020B0604020202020204" pitchFamily="34" charset="0"/>
                <a:ea typeface="Calibri" panose="020F0502020204030204" pitchFamily="34" charset="0"/>
                <a:cs typeface="Arial" panose="020B0604020202020204" pitchFamily="34" charset="0"/>
              </a:rPr>
              <a:t>Босоо: </a:t>
            </a:r>
          </a:p>
          <a:p>
            <a:pPr marL="342900" indent="-342900" algn="just">
              <a:lnSpc>
                <a:spcPct val="150000"/>
              </a:lnSpc>
              <a:spcAft>
                <a:spcPts val="0"/>
              </a:spcAft>
              <a:buAutoNum type="arabicPeriod"/>
            </a:pPr>
            <a:r>
              <a:rPr lang="mn-MN" sz="1400" dirty="0">
                <a:latin typeface="Arial" panose="020B0604020202020204" pitchFamily="34" charset="0"/>
                <a:ea typeface="Calibri" panose="020F0502020204030204" pitchFamily="34" charset="0"/>
                <a:cs typeface="Arial" panose="020B0604020202020204" pitchFamily="34" charset="0"/>
              </a:rPr>
              <a:t>Монгол улсын хүн амын 80 гаруй хувийг ямар үндэстэн эзэлдэг вэ</a:t>
            </a:r>
            <a:r>
              <a:rPr lang="en-US" sz="1400" dirty="0">
                <a:latin typeface="Arial" panose="020B0604020202020204" pitchFamily="34" charset="0"/>
                <a:ea typeface="Calibri" panose="020F0502020204030204" pitchFamily="34" charset="0"/>
                <a:cs typeface="Arial" panose="020B0604020202020204" pitchFamily="34" charset="0"/>
              </a:rPr>
              <a:t>?</a:t>
            </a:r>
          </a:p>
          <a:p>
            <a:pPr marL="342900" indent="-342900" algn="just">
              <a:lnSpc>
                <a:spcPct val="150000"/>
              </a:lnSpc>
              <a:spcAft>
                <a:spcPts val="0"/>
              </a:spcAft>
              <a:buAutoNum type="arabicPeriod"/>
            </a:pPr>
            <a:r>
              <a:rPr lang="mn-MN" sz="1400" dirty="0">
                <a:latin typeface="Arial" panose="020B0604020202020204" pitchFamily="34" charset="0"/>
                <a:ea typeface="Calibri" panose="020F0502020204030204" pitchFamily="34" charset="0"/>
                <a:cs typeface="Arial" panose="020B0604020202020204" pitchFamily="34" charset="0"/>
              </a:rPr>
              <a:t>Аливаа улсын төрийн эрх барих дээд байгууллага болон төрийн захиргааны дээд байгууллага байрладаг төв хотыг юу гэж нэрлэдэг вэ</a:t>
            </a:r>
            <a:r>
              <a:rPr lang="en-US" sz="1400" dirty="0">
                <a:latin typeface="Arial" panose="020B0604020202020204" pitchFamily="34" charset="0"/>
                <a:ea typeface="Calibri" panose="020F0502020204030204" pitchFamily="34" charset="0"/>
                <a:cs typeface="Arial" panose="020B0604020202020204" pitchFamily="34" charset="0"/>
              </a:rPr>
              <a:t>?</a:t>
            </a:r>
          </a:p>
          <a:p>
            <a:pPr marL="342900" indent="-342900" algn="just">
              <a:lnSpc>
                <a:spcPct val="150000"/>
              </a:lnSpc>
              <a:spcAft>
                <a:spcPts val="0"/>
              </a:spcAft>
              <a:buAutoNum type="arabicPeriod"/>
            </a:pPr>
            <a:r>
              <a:rPr lang="mn-MN" sz="1400" dirty="0">
                <a:latin typeface="Arial" panose="020B0604020202020204" pitchFamily="34" charset="0"/>
                <a:ea typeface="Calibri" panose="020F0502020204030204" pitchFamily="34" charset="0"/>
                <a:cs typeface="Arial" panose="020B0604020202020204" pitchFamily="34" charset="0"/>
              </a:rPr>
              <a:t>Монгол улсын нийслэл хот юу вэ</a:t>
            </a:r>
            <a:r>
              <a:rPr lang="en-US" sz="1400" dirty="0">
                <a:latin typeface="Arial" panose="020B0604020202020204" pitchFamily="34" charset="0"/>
                <a:ea typeface="Calibri" panose="020F0502020204030204" pitchFamily="34" charset="0"/>
                <a:cs typeface="Arial" panose="020B0604020202020204" pitchFamily="34" charset="0"/>
              </a:rPr>
              <a:t>?</a:t>
            </a:r>
            <a:endParaRPr lang="mn-MN" sz="1400" dirty="0">
              <a:latin typeface="Arial" panose="020B0604020202020204" pitchFamily="34" charset="0"/>
              <a:ea typeface="Calibri" panose="020F0502020204030204" pitchFamily="34" charset="0"/>
              <a:cs typeface="Arial" panose="020B0604020202020204" pitchFamily="34" charset="0"/>
            </a:endParaRPr>
          </a:p>
          <a:p>
            <a:pPr marL="342900" indent="-342900" algn="just">
              <a:lnSpc>
                <a:spcPct val="150000"/>
              </a:lnSpc>
              <a:spcAft>
                <a:spcPts val="0"/>
              </a:spcAft>
              <a:buAutoNum type="arabicPeriod"/>
            </a:pPr>
            <a:r>
              <a:rPr lang="mn-MN" sz="1400" dirty="0">
                <a:latin typeface="Arial" panose="020B0604020202020204" pitchFamily="34" charset="0"/>
                <a:ea typeface="Calibri" panose="020F0502020204030204" pitchFamily="34" charset="0"/>
                <a:cs typeface="Arial" panose="020B0604020202020204" pitchFamily="34" charset="0"/>
              </a:rPr>
              <a:t>Монгол улсын төрийн тэргүүнийг юу гэж нэрлэдэг вэ</a:t>
            </a:r>
            <a:r>
              <a:rPr lang="en-US" sz="1400" dirty="0">
                <a:latin typeface="Arial" panose="020B0604020202020204" pitchFamily="34" charset="0"/>
                <a:ea typeface="Calibri" panose="020F0502020204030204" pitchFamily="34" charset="0"/>
                <a:cs typeface="Arial" panose="020B0604020202020204" pitchFamily="34" charset="0"/>
              </a:rPr>
              <a:t>?</a:t>
            </a:r>
          </a:p>
          <a:p>
            <a:pPr marL="342900" indent="-342900" algn="just">
              <a:lnSpc>
                <a:spcPct val="150000"/>
              </a:lnSpc>
              <a:spcAft>
                <a:spcPts val="0"/>
              </a:spcAft>
              <a:buAutoNum type="arabicPeriod"/>
            </a:pPr>
            <a:r>
              <a:rPr lang="mn-MN" sz="1400" dirty="0">
                <a:latin typeface="Arial" panose="020B0604020202020204" pitchFamily="34" charset="0"/>
                <a:ea typeface="Calibri" panose="020F0502020204030204" pitchFamily="34" charset="0"/>
                <a:cs typeface="Arial" panose="020B0604020202020204" pitchFamily="34" charset="0"/>
              </a:rPr>
              <a:t>Аль аялгуу нь орчин цагийн монгол утга зохиолын хэлний суурь болдог вэ</a:t>
            </a:r>
            <a:r>
              <a:rPr lang="en-US" sz="1400" dirty="0">
                <a:latin typeface="Arial" panose="020B0604020202020204" pitchFamily="34" charset="0"/>
                <a:ea typeface="Calibri" panose="020F0502020204030204" pitchFamily="34" charset="0"/>
                <a:cs typeface="Arial" panose="020B0604020202020204" pitchFamily="34" charset="0"/>
              </a:rPr>
              <a:t>?</a:t>
            </a:r>
          </a:p>
        </p:txBody>
      </p:sp>
      <p:sp>
        <p:nvSpPr>
          <p:cNvPr id="2" name="Google Shape;431;p25">
            <a:extLst>
              <a:ext uri="{FF2B5EF4-FFF2-40B4-BE49-F238E27FC236}">
                <a16:creationId xmlns:a16="http://schemas.microsoft.com/office/drawing/2014/main" id="{45BD1AF7-0F1F-4B84-B70C-0B4ED3B72A98}"/>
              </a:ext>
            </a:extLst>
          </p:cNvPr>
          <p:cNvSpPr txBox="1"/>
          <p:nvPr/>
        </p:nvSpPr>
        <p:spPr>
          <a:xfrm>
            <a:off x="4512362" y="926479"/>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Гэрийн даалгавар 2 </a:t>
            </a:r>
          </a:p>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2</a:t>
            </a:r>
            <a:endParaRPr sz="16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F95AC166-AEC3-6408-284E-B2722B959EF7}"/>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pic>
        <p:nvPicPr>
          <p:cNvPr id="9" name="Picture 2" descr="homework Icon 3841940">
            <a:extLst>
              <a:ext uri="{FF2B5EF4-FFF2-40B4-BE49-F238E27FC236}">
                <a16:creationId xmlns:a16="http://schemas.microsoft.com/office/drawing/2014/main" id="{4757056D-24E1-FAC6-64BB-6466AE98C0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7813945" y="923292"/>
            <a:ext cx="833890" cy="591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5530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fade">
                                      <p:cBhvr>
                                        <p:cTn id="15" dur="500"/>
                                        <p:tgtEl>
                                          <p:spTgt spid="4">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500"/>
                                        <p:tgtEl>
                                          <p:spTgt spid="4">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500"/>
                                        <p:tgtEl>
                                          <p:spTgt spid="4">
                                            <p:txEl>
                                              <p:pRg st="3" end="3"/>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fade">
                                      <p:cBhvr>
                                        <p:cTn id="24" dur="500"/>
                                        <p:tgtEl>
                                          <p:spTgt spid="4">
                                            <p:txEl>
                                              <p:pRg st="4" end="4"/>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fade">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fade">
                                      <p:cBhvr>
                                        <p:cTn id="32" dur="500"/>
                                        <p:tgtEl>
                                          <p:spTgt spid="4">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4">
                                            <p:txEl>
                                              <p:pRg st="8" end="8"/>
                                            </p:txEl>
                                          </p:spTgt>
                                        </p:tgtEl>
                                        <p:attrNameLst>
                                          <p:attrName>style.visibility</p:attrName>
                                        </p:attrNameLst>
                                      </p:cBhvr>
                                      <p:to>
                                        <p:strVal val="visible"/>
                                      </p:to>
                                    </p:set>
                                    <p:animEffect transition="in" filter="fade">
                                      <p:cBhvr>
                                        <p:cTn id="35" dur="500"/>
                                        <p:tgtEl>
                                          <p:spTgt spid="4">
                                            <p:txEl>
                                              <p:pRg st="8" end="8"/>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4">
                                            <p:txEl>
                                              <p:pRg st="9" end="9"/>
                                            </p:txEl>
                                          </p:spTgt>
                                        </p:tgtEl>
                                        <p:attrNameLst>
                                          <p:attrName>style.visibility</p:attrName>
                                        </p:attrNameLst>
                                      </p:cBhvr>
                                      <p:to>
                                        <p:strVal val="visible"/>
                                      </p:to>
                                    </p:set>
                                    <p:animEffect transition="in" filter="fade">
                                      <p:cBhvr>
                                        <p:cTn id="38" dur="500"/>
                                        <p:tgtEl>
                                          <p:spTgt spid="4">
                                            <p:txEl>
                                              <p:pRg st="9" end="9"/>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4">
                                            <p:txEl>
                                              <p:pRg st="10" end="10"/>
                                            </p:txEl>
                                          </p:spTgt>
                                        </p:tgtEl>
                                        <p:attrNameLst>
                                          <p:attrName>style.visibility</p:attrName>
                                        </p:attrNameLst>
                                      </p:cBhvr>
                                      <p:to>
                                        <p:strVal val="visible"/>
                                      </p:to>
                                    </p:set>
                                    <p:animEffect transition="in" filter="fade">
                                      <p:cBhvr>
                                        <p:cTn id="41" dur="500"/>
                                        <p:tgtEl>
                                          <p:spTgt spid="4">
                                            <p:txEl>
                                              <p:pRg st="10" end="10"/>
                                            </p:txEl>
                                          </p:spTgt>
                                        </p:tgtEl>
                                      </p:cBhvr>
                                    </p:animEffect>
                                  </p:childTnLst>
                                </p:cTn>
                              </p:par>
                              <p:par>
                                <p:cTn id="42" presetID="10" presetClass="entr" presetSubtype="0" fill="hold" nodeType="withEffect">
                                  <p:stCondLst>
                                    <p:cond delay="0"/>
                                  </p:stCondLst>
                                  <p:childTnLst>
                                    <p:set>
                                      <p:cBhvr>
                                        <p:cTn id="43" dur="1" fill="hold">
                                          <p:stCondLst>
                                            <p:cond delay="0"/>
                                          </p:stCondLst>
                                        </p:cTn>
                                        <p:tgtEl>
                                          <p:spTgt spid="4">
                                            <p:txEl>
                                              <p:pRg st="11" end="11"/>
                                            </p:txEl>
                                          </p:spTgt>
                                        </p:tgtEl>
                                        <p:attrNameLst>
                                          <p:attrName>style.visibility</p:attrName>
                                        </p:attrNameLst>
                                      </p:cBhvr>
                                      <p:to>
                                        <p:strVal val="visible"/>
                                      </p:to>
                                    </p:set>
                                    <p:animEffect transition="in" filter="fade">
                                      <p:cBhvr>
                                        <p:cTn id="44" dur="500"/>
                                        <p:tgtEl>
                                          <p:spTgt spid="4">
                                            <p:txEl>
                                              <p:pRg st="11" end="11"/>
                                            </p:txEl>
                                          </p:spTgt>
                                        </p:tgtEl>
                                      </p:cBhvr>
                                    </p:animEffect>
                                  </p:childTnLst>
                                </p:cTn>
                              </p:par>
                              <p:par>
                                <p:cTn id="45" presetID="10" presetClass="entr" presetSubtype="0" fill="hold" nodeType="withEffect">
                                  <p:stCondLst>
                                    <p:cond delay="0"/>
                                  </p:stCondLst>
                                  <p:childTnLst>
                                    <p:set>
                                      <p:cBhvr>
                                        <p:cTn id="46" dur="1" fill="hold">
                                          <p:stCondLst>
                                            <p:cond delay="0"/>
                                          </p:stCondLst>
                                        </p:cTn>
                                        <p:tgtEl>
                                          <p:spTgt spid="4">
                                            <p:txEl>
                                              <p:pRg st="12" end="12"/>
                                            </p:txEl>
                                          </p:spTgt>
                                        </p:tgtEl>
                                        <p:attrNameLst>
                                          <p:attrName>style.visibility</p:attrName>
                                        </p:attrNameLst>
                                      </p:cBhvr>
                                      <p:to>
                                        <p:strVal val="visible"/>
                                      </p:to>
                                    </p:set>
                                    <p:animEffect transition="in" filter="fade">
                                      <p:cBhvr>
                                        <p:cTn id="47" dur="500"/>
                                        <p:tgtEl>
                                          <p:spTgt spid="4">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71416"/>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Google Shape;431;p25">
            <a:extLst>
              <a:ext uri="{FF2B5EF4-FFF2-40B4-BE49-F238E27FC236}">
                <a16:creationId xmlns:a16="http://schemas.microsoft.com/office/drawing/2014/main" id="{9F7AD5E9-CB02-43A3-D558-80B683115CF5}"/>
              </a:ext>
            </a:extLst>
          </p:cNvPr>
          <p:cNvSpPr txBox="1"/>
          <p:nvPr/>
        </p:nvSpPr>
        <p:spPr>
          <a:xfrm>
            <a:off x="4198513" y="937770"/>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Гэрийн даалгавар 3 </a:t>
            </a:r>
          </a:p>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3</a:t>
            </a:r>
            <a:endParaRPr sz="16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E6ABA9E1-6ED1-9C50-89BA-52F0BBC551EA}"/>
              </a:ext>
            </a:extLst>
          </p:cNvPr>
          <p:cNvSpPr txBox="1"/>
          <p:nvPr/>
        </p:nvSpPr>
        <p:spPr>
          <a:xfrm>
            <a:off x="4338546" y="1459570"/>
            <a:ext cx="3961063" cy="416011"/>
          </a:xfrm>
          <a:prstGeom prst="rect">
            <a:avLst/>
          </a:prstGeom>
          <a:noFill/>
        </p:spPr>
        <p:txBody>
          <a:bodyPr wrap="square">
            <a:spAutoFit/>
          </a:bodyPr>
          <a:lstStyle/>
          <a:p>
            <a:pPr algn="ctr">
              <a:lnSpc>
                <a:spcPct val="150000"/>
              </a:lnSpc>
              <a:spcAft>
                <a:spcPts val="0"/>
              </a:spcAft>
            </a:pPr>
            <a:r>
              <a:rPr lang="mn-MN" sz="1600" b="1" dirty="0">
                <a:latin typeface="Arial" panose="020B0604020202020204" pitchFamily="34" charset="0"/>
                <a:ea typeface="Calibri" panose="020F0502020204030204" pitchFamily="34" charset="0"/>
                <a:cs typeface="Arial" panose="020B0604020202020204" pitchFamily="34" charset="0"/>
              </a:rPr>
              <a:t>Мэдлэг шалгах тест</a:t>
            </a:r>
            <a:r>
              <a:rPr lang="en-US" sz="1600" b="1" dirty="0">
                <a:latin typeface="Arial" panose="020B0604020202020204" pitchFamily="34" charset="0"/>
                <a:ea typeface="Calibri" panose="020F0502020204030204" pitchFamily="34" charset="0"/>
                <a:cs typeface="Arial" panose="020B0604020202020204" pitchFamily="34" charset="0"/>
              </a:rPr>
              <a:t> - Test</a:t>
            </a:r>
            <a:endParaRPr lang="mn-MN" sz="1600" b="1" dirty="0">
              <a:latin typeface="Arial" panose="020B0604020202020204" pitchFamily="34" charset="0"/>
              <a:ea typeface="Calibri" panose="020F0502020204030204" pitchFamily="34" charset="0"/>
              <a:cs typeface="Arial" panose="020B0604020202020204" pitchFamily="34" charset="0"/>
            </a:endParaRPr>
          </a:p>
        </p:txBody>
      </p:sp>
      <p:pic>
        <p:nvPicPr>
          <p:cNvPr id="3074" name="Picture 2" descr="homework Icon 3841940">
            <a:extLst>
              <a:ext uri="{FF2B5EF4-FFF2-40B4-BE49-F238E27FC236}">
                <a16:creationId xmlns:a16="http://schemas.microsoft.com/office/drawing/2014/main" id="{941FB464-559F-6036-6D0A-D08B9DF224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7446017" y="909429"/>
            <a:ext cx="833890" cy="59110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E36953AD-AAA2-BFC9-AB4A-B3925033E8EF}"/>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pic>
        <p:nvPicPr>
          <p:cNvPr id="2" name="Picture 1">
            <a:extLst>
              <a:ext uri="{FF2B5EF4-FFF2-40B4-BE49-F238E27FC236}">
                <a16:creationId xmlns:a16="http://schemas.microsoft.com/office/drawing/2014/main" id="{AE9C430D-FC1C-1CB0-287D-146B3745A389}"/>
              </a:ext>
            </a:extLst>
          </p:cNvPr>
          <p:cNvPicPr>
            <a:picLocks noChangeAspect="1"/>
          </p:cNvPicPr>
          <p:nvPr/>
        </p:nvPicPr>
        <p:blipFill>
          <a:blip r:embed="rId3"/>
          <a:stretch>
            <a:fillRect/>
          </a:stretch>
        </p:blipFill>
        <p:spPr>
          <a:xfrm>
            <a:off x="578642" y="2067138"/>
            <a:ext cx="11034716" cy="3785944"/>
          </a:xfrm>
          <a:prstGeom prst="rect">
            <a:avLst/>
          </a:prstGeom>
        </p:spPr>
      </p:pic>
      <p:sp>
        <p:nvSpPr>
          <p:cNvPr id="4" name="TextBox 3">
            <a:extLst>
              <a:ext uri="{FF2B5EF4-FFF2-40B4-BE49-F238E27FC236}">
                <a16:creationId xmlns:a16="http://schemas.microsoft.com/office/drawing/2014/main" id="{F5E5C0E5-D090-C603-7186-E275AFB1D43F}"/>
              </a:ext>
            </a:extLst>
          </p:cNvPr>
          <p:cNvSpPr txBox="1"/>
          <p:nvPr/>
        </p:nvSpPr>
        <p:spPr>
          <a:xfrm>
            <a:off x="4213503" y="6258010"/>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1</a:t>
            </a:r>
            <a:r>
              <a:rPr lang="mn-MN" sz="1400" b="0" dirty="0">
                <a:effectLst/>
                <a:latin typeface="Arial" panose="020B0604020202020204" pitchFamily="34" charset="0"/>
                <a:ea typeface="Arial" panose="020B0604020202020204" pitchFamily="34" charset="0"/>
              </a:rPr>
              <a:t>8)</a:t>
            </a:r>
            <a:endParaRPr lang="en-US" sz="1400" dirty="0"/>
          </a:p>
        </p:txBody>
      </p:sp>
    </p:spTree>
    <p:extLst>
      <p:ext uri="{BB962C8B-B14F-4D97-AF65-F5344CB8AC3E}">
        <p14:creationId xmlns:p14="http://schemas.microsoft.com/office/powerpoint/2010/main" val="1681941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71416"/>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Google Shape;431;p25">
            <a:extLst>
              <a:ext uri="{FF2B5EF4-FFF2-40B4-BE49-F238E27FC236}">
                <a16:creationId xmlns:a16="http://schemas.microsoft.com/office/drawing/2014/main" id="{9F7AD5E9-CB02-43A3-D558-80B683115CF5}"/>
              </a:ext>
            </a:extLst>
          </p:cNvPr>
          <p:cNvSpPr txBox="1"/>
          <p:nvPr/>
        </p:nvSpPr>
        <p:spPr>
          <a:xfrm>
            <a:off x="4602199" y="953958"/>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Гэрийн даалгавар 3 </a:t>
            </a:r>
          </a:p>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3</a:t>
            </a:r>
            <a:endParaRPr sz="16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E6ABA9E1-6ED1-9C50-89BA-52F0BBC551EA}"/>
              </a:ext>
            </a:extLst>
          </p:cNvPr>
          <p:cNvSpPr txBox="1"/>
          <p:nvPr/>
        </p:nvSpPr>
        <p:spPr>
          <a:xfrm>
            <a:off x="4809698" y="1559503"/>
            <a:ext cx="3961063" cy="416011"/>
          </a:xfrm>
          <a:prstGeom prst="rect">
            <a:avLst/>
          </a:prstGeom>
          <a:noFill/>
        </p:spPr>
        <p:txBody>
          <a:bodyPr wrap="square">
            <a:spAutoFit/>
          </a:bodyPr>
          <a:lstStyle/>
          <a:p>
            <a:pPr algn="ctr">
              <a:lnSpc>
                <a:spcPct val="150000"/>
              </a:lnSpc>
              <a:spcAft>
                <a:spcPts val="0"/>
              </a:spcAft>
            </a:pPr>
            <a:r>
              <a:rPr lang="mn-MN" sz="1600" b="1" dirty="0">
                <a:latin typeface="Arial" panose="020B0604020202020204" pitchFamily="34" charset="0"/>
                <a:ea typeface="Calibri" panose="020F0502020204030204" pitchFamily="34" charset="0"/>
                <a:cs typeface="Arial" panose="020B0604020202020204" pitchFamily="34" charset="0"/>
              </a:rPr>
              <a:t>Мэдлэг шалгах тест</a:t>
            </a:r>
            <a:r>
              <a:rPr lang="en-US" sz="1600" b="1" dirty="0">
                <a:latin typeface="Arial" panose="020B0604020202020204" pitchFamily="34" charset="0"/>
                <a:ea typeface="Calibri" panose="020F0502020204030204" pitchFamily="34" charset="0"/>
                <a:cs typeface="Arial" panose="020B0604020202020204" pitchFamily="34" charset="0"/>
              </a:rPr>
              <a:t> - Test</a:t>
            </a:r>
            <a:endParaRPr lang="mn-MN" sz="1600" b="1" dirty="0">
              <a:latin typeface="Arial" panose="020B0604020202020204" pitchFamily="34" charset="0"/>
              <a:ea typeface="Calibri" panose="020F0502020204030204" pitchFamily="34" charset="0"/>
              <a:cs typeface="Arial" panose="020B0604020202020204" pitchFamily="34" charset="0"/>
            </a:endParaRPr>
          </a:p>
        </p:txBody>
      </p:sp>
      <p:pic>
        <p:nvPicPr>
          <p:cNvPr id="3074" name="Picture 2" descr="homework Icon 3841940">
            <a:extLst>
              <a:ext uri="{FF2B5EF4-FFF2-40B4-BE49-F238E27FC236}">
                <a16:creationId xmlns:a16="http://schemas.microsoft.com/office/drawing/2014/main" id="{941FB464-559F-6036-6D0A-D08B9DF224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7667959" y="871416"/>
            <a:ext cx="833890" cy="5911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11582E-3A96-1EFF-CC59-9BF49F0BFF81}"/>
              </a:ext>
            </a:extLst>
          </p:cNvPr>
          <p:cNvSpPr/>
          <p:nvPr/>
        </p:nvSpPr>
        <p:spPr>
          <a:xfrm>
            <a:off x="4346177" y="243985"/>
            <a:ext cx="4892943" cy="662233"/>
          </a:xfrm>
          <a:prstGeom prst="rect">
            <a:avLst/>
          </a:prstGeom>
        </p:spPr>
        <p:txBody>
          <a:bodyPr wrap="none">
            <a:spAutoFit/>
          </a:bodyPr>
          <a:lstStyle/>
          <a:p>
            <a:pPr algn="ctr">
              <a:spcAft>
                <a:spcPts val="0"/>
              </a:spcAft>
            </a:pP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МОНГОЛ УЛСЫН ТӨРИЙН БЭЛГЭ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ТЭМДЭГ</a:t>
            </a:r>
            <a:r>
              <a:rPr lang="en-US"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mn-MN" sz="1600" b="1" spc="-75"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ЛЕКЦ-3</a:t>
            </a:r>
          </a:p>
          <a:p>
            <a:pPr algn="ctr">
              <a:lnSpc>
                <a:spcPct val="150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Mongolian state symbol lecture-3</a:t>
            </a:r>
          </a:p>
        </p:txBody>
      </p:sp>
      <p:pic>
        <p:nvPicPr>
          <p:cNvPr id="7" name="Picture 6">
            <a:extLst>
              <a:ext uri="{FF2B5EF4-FFF2-40B4-BE49-F238E27FC236}">
                <a16:creationId xmlns:a16="http://schemas.microsoft.com/office/drawing/2014/main" id="{FB73E48C-34C1-394D-4276-1DBF0ED7948C}"/>
              </a:ext>
            </a:extLst>
          </p:cNvPr>
          <p:cNvPicPr>
            <a:picLocks noChangeAspect="1"/>
          </p:cNvPicPr>
          <p:nvPr/>
        </p:nvPicPr>
        <p:blipFill>
          <a:blip r:embed="rId3"/>
          <a:stretch>
            <a:fillRect/>
          </a:stretch>
        </p:blipFill>
        <p:spPr>
          <a:xfrm>
            <a:off x="649663" y="2118098"/>
            <a:ext cx="11034716" cy="3785944"/>
          </a:xfrm>
          <a:prstGeom prst="rect">
            <a:avLst/>
          </a:prstGeom>
        </p:spPr>
      </p:pic>
      <p:sp>
        <p:nvSpPr>
          <p:cNvPr id="4" name="TextBox 3">
            <a:extLst>
              <a:ext uri="{FF2B5EF4-FFF2-40B4-BE49-F238E27FC236}">
                <a16:creationId xmlns:a16="http://schemas.microsoft.com/office/drawing/2014/main" id="{BC75E014-2523-3F1B-40ED-B5F48C7845C2}"/>
              </a:ext>
            </a:extLst>
          </p:cNvPr>
          <p:cNvSpPr txBox="1"/>
          <p:nvPr/>
        </p:nvSpPr>
        <p:spPr>
          <a:xfrm>
            <a:off x="4213503" y="6258010"/>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mn-MN" sz="1400" dirty="0">
                <a:latin typeface="Arial" panose="020B0604020202020204" pitchFamily="34" charset="0"/>
                <a:ea typeface="Arial" panose="020B0604020202020204" pitchFamily="34" charset="0"/>
              </a:rPr>
              <a:t>24</a:t>
            </a:r>
            <a:r>
              <a:rPr lang="mn-MN" sz="1400" b="0" dirty="0">
                <a:effectLst/>
                <a:latin typeface="Arial" panose="020B0604020202020204" pitchFamily="34" charset="0"/>
                <a:ea typeface="Arial" panose="020B0604020202020204" pitchFamily="34" charset="0"/>
              </a:rPr>
              <a:t>)</a:t>
            </a:r>
            <a:endParaRPr lang="en-US" sz="1400" dirty="0"/>
          </a:p>
        </p:txBody>
      </p:sp>
    </p:spTree>
    <p:extLst>
      <p:ext uri="{BB962C8B-B14F-4D97-AF65-F5344CB8AC3E}">
        <p14:creationId xmlns:p14="http://schemas.microsoft.com/office/powerpoint/2010/main" val="2700255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cxnSp>
        <p:nvCxnSpPr>
          <p:cNvPr id="497" name="Google Shape;497;p31"/>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98" name="Google Shape;498;p31"/>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99" name="Google Shape;499;p31"/>
          <p:cNvSpPr txBox="1"/>
          <p:nvPr/>
        </p:nvSpPr>
        <p:spPr>
          <a:xfrm>
            <a:off x="3252251" y="342374"/>
            <a:ext cx="591838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НОМ ЗҮЙ, АШИГЛАСАН МАТЕРИАЛ-REFERENCES</a:t>
            </a:r>
            <a:endParaRPr sz="1600" b="0" i="0"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3" name="TextBox 2">
            <a:extLst>
              <a:ext uri="{FF2B5EF4-FFF2-40B4-BE49-F238E27FC236}">
                <a16:creationId xmlns:a16="http://schemas.microsoft.com/office/drawing/2014/main" id="{BA700EB1-E9AE-17C5-7210-C16EF7D6B291}"/>
              </a:ext>
            </a:extLst>
          </p:cNvPr>
          <p:cNvSpPr txBox="1"/>
          <p:nvPr/>
        </p:nvSpPr>
        <p:spPr>
          <a:xfrm>
            <a:off x="600635" y="1544425"/>
            <a:ext cx="11008659" cy="4529125"/>
          </a:xfrm>
          <a:prstGeom prst="rect">
            <a:avLst/>
          </a:prstGeom>
          <a:noFill/>
        </p:spPr>
        <p:txBody>
          <a:bodyPr wrap="square">
            <a:spAutoFit/>
          </a:bodyPr>
          <a:lstStyle/>
          <a:p>
            <a:pPr algn="ctr">
              <a:lnSpc>
                <a:spcPct val="106000"/>
              </a:lnSpc>
              <a:spcBef>
                <a:spcPts val="2400"/>
              </a:spcBef>
              <a:spcAft>
                <a:spcPts val="600"/>
              </a:spcAft>
            </a:pPr>
            <a:r>
              <a:rPr lang="mn-MN" sz="1400" b="1" kern="0" dirty="0">
                <a:effectLst/>
                <a:latin typeface="Arial" panose="020B0604020202020204" pitchFamily="34" charset="0"/>
                <a:ea typeface="Calibri" panose="020F0502020204030204" pitchFamily="34" charset="0"/>
              </a:rPr>
              <a:t>Ном зүй</a:t>
            </a:r>
            <a:endParaRPr lang="en-US" sz="1400" b="1" kern="0" dirty="0">
              <a:effectLst/>
              <a:latin typeface="Calibri" panose="020F0502020204030204" pitchFamily="34" charset="0"/>
              <a:ea typeface="Times New Roman" panose="02020603050405020304" pitchFamily="18" charset="0"/>
            </a:endParaRPr>
          </a:p>
          <a:p>
            <a:pPr>
              <a:lnSpc>
                <a:spcPct val="150000"/>
              </a:lnSpc>
              <a:spcAft>
                <a:spcPts val="800"/>
              </a:spcAft>
            </a:pPr>
            <a:r>
              <a:rPr lang="en-US" sz="1400" kern="100" dirty="0">
                <a:effectLst/>
                <a:latin typeface="Arial" panose="020B0604020202020204" pitchFamily="34" charset="0"/>
                <a:ea typeface="Calibri" panose="020F0502020204030204" pitchFamily="34" charset="0"/>
                <a:cs typeface="Mongolian Baiti" panose="03000500000000000000" pitchFamily="66" charset="0"/>
              </a:rPr>
              <a:t> </a:t>
            </a:r>
            <a:endParaRPr lang="en-US" sz="1400" kern="100" dirty="0">
              <a:effectLst/>
              <a:latin typeface="Calibri" panose="020F0502020204030204" pitchFamily="34" charset="0"/>
              <a:ea typeface="Calibri" panose="020F0502020204030204" pitchFamily="34" charset="0"/>
              <a:cs typeface="Mongolian Baiti" panose="03000500000000000000" pitchFamily="66" charset="0"/>
            </a:endParaRPr>
          </a:p>
          <a:p>
            <a:pPr>
              <a:lnSpc>
                <a:spcPct val="150000"/>
              </a:lnSpc>
              <a:spcAft>
                <a:spcPts val="800"/>
              </a:spcAft>
            </a:pP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Ариунжаргал</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Г. (2008). Монгол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хэлний</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зөв</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бичих</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зүйн</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дүрэм</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ба</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дасгал</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a:t>
            </a:r>
            <a:endParaRPr lang="en-US" sz="1400" kern="100" dirty="0">
              <a:effectLst/>
              <a:latin typeface="Calibri" panose="020F0502020204030204" pitchFamily="34" charset="0"/>
              <a:ea typeface="Calibri" panose="020F0502020204030204" pitchFamily="34" charset="0"/>
              <a:cs typeface="Mongolian Baiti" panose="03000500000000000000" pitchFamily="66" charset="0"/>
            </a:endParaRPr>
          </a:p>
          <a:p>
            <a:pPr>
              <a:lnSpc>
                <a:spcPct val="150000"/>
              </a:lnSpc>
              <a:spcAft>
                <a:spcPts val="800"/>
              </a:spcAft>
            </a:pPr>
            <a:r>
              <a:rPr lang="mn-MN" sz="14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Улаанбаатар</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ТЗҮААЭГ-</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ын</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харьяа</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хэвлэх</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үйлдвэр</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a:t>
            </a:r>
            <a:endParaRPr lang="en-US" sz="1400" kern="100" dirty="0">
              <a:effectLst/>
              <a:latin typeface="Calibri" panose="020F0502020204030204" pitchFamily="34" charset="0"/>
              <a:ea typeface="Calibri" panose="020F0502020204030204" pitchFamily="34" charset="0"/>
              <a:cs typeface="Mongolian Baiti" panose="03000500000000000000" pitchFamily="66" charset="0"/>
            </a:endParaRPr>
          </a:p>
          <a:p>
            <a:pPr marL="457200" indent="-457200">
              <a:lnSpc>
                <a:spcPct val="150000"/>
              </a:lnSpc>
              <a:spcAft>
                <a:spcPts val="800"/>
              </a:spcAft>
            </a:pP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Мөнхцэцэг,Г</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Орхон,Б</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(2021). Монгол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орон</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судлал</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Улаанбаатар</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400" kern="100" dirty="0" err="1">
                <a:effectLst/>
                <a:latin typeface="Arial" panose="020B0604020202020204" pitchFamily="34" charset="0"/>
                <a:ea typeface="Calibri" panose="020F0502020204030204" pitchFamily="34" charset="0"/>
                <a:cs typeface="Mongolian Baiti" panose="03000500000000000000" pitchFamily="66" charset="0"/>
              </a:rPr>
              <a:t>Линограф</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 ХХК.</a:t>
            </a:r>
            <a:endParaRPr lang="en-US" sz="14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400" kern="100" dirty="0">
                <a:effectLst/>
                <a:latin typeface="Arial" panose="020B0604020202020204" pitchFamily="34" charset="0"/>
                <a:ea typeface="Calibri" panose="020F0502020204030204" pitchFamily="34" charset="0"/>
                <a:cs typeface="Mongolian Baiti" panose="03000500000000000000" pitchFamily="66" charset="0"/>
              </a:rPr>
              <a:t>Монгол улсын төрийн далбаа [</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Photograph]. (2019, February 1).</a:t>
            </a:r>
            <a:endParaRPr lang="mn-MN" sz="1400" kern="100" dirty="0">
              <a:effectLst/>
              <a:latin typeface="Arial" panose="020B060402020202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400" kern="100" dirty="0">
                <a:latin typeface="Arial" panose="020B0604020202020204" pitchFamily="34" charset="0"/>
                <a:ea typeface="Calibri" panose="020F0502020204030204" pitchFamily="34" charset="0"/>
                <a:cs typeface="Mongolian Baiti" panose="03000500000000000000" pitchFamily="66" charset="0"/>
              </a:rPr>
              <a:t>	</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https://mfa.gov.mn/57971 </a:t>
            </a:r>
            <a:endParaRPr lang="en-US" sz="1400" kern="100" dirty="0">
              <a:effectLst/>
              <a:latin typeface="Calibri" panose="020F0502020204030204" pitchFamily="34" charset="0"/>
              <a:ea typeface="Calibri" panose="020F0502020204030204" pitchFamily="34" charset="0"/>
              <a:cs typeface="Mongolian Baiti" panose="03000500000000000000" pitchFamily="66" charset="0"/>
            </a:endParaRPr>
          </a:p>
          <a:p>
            <a:pPr marL="457200" indent="-457200">
              <a:lnSpc>
                <a:spcPct val="150000"/>
              </a:lnSpc>
            </a:pPr>
            <a:r>
              <a:rPr lang="mn-MN" sz="1400" kern="1200" dirty="0">
                <a:solidFill>
                  <a:srgbClr val="000000"/>
                </a:solidFill>
                <a:effectLst/>
                <a:latin typeface="Arial" panose="020B0604020202020204" pitchFamily="34" charset="0"/>
                <a:ea typeface="+mn-ea"/>
              </a:rPr>
              <a:t>Монгол улсын төрийн сүлд [</a:t>
            </a:r>
            <a:r>
              <a:rPr lang="en-US" sz="1400" kern="1200" dirty="0">
                <a:solidFill>
                  <a:srgbClr val="000000"/>
                </a:solidFill>
                <a:effectLst/>
                <a:latin typeface="Arial" panose="020B0604020202020204" pitchFamily="34" charset="0"/>
                <a:ea typeface="+mn-ea"/>
              </a:rPr>
              <a:t>Photograph]. (2022, May 1). </a:t>
            </a:r>
            <a:endParaRPr lang="mn-MN" sz="1400" kern="1200" dirty="0">
              <a:solidFill>
                <a:srgbClr val="000000"/>
              </a:solidFill>
              <a:effectLst/>
              <a:latin typeface="Arial" panose="020B0604020202020204" pitchFamily="34" charset="0"/>
              <a:ea typeface="+mn-ea"/>
            </a:endParaRPr>
          </a:p>
          <a:p>
            <a:pPr marL="457200" indent="-457200">
              <a:lnSpc>
                <a:spcPct val="150000"/>
              </a:lnSpc>
            </a:pPr>
            <a:r>
              <a:rPr lang="mn-MN" sz="1400" dirty="0">
                <a:solidFill>
                  <a:srgbClr val="000000"/>
                </a:solidFill>
                <a:latin typeface="Arial" panose="020B0604020202020204" pitchFamily="34" charset="0"/>
              </a:rPr>
              <a:t>		</a:t>
            </a:r>
            <a:r>
              <a:rPr lang="en-US" sz="1400" kern="1200" dirty="0">
                <a:solidFill>
                  <a:srgbClr val="000000"/>
                </a:solidFill>
                <a:effectLst/>
                <a:latin typeface="Arial" panose="020B0604020202020204" pitchFamily="34" charset="0"/>
                <a:ea typeface="+mn-ea"/>
              </a:rPr>
              <a:t>https://mn.wikipedia.org/wiki/ %D0%9C%D0%BE%D0%BD%D0%B3%D0%BE%D0%BB_%D1%83%D0%BB%D1%81%D1%8B%D0%BD_%D1%82%D3%A9%D1%80%D0%B8%D0%B9%D0 %BD_%D1%81%D2%AF%D0%BB%D0%B4#/media/%D0%A4%D0%B0%D0%B9%D0%BB:State_emblem_of_Mongolia.svg </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865561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cxnSp>
        <p:nvCxnSpPr>
          <p:cNvPr id="497" name="Google Shape;497;p31"/>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98" name="Google Shape;498;p31"/>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99" name="Google Shape;499;p31"/>
          <p:cNvSpPr txBox="1"/>
          <p:nvPr/>
        </p:nvSpPr>
        <p:spPr>
          <a:xfrm>
            <a:off x="3252251" y="342374"/>
            <a:ext cx="6177203"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НОМ ЗҮЙ, АШИГЛАСАН МАТЕРИАЛ-REFERENCES</a:t>
            </a:r>
            <a:endParaRPr sz="1600" b="0" i="0"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4" name="TextBox 3">
            <a:extLst>
              <a:ext uri="{FF2B5EF4-FFF2-40B4-BE49-F238E27FC236}">
                <a16:creationId xmlns:a16="http://schemas.microsoft.com/office/drawing/2014/main" id="{C40F6181-E49A-9B9A-8A4E-E6A61A061C52}"/>
              </a:ext>
            </a:extLst>
          </p:cNvPr>
          <p:cNvSpPr txBox="1"/>
          <p:nvPr/>
        </p:nvSpPr>
        <p:spPr>
          <a:xfrm>
            <a:off x="914400" y="1967009"/>
            <a:ext cx="10533529" cy="3273781"/>
          </a:xfrm>
          <a:prstGeom prst="rect">
            <a:avLst/>
          </a:prstGeom>
          <a:noFill/>
        </p:spPr>
        <p:txBody>
          <a:bodyPr wrap="square">
            <a:spAutoFit/>
          </a:bodyPr>
          <a:lstStyle/>
          <a:p>
            <a:pPr>
              <a:lnSpc>
                <a:spcPct val="150000"/>
              </a:lnSpc>
            </a:pPr>
            <a:r>
              <a:rPr lang="en-US" sz="1400" kern="1200" dirty="0">
                <a:solidFill>
                  <a:srgbClr val="000000"/>
                </a:solidFill>
                <a:effectLst/>
                <a:latin typeface="Arial" panose="020B0604020202020204" pitchFamily="34" charset="0"/>
                <a:ea typeface="+mn-ea"/>
              </a:rPr>
              <a:t>Соёмбо [Photograph]. (2022, July 26). </a:t>
            </a:r>
            <a:endParaRPr lang="en-US" sz="1400" dirty="0">
              <a:effectLst/>
              <a:latin typeface="Times New Roman" panose="02020603050405020304" pitchFamily="18" charset="0"/>
              <a:ea typeface="Times New Roman" panose="02020603050405020304" pitchFamily="18" charset="0"/>
            </a:endParaRPr>
          </a:p>
          <a:p>
            <a:pPr>
              <a:lnSpc>
                <a:spcPct val="150000"/>
              </a:lnSpc>
            </a:pPr>
            <a:r>
              <a:rPr lang="mn-MN" sz="1400" dirty="0">
                <a:solidFill>
                  <a:srgbClr val="000000"/>
                </a:solidFill>
                <a:latin typeface="Arial" panose="020B0604020202020204" pitchFamily="34" charset="0"/>
              </a:rPr>
              <a:t>         </a:t>
            </a:r>
            <a:r>
              <a:rPr lang="en-US" sz="1400" kern="1200" dirty="0">
                <a:solidFill>
                  <a:srgbClr val="000000"/>
                </a:solidFill>
                <a:effectLst/>
                <a:latin typeface="Arial" panose="020B0604020202020204" pitchFamily="34" charset="0"/>
                <a:ea typeface="+mn-ea"/>
              </a:rPr>
              <a:t>https://mn.wikipedia.org/wiki/ %D0%A1%D0%BE%D1%91%D0%BC%D0%B1%D0%BE_%D1%82%D1%8D%D0%BC%D0%B4%D1%8D%D0%B3 </a:t>
            </a:r>
            <a:endParaRPr lang="en-US" sz="1400" dirty="0">
              <a:effectLst/>
              <a:latin typeface="Times New Roman" panose="02020603050405020304" pitchFamily="18" charset="0"/>
              <a:ea typeface="Times New Roman" panose="02020603050405020304" pitchFamily="18" charset="0"/>
            </a:endParaRPr>
          </a:p>
          <a:p>
            <a:pPr>
              <a:lnSpc>
                <a:spcPct val="150000"/>
              </a:lnSpc>
            </a:pPr>
            <a:r>
              <a:rPr lang="mn-MN" sz="1400" kern="1200" dirty="0">
                <a:solidFill>
                  <a:srgbClr val="000000"/>
                </a:solidFill>
                <a:effectLst/>
                <a:latin typeface="Arial" panose="020B0604020202020204" pitchFamily="34" charset="0"/>
                <a:ea typeface="+mn-ea"/>
              </a:rPr>
              <a:t>Төрийн 9 хөлт цагаан туг [</a:t>
            </a:r>
            <a:r>
              <a:rPr lang="en-US" sz="1400" kern="1200" dirty="0">
                <a:solidFill>
                  <a:srgbClr val="000000"/>
                </a:solidFill>
                <a:effectLst/>
                <a:latin typeface="Arial" panose="020B0604020202020204" pitchFamily="34" charset="0"/>
                <a:ea typeface="+mn-ea"/>
              </a:rPr>
              <a:t>Photograph]. (2014, July 7). </a:t>
            </a:r>
            <a:endParaRPr lang="en-US" sz="1400" dirty="0">
              <a:effectLst/>
              <a:latin typeface="Times New Roman" panose="02020603050405020304" pitchFamily="18" charset="0"/>
              <a:ea typeface="Times New Roman" panose="02020603050405020304" pitchFamily="18" charset="0"/>
            </a:endParaRPr>
          </a:p>
          <a:p>
            <a:pPr indent="457200">
              <a:lnSpc>
                <a:spcPct val="150000"/>
              </a:lnSpc>
            </a:pPr>
            <a:r>
              <a:rPr lang="en-US" sz="1400" kern="1200" dirty="0">
                <a:solidFill>
                  <a:srgbClr val="000000"/>
                </a:solidFill>
                <a:effectLst/>
                <a:latin typeface="Arial" panose="020B0604020202020204" pitchFamily="34" charset="0"/>
                <a:ea typeface="+mn-ea"/>
              </a:rPr>
              <a:t>https://ikon.mn/n/8gx </a:t>
            </a:r>
            <a:endParaRPr lang="en-US" sz="14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mn-MN" sz="1400" kern="1200" dirty="0">
                <a:solidFill>
                  <a:srgbClr val="000000"/>
                </a:solidFill>
                <a:effectLst/>
                <a:latin typeface="Arial" panose="020B0604020202020204" pitchFamily="34" charset="0"/>
                <a:ea typeface="+mn-ea"/>
                <a:cs typeface="Mongolian Baiti" panose="03000500000000000000" pitchFamily="66" charset="0"/>
              </a:rPr>
              <a:t>Болортуяа, Ч. (2014, </a:t>
            </a:r>
            <a:r>
              <a:rPr lang="en-US" sz="1400" kern="1200" dirty="0">
                <a:solidFill>
                  <a:srgbClr val="000000"/>
                </a:solidFill>
                <a:effectLst/>
                <a:latin typeface="Arial" panose="020B0604020202020204" pitchFamily="34" charset="0"/>
                <a:ea typeface="+mn-ea"/>
                <a:cs typeface="Mongolian Baiti" panose="03000500000000000000" pitchFamily="66" charset="0"/>
              </a:rPr>
              <a:t>January 16). </a:t>
            </a:r>
            <a:r>
              <a:rPr lang="mn-MN" sz="1400" kern="1200" dirty="0">
                <a:solidFill>
                  <a:srgbClr val="000000"/>
                </a:solidFill>
                <a:effectLst/>
                <a:latin typeface="Arial" panose="020B0604020202020204" pitchFamily="34" charset="0"/>
                <a:ea typeface="+mn-ea"/>
                <a:cs typeface="Mongolian Baiti" panose="03000500000000000000" pitchFamily="66" charset="0"/>
              </a:rPr>
              <a:t>Төрийн тамга [</a:t>
            </a:r>
            <a:r>
              <a:rPr lang="en-US" sz="1400" kern="1200" dirty="0">
                <a:solidFill>
                  <a:srgbClr val="000000"/>
                </a:solidFill>
                <a:effectLst/>
                <a:latin typeface="Arial" panose="020B0604020202020204" pitchFamily="34" charset="0"/>
                <a:ea typeface="+mn-ea"/>
                <a:cs typeface="Mongolian Baiti" panose="03000500000000000000" pitchFamily="66" charset="0"/>
              </a:rPr>
              <a:t>Photograph]. </a:t>
            </a:r>
            <a:endParaRPr lang="en-US" sz="1400" kern="100" dirty="0">
              <a:effectLst/>
              <a:latin typeface="Calibri" panose="020F0502020204030204" pitchFamily="34" charset="0"/>
              <a:ea typeface="Calibri" panose="020F0502020204030204" pitchFamily="34" charset="0"/>
              <a:cs typeface="Mongolian Baiti" panose="03000500000000000000" pitchFamily="66" charset="0"/>
            </a:endParaRPr>
          </a:p>
          <a:p>
            <a:pPr marL="457200">
              <a:lnSpc>
                <a:spcPct val="150000"/>
              </a:lnSpc>
              <a:spcAft>
                <a:spcPts val="800"/>
              </a:spcAft>
            </a:pPr>
            <a:r>
              <a:rPr lang="en-US" sz="1400" u="sng" kern="1200" dirty="0">
                <a:solidFill>
                  <a:srgbClr val="000000"/>
                </a:solidFill>
                <a:effectLst/>
                <a:latin typeface="Arial" panose="020B0604020202020204" pitchFamily="34" charset="0"/>
                <a:ea typeface="+mn-ea"/>
                <a:cs typeface="Mongolian Baiti" panose="03000500000000000000" pitchFamily="66" charset="0"/>
                <a:hlinkClick r:id="rId3"/>
              </a:rPr>
              <a:t>https://ikon.mn/n/</a:t>
            </a:r>
            <a:r>
              <a:rPr lang="en-US" sz="1400" kern="1200" dirty="0">
                <a:solidFill>
                  <a:srgbClr val="000000"/>
                </a:solidFill>
                <a:effectLst/>
                <a:latin typeface="Arial" panose="020B0604020202020204" pitchFamily="34" charset="0"/>
                <a:ea typeface="+mn-ea"/>
                <a:cs typeface="Mongolian Baiti" panose="03000500000000000000" pitchFamily="66" charset="0"/>
              </a:rPr>
              <a:t> 304 </a:t>
            </a:r>
            <a:endParaRPr lang="en-US" sz="14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400" kern="100" dirty="0">
                <a:effectLst/>
                <a:latin typeface="Arial" panose="020B0604020202020204" pitchFamily="34" charset="0"/>
                <a:ea typeface="Calibri" panose="020F0502020204030204" pitchFamily="34" charset="0"/>
                <a:cs typeface="Mongolian Baiti" panose="03000500000000000000" pitchFamily="66" charset="0"/>
              </a:rPr>
              <a:t>Лхам, Б. (2018, </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November 2). </a:t>
            </a:r>
            <a:r>
              <a:rPr lang="mn-MN" sz="1400" kern="100" dirty="0">
                <a:effectLst/>
                <a:latin typeface="Arial" panose="020B0604020202020204" pitchFamily="34" charset="0"/>
                <a:ea typeface="Calibri" panose="020F0502020204030204" pitchFamily="34" charset="0"/>
                <a:cs typeface="Mongolian Baiti" panose="03000500000000000000" pitchFamily="66" charset="0"/>
              </a:rPr>
              <a:t>Төрийн дуулал [</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Photograph].</a:t>
            </a:r>
            <a:endParaRPr lang="en-US" sz="14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4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400" kern="100" dirty="0">
                <a:effectLst/>
                <a:latin typeface="Arial" panose="020B0604020202020204" pitchFamily="34" charset="0"/>
                <a:ea typeface="Calibri" panose="020F0502020204030204" pitchFamily="34" charset="0"/>
                <a:cs typeface="Mongolian Baiti" panose="03000500000000000000" pitchFamily="66" charset="0"/>
              </a:rPr>
              <a:t>https://www.24tsag.mn/a/166999 </a:t>
            </a:r>
            <a:endParaRPr lang="en-US" sz="1400" kern="100" dirty="0">
              <a:effectLst/>
              <a:latin typeface="Calibri" panose="020F0502020204030204" pitchFamily="34" charset="0"/>
              <a:ea typeface="Calibri" panose="020F0502020204030204" pitchFamily="34" charset="0"/>
              <a:cs typeface="Mongolian Baiti" panose="03000500000000000000" pitchFamily="66"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62545" y="291389"/>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grpSp>
        <p:nvGrpSpPr>
          <p:cNvPr id="10" name="Group 9">
            <a:extLst>
              <a:ext uri="{FF2B5EF4-FFF2-40B4-BE49-F238E27FC236}">
                <a16:creationId xmlns:a16="http://schemas.microsoft.com/office/drawing/2014/main" id="{993CEB75-1C0B-4658-8DD0-E1C06AAFBE24}"/>
              </a:ext>
            </a:extLst>
          </p:cNvPr>
          <p:cNvGrpSpPr/>
          <p:nvPr/>
        </p:nvGrpSpPr>
        <p:grpSpPr>
          <a:xfrm>
            <a:off x="3751248" y="1854760"/>
            <a:ext cx="4965182" cy="1781847"/>
            <a:chOff x="2875280" y="2174244"/>
            <a:chExt cx="5750560" cy="2377436"/>
          </a:xfrm>
        </p:grpSpPr>
        <p:sp>
          <p:nvSpPr>
            <p:cNvPr id="8" name="Speech Bubble: Oval 7">
              <a:extLst>
                <a:ext uri="{FF2B5EF4-FFF2-40B4-BE49-F238E27FC236}">
                  <a16:creationId xmlns:a16="http://schemas.microsoft.com/office/drawing/2014/main" id="{0888DB31-9958-4F48-BB23-A425A8A2C483}"/>
                </a:ext>
              </a:extLst>
            </p:cNvPr>
            <p:cNvSpPr/>
            <p:nvPr/>
          </p:nvSpPr>
          <p:spPr>
            <a:xfrm>
              <a:off x="2875280" y="2174244"/>
              <a:ext cx="5750560" cy="2377436"/>
            </a:xfrm>
            <a:prstGeom prst="wedgeEllipse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700FD6A6-C1E6-4BE6-8623-988EED504656}"/>
                </a:ext>
              </a:extLst>
            </p:cNvPr>
            <p:cNvSpPr txBox="1"/>
            <p:nvPr/>
          </p:nvSpPr>
          <p:spPr>
            <a:xfrm>
              <a:off x="3253521" y="2953970"/>
              <a:ext cx="5100320" cy="944500"/>
            </a:xfrm>
            <a:prstGeom prst="rect">
              <a:avLst/>
            </a:prstGeom>
            <a:noFill/>
          </p:spPr>
          <p:txBody>
            <a:bodyPr wrap="square" rtlCol="0">
              <a:spAutoFit/>
            </a:bodyPr>
            <a:lstStyle/>
            <a:p>
              <a:pPr algn="ctr"/>
              <a:r>
                <a:rPr lang="mn-MN" sz="2000" b="1" dirty="0">
                  <a:latin typeface="Arial" panose="020B0604020202020204" pitchFamily="34" charset="0"/>
                  <a:cs typeface="Arial" panose="020B0604020202020204" pitchFamily="34" charset="0"/>
                </a:rPr>
                <a:t>Дараагийн хичээл хүртэл баяртай</a:t>
              </a:r>
              <a:r>
                <a:rPr lang="en-US" sz="2000" b="1" dirty="0">
                  <a:latin typeface="Arial" panose="020B0604020202020204" pitchFamily="34" charset="0"/>
                  <a:cs typeface="Arial" panose="020B0604020202020204" pitchFamily="34" charset="0"/>
                </a:rPr>
                <a:t>!</a:t>
              </a:r>
            </a:p>
          </p:txBody>
        </p:sp>
      </p:grpSp>
      <p:sp>
        <p:nvSpPr>
          <p:cNvPr id="11" name="TextBox 10">
            <a:extLst>
              <a:ext uri="{FF2B5EF4-FFF2-40B4-BE49-F238E27FC236}">
                <a16:creationId xmlns:a16="http://schemas.microsoft.com/office/drawing/2014/main" id="{07D4506C-35F2-971F-C454-B8B75FBC5934}"/>
              </a:ext>
            </a:extLst>
          </p:cNvPr>
          <p:cNvSpPr txBox="1"/>
          <p:nvPr/>
        </p:nvSpPr>
        <p:spPr>
          <a:xfrm>
            <a:off x="4200525" y="358723"/>
            <a:ext cx="4095750" cy="369332"/>
          </a:xfrm>
          <a:prstGeom prst="rect">
            <a:avLst/>
          </a:prstGeom>
          <a:noFill/>
        </p:spPr>
        <p:txBody>
          <a:bodyPr wrap="square">
            <a:spAutoFit/>
          </a:bodyPr>
          <a:lstStyle/>
          <a:p>
            <a:r>
              <a:rPr lang="mn-MN" sz="1800" b="1" dirty="0">
                <a:latin typeface="Arial" panose="020B0604020202020204" pitchFamily="34" charset="0"/>
                <a:cs typeface="Arial" panose="020B0604020202020204" pitchFamily="34" charset="0"/>
              </a:rPr>
              <a:t>Анхаарал хандуулсанд баярлалаа</a:t>
            </a:r>
            <a:endParaRPr lang="en-US" dirty="0">
              <a:latin typeface="Arial" panose="020B0604020202020204" pitchFamily="34" charset="0"/>
              <a:cs typeface="Arial" panose="020B0604020202020204" pitchFamily="34" charset="0"/>
            </a:endParaRPr>
          </a:p>
        </p:txBody>
      </p:sp>
      <p:pic>
        <p:nvPicPr>
          <p:cNvPr id="12" name="Picture 2" descr="Teacher free icon">
            <a:extLst>
              <a:ext uri="{FF2B5EF4-FFF2-40B4-BE49-F238E27FC236}">
                <a16:creationId xmlns:a16="http://schemas.microsoft.com/office/drawing/2014/main" id="{439FB9D5-D2A2-EAEB-F79F-6526F62787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4650" y="3724170"/>
            <a:ext cx="1747101" cy="174710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447DF5CB-05DF-5331-A6CB-17FA4D7DE207}"/>
              </a:ext>
            </a:extLst>
          </p:cNvPr>
          <p:cNvSpPr txBox="1"/>
          <p:nvPr/>
        </p:nvSpPr>
        <p:spPr>
          <a:xfrm>
            <a:off x="2413767" y="5773366"/>
            <a:ext cx="3143797" cy="246221"/>
          </a:xfrm>
          <a:prstGeom prst="rect">
            <a:avLst/>
          </a:prstGeom>
          <a:noFill/>
        </p:spPr>
        <p:txBody>
          <a:bodyPr wrap="square">
            <a:spAutoFit/>
          </a:bodyPr>
          <a:lstStyle/>
          <a:p>
            <a:r>
              <a:rPr lang="en-US" sz="1000" dirty="0"/>
              <a:t>https://www.flaticon.com/free-icon/teacher_1995413</a:t>
            </a:r>
          </a:p>
        </p:txBody>
      </p:sp>
      <p:pic>
        <p:nvPicPr>
          <p:cNvPr id="4098" name="Picture 2" descr="lecture Icon 1525984">
            <a:extLst>
              <a:ext uri="{FF2B5EF4-FFF2-40B4-BE49-F238E27FC236}">
                <a16:creationId xmlns:a16="http://schemas.microsoft.com/office/drawing/2014/main" id="{A6CE308C-8ADE-CC24-CDE5-857F5D8CBC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5284" y="2952751"/>
            <a:ext cx="3070277" cy="3334564"/>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F30CD849-7E00-14DA-1498-3CCFDE6AC04A}"/>
              </a:ext>
            </a:extLst>
          </p:cNvPr>
          <p:cNvSpPr txBox="1"/>
          <p:nvPr/>
        </p:nvSpPr>
        <p:spPr>
          <a:xfrm>
            <a:off x="7504130" y="5760450"/>
            <a:ext cx="2992595" cy="246221"/>
          </a:xfrm>
          <a:prstGeom prst="rect">
            <a:avLst/>
          </a:prstGeom>
          <a:noFill/>
        </p:spPr>
        <p:txBody>
          <a:bodyPr wrap="square">
            <a:spAutoFit/>
          </a:bodyPr>
          <a:lstStyle/>
          <a:p>
            <a:r>
              <a:rPr lang="en-US" sz="1000" dirty="0"/>
              <a:t>https://thenounproject.com/icon/lecture-1525984/</a:t>
            </a:r>
          </a:p>
        </p:txBody>
      </p:sp>
      <p:sp>
        <p:nvSpPr>
          <p:cNvPr id="2" name="Rectangle 1">
            <a:extLst>
              <a:ext uri="{FF2B5EF4-FFF2-40B4-BE49-F238E27FC236}">
                <a16:creationId xmlns:a16="http://schemas.microsoft.com/office/drawing/2014/main" id="{A7B2E36B-1242-573D-70EB-E984113028CC}"/>
              </a:ext>
            </a:extLst>
          </p:cNvPr>
          <p:cNvSpPr/>
          <p:nvPr/>
        </p:nvSpPr>
        <p:spPr>
          <a:xfrm>
            <a:off x="581973" y="2832325"/>
            <a:ext cx="3021097" cy="584775"/>
          </a:xfrm>
          <a:prstGeom prst="rect">
            <a:avLst/>
          </a:prstGeom>
        </p:spPr>
        <p:txBody>
          <a:bodyPr wrap="square">
            <a:spAutoFit/>
          </a:bodyPr>
          <a:lstStyle/>
          <a:p>
            <a:pPr algn="just"/>
            <a:r>
              <a:rPr lang="mn-MN" sz="1600" b="1" i="1" dirty="0">
                <a:latin typeface="Arial" panose="020B0604020202020204" pitchFamily="34" charset="0"/>
                <a:cs typeface="Arial" panose="020B0604020202020204" pitchFamily="34" charset="0"/>
              </a:rPr>
              <a:t>Мэддэгт мэргэн цоохор</a:t>
            </a:r>
          </a:p>
          <a:p>
            <a:pPr algn="just"/>
            <a:r>
              <a:rPr lang="mn-MN" sz="1600" b="1" i="1" dirty="0">
                <a:latin typeface="Arial" panose="020B0604020202020204" pitchFamily="34" charset="0"/>
                <a:cs typeface="Arial" panose="020B0604020202020204" pitchFamily="34" charset="0"/>
              </a:rPr>
              <a:t>Мэддэггүйд эрээн цоохор</a:t>
            </a:r>
            <a:endParaRPr lang="en-US" sz="16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530C57E5-5341-7C4A-8644-C3EC3B2C9EDD}"/>
              </a:ext>
            </a:extLst>
          </p:cNvPr>
          <p:cNvSpPr txBox="1"/>
          <p:nvPr/>
        </p:nvSpPr>
        <p:spPr>
          <a:xfrm>
            <a:off x="289736" y="2153680"/>
            <a:ext cx="3143797" cy="369332"/>
          </a:xfrm>
          <a:prstGeom prst="rect">
            <a:avLst/>
          </a:prstGeom>
          <a:noFill/>
        </p:spPr>
        <p:txBody>
          <a:bodyPr wrap="square">
            <a:spAutoFit/>
          </a:bodyPr>
          <a:lstStyle/>
          <a:p>
            <a:pPr algn="ctr"/>
            <a:r>
              <a:rPr lang="mn-MN" sz="1800" b="1" i="1" dirty="0">
                <a:latin typeface="Arial" panose="020B0604020202020204" pitchFamily="34" charset="0"/>
                <a:cs typeface="Arial" panose="020B0604020202020204" pitchFamily="34" charset="0"/>
              </a:rPr>
              <a:t>Оньсого</a:t>
            </a:r>
          </a:p>
        </p:txBody>
      </p:sp>
    </p:spTree>
    <p:extLst>
      <p:ext uri="{BB962C8B-B14F-4D97-AF65-F5344CB8AC3E}">
        <p14:creationId xmlns:p14="http://schemas.microsoft.com/office/powerpoint/2010/main" val="2549966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
                                            <p:txEl>
                                              <p:pRg st="0" end="0"/>
                                            </p:txEl>
                                          </p:spTgt>
                                        </p:tgtEl>
                                        <p:attrNameLst>
                                          <p:attrName>style.visibility</p:attrName>
                                        </p:attrNameLst>
                                      </p:cBhvr>
                                      <p:to>
                                        <p:strVal val="visible"/>
                                      </p:to>
                                    </p:set>
                                    <p:animEffect transition="in" filter="fade">
                                      <p:cBhvr>
                                        <p:cTn id="20" dur="500"/>
                                        <p:tgtEl>
                                          <p:spTgt spid="2">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
                                            <p:txEl>
                                              <p:pRg st="1" end="1"/>
                                            </p:txEl>
                                          </p:spTgt>
                                        </p:tgtEl>
                                        <p:attrNameLst>
                                          <p:attrName>style.visibility</p:attrName>
                                        </p:attrNameLst>
                                      </p:cBhvr>
                                      <p:to>
                                        <p:strVal val="visible"/>
                                      </p:to>
                                    </p:set>
                                    <p:animEffect transition="in" filter="fade">
                                      <p:cBhvr>
                                        <p:cTn id="25" dur="500"/>
                                        <p:tgtEl>
                                          <p:spTgt spid="2">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098"/>
                                        </p:tgtEl>
                                        <p:attrNameLst>
                                          <p:attrName>style.visibility</p:attrName>
                                        </p:attrNameLst>
                                      </p:cBhvr>
                                      <p:to>
                                        <p:strVal val="visible"/>
                                      </p:to>
                                    </p:set>
                                    <p:animEffect transition="in" filter="fade">
                                      <p:cBhvr>
                                        <p:cTn id="35" dur="500"/>
                                        <p:tgtEl>
                                          <p:spTgt spid="409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P spid="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2590</TotalTime>
  <Words>3881</Words>
  <Application>Microsoft Office PowerPoint</Application>
  <PresentationFormat>Widescreen</PresentationFormat>
  <Paragraphs>367</Paragraphs>
  <Slides>32</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basbish Sanzaijav</cp:lastModifiedBy>
  <cp:revision>311</cp:revision>
  <dcterms:created xsi:type="dcterms:W3CDTF">2020-02-03T04:01:33Z</dcterms:created>
  <dcterms:modified xsi:type="dcterms:W3CDTF">2023-04-19T09:57:20Z</dcterms:modified>
</cp:coreProperties>
</file>