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382" r:id="rId26"/>
    <p:sldId id="281" r:id="rId27"/>
    <p:sldId id="282" r:id="rId28"/>
    <p:sldId id="283" r:id="rId29"/>
    <p:sldId id="284" r:id="rId30"/>
    <p:sldId id="285" r:id="rId31"/>
    <p:sldId id="287" r:id="rId3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7" roundtripDataSignature="AMtx7miEsH3OZ15Z2lOjrqJEoDU+QDib2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2" name="Google Shape;102;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3" name="Google Shape;16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 name="Google Shape;18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1" name="Google Shape;23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0" name="Google Shape;280;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1" name="Google Shape;29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5" name="Google Shape;31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5" name="Google Shape;32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3" name="Google Shape;363;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3" name="Google Shape;373;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5" name="Google Shape;385;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386" name="Google Shape;386;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Calibri"/>
              <a:buNone/>
            </a:pPr>
            <a:fld id="{00000000-1234-1234-1234-123412341234}" type="slidenum">
              <a:rPr lang="en-US"/>
              <a:t>29</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4" name="Google Shape;394;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395" name="Google Shape;395;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Calibri"/>
              <a:buNone/>
            </a:pPr>
            <a:fld id="{00000000-1234-1234-1234-123412341234}" type="slidenum">
              <a:rPr lang="en-US"/>
              <a:t>30</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2" name="Google Shape;412;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3" name="Google Shape;413;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42"/>
          <p:cNvSpPr>
            <a:spLocks noGrp="1"/>
          </p:cNvSpPr>
          <p:nvPr>
            <p:ph type="pic" idx="2"/>
          </p:nvPr>
        </p:nvSpPr>
        <p:spPr>
          <a:xfrm>
            <a:off x="5183188" y="987425"/>
            <a:ext cx="6172200" cy="4873625"/>
          </a:xfrm>
          <a:prstGeom prst="rect">
            <a:avLst/>
          </a:prstGeom>
          <a:noFill/>
          <a:ln>
            <a:noFill/>
          </a:ln>
        </p:spPr>
      </p:sp>
      <p:sp>
        <p:nvSpPr>
          <p:cNvPr id="68" name="Google Shape;68;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unesco.org/culture/ich/RL/00068"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sonin.mn/news/enews/115482"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ikon.mn/n/tsw"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hyperlink" Target="https://mn.wikipedia.org/wiki/%D0%9C%D0%BE%D1%80%D0%B8%D0%BD_%D1%85%D1%83%D1%83%D1%80" TargetMode="External"/><Relationship Id="rId5" Type="http://schemas.openxmlformats.org/officeDocument/2006/relationships/hyperlink" Target="https://www.mnb.mn/i/261921" TargetMode="External"/><Relationship Id="rId4" Type="http://schemas.openxmlformats.org/officeDocument/2006/relationships/hyperlink" Target="https://eguur.mn/333847/"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txBox="1"/>
          <p:nvPr/>
        </p:nvSpPr>
        <p:spPr>
          <a:xfrm>
            <a:off x="2323582" y="2470636"/>
            <a:ext cx="8398276" cy="619471"/>
          </a:xfrm>
          <a:prstGeom prst="rect">
            <a:avLst/>
          </a:prstGeom>
          <a:no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Сэдэв: Монголчуудын дуу, хөгжим </a:t>
            </a:r>
            <a:endParaRPr/>
          </a:p>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Topic: Mongolian song, music</a:t>
            </a:r>
            <a:endParaRPr/>
          </a:p>
        </p:txBody>
      </p:sp>
      <p:sp>
        <p:nvSpPr>
          <p:cNvPr id="89" name="Google Shape;89;p1"/>
          <p:cNvSpPr txBox="1"/>
          <p:nvPr/>
        </p:nvSpPr>
        <p:spPr>
          <a:xfrm>
            <a:off x="2286000" y="366447"/>
            <a:ext cx="8319155" cy="760241"/>
          </a:xfrm>
          <a:prstGeom prst="rect">
            <a:avLst/>
          </a:prstGeom>
          <a:no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Mongolian language for foreigners – Week 8</a:t>
            </a:r>
            <a:endParaRPr sz="1600" b="1"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600"/>
              <a:buFont typeface="Arial"/>
              <a:buNone/>
            </a:pPr>
            <a:r>
              <a:rPr lang="en-US" sz="1600" b="1" i="0" u="none" strike="noStrike" cap="none">
                <a:solidFill>
                  <a:schemeClr val="dk1"/>
                </a:solidFill>
                <a:latin typeface="Arial"/>
                <a:ea typeface="Arial"/>
                <a:cs typeface="Arial"/>
                <a:sym typeface="Arial"/>
              </a:rPr>
              <a:t>Lecture №8</a:t>
            </a:r>
            <a:endParaRPr sz="1600" b="1" i="0" u="none" strike="noStrike" cap="none">
              <a:solidFill>
                <a:schemeClr val="dk1"/>
              </a:solidFill>
              <a:latin typeface="Arial"/>
              <a:ea typeface="Arial"/>
              <a:cs typeface="Arial"/>
              <a:sym typeface="Arial"/>
            </a:endParaRPr>
          </a:p>
        </p:txBody>
      </p:sp>
      <p:sp>
        <p:nvSpPr>
          <p:cNvPr id="90" name="Google Shape;90;p1"/>
          <p:cNvSpPr txBox="1"/>
          <p:nvPr/>
        </p:nvSpPr>
        <p:spPr>
          <a:xfrm>
            <a:off x="3474720" y="3349214"/>
            <a:ext cx="5730289" cy="619471"/>
          </a:xfrm>
          <a:prstGeom prst="rect">
            <a:avLst/>
          </a:prstGeom>
          <a:noFill/>
          <a:ln>
            <a:noFill/>
          </a:ln>
        </p:spPr>
        <p:txBody>
          <a:bodyPr spcFirstLastPara="1" wrap="square" lIns="91425" tIns="45700" rIns="91425" bIns="45700" anchor="b" anchorCtr="0">
            <a:noAutofit/>
          </a:bodyPr>
          <a:lstStyle/>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a:solidFill>
                  <a:schemeClr val="dk1"/>
                </a:solidFill>
                <a:latin typeface="Arial"/>
                <a:ea typeface="Arial"/>
                <a:cs typeface="Arial"/>
                <a:sym typeface="Arial"/>
              </a:rPr>
              <a:t>Сонсох, ярих, унших, бичих чадварыг дээшлүүлэх  </a:t>
            </a:r>
            <a:endParaRPr sz="1200" b="1" i="0" u="none" strike="noStrike" cap="none">
              <a:solidFill>
                <a:schemeClr val="dk1"/>
              </a:solidFill>
              <a:latin typeface="Arial"/>
              <a:ea typeface="Arial"/>
              <a:cs typeface="Arial"/>
              <a:sym typeface="Arial"/>
            </a:endParaRPr>
          </a:p>
          <a:p>
            <a:pPr marL="0" marR="0" lvl="0" indent="0" algn="ctr" rtl="0">
              <a:lnSpc>
                <a:spcPct val="150000"/>
              </a:lnSpc>
              <a:spcBef>
                <a:spcPts val="0"/>
              </a:spcBef>
              <a:spcAft>
                <a:spcPts val="0"/>
              </a:spcAft>
              <a:buClr>
                <a:srgbClr val="007E5D"/>
              </a:buClr>
              <a:buSzPts val="1800"/>
              <a:buFont typeface="Times New Roman"/>
              <a:buNone/>
            </a:pPr>
            <a:r>
              <a:rPr lang="en-US" sz="1200" b="1" i="0" u="none" strike="noStrike" cap="none">
                <a:solidFill>
                  <a:schemeClr val="dk1"/>
                </a:solidFill>
                <a:latin typeface="Arial"/>
                <a:ea typeface="Arial"/>
                <a:cs typeface="Arial"/>
                <a:sym typeface="Arial"/>
              </a:rPr>
              <a:t>listening, speaking, reading, writing</a:t>
            </a:r>
            <a:endParaRPr sz="1200" b="0" i="0" u="none" strike="noStrike" cap="none">
              <a:solidFill>
                <a:schemeClr val="dk1"/>
              </a:solidFill>
              <a:latin typeface="Arial"/>
              <a:ea typeface="Arial"/>
              <a:cs typeface="Arial"/>
              <a:sym typeface="Arial"/>
            </a:endParaRPr>
          </a:p>
        </p:txBody>
      </p:sp>
      <p:sp>
        <p:nvSpPr>
          <p:cNvPr id="91" name="Google Shape;91;p1"/>
          <p:cNvSpPr txBox="1"/>
          <p:nvPr/>
        </p:nvSpPr>
        <p:spPr>
          <a:xfrm>
            <a:off x="3474720" y="5754635"/>
            <a:ext cx="6096000"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1200"/>
              <a:buFont typeface="Arial"/>
              <a:buNone/>
            </a:pPr>
            <a:r>
              <a:rPr lang="en-US" sz="1200" b="1" i="0" u="none" strike="noStrike" cap="none">
                <a:solidFill>
                  <a:schemeClr val="dk1"/>
                </a:solidFill>
                <a:latin typeface="Arial"/>
                <a:ea typeface="Arial"/>
                <a:cs typeface="Arial"/>
                <a:sym typeface="Arial"/>
              </a:rPr>
              <a:t>Mongolian National University Arts And Culture </a:t>
            </a:r>
            <a:endParaRPr/>
          </a:p>
          <a:p>
            <a:pPr marL="0" marR="0" lvl="0" indent="0" algn="ctr" rtl="0">
              <a:spcBef>
                <a:spcPts val="0"/>
              </a:spcBef>
              <a:spcAft>
                <a:spcPts val="0"/>
              </a:spcAft>
              <a:buClr>
                <a:schemeClr val="dk1"/>
              </a:buClr>
              <a:buSzPts val="1200"/>
              <a:buFont typeface="Arial"/>
              <a:buNone/>
            </a:pPr>
            <a:r>
              <a:rPr lang="en-US" sz="1200" b="1" i="0" u="none" strike="noStrike" cap="none">
                <a:solidFill>
                  <a:schemeClr val="dk1"/>
                </a:solidFill>
                <a:latin typeface="Arial"/>
                <a:ea typeface="Arial"/>
                <a:cs typeface="Arial"/>
                <a:sym typeface="Arial"/>
              </a:rPr>
              <a:t>Professor, Basbish.S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cxnSp>
        <p:nvCxnSpPr>
          <p:cNvPr id="96" name="Google Shape;96;p2"/>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97" name="Google Shape;97;p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98" name="Google Shape;98;p2"/>
          <p:cNvSpPr txBox="1"/>
          <p:nvPr/>
        </p:nvSpPr>
        <p:spPr>
          <a:xfrm>
            <a:off x="2181392" y="2258141"/>
            <a:ext cx="8362764" cy="2118529"/>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Өмнөх хичээлийн бататгал-</a:t>
            </a:r>
            <a:r>
              <a:rPr lang="en-US" sz="1800" b="0" i="0" u="none" strike="noStrike" cap="none">
                <a:solidFill>
                  <a:srgbClr val="050505"/>
                </a:solidFill>
                <a:latin typeface="Arial"/>
                <a:ea typeface="Arial"/>
                <a:cs typeface="Arial"/>
                <a:sym typeface="Arial"/>
              </a:rPr>
              <a:t> Reviewing pervious learning</a:t>
            </a:r>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Монголчуудын дуу, хөгжим – Mongolian song and music</a:t>
            </a:r>
            <a:endParaRPr sz="1800" b="0" i="0" u="none" strike="noStrike" cap="none">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Шинэ үг хэллэгүүд- New words</a:t>
            </a:r>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Дасгал ажлууд- Exercises </a:t>
            </a:r>
            <a:endParaRPr sz="1800" b="0" i="0" u="none" strike="noStrike" cap="none">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800"/>
              <a:buFont typeface="Arial"/>
              <a:buAutoNum type="arabicPeriod"/>
            </a:pPr>
            <a:r>
              <a:rPr lang="en-US" sz="1800" b="0" i="0" u="none" strike="noStrike" cap="none">
                <a:solidFill>
                  <a:schemeClr val="dk1"/>
                </a:solidFill>
                <a:latin typeface="Arial"/>
                <a:ea typeface="Arial"/>
                <a:cs typeface="Arial"/>
                <a:sym typeface="Arial"/>
              </a:rPr>
              <a:t>Гэрийн даалгавар - Homework</a:t>
            </a:r>
            <a:endParaRPr sz="1800" b="0" i="0" u="none" strike="noStrike" cap="none">
              <a:solidFill>
                <a:schemeClr val="dk1"/>
              </a:solidFill>
              <a:latin typeface="Arial"/>
              <a:ea typeface="Arial"/>
              <a:cs typeface="Arial"/>
              <a:sym typeface="Arial"/>
            </a:endParaRPr>
          </a:p>
        </p:txBody>
      </p:sp>
      <p:sp>
        <p:nvSpPr>
          <p:cNvPr id="99" name="Google Shape;99;p2"/>
          <p:cNvSpPr txBox="1"/>
          <p:nvPr/>
        </p:nvSpPr>
        <p:spPr>
          <a:xfrm>
            <a:off x="4062952" y="342374"/>
            <a:ext cx="494321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2800"/>
              <a:buFont typeface="Times New Roman"/>
              <a:buNone/>
            </a:pPr>
            <a:r>
              <a:rPr lang="en-US" sz="1600" b="1" i="0" u="none" strike="noStrike" cap="none">
                <a:solidFill>
                  <a:schemeClr val="dk1"/>
                </a:solidFill>
                <a:latin typeface="Arial"/>
                <a:ea typeface="Arial"/>
                <a:cs typeface="Arial"/>
                <a:sym typeface="Arial"/>
              </a:rPr>
              <a:t>Хичээлийн агуулга - Lecture content</a:t>
            </a:r>
            <a:endParaRPr sz="1600" b="1" i="0" u="none" strike="noStrike" cap="non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cxnSp>
        <p:nvCxnSpPr>
          <p:cNvPr id="105" name="Google Shape;105;p3"/>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06" name="Google Shape;106;p3"/>
          <p:cNvCxnSpPr/>
          <p:nvPr/>
        </p:nvCxnSpPr>
        <p:spPr>
          <a:xfrm>
            <a:off x="130431" y="871416"/>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07" name="Google Shape;107;p3"/>
          <p:cNvSpPr txBox="1"/>
          <p:nvPr/>
        </p:nvSpPr>
        <p:spPr>
          <a:xfrm>
            <a:off x="3326145" y="172819"/>
            <a:ext cx="6094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50505"/>
              </a:buClr>
              <a:buSzPts val="1600"/>
              <a:buFont typeface="Arial"/>
              <a:buNone/>
            </a:pPr>
            <a:r>
              <a:rPr lang="en-US" sz="1600" b="1" i="0" u="none" strike="noStrike" cap="none">
                <a:solidFill>
                  <a:srgbClr val="050505"/>
                </a:solidFill>
                <a:latin typeface="Arial"/>
                <a:ea typeface="Arial"/>
                <a:cs typeface="Arial"/>
                <a:sym typeface="Arial"/>
              </a:rPr>
              <a:t>Өмнөх хичээлийн бататгал буюу гэрийн даалгавар  </a:t>
            </a:r>
            <a:endParaRPr/>
          </a:p>
          <a:p>
            <a:pPr marL="0" marR="0" lvl="0" indent="0" algn="ctr" rtl="0">
              <a:spcBef>
                <a:spcPts val="0"/>
              </a:spcBef>
              <a:spcAft>
                <a:spcPts val="0"/>
              </a:spcAft>
              <a:buClr>
                <a:srgbClr val="050505"/>
              </a:buClr>
              <a:buSzPts val="1600"/>
              <a:buFont typeface="Arial"/>
              <a:buNone/>
            </a:pPr>
            <a:r>
              <a:rPr lang="en-US" sz="1600" b="1" i="0" u="none" strike="noStrike" cap="none">
                <a:solidFill>
                  <a:srgbClr val="050505"/>
                </a:solidFill>
                <a:latin typeface="Arial"/>
                <a:ea typeface="Arial"/>
                <a:cs typeface="Arial"/>
                <a:sym typeface="Arial"/>
              </a:rPr>
              <a:t>Reviewing pervious learning and h</a:t>
            </a:r>
            <a:r>
              <a:rPr lang="en-US" sz="1600" b="1" i="0" u="none" strike="noStrike" cap="none">
                <a:solidFill>
                  <a:schemeClr val="dk1"/>
                </a:solidFill>
                <a:latin typeface="Arial"/>
                <a:ea typeface="Arial"/>
                <a:cs typeface="Arial"/>
                <a:sym typeface="Arial"/>
              </a:rPr>
              <a:t>omework </a:t>
            </a:r>
            <a:endParaRPr sz="1600" b="0" i="0" u="none" strike="noStrike" cap="none">
              <a:solidFill>
                <a:schemeClr val="dk1"/>
              </a:solidFill>
              <a:latin typeface="Calibri"/>
              <a:ea typeface="Calibri"/>
              <a:cs typeface="Calibri"/>
              <a:sym typeface="Calibri"/>
            </a:endParaRPr>
          </a:p>
        </p:txBody>
      </p:sp>
      <p:sp>
        <p:nvSpPr>
          <p:cNvPr id="108" name="Google Shape;108;p3"/>
          <p:cNvSpPr txBox="1"/>
          <p:nvPr/>
        </p:nvSpPr>
        <p:spPr>
          <a:xfrm>
            <a:off x="4450271" y="6377324"/>
            <a:ext cx="361454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 (Мөнхцэцэг,Г., Орхон,Б, 2021, хууд. 138)</a:t>
            </a:r>
            <a:endParaRPr sz="1050">
              <a:solidFill>
                <a:schemeClr val="dk1"/>
              </a:solidFill>
              <a:latin typeface="Calibri"/>
              <a:ea typeface="Calibri"/>
              <a:cs typeface="Calibri"/>
              <a:sym typeface="Calibri"/>
            </a:endParaRPr>
          </a:p>
        </p:txBody>
      </p:sp>
      <p:pic>
        <p:nvPicPr>
          <p:cNvPr id="109" name="Google Shape;109;p3"/>
          <p:cNvPicPr preferRelativeResize="0"/>
          <p:nvPr/>
        </p:nvPicPr>
        <p:blipFill rotWithShape="1">
          <a:blip r:embed="rId3">
            <a:alphaModFix/>
          </a:blip>
          <a:srcRect/>
          <a:stretch/>
        </p:blipFill>
        <p:spPr>
          <a:xfrm>
            <a:off x="339256" y="985239"/>
            <a:ext cx="11674852" cy="526130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cxnSp>
        <p:nvCxnSpPr>
          <p:cNvPr id="114" name="Google Shape;114;p4"/>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15" name="Google Shape;115;p4"/>
          <p:cNvCxnSpPr/>
          <p:nvPr/>
        </p:nvCxnSpPr>
        <p:spPr>
          <a:xfrm>
            <a:off x="130431" y="871416"/>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16" name="Google Shape;116;p4"/>
          <p:cNvSpPr txBox="1"/>
          <p:nvPr/>
        </p:nvSpPr>
        <p:spPr>
          <a:xfrm>
            <a:off x="3326145" y="172819"/>
            <a:ext cx="6094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50505"/>
              </a:buClr>
              <a:buSzPts val="1600"/>
              <a:buFont typeface="Arial"/>
              <a:buNone/>
            </a:pPr>
            <a:r>
              <a:rPr lang="en-US" sz="1600" b="1">
                <a:solidFill>
                  <a:srgbClr val="050505"/>
                </a:solidFill>
                <a:latin typeface="Arial"/>
                <a:ea typeface="Arial"/>
                <a:cs typeface="Arial"/>
                <a:sym typeface="Arial"/>
              </a:rPr>
              <a:t>Өмнөх хичээлийн бататгал буюу гэрийн даалгавар  </a:t>
            </a:r>
            <a:endParaRPr/>
          </a:p>
          <a:p>
            <a:pPr marL="0" marR="0" lvl="0" indent="0" algn="ctr" rtl="0">
              <a:spcBef>
                <a:spcPts val="0"/>
              </a:spcBef>
              <a:spcAft>
                <a:spcPts val="0"/>
              </a:spcAft>
              <a:buClr>
                <a:srgbClr val="050505"/>
              </a:buClr>
              <a:buSzPts val="1600"/>
              <a:buFont typeface="Arial"/>
              <a:buNone/>
            </a:pPr>
            <a:r>
              <a:rPr lang="en-US" sz="1600" b="1">
                <a:solidFill>
                  <a:srgbClr val="050505"/>
                </a:solidFill>
                <a:latin typeface="Arial"/>
                <a:ea typeface="Arial"/>
                <a:cs typeface="Arial"/>
                <a:sym typeface="Arial"/>
              </a:rPr>
              <a:t>Reviewing pervious learning and h</a:t>
            </a:r>
            <a:r>
              <a:rPr lang="en-US" sz="1600" b="1">
                <a:solidFill>
                  <a:schemeClr val="dk1"/>
                </a:solidFill>
                <a:latin typeface="Arial"/>
                <a:ea typeface="Arial"/>
                <a:cs typeface="Arial"/>
                <a:sym typeface="Arial"/>
              </a:rPr>
              <a:t>omework </a:t>
            </a:r>
            <a:endParaRPr sz="1600">
              <a:solidFill>
                <a:schemeClr val="dk1"/>
              </a:solidFill>
              <a:latin typeface="Calibri"/>
              <a:ea typeface="Calibri"/>
              <a:cs typeface="Calibri"/>
              <a:sym typeface="Calibri"/>
            </a:endParaRPr>
          </a:p>
        </p:txBody>
      </p:sp>
      <p:sp>
        <p:nvSpPr>
          <p:cNvPr id="117" name="Google Shape;117;p4"/>
          <p:cNvSpPr txBox="1"/>
          <p:nvPr/>
        </p:nvSpPr>
        <p:spPr>
          <a:xfrm>
            <a:off x="4658098" y="6078766"/>
            <a:ext cx="3168090"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dk1"/>
                </a:solidFill>
                <a:latin typeface="Arial"/>
                <a:ea typeface="Arial"/>
                <a:cs typeface="Arial"/>
                <a:sym typeface="Arial"/>
              </a:rPr>
              <a:t> (Мөнхцэцэг,Г., Орхон,Б, 2021, хууд. 138)</a:t>
            </a:r>
            <a:endParaRPr sz="1050">
              <a:solidFill>
                <a:schemeClr val="dk1"/>
              </a:solidFill>
              <a:latin typeface="Calibri"/>
              <a:ea typeface="Calibri"/>
              <a:cs typeface="Calibri"/>
              <a:sym typeface="Calibri"/>
            </a:endParaRPr>
          </a:p>
        </p:txBody>
      </p:sp>
      <p:pic>
        <p:nvPicPr>
          <p:cNvPr id="118" name="Google Shape;118;p4"/>
          <p:cNvPicPr preferRelativeResize="0"/>
          <p:nvPr/>
        </p:nvPicPr>
        <p:blipFill rotWithShape="1">
          <a:blip r:embed="rId3">
            <a:alphaModFix/>
          </a:blip>
          <a:srcRect/>
          <a:stretch/>
        </p:blipFill>
        <p:spPr>
          <a:xfrm>
            <a:off x="526821" y="1225767"/>
            <a:ext cx="11138357" cy="46371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cxnSp>
        <p:nvCxnSpPr>
          <p:cNvPr id="123" name="Google Shape;123;p5"/>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24" name="Google Shape;124;p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25" name="Google Shape;125;p5"/>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126" name="Google Shape;126;p5"/>
          <p:cNvSpPr txBox="1"/>
          <p:nvPr/>
        </p:nvSpPr>
        <p:spPr>
          <a:xfrm>
            <a:off x="3258783" y="1274538"/>
            <a:ext cx="5520926" cy="619862"/>
          </a:xfrm>
          <a:prstGeom prst="rect">
            <a:avLst/>
          </a:prstGeom>
          <a:noFill/>
          <a:ln>
            <a:noFill/>
          </a:ln>
        </p:spPr>
        <p:txBody>
          <a:bodyPr spcFirstLastPara="1" wrap="square" lIns="91425" tIns="45700" rIns="91425" bIns="45700" anchor="ctr" anchorCtr="0">
            <a:noAutofit/>
          </a:bodyPr>
          <a:lstStyle/>
          <a:p>
            <a:pPr marL="0" marR="0" lvl="0" indent="0" algn="l" rtl="0">
              <a:lnSpc>
                <a:spcPct val="150000"/>
              </a:lnSpc>
              <a:spcBef>
                <a:spcPts val="0"/>
              </a:spcBef>
              <a:spcAft>
                <a:spcPts val="0"/>
              </a:spcAft>
              <a:buClr>
                <a:schemeClr val="dk1"/>
              </a:buClr>
              <a:buSzPts val="2000"/>
              <a:buFont typeface="Times New Roman"/>
              <a:buNone/>
            </a:pPr>
            <a:r>
              <a:rPr lang="en-US" sz="1600" b="1" u="none" strike="noStrike" cap="none">
                <a:solidFill>
                  <a:schemeClr val="dk1"/>
                </a:solidFill>
                <a:latin typeface="Arial"/>
                <a:ea typeface="Arial"/>
                <a:cs typeface="Arial"/>
                <a:sym typeface="Arial"/>
              </a:rPr>
              <a:t> Дасгал 1. Асуултыг уншаарай. </a:t>
            </a:r>
            <a:r>
              <a:rPr lang="en-US" sz="1600">
                <a:solidFill>
                  <a:srgbClr val="000000"/>
                </a:solidFill>
                <a:latin typeface="Arial"/>
                <a:ea typeface="Arial"/>
                <a:cs typeface="Arial"/>
                <a:sym typeface="Arial"/>
              </a:rPr>
              <a:t>- </a:t>
            </a:r>
            <a:r>
              <a:rPr lang="en-US" sz="1600" b="1" u="none" strike="noStrike" cap="none">
                <a:solidFill>
                  <a:schemeClr val="dk1"/>
                </a:solidFill>
                <a:latin typeface="Arial"/>
                <a:ea typeface="Arial"/>
                <a:cs typeface="Arial"/>
                <a:sym typeface="Arial"/>
              </a:rPr>
              <a:t>Read the questions.</a:t>
            </a:r>
            <a:endParaRPr sz="1600" b="0" u="none" strike="noStrike" cap="none">
              <a:solidFill>
                <a:srgbClr val="000000"/>
              </a:solidFill>
              <a:latin typeface="Arial"/>
              <a:ea typeface="Arial"/>
              <a:cs typeface="Arial"/>
              <a:sym typeface="Arial"/>
            </a:endParaRPr>
          </a:p>
        </p:txBody>
      </p:sp>
      <p:sp>
        <p:nvSpPr>
          <p:cNvPr id="127" name="Google Shape;127;p5"/>
          <p:cNvSpPr/>
          <p:nvPr/>
        </p:nvSpPr>
        <p:spPr>
          <a:xfrm>
            <a:off x="2210223" y="2648679"/>
            <a:ext cx="7309406" cy="1883657"/>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Монголчуудын хамгийн их эрхэмлэдэг хөгжмийн зэмсэг, дууны төрөл юу вэ? </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Морин хуурыг яагаад морин хуур гэж нэрлэсэн бэ? </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Уртын дууг яагаад уртын дуу гэж нэрлэсэн бэ?</a:t>
            </a:r>
            <a:endParaRPr sz="2000">
              <a:solidFill>
                <a:schemeClr val="dk1"/>
              </a:solidFill>
              <a:latin typeface="Arial"/>
              <a:ea typeface="Arial"/>
              <a:cs typeface="Arial"/>
              <a:sym typeface="Arial"/>
            </a:endParaRPr>
          </a:p>
        </p:txBody>
      </p:sp>
      <p:sp>
        <p:nvSpPr>
          <p:cNvPr id="128" name="Google Shape;128;p5"/>
          <p:cNvSpPr txBox="1"/>
          <p:nvPr/>
        </p:nvSpPr>
        <p:spPr>
          <a:xfrm>
            <a:off x="4394352" y="5977157"/>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106</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cxnSp>
        <p:nvCxnSpPr>
          <p:cNvPr id="133" name="Google Shape;133;p6"/>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34" name="Google Shape;134;p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35" name="Google Shape;135;p6"/>
          <p:cNvSpPr/>
          <p:nvPr/>
        </p:nvSpPr>
        <p:spPr>
          <a:xfrm>
            <a:off x="2133458" y="1764016"/>
            <a:ext cx="6409908" cy="4213141"/>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Айзам – rhytm </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Гарал үүсэл – origin</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Гэрийн жавар үргээх – to expel energy</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Зан үйл – ritual</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Икэл –West Mongolian fiddle</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Ёслол хүндэтгэлийн – ceremonial</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Морин хуур – horse headed fiddle</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Нум – bow</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Нэвтрүүлэх – to broadcest </a:t>
            </a:r>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Сунжруулах – to drawl</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Сүр хүч – might</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Туйл хайлах – to intone an epic</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Уртын дуу – drawling song</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Цог хийморь – vivacity</a:t>
            </a:r>
            <a:endParaRPr sz="1200">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Чавхдас – string </a:t>
            </a:r>
            <a:endParaRPr/>
          </a:p>
        </p:txBody>
      </p:sp>
      <p:sp>
        <p:nvSpPr>
          <p:cNvPr id="136" name="Google Shape;136;p6"/>
          <p:cNvSpPr txBox="1"/>
          <p:nvPr/>
        </p:nvSpPr>
        <p:spPr>
          <a:xfrm>
            <a:off x="2505612" y="992859"/>
            <a:ext cx="766808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1400"/>
              <a:buFont typeface="Arial"/>
              <a:buNone/>
            </a:pPr>
            <a:r>
              <a:rPr lang="en-US" sz="1400" b="1" i="1">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marL="0" marR="0" lvl="0" indent="0" algn="ctr" rtl="0">
              <a:spcBef>
                <a:spcPts val="0"/>
              </a:spcBef>
              <a:spcAft>
                <a:spcPts val="0"/>
              </a:spcAft>
              <a:buClr>
                <a:schemeClr val="dk1"/>
              </a:buClr>
              <a:buSzPts val="1400"/>
              <a:buFont typeface="Arial"/>
              <a:buNone/>
            </a:pPr>
            <a:r>
              <a:rPr lang="en-US" sz="1400" b="1" i="1">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137" name="Google Shape;137;p6"/>
          <p:cNvSpPr txBox="1"/>
          <p:nvPr/>
        </p:nvSpPr>
        <p:spPr>
          <a:xfrm>
            <a:off x="4259519" y="6303751"/>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110</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138" name="Google Shape;138;p6"/>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cxnSp>
        <p:nvCxnSpPr>
          <p:cNvPr id="143" name="Google Shape;143;p7"/>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44" name="Google Shape;144;p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45" name="Google Shape;145;p7"/>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146" name="Google Shape;146;p7"/>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47" name="Google Shape;147;p7"/>
          <p:cNvSpPr txBox="1"/>
          <p:nvPr/>
        </p:nvSpPr>
        <p:spPr>
          <a:xfrm>
            <a:off x="4259519" y="5977157"/>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106</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148" name="Google Shape;148;p7"/>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149" name="Google Shape;149;p7"/>
          <p:cNvSpPr/>
          <p:nvPr/>
        </p:nvSpPr>
        <p:spPr>
          <a:xfrm>
            <a:off x="782690" y="2876516"/>
            <a:ext cx="11077078" cy="1883657"/>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2000" b="1">
                <a:solidFill>
                  <a:schemeClr val="dk1"/>
                </a:solidFill>
                <a:latin typeface="Arial"/>
                <a:ea typeface="Arial"/>
                <a:cs typeface="Arial"/>
                <a:sym typeface="Arial"/>
              </a:rPr>
              <a:t>Монголчуудын уламжлалт дуу, хөгжим</a:t>
            </a:r>
            <a:endParaRPr sz="2000">
              <a:solidFill>
                <a:schemeClr val="dk1"/>
              </a:solidFill>
              <a:latin typeface="Arial"/>
              <a:ea typeface="Arial"/>
              <a:cs typeface="Arial"/>
              <a:sym typeface="Arial"/>
            </a:endParaRPr>
          </a:p>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Монголчуудын дуу хөгжим, найр наадмыг 1)________ ________, уртын дуугүйгээр төсөөлөхийн аргагүй юм. Эдгээр нь Монголчуудын амьдралын хэв маяг, байгаль дэлхийгээ дээдлэн шүтэх үзэлтэй холбоотой зохиогдсон. </a:t>
            </a:r>
            <a:endParaRPr sz="2000">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cxnSp>
        <p:nvCxnSpPr>
          <p:cNvPr id="154" name="Google Shape;154;p8"/>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55" name="Google Shape;155;p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56" name="Google Shape;156;p8"/>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157" name="Google Shape;157;p8"/>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58" name="Google Shape;158;p8"/>
          <p:cNvSpPr txBox="1"/>
          <p:nvPr/>
        </p:nvSpPr>
        <p:spPr>
          <a:xfrm>
            <a:off x="4529185" y="5726277"/>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106</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159" name="Google Shape;159;p8"/>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160" name="Google Shape;160;p8"/>
          <p:cNvSpPr txBox="1"/>
          <p:nvPr/>
        </p:nvSpPr>
        <p:spPr>
          <a:xfrm>
            <a:off x="1064550" y="3234801"/>
            <a:ext cx="10235232" cy="142032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1">
                <a:solidFill>
                  <a:schemeClr val="dk1"/>
                </a:solidFill>
                <a:latin typeface="Arial"/>
                <a:ea typeface="Arial"/>
                <a:cs typeface="Arial"/>
                <a:sym typeface="Arial"/>
              </a:rPr>
              <a:t>Морин хуур:</a:t>
            </a:r>
            <a:r>
              <a:rPr lang="en-US" sz="2000">
                <a:solidFill>
                  <a:schemeClr val="dk1"/>
                </a:solidFill>
                <a:latin typeface="Arial"/>
                <a:ea typeface="Arial"/>
                <a:cs typeface="Arial"/>
                <a:sym typeface="Arial"/>
              </a:rPr>
              <a:t>   Энэ нь морин толгойтой, хос чавхдастай хөгжмийн зэмсэг. Морин хуурын гарал үүслийн талаарх Монголчуудын үзлийг хоёр ангилж болно. Монголын ард түмэн морин хуурын үүслийн талаар 2)_______ ______ хэлэлцсээр ирсэн.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cxnSp>
        <p:nvCxnSpPr>
          <p:cNvPr id="165" name="Google Shape;165;p9"/>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66" name="Google Shape;166;p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67" name="Google Shape;167;p9"/>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168" name="Google Shape;168;p9"/>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69" name="Google Shape;169;p9"/>
          <p:cNvSpPr txBox="1"/>
          <p:nvPr/>
        </p:nvSpPr>
        <p:spPr>
          <a:xfrm>
            <a:off x="1879927" y="6074541"/>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106</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170" name="Google Shape;170;p9"/>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171" name="Google Shape;171;p9"/>
          <p:cNvSpPr txBox="1"/>
          <p:nvPr/>
        </p:nvSpPr>
        <p:spPr>
          <a:xfrm>
            <a:off x="1138518" y="2968183"/>
            <a:ext cx="6526306" cy="280532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Жишээлбэл “Хөхөө Намжилын домог”, “Аргасун хуурчийн домог”, “Жонон харын домог” гэх мэт. Эдгээр домгийн гол санаа нь хүн, морь хоёрын харилцаа, Монголчуудын морио эрхэмлэн дээдлэх, хайрлах сэтгэлгээнээс морин хуур хөгжмийн зэмсэг үүссэн тухай өгүүлдэг. </a:t>
            </a:r>
            <a:endParaRPr sz="2000">
              <a:solidFill>
                <a:schemeClr val="dk1"/>
              </a:solidFill>
              <a:latin typeface="Arial"/>
              <a:ea typeface="Arial"/>
              <a:cs typeface="Arial"/>
              <a:sym typeface="Arial"/>
            </a:endParaRPr>
          </a:p>
        </p:txBody>
      </p:sp>
      <p:pic>
        <p:nvPicPr>
          <p:cNvPr id="172" name="Google Shape;172;p9"/>
          <p:cNvPicPr preferRelativeResize="0"/>
          <p:nvPr/>
        </p:nvPicPr>
        <p:blipFill rotWithShape="1">
          <a:blip r:embed="rId3">
            <a:alphaModFix/>
          </a:blip>
          <a:srcRect/>
          <a:stretch/>
        </p:blipFill>
        <p:spPr>
          <a:xfrm>
            <a:off x="8031491" y="2622001"/>
            <a:ext cx="2635308" cy="3305927"/>
          </a:xfrm>
          <a:prstGeom prst="rect">
            <a:avLst/>
          </a:prstGeom>
          <a:noFill/>
          <a:ln>
            <a:noFill/>
          </a:ln>
        </p:spPr>
      </p:pic>
      <p:sp>
        <p:nvSpPr>
          <p:cNvPr id="173" name="Google Shape;173;p9"/>
          <p:cNvSpPr txBox="1"/>
          <p:nvPr/>
        </p:nvSpPr>
        <p:spPr>
          <a:xfrm>
            <a:off x="7448000" y="6074554"/>
            <a:ext cx="3967200" cy="554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dirty="0" err="1">
                <a:solidFill>
                  <a:schemeClr val="dk1"/>
                </a:solidFill>
                <a:latin typeface="Arial"/>
                <a:ea typeface="Arial"/>
                <a:cs typeface="Arial"/>
                <a:sym typeface="Arial"/>
              </a:rPr>
              <a:t>Өглөө.мн</a:t>
            </a:r>
            <a:r>
              <a:rPr lang="en-US" sz="1000" dirty="0">
                <a:solidFill>
                  <a:schemeClr val="dk1"/>
                </a:solidFill>
                <a:latin typeface="Arial"/>
                <a:ea typeface="Arial"/>
                <a:cs typeface="Arial"/>
                <a:sym typeface="Arial"/>
              </a:rPr>
              <a:t>. (2015, June 9). </a:t>
            </a:r>
            <a:r>
              <a:rPr lang="en-US" sz="1000" dirty="0" err="1">
                <a:solidFill>
                  <a:schemeClr val="dk1"/>
                </a:solidFill>
                <a:latin typeface="Arial"/>
                <a:ea typeface="Arial"/>
                <a:cs typeface="Arial"/>
                <a:sym typeface="Arial"/>
              </a:rPr>
              <a:t>Морин</a:t>
            </a:r>
            <a:r>
              <a:rPr lang="en-US" sz="1000" dirty="0">
                <a:solidFill>
                  <a:schemeClr val="dk1"/>
                </a:solidFill>
                <a:latin typeface="Arial"/>
                <a:ea typeface="Arial"/>
                <a:cs typeface="Arial"/>
                <a:sym typeface="Arial"/>
              </a:rPr>
              <a:t> </a:t>
            </a:r>
            <a:r>
              <a:rPr lang="en-US" sz="1000" dirty="0" err="1">
                <a:solidFill>
                  <a:schemeClr val="dk1"/>
                </a:solidFill>
                <a:latin typeface="Arial"/>
                <a:ea typeface="Arial"/>
                <a:cs typeface="Arial"/>
                <a:sym typeface="Arial"/>
              </a:rPr>
              <a:t>хуур</a:t>
            </a:r>
            <a:r>
              <a:rPr lang="en-US" sz="1000" dirty="0">
                <a:solidFill>
                  <a:schemeClr val="dk1"/>
                </a:solidFill>
                <a:latin typeface="Arial"/>
                <a:ea typeface="Arial"/>
                <a:cs typeface="Arial"/>
                <a:sym typeface="Arial"/>
              </a:rPr>
              <a:t> </a:t>
            </a:r>
            <a:r>
              <a:rPr lang="en-US" sz="1000" dirty="0" err="1">
                <a:solidFill>
                  <a:schemeClr val="dk1"/>
                </a:solidFill>
                <a:latin typeface="Arial"/>
                <a:ea typeface="Arial"/>
                <a:cs typeface="Arial"/>
                <a:sym typeface="Arial"/>
              </a:rPr>
              <a:t>үүссэн</a:t>
            </a:r>
            <a:r>
              <a:rPr lang="en-US" sz="1000" dirty="0">
                <a:solidFill>
                  <a:schemeClr val="dk1"/>
                </a:solidFill>
                <a:latin typeface="Arial"/>
                <a:ea typeface="Arial"/>
                <a:cs typeface="Arial"/>
                <a:sym typeface="Arial"/>
              </a:rPr>
              <a:t> </a:t>
            </a:r>
            <a:r>
              <a:rPr lang="en-US" sz="1000" dirty="0" err="1">
                <a:solidFill>
                  <a:schemeClr val="dk1"/>
                </a:solidFill>
                <a:latin typeface="Arial"/>
                <a:ea typeface="Arial"/>
                <a:cs typeface="Arial"/>
                <a:sym typeface="Arial"/>
              </a:rPr>
              <a:t>домог</a:t>
            </a:r>
            <a:r>
              <a:rPr lang="en-US" sz="1000" dirty="0">
                <a:solidFill>
                  <a:schemeClr val="dk1"/>
                </a:solidFill>
                <a:latin typeface="Arial"/>
                <a:ea typeface="Arial"/>
                <a:cs typeface="Arial"/>
                <a:sym typeface="Arial"/>
              </a:rPr>
              <a:t> [Photograph]. </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     https://www.ugluu.mn/129471.html </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cxnSp>
        <p:nvCxnSpPr>
          <p:cNvPr id="178" name="Google Shape;178;p10"/>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79" name="Google Shape;179;p1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80" name="Google Shape;180;p10"/>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181" name="Google Shape;181;p10"/>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82" name="Google Shape;182;p10"/>
          <p:cNvSpPr txBox="1"/>
          <p:nvPr/>
        </p:nvSpPr>
        <p:spPr>
          <a:xfrm>
            <a:off x="4529185" y="6014003"/>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106</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183" name="Google Shape;183;p10"/>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184" name="Google Shape;184;p10"/>
          <p:cNvSpPr txBox="1"/>
          <p:nvPr/>
        </p:nvSpPr>
        <p:spPr>
          <a:xfrm>
            <a:off x="582097" y="3070236"/>
            <a:ext cx="11027805" cy="23436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Харин хөгжим судлаачид морин хуур нь баруун Монголчуудын 3) “_______” хэмээх хөгжмийн зэмсгээс гаралтай бөгөөд сүүлд морин толгой дүрслэн урлаж, морин хуур хөгжим үүссэн гэж үздэг. Эрт үед модон хүрээг ямаа, ботгоны арьсаар бүрж, адууны сүүлний хялгасаар чавхдасыг нь хийдэг байв. Энэ хөгжмийн зэмсгийг адууны хялгасаар хийсэн 4) ________ хөрөөдөн тоглодог байжээ.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cxnSp>
        <p:nvCxnSpPr>
          <p:cNvPr id="189" name="Google Shape;189;p11"/>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190" name="Google Shape;190;p1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191" name="Google Shape;191;p11"/>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pic>
        <p:nvPicPr>
          <p:cNvPr id="192" name="Google Shape;192;p11"/>
          <p:cNvPicPr preferRelativeResize="0"/>
          <p:nvPr/>
        </p:nvPicPr>
        <p:blipFill rotWithShape="1">
          <a:blip r:embed="rId3">
            <a:alphaModFix/>
          </a:blip>
          <a:srcRect/>
          <a:stretch/>
        </p:blipFill>
        <p:spPr>
          <a:xfrm>
            <a:off x="1251129" y="1013704"/>
            <a:ext cx="5836024" cy="4356152"/>
          </a:xfrm>
          <a:prstGeom prst="rect">
            <a:avLst/>
          </a:prstGeom>
          <a:noFill/>
          <a:ln>
            <a:noFill/>
          </a:ln>
        </p:spPr>
      </p:pic>
      <p:pic>
        <p:nvPicPr>
          <p:cNvPr id="193" name="Google Shape;193;p11"/>
          <p:cNvPicPr preferRelativeResize="0"/>
          <p:nvPr/>
        </p:nvPicPr>
        <p:blipFill rotWithShape="1">
          <a:blip r:embed="rId4">
            <a:alphaModFix/>
          </a:blip>
          <a:srcRect/>
          <a:stretch/>
        </p:blipFill>
        <p:spPr>
          <a:xfrm>
            <a:off x="8371422" y="1013702"/>
            <a:ext cx="2295525" cy="4356156"/>
          </a:xfrm>
          <a:prstGeom prst="rect">
            <a:avLst/>
          </a:prstGeom>
          <a:noFill/>
          <a:ln>
            <a:noFill/>
          </a:ln>
        </p:spPr>
      </p:pic>
      <p:sp>
        <p:nvSpPr>
          <p:cNvPr id="194" name="Google Shape;194;p11"/>
          <p:cNvSpPr txBox="1"/>
          <p:nvPr/>
        </p:nvSpPr>
        <p:spPr>
          <a:xfrm>
            <a:off x="1251129" y="5529439"/>
            <a:ext cx="5929600" cy="83866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1100"/>
              <a:buFont typeface="Arial"/>
              <a:buNone/>
            </a:pPr>
            <a:r>
              <a:rPr lang="en-US" sz="850" dirty="0" err="1">
                <a:solidFill>
                  <a:schemeClr val="dk1"/>
                </a:solidFill>
                <a:highlight>
                  <a:srgbClr val="FFFFFF"/>
                </a:highlight>
                <a:latin typeface="+mj-lt"/>
                <a:ea typeface="Times New Roman"/>
                <a:cs typeface="Times New Roman"/>
                <a:sym typeface="Times New Roman"/>
              </a:rPr>
              <a:t>Munkhzaya</a:t>
            </a:r>
            <a:r>
              <a:rPr lang="en-US" sz="850" dirty="0">
                <a:solidFill>
                  <a:schemeClr val="dk1"/>
                </a:solidFill>
                <a:highlight>
                  <a:srgbClr val="FFFFFF"/>
                </a:highlight>
                <a:latin typeface="+mj-lt"/>
                <a:ea typeface="Times New Roman"/>
                <a:cs typeface="Times New Roman"/>
                <a:sym typeface="Times New Roman"/>
              </a:rPr>
              <a:t>, E. (2019, July 15). </a:t>
            </a:r>
            <a:r>
              <a:rPr lang="en-US" sz="850" i="1" dirty="0">
                <a:solidFill>
                  <a:schemeClr val="dk1"/>
                </a:solidFill>
                <a:highlight>
                  <a:srgbClr val="FFFFFF"/>
                </a:highlight>
                <a:latin typeface="+mj-lt"/>
                <a:ea typeface="Times New Roman"/>
                <a:cs typeface="Times New Roman"/>
                <a:sym typeface="Times New Roman"/>
              </a:rPr>
              <a:t>Morin </a:t>
            </a:r>
            <a:r>
              <a:rPr lang="en-US" sz="850" i="1" dirty="0" err="1">
                <a:solidFill>
                  <a:schemeClr val="dk1"/>
                </a:solidFill>
                <a:highlight>
                  <a:srgbClr val="FFFFFF"/>
                </a:highlight>
                <a:latin typeface="+mj-lt"/>
                <a:ea typeface="Times New Roman"/>
                <a:cs typeface="Times New Roman"/>
                <a:sym typeface="Times New Roman"/>
              </a:rPr>
              <a:t>khuur</a:t>
            </a:r>
            <a:r>
              <a:rPr lang="en-US" sz="850" i="1" dirty="0">
                <a:solidFill>
                  <a:schemeClr val="dk1"/>
                </a:solidFill>
                <a:highlight>
                  <a:srgbClr val="FFFFFF"/>
                </a:highlight>
                <a:latin typeface="+mj-lt"/>
                <a:ea typeface="Times New Roman"/>
                <a:cs typeface="Times New Roman"/>
                <a:sym typeface="Times New Roman"/>
              </a:rPr>
              <a:t> structure</a:t>
            </a:r>
            <a:r>
              <a:rPr lang="en-US" sz="850" dirty="0">
                <a:solidFill>
                  <a:schemeClr val="dk1"/>
                </a:solidFill>
                <a:highlight>
                  <a:srgbClr val="FFFFFF"/>
                </a:highlight>
                <a:latin typeface="+mj-lt"/>
                <a:ea typeface="Times New Roman"/>
                <a:cs typeface="Times New Roman"/>
                <a:sym typeface="Times New Roman"/>
              </a:rPr>
              <a:t> [Photograph]. Wikipedia.\</a:t>
            </a:r>
          </a:p>
          <a:p>
            <a:pPr marL="0" lvl="0" indent="0" algn="l" rtl="0">
              <a:lnSpc>
                <a:spcPct val="100000"/>
              </a:lnSpc>
              <a:spcBef>
                <a:spcPts val="0"/>
              </a:spcBef>
              <a:spcAft>
                <a:spcPts val="0"/>
              </a:spcAft>
              <a:buClr>
                <a:schemeClr val="dk1"/>
              </a:buClr>
              <a:buSzPts val="1100"/>
              <a:buFont typeface="Arial"/>
              <a:buNone/>
            </a:pPr>
            <a:endParaRPr lang="en-US" sz="850" dirty="0">
              <a:solidFill>
                <a:schemeClr val="dk1"/>
              </a:solidFill>
              <a:highlight>
                <a:srgbClr val="FFFFFF"/>
              </a:highlight>
              <a:latin typeface="+mj-lt"/>
              <a:ea typeface="Times New Roman"/>
              <a:cs typeface="Times New Roman"/>
              <a:sym typeface="Times New Roman"/>
            </a:endParaRPr>
          </a:p>
          <a:p>
            <a:pPr marL="0" lvl="0" indent="0" algn="l" rtl="0">
              <a:lnSpc>
                <a:spcPct val="100000"/>
              </a:lnSpc>
              <a:spcBef>
                <a:spcPts val="0"/>
              </a:spcBef>
              <a:spcAft>
                <a:spcPts val="0"/>
              </a:spcAft>
              <a:buClr>
                <a:schemeClr val="dk1"/>
              </a:buClr>
              <a:buSzPts val="1100"/>
              <a:buFont typeface="Arial"/>
              <a:buNone/>
            </a:pPr>
            <a:r>
              <a:rPr lang="en-US" sz="850" dirty="0">
                <a:solidFill>
                  <a:schemeClr val="dk1"/>
                </a:solidFill>
                <a:highlight>
                  <a:srgbClr val="FFFFFF"/>
                </a:highlight>
                <a:latin typeface="+mj-lt"/>
                <a:ea typeface="Times New Roman"/>
                <a:cs typeface="Times New Roman"/>
                <a:sym typeface="Times New Roman"/>
              </a:rPr>
              <a:t>https://mn.wikipedia.org/w/index.php?title=%D0%9C%D0%BE%D1%80%D0%B8%D0%BD_%D1%85%D1%83%D1%83%D1%80&amp;oldid=729109.#/media/%D0%A4%D0%B0%D0%B9%D0%BB:%D0%9C%D0%BE%D1%80%D0%B8%D0%BD_%D1%85%D1%83%D1%83%D1%80%D1%8B%D0%BD_%D0%B1%D2%AF%D1%82%D1%8D%D1%86.png</a:t>
            </a:r>
            <a:endParaRPr sz="1100" dirty="0">
              <a:solidFill>
                <a:schemeClr val="dk1"/>
              </a:solidFill>
              <a:latin typeface="+mj-lt"/>
              <a:ea typeface="Calibri"/>
              <a:cs typeface="Calibri"/>
              <a:sym typeface="Calibri"/>
            </a:endParaRPr>
          </a:p>
        </p:txBody>
      </p:sp>
      <p:sp>
        <p:nvSpPr>
          <p:cNvPr id="195" name="Google Shape;195;p11"/>
          <p:cNvSpPr txBox="1"/>
          <p:nvPr/>
        </p:nvSpPr>
        <p:spPr>
          <a:xfrm>
            <a:off x="8081039" y="5529439"/>
            <a:ext cx="3599700" cy="838661"/>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None/>
            </a:pPr>
            <a:r>
              <a:rPr lang="en-US" sz="850" dirty="0">
                <a:solidFill>
                  <a:schemeClr val="dk1"/>
                </a:solidFill>
                <a:highlight>
                  <a:srgbClr val="FFFFFF"/>
                </a:highlight>
                <a:latin typeface="+mj-lt"/>
                <a:ea typeface="Times New Roman"/>
                <a:cs typeface="Times New Roman"/>
                <a:sym typeface="Times New Roman"/>
              </a:rPr>
              <a:t>Johanna, K. (2007, July 23). </a:t>
            </a:r>
            <a:r>
              <a:rPr lang="en-US" sz="850" i="1" dirty="0" err="1">
                <a:solidFill>
                  <a:schemeClr val="dk1"/>
                </a:solidFill>
                <a:highlight>
                  <a:srgbClr val="FFFFFF"/>
                </a:highlight>
                <a:latin typeface="+mj-lt"/>
                <a:ea typeface="Times New Roman"/>
                <a:cs typeface="Times New Roman"/>
                <a:sym typeface="Times New Roman"/>
              </a:rPr>
              <a:t>Икил</a:t>
            </a:r>
            <a:r>
              <a:rPr lang="en-US" sz="850" dirty="0">
                <a:solidFill>
                  <a:schemeClr val="dk1"/>
                </a:solidFill>
                <a:highlight>
                  <a:srgbClr val="FFFFFF"/>
                </a:highlight>
                <a:latin typeface="+mj-lt"/>
                <a:ea typeface="Times New Roman"/>
                <a:cs typeface="Times New Roman"/>
                <a:sym typeface="Times New Roman"/>
              </a:rPr>
              <a:t> [Photograph]. Wikipedia. </a:t>
            </a:r>
          </a:p>
          <a:p>
            <a:pPr marL="0" lvl="0" indent="0" algn="l" rtl="0">
              <a:lnSpc>
                <a:spcPct val="100000"/>
              </a:lnSpc>
              <a:spcBef>
                <a:spcPts val="0"/>
              </a:spcBef>
              <a:spcAft>
                <a:spcPts val="0"/>
              </a:spcAft>
              <a:buNone/>
            </a:pPr>
            <a:endParaRPr lang="en-US" sz="850" dirty="0">
              <a:solidFill>
                <a:schemeClr val="dk1"/>
              </a:solidFill>
              <a:highlight>
                <a:srgbClr val="FFFFFF"/>
              </a:highlight>
              <a:latin typeface="+mj-lt"/>
              <a:ea typeface="Times New Roman"/>
              <a:cs typeface="Times New Roman"/>
              <a:sym typeface="Times New Roman"/>
            </a:endParaRPr>
          </a:p>
          <a:p>
            <a:pPr marL="0" lvl="0" indent="0" algn="l" rtl="0">
              <a:lnSpc>
                <a:spcPct val="100000"/>
              </a:lnSpc>
              <a:spcBef>
                <a:spcPts val="0"/>
              </a:spcBef>
              <a:spcAft>
                <a:spcPts val="0"/>
              </a:spcAft>
              <a:buNone/>
            </a:pPr>
            <a:r>
              <a:rPr lang="en-US" sz="850" dirty="0">
                <a:solidFill>
                  <a:schemeClr val="dk1"/>
                </a:solidFill>
                <a:highlight>
                  <a:srgbClr val="FFFFFF"/>
                </a:highlight>
                <a:latin typeface="+mj-lt"/>
                <a:ea typeface="Times New Roman"/>
                <a:cs typeface="Times New Roman"/>
                <a:sym typeface="Times New Roman"/>
              </a:rPr>
              <a:t>https://mn.wikipedia.org/wiki/%D0%9C%D0%BE%D1%80%D0%B8%D0%BD_%D1%85%D1%83%D1%83%D1%80#/media/%D0%A4%D0%B0%D0%B9%D0%BB:Igil_made_by_Oktober_Saya_side_view.gif</a:t>
            </a:r>
            <a:endParaRPr sz="850" dirty="0">
              <a:solidFill>
                <a:schemeClr val="dk1"/>
              </a:solidFill>
              <a:highlight>
                <a:srgbClr val="FFFFFF"/>
              </a:highlight>
              <a:latin typeface="+mj-lt"/>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cxnSp>
        <p:nvCxnSpPr>
          <p:cNvPr id="200" name="Google Shape;200;p12"/>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01" name="Google Shape;201;p1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02" name="Google Shape;202;p12"/>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03" name="Google Shape;203;p12"/>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04" name="Google Shape;204;p12"/>
          <p:cNvSpPr txBox="1"/>
          <p:nvPr/>
        </p:nvSpPr>
        <p:spPr>
          <a:xfrm>
            <a:off x="4231432" y="6155223"/>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106</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05" name="Google Shape;205;p12"/>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06" name="Google Shape;206;p12"/>
          <p:cNvSpPr/>
          <p:nvPr/>
        </p:nvSpPr>
        <p:spPr>
          <a:xfrm>
            <a:off x="1096431" y="3008698"/>
            <a:ext cx="10171470" cy="23436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Морин хуур нь цар багтаамж ихтэй, дуу авиа илэрхийлэх чадвар сайтай хөгжмийн зэмсэг юм. Тийм учраас үүссэн цагаасаа эхлэн Монголчуудын дуу, хуур, бүжиг наадамд голлох хөгжмийн зэмсэг байсаар өнөөг хүрчээ. Монголын 5)_______ _______ байгуулсан эзэн Чингис хааны үед төрийн ёслол, хүндэтгэл найр цэнгээнийг морин хуур хөгжмөөр эхлүүлдэг байжээ.  </a:t>
            </a:r>
            <a:endParaRPr sz="2000">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cxnSp>
        <p:nvCxnSpPr>
          <p:cNvPr id="211" name="Google Shape;211;p13"/>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12" name="Google Shape;212;p13"/>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13" name="Google Shape;213;p13"/>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14" name="Google Shape;214;p13"/>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15" name="Google Shape;215;p13"/>
          <p:cNvSpPr txBox="1"/>
          <p:nvPr/>
        </p:nvSpPr>
        <p:spPr>
          <a:xfrm>
            <a:off x="4231432" y="6155223"/>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16" name="Google Shape;216;p13"/>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17" name="Google Shape;217;p13"/>
          <p:cNvSpPr/>
          <p:nvPr/>
        </p:nvSpPr>
        <p:spPr>
          <a:xfrm>
            <a:off x="679472" y="2913294"/>
            <a:ext cx="10833056" cy="243598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	</a:t>
            </a:r>
            <a:r>
              <a:rPr lang="en-US" sz="2000">
                <a:solidFill>
                  <a:schemeClr val="dk1"/>
                </a:solidFill>
                <a:latin typeface="Arial"/>
                <a:ea typeface="Arial"/>
                <a:cs typeface="Arial"/>
                <a:sym typeface="Arial"/>
              </a:rPr>
              <a:t>Морин хуур нь монгол угсаатны соёл, зан заншлын уламжлалыг агуулсан хөгжмийн зэмсэг. Баяр наадам, хурим найр, ёслол хүндэтгэл, мал аж ахуйн холбогдолтой олон зан үйлд морин хуур тоглодог. Мөн ерөөл магтаал хэлэх, үлгэр тууль хайлахад ч морин хуур чухал үүрэгтэй. Монголчууд морин хуурыг гэрийнхээ 6)_______ хамгийн хүндтэй байранд тавьдаг. </a:t>
            </a:r>
            <a:endParaRPr sz="2400">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cxnSp>
        <p:nvCxnSpPr>
          <p:cNvPr id="222" name="Google Shape;222;p14"/>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23" name="Google Shape;223;p14"/>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24" name="Google Shape;224;p14"/>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25" name="Google Shape;225;p14"/>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26" name="Google Shape;226;p14"/>
          <p:cNvSpPr txBox="1"/>
          <p:nvPr/>
        </p:nvSpPr>
        <p:spPr>
          <a:xfrm>
            <a:off x="4231432" y="6155223"/>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27" name="Google Shape;227;p14"/>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28" name="Google Shape;228;p14"/>
          <p:cNvSpPr/>
          <p:nvPr/>
        </p:nvSpPr>
        <p:spPr>
          <a:xfrm>
            <a:off x="765638" y="2763967"/>
            <a:ext cx="10833056" cy="280532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	Монголчуудын уламжлалт цагаан сарын баяраар айл өрх бүр жилдээ сайн явах, өвчин зовлон, хэрүүл тэмцэлгүй байхын бэлгэдэл болгон “Гэрийн жавар үргээж” морин хуураар ая өргөдөг заншилтай. Энэ уламжлалыг даган,  жил бүрийн цагаан сараар Монгол улсын сүр хүч, айл өрх бүрийн түвшин жаргал, хүн бүрийн цог хийморийг бэлэгдэж, Төрийн 7)_______ өргөөнд “Төрийн их хан хуур”-ыг эгшиглүүлж, морин хуурын хүндэтгэлийн тоглолтыг орон даяар телевиз, радиогоор нэвтрүүлдэг. </a:t>
            </a:r>
            <a:endParaRPr sz="20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cxnSp>
        <p:nvCxnSpPr>
          <p:cNvPr id="233" name="Google Shape;233;p15"/>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34" name="Google Shape;234;p15"/>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35" name="Google Shape;235;p15"/>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36" name="Google Shape;236;p15"/>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37" name="Google Shape;237;p15"/>
          <p:cNvSpPr txBox="1"/>
          <p:nvPr/>
        </p:nvSpPr>
        <p:spPr>
          <a:xfrm>
            <a:off x="1846820" y="5823268"/>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38" name="Google Shape;238;p15"/>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39" name="Google Shape;239;p15"/>
          <p:cNvSpPr/>
          <p:nvPr/>
        </p:nvSpPr>
        <p:spPr>
          <a:xfrm>
            <a:off x="701040" y="3032808"/>
            <a:ext cx="6515548" cy="23436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2003 онд ЮНЕСКО Монголын </a:t>
            </a:r>
            <a:r>
              <a:rPr lang="en-US" sz="2000" b="1" i="1" u="sng">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"Морин хуур хөгжмийн уламжлалт урлаг"</a:t>
            </a:r>
            <a:r>
              <a:rPr lang="en-US" sz="2000">
                <a:solidFill>
                  <a:schemeClr val="dk1"/>
                </a:solidFill>
                <a:latin typeface="Arial"/>
                <a:ea typeface="Arial"/>
                <a:cs typeface="Arial"/>
                <a:sym typeface="Arial"/>
              </a:rPr>
              <a:t>-ийг “Хүн төрөлхтний аман болон утга соёлын шилдэг дээж”-ээр тунхаглаж, 2008 онд хүн төрөлхтний Соёлын биет бус өвийн төлөөллийн жагсаалтад бүртгүүлсэн.</a:t>
            </a:r>
            <a:endParaRPr/>
          </a:p>
        </p:txBody>
      </p:sp>
      <p:pic>
        <p:nvPicPr>
          <p:cNvPr id="240" name="Google Shape;240;p15"/>
          <p:cNvPicPr preferRelativeResize="0"/>
          <p:nvPr/>
        </p:nvPicPr>
        <p:blipFill rotWithShape="1">
          <a:blip r:embed="rId4">
            <a:alphaModFix/>
          </a:blip>
          <a:srcRect/>
          <a:stretch/>
        </p:blipFill>
        <p:spPr>
          <a:xfrm>
            <a:off x="7447878" y="2776921"/>
            <a:ext cx="4043082" cy="2855427"/>
          </a:xfrm>
          <a:prstGeom prst="rect">
            <a:avLst/>
          </a:prstGeom>
          <a:noFill/>
          <a:ln>
            <a:noFill/>
          </a:ln>
        </p:spPr>
      </p:pic>
      <p:sp>
        <p:nvSpPr>
          <p:cNvPr id="6" name="TextBox 5">
            <a:extLst>
              <a:ext uri="{FF2B5EF4-FFF2-40B4-BE49-F238E27FC236}">
                <a16:creationId xmlns:a16="http://schemas.microsoft.com/office/drawing/2014/main" id="{8AC8F7A2-4A9F-D825-10ED-8FD1C14DCB86}"/>
              </a:ext>
            </a:extLst>
          </p:cNvPr>
          <p:cNvSpPr txBox="1"/>
          <p:nvPr/>
        </p:nvSpPr>
        <p:spPr>
          <a:xfrm>
            <a:off x="7835147" y="5700157"/>
            <a:ext cx="3334780" cy="400110"/>
          </a:xfrm>
          <a:prstGeom prst="rect">
            <a:avLst/>
          </a:prstGeom>
          <a:noFill/>
        </p:spPr>
        <p:txBody>
          <a:bodyPr wrap="square">
            <a:spAutoFit/>
          </a:bodyPr>
          <a:lstStyle/>
          <a:p>
            <a:r>
              <a:rPr lang="mn-MN" sz="1000" dirty="0"/>
              <a:t>Морин хуур [</a:t>
            </a:r>
            <a:r>
              <a:rPr lang="en-US" sz="1000" dirty="0"/>
              <a:t>Photograph]. (2018). orkhonvalley.gov.mn.</a:t>
            </a:r>
          </a:p>
          <a:p>
            <a:r>
              <a:rPr lang="en-US" sz="1000" dirty="0"/>
              <a:t>         https://orkhonvalley.gov.mn/Ich/1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cxnSp>
        <p:nvCxnSpPr>
          <p:cNvPr id="246" name="Google Shape;246;p16"/>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47" name="Google Shape;247;p16"/>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48" name="Google Shape;248;p16"/>
          <p:cNvSpPr txBox="1"/>
          <p:nvPr/>
        </p:nvSpPr>
        <p:spPr>
          <a:xfrm>
            <a:off x="4574008" y="993988"/>
            <a:ext cx="3305962"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“Хү” рок хамтлаг</a:t>
            </a:r>
            <a:endParaRPr sz="1600" b="1">
              <a:solidFill>
                <a:schemeClr val="dk1"/>
              </a:solidFill>
              <a:latin typeface="Arial"/>
              <a:ea typeface="Arial"/>
              <a:cs typeface="Arial"/>
              <a:sym typeface="Arial"/>
            </a:endParaRPr>
          </a:p>
        </p:txBody>
      </p:sp>
      <p:pic>
        <p:nvPicPr>
          <p:cNvPr id="249" name="Google Shape;249;p16"/>
          <p:cNvPicPr preferRelativeResize="0"/>
          <p:nvPr/>
        </p:nvPicPr>
        <p:blipFill rotWithShape="1">
          <a:blip r:embed="rId3">
            <a:alphaModFix/>
          </a:blip>
          <a:srcRect/>
          <a:stretch/>
        </p:blipFill>
        <p:spPr>
          <a:xfrm>
            <a:off x="2943666" y="1465618"/>
            <a:ext cx="6781800" cy="4524375"/>
          </a:xfrm>
          <a:prstGeom prst="rect">
            <a:avLst/>
          </a:prstGeom>
          <a:noFill/>
          <a:ln>
            <a:noFill/>
          </a:ln>
        </p:spPr>
      </p:pic>
      <p:sp>
        <p:nvSpPr>
          <p:cNvPr id="250" name="Google Shape;250;p16"/>
          <p:cNvSpPr txBox="1"/>
          <p:nvPr/>
        </p:nvSpPr>
        <p:spPr>
          <a:xfrm>
            <a:off x="4681585" y="206656"/>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51" name="Google Shape;251;p16"/>
          <p:cNvSpPr txBox="1"/>
          <p:nvPr/>
        </p:nvSpPr>
        <p:spPr>
          <a:xfrm>
            <a:off x="3946734" y="6113102"/>
            <a:ext cx="47756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dirty="0" err="1">
                <a:solidFill>
                  <a:schemeClr val="dk1"/>
                </a:solidFill>
                <a:latin typeface="Calibri"/>
                <a:ea typeface="Calibri"/>
                <a:cs typeface="Calibri"/>
                <a:sym typeface="Calibri"/>
              </a:rPr>
              <a:t>Хулан</a:t>
            </a:r>
            <a:r>
              <a:rPr lang="en-US" sz="1200" dirty="0">
                <a:solidFill>
                  <a:schemeClr val="dk1"/>
                </a:solidFill>
                <a:latin typeface="Calibri"/>
                <a:ea typeface="Calibri"/>
                <a:cs typeface="Calibri"/>
                <a:sym typeface="Calibri"/>
              </a:rPr>
              <a:t>, Э. (2020, October 20). </a:t>
            </a:r>
            <a:r>
              <a:rPr lang="en-US" sz="1200" dirty="0" err="1">
                <a:solidFill>
                  <a:schemeClr val="dk1"/>
                </a:solidFill>
                <a:latin typeface="Calibri"/>
                <a:ea typeface="Calibri"/>
                <a:cs typeface="Calibri"/>
                <a:sym typeface="Calibri"/>
              </a:rPr>
              <a:t>Монголын</a:t>
            </a:r>
            <a:r>
              <a:rPr lang="en-US" sz="1200" dirty="0">
                <a:solidFill>
                  <a:schemeClr val="dk1"/>
                </a:solidFill>
                <a:latin typeface="Calibri"/>
                <a:ea typeface="Calibri"/>
                <a:cs typeface="Calibri"/>
                <a:sym typeface="Calibri"/>
              </a:rPr>
              <a:t> </a:t>
            </a:r>
            <a:r>
              <a:rPr lang="en-US" sz="1200" dirty="0" err="1">
                <a:solidFill>
                  <a:schemeClr val="dk1"/>
                </a:solidFill>
                <a:latin typeface="Calibri"/>
                <a:ea typeface="Calibri"/>
                <a:cs typeface="Calibri"/>
                <a:sym typeface="Calibri"/>
              </a:rPr>
              <a:t>металл</a:t>
            </a:r>
            <a:r>
              <a:rPr lang="en-US" sz="1200" dirty="0">
                <a:solidFill>
                  <a:schemeClr val="dk1"/>
                </a:solidFill>
                <a:latin typeface="Calibri"/>
                <a:ea typeface="Calibri"/>
                <a:cs typeface="Calibri"/>
                <a:sym typeface="Calibri"/>
              </a:rPr>
              <a:t> </a:t>
            </a:r>
            <a:r>
              <a:rPr lang="en-US" sz="1200" dirty="0" err="1">
                <a:solidFill>
                  <a:schemeClr val="dk1"/>
                </a:solidFill>
                <a:latin typeface="Calibri"/>
                <a:ea typeface="Calibri"/>
                <a:cs typeface="Calibri"/>
                <a:sym typeface="Calibri"/>
              </a:rPr>
              <a:t>хамтлаг</a:t>
            </a:r>
            <a:r>
              <a:rPr lang="en-US" sz="1200" dirty="0">
                <a:solidFill>
                  <a:schemeClr val="dk1"/>
                </a:solidFill>
                <a:latin typeface="Calibri"/>
                <a:ea typeface="Calibri"/>
                <a:cs typeface="Calibri"/>
                <a:sym typeface="Calibri"/>
              </a:rPr>
              <a:t> [Photograph]. </a:t>
            </a:r>
            <a:endParaRPr dirty="0"/>
          </a:p>
          <a:p>
            <a:pPr marL="0" marR="0" lvl="0" indent="0" algn="l" rtl="0">
              <a:spcBef>
                <a:spcPts val="0"/>
              </a:spcBef>
              <a:spcAft>
                <a:spcPts val="0"/>
              </a:spcAft>
              <a:buNone/>
            </a:pPr>
            <a:r>
              <a:rPr lang="en-US" sz="1200" dirty="0">
                <a:solidFill>
                  <a:schemeClr val="dk1"/>
                </a:solidFill>
                <a:latin typeface="Calibri"/>
                <a:ea typeface="Calibri"/>
                <a:cs typeface="Calibri"/>
                <a:sym typeface="Calibri"/>
              </a:rPr>
              <a:t>     https://sonin.mn/news/enews/115482</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cxnSp>
        <p:nvCxnSpPr>
          <p:cNvPr id="256" name="Google Shape;256;p17"/>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57" name="Google Shape;257;p17"/>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58" name="Google Shape;258;p17"/>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59" name="Google Shape;259;p17"/>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60" name="Google Shape;260;p17"/>
          <p:cNvSpPr txBox="1"/>
          <p:nvPr/>
        </p:nvSpPr>
        <p:spPr>
          <a:xfrm>
            <a:off x="2606538" y="5807816"/>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61" name="Google Shape;261;p17"/>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62" name="Google Shape;262;p17"/>
          <p:cNvSpPr/>
          <p:nvPr/>
        </p:nvSpPr>
        <p:spPr>
          <a:xfrm>
            <a:off x="1107572" y="2940835"/>
            <a:ext cx="6539321" cy="23436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b="1" dirty="0" err="1">
                <a:solidFill>
                  <a:schemeClr val="dk1"/>
                </a:solidFill>
                <a:latin typeface="Arial"/>
                <a:ea typeface="Arial"/>
                <a:cs typeface="Arial"/>
                <a:sym typeface="Arial"/>
              </a:rPr>
              <a:t>Уртын</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дуу</a:t>
            </a:r>
            <a:r>
              <a:rPr lang="en-US" sz="2000" b="1" dirty="0">
                <a:solidFill>
                  <a:schemeClr val="dk1"/>
                </a:solidFill>
                <a:latin typeface="Arial"/>
                <a:ea typeface="Arial"/>
                <a:cs typeface="Arial"/>
                <a:sym typeface="Arial"/>
              </a:rPr>
              <a:t>:</a:t>
            </a:r>
            <a:r>
              <a:rPr lang="en-US" sz="2000" dirty="0">
                <a:solidFill>
                  <a:schemeClr val="dk1"/>
                </a:solidFill>
                <a:latin typeface="Arial"/>
                <a:ea typeface="Arial"/>
                <a:cs typeface="Arial"/>
                <a:sym typeface="Arial"/>
              </a:rPr>
              <a:t> 2000-аад </a:t>
            </a:r>
            <a:r>
              <a:rPr lang="en-US" sz="2000" dirty="0" err="1">
                <a:solidFill>
                  <a:schemeClr val="dk1"/>
                </a:solidFill>
                <a:latin typeface="Arial"/>
                <a:ea typeface="Arial"/>
                <a:cs typeface="Arial"/>
                <a:sym typeface="Arial"/>
              </a:rPr>
              <a:t>жилийн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өмнө</a:t>
            </a:r>
            <a:r>
              <a:rPr lang="en-US" sz="2000" dirty="0">
                <a:solidFill>
                  <a:schemeClr val="dk1"/>
                </a:solidFill>
                <a:latin typeface="Arial"/>
                <a:ea typeface="Arial"/>
                <a:cs typeface="Arial"/>
                <a:sym typeface="Arial"/>
              </a:rPr>
              <a:t> Монгол </a:t>
            </a:r>
            <a:r>
              <a:rPr lang="en-US" sz="2000" dirty="0" err="1">
                <a:solidFill>
                  <a:schemeClr val="dk1"/>
                </a:solidFill>
                <a:latin typeface="Arial"/>
                <a:ea typeface="Arial"/>
                <a:cs typeface="Arial"/>
                <a:sym typeface="Arial"/>
              </a:rPr>
              <a:t>нутагт</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хүчирхэгжсэн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Хүннү</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гүрний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Модун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Шаньютай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холбоотой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уртын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дуу</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үүссэн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тухай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домог</a:t>
            </a:r>
            <a:r>
              <a:rPr lang="en-US" sz="2000" dirty="0">
                <a:solidFill>
                  <a:schemeClr val="dk1"/>
                </a:solidFill>
                <a:latin typeface="Arial"/>
                <a:ea typeface="Arial"/>
                <a:cs typeface="Arial"/>
                <a:sym typeface="Arial"/>
              </a:rPr>
              <a:t> 8) ________ </a:t>
            </a:r>
            <a:r>
              <a:rPr lang="en-US" sz="2000" dirty="0" err="1">
                <a:solidFill>
                  <a:schemeClr val="dk1"/>
                </a:solidFill>
                <a:latin typeface="Arial"/>
                <a:ea typeface="Arial"/>
                <a:cs typeface="Arial"/>
                <a:sym typeface="Arial"/>
              </a:rPr>
              <a:t>сурвалжид</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бичигдсэн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байдаг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Энэ</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нь</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уртын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дууны</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хамгийн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эртний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баримт</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юм</a:t>
            </a:r>
            <a:r>
              <a:rPr lang="en-US" sz="2000" dirty="0">
                <a:solidFill>
                  <a:schemeClr val="dk1"/>
                </a:solidFill>
                <a:latin typeface="Arial"/>
                <a:ea typeface="Arial"/>
                <a:cs typeface="Arial"/>
                <a:sym typeface="Arial"/>
              </a:rPr>
              <a:t>. </a:t>
            </a:r>
            <a:endParaRPr dirty="0"/>
          </a:p>
        </p:txBody>
      </p:sp>
      <p:pic>
        <p:nvPicPr>
          <p:cNvPr id="263" name="Google Shape;263;p17"/>
          <p:cNvPicPr preferRelativeResize="0"/>
          <p:nvPr/>
        </p:nvPicPr>
        <p:blipFill rotWithShape="1">
          <a:blip r:embed="rId3">
            <a:alphaModFix/>
          </a:blip>
          <a:srcRect/>
          <a:stretch/>
        </p:blipFill>
        <p:spPr>
          <a:xfrm>
            <a:off x="8195422" y="2622001"/>
            <a:ext cx="2381250" cy="2981325"/>
          </a:xfrm>
          <a:prstGeom prst="rect">
            <a:avLst/>
          </a:prstGeom>
          <a:noFill/>
          <a:ln>
            <a:noFill/>
          </a:ln>
        </p:spPr>
      </p:pic>
      <p:sp>
        <p:nvSpPr>
          <p:cNvPr id="264" name="Google Shape;264;p17"/>
          <p:cNvSpPr txBox="1"/>
          <p:nvPr/>
        </p:nvSpPr>
        <p:spPr>
          <a:xfrm>
            <a:off x="7646892" y="5700525"/>
            <a:ext cx="3970207" cy="969466"/>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None/>
            </a:pPr>
            <a:r>
              <a:rPr lang="en-US" sz="850" dirty="0" err="1">
                <a:solidFill>
                  <a:schemeClr val="dk1"/>
                </a:solidFill>
                <a:highlight>
                  <a:srgbClr val="FFFFFF"/>
                </a:highlight>
              </a:rPr>
              <a:t>Mendee</a:t>
            </a:r>
            <a:r>
              <a:rPr lang="en-US" sz="850" dirty="0">
                <a:solidFill>
                  <a:schemeClr val="dk1"/>
                </a:solidFill>
                <a:highlight>
                  <a:srgbClr val="FFFFFF"/>
                </a:highlight>
              </a:rPr>
              <a:t>. (2011, December 3). </a:t>
            </a:r>
            <a:r>
              <a:rPr lang="en-US" sz="850" i="1" dirty="0" err="1">
                <a:solidFill>
                  <a:schemeClr val="dk1"/>
                </a:solidFill>
                <a:highlight>
                  <a:srgbClr val="FFFFFF"/>
                </a:highlight>
              </a:rPr>
              <a:t>Norovbanzad</a:t>
            </a:r>
            <a:r>
              <a:rPr lang="en-US" sz="850" dirty="0">
                <a:solidFill>
                  <a:schemeClr val="dk1"/>
                </a:solidFill>
                <a:highlight>
                  <a:srgbClr val="FFFFFF"/>
                </a:highlight>
              </a:rPr>
              <a:t> [Photograph]. Wikipedia.</a:t>
            </a:r>
          </a:p>
          <a:p>
            <a:pPr marL="0" lvl="0" indent="0" algn="l" rtl="0">
              <a:lnSpc>
                <a:spcPct val="100000"/>
              </a:lnSpc>
              <a:spcBef>
                <a:spcPts val="0"/>
              </a:spcBef>
              <a:spcAft>
                <a:spcPts val="0"/>
              </a:spcAft>
              <a:buNone/>
            </a:pPr>
            <a:r>
              <a:rPr lang="en-US" sz="850" dirty="0">
                <a:solidFill>
                  <a:schemeClr val="dk1"/>
                </a:solidFill>
                <a:highlight>
                  <a:srgbClr val="FFFFFF"/>
                </a:highlight>
              </a:rPr>
              <a:t>                   https://mn.wikipedia.org/w/index.php?title=%D0%9D%D0%B0%D0%BC%D0%B6%D0%B8%D0%BB%D1%8B%D0%BD_%D0%9D%D0%BE%D1%80%D0%BE%D0%B2%D0%B1%D0%B0%D0%BD%D0%B7%D0%B0%D0%B4&amp;oldid=685024.#/media/%D0%A4%D0%B0%D0%B9%D0%BB:Norovbanzad.jpg</a:t>
            </a:r>
            <a:endParaRPr sz="850" dirty="0">
              <a:solidFill>
                <a:schemeClr val="dk1"/>
              </a:solidFill>
              <a:highlight>
                <a:srgbClr val="FFFFFF"/>
              </a:highligh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cxnSp>
        <p:nvCxnSpPr>
          <p:cNvPr id="269" name="Google Shape;269;p18"/>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70" name="Google Shape;270;p1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71" name="Google Shape;271;p18"/>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72" name="Google Shape;272;p18"/>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73" name="Google Shape;273;p18"/>
          <p:cNvSpPr txBox="1"/>
          <p:nvPr/>
        </p:nvSpPr>
        <p:spPr>
          <a:xfrm>
            <a:off x="1688967" y="6010863"/>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74" name="Google Shape;274;p18"/>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75" name="Google Shape;275;p18"/>
          <p:cNvSpPr/>
          <p:nvPr/>
        </p:nvSpPr>
        <p:spPr>
          <a:xfrm>
            <a:off x="659337" y="3068666"/>
            <a:ext cx="6261416" cy="23436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Уртын дуу нь ард түмний амьдрал дундаас урган гарсан утга агуулгатай, зохиогч байдаггүй. Олон улсын тайлбар тольд “Монголын уламжлалт хөгжмийн урлагийн үндсэн элемент” хэмээн тодорхойлжээ. </a:t>
            </a:r>
            <a:endParaRPr sz="2000">
              <a:solidFill>
                <a:schemeClr val="dk1"/>
              </a:solidFill>
              <a:latin typeface="Arial"/>
              <a:ea typeface="Arial"/>
              <a:cs typeface="Arial"/>
              <a:sym typeface="Arial"/>
            </a:endParaRPr>
          </a:p>
        </p:txBody>
      </p:sp>
      <p:pic>
        <p:nvPicPr>
          <p:cNvPr id="276" name="Google Shape;276;p18"/>
          <p:cNvPicPr preferRelativeResize="0"/>
          <p:nvPr/>
        </p:nvPicPr>
        <p:blipFill rotWithShape="1">
          <a:blip r:embed="rId3">
            <a:alphaModFix/>
          </a:blip>
          <a:srcRect/>
          <a:stretch/>
        </p:blipFill>
        <p:spPr>
          <a:xfrm>
            <a:off x="7084243" y="2958540"/>
            <a:ext cx="4267200" cy="2563905"/>
          </a:xfrm>
          <a:prstGeom prst="rect">
            <a:avLst/>
          </a:prstGeom>
          <a:noFill/>
          <a:ln>
            <a:noFill/>
          </a:ln>
        </p:spPr>
      </p:pic>
      <p:sp>
        <p:nvSpPr>
          <p:cNvPr id="277" name="Google Shape;277;p18"/>
          <p:cNvSpPr txBox="1"/>
          <p:nvPr/>
        </p:nvSpPr>
        <p:spPr>
          <a:xfrm>
            <a:off x="7471689" y="5810806"/>
            <a:ext cx="349230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dirty="0" err="1">
                <a:solidFill>
                  <a:schemeClr val="dk1"/>
                </a:solidFill>
                <a:latin typeface="Calibri"/>
                <a:ea typeface="Calibri"/>
                <a:cs typeface="Calibri"/>
                <a:sym typeface="Calibri"/>
              </a:rPr>
              <a:t>Бадрал</a:t>
            </a:r>
            <a:r>
              <a:rPr lang="en-US" sz="1000" dirty="0">
                <a:solidFill>
                  <a:schemeClr val="dk1"/>
                </a:solidFill>
                <a:latin typeface="Calibri"/>
                <a:ea typeface="Calibri"/>
                <a:cs typeface="Calibri"/>
                <a:sym typeface="Calibri"/>
              </a:rPr>
              <a:t>, С. (2016, September 12). </a:t>
            </a:r>
            <a:r>
              <a:rPr lang="en-US" sz="1000" dirty="0" err="1">
                <a:solidFill>
                  <a:schemeClr val="dk1"/>
                </a:solidFill>
                <a:latin typeface="Calibri"/>
                <a:ea typeface="Calibri"/>
                <a:cs typeface="Calibri"/>
                <a:sym typeface="Calibri"/>
              </a:rPr>
              <a:t>Уртын</a:t>
            </a:r>
            <a:r>
              <a:rPr lang="en-US" sz="1000" dirty="0">
                <a:solidFill>
                  <a:schemeClr val="dk1"/>
                </a:solidFill>
                <a:latin typeface="Calibri"/>
                <a:ea typeface="Calibri"/>
                <a:cs typeface="Calibri"/>
                <a:sym typeface="Calibri"/>
              </a:rPr>
              <a:t> </a:t>
            </a:r>
            <a:r>
              <a:rPr lang="en-US" sz="1000" dirty="0" err="1">
                <a:solidFill>
                  <a:schemeClr val="dk1"/>
                </a:solidFill>
                <a:latin typeface="Calibri"/>
                <a:ea typeface="Calibri"/>
                <a:cs typeface="Calibri"/>
                <a:sym typeface="Calibri"/>
              </a:rPr>
              <a:t>дуучид</a:t>
            </a:r>
            <a:r>
              <a:rPr lang="en-US" sz="1000" dirty="0">
                <a:solidFill>
                  <a:schemeClr val="dk1"/>
                </a:solidFill>
                <a:latin typeface="Calibri"/>
                <a:ea typeface="Calibri"/>
                <a:cs typeface="Calibri"/>
                <a:sym typeface="Calibri"/>
              </a:rPr>
              <a:t> [Photograph].</a:t>
            </a:r>
            <a:endParaRPr dirty="0"/>
          </a:p>
          <a:p>
            <a:pPr marL="0" marR="0" lvl="0" indent="0" algn="l" rtl="0">
              <a:spcBef>
                <a:spcPts val="0"/>
              </a:spcBef>
              <a:spcAft>
                <a:spcPts val="0"/>
              </a:spcAft>
              <a:buNone/>
            </a:pPr>
            <a:r>
              <a:rPr lang="en-US" sz="1000" dirty="0">
                <a:solidFill>
                  <a:schemeClr val="dk1"/>
                </a:solidFill>
                <a:latin typeface="Calibri"/>
                <a:ea typeface="Calibri"/>
                <a:cs typeface="Calibri"/>
                <a:sym typeface="Calibri"/>
              </a:rPr>
              <a:t>        https://ikon.mn/n/tsw</a:t>
            </a: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cxnSp>
        <p:nvCxnSpPr>
          <p:cNvPr id="282" name="Google Shape;282;p19"/>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83" name="Google Shape;283;p1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84" name="Google Shape;284;p19"/>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85" name="Google Shape;285;p19"/>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86" name="Google Shape;286;p19"/>
          <p:cNvSpPr txBox="1"/>
          <p:nvPr/>
        </p:nvSpPr>
        <p:spPr>
          <a:xfrm>
            <a:off x="4308186" y="5977157"/>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87" name="Google Shape;287;p19"/>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88" name="Google Shape;288;p19"/>
          <p:cNvSpPr/>
          <p:nvPr/>
        </p:nvSpPr>
        <p:spPr>
          <a:xfrm>
            <a:off x="701040" y="3122454"/>
            <a:ext cx="11045658" cy="188365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Мөн “Дууны хэмжээ уртаас бус, шүлгийн үгийн үе бүрийг нугалаа айзам гарган сунжруулж, уртаар шуранхайлан дуулдаг онцлогоос нь үүдэн уртын дуу гэж нэрлэдэг. Энэ онцлогоос шалтгаалан зарим тохиолдолд дөрвөн минут үргэлжлэх дуу 9) ________ ________ үгтэй байх нь ч бий.” хэмээн тэмдэглэжээ.</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cxnSp>
        <p:nvCxnSpPr>
          <p:cNvPr id="293" name="Google Shape;293;p20"/>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294" name="Google Shape;294;p2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295" name="Google Shape;295;p20"/>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296" name="Google Shape;296;p20"/>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97" name="Google Shape;297;p20"/>
          <p:cNvSpPr txBox="1"/>
          <p:nvPr/>
        </p:nvSpPr>
        <p:spPr>
          <a:xfrm>
            <a:off x="4646212" y="5823268"/>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298" name="Google Shape;298;p20"/>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299" name="Google Shape;299;p20"/>
          <p:cNvSpPr/>
          <p:nvPr/>
        </p:nvSpPr>
        <p:spPr>
          <a:xfrm>
            <a:off x="959939" y="2932623"/>
            <a:ext cx="10444453" cy="2343655"/>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	Утга агуулгын хувьд харилцан адилгүй бөгөөд гүн ухаан, эцэг, эхийн ачлал, шашин, хайр дурлал, баяр ёслолын сэдэвтэй байдаг. Морь болон бэлгэдлийн утгатай үгс олон давтагддаг нь монгол үндэстний аж байдлын онцлогтой шууд холбоотой. Судлаачид 10) ________ гаруй уртын дуу байдгаас 60 орчим дуу байнга дуулагдаж байна гэж үздэг.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cxnSp>
        <p:nvCxnSpPr>
          <p:cNvPr id="304" name="Google Shape;304;p21"/>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05" name="Google Shape;305;p21"/>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06" name="Google Shape;306;p21"/>
          <p:cNvSpPr/>
          <p:nvPr/>
        </p:nvSpPr>
        <p:spPr>
          <a:xfrm>
            <a:off x="2429387" y="1835591"/>
            <a:ext cx="7333226"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Нөхөх үгс - Choose from following words: морин хуур, ёслолын, икэл, </a:t>
            </a:r>
            <a:endParaRPr/>
          </a:p>
          <a:p>
            <a:pPr marL="0" marR="0" lvl="0" indent="0" algn="just" rtl="0">
              <a:lnSpc>
                <a:spcPct val="115000"/>
              </a:lnSpc>
              <a:spcBef>
                <a:spcPts val="0"/>
              </a:spcBef>
              <a:spcAft>
                <a:spcPts val="0"/>
              </a:spcAft>
              <a:buNone/>
            </a:pPr>
            <a:r>
              <a:rPr lang="en-US" sz="1600" b="1" i="1">
                <a:solidFill>
                  <a:schemeClr val="dk1"/>
                </a:solidFill>
                <a:latin typeface="Arial"/>
                <a:ea typeface="Arial"/>
                <a:cs typeface="Arial"/>
                <a:sym typeface="Arial"/>
              </a:rPr>
              <a:t>эзэнт гүрнийг, арав орчим, үлгэр домог, 6000, жавар, хятад, нумаар</a:t>
            </a:r>
            <a:endParaRPr sz="1600" b="1" i="1">
              <a:solidFill>
                <a:schemeClr val="dk1"/>
              </a:solidFill>
              <a:latin typeface="Arial"/>
              <a:ea typeface="Arial"/>
              <a:cs typeface="Arial"/>
              <a:sym typeface="Arial"/>
            </a:endParaRPr>
          </a:p>
        </p:txBody>
      </p:sp>
      <p:sp>
        <p:nvSpPr>
          <p:cNvPr id="307" name="Google Shape;307;p21"/>
          <p:cNvSpPr txBox="1"/>
          <p:nvPr/>
        </p:nvSpPr>
        <p:spPr>
          <a:xfrm>
            <a:off x="2816013" y="1131723"/>
            <a:ext cx="7949397" cy="535531"/>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marL="0" marR="0" lvl="0" indent="0" algn="l" rtl="0">
              <a:lnSpc>
                <a:spcPct val="90000"/>
              </a:lnSpc>
              <a:spcBef>
                <a:spcPts val="0"/>
              </a:spcBef>
              <a:spcAft>
                <a:spcPts val="0"/>
              </a:spcAft>
              <a:buClr>
                <a:schemeClr val="dk1"/>
              </a:buClr>
              <a:buSzPts val="1800"/>
              <a:buFont typeface="Times New Roman"/>
              <a:buNone/>
            </a:pPr>
            <a:r>
              <a:rPr lang="en-US" sz="1600" b="1" i="1">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308" name="Google Shape;308;p21"/>
          <p:cNvSpPr txBox="1"/>
          <p:nvPr/>
        </p:nvSpPr>
        <p:spPr>
          <a:xfrm>
            <a:off x="2108598" y="5963799"/>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107</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309" name="Google Shape;309;p21"/>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
        <p:nvSpPr>
          <p:cNvPr id="310" name="Google Shape;310;p21"/>
          <p:cNvSpPr/>
          <p:nvPr/>
        </p:nvSpPr>
        <p:spPr>
          <a:xfrm>
            <a:off x="881899" y="2783078"/>
            <a:ext cx="5796807" cy="280532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000">
                <a:solidFill>
                  <a:schemeClr val="dk1"/>
                </a:solidFill>
                <a:latin typeface="Arial"/>
                <a:ea typeface="Arial"/>
                <a:cs typeface="Arial"/>
                <a:sym typeface="Arial"/>
              </a:rPr>
              <a:t>	Монголын уртын дууны гайхамшигийг үнэлэн 2003 онд ЮНЕСКО “Хүн төрөлхтний аман ба биет бус өвийн шилдэг дээж”-д тунхаглаж, 2008 онд Соёлын биет бус өвийн “Хүн төрөлхтний төлөөний жагсаалт”-д бүртгэсэн.</a:t>
            </a:r>
            <a:endParaRPr/>
          </a:p>
        </p:txBody>
      </p:sp>
      <p:pic>
        <p:nvPicPr>
          <p:cNvPr id="311" name="Google Shape;311;p21"/>
          <p:cNvPicPr preferRelativeResize="0"/>
          <p:nvPr/>
        </p:nvPicPr>
        <p:blipFill rotWithShape="1">
          <a:blip r:embed="rId3">
            <a:alphaModFix/>
          </a:blip>
          <a:srcRect/>
          <a:stretch/>
        </p:blipFill>
        <p:spPr>
          <a:xfrm>
            <a:off x="6790711" y="2510738"/>
            <a:ext cx="4743361" cy="3349999"/>
          </a:xfrm>
          <a:prstGeom prst="rect">
            <a:avLst/>
          </a:prstGeom>
          <a:noFill/>
          <a:ln>
            <a:noFill/>
          </a:ln>
        </p:spPr>
      </p:pic>
      <p:sp>
        <p:nvSpPr>
          <p:cNvPr id="312" name="Google Shape;312;p21"/>
          <p:cNvSpPr txBox="1"/>
          <p:nvPr/>
        </p:nvSpPr>
        <p:spPr>
          <a:xfrm>
            <a:off x="7760617" y="5858424"/>
            <a:ext cx="3306451"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dirty="0">
                <a:solidFill>
                  <a:schemeClr val="dk1"/>
                </a:solidFill>
                <a:latin typeface="Calibri"/>
                <a:ea typeface="Calibri"/>
                <a:cs typeface="Calibri"/>
                <a:sym typeface="Calibri"/>
              </a:rPr>
              <a:t>Монгол </a:t>
            </a:r>
            <a:r>
              <a:rPr lang="en-US" sz="1200" dirty="0" err="1">
                <a:solidFill>
                  <a:schemeClr val="dk1"/>
                </a:solidFill>
                <a:latin typeface="Calibri"/>
                <a:ea typeface="Calibri"/>
                <a:cs typeface="Calibri"/>
                <a:sym typeface="Calibri"/>
              </a:rPr>
              <a:t>ардын</a:t>
            </a:r>
            <a:r>
              <a:rPr lang="en-US" sz="1200" dirty="0">
                <a:solidFill>
                  <a:schemeClr val="dk1"/>
                </a:solidFill>
                <a:latin typeface="Calibri"/>
                <a:ea typeface="Calibri"/>
                <a:cs typeface="Calibri"/>
                <a:sym typeface="Calibri"/>
              </a:rPr>
              <a:t> </a:t>
            </a:r>
            <a:r>
              <a:rPr lang="en-US" sz="1200" dirty="0" err="1">
                <a:solidFill>
                  <a:schemeClr val="dk1"/>
                </a:solidFill>
                <a:latin typeface="Calibri"/>
                <a:ea typeface="Calibri"/>
                <a:cs typeface="Calibri"/>
                <a:sym typeface="Calibri"/>
              </a:rPr>
              <a:t>уртын</a:t>
            </a:r>
            <a:r>
              <a:rPr lang="en-US" sz="1200" dirty="0">
                <a:solidFill>
                  <a:schemeClr val="dk1"/>
                </a:solidFill>
                <a:latin typeface="Calibri"/>
                <a:ea typeface="Calibri"/>
                <a:cs typeface="Calibri"/>
                <a:sym typeface="Calibri"/>
              </a:rPr>
              <a:t> </a:t>
            </a:r>
            <a:r>
              <a:rPr lang="en-US" sz="1200" dirty="0" err="1">
                <a:solidFill>
                  <a:schemeClr val="dk1"/>
                </a:solidFill>
                <a:latin typeface="Calibri"/>
                <a:ea typeface="Calibri"/>
                <a:cs typeface="Calibri"/>
                <a:sym typeface="Calibri"/>
              </a:rPr>
              <a:t>дуу</a:t>
            </a:r>
            <a:r>
              <a:rPr lang="en-US" sz="1200" dirty="0">
                <a:solidFill>
                  <a:schemeClr val="dk1"/>
                </a:solidFill>
                <a:latin typeface="Calibri"/>
                <a:ea typeface="Calibri"/>
                <a:cs typeface="Calibri"/>
                <a:sym typeface="Calibri"/>
              </a:rPr>
              <a:t> [Photograph]. (2018).</a:t>
            </a:r>
          </a:p>
          <a:p>
            <a:pPr marL="0" marR="0" lvl="0" indent="0" algn="l" rtl="0">
              <a:spcBef>
                <a:spcPts val="0"/>
              </a:spcBef>
              <a:spcAft>
                <a:spcPts val="0"/>
              </a:spcAft>
              <a:buNone/>
            </a:pPr>
            <a:r>
              <a:rPr lang="en-US" sz="1200" dirty="0">
                <a:solidFill>
                  <a:schemeClr val="dk1"/>
                </a:solidFill>
                <a:latin typeface="Calibri"/>
                <a:ea typeface="Calibri"/>
                <a:cs typeface="Calibri"/>
                <a:sym typeface="Calibri"/>
              </a:rPr>
              <a:t>        https://orkhonvalley.gov.mn/Ich/2 </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cxnSp>
        <p:nvCxnSpPr>
          <p:cNvPr id="317" name="Google Shape;317;p22"/>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18" name="Google Shape;318;p2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19" name="Google Shape;319;p22"/>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pic>
        <p:nvPicPr>
          <p:cNvPr id="320" name="Google Shape;320;p22"/>
          <p:cNvPicPr preferRelativeResize="0"/>
          <p:nvPr/>
        </p:nvPicPr>
        <p:blipFill rotWithShape="1">
          <a:blip r:embed="rId3">
            <a:alphaModFix/>
          </a:blip>
          <a:srcRect/>
          <a:stretch/>
        </p:blipFill>
        <p:spPr>
          <a:xfrm>
            <a:off x="1219641" y="1671860"/>
            <a:ext cx="9925050" cy="4305297"/>
          </a:xfrm>
          <a:prstGeom prst="rect">
            <a:avLst/>
          </a:prstGeom>
          <a:noFill/>
          <a:ln>
            <a:noFill/>
          </a:ln>
        </p:spPr>
      </p:pic>
      <p:sp>
        <p:nvSpPr>
          <p:cNvPr id="321" name="Google Shape;321;p22"/>
          <p:cNvSpPr txBox="1"/>
          <p:nvPr/>
        </p:nvSpPr>
        <p:spPr>
          <a:xfrm>
            <a:off x="3967886" y="961618"/>
            <a:ext cx="4256227"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биет бус соёлын өвүүд</a:t>
            </a:r>
            <a:endParaRPr sz="1600" b="1">
              <a:solidFill>
                <a:schemeClr val="dk1"/>
              </a:solidFill>
              <a:latin typeface="Arial"/>
              <a:ea typeface="Arial"/>
              <a:cs typeface="Arial"/>
              <a:sym typeface="Arial"/>
            </a:endParaRPr>
          </a:p>
          <a:p>
            <a:pPr marL="0" marR="0" lvl="0" indent="0" algn="ctr" rtl="0">
              <a:lnSpc>
                <a:spcPct val="100000"/>
              </a:lnSpc>
              <a:spcBef>
                <a:spcPts val="0"/>
              </a:spcBef>
              <a:spcAft>
                <a:spcPts val="0"/>
              </a:spcAft>
              <a:buNone/>
            </a:pPr>
            <a:r>
              <a:rPr lang="en-US" sz="1600" b="0" i="0">
                <a:solidFill>
                  <a:srgbClr val="050505"/>
                </a:solidFill>
                <a:latin typeface="Arial"/>
                <a:ea typeface="Arial"/>
                <a:cs typeface="Arial"/>
                <a:sym typeface="Arial"/>
              </a:rPr>
              <a:t>Intangible cultural heritage of Mongolians</a:t>
            </a:r>
            <a:endParaRPr sz="1600" b="1">
              <a:solidFill>
                <a:schemeClr val="dk1"/>
              </a:solidFill>
              <a:latin typeface="Arial"/>
              <a:ea typeface="Arial"/>
              <a:cs typeface="Arial"/>
              <a:sym typeface="Arial"/>
            </a:endParaRPr>
          </a:p>
        </p:txBody>
      </p:sp>
      <p:sp>
        <p:nvSpPr>
          <p:cNvPr id="322" name="Google Shape;322;p22"/>
          <p:cNvSpPr txBox="1"/>
          <p:nvPr/>
        </p:nvSpPr>
        <p:spPr>
          <a:xfrm>
            <a:off x="4774834" y="6102624"/>
            <a:ext cx="3060313" cy="55395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dirty="0" err="1">
                <a:solidFill>
                  <a:schemeClr val="dk1"/>
                </a:solidFill>
                <a:latin typeface="+mn-lt"/>
                <a:ea typeface="Calibri"/>
                <a:cs typeface="Calibri"/>
                <a:sym typeface="Calibri"/>
              </a:rPr>
              <a:t>Бурмаа</a:t>
            </a:r>
            <a:r>
              <a:rPr lang="en-US" sz="1000" dirty="0">
                <a:solidFill>
                  <a:schemeClr val="dk1"/>
                </a:solidFill>
                <a:latin typeface="+mn-lt"/>
                <a:ea typeface="Calibri"/>
                <a:cs typeface="Calibri"/>
                <a:sym typeface="Calibri"/>
              </a:rPr>
              <a:t>, Б. (2022, June 9). </a:t>
            </a:r>
            <a:r>
              <a:rPr lang="en-US" sz="1000" dirty="0" err="1">
                <a:solidFill>
                  <a:schemeClr val="dk1"/>
                </a:solidFill>
                <a:latin typeface="+mn-lt"/>
                <a:ea typeface="Calibri"/>
                <a:cs typeface="Calibri"/>
                <a:sym typeface="Calibri"/>
              </a:rPr>
              <a:t>Юнескод</a:t>
            </a:r>
            <a:r>
              <a:rPr lang="en-US" sz="1000" dirty="0">
                <a:solidFill>
                  <a:schemeClr val="dk1"/>
                </a:solidFill>
                <a:latin typeface="+mn-lt"/>
                <a:ea typeface="Calibri"/>
                <a:cs typeface="Calibri"/>
                <a:sym typeface="Calibri"/>
              </a:rPr>
              <a:t> </a:t>
            </a:r>
            <a:r>
              <a:rPr lang="en-US" sz="1000" dirty="0" err="1">
                <a:solidFill>
                  <a:schemeClr val="dk1"/>
                </a:solidFill>
                <a:latin typeface="+mn-lt"/>
                <a:ea typeface="Calibri"/>
                <a:cs typeface="Calibri"/>
                <a:sym typeface="Calibri"/>
              </a:rPr>
              <a:t>бүртгэгдсэн</a:t>
            </a:r>
            <a:r>
              <a:rPr lang="en-US" sz="1000" dirty="0">
                <a:solidFill>
                  <a:schemeClr val="dk1"/>
                </a:solidFill>
                <a:latin typeface="+mn-lt"/>
                <a:ea typeface="Calibri"/>
                <a:cs typeface="Calibri"/>
                <a:sym typeface="Calibri"/>
              </a:rPr>
              <a:t> </a:t>
            </a:r>
            <a:r>
              <a:rPr lang="en-US" sz="1000" dirty="0" err="1">
                <a:solidFill>
                  <a:schemeClr val="dk1"/>
                </a:solidFill>
                <a:latin typeface="+mn-lt"/>
                <a:ea typeface="Calibri"/>
                <a:cs typeface="Calibri"/>
                <a:sym typeface="Calibri"/>
              </a:rPr>
              <a:t>Монголын</a:t>
            </a:r>
            <a:r>
              <a:rPr lang="en-US" sz="1000" dirty="0">
                <a:solidFill>
                  <a:schemeClr val="dk1"/>
                </a:solidFill>
                <a:latin typeface="+mn-lt"/>
                <a:ea typeface="Calibri"/>
                <a:cs typeface="Calibri"/>
                <a:sym typeface="Calibri"/>
              </a:rPr>
              <a:t> </a:t>
            </a:r>
            <a:r>
              <a:rPr lang="en-US" sz="1000" dirty="0" err="1">
                <a:solidFill>
                  <a:schemeClr val="dk1"/>
                </a:solidFill>
                <a:latin typeface="+mn-lt"/>
                <a:ea typeface="Calibri"/>
                <a:cs typeface="Calibri"/>
                <a:sym typeface="Calibri"/>
              </a:rPr>
              <a:t>соёлын</a:t>
            </a:r>
            <a:r>
              <a:rPr lang="en-US" sz="1000" dirty="0">
                <a:solidFill>
                  <a:schemeClr val="dk1"/>
                </a:solidFill>
                <a:latin typeface="+mn-lt"/>
                <a:ea typeface="Calibri"/>
                <a:cs typeface="Calibri"/>
                <a:sym typeface="Calibri"/>
              </a:rPr>
              <a:t> </a:t>
            </a:r>
            <a:r>
              <a:rPr lang="en-US" sz="1000" dirty="0" err="1">
                <a:solidFill>
                  <a:schemeClr val="dk1"/>
                </a:solidFill>
                <a:latin typeface="+mn-lt"/>
                <a:ea typeface="Calibri"/>
                <a:cs typeface="Calibri"/>
                <a:sym typeface="Calibri"/>
              </a:rPr>
              <a:t>биет</a:t>
            </a:r>
            <a:r>
              <a:rPr lang="en-US" sz="1000" dirty="0">
                <a:solidFill>
                  <a:schemeClr val="dk1"/>
                </a:solidFill>
                <a:latin typeface="+mn-lt"/>
                <a:ea typeface="Calibri"/>
                <a:cs typeface="Calibri"/>
                <a:sym typeface="Calibri"/>
              </a:rPr>
              <a:t> </a:t>
            </a:r>
            <a:r>
              <a:rPr lang="en-US" sz="1000" dirty="0" err="1">
                <a:solidFill>
                  <a:schemeClr val="dk1"/>
                </a:solidFill>
                <a:latin typeface="+mn-lt"/>
                <a:ea typeface="Calibri"/>
                <a:cs typeface="Calibri"/>
                <a:sym typeface="Calibri"/>
              </a:rPr>
              <a:t>бус</a:t>
            </a:r>
            <a:r>
              <a:rPr lang="en-US" sz="1000" dirty="0">
                <a:solidFill>
                  <a:schemeClr val="dk1"/>
                </a:solidFill>
                <a:latin typeface="+mn-lt"/>
                <a:ea typeface="Calibri"/>
                <a:cs typeface="Calibri"/>
                <a:sym typeface="Calibri"/>
              </a:rPr>
              <a:t> </a:t>
            </a:r>
            <a:r>
              <a:rPr lang="en-US" sz="1000" dirty="0" err="1">
                <a:solidFill>
                  <a:schemeClr val="dk1"/>
                </a:solidFill>
                <a:latin typeface="+mn-lt"/>
                <a:ea typeface="Calibri"/>
                <a:cs typeface="Calibri"/>
                <a:sym typeface="Calibri"/>
              </a:rPr>
              <a:t>өвүүд</a:t>
            </a:r>
            <a:r>
              <a:rPr lang="en-US" sz="1000" dirty="0">
                <a:solidFill>
                  <a:schemeClr val="dk1"/>
                </a:solidFill>
                <a:latin typeface="+mn-lt"/>
                <a:ea typeface="Calibri"/>
                <a:cs typeface="Calibri"/>
                <a:sym typeface="Calibri"/>
              </a:rPr>
              <a:t> [Photograph]. </a:t>
            </a:r>
            <a:endParaRPr lang="mn-MN" sz="1000" dirty="0">
              <a:solidFill>
                <a:schemeClr val="dk1"/>
              </a:solidFill>
              <a:latin typeface="+mn-lt"/>
              <a:ea typeface="Calibri"/>
              <a:cs typeface="Calibri"/>
              <a:sym typeface="Calibri"/>
            </a:endParaRPr>
          </a:p>
          <a:p>
            <a:pPr marL="0" marR="0" lvl="0" indent="0" algn="l" rtl="0">
              <a:spcBef>
                <a:spcPts val="0"/>
              </a:spcBef>
              <a:spcAft>
                <a:spcPts val="0"/>
              </a:spcAft>
              <a:buNone/>
            </a:pPr>
            <a:r>
              <a:rPr lang="en-US" sz="1000" dirty="0">
                <a:solidFill>
                  <a:schemeClr val="dk1"/>
                </a:solidFill>
                <a:latin typeface="+mn-lt"/>
                <a:ea typeface="Calibri"/>
                <a:cs typeface="Calibri"/>
                <a:sym typeface="Calibri"/>
              </a:rPr>
              <a:t>              https://eguur.mn/333847/ </a:t>
            </a:r>
            <a:endParaRPr sz="1000" dirty="0">
              <a:latin typeface="+mn-l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cxnSp>
        <p:nvCxnSpPr>
          <p:cNvPr id="327" name="Google Shape;327;p23"/>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328" name="Google Shape;328;p23"/>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329" name="Google Shape;329;p23"/>
          <p:cNvSpPr txBox="1"/>
          <p:nvPr/>
        </p:nvSpPr>
        <p:spPr>
          <a:xfrm>
            <a:off x="1931755" y="1351755"/>
            <a:ext cx="8091134"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a:solidFill>
                  <a:schemeClr val="dk1"/>
                </a:solidFill>
                <a:latin typeface="Arial"/>
                <a:ea typeface="Arial"/>
                <a:cs typeface="Arial"/>
                <a:sym typeface="Arial"/>
              </a:rPr>
              <a:t>Дасгал </a:t>
            </a:r>
            <a:r>
              <a:rPr lang="en-US" sz="1600" b="1" i="1">
                <a:solidFill>
                  <a:schemeClr val="dk1"/>
                </a:solidFill>
                <a:latin typeface="Arial"/>
                <a:ea typeface="Arial"/>
                <a:cs typeface="Arial"/>
                <a:sym typeface="Arial"/>
              </a:rPr>
              <a:t>3</a:t>
            </a:r>
            <a:r>
              <a:rPr lang="en-US" sz="1600" b="1" i="1" u="none" strike="noStrike" cap="none">
                <a:solidFill>
                  <a:schemeClr val="dk1"/>
                </a:solidFill>
                <a:latin typeface="Arial"/>
                <a:ea typeface="Arial"/>
                <a:cs typeface="Arial"/>
                <a:sym typeface="Arial"/>
              </a:rPr>
              <a:t>. Дараах асуултын дагуу ярилцаж, ойлголтоо шалгаарай.</a:t>
            </a:r>
            <a:endParaRP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a:solidFill>
                  <a:schemeClr val="dk1"/>
                </a:solidFill>
                <a:latin typeface="Arial"/>
                <a:ea typeface="Arial"/>
                <a:cs typeface="Arial"/>
                <a:sym typeface="Arial"/>
              </a:rPr>
              <a:t>Exercise 3. Discuss about following questions and review your understanding </a:t>
            </a:r>
            <a:endParaRPr/>
          </a:p>
        </p:txBody>
      </p:sp>
      <p:sp>
        <p:nvSpPr>
          <p:cNvPr id="330" name="Google Shape;330;p23"/>
          <p:cNvSpPr txBox="1"/>
          <p:nvPr/>
        </p:nvSpPr>
        <p:spPr>
          <a:xfrm>
            <a:off x="4231432" y="6155223"/>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108</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331" name="Google Shape;331;p23"/>
          <p:cNvSpPr/>
          <p:nvPr/>
        </p:nvSpPr>
        <p:spPr>
          <a:xfrm>
            <a:off x="1237965" y="2526391"/>
            <a:ext cx="9478713" cy="2345322"/>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Морин хуур гэж ямар хөгжмийн зэмсэг вэ? Тодорхойлно уу. </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Морин хуур үүссэн тухай домгууд ямар утга агуулгатай вэ?</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Морин хуурын гарал үүслийн талаар судлаачид юу гэж үздэг вэ?</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Эрт үед морин хуурыг юугаар хийдэг байсан бэ?</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Монголчууд цагаан сараар яагаад гэртээ морин хуур тоглодог вэ?</a:t>
            </a:r>
            <a:endParaRPr sz="2000">
              <a:solidFill>
                <a:schemeClr val="dk1"/>
              </a:solidFill>
              <a:latin typeface="Arial"/>
              <a:ea typeface="Arial"/>
              <a:cs typeface="Arial"/>
              <a:sym typeface="Arial"/>
            </a:endParaRPr>
          </a:p>
        </p:txBody>
      </p:sp>
      <p:sp>
        <p:nvSpPr>
          <p:cNvPr id="332" name="Google Shape;332;p23"/>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cxnSp>
        <p:nvCxnSpPr>
          <p:cNvPr id="337" name="Google Shape;337;p24"/>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cxnSp>
        <p:nvCxnSpPr>
          <p:cNvPr id="338" name="Google Shape;338;p24"/>
          <p:cNvCxnSpPr/>
          <p:nvPr/>
        </p:nvCxnSpPr>
        <p:spPr>
          <a:xfrm rot="10800000">
            <a:off x="2656016" y="243985"/>
            <a:ext cx="0" cy="504000"/>
          </a:xfrm>
          <a:prstGeom prst="straightConnector1">
            <a:avLst/>
          </a:prstGeom>
          <a:noFill/>
          <a:ln w="9525" cap="flat" cmpd="sng">
            <a:solidFill>
              <a:srgbClr val="007E5D"/>
            </a:solidFill>
            <a:prstDash val="solid"/>
            <a:miter lim="800000"/>
            <a:headEnd type="none" w="sm" len="sm"/>
            <a:tailEnd type="none" w="sm" len="sm"/>
          </a:ln>
        </p:spPr>
      </p:cxnSp>
      <p:sp>
        <p:nvSpPr>
          <p:cNvPr id="339" name="Google Shape;339;p24"/>
          <p:cNvSpPr txBox="1"/>
          <p:nvPr/>
        </p:nvSpPr>
        <p:spPr>
          <a:xfrm>
            <a:off x="1931755" y="1351755"/>
            <a:ext cx="8091134" cy="63453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a:solidFill>
                  <a:schemeClr val="dk1"/>
                </a:solidFill>
                <a:latin typeface="Arial"/>
                <a:ea typeface="Arial"/>
                <a:cs typeface="Arial"/>
                <a:sym typeface="Arial"/>
              </a:rPr>
              <a:t>Дасгал </a:t>
            </a:r>
            <a:r>
              <a:rPr lang="en-US" sz="1600" b="1" i="1">
                <a:solidFill>
                  <a:schemeClr val="dk1"/>
                </a:solidFill>
                <a:latin typeface="Arial"/>
                <a:ea typeface="Arial"/>
                <a:cs typeface="Arial"/>
                <a:sym typeface="Arial"/>
              </a:rPr>
              <a:t>3</a:t>
            </a:r>
            <a:r>
              <a:rPr lang="en-US" sz="1600" b="1" i="1" u="none" strike="noStrike" cap="none">
                <a:solidFill>
                  <a:schemeClr val="dk1"/>
                </a:solidFill>
                <a:latin typeface="Arial"/>
                <a:ea typeface="Arial"/>
                <a:cs typeface="Arial"/>
                <a:sym typeface="Arial"/>
              </a:rPr>
              <a:t>. Дараах асуултын дагуу ярилцаж, ойлголтоо шалгаарай.</a:t>
            </a:r>
            <a:endParaRP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a:solidFill>
                  <a:schemeClr val="dk1"/>
                </a:solidFill>
                <a:latin typeface="Arial"/>
                <a:ea typeface="Arial"/>
                <a:cs typeface="Arial"/>
                <a:sym typeface="Arial"/>
              </a:rPr>
              <a:t>Exercise 3. Discuss about following questions and review your understanding </a:t>
            </a:r>
            <a:endParaRPr/>
          </a:p>
        </p:txBody>
      </p:sp>
      <p:sp>
        <p:nvSpPr>
          <p:cNvPr id="340" name="Google Shape;340;p24"/>
          <p:cNvSpPr txBox="1"/>
          <p:nvPr/>
        </p:nvSpPr>
        <p:spPr>
          <a:xfrm>
            <a:off x="4308186" y="5977157"/>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a:t>
            </a:r>
            <a:r>
              <a:rPr lang="en-US" sz="1200">
                <a:solidFill>
                  <a:schemeClr val="dk1"/>
                </a:solidFill>
                <a:latin typeface="Arial"/>
                <a:ea typeface="Arial"/>
                <a:cs typeface="Arial"/>
                <a:sym typeface="Arial"/>
              </a:rPr>
              <a:t>108</a:t>
            </a:r>
            <a:r>
              <a:rPr lang="en-US" sz="1200" b="0">
                <a:solidFill>
                  <a:schemeClr val="dk1"/>
                </a:solidFill>
                <a:latin typeface="Arial"/>
                <a:ea typeface="Arial"/>
                <a:cs typeface="Arial"/>
                <a:sym typeface="Arial"/>
              </a:rPr>
              <a:t>)</a:t>
            </a:r>
            <a:endParaRPr sz="1200">
              <a:solidFill>
                <a:schemeClr val="dk1"/>
              </a:solidFill>
              <a:latin typeface="Calibri"/>
              <a:ea typeface="Calibri"/>
              <a:cs typeface="Calibri"/>
              <a:sym typeface="Calibri"/>
            </a:endParaRPr>
          </a:p>
        </p:txBody>
      </p:sp>
      <p:sp>
        <p:nvSpPr>
          <p:cNvPr id="341" name="Google Shape;341;p24"/>
          <p:cNvSpPr txBox="1"/>
          <p:nvPr/>
        </p:nvSpPr>
        <p:spPr>
          <a:xfrm>
            <a:off x="1281953" y="2673439"/>
            <a:ext cx="10273553" cy="2343655"/>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Төрийн ёслолын өргөөнд хэзээ, яагаад “Төрийн их хан хуур”-ыг эгшиглүүлдэг вэ?</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2003, 2008 онд морин хууртай холбоотой ямар үйл явдал болсон бэ?</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Уртын дуу хэзээ үүссэн бэ?</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Уртын дууг яагаад уртын дуу гэж нэрлэсэн бэ? Ямар онцлогтой вэ?</a:t>
            </a:r>
            <a:endParaRPr sz="2000">
              <a:solidFill>
                <a:schemeClr val="dk1"/>
              </a:solidFill>
              <a:latin typeface="Arial"/>
              <a:ea typeface="Arial"/>
              <a:cs typeface="Arial"/>
              <a:sym typeface="Arial"/>
            </a:endParaRPr>
          </a:p>
          <a:p>
            <a:pPr marL="457200" marR="0" lvl="0" indent="-457200" algn="l" rtl="0">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2003, 2008 онд уртын дуутай холбоотой ямар үйл явдал болсон бэ? </a:t>
            </a:r>
            <a:endParaRPr sz="2000">
              <a:solidFill>
                <a:schemeClr val="dk1"/>
              </a:solidFill>
              <a:latin typeface="Arial"/>
              <a:ea typeface="Arial"/>
              <a:cs typeface="Arial"/>
              <a:sym typeface="Arial"/>
            </a:endParaRPr>
          </a:p>
        </p:txBody>
      </p:sp>
      <p:sp>
        <p:nvSpPr>
          <p:cNvPr id="342" name="Google Shape;342;p24"/>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AE8CB9A0-0FAD-46E2-8C2B-7AA51D1A0EEB}"/>
              </a:ext>
            </a:extLst>
          </p:cNvPr>
          <p:cNvCxnSpPr/>
          <p:nvPr/>
        </p:nvCxnSpPr>
        <p:spPr>
          <a:xfrm>
            <a:off x="130431" y="880843"/>
            <a:ext cx="11616267" cy="0"/>
          </a:xfrm>
          <a:prstGeom prst="line">
            <a:avLst/>
          </a:prstGeom>
          <a:ln>
            <a:solidFill>
              <a:srgbClr val="007E5D"/>
            </a:solidFill>
          </a:ln>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57655810-1E26-473D-9A43-12A5F844C7F0}"/>
              </a:ext>
            </a:extLst>
          </p:cNvPr>
          <p:cNvCxnSpPr/>
          <p:nvPr/>
        </p:nvCxnSpPr>
        <p:spPr>
          <a:xfrm flipV="1">
            <a:off x="2656016" y="243985"/>
            <a:ext cx="0" cy="504000"/>
          </a:xfrm>
          <a:prstGeom prst="line">
            <a:avLst/>
          </a:prstGeom>
          <a:ln w="9525">
            <a:solidFill>
              <a:srgbClr val="007E5D"/>
            </a:solidFill>
          </a:ln>
        </p:spPr>
        <p:style>
          <a:lnRef idx="3">
            <a:schemeClr val="accent2"/>
          </a:lnRef>
          <a:fillRef idx="0">
            <a:schemeClr val="accent2"/>
          </a:fillRef>
          <a:effectRef idx="2">
            <a:schemeClr val="accent2"/>
          </a:effectRef>
          <a:fontRef idx="minor">
            <a:schemeClr val="tx1"/>
          </a:fontRef>
        </p:style>
      </p:cxnSp>
      <p:sp>
        <p:nvSpPr>
          <p:cNvPr id="8" name="TextBox 7">
            <a:extLst>
              <a:ext uri="{FF2B5EF4-FFF2-40B4-BE49-F238E27FC236}">
                <a16:creationId xmlns:a16="http://schemas.microsoft.com/office/drawing/2014/main" id="{1F403E41-0D2D-626E-64B1-235DF690EC34}"/>
              </a:ext>
            </a:extLst>
          </p:cNvPr>
          <p:cNvSpPr txBox="1"/>
          <p:nvPr/>
        </p:nvSpPr>
        <p:spPr>
          <a:xfrm>
            <a:off x="3361766" y="1052869"/>
            <a:ext cx="7106696" cy="634533"/>
          </a:xfrm>
          <a:prstGeom prst="rect">
            <a:avLst/>
          </a:prstGeom>
          <a:noFill/>
        </p:spPr>
        <p:txBody>
          <a:bodyPr wrap="square">
            <a:spAutoFit/>
          </a:bodyPr>
          <a:lstStyle/>
          <a:p>
            <a:pPr marL="0" marR="0" lvl="0" indent="0" algn="just" rtl="0">
              <a:lnSpc>
                <a:spcPct val="115000"/>
              </a:lnSpc>
              <a:spcBef>
                <a:spcPts val="0"/>
              </a:spcBef>
              <a:spcAft>
                <a:spcPts val="0"/>
              </a:spcAft>
              <a:buClr>
                <a:srgbClr val="000000"/>
              </a:buClr>
              <a:buSzPts val="1800"/>
              <a:buFont typeface="Arial"/>
              <a:buNone/>
            </a:pP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Дасгал </a:t>
            </a:r>
            <a:r>
              <a:rPr lang="en-US" sz="1600" b="1" i="1" dirty="0">
                <a:solidFill>
                  <a:schemeClr val="dk1"/>
                </a:solidFill>
                <a:latin typeface="Arial" panose="020B0604020202020204" pitchFamily="34" charset="0"/>
                <a:ea typeface="Times New Roman"/>
                <a:cs typeface="Arial" panose="020B0604020202020204" pitchFamily="34" charset="0"/>
                <a:sym typeface="Times New Roman"/>
              </a:rPr>
              <a:t>4</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А</a:t>
            </a:r>
            <a:r>
              <a:rPr lang="mn-MN" sz="1600" b="1" i="1" dirty="0">
                <a:solidFill>
                  <a:schemeClr val="dk1"/>
                </a:solidFill>
                <a:latin typeface="Arial" panose="020B0604020202020204" pitchFamily="34" charset="0"/>
                <a:ea typeface="Times New Roman"/>
                <a:cs typeface="Arial" panose="020B0604020202020204" pitchFamily="34" charset="0"/>
                <a:sym typeface="Times New Roman"/>
              </a:rPr>
              <a:t>рдын хөгжмийн зэмсгүүдийг зөв болгож нэрлэнэ үү</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a:t>
            </a:r>
          </a:p>
          <a:p>
            <a:pPr marL="0" marR="0" lvl="0" indent="0" algn="just" rtl="0">
              <a:lnSpc>
                <a:spcPct val="115000"/>
              </a:lnSpc>
              <a:spcBef>
                <a:spcPts val="0"/>
              </a:spcBef>
              <a:spcAft>
                <a:spcPts val="0"/>
              </a:spcAft>
              <a:buClr>
                <a:srgbClr val="000000"/>
              </a:buClr>
              <a:buSzPts val="1800"/>
              <a:buFont typeface="Arial"/>
              <a:buNone/>
            </a:pP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Exercise </a:t>
            </a:r>
            <a:r>
              <a:rPr lang="mn-MN"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4</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r>
              <a:rPr lang="en-US" sz="1600" b="1" i="1" dirty="0">
                <a:solidFill>
                  <a:srgbClr val="050505"/>
                </a:solidFill>
                <a:effectLst/>
                <a:latin typeface="Arial" panose="020B0604020202020204" pitchFamily="34" charset="0"/>
                <a:cs typeface="Arial" panose="020B0604020202020204" pitchFamily="34" charset="0"/>
              </a:rPr>
              <a:t>Please correctly name the folk musical instruments.</a:t>
            </a:r>
            <a:r>
              <a:rPr lang="en-US" sz="1600" b="1" i="1" u="none" strike="noStrike" cap="none" dirty="0">
                <a:solidFill>
                  <a:schemeClr val="dk1"/>
                </a:solidFill>
                <a:latin typeface="Arial" panose="020B0604020202020204" pitchFamily="34" charset="0"/>
                <a:ea typeface="Times New Roman"/>
                <a:cs typeface="Arial" panose="020B0604020202020204" pitchFamily="34" charset="0"/>
                <a:sym typeface="Times New Roman"/>
              </a:rPr>
              <a:t> </a:t>
            </a:r>
          </a:p>
        </p:txBody>
      </p:sp>
      <p:sp>
        <p:nvSpPr>
          <p:cNvPr id="7" name="TextBox 6">
            <a:extLst>
              <a:ext uri="{FF2B5EF4-FFF2-40B4-BE49-F238E27FC236}">
                <a16:creationId xmlns:a16="http://schemas.microsoft.com/office/drawing/2014/main" id="{F4224AEA-7FDA-3C68-FB1E-6E02314D7968}"/>
              </a:ext>
            </a:extLst>
          </p:cNvPr>
          <p:cNvSpPr txBox="1"/>
          <p:nvPr/>
        </p:nvSpPr>
        <p:spPr>
          <a:xfrm>
            <a:off x="868202" y="2414283"/>
            <a:ext cx="3202409" cy="2806987"/>
          </a:xfrm>
          <a:prstGeom prst="rect">
            <a:avLst/>
          </a:prstGeom>
          <a:noFill/>
        </p:spPr>
        <p:txBody>
          <a:bodyPr wrap="square">
            <a:spAutoFit/>
          </a:bodyPr>
          <a:lstStyle/>
          <a:p>
            <a:pPr lvl="0">
              <a:lnSpc>
                <a:spcPct val="150000"/>
              </a:lnSpc>
            </a:pPr>
            <a:r>
              <a:rPr lang="mn-MN" sz="2000" dirty="0">
                <a:latin typeface="Arial" panose="020B0604020202020204" pitchFamily="34" charset="0"/>
                <a:cs typeface="Arial" panose="020B0604020202020204" pitchFamily="34" charset="0"/>
              </a:rPr>
              <a:t>А. Лимбэ</a:t>
            </a:r>
          </a:p>
          <a:p>
            <a:pPr lvl="0">
              <a:lnSpc>
                <a:spcPct val="150000"/>
              </a:lnSpc>
            </a:pPr>
            <a:r>
              <a:rPr lang="mn-MN" sz="2000" dirty="0">
                <a:latin typeface="Arial" panose="020B0604020202020204" pitchFamily="34" charset="0"/>
                <a:cs typeface="Arial" panose="020B0604020202020204" pitchFamily="34" charset="0"/>
              </a:rPr>
              <a:t>Б. Ятга </a:t>
            </a:r>
          </a:p>
          <a:p>
            <a:pPr lvl="0">
              <a:lnSpc>
                <a:spcPct val="150000"/>
              </a:lnSpc>
            </a:pPr>
            <a:r>
              <a:rPr lang="mn-MN" sz="2000" dirty="0">
                <a:latin typeface="Arial" panose="020B0604020202020204" pitchFamily="34" charset="0"/>
                <a:cs typeface="Arial" panose="020B0604020202020204" pitchFamily="34" charset="0"/>
              </a:rPr>
              <a:t>В. Ёочин </a:t>
            </a:r>
          </a:p>
          <a:p>
            <a:pPr lvl="0">
              <a:lnSpc>
                <a:spcPct val="150000"/>
              </a:lnSpc>
            </a:pPr>
            <a:r>
              <a:rPr lang="mn-MN" sz="2000" dirty="0">
                <a:latin typeface="Arial" panose="020B0604020202020204" pitchFamily="34" charset="0"/>
                <a:cs typeface="Arial" panose="020B0604020202020204" pitchFamily="34" charset="0"/>
              </a:rPr>
              <a:t>Г. Морин хуур</a:t>
            </a:r>
          </a:p>
          <a:p>
            <a:pPr lvl="0">
              <a:lnSpc>
                <a:spcPct val="150000"/>
              </a:lnSpc>
            </a:pPr>
            <a:r>
              <a:rPr lang="mn-MN" sz="2000" dirty="0">
                <a:latin typeface="Arial" panose="020B0604020202020204" pitchFamily="34" charset="0"/>
                <a:cs typeface="Arial" panose="020B0604020202020204" pitchFamily="34" charset="0"/>
              </a:rPr>
              <a:t>Д. Шанз /шударга/</a:t>
            </a:r>
          </a:p>
          <a:p>
            <a:pPr lvl="0">
              <a:lnSpc>
                <a:spcPct val="150000"/>
              </a:lnSpc>
            </a:pPr>
            <a:r>
              <a:rPr lang="mn-MN" sz="2000" dirty="0">
                <a:latin typeface="Arial" panose="020B0604020202020204" pitchFamily="34" charset="0"/>
                <a:cs typeface="Arial" panose="020B0604020202020204" pitchFamily="34" charset="0"/>
              </a:rPr>
              <a:t>Е. Хуучир </a:t>
            </a:r>
          </a:p>
        </p:txBody>
      </p:sp>
      <p:sp>
        <p:nvSpPr>
          <p:cNvPr id="9" name="TextBox 8">
            <a:extLst>
              <a:ext uri="{FF2B5EF4-FFF2-40B4-BE49-F238E27FC236}">
                <a16:creationId xmlns:a16="http://schemas.microsoft.com/office/drawing/2014/main" id="{ECE2F9D0-0471-FFD8-9E5A-B9ED73D49A17}"/>
              </a:ext>
            </a:extLst>
          </p:cNvPr>
          <p:cNvSpPr txBox="1"/>
          <p:nvPr/>
        </p:nvSpPr>
        <p:spPr>
          <a:xfrm>
            <a:off x="4529185" y="243985"/>
            <a:ext cx="3305962" cy="584775"/>
          </a:xfrm>
          <a:prstGeom prst="rect">
            <a:avLst/>
          </a:prstGeom>
          <a:noFill/>
        </p:spPr>
        <p:txBody>
          <a:bodyPr wrap="square">
            <a:spAutoFit/>
          </a:bodyPr>
          <a:lstStyle/>
          <a:p>
            <a:pPr algn="ctr">
              <a:lnSpc>
                <a:spcPct val="100000"/>
              </a:lnSpc>
            </a:pPr>
            <a:r>
              <a:rPr lang="mn-MN" sz="1600" b="1" dirty="0">
                <a:latin typeface="Arial" panose="020B0604020202020204" pitchFamily="34" charset="0"/>
                <a:cs typeface="Arial" panose="020B0604020202020204" pitchFamily="34" charset="0"/>
              </a:rPr>
              <a:t>Монголчуудын дуу, хөгжим </a:t>
            </a:r>
          </a:p>
          <a:p>
            <a:pPr algn="ctr">
              <a:lnSpc>
                <a:spcPct val="100000"/>
              </a:lnSpc>
            </a:pPr>
            <a:r>
              <a:rPr lang="en-US" sz="1600" b="1" dirty="0">
                <a:latin typeface="Arial" panose="020B0604020202020204" pitchFamily="34" charset="0"/>
                <a:cs typeface="Arial" panose="020B0604020202020204" pitchFamily="34" charset="0"/>
              </a:rPr>
              <a:t>Mongolian song, music</a:t>
            </a:r>
          </a:p>
        </p:txBody>
      </p:sp>
      <p:pic>
        <p:nvPicPr>
          <p:cNvPr id="3" name="Picture 2">
            <a:extLst>
              <a:ext uri="{FF2B5EF4-FFF2-40B4-BE49-F238E27FC236}">
                <a16:creationId xmlns:a16="http://schemas.microsoft.com/office/drawing/2014/main" id="{D49A9D30-59E6-D937-ACE8-99DBE9E1BD99}"/>
              </a:ext>
            </a:extLst>
          </p:cNvPr>
          <p:cNvPicPr>
            <a:picLocks noChangeAspect="1"/>
          </p:cNvPicPr>
          <p:nvPr/>
        </p:nvPicPr>
        <p:blipFill>
          <a:blip r:embed="rId2"/>
          <a:stretch>
            <a:fillRect/>
          </a:stretch>
        </p:blipFill>
        <p:spPr>
          <a:xfrm>
            <a:off x="3407929" y="2113149"/>
            <a:ext cx="1074420" cy="764176"/>
          </a:xfrm>
          <a:prstGeom prst="rect">
            <a:avLst/>
          </a:prstGeom>
        </p:spPr>
      </p:pic>
      <p:pic>
        <p:nvPicPr>
          <p:cNvPr id="11" name="Picture 10">
            <a:extLst>
              <a:ext uri="{FF2B5EF4-FFF2-40B4-BE49-F238E27FC236}">
                <a16:creationId xmlns:a16="http://schemas.microsoft.com/office/drawing/2014/main" id="{1C9D2370-E9B3-59A7-8D87-C7C4AB573565}"/>
              </a:ext>
            </a:extLst>
          </p:cNvPr>
          <p:cNvPicPr>
            <a:picLocks noChangeAspect="1"/>
          </p:cNvPicPr>
          <p:nvPr/>
        </p:nvPicPr>
        <p:blipFill>
          <a:blip r:embed="rId3"/>
          <a:stretch>
            <a:fillRect/>
          </a:stretch>
        </p:blipFill>
        <p:spPr>
          <a:xfrm flipH="1">
            <a:off x="8919882" y="1951243"/>
            <a:ext cx="1954306" cy="926081"/>
          </a:xfrm>
          <a:prstGeom prst="rect">
            <a:avLst/>
          </a:prstGeom>
        </p:spPr>
      </p:pic>
      <p:pic>
        <p:nvPicPr>
          <p:cNvPr id="17" name="Picture 16">
            <a:extLst>
              <a:ext uri="{FF2B5EF4-FFF2-40B4-BE49-F238E27FC236}">
                <a16:creationId xmlns:a16="http://schemas.microsoft.com/office/drawing/2014/main" id="{30919260-E623-96EA-B1FF-0E6C6FC522E7}"/>
              </a:ext>
            </a:extLst>
          </p:cNvPr>
          <p:cNvPicPr>
            <a:picLocks noChangeAspect="1"/>
          </p:cNvPicPr>
          <p:nvPr/>
        </p:nvPicPr>
        <p:blipFill>
          <a:blip r:embed="rId4"/>
          <a:stretch>
            <a:fillRect/>
          </a:stretch>
        </p:blipFill>
        <p:spPr>
          <a:xfrm>
            <a:off x="5728438" y="1986288"/>
            <a:ext cx="1416429" cy="891037"/>
          </a:xfrm>
          <a:prstGeom prst="rect">
            <a:avLst/>
          </a:prstGeom>
        </p:spPr>
      </p:pic>
      <p:pic>
        <p:nvPicPr>
          <p:cNvPr id="20" name="Picture 19">
            <a:extLst>
              <a:ext uri="{FF2B5EF4-FFF2-40B4-BE49-F238E27FC236}">
                <a16:creationId xmlns:a16="http://schemas.microsoft.com/office/drawing/2014/main" id="{C60225E6-05CF-159B-7452-A4281D22786F}"/>
              </a:ext>
            </a:extLst>
          </p:cNvPr>
          <p:cNvPicPr>
            <a:picLocks noChangeAspect="1"/>
          </p:cNvPicPr>
          <p:nvPr/>
        </p:nvPicPr>
        <p:blipFill>
          <a:blip r:embed="rId5"/>
          <a:stretch>
            <a:fillRect/>
          </a:stretch>
        </p:blipFill>
        <p:spPr>
          <a:xfrm>
            <a:off x="6915114" y="3658503"/>
            <a:ext cx="1064165" cy="1891553"/>
          </a:xfrm>
          <a:prstGeom prst="rect">
            <a:avLst/>
          </a:prstGeom>
        </p:spPr>
      </p:pic>
      <p:pic>
        <p:nvPicPr>
          <p:cNvPr id="23" name="Picture 22">
            <a:extLst>
              <a:ext uri="{FF2B5EF4-FFF2-40B4-BE49-F238E27FC236}">
                <a16:creationId xmlns:a16="http://schemas.microsoft.com/office/drawing/2014/main" id="{709195FA-C755-324B-004A-AA863BE1587C}"/>
              </a:ext>
            </a:extLst>
          </p:cNvPr>
          <p:cNvPicPr>
            <a:picLocks noChangeAspect="1"/>
          </p:cNvPicPr>
          <p:nvPr/>
        </p:nvPicPr>
        <p:blipFill>
          <a:blip r:embed="rId6"/>
          <a:stretch>
            <a:fillRect/>
          </a:stretch>
        </p:blipFill>
        <p:spPr>
          <a:xfrm>
            <a:off x="3900746" y="3931002"/>
            <a:ext cx="1203924" cy="1667435"/>
          </a:xfrm>
          <a:prstGeom prst="rect">
            <a:avLst/>
          </a:prstGeom>
        </p:spPr>
      </p:pic>
      <p:pic>
        <p:nvPicPr>
          <p:cNvPr id="2050" name="Picture 2">
            <a:extLst>
              <a:ext uri="{FF2B5EF4-FFF2-40B4-BE49-F238E27FC236}">
                <a16:creationId xmlns:a16="http://schemas.microsoft.com/office/drawing/2014/main" id="{80DFD45C-986A-B39B-896C-010D9E3875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58151" y="3936407"/>
            <a:ext cx="1316037" cy="19740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99E0FD4-C40F-20F2-7BD1-AB80993BE338}"/>
              </a:ext>
            </a:extLst>
          </p:cNvPr>
          <p:cNvSpPr txBox="1"/>
          <p:nvPr/>
        </p:nvSpPr>
        <p:spPr>
          <a:xfrm>
            <a:off x="3050583" y="2931762"/>
            <a:ext cx="1877416" cy="461665"/>
          </a:xfrm>
          <a:prstGeom prst="rect">
            <a:avLst/>
          </a:prstGeom>
          <a:noFill/>
        </p:spPr>
        <p:txBody>
          <a:bodyPr wrap="square">
            <a:spAutoFit/>
          </a:bodyPr>
          <a:lstStyle/>
          <a:p>
            <a:r>
              <a:rPr lang="en-US" sz="800" dirty="0"/>
              <a:t>M</a:t>
            </a:r>
            <a:r>
              <a:rPr lang="mn-MN" sz="800" dirty="0"/>
              <a:t>онголын радио. (2022, </a:t>
            </a:r>
            <a:r>
              <a:rPr lang="en-US" sz="800" dirty="0"/>
              <a:t>April 14). </a:t>
            </a:r>
            <a:r>
              <a:rPr lang="mn-MN" sz="800" dirty="0"/>
              <a:t>Лимбэ [</a:t>
            </a:r>
            <a:r>
              <a:rPr lang="en-US" sz="800" dirty="0"/>
              <a:t>Photograph]. www.mnb.mn. </a:t>
            </a:r>
          </a:p>
          <a:p>
            <a:r>
              <a:rPr lang="en-US" sz="800" dirty="0"/>
              <a:t>     https://www.mnb.mn/i/261921 </a:t>
            </a:r>
          </a:p>
        </p:txBody>
      </p:sp>
      <p:sp>
        <p:nvSpPr>
          <p:cNvPr id="12" name="TextBox 11">
            <a:extLst>
              <a:ext uri="{FF2B5EF4-FFF2-40B4-BE49-F238E27FC236}">
                <a16:creationId xmlns:a16="http://schemas.microsoft.com/office/drawing/2014/main" id="{B7EA9C7E-BCC9-6A30-4456-1ED692679BA8}"/>
              </a:ext>
            </a:extLst>
          </p:cNvPr>
          <p:cNvSpPr txBox="1"/>
          <p:nvPr/>
        </p:nvSpPr>
        <p:spPr>
          <a:xfrm>
            <a:off x="4892831" y="2966974"/>
            <a:ext cx="3323229" cy="461665"/>
          </a:xfrm>
          <a:prstGeom prst="rect">
            <a:avLst/>
          </a:prstGeom>
          <a:noFill/>
        </p:spPr>
        <p:txBody>
          <a:bodyPr wrap="square">
            <a:spAutoFit/>
          </a:bodyPr>
          <a:lstStyle/>
          <a:p>
            <a:r>
              <a:rPr lang="en-US" sz="800" dirty="0" err="1"/>
              <a:t>Kloisiie</a:t>
            </a:r>
            <a:r>
              <a:rPr lang="en-US" sz="800" dirty="0"/>
              <a:t>. (2009, June 13). </a:t>
            </a:r>
            <a:r>
              <a:rPr lang="mn-MN" sz="800" dirty="0"/>
              <a:t>Ёочин [</a:t>
            </a:r>
            <a:r>
              <a:rPr lang="en-US" sz="800" dirty="0"/>
              <a:t>Photograph]. Wikipedia.        https://mn.wikipedia.org/wiki/%D0%81%D0%BE%D1%87%D0%B8%D0%BD#/media/%D0%A4%D0%B0%D0%B9%D0%BB:Yangqin1.jpg </a:t>
            </a:r>
          </a:p>
        </p:txBody>
      </p:sp>
      <p:sp>
        <p:nvSpPr>
          <p:cNvPr id="15" name="TextBox 14">
            <a:extLst>
              <a:ext uri="{FF2B5EF4-FFF2-40B4-BE49-F238E27FC236}">
                <a16:creationId xmlns:a16="http://schemas.microsoft.com/office/drawing/2014/main" id="{8E67F061-3432-5B55-9FB5-5CA9CB429C63}"/>
              </a:ext>
            </a:extLst>
          </p:cNvPr>
          <p:cNvSpPr txBox="1"/>
          <p:nvPr/>
        </p:nvSpPr>
        <p:spPr>
          <a:xfrm>
            <a:off x="8236666" y="2966974"/>
            <a:ext cx="3675529" cy="461665"/>
          </a:xfrm>
          <a:prstGeom prst="rect">
            <a:avLst/>
          </a:prstGeom>
          <a:noFill/>
        </p:spPr>
        <p:txBody>
          <a:bodyPr wrap="square">
            <a:spAutoFit/>
          </a:bodyPr>
          <a:lstStyle/>
          <a:p>
            <a:r>
              <a:rPr lang="en-US" sz="800" dirty="0"/>
              <a:t>Shadowmaster2503. (2009, October 1). </a:t>
            </a:r>
            <a:r>
              <a:rPr lang="mn-MN" sz="800" dirty="0"/>
              <a:t>Ятга [</a:t>
            </a:r>
            <a:r>
              <a:rPr lang="en-US" sz="800" dirty="0"/>
              <a:t>Photograph]. Wikipedia. https://mn.wikipedia.org/wiki/%D0%AF%D1%82%D0%B3%D0%B0#/media/%D0%A4%D0%B0%D0%B9%D0%BB:Mongolian_yatga_front_view.JPG </a:t>
            </a:r>
          </a:p>
        </p:txBody>
      </p:sp>
      <p:sp>
        <p:nvSpPr>
          <p:cNvPr id="18" name="TextBox 17">
            <a:extLst>
              <a:ext uri="{FF2B5EF4-FFF2-40B4-BE49-F238E27FC236}">
                <a16:creationId xmlns:a16="http://schemas.microsoft.com/office/drawing/2014/main" id="{743E98B0-7124-C598-7625-0BBA4CF1917C}"/>
              </a:ext>
            </a:extLst>
          </p:cNvPr>
          <p:cNvSpPr txBox="1"/>
          <p:nvPr/>
        </p:nvSpPr>
        <p:spPr>
          <a:xfrm>
            <a:off x="2894828" y="5714854"/>
            <a:ext cx="3323229" cy="707886"/>
          </a:xfrm>
          <a:prstGeom prst="rect">
            <a:avLst/>
          </a:prstGeom>
          <a:noFill/>
        </p:spPr>
        <p:txBody>
          <a:bodyPr wrap="square">
            <a:spAutoFit/>
          </a:bodyPr>
          <a:lstStyle/>
          <a:p>
            <a:r>
              <a:rPr lang="en-US" sz="800" dirty="0"/>
              <a:t>Chanzy performance [Photograph]. (2013, December 4). Wikipedia.</a:t>
            </a:r>
            <a:r>
              <a:rPr lang="mn-MN" sz="800" dirty="0"/>
              <a:t>\</a:t>
            </a:r>
          </a:p>
          <a:p>
            <a:r>
              <a:rPr lang="mn-MN" sz="800" dirty="0"/>
              <a:t> </a:t>
            </a:r>
            <a:r>
              <a:rPr lang="en-US" sz="800" dirty="0"/>
              <a:t>https://mn.wikipedia.org/wiki/%D0%A8%D1%83%D0%B4%D1%80%D0%B0%D0%B3%D0%B0#/media/%D0%A4%D0%B0%D0%B9%D0%BB:Chanzy_performance.jpg </a:t>
            </a:r>
          </a:p>
        </p:txBody>
      </p:sp>
      <p:sp>
        <p:nvSpPr>
          <p:cNvPr id="21" name="TextBox 20">
            <a:extLst>
              <a:ext uri="{FF2B5EF4-FFF2-40B4-BE49-F238E27FC236}">
                <a16:creationId xmlns:a16="http://schemas.microsoft.com/office/drawing/2014/main" id="{D100F6BB-6ACF-2857-AFD2-1A2AA3394C32}"/>
              </a:ext>
            </a:extLst>
          </p:cNvPr>
          <p:cNvSpPr txBox="1"/>
          <p:nvPr/>
        </p:nvSpPr>
        <p:spPr>
          <a:xfrm>
            <a:off x="6445624" y="5740930"/>
            <a:ext cx="2474258" cy="954107"/>
          </a:xfrm>
          <a:prstGeom prst="rect">
            <a:avLst/>
          </a:prstGeom>
          <a:noFill/>
        </p:spPr>
        <p:txBody>
          <a:bodyPr wrap="square">
            <a:spAutoFit/>
          </a:bodyPr>
          <a:lstStyle/>
          <a:p>
            <a:r>
              <a:rPr lang="en-US" sz="800" dirty="0"/>
              <a:t>Brücke-</a:t>
            </a:r>
            <a:r>
              <a:rPr lang="en-US" sz="800" dirty="0" err="1"/>
              <a:t>Osteuropa</a:t>
            </a:r>
            <a:r>
              <a:rPr lang="en-US" sz="800" dirty="0"/>
              <a:t>. (2009, August 20). </a:t>
            </a:r>
            <a:r>
              <a:rPr lang="mn-MN" sz="800" dirty="0"/>
              <a:t>Морин хуур [</a:t>
            </a:r>
            <a:r>
              <a:rPr lang="en-US" sz="800" dirty="0"/>
              <a:t>Photograph]. Wikipedia.</a:t>
            </a:r>
            <a:r>
              <a:rPr lang="mn-MN" sz="800" dirty="0"/>
              <a:t> </a:t>
            </a:r>
          </a:p>
          <a:p>
            <a:endParaRPr lang="mn-MN" sz="800" dirty="0"/>
          </a:p>
          <a:p>
            <a:r>
              <a:rPr lang="en-US" sz="800" dirty="0"/>
              <a:t>https://mn.wikipedia.org/wiki/%D0%9C%D0%BE%D1%80%D0%B8%D0%BD_%D1%85%D1%83%D1%83%D1%80#/media/%D0%A4%D0%B0%D0%B9%D0%BB:Mongolian_horse_violin.JPG </a:t>
            </a:r>
          </a:p>
        </p:txBody>
      </p:sp>
      <p:sp>
        <p:nvSpPr>
          <p:cNvPr id="24" name="TextBox 23">
            <a:extLst>
              <a:ext uri="{FF2B5EF4-FFF2-40B4-BE49-F238E27FC236}">
                <a16:creationId xmlns:a16="http://schemas.microsoft.com/office/drawing/2014/main" id="{9F33601A-BC5D-165F-8DB1-3A37A2781D7E}"/>
              </a:ext>
            </a:extLst>
          </p:cNvPr>
          <p:cNvSpPr txBox="1"/>
          <p:nvPr/>
        </p:nvSpPr>
        <p:spPr>
          <a:xfrm>
            <a:off x="9208943" y="6113620"/>
            <a:ext cx="2149340" cy="461665"/>
          </a:xfrm>
          <a:prstGeom prst="rect">
            <a:avLst/>
          </a:prstGeom>
          <a:noFill/>
        </p:spPr>
        <p:txBody>
          <a:bodyPr wrap="square">
            <a:spAutoFit/>
          </a:bodyPr>
          <a:lstStyle/>
          <a:p>
            <a:r>
              <a:rPr lang="mn-MN" sz="800" dirty="0"/>
              <a:t>Гэрэлт-Од, Б. (2021, </a:t>
            </a:r>
            <a:r>
              <a:rPr lang="en-US" sz="800" dirty="0"/>
              <a:t>February 8). </a:t>
            </a:r>
            <a:r>
              <a:rPr lang="mn-MN" sz="800" dirty="0"/>
              <a:t>Хуучир [</a:t>
            </a:r>
            <a:r>
              <a:rPr lang="en-US" sz="800" dirty="0"/>
              <a:t>Photograph]. montsame.mn. </a:t>
            </a:r>
          </a:p>
          <a:p>
            <a:r>
              <a:rPr lang="en-US" sz="800" dirty="0"/>
              <a:t>     https://montsame.mn/mn/read/252805 </a:t>
            </a:r>
          </a:p>
        </p:txBody>
      </p:sp>
    </p:spTree>
    <p:extLst>
      <p:ext uri="{BB962C8B-B14F-4D97-AF65-F5344CB8AC3E}">
        <p14:creationId xmlns:p14="http://schemas.microsoft.com/office/powerpoint/2010/main" val="3251160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cxnSp>
        <p:nvCxnSpPr>
          <p:cNvPr id="355" name="Google Shape;355;p26"/>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56" name="Google Shape;356;p26"/>
          <p:cNvCxnSpPr/>
          <p:nvPr/>
        </p:nvCxnSpPr>
        <p:spPr>
          <a:xfrm>
            <a:off x="130431" y="871416"/>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57" name="Google Shape;357;p26"/>
          <p:cNvSpPr txBox="1"/>
          <p:nvPr/>
        </p:nvSpPr>
        <p:spPr>
          <a:xfrm>
            <a:off x="4222788" y="1048880"/>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1600"/>
              <a:buFont typeface="Arial"/>
              <a:buNone/>
            </a:pPr>
            <a:r>
              <a:rPr lang="en-US" sz="1600" b="1">
                <a:solidFill>
                  <a:schemeClr val="dk1"/>
                </a:solidFill>
                <a:latin typeface="Arial"/>
                <a:ea typeface="Arial"/>
                <a:cs typeface="Arial"/>
                <a:sym typeface="Arial"/>
              </a:rPr>
              <a:t>Гэрийн даалгавар 1 </a:t>
            </a:r>
            <a:endParaRPr/>
          </a:p>
          <a:p>
            <a:pPr marL="0" marR="0" lvl="0" indent="0" algn="ctr" rtl="0">
              <a:spcBef>
                <a:spcPts val="0"/>
              </a:spcBef>
              <a:spcAft>
                <a:spcPts val="0"/>
              </a:spcAft>
              <a:buClr>
                <a:schemeClr val="dk1"/>
              </a:buClr>
              <a:buSzPts val="1600"/>
              <a:buFont typeface="Arial"/>
              <a:buNone/>
            </a:pPr>
            <a:r>
              <a:rPr lang="en-US" sz="1600" b="1">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sp>
        <p:nvSpPr>
          <p:cNvPr id="358" name="Google Shape;358;p26"/>
          <p:cNvSpPr txBox="1"/>
          <p:nvPr/>
        </p:nvSpPr>
        <p:spPr>
          <a:xfrm>
            <a:off x="4308186" y="6324625"/>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112)</a:t>
            </a:r>
            <a:endParaRPr sz="1200">
              <a:solidFill>
                <a:schemeClr val="dk1"/>
              </a:solidFill>
              <a:latin typeface="Calibri"/>
              <a:ea typeface="Calibri"/>
              <a:cs typeface="Calibri"/>
              <a:sym typeface="Calibri"/>
            </a:endParaRPr>
          </a:p>
        </p:txBody>
      </p:sp>
      <p:sp>
        <p:nvSpPr>
          <p:cNvPr id="359" name="Google Shape;359;p26"/>
          <p:cNvSpPr/>
          <p:nvPr/>
        </p:nvSpPr>
        <p:spPr>
          <a:xfrm>
            <a:off x="703021" y="1708225"/>
            <a:ext cx="11043677" cy="4524275"/>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1600" b="1">
                <a:solidFill>
                  <a:schemeClr val="dk1"/>
                </a:solidFill>
                <a:latin typeface="Arial"/>
                <a:ea typeface="Arial"/>
                <a:cs typeface="Arial"/>
                <a:sym typeface="Arial"/>
              </a:rPr>
              <a:t>Мэдлэг шалгах тест - Test</a:t>
            </a:r>
            <a:endParaRPr sz="1600" b="1">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600"/>
              <a:buFont typeface="Calibri"/>
              <a:buAutoNum type="arabicPeriod"/>
            </a:pPr>
            <a:r>
              <a:rPr lang="en-US" sz="1600" b="1">
                <a:solidFill>
                  <a:schemeClr val="dk1"/>
                </a:solidFill>
                <a:latin typeface="Arial"/>
                <a:ea typeface="Arial"/>
                <a:cs typeface="Arial"/>
                <a:sym typeface="Arial"/>
              </a:rPr>
              <a:t>Монголчуудын найр наадмыг хөгжөөдөг гол зүйлс нь ................      .................., уртын дуу юм. </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Төгөлдөр хуур		Б. Их хуур		В. Морин хуур		Г. Аман хуур</a:t>
            </a:r>
            <a:endParaRPr/>
          </a:p>
          <a:p>
            <a:pPr marL="342900" marR="0" lvl="0" indent="-342900" algn="just" rtl="0">
              <a:lnSpc>
                <a:spcPct val="150000"/>
              </a:lnSpc>
              <a:spcBef>
                <a:spcPts val="0"/>
              </a:spcBef>
              <a:spcAft>
                <a:spcPts val="0"/>
              </a:spcAft>
              <a:buClr>
                <a:schemeClr val="dk1"/>
              </a:buClr>
              <a:buSzPts val="1600"/>
              <a:buFont typeface="Calibri"/>
              <a:buAutoNum type="arabicPeriod" startAt="2"/>
            </a:pPr>
            <a:r>
              <a:rPr lang="en-US" sz="1600" b="1">
                <a:solidFill>
                  <a:schemeClr val="dk1"/>
                </a:solidFill>
                <a:latin typeface="Arial"/>
                <a:ea typeface="Arial"/>
                <a:cs typeface="Arial"/>
                <a:sym typeface="Arial"/>
              </a:rPr>
              <a:t>Морин хуур нь морин толгойтой, .......................чавхдастай хөгжмийн зэмсэг.</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Хос 			Б. Гурван			В. Дөрвөн 		Г. Таван </a:t>
            </a:r>
            <a:endParaRPr/>
          </a:p>
          <a:p>
            <a:pPr marL="342900" marR="0" lvl="0" indent="-342900" algn="just" rtl="0">
              <a:lnSpc>
                <a:spcPct val="150000"/>
              </a:lnSpc>
              <a:spcBef>
                <a:spcPts val="0"/>
              </a:spcBef>
              <a:spcAft>
                <a:spcPts val="0"/>
              </a:spcAft>
              <a:buClr>
                <a:schemeClr val="dk1"/>
              </a:buClr>
              <a:buSzPts val="1600"/>
              <a:buFont typeface="Calibri"/>
              <a:buAutoNum type="arabicPeriod" startAt="3"/>
            </a:pPr>
            <a:r>
              <a:rPr lang="en-US" sz="1600" b="1">
                <a:solidFill>
                  <a:schemeClr val="dk1"/>
                </a:solidFill>
                <a:latin typeface="Arial"/>
                <a:ea typeface="Arial"/>
                <a:cs typeface="Arial"/>
                <a:sym typeface="Arial"/>
              </a:rPr>
              <a:t>Монголчууд морин хуурын ..................  ...................талаар олон үлгэр домог хэлэлцсээр ирсэн. </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Гарал үүслийн		Б. Хөгжил дэвшлийн	В. Өөрчлөлт шинэчлэлийн	Г. ая эгшгийн</a:t>
            </a:r>
            <a:endParaRPr/>
          </a:p>
          <a:p>
            <a:pPr marL="342900" marR="0" lvl="0" indent="-342900" algn="just" rtl="0">
              <a:lnSpc>
                <a:spcPct val="150000"/>
              </a:lnSpc>
              <a:spcBef>
                <a:spcPts val="0"/>
              </a:spcBef>
              <a:spcAft>
                <a:spcPts val="0"/>
              </a:spcAft>
              <a:buClr>
                <a:schemeClr val="dk1"/>
              </a:buClr>
              <a:buSzPts val="1600"/>
              <a:buFont typeface="Calibri"/>
              <a:buAutoNum type="arabicPeriod" startAt="4"/>
            </a:pPr>
            <a:r>
              <a:rPr lang="en-US" sz="1600" b="1">
                <a:solidFill>
                  <a:schemeClr val="dk1"/>
                </a:solidFill>
                <a:latin typeface="Arial"/>
                <a:ea typeface="Arial"/>
                <a:cs typeface="Arial"/>
                <a:sym typeface="Arial"/>
              </a:rPr>
              <a:t>Морин хуурыг эрт үед мөн адууны хялгасаар хийсэн ..................хөрөөдөн тоглодог байжээ.</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Дээсээр		Б. Нумаар 		В. бариулаар		Г. цохиураар</a:t>
            </a:r>
            <a:endParaRPr/>
          </a:p>
          <a:p>
            <a:pPr marL="342900" marR="0" lvl="0" indent="-342900" algn="just" rtl="0">
              <a:lnSpc>
                <a:spcPct val="150000"/>
              </a:lnSpc>
              <a:spcBef>
                <a:spcPts val="0"/>
              </a:spcBef>
              <a:spcAft>
                <a:spcPts val="0"/>
              </a:spcAft>
              <a:buClr>
                <a:schemeClr val="dk1"/>
              </a:buClr>
              <a:buSzPts val="1600"/>
              <a:buFont typeface="Calibri"/>
              <a:buAutoNum type="arabicPeriod" startAt="5"/>
            </a:pPr>
            <a:r>
              <a:rPr lang="en-US" sz="1600" b="1">
                <a:solidFill>
                  <a:schemeClr val="dk1"/>
                </a:solidFill>
                <a:latin typeface="Arial"/>
                <a:ea typeface="Arial"/>
                <a:cs typeface="Arial"/>
                <a:sym typeface="Arial"/>
              </a:rPr>
              <a:t>Монголын эзэнт гүрнийг байгуулсан эзэн Чингис хааны үед ...................   .................., хүндэтгэлийн найр цэнгээнийг морин хуур хөгжмөөр эхлүүлдэг байжээ. </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Эмэгтэйчүүдийн баяр	Б. Цэргийн баяр		В. Хүүхдийн баяр		Г. төрийн ёслол</a:t>
            </a:r>
            <a:endParaRPr/>
          </a:p>
        </p:txBody>
      </p:sp>
      <p:sp>
        <p:nvSpPr>
          <p:cNvPr id="360" name="Google Shape;360;p26"/>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cxnSp>
        <p:nvCxnSpPr>
          <p:cNvPr id="365" name="Google Shape;365;p27"/>
          <p:cNvCxnSpPr/>
          <p:nvPr/>
        </p:nvCxnSpPr>
        <p:spPr>
          <a:xfrm rot="10800000">
            <a:off x="2771427" y="243985"/>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66" name="Google Shape;366;p27"/>
          <p:cNvCxnSpPr/>
          <p:nvPr/>
        </p:nvCxnSpPr>
        <p:spPr>
          <a:xfrm>
            <a:off x="130431" y="871416"/>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67" name="Google Shape;367;p27"/>
          <p:cNvSpPr txBox="1"/>
          <p:nvPr/>
        </p:nvSpPr>
        <p:spPr>
          <a:xfrm>
            <a:off x="4150876" y="1014715"/>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1600"/>
              <a:buFont typeface="Arial"/>
              <a:buNone/>
            </a:pPr>
            <a:r>
              <a:rPr lang="en-US" sz="1600" b="1">
                <a:solidFill>
                  <a:schemeClr val="dk1"/>
                </a:solidFill>
                <a:latin typeface="Arial"/>
                <a:ea typeface="Arial"/>
                <a:cs typeface="Arial"/>
                <a:sym typeface="Arial"/>
              </a:rPr>
              <a:t>Гэрийн даалгавар 1 </a:t>
            </a:r>
            <a:endParaRPr/>
          </a:p>
          <a:p>
            <a:pPr marL="0" marR="0" lvl="0" indent="0" algn="ctr" rtl="0">
              <a:spcBef>
                <a:spcPts val="0"/>
              </a:spcBef>
              <a:spcAft>
                <a:spcPts val="0"/>
              </a:spcAft>
              <a:buClr>
                <a:schemeClr val="dk1"/>
              </a:buClr>
              <a:buSzPts val="1600"/>
              <a:buFont typeface="Arial"/>
              <a:buNone/>
            </a:pPr>
            <a:r>
              <a:rPr lang="en-US" sz="1600" b="1">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sp>
        <p:nvSpPr>
          <p:cNvPr id="368" name="Google Shape;368;p27"/>
          <p:cNvSpPr txBox="1"/>
          <p:nvPr/>
        </p:nvSpPr>
        <p:spPr>
          <a:xfrm>
            <a:off x="4231432" y="6155223"/>
            <a:ext cx="3575628"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Arial"/>
                <a:ea typeface="Arial"/>
                <a:cs typeface="Arial"/>
                <a:sym typeface="Arial"/>
              </a:rPr>
              <a:t> </a:t>
            </a:r>
            <a:r>
              <a:rPr lang="en-US" sz="1200" b="0">
                <a:solidFill>
                  <a:schemeClr val="dk1"/>
                </a:solidFill>
                <a:latin typeface="Arial"/>
                <a:ea typeface="Arial"/>
                <a:cs typeface="Arial"/>
                <a:sym typeface="Arial"/>
              </a:rPr>
              <a:t>(Мөнхцэцэг, Г., Орхон,Б, 2021, хууд. 112)</a:t>
            </a:r>
            <a:endParaRPr sz="1200">
              <a:solidFill>
                <a:schemeClr val="dk1"/>
              </a:solidFill>
              <a:latin typeface="Calibri"/>
              <a:ea typeface="Calibri"/>
              <a:cs typeface="Calibri"/>
              <a:sym typeface="Calibri"/>
            </a:endParaRPr>
          </a:p>
        </p:txBody>
      </p:sp>
      <p:sp>
        <p:nvSpPr>
          <p:cNvPr id="369" name="Google Shape;369;p27"/>
          <p:cNvSpPr/>
          <p:nvPr/>
        </p:nvSpPr>
        <p:spPr>
          <a:xfrm>
            <a:off x="713319" y="1639626"/>
            <a:ext cx="11043677" cy="4154943"/>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1600"/>
              <a:buFont typeface="Calibri"/>
              <a:buAutoNum type="arabicPeriod" startAt="6"/>
            </a:pPr>
            <a:r>
              <a:rPr lang="en-US" sz="1600" b="1">
                <a:solidFill>
                  <a:schemeClr val="dk1"/>
                </a:solidFill>
                <a:latin typeface="Arial"/>
                <a:ea typeface="Arial"/>
                <a:cs typeface="Arial"/>
                <a:sym typeface="Arial"/>
              </a:rPr>
              <a:t>................   .................хэлэх, үлгэр тууль хайлахад ч морин хуур чухал үүрэгтэй. </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Ерөөл магтаал		Б. Оньсого таавар		В. Түргэн хэллэг		Г. Зүйр үг</a:t>
            </a:r>
            <a:endParaRPr/>
          </a:p>
          <a:p>
            <a:pPr marL="342900" marR="0" lvl="0" indent="-342900" algn="just" rtl="0">
              <a:lnSpc>
                <a:spcPct val="150000"/>
              </a:lnSpc>
              <a:spcBef>
                <a:spcPts val="0"/>
              </a:spcBef>
              <a:spcAft>
                <a:spcPts val="0"/>
              </a:spcAft>
              <a:buClr>
                <a:schemeClr val="dk1"/>
              </a:buClr>
              <a:buSzPts val="1600"/>
              <a:buFont typeface="Calibri"/>
              <a:buAutoNum type="arabicPeriod" startAt="7"/>
            </a:pPr>
            <a:r>
              <a:rPr lang="en-US" sz="1600" b="1">
                <a:solidFill>
                  <a:schemeClr val="dk1"/>
                </a:solidFill>
                <a:latin typeface="Arial"/>
                <a:ea typeface="Arial"/>
                <a:cs typeface="Arial"/>
                <a:sym typeface="Arial"/>
              </a:rPr>
              <a:t>Монголчууд морин хуурыг гэрийнхээ хамгийн .................   ................тавьдаг.</a:t>
            </a:r>
            <a:endParaRPr/>
          </a:p>
          <a:p>
            <a:pPr marL="0" marR="0" lvl="0" indent="0" algn="just" rtl="0">
              <a:lnSpc>
                <a:spcPct val="150000"/>
              </a:lnSpc>
              <a:spcBef>
                <a:spcPts val="0"/>
              </a:spcBef>
              <a:spcAft>
                <a:spcPts val="0"/>
              </a:spcAft>
              <a:buNone/>
            </a:pPr>
            <a:r>
              <a:rPr lang="en-US" sz="1600" b="1">
                <a:solidFill>
                  <a:schemeClr val="dk1"/>
                </a:solidFill>
                <a:latin typeface="Arial"/>
                <a:ea typeface="Arial"/>
                <a:cs typeface="Arial"/>
                <a:sym typeface="Arial"/>
              </a:rPr>
              <a:t>	</a:t>
            </a:r>
            <a:r>
              <a:rPr lang="en-US" sz="1600">
                <a:solidFill>
                  <a:schemeClr val="dk1"/>
                </a:solidFill>
                <a:latin typeface="Arial"/>
                <a:ea typeface="Arial"/>
                <a:cs typeface="Arial"/>
                <a:sym typeface="Arial"/>
              </a:rPr>
              <a:t>А. Баруун талд		Б. Зүүн талд		В. Хүндтэй байранд	Г. Хүнгүй газарт</a:t>
            </a:r>
            <a:endParaRPr sz="1600" b="1">
              <a:solidFill>
                <a:schemeClr val="dk1"/>
              </a:solidFill>
              <a:latin typeface="Arial"/>
              <a:ea typeface="Arial"/>
              <a:cs typeface="Arial"/>
              <a:sym typeface="Arial"/>
            </a:endParaRPr>
          </a:p>
          <a:p>
            <a:pPr marL="342900" marR="0" lvl="0" indent="-342900" algn="just" rtl="0">
              <a:lnSpc>
                <a:spcPct val="150000"/>
              </a:lnSpc>
              <a:spcBef>
                <a:spcPts val="0"/>
              </a:spcBef>
              <a:spcAft>
                <a:spcPts val="0"/>
              </a:spcAft>
              <a:buClr>
                <a:schemeClr val="dk1"/>
              </a:buClr>
              <a:buSzPts val="1600"/>
              <a:buFont typeface="Calibri"/>
              <a:buAutoNum type="arabicPeriod" startAt="8"/>
            </a:pPr>
            <a:r>
              <a:rPr lang="en-US" sz="1600" b="1">
                <a:solidFill>
                  <a:schemeClr val="dk1"/>
                </a:solidFill>
                <a:latin typeface="Arial"/>
                <a:ea typeface="Arial"/>
                <a:cs typeface="Arial"/>
                <a:sym typeface="Arial"/>
              </a:rPr>
              <a:t>Уртын дууг 2000-гаад жилийн өмнө Монгол нутагт хүчирхэгчсэн Хүннү гүрний хаан...............холбоотой үүссэн гэж үздэг. </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Модун Шаньютай	Б. Түмэн Шаньютай	В. Чингис хаантай		Г. Богд хаантай </a:t>
            </a:r>
            <a:endParaRPr/>
          </a:p>
          <a:p>
            <a:pPr marL="342900" marR="0" lvl="0" indent="-342900" algn="just" rtl="0">
              <a:lnSpc>
                <a:spcPct val="150000"/>
              </a:lnSpc>
              <a:spcBef>
                <a:spcPts val="0"/>
              </a:spcBef>
              <a:spcAft>
                <a:spcPts val="0"/>
              </a:spcAft>
              <a:buClr>
                <a:schemeClr val="dk1"/>
              </a:buClr>
              <a:buSzPts val="1600"/>
              <a:buFont typeface="Calibri"/>
              <a:buAutoNum type="arabicPeriod" startAt="9"/>
            </a:pPr>
            <a:r>
              <a:rPr lang="en-US" sz="1600" b="1">
                <a:solidFill>
                  <a:schemeClr val="dk1"/>
                </a:solidFill>
                <a:latin typeface="Arial"/>
                <a:ea typeface="Arial"/>
                <a:cs typeface="Arial"/>
                <a:sym typeface="Arial"/>
              </a:rPr>
              <a:t>Уртын дуу нь ард түмний амьдрал дундаас урган гарсан утга агуулгатай бөгөөд....................байдаггүй. </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Шүлэг			Б. Үзэгч			В. Зохиогч		Г. Дуучин</a:t>
            </a:r>
            <a:endParaRPr/>
          </a:p>
          <a:p>
            <a:pPr marL="342900" marR="0" lvl="0" indent="-342900" algn="just" rtl="0">
              <a:lnSpc>
                <a:spcPct val="150000"/>
              </a:lnSpc>
              <a:spcBef>
                <a:spcPts val="0"/>
              </a:spcBef>
              <a:spcAft>
                <a:spcPts val="0"/>
              </a:spcAft>
              <a:buClr>
                <a:schemeClr val="dk1"/>
              </a:buClr>
              <a:buSzPts val="1600"/>
              <a:buFont typeface="Calibri"/>
              <a:buAutoNum type="arabicPeriod" startAt="10"/>
            </a:pPr>
            <a:r>
              <a:rPr lang="en-US" sz="1600" b="1">
                <a:solidFill>
                  <a:schemeClr val="dk1"/>
                </a:solidFill>
                <a:latin typeface="Arial"/>
                <a:ea typeface="Arial"/>
                <a:cs typeface="Arial"/>
                <a:sym typeface="Arial"/>
              </a:rPr>
              <a:t>Судлаачид ................гаруй уртын дуу байдгаас 60 орчим дууг байнга дуулж байна гэж үздэг. </a:t>
            </a:r>
            <a:endParaRPr/>
          </a:p>
          <a:p>
            <a:pPr marL="0" marR="0" lvl="0" indent="0" algn="just" rtl="0">
              <a:lnSpc>
                <a:spcPct val="150000"/>
              </a:lnSpc>
              <a:spcBef>
                <a:spcPts val="0"/>
              </a:spcBef>
              <a:spcAft>
                <a:spcPts val="0"/>
              </a:spcAft>
              <a:buNone/>
            </a:pPr>
            <a:r>
              <a:rPr lang="en-US" sz="1600">
                <a:solidFill>
                  <a:schemeClr val="dk1"/>
                </a:solidFill>
                <a:latin typeface="Arial"/>
                <a:ea typeface="Arial"/>
                <a:cs typeface="Arial"/>
                <a:sym typeface="Arial"/>
              </a:rPr>
              <a:t>	А. 5000			Б. 6000	 		В. 7000			Г. 8000</a:t>
            </a:r>
            <a:endParaRPr/>
          </a:p>
        </p:txBody>
      </p:sp>
      <p:sp>
        <p:nvSpPr>
          <p:cNvPr id="370" name="Google Shape;370;p27"/>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cxnSp>
        <p:nvCxnSpPr>
          <p:cNvPr id="376" name="Google Shape;376;p28"/>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77" name="Google Shape;377;p28"/>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78" name="Google Shape;378;p28"/>
          <p:cNvSpPr/>
          <p:nvPr/>
        </p:nvSpPr>
        <p:spPr>
          <a:xfrm>
            <a:off x="4843724" y="2915466"/>
            <a:ext cx="6425212" cy="161069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1600"/>
              <a:buFont typeface="Arial"/>
              <a:buChar char="•"/>
            </a:pPr>
            <a:r>
              <a:rPr lang="en-US" sz="1600" b="1" i="1">
                <a:solidFill>
                  <a:schemeClr val="dk1"/>
                </a:solidFill>
                <a:latin typeface="Arial"/>
                <a:ea typeface="Arial"/>
                <a:cs typeface="Arial"/>
                <a:sym typeface="Arial"/>
              </a:rPr>
              <a:t>Сэдэвт гарсан шинэ үг хэллэгүүдийг цээжлээрэй.</a:t>
            </a:r>
            <a:endParaRPr/>
          </a:p>
          <a:p>
            <a:pPr marL="0" marR="0" lvl="0" indent="0" algn="l" rtl="0">
              <a:lnSpc>
                <a:spcPct val="150000"/>
              </a:lnSpc>
              <a:spcBef>
                <a:spcPts val="0"/>
              </a:spcBef>
              <a:spcAft>
                <a:spcPts val="0"/>
              </a:spcAft>
              <a:buNone/>
            </a:pPr>
            <a:r>
              <a:rPr lang="en-US" sz="1800" i="1">
                <a:solidFill>
                  <a:schemeClr val="dk1"/>
                </a:solidFill>
                <a:latin typeface="Arial"/>
                <a:ea typeface="Arial"/>
                <a:cs typeface="Arial"/>
                <a:sym typeface="Arial"/>
              </a:rPr>
              <a:t>Memorize vocabulary in the given topic</a:t>
            </a:r>
            <a:endParaRPr sz="1600" b="1" i="1">
              <a:solidFill>
                <a:schemeClr val="dk1"/>
              </a:solidFill>
              <a:latin typeface="Arial"/>
              <a:ea typeface="Arial"/>
              <a:cs typeface="Arial"/>
              <a:sym typeface="Arial"/>
            </a:endParaRPr>
          </a:p>
          <a:p>
            <a:pPr marL="285750" marR="0" lvl="0" indent="-285750" algn="l" rtl="0">
              <a:lnSpc>
                <a:spcPct val="150000"/>
              </a:lnSpc>
              <a:spcBef>
                <a:spcPts val="0"/>
              </a:spcBef>
              <a:spcAft>
                <a:spcPts val="0"/>
              </a:spcAft>
              <a:buClr>
                <a:schemeClr val="dk1"/>
              </a:buClr>
              <a:buSzPts val="1600"/>
              <a:buFont typeface="Arial"/>
              <a:buChar char="•"/>
            </a:pPr>
            <a:r>
              <a:rPr lang="en-US" sz="1600" b="1" i="1">
                <a:solidFill>
                  <a:schemeClr val="dk1"/>
                </a:solidFill>
                <a:latin typeface="Arial"/>
                <a:ea typeface="Arial"/>
                <a:cs typeface="Arial"/>
                <a:sym typeface="Arial"/>
              </a:rPr>
              <a:t>Өөрийн орны үндэсний дуу, хөгжмийн талаар бичээрэй. </a:t>
            </a:r>
            <a:endParaRPr sz="1600" b="1" i="1">
              <a:solidFill>
                <a:schemeClr val="dk1"/>
              </a:solidFill>
              <a:latin typeface="Arial"/>
              <a:ea typeface="Arial"/>
              <a:cs typeface="Arial"/>
              <a:sym typeface="Arial"/>
            </a:endParaRPr>
          </a:p>
          <a:p>
            <a:pPr marL="0" marR="0" lvl="0" indent="0" algn="l" rtl="0">
              <a:lnSpc>
                <a:spcPct val="150000"/>
              </a:lnSpc>
              <a:spcBef>
                <a:spcPts val="0"/>
              </a:spcBef>
              <a:spcAft>
                <a:spcPts val="0"/>
              </a:spcAft>
              <a:buNone/>
            </a:pPr>
            <a:r>
              <a:rPr lang="en-US" sz="1800" i="1">
                <a:solidFill>
                  <a:schemeClr val="dk1"/>
                </a:solidFill>
                <a:latin typeface="Arial"/>
                <a:ea typeface="Arial"/>
                <a:cs typeface="Arial"/>
                <a:sym typeface="Arial"/>
              </a:rPr>
              <a:t>Write about the nationality song and, music your country</a:t>
            </a:r>
            <a:endParaRPr sz="1600" b="1" i="1">
              <a:solidFill>
                <a:schemeClr val="dk1"/>
              </a:solidFill>
              <a:latin typeface="Arial"/>
              <a:ea typeface="Arial"/>
              <a:cs typeface="Arial"/>
              <a:sym typeface="Arial"/>
            </a:endParaRPr>
          </a:p>
        </p:txBody>
      </p:sp>
      <p:pic>
        <p:nvPicPr>
          <p:cNvPr id="379" name="Google Shape;379;p28"/>
          <p:cNvPicPr preferRelativeResize="0"/>
          <p:nvPr/>
        </p:nvPicPr>
        <p:blipFill rotWithShape="1">
          <a:blip r:embed="rId3">
            <a:alphaModFix/>
          </a:blip>
          <a:srcRect/>
          <a:stretch/>
        </p:blipFill>
        <p:spPr>
          <a:xfrm>
            <a:off x="923064" y="1819274"/>
            <a:ext cx="3429000" cy="2803505"/>
          </a:xfrm>
          <a:prstGeom prst="rect">
            <a:avLst/>
          </a:prstGeom>
          <a:noFill/>
          <a:ln>
            <a:noFill/>
          </a:ln>
        </p:spPr>
      </p:pic>
      <p:sp>
        <p:nvSpPr>
          <p:cNvPr id="380" name="Google Shape;380;p28"/>
          <p:cNvSpPr txBox="1"/>
          <p:nvPr/>
        </p:nvSpPr>
        <p:spPr>
          <a:xfrm>
            <a:off x="1089751" y="4279879"/>
            <a:ext cx="3095625"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Calibri"/>
                <a:ea typeface="Calibri"/>
                <a:cs typeface="Calibri"/>
                <a:sym typeface="Calibri"/>
              </a:rPr>
              <a:t>https://thenounproject.com/icon/homework-3841940/</a:t>
            </a:r>
            <a:endParaRPr/>
          </a:p>
        </p:txBody>
      </p:sp>
      <p:sp>
        <p:nvSpPr>
          <p:cNvPr id="381" name="Google Shape;381;p28"/>
          <p:cNvSpPr txBox="1"/>
          <p:nvPr/>
        </p:nvSpPr>
        <p:spPr>
          <a:xfrm>
            <a:off x="4352064" y="1313419"/>
            <a:ext cx="4168562"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1600"/>
              <a:buFont typeface="Arial"/>
              <a:buNone/>
            </a:pPr>
            <a:r>
              <a:rPr lang="en-US" sz="1600" b="1">
                <a:solidFill>
                  <a:schemeClr val="dk1"/>
                </a:solidFill>
                <a:latin typeface="Arial"/>
                <a:ea typeface="Arial"/>
                <a:cs typeface="Arial"/>
                <a:sym typeface="Arial"/>
              </a:rPr>
              <a:t>Гэрийн даалгавар 2 </a:t>
            </a:r>
            <a:endParaRPr/>
          </a:p>
          <a:p>
            <a:pPr marL="0" marR="0" lvl="0" indent="0" algn="ctr" rtl="0">
              <a:spcBef>
                <a:spcPts val="0"/>
              </a:spcBef>
              <a:spcAft>
                <a:spcPts val="0"/>
              </a:spcAft>
              <a:buClr>
                <a:schemeClr val="dk1"/>
              </a:buClr>
              <a:buSzPts val="1600"/>
              <a:buFont typeface="Arial"/>
              <a:buNone/>
            </a:pPr>
            <a:r>
              <a:rPr lang="en-US" sz="1600" b="1">
                <a:solidFill>
                  <a:schemeClr val="dk1"/>
                </a:solidFill>
                <a:latin typeface="Arial"/>
                <a:ea typeface="Arial"/>
                <a:cs typeface="Arial"/>
                <a:sym typeface="Arial"/>
              </a:rPr>
              <a:t>Homework  2</a:t>
            </a:r>
            <a:endParaRPr sz="1600">
              <a:solidFill>
                <a:schemeClr val="dk1"/>
              </a:solidFill>
              <a:latin typeface="Arial"/>
              <a:ea typeface="Arial"/>
              <a:cs typeface="Arial"/>
              <a:sym typeface="Arial"/>
            </a:endParaRPr>
          </a:p>
        </p:txBody>
      </p:sp>
      <p:sp>
        <p:nvSpPr>
          <p:cNvPr id="382" name="Google Shape;382;p28"/>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cxnSp>
        <p:nvCxnSpPr>
          <p:cNvPr id="388" name="Google Shape;388;p29"/>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89" name="Google Shape;389;p29"/>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90" name="Google Shape;390;p29"/>
          <p:cNvSpPr txBox="1"/>
          <p:nvPr/>
        </p:nvSpPr>
        <p:spPr>
          <a:xfrm>
            <a:off x="3252251" y="342374"/>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a:solidFill>
                  <a:schemeClr val="dk1"/>
                </a:solidFill>
                <a:latin typeface="Arial"/>
                <a:ea typeface="Arial"/>
                <a:cs typeface="Arial"/>
                <a:sym typeface="Arial"/>
              </a:rPr>
              <a:t>НОМ ЗҮЙ, АШИГЛАСАН МАТЕРИАЛ-REFERENCES</a:t>
            </a:r>
            <a:endParaRPr sz="1600" b="0" i="0" u="none" strike="noStrike" cap="none">
              <a:solidFill>
                <a:schemeClr val="dk1"/>
              </a:solidFill>
              <a:latin typeface="Arial"/>
              <a:ea typeface="Arial"/>
              <a:cs typeface="Arial"/>
              <a:sym typeface="Arial"/>
            </a:endParaRPr>
          </a:p>
        </p:txBody>
      </p:sp>
      <p:sp>
        <p:nvSpPr>
          <p:cNvPr id="5" name="TextBox 4">
            <a:extLst>
              <a:ext uri="{FF2B5EF4-FFF2-40B4-BE49-F238E27FC236}">
                <a16:creationId xmlns:a16="http://schemas.microsoft.com/office/drawing/2014/main" id="{C7CBAD15-3FE7-050D-20F2-76FF72D22E8A}"/>
              </a:ext>
            </a:extLst>
          </p:cNvPr>
          <p:cNvSpPr txBox="1"/>
          <p:nvPr/>
        </p:nvSpPr>
        <p:spPr>
          <a:xfrm>
            <a:off x="457200" y="1515726"/>
            <a:ext cx="11289497" cy="4325030"/>
          </a:xfrm>
          <a:prstGeom prst="rect">
            <a:avLst/>
          </a:prstGeom>
          <a:noFill/>
        </p:spPr>
        <p:txBody>
          <a:bodyPr wrap="square">
            <a:spAutoFit/>
          </a:bodyPr>
          <a:lstStyle/>
          <a:p>
            <a:pPr algn="just">
              <a:lnSpc>
                <a:spcPct val="150000"/>
              </a:lnSpc>
              <a:spcAft>
                <a:spcPts val="800"/>
              </a:spcAft>
            </a:pP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Мөнхцэцэг</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Г.,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Орхон,Б</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(2021). Монгол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орон</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судлал</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Улаанбаатар</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Линограф</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ХХК.</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Өглөө.мн</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(2015, June 9).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Морин</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хуур</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үүссэн</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домог</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[Photograph].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     https://www.ugluu.mn/129471.html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Munkhzaya</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E. (2019, July 15). </a:t>
            </a:r>
            <a:r>
              <a:rPr lang="en-US" sz="1000" i="1" kern="100" dirty="0">
                <a:effectLst/>
                <a:latin typeface="Arial" panose="020B0604020202020204" pitchFamily="34" charset="0"/>
                <a:ea typeface="Calibri" panose="020F0502020204030204" pitchFamily="34" charset="0"/>
                <a:cs typeface="Mongolian Baiti" panose="03000500000000000000" pitchFamily="66" charset="0"/>
              </a:rPr>
              <a:t>Morin </a:t>
            </a:r>
            <a:r>
              <a:rPr lang="en-US" sz="1000" i="1" kern="100" dirty="0" err="1">
                <a:effectLst/>
                <a:latin typeface="Arial" panose="020B0604020202020204" pitchFamily="34" charset="0"/>
                <a:ea typeface="Calibri" panose="020F0502020204030204" pitchFamily="34" charset="0"/>
                <a:cs typeface="Mongolian Baiti" panose="03000500000000000000" pitchFamily="66" charset="0"/>
              </a:rPr>
              <a:t>khuur</a:t>
            </a:r>
            <a:r>
              <a:rPr lang="en-US" sz="1000" i="1" kern="100" dirty="0">
                <a:effectLst/>
                <a:latin typeface="Arial" panose="020B0604020202020204" pitchFamily="34" charset="0"/>
                <a:ea typeface="Calibri" panose="020F0502020204030204" pitchFamily="34" charset="0"/>
                <a:cs typeface="Mongolian Baiti" panose="03000500000000000000" pitchFamily="66" charset="0"/>
              </a:rPr>
              <a:t> structure</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[Photograph]. Wikipedia.\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https://mn.wikipedia.org/w/index.php?title=%D0%9C%D0%BE%D1%80%D0%B8%D0%BD_%D1%85%D1%83%D1%83%D1%80&amp;oldid=729109.#/media/%D0%A4%D0%B0%D0%B9%D0%BB:%D0%9C%D0%BE%D1%80%D0%B8%D0%BD_%D1%85%D1%83%D1%83%D1%80%D1%8B%D0%BD_%D0%B1%D2%AF%D1%82%D1%8D%D1%86.png</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Johanna, K. (2007, July 23). </a:t>
            </a:r>
            <a:r>
              <a:rPr lang="mn-MN" sz="1000" i="1" kern="100" dirty="0">
                <a:effectLst/>
                <a:latin typeface="Arial" panose="020B0604020202020204" pitchFamily="34" charset="0"/>
                <a:ea typeface="Calibri" panose="020F0502020204030204" pitchFamily="34" charset="0"/>
                <a:cs typeface="Mongolian Baiti" panose="03000500000000000000" pitchFamily="66" charset="0"/>
              </a:rPr>
              <a:t>Икил</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 Wikipedia.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https://mn.wikipedia.org/wiki/%D0%9C%D0%BE%D1%80%D0%B8%D0%BD_%D1%85%D1%83%D1%83%D1%80#/media/%D0%A4%D0%B0%D0%B9%D0%BB:Igil_made_by_Oktober_Saya_side_view.gif</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Хулан</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Э. (2020, October 20). </a:t>
            </a:r>
            <a:r>
              <a:rPr lang="en-US" sz="1000" i="1" kern="100" dirty="0" err="1">
                <a:effectLst/>
                <a:latin typeface="Arial" panose="020B0604020202020204" pitchFamily="34" charset="0"/>
                <a:ea typeface="Calibri" panose="020F0502020204030204" pitchFamily="34" charset="0"/>
                <a:cs typeface="Mongolian Baiti" panose="03000500000000000000" pitchFamily="66" charset="0"/>
              </a:rPr>
              <a:t>Монголын</a:t>
            </a:r>
            <a:r>
              <a:rPr lang="en-US" sz="1000" i="1"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i="1" kern="100" dirty="0" err="1">
                <a:effectLst/>
                <a:latin typeface="Arial" panose="020B0604020202020204" pitchFamily="34" charset="0"/>
                <a:ea typeface="Calibri" panose="020F0502020204030204" pitchFamily="34" charset="0"/>
                <a:cs typeface="Mongolian Baiti" panose="03000500000000000000" pitchFamily="66" charset="0"/>
              </a:rPr>
              <a:t>металл</a:t>
            </a:r>
            <a:r>
              <a:rPr lang="en-US" sz="1000" i="1"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i="1" kern="100" dirty="0" err="1">
                <a:effectLst/>
                <a:latin typeface="Arial" panose="020B0604020202020204" pitchFamily="34" charset="0"/>
                <a:ea typeface="Calibri" panose="020F0502020204030204" pitchFamily="34" charset="0"/>
                <a:cs typeface="Mongolian Baiti" panose="03000500000000000000" pitchFamily="66" charset="0"/>
              </a:rPr>
              <a:t>хамтлаг</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[Photograph].</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indent="180340" algn="just">
              <a:lnSpc>
                <a:spcPct val="150000"/>
              </a:lnSpc>
              <a:spcAft>
                <a:spcPts val="800"/>
              </a:spcAft>
            </a:pPr>
            <a:r>
              <a:rPr lang="en-US" sz="10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3" action="ppaction://hlinkfile"/>
              </a:rPr>
              <a:t>https</a:t>
            </a:r>
            <a:r>
              <a:rPr lang="en-US" sz="10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4"/>
              </a:rPr>
              <a:t>://sonin.mn/news/enews/115482</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Mendee</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(2011, December 3). </a:t>
            </a:r>
            <a:r>
              <a:rPr lang="en-US" sz="1000" i="1" kern="100" dirty="0" err="1">
                <a:effectLst/>
                <a:latin typeface="Arial" panose="020B0604020202020204" pitchFamily="34" charset="0"/>
                <a:ea typeface="Calibri" panose="020F0502020204030204" pitchFamily="34" charset="0"/>
                <a:cs typeface="Mongolian Baiti" panose="03000500000000000000" pitchFamily="66" charset="0"/>
              </a:rPr>
              <a:t>Norovbanzad</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[Photograph]. Wikipedia.</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https://mn.wikipedia.org/w/index.php?title=%D0%9D%D0%B0%D0%BC%D0%B6%D0%B8%D0%BB%D1%8B%D0%BD_%D0%9D%D0%BE%D1%80%D0%BE%D0%B2%D0%B1%D0%B0%D0%BD%D0%B7%D0%B0%D0%B4&amp;oldid=685024.#/media/%D0%A4%D0%B0%D0%B9%D0%BB:Norovbanzad.jpg</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cxnSp>
        <p:nvCxnSpPr>
          <p:cNvPr id="397" name="Google Shape;397;p30"/>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398" name="Google Shape;398;p30"/>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sp>
        <p:nvSpPr>
          <p:cNvPr id="399" name="Google Shape;399;p30"/>
          <p:cNvSpPr txBox="1"/>
          <p:nvPr/>
        </p:nvSpPr>
        <p:spPr>
          <a:xfrm>
            <a:off x="3252251" y="342374"/>
            <a:ext cx="5918382" cy="405611"/>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1800"/>
              <a:buFont typeface="Times New Roman"/>
              <a:buNone/>
            </a:pPr>
            <a:r>
              <a:rPr lang="en-US" sz="1600" b="1" i="0" u="none" strike="noStrike" cap="none">
                <a:solidFill>
                  <a:schemeClr val="dk1"/>
                </a:solidFill>
                <a:latin typeface="Arial"/>
                <a:ea typeface="Arial"/>
                <a:cs typeface="Arial"/>
                <a:sym typeface="Arial"/>
              </a:rPr>
              <a:t>НОМ ЗҮЙ, АШИГЛАСАН МАТЕРИАЛ-REFERENCES</a:t>
            </a:r>
            <a:endParaRPr sz="1600" b="0" i="0" u="none" strike="noStrike" cap="none">
              <a:solidFill>
                <a:schemeClr val="dk1"/>
              </a:solidFill>
              <a:latin typeface="Arial"/>
              <a:ea typeface="Arial"/>
              <a:cs typeface="Arial"/>
              <a:sym typeface="Arial"/>
            </a:endParaRPr>
          </a:p>
        </p:txBody>
      </p:sp>
      <p:sp>
        <p:nvSpPr>
          <p:cNvPr id="3" name="TextBox 2">
            <a:extLst>
              <a:ext uri="{FF2B5EF4-FFF2-40B4-BE49-F238E27FC236}">
                <a16:creationId xmlns:a16="http://schemas.microsoft.com/office/drawing/2014/main" id="{2E6FFEE8-61DF-B6A2-0708-9DF70816FC76}"/>
              </a:ext>
            </a:extLst>
          </p:cNvPr>
          <p:cNvSpPr txBox="1"/>
          <p:nvPr/>
        </p:nvSpPr>
        <p:spPr>
          <a:xfrm>
            <a:off x="564777" y="1103934"/>
            <a:ext cx="11277600" cy="5299656"/>
          </a:xfrm>
          <a:prstGeom prst="rect">
            <a:avLst/>
          </a:prstGeom>
          <a:noFill/>
        </p:spPr>
        <p:txBody>
          <a:bodyPr wrap="square">
            <a:spAutoFit/>
          </a:bodyPr>
          <a:lstStyle/>
          <a:p>
            <a:pPr algn="just">
              <a:lnSpc>
                <a:spcPct val="150000"/>
              </a:lnSpc>
              <a:spcAft>
                <a:spcPts val="800"/>
              </a:spcAft>
            </a:pPr>
            <a:r>
              <a:rPr lang="mn-MN" sz="1000" kern="100" dirty="0">
                <a:effectLst/>
                <a:latin typeface="Arial" panose="020B0604020202020204" pitchFamily="34" charset="0"/>
                <a:ea typeface="Calibri" panose="020F0502020204030204" pitchFamily="34" charset="0"/>
                <a:cs typeface="Mongolian Baiti" panose="03000500000000000000" pitchFamily="66" charset="0"/>
              </a:rPr>
              <a:t>Бадрал, С. (2016,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September 12). </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Уртын дуучид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indent="180340" algn="just">
              <a:lnSpc>
                <a:spcPct val="150000"/>
              </a:lnSpc>
              <a:spcAft>
                <a:spcPts val="800"/>
              </a:spcAft>
            </a:pPr>
            <a:r>
              <a:rPr lang="en-US" sz="10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3"/>
              </a:rPr>
              <a:t>https://ikon.mn/n/tsw</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000" kern="100" dirty="0">
                <a:effectLst/>
                <a:latin typeface="Arial" panose="020B0604020202020204" pitchFamily="34" charset="0"/>
                <a:ea typeface="Calibri" panose="020F0502020204030204" pitchFamily="34" charset="0"/>
                <a:cs typeface="Mongolian Baiti" panose="03000500000000000000" pitchFamily="66" charset="0"/>
              </a:rPr>
              <a:t>Бурмаа, Б. (2022,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June 9). </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Юнескод бүртгэгдсэн Монголын соёлын биет бус өвүүд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indent="180340" algn="just">
              <a:lnSpc>
                <a:spcPct val="150000"/>
              </a:lnSpc>
              <a:spcAft>
                <a:spcPts val="800"/>
              </a:spcAft>
            </a:pPr>
            <a:r>
              <a:rPr lang="en-US" sz="10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4"/>
              </a:rPr>
              <a:t>https://eguur.mn/333847/</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M</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онголын радио. (2022,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April 14). </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Лимбэ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 www.mnb.mn.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     </a:t>
            </a:r>
            <a:r>
              <a:rPr lang="en-US" sz="10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5"/>
              </a:rPr>
              <a:t>https://www.mnb.mn/i/261921</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Kloisiie</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(2009, June 13). </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Ёочин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 Wikipedia.</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https://mn.wikipedia.org/wiki/%D0%81%D0%BE%D1%87%D0%B8%D0%BD#/media/%D0%A4%D0%B0%D0%B9%D0%BB:Yangqin1.jpg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Shadowmaster2503. (2009, October 1). </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Ятга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 Wikipedia.</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https://mn.wikipedia.org/wiki/%D0%AF%D1%82%D0%B3%D0%B0#/media/%D0%A4%D0%B0%D0%B9%D0%BB:Mongolian_yatga_front_view.JPG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Chanzy performance [Photograph]. (2013, December 4). Wikipedia.</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https://mn.wikipedia.org/wiki/%D0%A8%D1%83%D0%B4%D1%80%D0%B0%D0%B3%D0%B0#/media/%D0%A4%D0%B0%D0%B9%D0%BB:Chanzy_performance.jpg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Brücke-</a:t>
            </a:r>
            <a:r>
              <a:rPr lang="en-US" sz="1000" kern="100" dirty="0" err="1">
                <a:effectLst/>
                <a:latin typeface="Arial" panose="020B0604020202020204" pitchFamily="34" charset="0"/>
                <a:ea typeface="Calibri" panose="020F0502020204030204" pitchFamily="34" charset="0"/>
                <a:cs typeface="Mongolian Baiti" panose="03000500000000000000" pitchFamily="66" charset="0"/>
              </a:rPr>
              <a:t>Osteuropa</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 (2009, August 20). </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Морин хуур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 Wikipedia.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marL="180340" algn="just">
              <a:lnSpc>
                <a:spcPct val="150000"/>
              </a:lnSpc>
              <a:spcAft>
                <a:spcPts val="800"/>
              </a:spcAft>
            </a:pPr>
            <a:r>
              <a:rPr lang="en-US" sz="1000" u="sng" kern="100" dirty="0">
                <a:solidFill>
                  <a:srgbClr val="0563C1"/>
                </a:solidFill>
                <a:effectLst/>
                <a:latin typeface="Arial" panose="020B0604020202020204" pitchFamily="34" charset="0"/>
                <a:ea typeface="Calibri" panose="020F0502020204030204" pitchFamily="34" charset="0"/>
                <a:cs typeface="Mongolian Baiti" panose="03000500000000000000" pitchFamily="66" charset="0"/>
                <a:hlinkClick r:id="rId6"/>
              </a:rPr>
              <a:t>https://mn.wikipedia.org/wiki/%D0%9C%D0%BE%D1%80%D0%B8%D0%BD_%D1%85%D1%83%D1%83%D1%80#/media/%D0%A4%D0%B0%D0%B9%D0%BB:Mongolian_horse_violin.JPG</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mn-MN" sz="1000" kern="100" dirty="0">
                <a:effectLst/>
                <a:latin typeface="Arial" panose="020B0604020202020204" pitchFamily="34" charset="0"/>
                <a:ea typeface="Calibri" panose="020F0502020204030204" pitchFamily="34" charset="0"/>
                <a:cs typeface="Mongolian Baiti" panose="03000500000000000000" pitchFamily="66" charset="0"/>
              </a:rPr>
              <a:t>Гэрэлт-Од, Б. (2021,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February 8). </a:t>
            </a:r>
            <a:r>
              <a:rPr lang="mn-MN" sz="1000" kern="100" dirty="0">
                <a:effectLst/>
                <a:latin typeface="Arial" panose="020B0604020202020204" pitchFamily="34" charset="0"/>
                <a:ea typeface="Calibri" panose="020F0502020204030204" pitchFamily="34" charset="0"/>
                <a:cs typeface="Mongolian Baiti" panose="03000500000000000000" pitchFamily="66" charset="0"/>
              </a:rPr>
              <a:t>Хуучир [</a:t>
            </a:r>
            <a:r>
              <a:rPr lang="en-US" sz="1000" kern="100" dirty="0">
                <a:effectLst/>
                <a:latin typeface="Arial" panose="020B0604020202020204" pitchFamily="34" charset="0"/>
                <a:ea typeface="Calibri" panose="020F0502020204030204" pitchFamily="34" charset="0"/>
                <a:cs typeface="Mongolian Baiti" panose="03000500000000000000" pitchFamily="66" charset="0"/>
              </a:rPr>
              <a:t>Photograph]. montsame.mn. </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a:p>
            <a:pPr algn="just">
              <a:lnSpc>
                <a:spcPct val="150000"/>
              </a:lnSpc>
              <a:spcAft>
                <a:spcPts val="800"/>
              </a:spcAft>
            </a:pPr>
            <a:r>
              <a:rPr lang="en-US" sz="1000" kern="100" dirty="0">
                <a:effectLst/>
                <a:latin typeface="Arial" panose="020B0604020202020204" pitchFamily="34" charset="0"/>
                <a:ea typeface="Calibri" panose="020F0502020204030204" pitchFamily="34" charset="0"/>
                <a:cs typeface="Mongolian Baiti" panose="03000500000000000000" pitchFamily="66" charset="0"/>
              </a:rPr>
              <a:t>     https://montsame.mn/mn/read/252805</a:t>
            </a:r>
            <a:endParaRPr lang="en-US" sz="1000" kern="100" dirty="0">
              <a:effectLst/>
              <a:latin typeface="Calibri" panose="020F0502020204030204" pitchFamily="34" charset="0"/>
              <a:ea typeface="Calibri" panose="020F0502020204030204" pitchFamily="34" charset="0"/>
              <a:cs typeface="Mongolian Baiti" panose="03000500000000000000" pitchFamily="66"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cxnSp>
        <p:nvCxnSpPr>
          <p:cNvPr id="415" name="Google Shape;415;p32"/>
          <p:cNvCxnSpPr/>
          <p:nvPr/>
        </p:nvCxnSpPr>
        <p:spPr>
          <a:xfrm rot="10800000">
            <a:off x="2762545" y="291389"/>
            <a:ext cx="0" cy="504000"/>
          </a:xfrm>
          <a:prstGeom prst="straightConnector1">
            <a:avLst/>
          </a:prstGeom>
          <a:noFill/>
          <a:ln w="9525" cap="flat" cmpd="sng">
            <a:solidFill>
              <a:srgbClr val="007E5D"/>
            </a:solidFill>
            <a:prstDash val="solid"/>
            <a:miter lim="800000"/>
            <a:headEnd type="none" w="sm" len="sm"/>
            <a:tailEnd type="none" w="sm" len="sm"/>
          </a:ln>
        </p:spPr>
      </p:cxnSp>
      <p:cxnSp>
        <p:nvCxnSpPr>
          <p:cNvPr id="416" name="Google Shape;416;p32"/>
          <p:cNvCxnSpPr/>
          <p:nvPr/>
        </p:nvCxnSpPr>
        <p:spPr>
          <a:xfrm>
            <a:off x="130431" y="880843"/>
            <a:ext cx="11616267" cy="0"/>
          </a:xfrm>
          <a:prstGeom prst="straightConnector1">
            <a:avLst/>
          </a:prstGeom>
          <a:noFill/>
          <a:ln w="19050" cap="flat" cmpd="sng">
            <a:solidFill>
              <a:srgbClr val="007E5D"/>
            </a:solidFill>
            <a:prstDash val="solid"/>
            <a:miter lim="800000"/>
            <a:headEnd type="none" w="sm" len="sm"/>
            <a:tailEnd type="none" w="sm" len="sm"/>
          </a:ln>
        </p:spPr>
      </p:cxnSp>
      <p:grpSp>
        <p:nvGrpSpPr>
          <p:cNvPr id="417" name="Google Shape;417;p32"/>
          <p:cNvGrpSpPr/>
          <p:nvPr/>
        </p:nvGrpSpPr>
        <p:grpSpPr>
          <a:xfrm>
            <a:off x="3751248" y="1854760"/>
            <a:ext cx="4965182" cy="1781847"/>
            <a:chOff x="2875280" y="2174244"/>
            <a:chExt cx="5750560" cy="2377436"/>
          </a:xfrm>
        </p:grpSpPr>
        <p:sp>
          <p:nvSpPr>
            <p:cNvPr id="418" name="Google Shape;418;p32"/>
            <p:cNvSpPr/>
            <p:nvPr/>
          </p:nvSpPr>
          <p:spPr>
            <a:xfrm>
              <a:off x="2875280" y="2174244"/>
              <a:ext cx="5750560" cy="2377436"/>
            </a:xfrm>
            <a:prstGeom prst="wedgeEllipseCallout">
              <a:avLst>
                <a:gd name="adj1" fmla="val -20833"/>
                <a:gd name="adj2" fmla="val 625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9" name="Google Shape;419;p32"/>
            <p:cNvSpPr txBox="1"/>
            <p:nvPr/>
          </p:nvSpPr>
          <p:spPr>
            <a:xfrm>
              <a:off x="3274287" y="2528257"/>
              <a:ext cx="5100320" cy="176580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Arial"/>
                  <a:ea typeface="Arial"/>
                  <a:cs typeface="Arial"/>
                  <a:sym typeface="Arial"/>
                </a:rPr>
                <a:t>Анхаарал хандуулсанд баярлалаа.</a:t>
              </a:r>
              <a:endParaRPr/>
            </a:p>
            <a:p>
              <a:pPr marL="0" marR="0" lvl="0" indent="0" algn="ctr" rtl="0">
                <a:spcBef>
                  <a:spcPts val="0"/>
                </a:spcBef>
                <a:spcAft>
                  <a:spcPts val="0"/>
                </a:spcAft>
                <a:buNone/>
              </a:pPr>
              <a:r>
                <a:rPr lang="en-US" sz="2000" b="1">
                  <a:solidFill>
                    <a:schemeClr val="dk1"/>
                  </a:solidFill>
                  <a:latin typeface="Arial"/>
                  <a:ea typeface="Arial"/>
                  <a:cs typeface="Arial"/>
                  <a:sym typeface="Arial"/>
                </a:rPr>
                <a:t>Дараагийн хичээл хүртэл баяртай!</a:t>
              </a:r>
              <a:endParaRPr/>
            </a:p>
          </p:txBody>
        </p:sp>
      </p:grpSp>
      <p:pic>
        <p:nvPicPr>
          <p:cNvPr id="420" name="Google Shape;420;p32" descr="Teacher free icon"/>
          <p:cNvPicPr preferRelativeResize="0"/>
          <p:nvPr/>
        </p:nvPicPr>
        <p:blipFill rotWithShape="1">
          <a:blip r:embed="rId3">
            <a:alphaModFix/>
          </a:blip>
          <a:srcRect/>
          <a:stretch/>
        </p:blipFill>
        <p:spPr>
          <a:xfrm>
            <a:off x="2914650" y="3724170"/>
            <a:ext cx="1747101" cy="1747101"/>
          </a:xfrm>
          <a:prstGeom prst="rect">
            <a:avLst/>
          </a:prstGeom>
          <a:noFill/>
          <a:ln>
            <a:noFill/>
          </a:ln>
        </p:spPr>
      </p:pic>
      <p:sp>
        <p:nvSpPr>
          <p:cNvPr id="421" name="Google Shape;421;p32"/>
          <p:cNvSpPr txBox="1"/>
          <p:nvPr/>
        </p:nvSpPr>
        <p:spPr>
          <a:xfrm>
            <a:off x="2413767" y="5773366"/>
            <a:ext cx="3143797"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Calibri"/>
                <a:ea typeface="Calibri"/>
                <a:cs typeface="Calibri"/>
                <a:sym typeface="Calibri"/>
              </a:rPr>
              <a:t>https://www.flaticon.com/free-icon/teacher_1995413</a:t>
            </a:r>
            <a:endParaRPr/>
          </a:p>
        </p:txBody>
      </p:sp>
      <p:pic>
        <p:nvPicPr>
          <p:cNvPr id="422" name="Google Shape;422;p32" descr="lecture Icon 1525984"/>
          <p:cNvPicPr preferRelativeResize="0"/>
          <p:nvPr/>
        </p:nvPicPr>
        <p:blipFill rotWithShape="1">
          <a:blip r:embed="rId4">
            <a:alphaModFix/>
          </a:blip>
          <a:srcRect/>
          <a:stretch/>
        </p:blipFill>
        <p:spPr>
          <a:xfrm>
            <a:off x="7426448" y="2952751"/>
            <a:ext cx="3070277" cy="3334564"/>
          </a:xfrm>
          <a:prstGeom prst="rect">
            <a:avLst/>
          </a:prstGeom>
          <a:noFill/>
          <a:ln>
            <a:noFill/>
          </a:ln>
        </p:spPr>
      </p:pic>
      <p:sp>
        <p:nvSpPr>
          <p:cNvPr id="423" name="Google Shape;423;p32"/>
          <p:cNvSpPr txBox="1"/>
          <p:nvPr/>
        </p:nvSpPr>
        <p:spPr>
          <a:xfrm>
            <a:off x="7504130" y="5760450"/>
            <a:ext cx="2992595" cy="2462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a:solidFill>
                  <a:schemeClr val="dk1"/>
                </a:solidFill>
                <a:latin typeface="Calibri"/>
                <a:ea typeface="Calibri"/>
                <a:cs typeface="Calibri"/>
                <a:sym typeface="Calibri"/>
              </a:rPr>
              <a:t>https://thenounproject.com/icon/lecture-1525984/</a:t>
            </a:r>
            <a:endParaRPr/>
          </a:p>
        </p:txBody>
      </p:sp>
      <p:sp>
        <p:nvSpPr>
          <p:cNvPr id="424" name="Google Shape;424;p32"/>
          <p:cNvSpPr txBox="1"/>
          <p:nvPr/>
        </p:nvSpPr>
        <p:spPr>
          <a:xfrm>
            <a:off x="4529185" y="243985"/>
            <a:ext cx="3305962" cy="5847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Монголчуудын дуу, хөгжим </a:t>
            </a:r>
            <a:endParaRPr/>
          </a:p>
          <a:p>
            <a:pPr marL="0" marR="0" lvl="0" indent="0" algn="ctr" rtl="0">
              <a:lnSpc>
                <a:spcPct val="100000"/>
              </a:lnSpc>
              <a:spcBef>
                <a:spcPts val="0"/>
              </a:spcBef>
              <a:spcAft>
                <a:spcPts val="0"/>
              </a:spcAft>
              <a:buNone/>
            </a:pPr>
            <a:r>
              <a:rPr lang="en-US" sz="1600" b="1">
                <a:solidFill>
                  <a:schemeClr val="dk1"/>
                </a:solidFill>
                <a:latin typeface="Arial"/>
                <a:ea typeface="Arial"/>
                <a:cs typeface="Arial"/>
                <a:sym typeface="Arial"/>
              </a:rPr>
              <a:t>Mongolian song, music</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4356</Words>
  <Application>Microsoft Office PowerPoint</Application>
  <PresentationFormat>Widescreen</PresentationFormat>
  <Paragraphs>302</Paragraphs>
  <Slides>31</Slides>
  <Notes>30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basbish</cp:lastModifiedBy>
  <cp:revision>13</cp:revision>
  <dcterms:created xsi:type="dcterms:W3CDTF">2020-02-03T04:01:33Z</dcterms:created>
  <dcterms:modified xsi:type="dcterms:W3CDTF">2023-05-22T10:53:14Z</dcterms:modified>
</cp:coreProperties>
</file>