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97" r:id="rId2"/>
    <p:sldId id="281" r:id="rId3"/>
    <p:sldId id="337" r:id="rId4"/>
    <p:sldId id="414" r:id="rId5"/>
    <p:sldId id="303" r:id="rId6"/>
    <p:sldId id="317" r:id="rId7"/>
    <p:sldId id="430" r:id="rId8"/>
    <p:sldId id="290" r:id="rId9"/>
    <p:sldId id="415" r:id="rId10"/>
    <p:sldId id="416" r:id="rId11"/>
    <p:sldId id="417" r:id="rId12"/>
    <p:sldId id="418" r:id="rId13"/>
    <p:sldId id="431" r:id="rId14"/>
    <p:sldId id="419" r:id="rId15"/>
    <p:sldId id="420" r:id="rId16"/>
    <p:sldId id="421" r:id="rId17"/>
    <p:sldId id="422" r:id="rId18"/>
    <p:sldId id="423" r:id="rId19"/>
    <p:sldId id="424" r:id="rId20"/>
    <p:sldId id="425" r:id="rId21"/>
    <p:sldId id="426" r:id="rId22"/>
    <p:sldId id="427" r:id="rId23"/>
    <p:sldId id="428" r:id="rId24"/>
    <p:sldId id="435" r:id="rId25"/>
    <p:sldId id="436" r:id="rId26"/>
    <p:sldId id="352" r:id="rId27"/>
    <p:sldId id="429" r:id="rId28"/>
    <p:sldId id="433" r:id="rId29"/>
    <p:sldId id="313" r:id="rId30"/>
    <p:sldId id="381" r:id="rId31"/>
    <p:sldId id="289" r:id="rId32"/>
    <p:sldId id="365" r:id="rId33"/>
    <p:sldId id="434" r:id="rId34"/>
    <p:sldId id="31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CC"/>
    <a:srgbClr val="2F528F"/>
    <a:srgbClr val="ABE3AB"/>
    <a:srgbClr val="EACBAF"/>
    <a:srgbClr val="8BFFFF"/>
    <a:srgbClr val="00ACA8"/>
    <a:srgbClr val="6A9043"/>
    <a:srgbClr val="4472C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0" autoAdjust="0"/>
    <p:restoredTop sz="94660"/>
  </p:normalViewPr>
  <p:slideViewPr>
    <p:cSldViewPr snapToGrid="0">
      <p:cViewPr varScale="1">
        <p:scale>
          <a:sx n="81" d="100"/>
          <a:sy n="81" d="100"/>
        </p:scale>
        <p:origin x="71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0EE602-28CF-4C77-A65A-0D4B3DB25279}" type="datetimeFigureOut">
              <a:rPr lang="en-US" smtClean="0"/>
              <a:t>6/4/2023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DAF445-627B-4488-A379-4A91CF7F201F}" type="slidenum">
              <a:rPr lang="en-US" smtClean="0"/>
              <a:t>‹#›</a:t>
            </a:fld>
            <a:endParaRPr lang="en-US" dirty="0"/>
          </a:p>
        </p:txBody>
      </p:sp>
    </p:spTree>
    <p:extLst>
      <p:ext uri="{BB962C8B-B14F-4D97-AF65-F5344CB8AC3E}">
        <p14:creationId xmlns:p14="http://schemas.microsoft.com/office/powerpoint/2010/main" val="3666682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4</a:t>
            </a:fld>
            <a:endParaRPr lang="en-US" dirty="0"/>
          </a:p>
        </p:txBody>
      </p:sp>
    </p:spTree>
    <p:extLst>
      <p:ext uri="{BB962C8B-B14F-4D97-AF65-F5344CB8AC3E}">
        <p14:creationId xmlns:p14="http://schemas.microsoft.com/office/powerpoint/2010/main" val="2951899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8</a:t>
            </a:fld>
            <a:endParaRPr lang="en-US" dirty="0"/>
          </a:p>
        </p:txBody>
      </p:sp>
    </p:spTree>
    <p:extLst>
      <p:ext uri="{BB962C8B-B14F-4D97-AF65-F5344CB8AC3E}">
        <p14:creationId xmlns:p14="http://schemas.microsoft.com/office/powerpoint/2010/main" val="949892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9</a:t>
            </a:fld>
            <a:endParaRPr lang="en-US" dirty="0"/>
          </a:p>
        </p:txBody>
      </p:sp>
    </p:spTree>
    <p:extLst>
      <p:ext uri="{BB962C8B-B14F-4D97-AF65-F5344CB8AC3E}">
        <p14:creationId xmlns:p14="http://schemas.microsoft.com/office/powerpoint/2010/main" val="3632110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10</a:t>
            </a:fld>
            <a:endParaRPr lang="en-US" dirty="0"/>
          </a:p>
        </p:txBody>
      </p:sp>
    </p:spTree>
    <p:extLst>
      <p:ext uri="{BB962C8B-B14F-4D97-AF65-F5344CB8AC3E}">
        <p14:creationId xmlns:p14="http://schemas.microsoft.com/office/powerpoint/2010/main" val="1032729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11</a:t>
            </a:fld>
            <a:endParaRPr lang="en-US" dirty="0"/>
          </a:p>
        </p:txBody>
      </p:sp>
    </p:spTree>
    <p:extLst>
      <p:ext uri="{BB962C8B-B14F-4D97-AF65-F5344CB8AC3E}">
        <p14:creationId xmlns:p14="http://schemas.microsoft.com/office/powerpoint/2010/main" val="667462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12</a:t>
            </a:fld>
            <a:endParaRPr lang="en-US" dirty="0"/>
          </a:p>
        </p:txBody>
      </p:sp>
    </p:spTree>
    <p:extLst>
      <p:ext uri="{BB962C8B-B14F-4D97-AF65-F5344CB8AC3E}">
        <p14:creationId xmlns:p14="http://schemas.microsoft.com/office/powerpoint/2010/main" val="22622908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13</a:t>
            </a:fld>
            <a:endParaRPr lang="en-US" dirty="0"/>
          </a:p>
        </p:txBody>
      </p:sp>
    </p:spTree>
    <p:extLst>
      <p:ext uri="{BB962C8B-B14F-4D97-AF65-F5344CB8AC3E}">
        <p14:creationId xmlns:p14="http://schemas.microsoft.com/office/powerpoint/2010/main" val="1706891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14</a:t>
            </a:fld>
            <a:endParaRPr lang="en-US" dirty="0"/>
          </a:p>
        </p:txBody>
      </p:sp>
    </p:spTree>
    <p:extLst>
      <p:ext uri="{BB962C8B-B14F-4D97-AF65-F5344CB8AC3E}">
        <p14:creationId xmlns:p14="http://schemas.microsoft.com/office/powerpoint/2010/main" val="3451932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15</a:t>
            </a:fld>
            <a:endParaRPr lang="en-US" dirty="0"/>
          </a:p>
        </p:txBody>
      </p:sp>
    </p:spTree>
    <p:extLst>
      <p:ext uri="{BB962C8B-B14F-4D97-AF65-F5344CB8AC3E}">
        <p14:creationId xmlns:p14="http://schemas.microsoft.com/office/powerpoint/2010/main" val="1182001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16</a:t>
            </a:fld>
            <a:endParaRPr lang="en-US" dirty="0"/>
          </a:p>
        </p:txBody>
      </p:sp>
    </p:spTree>
    <p:extLst>
      <p:ext uri="{BB962C8B-B14F-4D97-AF65-F5344CB8AC3E}">
        <p14:creationId xmlns:p14="http://schemas.microsoft.com/office/powerpoint/2010/main" val="2921729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17</a:t>
            </a:fld>
            <a:endParaRPr lang="en-US" dirty="0"/>
          </a:p>
        </p:txBody>
      </p:sp>
    </p:spTree>
    <p:extLst>
      <p:ext uri="{BB962C8B-B14F-4D97-AF65-F5344CB8AC3E}">
        <p14:creationId xmlns:p14="http://schemas.microsoft.com/office/powerpoint/2010/main" val="768073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18</a:t>
            </a:fld>
            <a:endParaRPr lang="en-US" dirty="0"/>
          </a:p>
        </p:txBody>
      </p:sp>
    </p:spTree>
    <p:extLst>
      <p:ext uri="{BB962C8B-B14F-4D97-AF65-F5344CB8AC3E}">
        <p14:creationId xmlns:p14="http://schemas.microsoft.com/office/powerpoint/2010/main" val="1761479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19</a:t>
            </a:fld>
            <a:endParaRPr lang="en-US" dirty="0"/>
          </a:p>
        </p:txBody>
      </p:sp>
    </p:spTree>
    <p:extLst>
      <p:ext uri="{BB962C8B-B14F-4D97-AF65-F5344CB8AC3E}">
        <p14:creationId xmlns:p14="http://schemas.microsoft.com/office/powerpoint/2010/main" val="26837429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20</a:t>
            </a:fld>
            <a:endParaRPr lang="en-US" dirty="0"/>
          </a:p>
        </p:txBody>
      </p:sp>
    </p:spTree>
    <p:extLst>
      <p:ext uri="{BB962C8B-B14F-4D97-AF65-F5344CB8AC3E}">
        <p14:creationId xmlns:p14="http://schemas.microsoft.com/office/powerpoint/2010/main" val="2603313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21</a:t>
            </a:fld>
            <a:endParaRPr lang="en-US" dirty="0"/>
          </a:p>
        </p:txBody>
      </p:sp>
    </p:spTree>
    <p:extLst>
      <p:ext uri="{BB962C8B-B14F-4D97-AF65-F5344CB8AC3E}">
        <p14:creationId xmlns:p14="http://schemas.microsoft.com/office/powerpoint/2010/main" val="2433828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22</a:t>
            </a:fld>
            <a:endParaRPr lang="en-US" dirty="0"/>
          </a:p>
        </p:txBody>
      </p:sp>
    </p:spTree>
    <p:extLst>
      <p:ext uri="{BB962C8B-B14F-4D97-AF65-F5344CB8AC3E}">
        <p14:creationId xmlns:p14="http://schemas.microsoft.com/office/powerpoint/2010/main" val="17995637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23</a:t>
            </a:fld>
            <a:endParaRPr lang="en-US" dirty="0"/>
          </a:p>
        </p:txBody>
      </p:sp>
    </p:spTree>
    <p:extLst>
      <p:ext uri="{BB962C8B-B14F-4D97-AF65-F5344CB8AC3E}">
        <p14:creationId xmlns:p14="http://schemas.microsoft.com/office/powerpoint/2010/main" val="2720880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24</a:t>
            </a:fld>
            <a:endParaRPr lang="en-US" dirty="0"/>
          </a:p>
        </p:txBody>
      </p:sp>
    </p:spTree>
    <p:extLst>
      <p:ext uri="{BB962C8B-B14F-4D97-AF65-F5344CB8AC3E}">
        <p14:creationId xmlns:p14="http://schemas.microsoft.com/office/powerpoint/2010/main" val="7964001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25</a:t>
            </a:fld>
            <a:endParaRPr lang="en-US" dirty="0"/>
          </a:p>
        </p:txBody>
      </p:sp>
    </p:spTree>
    <p:extLst>
      <p:ext uri="{BB962C8B-B14F-4D97-AF65-F5344CB8AC3E}">
        <p14:creationId xmlns:p14="http://schemas.microsoft.com/office/powerpoint/2010/main" val="377737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26</a:t>
            </a:fld>
            <a:endParaRPr lang="en-US" dirty="0"/>
          </a:p>
        </p:txBody>
      </p:sp>
    </p:spTree>
    <p:extLst>
      <p:ext uri="{BB962C8B-B14F-4D97-AF65-F5344CB8AC3E}">
        <p14:creationId xmlns:p14="http://schemas.microsoft.com/office/powerpoint/2010/main" val="14374791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31</a:t>
            </a:fld>
            <a:endParaRPr lang="en-US" dirty="0"/>
          </a:p>
        </p:txBody>
      </p:sp>
    </p:spTree>
    <p:extLst>
      <p:ext uri="{BB962C8B-B14F-4D97-AF65-F5344CB8AC3E}">
        <p14:creationId xmlns:p14="http://schemas.microsoft.com/office/powerpoint/2010/main" val="1581356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32</a:t>
            </a:fld>
            <a:endParaRPr dirty="0"/>
          </a:p>
        </p:txBody>
      </p:sp>
    </p:spTree>
    <p:extLst>
      <p:ext uri="{BB962C8B-B14F-4D97-AF65-F5344CB8AC3E}">
        <p14:creationId xmlns:p14="http://schemas.microsoft.com/office/powerpoint/2010/main" val="4047734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495" name="Google Shape;495;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33</a:t>
            </a:fld>
            <a:endParaRPr dirty="0"/>
          </a:p>
        </p:txBody>
      </p:sp>
    </p:spTree>
    <p:extLst>
      <p:ext uri="{BB962C8B-B14F-4D97-AF65-F5344CB8AC3E}">
        <p14:creationId xmlns:p14="http://schemas.microsoft.com/office/powerpoint/2010/main" val="3553376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DAF445-627B-4488-A379-4A91CF7F201F}" type="slidenum">
              <a:rPr lang="en-US" smtClean="0"/>
              <a:t>34</a:t>
            </a:fld>
            <a:endParaRPr lang="en-US" dirty="0"/>
          </a:p>
        </p:txBody>
      </p:sp>
    </p:spTree>
    <p:extLst>
      <p:ext uri="{BB962C8B-B14F-4D97-AF65-F5344CB8AC3E}">
        <p14:creationId xmlns:p14="http://schemas.microsoft.com/office/powerpoint/2010/main" val="369331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CDC64-4197-4D66-B1C2-B1298B1662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DF2CCD-B5AF-4277-8033-74732037C9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6523E5-F207-4695-9DA5-A7DF52667C4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202DB4C6-ABA3-43F3-98C2-169C3D56AE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D659B4-471E-4866-8E54-93DF26E141B8}"/>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94024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4E797-0E76-4887-AC3E-C25CBC87640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F24CB7-D6A6-4821-B295-6972E16031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77E9F5-4144-4088-81FA-78BE2EBA7E1A}"/>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9832AE49-C81D-405B-AD10-844E89388C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155370-07E7-4815-9414-EEFE47D807E2}"/>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27784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ACC9-A503-486A-ABE2-53BD9A16E2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7C0B10-E0D6-4444-AF33-64A2F1E358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B7CFB1-BFE7-4894-AD0F-8EB7FB41A55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0E9E5D29-4B6A-4E2C-9326-3D83ABE6CBA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383026-98CD-46E1-8BF1-7D29CBFBDD3D}"/>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3927446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078C8-73DA-4AA9-BC69-AA02974537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4A69C6-5551-45C8-9339-FB059C0DF0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530EF91-7B42-46F3-BDF1-F100F9FFA5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C7C2E16-E533-4E8A-A689-01EF5351D537}"/>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2F026556-336E-47A9-AA52-DAEF5D8C7C4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A78849-7EE4-4BE4-8267-D4B65B094173}"/>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139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9240-C310-47F1-8AB9-4D03C5B00E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7212BF6-B8E9-44FD-8CC1-DE85C23278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A23801-1175-4A5D-8E96-E6F6815919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A0F7B7-0DD8-47BE-8014-6328410C1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D6922C-A07C-4A4E-9BC6-65F3F747F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444392-5FFB-4DBE-BCAB-12C6EB74757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8" name="Footer Placeholder 7">
            <a:extLst>
              <a:ext uri="{FF2B5EF4-FFF2-40B4-BE49-F238E27FC236}">
                <a16:creationId xmlns:a16="http://schemas.microsoft.com/office/drawing/2014/main" id="{B3124B53-77AA-4DCC-9F90-9F4B02C980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382F289-30E6-4C64-8701-091E4BDDF6F4}"/>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2503535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026D-60BB-4D62-96F2-1256EF1A39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0736C13-BB8D-4A88-A935-EF20E4501A1B}"/>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4" name="Footer Placeholder 3">
            <a:extLst>
              <a:ext uri="{FF2B5EF4-FFF2-40B4-BE49-F238E27FC236}">
                <a16:creationId xmlns:a16="http://schemas.microsoft.com/office/drawing/2014/main" id="{52B40216-5FFC-4428-B0BB-0A09EEF3E69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1791C5C-F2F0-4492-B758-33CF8B9E7DC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86977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864125-9EA9-41B8-BD2B-4911C57E023E}"/>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3" name="Footer Placeholder 2">
            <a:extLst>
              <a:ext uri="{FF2B5EF4-FFF2-40B4-BE49-F238E27FC236}">
                <a16:creationId xmlns:a16="http://schemas.microsoft.com/office/drawing/2014/main" id="{8664B5BE-7881-4ED6-9C32-BFC9629B779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C1BCA3B-75C3-4FEE-8590-C4E149746EBC}"/>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73888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D5761-051E-4E30-8DBB-004AE1D63B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9CA1A9B-CCB6-455A-99EB-EB0A9DB953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273028-8E21-456B-AD64-27730176EF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F9156C-5DDD-4104-AFED-36F5766A9606}"/>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B37EE0DE-36D7-4912-B578-F043D25C03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53D77CC-8801-4D75-823E-CAEC3906DAE1}"/>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514884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7BEC0-060B-4176-962F-42A3E14961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20A741-1ED7-47AA-BFB7-7BC4094267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96C07F2-CC7B-4FA8-B42A-3737EA166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0DEFF0-790B-4C78-9D81-72F624C77888}"/>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6" name="Footer Placeholder 5">
            <a:extLst>
              <a:ext uri="{FF2B5EF4-FFF2-40B4-BE49-F238E27FC236}">
                <a16:creationId xmlns:a16="http://schemas.microsoft.com/office/drawing/2014/main" id="{979B2DEA-0B1B-46BE-9D43-949ACE23C78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A09CBF-9640-473E-897F-94E29992B8A0}"/>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80671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9AEA-368B-440D-8D10-6C1662F06E8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AFC0C4-E73D-4032-B128-1240E74CEA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EEFD6F-7C25-4139-8595-EAABE276BDF5}"/>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819C9E70-B15E-4412-A18D-7B84B5772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581A75C-EE78-49A9-85F6-042151DD0F3A}"/>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17888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0BC680-B479-4F14-B379-5D3FC81377A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DE84F7-675D-40C9-B959-A9F66315C9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B5FDD-5439-43A1-B394-569916BEB3F2}"/>
              </a:ext>
            </a:extLst>
          </p:cNvPr>
          <p:cNvSpPr>
            <a:spLocks noGrp="1"/>
          </p:cNvSpPr>
          <p:nvPr>
            <p:ph type="dt" sz="half" idx="10"/>
          </p:nvPr>
        </p:nvSpPr>
        <p:spPr/>
        <p:txBody>
          <a:body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8709DC38-4156-4274-BE6B-42AAE225F8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38E522-F3FF-4695-B349-3E72A30D650F}"/>
              </a:ext>
            </a:extLst>
          </p:cNvPr>
          <p:cNvSpPr>
            <a:spLocks noGrp="1"/>
          </p:cNvSpPr>
          <p:nvPr>
            <p:ph type="sldNum" sz="quarter" idx="12"/>
          </p:nvPr>
        </p:nvSpPr>
        <p:spPr/>
        <p:txBody>
          <a:bodyPr/>
          <a:lstStyle/>
          <a:p>
            <a:fld id="{8187750A-2059-42C2-9BCC-00A8239D3C0A}" type="slidenum">
              <a:rPr lang="en-US" smtClean="0"/>
              <a:t>‹#›</a:t>
            </a:fld>
            <a:endParaRPr lang="en-US" dirty="0"/>
          </a:p>
        </p:txBody>
      </p:sp>
    </p:spTree>
    <p:extLst>
      <p:ext uri="{BB962C8B-B14F-4D97-AF65-F5344CB8AC3E}">
        <p14:creationId xmlns:p14="http://schemas.microsoft.com/office/powerpoint/2010/main" val="4197391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F8C675-7B9D-4E73-A96C-C10F2E5C80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765530-CC96-423D-9717-298897B3C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66A181-0910-4CA6-9DEA-011D8FE872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53966A-0EE8-4060-BA2B-39174EDC7B32}" type="datetimeFigureOut">
              <a:rPr lang="en-US" smtClean="0"/>
              <a:t>6/4/2023</a:t>
            </a:fld>
            <a:endParaRPr lang="en-US" dirty="0"/>
          </a:p>
        </p:txBody>
      </p:sp>
      <p:sp>
        <p:nvSpPr>
          <p:cNvPr id="5" name="Footer Placeholder 4">
            <a:extLst>
              <a:ext uri="{FF2B5EF4-FFF2-40B4-BE49-F238E27FC236}">
                <a16:creationId xmlns:a16="http://schemas.microsoft.com/office/drawing/2014/main" id="{D1C9D580-385C-4648-A858-5E01435146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8E0A1A9-B740-4068-BDAA-21DD98C06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87750A-2059-42C2-9BCC-00A8239D3C0A}" type="slidenum">
              <a:rPr lang="en-US" smtClean="0"/>
              <a:t>‹#›</a:t>
            </a:fld>
            <a:endParaRPr lang="en-US" dirty="0"/>
          </a:p>
        </p:txBody>
      </p:sp>
    </p:spTree>
    <p:extLst>
      <p:ext uri="{BB962C8B-B14F-4D97-AF65-F5344CB8AC3E}">
        <p14:creationId xmlns:p14="http://schemas.microsoft.com/office/powerpoint/2010/main" val="2622461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mnb.mn/"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chuham.mn/index.php?newsid=6987"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24tsag.mn/"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00EAD39-89B2-48A3-9D7B-1D9F59F6C8F4}"/>
              </a:ext>
            </a:extLst>
          </p:cNvPr>
          <p:cNvSpPr txBox="1">
            <a:spLocks/>
          </p:cNvSpPr>
          <p:nvPr/>
        </p:nvSpPr>
        <p:spPr>
          <a:xfrm>
            <a:off x="2323582" y="2470636"/>
            <a:ext cx="8398276" cy="61947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mn-MN" sz="1600" b="1" dirty="0">
                <a:latin typeface="Arial" panose="020B0604020202020204" pitchFamily="34" charset="0"/>
                <a:cs typeface="Arial" panose="020B0604020202020204" pitchFamily="34" charset="0"/>
              </a:rPr>
              <a:t>Сэдэв:</a:t>
            </a:r>
            <a:r>
              <a:rPr lang="en-US" sz="1600" b="1" dirty="0">
                <a:latin typeface="Arial" panose="020B0604020202020204" pitchFamily="34" charset="0"/>
                <a:cs typeface="Arial" panose="020B0604020202020204" pitchFamily="34" charset="0"/>
              </a:rPr>
              <a:t> </a:t>
            </a:r>
            <a:r>
              <a:rPr lang="mn-MN" sz="1600" b="1" dirty="0">
                <a:latin typeface="Arial" panose="020B0604020202020204" pitchFamily="34" charset="0"/>
                <a:cs typeface="Arial" panose="020B0604020202020204" pitchFamily="34" charset="0"/>
              </a:rPr>
              <a:t>Монголчуудын үндэсний хувцас</a:t>
            </a:r>
          </a:p>
          <a:p>
            <a:pPr>
              <a:lnSpc>
                <a:spcPct val="100000"/>
              </a:lnSpc>
            </a:pPr>
            <a:r>
              <a:rPr lang="en-US" sz="1600" b="1" dirty="0">
                <a:latin typeface="Arial" panose="020B0604020202020204" pitchFamily="34" charset="0"/>
                <a:cs typeface="Arial" panose="020B0604020202020204" pitchFamily="34" charset="0"/>
              </a:rPr>
              <a:t>Topic: Mongolian national clothing</a:t>
            </a:r>
          </a:p>
        </p:txBody>
      </p:sp>
      <p:sp>
        <p:nvSpPr>
          <p:cNvPr id="3" name="Title 1">
            <a:extLst>
              <a:ext uri="{FF2B5EF4-FFF2-40B4-BE49-F238E27FC236}">
                <a16:creationId xmlns:a16="http://schemas.microsoft.com/office/drawing/2014/main" id="{C4A2C076-CA55-EE36-CEEB-4E9369A9840B}"/>
              </a:ext>
            </a:extLst>
          </p:cNvPr>
          <p:cNvSpPr txBox="1">
            <a:spLocks/>
          </p:cNvSpPr>
          <p:nvPr/>
        </p:nvSpPr>
        <p:spPr>
          <a:xfrm>
            <a:off x="2286000" y="366447"/>
            <a:ext cx="8319155" cy="7602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1600" b="1" dirty="0">
                <a:latin typeface="Arial" panose="020B0604020202020204" pitchFamily="34" charset="0"/>
                <a:ea typeface="Times New Roman"/>
                <a:cs typeface="Arial" panose="020B0604020202020204" pitchFamily="34" charset="0"/>
                <a:sym typeface="Times New Roman"/>
              </a:rPr>
              <a:t>Mongolian language for foreigners – </a:t>
            </a:r>
            <a:r>
              <a:rPr lang="en-US" sz="1600" b="1" dirty="0">
                <a:latin typeface="Arial" panose="020B0604020202020204" pitchFamily="34" charset="0"/>
                <a:cs typeface="Arial" panose="020B0604020202020204" pitchFamily="34" charset="0"/>
              </a:rPr>
              <a:t>Week </a:t>
            </a:r>
            <a:r>
              <a:rPr lang="mn-MN" sz="1600" b="1" dirty="0">
                <a:latin typeface="Arial" panose="020B0604020202020204" pitchFamily="34" charset="0"/>
                <a:cs typeface="Arial" panose="020B0604020202020204" pitchFamily="34" charset="0"/>
              </a:rPr>
              <a:t>11</a:t>
            </a:r>
            <a:endParaRPr lang="en-US" sz="1600" b="1" dirty="0">
              <a:latin typeface="Arial" panose="020B0604020202020204" pitchFamily="34" charset="0"/>
              <a:cs typeface="Arial" panose="020B0604020202020204" pitchFamily="34" charset="0"/>
            </a:endParaRPr>
          </a:p>
          <a:p>
            <a:pPr>
              <a:lnSpc>
                <a:spcPct val="100000"/>
              </a:lnSpc>
            </a:pPr>
            <a:r>
              <a:rPr lang="en-US" sz="1600" b="1" dirty="0">
                <a:latin typeface="Arial" panose="020B0604020202020204" pitchFamily="34" charset="0"/>
                <a:cs typeface="Arial" panose="020B0604020202020204" pitchFamily="34" charset="0"/>
              </a:rPr>
              <a:t>Lecture </a:t>
            </a:r>
            <a:r>
              <a:rPr lang="mn-Mong-CN" sz="1600" b="1" dirty="0">
                <a:latin typeface="Arial" panose="020B0604020202020204" pitchFamily="34" charset="0"/>
                <a:cs typeface="Arial" panose="020B0604020202020204" pitchFamily="34" charset="0"/>
              </a:rPr>
              <a:t>№11</a:t>
            </a:r>
            <a:endParaRPr lang="en-US" sz="1600" b="1" dirty="0">
              <a:latin typeface="Arial" panose="020B0604020202020204" pitchFamily="34" charset="0"/>
              <a:cs typeface="Arial" panose="020B0604020202020204" pitchFamily="34" charset="0"/>
            </a:endParaRPr>
          </a:p>
        </p:txBody>
      </p:sp>
      <p:sp>
        <p:nvSpPr>
          <p:cNvPr id="6" name="Google Shape;92;p1">
            <a:extLst>
              <a:ext uri="{FF2B5EF4-FFF2-40B4-BE49-F238E27FC236}">
                <a16:creationId xmlns:a16="http://schemas.microsoft.com/office/drawing/2014/main" id="{71E3DF19-C2E4-3222-1FC0-32B1A77C11A7}"/>
              </a:ext>
            </a:extLst>
          </p:cNvPr>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Сонсох, ярих, унших, бичих</a:t>
            </a:r>
            <a:r>
              <a:rPr lang="mn-MN" sz="1200" b="1" i="0" u="none" strike="noStrike" cap="none" dirty="0">
                <a:latin typeface="Arial" panose="020B0604020202020204" pitchFamily="34" charset="0"/>
                <a:ea typeface="Times New Roman"/>
                <a:cs typeface="Arial" panose="020B0604020202020204" pitchFamily="34" charset="0"/>
                <a:sym typeface="Times New Roman"/>
              </a:rPr>
              <a:t> чадварыг дээшлүүлэх </a:t>
            </a:r>
            <a:r>
              <a:rPr lang="en-US" sz="1200" b="1" i="0" u="none" strike="noStrike" cap="none" dirty="0">
                <a:latin typeface="Arial" panose="020B0604020202020204" pitchFamily="34" charset="0"/>
                <a:ea typeface="Times New Roman"/>
                <a:cs typeface="Arial" panose="020B0604020202020204" pitchFamily="34" charset="0"/>
                <a:sym typeface="Times New Roman"/>
              </a:rPr>
              <a:t> </a:t>
            </a:r>
            <a:endParaRPr sz="1200" b="1" i="0" u="none" strike="noStrike" cap="none" dirty="0">
              <a:latin typeface="Arial" panose="020B0604020202020204" pitchFamily="34" charset="0"/>
              <a:ea typeface="Times New Roman"/>
              <a:cs typeface="Arial" panose="020B0604020202020204" pitchFamily="34" charset="0"/>
              <a:sym typeface="Times New Roman"/>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dirty="0">
                <a:latin typeface="Arial" panose="020B0604020202020204" pitchFamily="34" charset="0"/>
                <a:ea typeface="Times New Roman"/>
                <a:cs typeface="Arial" panose="020B0604020202020204" pitchFamily="34" charset="0"/>
                <a:sym typeface="Times New Roman"/>
              </a:rPr>
              <a:t>listening, speaking, reading, writing</a:t>
            </a:r>
            <a:endParaRPr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DF15FB0-715A-369B-4924-C4B7DFE2B235}"/>
              </a:ext>
            </a:extLst>
          </p:cNvPr>
          <p:cNvSpPr txBox="1"/>
          <p:nvPr/>
        </p:nvSpPr>
        <p:spPr>
          <a:xfrm>
            <a:off x="3474720" y="5754635"/>
            <a:ext cx="6096000" cy="461665"/>
          </a:xfrm>
          <a:prstGeom prst="rect">
            <a:avLst/>
          </a:prstGeom>
          <a:noFill/>
        </p:spPr>
        <p:txBody>
          <a:bodyPr wrap="square">
            <a:spAutoFit/>
          </a:bodyPr>
          <a:lstStyle/>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Mongolian National University Arts And Culture </a:t>
            </a:r>
          </a:p>
          <a:p>
            <a:pPr marL="0" marR="0" lvl="0" indent="0" algn="ctr" rtl="0">
              <a:spcBef>
                <a:spcPts val="0"/>
              </a:spcBef>
              <a:spcAft>
                <a:spcPts val="0"/>
              </a:spcAft>
              <a:buNone/>
            </a:pPr>
            <a:r>
              <a:rPr lang="en-US" sz="12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Professor, Basbish.S</a:t>
            </a:r>
          </a:p>
        </p:txBody>
      </p:sp>
    </p:spTree>
    <p:extLst>
      <p:ext uri="{BB962C8B-B14F-4D97-AF65-F5344CB8AC3E}">
        <p14:creationId xmlns:p14="http://schemas.microsoft.com/office/powerpoint/2010/main" val="4148650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D503C544-8C87-A927-CB1D-4F62EC37ACAB}"/>
              </a:ext>
            </a:extLst>
          </p:cNvPr>
          <p:cNvSpPr txBox="1"/>
          <p:nvPr/>
        </p:nvSpPr>
        <p:spPr>
          <a:xfrm>
            <a:off x="1124017" y="2264885"/>
            <a:ext cx="5410541" cy="2949525"/>
          </a:xfrm>
          <a:prstGeom prst="rect">
            <a:avLst/>
          </a:prstGeom>
          <a:noFill/>
        </p:spPr>
        <p:txBody>
          <a:bodyPr wrap="square">
            <a:spAutoFit/>
          </a:bodyPr>
          <a:lstStyle/>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ea typeface="Times New Roman"/>
                <a:cs typeface="Arial" panose="020B0604020202020204" pitchFamily="34" charset="0"/>
                <a:sym typeface="Times New Roman"/>
              </a:rPr>
              <a:t>Өмнөх хичээлийн бататгал-</a:t>
            </a:r>
            <a:r>
              <a:rPr lang="mn-MN" dirty="0">
                <a:solidFill>
                  <a:srgbClr val="050505"/>
                </a:solidFill>
                <a:latin typeface="Arial" panose="020B0604020202020204" pitchFamily="34" charset="0"/>
                <a:ea typeface="Times New Roman"/>
                <a:cs typeface="Arial" panose="020B0604020202020204" pitchFamily="34" charset="0"/>
                <a:sym typeface="Times New Roman"/>
              </a:rPr>
              <a:t> </a:t>
            </a:r>
            <a:r>
              <a:rPr lang="en-US" dirty="0">
                <a:solidFill>
                  <a:srgbClr val="050505"/>
                </a:solidFill>
                <a:latin typeface="Arial" panose="020B0604020202020204" pitchFamily="34" charset="0"/>
                <a:ea typeface="Times New Roman"/>
                <a:cs typeface="Arial" panose="020B0604020202020204" pitchFamily="34" charset="0"/>
                <a:sym typeface="Times New Roman"/>
              </a:rPr>
              <a:t>Reviewing pervious learning</a:t>
            </a:r>
          </a:p>
          <a:p>
            <a:pPr marL="342900" lvl="0" indent="-342900" algn="just" rtl="0">
              <a:lnSpc>
                <a:spcPct val="150000"/>
              </a:lnSpc>
              <a:spcBef>
                <a:spcPts val="0"/>
              </a:spcBef>
              <a:spcAft>
                <a:spcPts val="0"/>
              </a:spcAft>
              <a:buClr>
                <a:schemeClr val="dk1"/>
              </a:buClr>
              <a:buSzPct val="100000"/>
              <a:buAutoNum type="arabicPeriod"/>
            </a:pPr>
            <a:r>
              <a:rPr lang="mn-MN" dirty="0">
                <a:latin typeface="Arial" panose="020B0604020202020204" pitchFamily="34" charset="0"/>
                <a:cs typeface="Arial" panose="020B0604020202020204" pitchFamily="34" charset="0"/>
              </a:rPr>
              <a:t>Монголчуудын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үндэсний хувцас</a:t>
            </a:r>
            <a:r>
              <a:rPr lang="en-US" dirty="0">
                <a:latin typeface="Arial" panose="020B0604020202020204" pitchFamily="34" charset="0"/>
                <a:cs typeface="Arial" panose="020B0604020202020204" pitchFamily="34" charset="0"/>
              </a:rPr>
              <a:t>– Mongolian</a:t>
            </a:r>
            <a:r>
              <a:rPr lang="mn-M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national</a:t>
            </a:r>
            <a:r>
              <a:rPr lang="mn-M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clothing</a:t>
            </a:r>
            <a:endParaRPr lang="en-US" dirty="0">
              <a:solidFill>
                <a:schemeClr val="dk1"/>
              </a:solidFill>
              <a:latin typeface="Arial" panose="020B0604020202020204" pitchFamily="34" charset="0"/>
              <a:ea typeface="Times New Roman"/>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Дасгал ажлууд- </a:t>
            </a:r>
            <a:r>
              <a:rPr lang="en-US" dirty="0">
                <a:solidFill>
                  <a:schemeClr val="dk1"/>
                </a:solidFill>
                <a:latin typeface="Arial" panose="020B0604020202020204" pitchFamily="34" charset="0"/>
                <a:ea typeface="Times New Roman"/>
                <a:cs typeface="Arial" panose="020B0604020202020204" pitchFamily="34" charset="0"/>
                <a:sym typeface="Times New Roman"/>
              </a:rPr>
              <a:t>Exercises </a:t>
            </a:r>
            <a:endParaRPr lang="mn-MN" dirty="0">
              <a:latin typeface="Arial" panose="020B0604020202020204" pitchFamily="34" charset="0"/>
              <a:cs typeface="Arial" panose="020B0604020202020204" pitchFamily="34" charset="0"/>
              <a:sym typeface="Times New Roman"/>
            </a:endParaRP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 </a:t>
            </a:r>
            <a:r>
              <a:rPr lang="en-US" dirty="0">
                <a:solidFill>
                  <a:schemeClr val="dk1"/>
                </a:solidFill>
                <a:latin typeface="Arial" panose="020B0604020202020204" pitchFamily="34" charset="0"/>
                <a:ea typeface="Times New Roman"/>
                <a:cs typeface="Arial" panose="020B0604020202020204" pitchFamily="34" charset="0"/>
                <a:sym typeface="Times New Roman"/>
              </a:rPr>
              <a:t>New words</a:t>
            </a:r>
          </a:p>
          <a:p>
            <a:pPr marL="342900" lvl="0" indent="-342900" algn="just" rtl="0">
              <a:lnSpc>
                <a:spcPct val="150000"/>
              </a:lnSpc>
              <a:spcBef>
                <a:spcPts val="0"/>
              </a:spcBef>
              <a:spcAft>
                <a:spcPts val="0"/>
              </a:spcAft>
              <a:buClr>
                <a:schemeClr val="dk1"/>
              </a:buClr>
              <a:buSzPct val="100000"/>
              <a:buAutoNum type="arabicPeriod"/>
            </a:pPr>
            <a:r>
              <a:rPr lang="mn-MN"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 </a:t>
            </a:r>
            <a:r>
              <a:rPr lang="en-US" dirty="0">
                <a:solidFill>
                  <a:schemeClr val="dk1"/>
                </a:solidFill>
                <a:latin typeface="Arial" panose="020B0604020202020204" pitchFamily="34" charset="0"/>
                <a:ea typeface="Times New Roman"/>
                <a:cs typeface="Arial" panose="020B0604020202020204" pitchFamily="34" charset="0"/>
                <a:sym typeface="Times New Roman"/>
              </a:rPr>
              <a:t>Homework</a:t>
            </a:r>
            <a:endParaRPr lang="mn-MN"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4" name="Google Shape;103;p2">
            <a:extLst>
              <a:ext uri="{FF2B5EF4-FFF2-40B4-BE49-F238E27FC236}">
                <a16:creationId xmlns:a16="http://schemas.microsoft.com/office/drawing/2014/main" id="{5A7AB5F1-B227-0F54-9428-9AB623765884}"/>
              </a:ext>
            </a:extLst>
          </p:cNvPr>
          <p:cNvSpPr txBox="1"/>
          <p:nvPr/>
        </p:nvSpPr>
        <p:spPr>
          <a:xfrm>
            <a:off x="4062952"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Хичээлийн агуулга - </a:t>
            </a:r>
            <a:r>
              <a:rPr lang="en-US" sz="1600" b="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Lecture content</a:t>
            </a:r>
            <a:endParaRPr sz="1600" b="1" dirty="0">
              <a:solidFill>
                <a:schemeClr val="dk1"/>
              </a:solidFill>
              <a:latin typeface="Arial" panose="020B0604020202020204" pitchFamily="34" charset="0"/>
              <a:ea typeface="Times New Roman"/>
              <a:cs typeface="Arial" panose="020B0604020202020204" pitchFamily="34" charset="0"/>
              <a:sym typeface="Times New Roman"/>
            </a:endParaRPr>
          </a:p>
        </p:txBody>
      </p:sp>
      <p:pic>
        <p:nvPicPr>
          <p:cNvPr id="2" name="Picture 1">
            <a:extLst>
              <a:ext uri="{FF2B5EF4-FFF2-40B4-BE49-F238E27FC236}">
                <a16:creationId xmlns:a16="http://schemas.microsoft.com/office/drawing/2014/main" id="{FC466CC8-F726-2D0D-8FDD-E040BCDA0B0D}"/>
              </a:ext>
            </a:extLst>
          </p:cNvPr>
          <p:cNvPicPr>
            <a:picLocks noChangeAspect="1"/>
          </p:cNvPicPr>
          <p:nvPr/>
        </p:nvPicPr>
        <p:blipFill>
          <a:blip r:embed="rId2"/>
          <a:stretch>
            <a:fillRect/>
          </a:stretch>
        </p:blipFill>
        <p:spPr>
          <a:xfrm>
            <a:off x="7006900" y="2091612"/>
            <a:ext cx="4243806" cy="3018271"/>
          </a:xfrm>
          <a:prstGeom prst="rect">
            <a:avLst/>
          </a:prstGeom>
          <a:ln>
            <a:noFill/>
          </a:ln>
          <a:effectLst>
            <a:softEdge rad="112500"/>
          </a:effectLst>
        </p:spPr>
      </p:pic>
      <p:sp>
        <p:nvSpPr>
          <p:cNvPr id="7" name="TextBox 6">
            <a:extLst>
              <a:ext uri="{FF2B5EF4-FFF2-40B4-BE49-F238E27FC236}">
                <a16:creationId xmlns:a16="http://schemas.microsoft.com/office/drawing/2014/main" id="{FB93EA06-B380-0145-1555-DC0201BF8053}"/>
              </a:ext>
            </a:extLst>
          </p:cNvPr>
          <p:cNvSpPr txBox="1"/>
          <p:nvPr/>
        </p:nvSpPr>
        <p:spPr>
          <a:xfrm>
            <a:off x="7232768" y="5309304"/>
            <a:ext cx="3792070"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Монголын радио. (2018, </a:t>
            </a:r>
            <a:r>
              <a:rPr lang="en-US" sz="1000" dirty="0">
                <a:latin typeface="Arial" panose="020B0604020202020204" pitchFamily="34" charset="0"/>
                <a:cs typeface="Arial" panose="020B0604020202020204" pitchFamily="34" charset="0"/>
              </a:rPr>
              <a:t>August 3). </a:t>
            </a:r>
            <a:r>
              <a:rPr lang="mn-MN" sz="1000" dirty="0">
                <a:latin typeface="Arial" panose="020B0604020202020204" pitchFamily="34" charset="0"/>
                <a:cs typeface="Arial" panose="020B0604020202020204" pitchFamily="34" charset="0"/>
              </a:rPr>
              <a:t>Монгол үндэсний хувцас </a:t>
            </a:r>
          </a:p>
          <a:p>
            <a:r>
              <a:rPr lang="mn-MN" sz="1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Photograph]. www.mnb.mn. https://www.mnb.mn/i/148017 </a:t>
            </a:r>
          </a:p>
        </p:txBody>
      </p:sp>
    </p:spTree>
    <p:extLst>
      <p:ext uri="{BB962C8B-B14F-4D97-AF65-F5344CB8AC3E}">
        <p14:creationId xmlns:p14="http://schemas.microsoft.com/office/powerpoint/2010/main" val="847492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A54E318F-C8B7-44A6-89DB-4E2883067A3C}"/>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sp>
        <p:nvSpPr>
          <p:cNvPr id="10" name="TextBox 9">
            <a:extLst>
              <a:ext uri="{FF2B5EF4-FFF2-40B4-BE49-F238E27FC236}">
                <a16:creationId xmlns:a16="http://schemas.microsoft.com/office/drawing/2014/main" id="{DA6B1ED6-99DB-F618-815A-0A50B4C69F1C}"/>
              </a:ext>
            </a:extLst>
          </p:cNvPr>
          <p:cNvSpPr txBox="1"/>
          <p:nvPr/>
        </p:nvSpPr>
        <p:spPr>
          <a:xfrm>
            <a:off x="4742652" y="6060956"/>
            <a:ext cx="2706696"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83)</a:t>
            </a:r>
            <a:endParaRPr lang="en-US" sz="1000" dirty="0"/>
          </a:p>
        </p:txBody>
      </p:sp>
      <p:pic>
        <p:nvPicPr>
          <p:cNvPr id="11" name="Picture 10">
            <a:extLst>
              <a:ext uri="{FF2B5EF4-FFF2-40B4-BE49-F238E27FC236}">
                <a16:creationId xmlns:a16="http://schemas.microsoft.com/office/drawing/2014/main" id="{639682F0-6B30-D571-798F-D6B3730C6DEE}"/>
              </a:ext>
            </a:extLst>
          </p:cNvPr>
          <p:cNvPicPr>
            <a:picLocks noChangeAspect="1"/>
          </p:cNvPicPr>
          <p:nvPr/>
        </p:nvPicPr>
        <p:blipFill>
          <a:blip r:embed="rId2"/>
          <a:stretch>
            <a:fillRect/>
          </a:stretch>
        </p:blipFill>
        <p:spPr>
          <a:xfrm>
            <a:off x="557304" y="1167188"/>
            <a:ext cx="11077392" cy="4523624"/>
          </a:xfrm>
          <a:prstGeom prst="rect">
            <a:avLst/>
          </a:prstGeom>
        </p:spPr>
      </p:pic>
    </p:spTree>
    <p:extLst>
      <p:ext uri="{BB962C8B-B14F-4D97-AF65-F5344CB8AC3E}">
        <p14:creationId xmlns:p14="http://schemas.microsoft.com/office/powerpoint/2010/main" val="508313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A54E318F-C8B7-44A6-89DB-4E2883067A3C}"/>
              </a:ext>
            </a:extLst>
          </p:cNvPr>
          <p:cNvSpPr txBox="1"/>
          <p:nvPr/>
        </p:nvSpPr>
        <p:spPr>
          <a:xfrm>
            <a:off x="3326145" y="172819"/>
            <a:ext cx="6094428" cy="584775"/>
          </a:xfrm>
          <a:prstGeom prst="rect">
            <a:avLst/>
          </a:prstGeom>
          <a:noFill/>
        </p:spPr>
        <p:txBody>
          <a:bodyPr wrap="square">
            <a:spAutoFit/>
          </a:bodyPr>
          <a:lstStyle/>
          <a:p>
            <a:pPr marL="0" marR="0" lvl="0" indent="0" algn="ctr" rtl="0">
              <a:spcBef>
                <a:spcPts val="0"/>
              </a:spcBef>
              <a:spcAft>
                <a:spcPts val="0"/>
              </a:spcAft>
              <a:buNone/>
            </a:pP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Өмнөх хичээлийн бататгал буюу гэрийн даалгавар</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Reviewing pervious learning and</a:t>
            </a:r>
            <a:r>
              <a:rPr lang="mn-MN" sz="1600" b="1" dirty="0">
                <a:solidFill>
                  <a:srgbClr val="050505"/>
                </a:solidFill>
                <a:latin typeface="Arial" panose="020B0604020202020204" pitchFamily="34" charset="0"/>
                <a:ea typeface="Times New Roman"/>
                <a:cs typeface="Arial" panose="020B0604020202020204" pitchFamily="34" charset="0"/>
                <a:sym typeface="Times New Roman"/>
              </a:rPr>
              <a:t> </a:t>
            </a:r>
            <a:r>
              <a:rPr lang="en-US" sz="1600" b="1" dirty="0">
                <a:solidFill>
                  <a:srgbClr val="050505"/>
                </a:solidFill>
                <a:latin typeface="Arial" panose="020B0604020202020204" pitchFamily="34" charset="0"/>
                <a:ea typeface="Times New Roman"/>
                <a:cs typeface="Arial" panose="020B0604020202020204" pitchFamily="34" charset="0"/>
                <a:sym typeface="Times New Roman"/>
              </a:rPr>
              <a:t>h</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omework </a:t>
            </a:r>
            <a:endParaRPr lang="en-US" sz="1600" dirty="0"/>
          </a:p>
        </p:txBody>
      </p:sp>
      <p:sp>
        <p:nvSpPr>
          <p:cNvPr id="10" name="TextBox 9">
            <a:extLst>
              <a:ext uri="{FF2B5EF4-FFF2-40B4-BE49-F238E27FC236}">
                <a16:creationId xmlns:a16="http://schemas.microsoft.com/office/drawing/2014/main" id="{FCD71F26-3FCF-5485-6F5C-F793A19FFFE5}"/>
              </a:ext>
            </a:extLst>
          </p:cNvPr>
          <p:cNvSpPr txBox="1"/>
          <p:nvPr/>
        </p:nvSpPr>
        <p:spPr>
          <a:xfrm>
            <a:off x="4924910" y="6056036"/>
            <a:ext cx="2635387" cy="251059"/>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84)</a:t>
            </a:r>
            <a:endParaRPr lang="en-US" sz="1000" dirty="0"/>
          </a:p>
        </p:txBody>
      </p:sp>
      <p:pic>
        <p:nvPicPr>
          <p:cNvPr id="11" name="Picture 10">
            <a:extLst>
              <a:ext uri="{FF2B5EF4-FFF2-40B4-BE49-F238E27FC236}">
                <a16:creationId xmlns:a16="http://schemas.microsoft.com/office/drawing/2014/main" id="{61690531-3F27-D9B1-B53B-41CCF1821F1E}"/>
              </a:ext>
            </a:extLst>
          </p:cNvPr>
          <p:cNvPicPr>
            <a:picLocks noChangeAspect="1"/>
          </p:cNvPicPr>
          <p:nvPr/>
        </p:nvPicPr>
        <p:blipFill>
          <a:blip r:embed="rId3"/>
          <a:stretch>
            <a:fillRect/>
          </a:stretch>
        </p:blipFill>
        <p:spPr>
          <a:xfrm>
            <a:off x="632727" y="1510340"/>
            <a:ext cx="11113971" cy="4157832"/>
          </a:xfrm>
          <a:prstGeom prst="rect">
            <a:avLst/>
          </a:prstGeom>
        </p:spPr>
      </p:pic>
    </p:spTree>
    <p:extLst>
      <p:ext uri="{BB962C8B-B14F-4D97-AF65-F5344CB8AC3E}">
        <p14:creationId xmlns:p14="http://schemas.microsoft.com/office/powerpoint/2010/main" val="3970191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Google Shape;112;p3">
            <a:extLst>
              <a:ext uri="{FF2B5EF4-FFF2-40B4-BE49-F238E27FC236}">
                <a16:creationId xmlns:a16="http://schemas.microsoft.com/office/drawing/2014/main" id="{AECD2DDB-B8E4-0B2B-0BE4-4359C2E8D508}"/>
              </a:ext>
            </a:extLst>
          </p:cNvPr>
          <p:cNvSpPr txBox="1"/>
          <p:nvPr/>
        </p:nvSpPr>
        <p:spPr>
          <a:xfrm>
            <a:off x="2771427" y="1196403"/>
            <a:ext cx="729277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1.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Асуултыг уншаарай. </a:t>
            </a:r>
            <a:r>
              <a:rPr lang="mn-MN" sz="1600" dirty="0">
                <a:solidFill>
                  <a:srgbClr val="000000"/>
                </a:solidFill>
                <a:latin typeface="Arial" panose="020B0604020202020204" pitchFamily="34" charset="0"/>
                <a:ea typeface="Times New Roman"/>
                <a:cs typeface="Arial" panose="020B0604020202020204" pitchFamily="34" charset="0"/>
                <a:sym typeface="Arial"/>
              </a:rPr>
              <a:t>- </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Read the questions.</a:t>
            </a:r>
            <a:endParaRPr sz="1600" b="0" i="0"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10" name="TextBox 9">
            <a:extLst>
              <a:ext uri="{FF2B5EF4-FFF2-40B4-BE49-F238E27FC236}">
                <a16:creationId xmlns:a16="http://schemas.microsoft.com/office/drawing/2014/main" id="{F57BDD65-18C1-E5ED-C26D-536BD77A7DD0}"/>
              </a:ext>
            </a:extLst>
          </p:cNvPr>
          <p:cNvSpPr txBox="1"/>
          <p:nvPr/>
        </p:nvSpPr>
        <p:spPr>
          <a:xfrm>
            <a:off x="4685258" y="5661597"/>
            <a:ext cx="2658222" cy="251060"/>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sp>
        <p:nvSpPr>
          <p:cNvPr id="6" name="TextBox 5">
            <a:extLst>
              <a:ext uri="{FF2B5EF4-FFF2-40B4-BE49-F238E27FC236}">
                <a16:creationId xmlns:a16="http://schemas.microsoft.com/office/drawing/2014/main" id="{1BB3A9D6-20B0-ECE6-979E-8AA43705BA7F}"/>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2" name="Rectangle 1">
            <a:extLst>
              <a:ext uri="{FF2B5EF4-FFF2-40B4-BE49-F238E27FC236}">
                <a16:creationId xmlns:a16="http://schemas.microsoft.com/office/drawing/2014/main" id="{F6B77E22-EBAF-3CDA-AD8E-C891630A4C8F}"/>
              </a:ext>
            </a:extLst>
          </p:cNvPr>
          <p:cNvSpPr/>
          <p:nvPr/>
        </p:nvSpPr>
        <p:spPr>
          <a:xfrm>
            <a:off x="1844658" y="2796078"/>
            <a:ext cx="8187811" cy="1287532"/>
          </a:xfrm>
          <a:prstGeom prst="rect">
            <a:avLst/>
          </a:prstGeom>
        </p:spPr>
        <p:txBody>
          <a:bodyPr wrap="square">
            <a:spAutoFit/>
          </a:bodyPr>
          <a:lstStyle/>
          <a:p>
            <a:pPr marL="457200" lvl="0" indent="-457200">
              <a:lnSpc>
                <a:spcPct val="150000"/>
              </a:lnSpc>
              <a:buFont typeface="+mj-lt"/>
              <a:buAutoNum type="arabicPeriod"/>
            </a:pPr>
            <a:r>
              <a:rPr lang="mn-MN" dirty="0">
                <a:latin typeface="Arial" panose="020B0604020202020204" pitchFamily="34" charset="0"/>
                <a:cs typeface="Arial" panose="020B0604020202020204" pitchFamily="34" charset="0"/>
              </a:rPr>
              <a:t>Монгол үндэсний хувцас ямар онцлогтой вэ?</a:t>
            </a:r>
            <a:endParaRPr lang="en-US"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dirty="0">
                <a:latin typeface="Arial" panose="020B0604020202020204" pitchFamily="34" charset="0"/>
                <a:cs typeface="Arial" panose="020B0604020202020204" pitchFamily="34" charset="0"/>
              </a:rPr>
              <a:t>Монгол үндэсний хувцаснаас нэрлэнэ үү</a:t>
            </a:r>
            <a:r>
              <a:rPr lang="en-US" dirty="0">
                <a:latin typeface="Arial" panose="020B0604020202020204" pitchFamily="34" charset="0"/>
                <a:cs typeface="Arial" panose="020B0604020202020204" pitchFamily="34" charset="0"/>
              </a:rPr>
              <a:t>! </a:t>
            </a:r>
          </a:p>
          <a:p>
            <a:pPr marL="457200" lvl="0" indent="-457200">
              <a:lnSpc>
                <a:spcPct val="150000"/>
              </a:lnSpc>
              <a:buFont typeface="+mj-lt"/>
              <a:buAutoNum type="arabicPeriod"/>
            </a:pPr>
            <a:r>
              <a:rPr lang="mn-MN" dirty="0">
                <a:latin typeface="Arial" panose="020B0604020202020204" pitchFamily="34" charset="0"/>
                <a:cs typeface="Arial" panose="020B0604020202020204" pitchFamily="34" charset="0"/>
              </a:rPr>
              <a:t>Монголчууд дээл хувцсаа юугаар хийдэг вэ?</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2449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C4D3603D-C331-D336-3615-EE70FEA3EBEC}"/>
              </a:ext>
            </a:extLst>
          </p:cNvPr>
          <p:cNvSpPr txBox="1"/>
          <p:nvPr/>
        </p:nvSpPr>
        <p:spPr>
          <a:xfrm>
            <a:off x="2505612" y="992859"/>
            <a:ext cx="7668088" cy="523220"/>
          </a:xfrm>
          <a:prstGeom prst="rect">
            <a:avLst/>
          </a:prstGeom>
          <a:noFill/>
        </p:spPr>
        <p:txBody>
          <a:bodyPr wrap="square">
            <a:spAutoFit/>
          </a:bodyPr>
          <a:lstStyle/>
          <a:p>
            <a:pPr marL="0" marR="0" lvl="0" indent="0" algn="ctr" rtl="0">
              <a:spcBef>
                <a:spcPts val="0"/>
              </a:spcBef>
              <a:spcAft>
                <a:spcPts val="0"/>
              </a:spcAft>
              <a:buNone/>
            </a:pP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хэллэгүүдийг цээжилж, утгыг ойлгоорой. </a:t>
            </a:r>
            <a:endParaRPr lang="mn-MN" sz="1400"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lang="en-US"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583597D-8DC0-FFC2-A273-0ED639A671F7}"/>
              </a:ext>
            </a:extLst>
          </p:cNvPr>
          <p:cNvSpPr txBox="1"/>
          <p:nvPr/>
        </p:nvSpPr>
        <p:spPr>
          <a:xfrm>
            <a:off x="4639627" y="5977157"/>
            <a:ext cx="2912746"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89-90)</a:t>
            </a:r>
            <a:endParaRPr lang="en-US" sz="1000" dirty="0"/>
          </a:p>
        </p:txBody>
      </p:sp>
      <p:sp>
        <p:nvSpPr>
          <p:cNvPr id="4" name="Rectangle 3">
            <a:extLst>
              <a:ext uri="{FF2B5EF4-FFF2-40B4-BE49-F238E27FC236}">
                <a16:creationId xmlns:a16="http://schemas.microsoft.com/office/drawing/2014/main" id="{BF6E9A65-F940-4F89-C112-31104F6943B0}"/>
              </a:ext>
            </a:extLst>
          </p:cNvPr>
          <p:cNvSpPr/>
          <p:nvPr/>
        </p:nvSpPr>
        <p:spPr>
          <a:xfrm>
            <a:off x="818300" y="2218690"/>
            <a:ext cx="4886674" cy="3001334"/>
          </a:xfrm>
          <a:prstGeom prst="rect">
            <a:avLst/>
          </a:prstGeom>
        </p:spPr>
        <p:txBody>
          <a:bodyPr wrap="square">
            <a:spAutoFit/>
          </a:bodyPr>
          <a:lstStyle/>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Амьдралын хэв маяг - </a:t>
            </a:r>
            <a:r>
              <a:rPr lang="en-US" sz="1600" dirty="0">
                <a:latin typeface="Arial" panose="020B0604020202020204" pitchFamily="34" charset="0"/>
                <a:cs typeface="Arial" panose="020B0604020202020204" pitchFamily="34" charset="0"/>
              </a:rPr>
              <a:t>lifestyle</a:t>
            </a:r>
            <a:r>
              <a:rPr lang="mn-MN" sz="1600" dirty="0">
                <a:latin typeface="Arial" panose="020B0604020202020204" pitchFamily="34" charset="0"/>
                <a:cs typeface="Arial" panose="020B0604020202020204" pitchFamily="34" charset="0"/>
              </a:rPr>
              <a:t> </a:t>
            </a: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Буян хишиг</a:t>
            </a:r>
            <a:r>
              <a:rPr lang="en-US" sz="1600" dirty="0">
                <a:latin typeface="Arial" panose="020B0604020202020204" pitchFamily="34" charset="0"/>
                <a:cs typeface="Arial" panose="020B0604020202020204" pitchFamily="34" charset="0"/>
              </a:rPr>
              <a:t> – good fortune</a:t>
            </a:r>
            <a:endParaRPr lang="mn-MN" sz="16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Бэлгэдэл</a:t>
            </a:r>
            <a:r>
              <a:rPr lang="en-US" sz="1600" dirty="0">
                <a:latin typeface="Arial" panose="020B0604020202020204" pitchFamily="34" charset="0"/>
                <a:cs typeface="Arial" panose="020B0604020202020204" pitchFamily="34" charset="0"/>
              </a:rPr>
              <a:t> - symbol</a:t>
            </a:r>
            <a:endParaRPr lang="mn-MN" sz="16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Бэхлэн батжуулах</a:t>
            </a:r>
            <a:r>
              <a:rPr lang="en-US" sz="1600" dirty="0">
                <a:latin typeface="Arial" panose="020B0604020202020204" pitchFamily="34" charset="0"/>
                <a:cs typeface="Arial" panose="020B0604020202020204" pitchFamily="34" charset="0"/>
              </a:rPr>
              <a:t> – </a:t>
            </a:r>
            <a:r>
              <a:rPr lang="en-US" sz="1600" dirty="0" err="1">
                <a:latin typeface="Arial" panose="020B0604020202020204" pitchFamily="34" charset="0"/>
                <a:cs typeface="Arial" panose="020B0604020202020204" pitchFamily="34" charset="0"/>
              </a:rPr>
              <a:t>yo</a:t>
            </a:r>
            <a:r>
              <a:rPr lang="en-US" sz="1600" dirty="0">
                <a:latin typeface="Arial" panose="020B0604020202020204" pitchFamily="34" charset="0"/>
                <a:cs typeface="Arial" panose="020B0604020202020204" pitchFamily="34" charset="0"/>
              </a:rPr>
              <a:t> strengthen</a:t>
            </a:r>
            <a:r>
              <a:rPr lang="mn-MN" sz="1600" dirty="0">
                <a:latin typeface="Arial" panose="020B0604020202020204" pitchFamily="34" charset="0"/>
                <a:cs typeface="Arial" panose="020B0604020202020204" pitchFamily="34" charset="0"/>
              </a:rPr>
              <a:t> </a:t>
            </a: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Ван </a:t>
            </a:r>
            <a:r>
              <a:rPr lang="en-US" sz="1600" dirty="0">
                <a:latin typeface="Arial" panose="020B0604020202020204" pitchFamily="34" charset="0"/>
                <a:cs typeface="Arial" panose="020B0604020202020204" pitchFamily="34" charset="0"/>
              </a:rPr>
              <a:t>-king</a:t>
            </a:r>
            <a:endParaRPr lang="mn-MN" sz="16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Гол төлөөлөл</a:t>
            </a:r>
            <a:r>
              <a:rPr lang="en-US" sz="1600" dirty="0">
                <a:latin typeface="Arial" panose="020B0604020202020204" pitchFamily="34" charset="0"/>
                <a:cs typeface="Arial" panose="020B0604020202020204" pitchFamily="34" charset="0"/>
              </a:rPr>
              <a:t> – main </a:t>
            </a:r>
            <a:r>
              <a:rPr lang="en-US" sz="1600" dirty="0" err="1">
                <a:latin typeface="Arial" panose="020B0604020202020204" pitchFamily="34" charset="0"/>
                <a:cs typeface="Arial" panose="020B0604020202020204" pitchFamily="34" charset="0"/>
              </a:rPr>
              <a:t>reprensentation</a:t>
            </a:r>
            <a:endParaRPr lang="mn-MN" sz="16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Гүн </a:t>
            </a:r>
            <a:r>
              <a:rPr lang="en-US" sz="1600" dirty="0">
                <a:latin typeface="Arial" panose="020B0604020202020204" pitchFamily="34" charset="0"/>
                <a:cs typeface="Arial" panose="020B0604020202020204" pitchFamily="34" charset="0"/>
              </a:rPr>
              <a:t>- king</a:t>
            </a:r>
            <a:endParaRPr lang="mn-MN" sz="1600" dirty="0">
              <a:latin typeface="Arial" panose="020B0604020202020204" pitchFamily="34" charset="0"/>
              <a:cs typeface="Arial" panose="020B0604020202020204" pitchFamily="34" charset="0"/>
            </a:endParaRPr>
          </a:p>
          <a:p>
            <a:pPr marL="457200" lvl="0" indent="-457200">
              <a:lnSpc>
                <a:spcPct val="150000"/>
              </a:lnSpc>
              <a:buFont typeface="+mj-lt"/>
              <a:buAutoNum type="arabicPeriod"/>
            </a:pPr>
            <a:r>
              <a:rPr lang="mn-MN" sz="1600" dirty="0">
                <a:latin typeface="Arial" panose="020B0604020202020204" pitchFamily="34" charset="0"/>
                <a:cs typeface="Arial" panose="020B0604020202020204" pitchFamily="34" charset="0"/>
              </a:rPr>
              <a:t>Дээл</a:t>
            </a:r>
            <a:r>
              <a:rPr lang="en-US" sz="1600" dirty="0">
                <a:latin typeface="Arial" panose="020B0604020202020204" pitchFamily="34" charset="0"/>
                <a:cs typeface="Arial" panose="020B0604020202020204" pitchFamily="34" charset="0"/>
              </a:rPr>
              <a:t>- Mongolian Traditional garment</a:t>
            </a:r>
            <a:endParaRPr lang="mn-MN" sz="16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248FBC14-0108-9F63-F87A-8BE7529F3BCC}"/>
              </a:ext>
            </a:extLst>
          </p:cNvPr>
          <p:cNvSpPr/>
          <p:nvPr/>
        </p:nvSpPr>
        <p:spPr>
          <a:xfrm>
            <a:off x="5440728" y="2218690"/>
            <a:ext cx="6429080" cy="3001334"/>
          </a:xfrm>
          <a:prstGeom prst="rect">
            <a:avLst/>
          </a:prstGeom>
        </p:spPr>
        <p:txBody>
          <a:bodyPr wrap="square">
            <a:spAutoFit/>
          </a:bodyPr>
          <a:lstStyle/>
          <a:p>
            <a:pPr lvl="0">
              <a:lnSpc>
                <a:spcPct val="150000"/>
              </a:lnSpc>
            </a:pPr>
            <a:r>
              <a:rPr lang="mn-MN" sz="1600" dirty="0">
                <a:latin typeface="Arial" panose="020B0604020202020204" pitchFamily="34" charset="0"/>
                <a:cs typeface="Arial" panose="020B0604020202020204" pitchFamily="34" charset="0"/>
              </a:rPr>
              <a:t>9. Зээгт наамал</a:t>
            </a:r>
            <a:r>
              <a:rPr lang="en-US" sz="1600" dirty="0">
                <a:latin typeface="Arial" panose="020B0604020202020204" pitchFamily="34" charset="0"/>
                <a:cs typeface="Arial" panose="020B0604020202020204" pitchFamily="34" charset="0"/>
              </a:rPr>
              <a:t> - applique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10. Мал аж ахуй эрхлэх</a:t>
            </a:r>
            <a:r>
              <a:rPr lang="en-US" sz="1600" dirty="0">
                <a:latin typeface="Arial" panose="020B0604020202020204" pitchFamily="34" charset="0"/>
                <a:cs typeface="Arial" panose="020B0604020202020204" pitchFamily="34" charset="0"/>
              </a:rPr>
              <a:t> – to breed traditional kinds of livestock</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11. Манж маягийн тав гэзэг – </a:t>
            </a:r>
            <a:r>
              <a:rPr lang="en-US" sz="1600" dirty="0">
                <a:latin typeface="Arial" panose="020B0604020202020204" pitchFamily="34" charset="0"/>
                <a:cs typeface="Arial" panose="020B0604020202020204" pitchFamily="34" charset="0"/>
              </a:rPr>
              <a:t>Manchu style pigtail </a:t>
            </a:r>
            <a:r>
              <a:rPr lang="mn-Mong-CN" sz="1600"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queue</a:t>
            </a:r>
            <a:r>
              <a:rPr lang="mn-Mong-CN" sz="1600" dirty="0">
                <a:latin typeface="Arial" panose="020B0604020202020204" pitchFamily="34" charset="0"/>
                <a:cs typeface="Arial" panose="020B0604020202020204" pitchFamily="34" charset="0"/>
              </a:rPr>
              <a:t>)</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12. Мандах</a:t>
            </a:r>
            <a:r>
              <a:rPr lang="en-US" sz="1600" dirty="0">
                <a:latin typeface="Arial" panose="020B0604020202020204" pitchFamily="34" charset="0"/>
                <a:cs typeface="Arial" panose="020B0604020202020204" pitchFamily="34" charset="0"/>
              </a:rPr>
              <a:t>- to flourish, prosper</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13. Нударга </a:t>
            </a:r>
            <a:r>
              <a:rPr lang="en-US" sz="1600" dirty="0">
                <a:latin typeface="Arial" panose="020B0604020202020204" pitchFamily="34" charset="0"/>
                <a:cs typeface="Arial" panose="020B0604020202020204" pitchFamily="34" charset="0"/>
              </a:rPr>
              <a:t>– cuff </a:t>
            </a:r>
            <a:r>
              <a:rPr lang="mn-Mong-CN" sz="1600"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of Mongolian traditional garment</a:t>
            </a:r>
            <a:r>
              <a:rPr lang="mn-Mong-CN" sz="1600" dirty="0">
                <a:latin typeface="Arial" panose="020B0604020202020204" pitchFamily="34" charset="0"/>
                <a:cs typeface="Arial" panose="020B0604020202020204" pitchFamily="34" charset="0"/>
              </a:rPr>
              <a:t>)</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14. Оноо </a:t>
            </a:r>
            <a:r>
              <a:rPr lang="en-US" sz="1600" dirty="0">
                <a:latin typeface="Arial" panose="020B0604020202020204" pitchFamily="34" charset="0"/>
                <a:cs typeface="Arial" panose="020B0604020202020204" pitchFamily="34" charset="0"/>
              </a:rPr>
              <a:t>- slit</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15. Отго, жинс</a:t>
            </a:r>
            <a:r>
              <a:rPr lang="en-US" sz="1600" dirty="0">
                <a:latin typeface="Arial" panose="020B0604020202020204" pitchFamily="34" charset="0"/>
                <a:cs typeface="Arial" panose="020B0604020202020204" pitchFamily="34" charset="0"/>
              </a:rPr>
              <a:t> – peacock feather and button of rank </a:t>
            </a:r>
            <a:r>
              <a:rPr lang="mn-Mong-CN" sz="1600"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on a hat</a:t>
            </a:r>
            <a:r>
              <a:rPr lang="mn-Mong-CN" sz="1600" dirty="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16. Угалз </a:t>
            </a:r>
            <a:r>
              <a:rPr lang="en-US" sz="1600" dirty="0">
                <a:latin typeface="Arial" panose="020B0604020202020204" pitchFamily="34" charset="0"/>
                <a:cs typeface="Arial" panose="020B0604020202020204" pitchFamily="34" charset="0"/>
              </a:rPr>
              <a:t>– spiral type of pattern</a:t>
            </a:r>
            <a:endParaRPr lang="mn-MN"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EC0C056-844C-BAE5-46F7-B4A3F5869580}"/>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Tree>
    <p:extLst>
      <p:ext uri="{BB962C8B-B14F-4D97-AF65-F5344CB8AC3E}">
        <p14:creationId xmlns:p14="http://schemas.microsoft.com/office/powerpoint/2010/main" val="249725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C4D3603D-C331-D336-3615-EE70FEA3EBEC}"/>
              </a:ext>
            </a:extLst>
          </p:cNvPr>
          <p:cNvSpPr txBox="1"/>
          <p:nvPr/>
        </p:nvSpPr>
        <p:spPr>
          <a:xfrm>
            <a:off x="2505612" y="992859"/>
            <a:ext cx="7668088" cy="523220"/>
          </a:xfrm>
          <a:prstGeom prst="rect">
            <a:avLst/>
          </a:prstGeom>
          <a:noFill/>
        </p:spPr>
        <p:txBody>
          <a:bodyPr wrap="square">
            <a:spAutoFit/>
          </a:bodyPr>
          <a:lstStyle/>
          <a:p>
            <a:pPr marL="0" marR="0" lvl="0" indent="0" algn="ctr" rtl="0">
              <a:spcBef>
                <a:spcPts val="0"/>
              </a:spcBef>
              <a:spcAft>
                <a:spcPts val="0"/>
              </a:spcAft>
              <a:buNone/>
            </a:pPr>
            <a:r>
              <a:rPr lang="mn-MN" sz="1400" b="1" i="1" dirty="0">
                <a:solidFill>
                  <a:schemeClr val="dk1"/>
                </a:solidFill>
                <a:latin typeface="Arial" panose="020B0604020202020204" pitchFamily="34" charset="0"/>
                <a:ea typeface="Times New Roman"/>
                <a:cs typeface="Arial" panose="020B0604020202020204" pitchFamily="34" charset="0"/>
                <a:sym typeface="Times New Roman"/>
              </a:rPr>
              <a:t>Шинэ үг хэллэгүүдийг цээжилж, утгыг ойлгоорой. </a:t>
            </a:r>
            <a:endParaRPr lang="mn-MN" sz="1400" dirty="0">
              <a:latin typeface="Arial" panose="020B0604020202020204" pitchFamily="34" charset="0"/>
              <a:cs typeface="Arial" panose="020B0604020202020204" pitchFamily="34" charset="0"/>
            </a:endParaRPr>
          </a:p>
          <a:p>
            <a:pPr marL="0" marR="0" lvl="0" indent="0" algn="ctr" rtl="0">
              <a:spcBef>
                <a:spcPts val="0"/>
              </a:spcBef>
              <a:spcAft>
                <a:spcPts val="0"/>
              </a:spcAft>
              <a:buNone/>
            </a:pPr>
            <a:r>
              <a:rPr lang="en-US" sz="1400" b="1" i="1" dirty="0">
                <a:solidFill>
                  <a:schemeClr val="dk1"/>
                </a:solidFill>
                <a:latin typeface="Arial" panose="020B0604020202020204" pitchFamily="34" charset="0"/>
                <a:ea typeface="Times New Roman"/>
                <a:cs typeface="Arial" panose="020B0604020202020204" pitchFamily="34" charset="0"/>
                <a:sym typeface="Times New Roman"/>
              </a:rPr>
              <a:t>Memorize the new vocabularies and understand the meaning</a:t>
            </a:r>
            <a:endParaRPr lang="en-US"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583597D-8DC0-FFC2-A273-0ED639A671F7}"/>
              </a:ext>
            </a:extLst>
          </p:cNvPr>
          <p:cNvSpPr txBox="1"/>
          <p:nvPr/>
        </p:nvSpPr>
        <p:spPr>
          <a:xfrm>
            <a:off x="4718573" y="6137930"/>
            <a:ext cx="2754853"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 </a:t>
            </a:r>
            <a:r>
              <a:rPr lang="mn-MN" sz="1000" dirty="0">
                <a:latin typeface="Arial" panose="020B0604020202020204" pitchFamily="34" charset="0"/>
                <a:ea typeface="Arial" panose="020B0604020202020204" pitchFamily="34" charset="0"/>
              </a:rPr>
              <a:t>90</a:t>
            </a:r>
            <a:r>
              <a:rPr lang="mn-MN" sz="1000" b="0" dirty="0">
                <a:effectLst/>
                <a:latin typeface="Arial" panose="020B0604020202020204" pitchFamily="34" charset="0"/>
                <a:ea typeface="Arial" panose="020B0604020202020204" pitchFamily="34" charset="0"/>
              </a:rPr>
              <a:t>)</a:t>
            </a:r>
            <a:endParaRPr lang="en-US" sz="1000" dirty="0"/>
          </a:p>
        </p:txBody>
      </p:sp>
      <p:sp>
        <p:nvSpPr>
          <p:cNvPr id="4" name="Rectangle 3">
            <a:extLst>
              <a:ext uri="{FF2B5EF4-FFF2-40B4-BE49-F238E27FC236}">
                <a16:creationId xmlns:a16="http://schemas.microsoft.com/office/drawing/2014/main" id="{BF6E9A65-F940-4F89-C112-31104F6943B0}"/>
              </a:ext>
            </a:extLst>
          </p:cNvPr>
          <p:cNvSpPr/>
          <p:nvPr/>
        </p:nvSpPr>
        <p:spPr>
          <a:xfrm>
            <a:off x="818300" y="2218690"/>
            <a:ext cx="6244739" cy="3370666"/>
          </a:xfrm>
          <a:prstGeom prst="rect">
            <a:avLst/>
          </a:prstGeom>
        </p:spPr>
        <p:txBody>
          <a:bodyPr wrap="square">
            <a:spAutoFit/>
          </a:bodyPr>
          <a:lstStyle/>
          <a:p>
            <a:pPr lvl="0">
              <a:lnSpc>
                <a:spcPct val="150000"/>
              </a:lnSpc>
            </a:pPr>
            <a:r>
              <a:rPr lang="en-US" sz="1600" dirty="0">
                <a:latin typeface="Arial" panose="020B0604020202020204" pitchFamily="34" charset="0"/>
                <a:cs typeface="Arial" panose="020B0604020202020204" pitchFamily="34" charset="0"/>
              </a:rPr>
              <a:t>18. </a:t>
            </a:r>
            <a:r>
              <a:rPr lang="mn-MN" sz="1600" dirty="0">
                <a:latin typeface="Arial" panose="020B0604020202020204" pitchFamily="34" charset="0"/>
                <a:cs typeface="Arial" panose="020B0604020202020204" pitchFamily="34" charset="0"/>
              </a:rPr>
              <a:t>Уламжлалт сэтгэлгээ – </a:t>
            </a:r>
            <a:r>
              <a:rPr lang="en-US" sz="1600" dirty="0">
                <a:latin typeface="Arial" panose="020B0604020202020204" pitchFamily="34" charset="0"/>
                <a:cs typeface="Arial" panose="020B0604020202020204" pitchFamily="34" charset="0"/>
              </a:rPr>
              <a:t>traditional thinking</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19. Ууж </a:t>
            </a:r>
            <a:r>
              <a:rPr lang="en-US" sz="1600" dirty="0">
                <a:latin typeface="Arial" panose="020B0604020202020204" pitchFamily="34" charset="0"/>
                <a:cs typeface="Arial" panose="020B0604020202020204" pitchFamily="34" charset="0"/>
              </a:rPr>
              <a:t>– long sleeveless garment worn by women over the dress</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20. Үндэстний онцлог </a:t>
            </a:r>
            <a:r>
              <a:rPr lang="en-US" sz="1600" dirty="0">
                <a:latin typeface="Arial" panose="020B0604020202020204" pitchFamily="34" charset="0"/>
                <a:cs typeface="Arial" panose="020B0604020202020204" pitchFamily="34" charset="0"/>
              </a:rPr>
              <a:t>– nationality characteristics</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21. Солгой тал</a:t>
            </a:r>
            <a:r>
              <a:rPr lang="en-US" sz="1600" dirty="0">
                <a:latin typeface="Arial" panose="020B0604020202020204" pitchFamily="34" charset="0"/>
                <a:cs typeface="Arial" panose="020B0604020202020204" pitchFamily="34" charset="0"/>
              </a:rPr>
              <a:t> – left side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22. Тайлга ёслолын хувцас</a:t>
            </a:r>
            <a:r>
              <a:rPr lang="en-US" sz="1600" dirty="0">
                <a:latin typeface="Arial" panose="020B0604020202020204" pitchFamily="34" charset="0"/>
                <a:cs typeface="Arial" panose="020B0604020202020204" pitchFamily="34" charset="0"/>
              </a:rPr>
              <a:t> – ceremonial dress</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23. Товч хадах</a:t>
            </a:r>
            <a:r>
              <a:rPr lang="en-US" sz="1600" dirty="0">
                <a:latin typeface="Arial" panose="020B0604020202020204" pitchFamily="34" charset="0"/>
                <a:cs typeface="Arial" panose="020B0604020202020204" pitchFamily="34" charset="0"/>
              </a:rPr>
              <a:t> – to sew a button</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24. Тодорхойлох </a:t>
            </a:r>
            <a:r>
              <a:rPr lang="en-US" sz="1600" dirty="0">
                <a:latin typeface="Arial" panose="020B0604020202020204" pitchFamily="34" charset="0"/>
                <a:cs typeface="Arial" panose="020B0604020202020204" pitchFamily="34" charset="0"/>
              </a:rPr>
              <a:t>– to determine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25. Тэгш намбатай</a:t>
            </a:r>
            <a:r>
              <a:rPr lang="en-US" sz="1600" dirty="0">
                <a:latin typeface="Arial" panose="020B0604020202020204" pitchFamily="34" charset="0"/>
                <a:cs typeface="Arial" panose="020B0604020202020204" pitchFamily="34" charset="0"/>
              </a:rPr>
              <a:t> - dignified</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26. Хантааз </a:t>
            </a:r>
            <a:r>
              <a:rPr lang="en-US" sz="1600" dirty="0">
                <a:latin typeface="Arial" panose="020B0604020202020204" pitchFamily="34" charset="0"/>
                <a:cs typeface="Arial" panose="020B0604020202020204" pitchFamily="34" charset="0"/>
              </a:rPr>
              <a:t>- jacket</a:t>
            </a:r>
            <a:endParaRPr lang="mn-MN" sz="16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248FBC14-0108-9F63-F87A-8BE7529F3BCC}"/>
              </a:ext>
            </a:extLst>
          </p:cNvPr>
          <p:cNvSpPr/>
          <p:nvPr/>
        </p:nvSpPr>
        <p:spPr>
          <a:xfrm>
            <a:off x="7213868" y="2203227"/>
            <a:ext cx="4088871" cy="3370666"/>
          </a:xfrm>
          <a:prstGeom prst="rect">
            <a:avLst/>
          </a:prstGeom>
        </p:spPr>
        <p:txBody>
          <a:bodyPr wrap="square">
            <a:spAutoFit/>
          </a:bodyPr>
          <a:lstStyle/>
          <a:p>
            <a:pPr lvl="0">
              <a:lnSpc>
                <a:spcPct val="150000"/>
              </a:lnSpc>
            </a:pPr>
            <a:r>
              <a:rPr lang="mn-MN" sz="1600" dirty="0">
                <a:latin typeface="Arial" panose="020B0604020202020204" pitchFamily="34" charset="0"/>
                <a:cs typeface="Arial" panose="020B0604020202020204" pitchFamily="34" charset="0"/>
              </a:rPr>
              <a:t>27. Хатгамлах </a:t>
            </a:r>
            <a:r>
              <a:rPr lang="en-US" sz="1600" dirty="0">
                <a:latin typeface="Arial" panose="020B0604020202020204" pitchFamily="34" charset="0"/>
                <a:cs typeface="Arial" panose="020B0604020202020204" pitchFamily="34" charset="0"/>
              </a:rPr>
              <a:t>– to embroider</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28. Хоргой торго </a:t>
            </a:r>
            <a:r>
              <a:rPr lang="en-US" sz="1600" dirty="0">
                <a:latin typeface="Arial" panose="020B0604020202020204" pitchFamily="34" charset="0"/>
                <a:cs typeface="Arial" panose="020B0604020202020204" pitchFamily="34" charset="0"/>
              </a:rPr>
              <a:t>- brocade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29. Цаг уур </a:t>
            </a:r>
            <a:r>
              <a:rPr lang="en-US" sz="1600" dirty="0">
                <a:latin typeface="Arial" panose="020B0604020202020204" pitchFamily="34" charset="0"/>
                <a:cs typeface="Arial" panose="020B0604020202020204" pitchFamily="34" charset="0"/>
              </a:rPr>
              <a:t>- climate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30. Цэмбэ </a:t>
            </a:r>
            <a:r>
              <a:rPr lang="en-US" sz="1600" dirty="0">
                <a:latin typeface="Arial" panose="020B0604020202020204" pitchFamily="34" charset="0"/>
                <a:cs typeface="Arial" panose="020B0604020202020204" pitchFamily="34" charset="0"/>
              </a:rPr>
              <a:t>– woolen cloth</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31. Цээрлэх </a:t>
            </a:r>
            <a:r>
              <a:rPr lang="en-US" sz="1600" dirty="0">
                <a:latin typeface="Arial" panose="020B0604020202020204" pitchFamily="34" charset="0"/>
                <a:cs typeface="Arial" panose="020B0604020202020204" pitchFamily="34" charset="0"/>
              </a:rPr>
              <a:t>– to forbid</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32. Шингээх </a:t>
            </a:r>
            <a:r>
              <a:rPr lang="en-US" sz="1600" dirty="0">
                <a:latin typeface="Arial" panose="020B0604020202020204" pitchFamily="34" charset="0"/>
                <a:cs typeface="Arial" panose="020B0604020202020204" pitchFamily="34" charset="0"/>
              </a:rPr>
              <a:t>– to include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33. Эвлүүлэх </a:t>
            </a:r>
            <a:r>
              <a:rPr lang="en-US" sz="1600" dirty="0">
                <a:latin typeface="Arial" panose="020B0604020202020204" pitchFamily="34" charset="0"/>
                <a:cs typeface="Arial" panose="020B0604020202020204" pitchFamily="34" charset="0"/>
              </a:rPr>
              <a:t>– to assemble</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34. Энэрэнгүй үзэл </a:t>
            </a:r>
            <a:r>
              <a:rPr lang="en-US" sz="1600" dirty="0">
                <a:latin typeface="Arial" panose="020B0604020202020204" pitchFamily="34" charset="0"/>
                <a:cs typeface="Arial" panose="020B0604020202020204" pitchFamily="34" charset="0"/>
              </a:rPr>
              <a:t>- humanism</a:t>
            </a:r>
            <a:endParaRPr lang="mn-MN" sz="1600" dirty="0">
              <a:latin typeface="Arial" panose="020B0604020202020204" pitchFamily="34" charset="0"/>
              <a:cs typeface="Arial" panose="020B0604020202020204" pitchFamily="34" charset="0"/>
            </a:endParaRPr>
          </a:p>
          <a:p>
            <a:pPr lvl="0">
              <a:lnSpc>
                <a:spcPct val="150000"/>
              </a:lnSpc>
            </a:pPr>
            <a:r>
              <a:rPr lang="mn-MN" sz="1600" dirty="0">
                <a:latin typeface="Arial" panose="020B0604020202020204" pitchFamily="34" charset="0"/>
                <a:cs typeface="Arial" panose="020B0604020202020204" pitchFamily="34" charset="0"/>
              </a:rPr>
              <a:t>35. Эрхэмлэн хүндэтгэх</a:t>
            </a:r>
            <a:r>
              <a:rPr lang="en-US" sz="1600" dirty="0">
                <a:latin typeface="Arial" panose="020B0604020202020204" pitchFamily="34" charset="0"/>
                <a:cs typeface="Arial" panose="020B0604020202020204" pitchFamily="34" charset="0"/>
              </a:rPr>
              <a:t>- to respect</a:t>
            </a:r>
            <a:endParaRPr lang="mn-MN"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808ACFD-B74F-DDEB-5742-F81C51EE2A00}"/>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Tree>
    <p:extLst>
      <p:ext uri="{BB962C8B-B14F-4D97-AF65-F5344CB8AC3E}">
        <p14:creationId xmlns:p14="http://schemas.microsoft.com/office/powerpoint/2010/main" val="2344007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Rectangle 2">
            <a:extLst>
              <a:ext uri="{FF2B5EF4-FFF2-40B4-BE49-F238E27FC236}">
                <a16:creationId xmlns:a16="http://schemas.microsoft.com/office/drawing/2014/main" id="{9F1BC5DF-0F93-DA99-FBE1-220827EB52F1}"/>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2304483" y="6055632"/>
            <a:ext cx="2958262"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37BCF43D-11AC-43A9-02EB-BF3B0D1887DD}"/>
              </a:ext>
            </a:extLst>
          </p:cNvPr>
          <p:cNvSpPr/>
          <p:nvPr/>
        </p:nvSpPr>
        <p:spPr>
          <a:xfrm>
            <a:off x="410158" y="2881041"/>
            <a:ext cx="6574458" cy="2534027"/>
          </a:xfrm>
          <a:prstGeom prst="rect">
            <a:avLst/>
          </a:prstGeom>
        </p:spPr>
        <p:txBody>
          <a:bodyPr wrap="square">
            <a:spAutoFit/>
          </a:bodyPr>
          <a:lstStyle/>
          <a:p>
            <a:pPr algn="ctr">
              <a:lnSpc>
                <a:spcPct val="150000"/>
              </a:lnSpc>
            </a:pPr>
            <a:r>
              <a:rPr lang="mn-MN" b="1" dirty="0">
                <a:latin typeface="Arial" panose="020B0604020202020204" pitchFamily="34" charset="0"/>
                <a:cs typeface="Arial" panose="020B0604020202020204" pitchFamily="34" charset="0"/>
              </a:rPr>
              <a:t>Монголчуудын үндэсний хувцас</a:t>
            </a:r>
            <a:endParaRPr lang="en-US" b="1" dirty="0">
              <a:latin typeface="Arial" panose="020B0604020202020204" pitchFamily="34" charset="0"/>
              <a:cs typeface="Arial" panose="020B0604020202020204" pitchFamily="34" charset="0"/>
            </a:endParaRPr>
          </a:p>
          <a:p>
            <a:pPr algn="just">
              <a:lnSpc>
                <a:spcPct val="150000"/>
              </a:lnSpc>
            </a:pPr>
            <a:r>
              <a:rPr lang="mn-MN"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a:t>
            </a:r>
            <a:r>
              <a:rPr lang="mn-MN" dirty="0">
                <a:latin typeface="Arial" panose="020B0604020202020204" pitchFamily="34" charset="0"/>
                <a:cs typeface="Arial" panose="020B0604020202020204" pitchFamily="34" charset="0"/>
              </a:rPr>
              <a:t>чуудын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1</a:t>
            </a:r>
            <a:r>
              <a:rPr lang="en-US" dirty="0">
                <a:latin typeface="Arial" panose="020B0604020202020204" pitchFamily="34" charset="0"/>
                <a:cs typeface="Arial" panose="020B0604020202020204" pitchFamily="34" charset="0"/>
              </a:rPr>
              <a:t>) _______ </a:t>
            </a:r>
            <a:r>
              <a:rPr lang="mn-MN" dirty="0">
                <a:latin typeface="Arial" panose="020B0604020202020204" pitchFamily="34" charset="0"/>
                <a:cs typeface="Arial" panose="020B0604020202020204" pitchFamily="34" charset="0"/>
              </a:rPr>
              <a:t>онцлогийг </a:t>
            </a:r>
            <a:r>
              <a:rPr lang="en-US" dirty="0" err="1">
                <a:latin typeface="Arial" panose="020B0604020202020204" pitchFamily="34" charset="0"/>
                <a:cs typeface="Arial" panose="020B0604020202020204" pitchFamily="34" charset="0"/>
              </a:rPr>
              <a:t>тодорхойлдог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хамгийн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чухал зүйлсийн нэг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a:t>
            </a:r>
            <a:r>
              <a:rPr lang="mn-MN" dirty="0">
                <a:latin typeface="Arial" panose="020B0604020202020204" pitchFamily="34" charset="0"/>
                <a:cs typeface="Arial" panose="020B0604020202020204" pitchFamily="34" charset="0"/>
              </a:rPr>
              <a:t>л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орны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цаг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уур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ардын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эрхэлж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буй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ахуй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амьдралын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хэв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маяг</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уламжлалт</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сэтгэлгээ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соёл</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зан заншилтай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нягт</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холбоотой</a:t>
            </a:r>
            <a:r>
              <a:rPr lang="en-US" dirty="0">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C9042AE5-7084-73D4-3DC1-E5A09C2F6264}"/>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9" name="Picture 8">
            <a:extLst>
              <a:ext uri="{FF2B5EF4-FFF2-40B4-BE49-F238E27FC236}">
                <a16:creationId xmlns:a16="http://schemas.microsoft.com/office/drawing/2014/main" id="{1E228077-A233-D932-E06D-D1A73D0FE8DB}"/>
              </a:ext>
            </a:extLst>
          </p:cNvPr>
          <p:cNvPicPr>
            <a:picLocks noChangeAspect="1"/>
          </p:cNvPicPr>
          <p:nvPr/>
        </p:nvPicPr>
        <p:blipFill>
          <a:blip r:embed="rId3"/>
          <a:stretch>
            <a:fillRect/>
          </a:stretch>
        </p:blipFill>
        <p:spPr>
          <a:xfrm>
            <a:off x="7183342" y="2638461"/>
            <a:ext cx="4228729" cy="3200399"/>
          </a:xfrm>
          <a:prstGeom prst="rect">
            <a:avLst/>
          </a:prstGeom>
          <a:ln>
            <a:noFill/>
          </a:ln>
          <a:effectLst>
            <a:softEdge rad="112500"/>
          </a:effectLst>
        </p:spPr>
      </p:pic>
      <p:sp>
        <p:nvSpPr>
          <p:cNvPr id="13" name="TextBox 12">
            <a:extLst>
              <a:ext uri="{FF2B5EF4-FFF2-40B4-BE49-F238E27FC236}">
                <a16:creationId xmlns:a16="http://schemas.microsoft.com/office/drawing/2014/main" id="{FEFCA469-E606-2819-52C0-8145D011FA44}"/>
              </a:ext>
            </a:extLst>
          </p:cNvPr>
          <p:cNvSpPr txBox="1"/>
          <p:nvPr/>
        </p:nvSpPr>
        <p:spPr>
          <a:xfrm>
            <a:off x="6706801" y="5977157"/>
            <a:ext cx="5393820" cy="553998"/>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Marcin, K. (2010, July 16). Traditional Mongolian costumes [Photograph]. mn.wikipedia.org.            https://mn.wikipedia.org/wiki/%D0%94%D1%8D%D1%8D%D0%BB#/media/%D0%A4%D0%B0%D0%B9%D0%BB:Przed_rozpocz%C4%99ciem_lokalnego_festiwalu_Naadam_(06).jpg </a:t>
            </a:r>
          </a:p>
        </p:txBody>
      </p:sp>
    </p:spTree>
    <p:extLst>
      <p:ext uri="{BB962C8B-B14F-4D97-AF65-F5344CB8AC3E}">
        <p14:creationId xmlns:p14="http://schemas.microsoft.com/office/powerpoint/2010/main" val="2868508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18AE6AD-15A1-9B17-1815-1E2220C9D241}"/>
              </a:ext>
            </a:extLst>
          </p:cNvPr>
          <p:cNvSpPr txBox="1"/>
          <p:nvPr/>
        </p:nvSpPr>
        <p:spPr>
          <a:xfrm>
            <a:off x="2816013" y="6248766"/>
            <a:ext cx="2894505"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sp>
        <p:nvSpPr>
          <p:cNvPr id="2" name="Rectangle 1">
            <a:extLst>
              <a:ext uri="{FF2B5EF4-FFF2-40B4-BE49-F238E27FC236}">
                <a16:creationId xmlns:a16="http://schemas.microsoft.com/office/drawing/2014/main" id="{37BCF43D-11AC-43A9-02EB-BF3B0D1887DD}"/>
              </a:ext>
            </a:extLst>
          </p:cNvPr>
          <p:cNvSpPr/>
          <p:nvPr/>
        </p:nvSpPr>
        <p:spPr>
          <a:xfrm>
            <a:off x="555829" y="2638461"/>
            <a:ext cx="6419913" cy="3365024"/>
          </a:xfrm>
          <a:prstGeom prst="rect">
            <a:avLst/>
          </a:prstGeom>
        </p:spPr>
        <p:txBody>
          <a:bodyPr wrap="square">
            <a:spAutoFit/>
          </a:bodyPr>
          <a:lstStyle/>
          <a:p>
            <a:pPr algn="just">
              <a:lnSpc>
                <a:spcPct val="150000"/>
              </a:lnSpc>
            </a:pPr>
            <a:r>
              <a:rPr lang="mn-MN"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Монгол </a:t>
            </a:r>
            <a:r>
              <a:rPr lang="en-US" dirty="0" err="1">
                <a:latin typeface="Arial" panose="020B0604020202020204" pitchFamily="34" charset="0"/>
                <a:cs typeface="Arial" panose="020B0604020202020204" pitchFamily="34" charset="0"/>
              </a:rPr>
              <a:t>үндэсний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хувцасны</a:t>
            </a:r>
            <a:r>
              <a:rPr lang="en-US" dirty="0">
                <a:latin typeface="Arial" panose="020B0604020202020204" pitchFamily="34" charset="0"/>
                <a:cs typeface="Arial" panose="020B0604020202020204" pitchFamily="34" charset="0"/>
              </a:rPr>
              <a:t> 2) _______ _______</a:t>
            </a:r>
            <a:r>
              <a:rPr lang="mn-MN" dirty="0">
                <a:latin typeface="Arial" panose="020B0604020202020204" pitchFamily="34" charset="0"/>
                <a:cs typeface="Arial" panose="020B0604020202020204" pitchFamily="34" charset="0"/>
              </a:rPr>
              <a:t> 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малгай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бүс</a:t>
            </a:r>
            <a:r>
              <a:rPr lang="en-US" dirty="0">
                <a:latin typeface="Arial" panose="020B0604020202020204" pitchFamily="34" charset="0"/>
                <a:cs typeface="Arial" panose="020B0604020202020204" pitchFamily="34" charset="0"/>
              </a:rPr>
              <a:t>,</a:t>
            </a:r>
            <a:r>
              <a:rPr lang="mn-MN" dirty="0">
                <a:latin typeface="Arial" panose="020B0604020202020204" pitchFamily="34" charset="0"/>
                <a:cs typeface="Arial" panose="020B0604020202020204" pitchFamily="34" charset="0"/>
              </a:rPr>
              <a:t> хантааз,</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гутал</a:t>
            </a:r>
            <a:r>
              <a:rPr lang="mn-MN" dirty="0">
                <a:latin typeface="Arial" panose="020B0604020202020204" pitchFamily="34" charset="0"/>
                <a:cs typeface="Arial" panose="020B0604020202020204" pitchFamily="34" charset="0"/>
              </a:rPr>
              <a:t>. Эдгээр 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өөр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өөрийн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гэсэн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бэлгэдлийн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утга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агуулгатай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Үүнд</a:t>
            </a:r>
            <a:r>
              <a:rPr lang="en-US"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Мандах</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төрийн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малгай</a:t>
            </a: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хэмээх</a:t>
            </a:r>
            <a:r>
              <a:rPr lang="mn-MN" dirty="0">
                <a:latin typeface="Arial" panose="020B0604020202020204" pitchFamily="34" charset="0"/>
                <a:cs typeface="Arial" panose="020B0604020202020204" pitchFamily="34" charset="0"/>
              </a:rPr>
              <a:t>ийн учир нь </a:t>
            </a:r>
            <a:r>
              <a:rPr lang="en-US" dirty="0" err="1">
                <a:latin typeface="Arial" panose="020B0604020202020204" pitchFamily="34" charset="0"/>
                <a:cs typeface="Arial" panose="020B0604020202020204" pitchFamily="34" charset="0"/>
              </a:rPr>
              <a:t>хүний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биеийг</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шударга, </a:t>
            </a:r>
            <a:r>
              <a:rPr lang="en-US" dirty="0" err="1">
                <a:latin typeface="Arial" panose="020B0604020202020204" pitchFamily="34" charset="0"/>
                <a:cs typeface="Arial" panose="020B0604020202020204" pitchFamily="34" charset="0"/>
              </a:rPr>
              <a:t>ёстой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төртэй</a:t>
            </a:r>
            <a:r>
              <a:rPr lang="en-US" dirty="0">
                <a:latin typeface="Arial" panose="020B0604020202020204" pitchFamily="34" charset="0"/>
                <a:cs typeface="Arial" panose="020B0604020202020204" pitchFamily="34" charset="0"/>
              </a:rPr>
              <a:t>, 3) _______ _______ </a:t>
            </a:r>
            <a:r>
              <a:rPr lang="en-US" dirty="0" err="1">
                <a:latin typeface="Arial" panose="020B0604020202020204" pitchFamily="34" charset="0"/>
                <a:cs typeface="Arial" panose="020B0604020202020204" pitchFamily="34" charset="0"/>
              </a:rPr>
              <a:t>явахыг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бэлгэдсэн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байна</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Ийм учраас Монголчууд малгайг ихэд хүндэтгэн эрхэмлэж, газар тавих, дээгүүр нь алхах, гишгихийг цээрлэдэг. </a:t>
            </a:r>
            <a:endParaRPr lang="en-US"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041E6BF-CBA0-3769-99C8-9F30A48E0176}"/>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9" name="TextBox 8">
            <a:extLst>
              <a:ext uri="{FF2B5EF4-FFF2-40B4-BE49-F238E27FC236}">
                <a16:creationId xmlns:a16="http://schemas.microsoft.com/office/drawing/2014/main" id="{8C0044AA-3A2B-F07E-6BD6-86496AC009A1}"/>
              </a:ext>
            </a:extLst>
          </p:cNvPr>
          <p:cNvSpPr txBox="1"/>
          <p:nvPr/>
        </p:nvSpPr>
        <p:spPr>
          <a:xfrm>
            <a:off x="7817224" y="6171821"/>
            <a:ext cx="3783105"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Монголын радио. (2019, </a:t>
            </a:r>
            <a:r>
              <a:rPr lang="en-US" sz="1000" dirty="0">
                <a:latin typeface="Arial" panose="020B0604020202020204" pitchFamily="34" charset="0"/>
                <a:cs typeface="Arial" panose="020B0604020202020204" pitchFamily="34" charset="0"/>
              </a:rPr>
              <a:t>February 4). </a:t>
            </a:r>
            <a:r>
              <a:rPr lang="mn-MN" sz="1000" dirty="0">
                <a:latin typeface="Arial" panose="020B0604020202020204" pitchFamily="34" charset="0"/>
                <a:cs typeface="Arial" panose="020B0604020202020204" pitchFamily="34" charset="0"/>
              </a:rPr>
              <a:t>Мандах төрийн малгай </a:t>
            </a:r>
          </a:p>
          <a:p>
            <a:r>
              <a:rPr lang="mn-MN" sz="1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Photograph]. www.mnb.mn. https://www.mnb.mn/i/164470 </a:t>
            </a:r>
          </a:p>
        </p:txBody>
      </p:sp>
      <p:pic>
        <p:nvPicPr>
          <p:cNvPr id="11" name="Picture 10">
            <a:extLst>
              <a:ext uri="{FF2B5EF4-FFF2-40B4-BE49-F238E27FC236}">
                <a16:creationId xmlns:a16="http://schemas.microsoft.com/office/drawing/2014/main" id="{90BB6EDF-6FD8-B4FF-3A28-97F0AC339EEA}"/>
              </a:ext>
            </a:extLst>
          </p:cNvPr>
          <p:cNvPicPr>
            <a:picLocks noChangeAspect="1"/>
          </p:cNvPicPr>
          <p:nvPr/>
        </p:nvPicPr>
        <p:blipFill>
          <a:blip r:embed="rId3"/>
          <a:stretch>
            <a:fillRect/>
          </a:stretch>
        </p:blipFill>
        <p:spPr>
          <a:xfrm>
            <a:off x="7543124" y="2722215"/>
            <a:ext cx="3985488" cy="3004062"/>
          </a:xfrm>
          <a:prstGeom prst="ellipse">
            <a:avLst/>
          </a:prstGeom>
          <a:ln>
            <a:noFill/>
          </a:ln>
          <a:effectLst>
            <a:softEdge rad="112500"/>
          </a:effectLst>
        </p:spPr>
      </p:pic>
    </p:spTree>
    <p:extLst>
      <p:ext uri="{BB962C8B-B14F-4D97-AF65-F5344CB8AC3E}">
        <p14:creationId xmlns:p14="http://schemas.microsoft.com/office/powerpoint/2010/main" val="993094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D1BECED-D017-1258-33CC-68EDD84D8DAD}"/>
              </a:ext>
            </a:extLst>
          </p:cNvPr>
          <p:cNvSpPr/>
          <p:nvPr/>
        </p:nvSpPr>
        <p:spPr>
          <a:xfrm>
            <a:off x="1056910" y="3051495"/>
            <a:ext cx="6760313" cy="2534027"/>
          </a:xfrm>
          <a:prstGeom prst="rect">
            <a:avLst/>
          </a:prstGeom>
        </p:spPr>
        <p:txBody>
          <a:bodyPr wrap="square">
            <a:spAutoFit/>
          </a:bodyPr>
          <a:lstStyle/>
          <a:p>
            <a:pPr algn="just">
              <a:lnSpc>
                <a:spcPct val="150000"/>
              </a:lnSpc>
            </a:pPr>
            <a:r>
              <a:rPr lang="en-US" b="1" dirty="0" err="1">
                <a:latin typeface="Arial" panose="020B0604020202020204" pitchFamily="34" charset="0"/>
                <a:cs typeface="Arial" panose="020B0604020202020204" pitchFamily="34" charset="0"/>
              </a:rPr>
              <a:t>Тэгш</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төрийн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дээл</a:t>
            </a: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хэмээхийн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учир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биеийг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шулуун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тэгш</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намбатай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байхыг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ерөөж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ийнхүү</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нэрлэжээ</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4</a:t>
            </a:r>
            <a:r>
              <a:rPr lang="en-US" dirty="0">
                <a:latin typeface="Arial" panose="020B0604020202020204" pitchFamily="34" charset="0"/>
                <a:cs typeface="Arial" panose="020B0604020202020204" pitchFamily="34" charset="0"/>
              </a:rPr>
              <a:t>) _______</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төрийн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бүс</a:t>
            </a: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гэдэг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задгай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тасархайг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бэхлэн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батжуулах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сарнисныг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эвлүүлэхийн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утгатай</a:t>
            </a:r>
            <a:r>
              <a:rPr lang="en-US"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Хан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төрийн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хантааз</a:t>
            </a: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гэдэг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mn-MN"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улсын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иргэ</a:t>
            </a:r>
            <a:r>
              <a:rPr lang="mn-MN" dirty="0">
                <a:latin typeface="Arial" panose="020B0604020202020204" pitchFamily="34" charset="0"/>
                <a:cs typeface="Arial" panose="020B0604020202020204" pitchFamily="34" charset="0"/>
              </a:rPr>
              <a:t>н </a:t>
            </a:r>
            <a:r>
              <a:rPr lang="en-US" dirty="0" err="1">
                <a:latin typeface="Arial" panose="020B0604020202020204" pitchFamily="34" charset="0"/>
                <a:cs typeface="Arial" panose="020B0604020202020204" pitchFamily="34" charset="0"/>
              </a:rPr>
              <a:t>мөн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гэдгийн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баталгаа</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бөгөөд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аливаа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хүндэтгэл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ёслолд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заавал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өмсөх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өмсгөл</a:t>
            </a:r>
            <a:r>
              <a:rPr lang="en-US"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EEEA07CA-1F45-740E-E167-986BD1AD0004}"/>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9" name="TextBox 8">
            <a:extLst>
              <a:ext uri="{FF2B5EF4-FFF2-40B4-BE49-F238E27FC236}">
                <a16:creationId xmlns:a16="http://schemas.microsoft.com/office/drawing/2014/main" id="{DB93DAF8-4EAC-460D-4571-F8D432991032}"/>
              </a:ext>
            </a:extLst>
          </p:cNvPr>
          <p:cNvSpPr txBox="1"/>
          <p:nvPr/>
        </p:nvSpPr>
        <p:spPr>
          <a:xfrm>
            <a:off x="3033478" y="6129749"/>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pic>
        <p:nvPicPr>
          <p:cNvPr id="4" name="Picture 3">
            <a:extLst>
              <a:ext uri="{FF2B5EF4-FFF2-40B4-BE49-F238E27FC236}">
                <a16:creationId xmlns:a16="http://schemas.microsoft.com/office/drawing/2014/main" id="{EFF29E19-5A3D-FC95-035D-34C855AE5BCA}"/>
              </a:ext>
            </a:extLst>
          </p:cNvPr>
          <p:cNvPicPr>
            <a:picLocks noChangeAspect="1"/>
          </p:cNvPicPr>
          <p:nvPr/>
        </p:nvPicPr>
        <p:blipFill>
          <a:blip r:embed="rId3"/>
          <a:stretch>
            <a:fillRect/>
          </a:stretch>
        </p:blipFill>
        <p:spPr>
          <a:xfrm>
            <a:off x="8333581" y="2651642"/>
            <a:ext cx="2524164" cy="3256787"/>
          </a:xfrm>
          <a:prstGeom prst="rect">
            <a:avLst/>
          </a:prstGeom>
          <a:ln>
            <a:noFill/>
          </a:ln>
          <a:effectLst>
            <a:softEdge rad="112500"/>
          </a:effectLst>
        </p:spPr>
      </p:pic>
      <p:sp>
        <p:nvSpPr>
          <p:cNvPr id="11" name="TextBox 10">
            <a:extLst>
              <a:ext uri="{FF2B5EF4-FFF2-40B4-BE49-F238E27FC236}">
                <a16:creationId xmlns:a16="http://schemas.microsoft.com/office/drawing/2014/main" id="{CB466ABC-D41C-9DB2-5692-E71FDC74ECE5}"/>
              </a:ext>
            </a:extLst>
          </p:cNvPr>
          <p:cNvSpPr txBox="1"/>
          <p:nvPr/>
        </p:nvSpPr>
        <p:spPr>
          <a:xfrm>
            <a:off x="7817223" y="6090181"/>
            <a:ext cx="3827476" cy="400110"/>
          </a:xfrm>
          <a:prstGeom prst="rect">
            <a:avLst/>
          </a:prstGeom>
          <a:noFill/>
        </p:spPr>
        <p:txBody>
          <a:bodyPr wrap="square">
            <a:spAutoFit/>
          </a:bodyPr>
          <a:lstStyle/>
          <a:p>
            <a:r>
              <a:rPr lang="en-US" sz="1000" dirty="0" err="1"/>
              <a:t>Munkhzul</a:t>
            </a:r>
            <a:r>
              <a:rPr lang="en-US" sz="1000" dirty="0"/>
              <a:t>. (2013, February 10). </a:t>
            </a:r>
            <a:r>
              <a:rPr lang="mn-MN" sz="1000" dirty="0"/>
              <a:t>Дээлний түүх [</a:t>
            </a:r>
            <a:r>
              <a:rPr lang="en-US" sz="1000" dirty="0"/>
              <a:t>Photograph]. miss.mn. </a:t>
            </a:r>
          </a:p>
          <a:p>
            <a:r>
              <a:rPr lang="en-US" sz="1000" dirty="0"/>
              <a:t>http://miss.mn/wp-content/uploads/2013/02/fad3524a.jpg </a:t>
            </a:r>
          </a:p>
        </p:txBody>
      </p:sp>
    </p:spTree>
    <p:extLst>
      <p:ext uri="{BB962C8B-B14F-4D97-AF65-F5344CB8AC3E}">
        <p14:creationId xmlns:p14="http://schemas.microsoft.com/office/powerpoint/2010/main" val="2508929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D1BECED-D017-1258-33CC-68EDD84D8DAD}"/>
              </a:ext>
            </a:extLst>
          </p:cNvPr>
          <p:cNvSpPr/>
          <p:nvPr/>
        </p:nvSpPr>
        <p:spPr>
          <a:xfrm>
            <a:off x="857190" y="3215702"/>
            <a:ext cx="6288328" cy="2118529"/>
          </a:xfrm>
          <a:prstGeom prst="rect">
            <a:avLst/>
          </a:prstGeom>
        </p:spPr>
        <p:txBody>
          <a:bodyPr wrap="square">
            <a:spAutoFit/>
          </a:bodyPr>
          <a:lstStyle/>
          <a:p>
            <a:pPr algn="just">
              <a:lnSpc>
                <a:spcPct val="150000"/>
              </a:lnSpc>
            </a:pPr>
            <a:r>
              <a:rPr lang="en-US" dirty="0">
                <a:latin typeface="Arial" panose="020B0604020202020204" pitchFamily="34" charset="0"/>
                <a:cs typeface="Arial" panose="020B0604020202020204" pitchFamily="34" charset="0"/>
              </a:rPr>
              <a:t>5) _______</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төрийн</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гутал</a:t>
            </a: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биеийн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тулгуур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болсон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хөлийн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өмсгөл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тул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тулж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түших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бат</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суурьтай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явахыг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бэлгэдсэн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Гутлын ээтэн хошуу, толигор ул нь газар шороог гэмтээхгүй, ургамал, амьтны аминд хүрэхгүй гэсэн энэрэнгүй үзлийг шингээсэн. </a:t>
            </a:r>
            <a:endParaRPr lang="en-US"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9702A684-520B-EDDC-F286-D93D821900C6}"/>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9" name="TextBox 8">
            <a:extLst>
              <a:ext uri="{FF2B5EF4-FFF2-40B4-BE49-F238E27FC236}">
                <a16:creationId xmlns:a16="http://schemas.microsoft.com/office/drawing/2014/main" id="{6A83D02D-70FC-DE53-8BC5-26BE9B27C9D4}"/>
              </a:ext>
            </a:extLst>
          </p:cNvPr>
          <p:cNvSpPr txBox="1"/>
          <p:nvPr/>
        </p:nvSpPr>
        <p:spPr>
          <a:xfrm>
            <a:off x="7193229" y="5704779"/>
            <a:ext cx="4553469" cy="400110"/>
          </a:xfrm>
          <a:prstGeom prst="rect">
            <a:avLst/>
          </a:prstGeom>
          <a:noFill/>
        </p:spPr>
        <p:txBody>
          <a:bodyPr wrap="square">
            <a:spAutoFit/>
          </a:bodyPr>
          <a:lstStyle/>
          <a:p>
            <a:r>
              <a:rPr lang="en-US" sz="1000" dirty="0"/>
              <a:t>Byambakhuu, D. (2011, January 19). </a:t>
            </a:r>
            <a:r>
              <a:rPr lang="mn-MN" sz="1000" dirty="0"/>
              <a:t>Тулах төрийн гутал. </a:t>
            </a:r>
            <a:r>
              <a:rPr lang="en-US" sz="1000" dirty="0"/>
              <a:t>tsagaansar.blogspot.com. </a:t>
            </a:r>
          </a:p>
          <a:p>
            <a:r>
              <a:rPr lang="en-US" sz="1000" dirty="0"/>
              <a:t>     http://tsagaansar.blogspot.com/2011/01/blog-post_6848.html </a:t>
            </a:r>
          </a:p>
        </p:txBody>
      </p:sp>
      <p:pic>
        <p:nvPicPr>
          <p:cNvPr id="11" name="Picture 10">
            <a:extLst>
              <a:ext uri="{FF2B5EF4-FFF2-40B4-BE49-F238E27FC236}">
                <a16:creationId xmlns:a16="http://schemas.microsoft.com/office/drawing/2014/main" id="{74D10A90-42F3-9DC5-A6A9-153D6789C123}"/>
              </a:ext>
            </a:extLst>
          </p:cNvPr>
          <p:cNvPicPr>
            <a:picLocks noChangeAspect="1"/>
          </p:cNvPicPr>
          <p:nvPr/>
        </p:nvPicPr>
        <p:blipFill>
          <a:blip r:embed="rId3"/>
          <a:stretch>
            <a:fillRect/>
          </a:stretch>
        </p:blipFill>
        <p:spPr>
          <a:xfrm>
            <a:off x="8323312" y="2661728"/>
            <a:ext cx="2330094" cy="3113006"/>
          </a:xfrm>
          <a:prstGeom prst="rect">
            <a:avLst/>
          </a:prstGeom>
        </p:spPr>
      </p:pic>
      <p:sp>
        <p:nvSpPr>
          <p:cNvPr id="8" name="TextBox 7">
            <a:extLst>
              <a:ext uri="{FF2B5EF4-FFF2-40B4-BE49-F238E27FC236}">
                <a16:creationId xmlns:a16="http://schemas.microsoft.com/office/drawing/2014/main" id="{44B4A171-CBB5-8B68-73B6-989BEC30AF73}"/>
              </a:ext>
            </a:extLst>
          </p:cNvPr>
          <p:cNvSpPr txBox="1"/>
          <p:nvPr/>
        </p:nvSpPr>
        <p:spPr>
          <a:xfrm>
            <a:off x="2621434" y="5781723"/>
            <a:ext cx="2759840"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1824767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33" y="1955157"/>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6DB51225-F3A6-6EB6-B787-264D3CF18D24}"/>
              </a:ext>
            </a:extLst>
          </p:cNvPr>
          <p:cNvSpPr/>
          <p:nvPr/>
        </p:nvSpPr>
        <p:spPr>
          <a:xfrm>
            <a:off x="671187" y="2892454"/>
            <a:ext cx="6361209" cy="2949525"/>
          </a:xfrm>
          <a:prstGeom prst="rect">
            <a:avLst/>
          </a:prstGeom>
        </p:spPr>
        <p:txBody>
          <a:bodyPr wrap="square">
            <a:spAutoFit/>
          </a:bodyPr>
          <a:lstStyle/>
          <a:p>
            <a:pPr indent="457200" algn="just">
              <a:lnSpc>
                <a:spcPct val="150000"/>
              </a:lnSpc>
              <a:spcAft>
                <a:spcPts val="0"/>
              </a:spcAft>
            </a:pPr>
            <a:r>
              <a:rPr lang="en-US" dirty="0" err="1">
                <a:latin typeface="Arial" panose="020B0604020202020204" pitchFamily="34" charset="0"/>
                <a:cs typeface="Arial" panose="020B0604020202020204" pitchFamily="34" charset="0"/>
              </a:rPr>
              <a:t>Монгол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үндэсний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баруун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зүүн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хуваагддаг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бөгөөд</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6</a:t>
            </a:r>
            <a:r>
              <a:rPr lang="en-US" dirty="0">
                <a:latin typeface="Arial" panose="020B0604020202020204" pitchFamily="34" charset="0"/>
                <a:cs typeface="Arial" panose="020B0604020202020204" pitchFamily="34" charset="0"/>
              </a:rPr>
              <a:t>) _______ </a:t>
            </a:r>
            <a:r>
              <a:rPr lang="en-US" dirty="0" err="1">
                <a:latin typeface="Arial" panose="020B0604020202020204" pitchFamily="34" charset="0"/>
                <a:cs typeface="Arial" panose="020B0604020202020204" pitchFamily="34" charset="0"/>
              </a:rPr>
              <a:t>үндэстэн</a:t>
            </a:r>
            <a:r>
              <a:rPr lang="mn-MN"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ястны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хувцаснаас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бүрдэнэ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Монголын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олон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ястны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өвөрмөц</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төрхийг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илэрхийлсэн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хэрэглэл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содон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төрх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хийцээрээ</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тухайн угсаатан ястны соёл, зан заншлыг илэрхийлсэн, </a:t>
            </a:r>
            <a:r>
              <a:rPr lang="en-US" dirty="0" err="1">
                <a:latin typeface="Arial" panose="020B0604020202020204" pitchFamily="34" charset="0"/>
                <a:cs typeface="Arial" panose="020B0604020202020204" pitchFamily="34" charset="0"/>
              </a:rPr>
              <a:t>бэлгэдлийг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шингээсэн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байдгаараа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бусдаас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ялгарна</a:t>
            </a:r>
            <a:r>
              <a:rPr lang="en-US" dirty="0">
                <a:latin typeface="Arial" panose="020B0604020202020204" pitchFamily="34" charset="0"/>
                <a:cs typeface="Arial" panose="020B0604020202020204" pitchFamily="34" charset="0"/>
              </a:rPr>
              <a:t>. </a:t>
            </a:r>
            <a:endParaRPr lang="en-US" dirty="0">
              <a:effectLst/>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8BEC6BBA-16B8-3170-0788-319ABF034D04}"/>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8" name="Picture 7">
            <a:extLst>
              <a:ext uri="{FF2B5EF4-FFF2-40B4-BE49-F238E27FC236}">
                <a16:creationId xmlns:a16="http://schemas.microsoft.com/office/drawing/2014/main" id="{C093048E-E816-33BB-C86D-38439906A7A4}"/>
              </a:ext>
            </a:extLst>
          </p:cNvPr>
          <p:cNvPicPr>
            <a:picLocks noChangeAspect="1"/>
          </p:cNvPicPr>
          <p:nvPr/>
        </p:nvPicPr>
        <p:blipFill>
          <a:blip r:embed="rId3"/>
          <a:stretch>
            <a:fillRect/>
          </a:stretch>
        </p:blipFill>
        <p:spPr>
          <a:xfrm>
            <a:off x="7220730" y="2892454"/>
            <a:ext cx="4300083" cy="2782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7EB0C25F-A62C-75B3-AC71-1E1F64CC7A53}"/>
              </a:ext>
            </a:extLst>
          </p:cNvPr>
          <p:cNvSpPr txBox="1"/>
          <p:nvPr/>
        </p:nvSpPr>
        <p:spPr>
          <a:xfrm>
            <a:off x="7838898" y="5889676"/>
            <a:ext cx="3163349" cy="553998"/>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Munkhbat. (2016, November 11). </a:t>
            </a:r>
            <a:r>
              <a:rPr lang="mn-MN" sz="1000" dirty="0">
                <a:latin typeface="Arial" panose="020B0604020202020204" pitchFamily="34" charset="0"/>
                <a:cs typeface="Arial" panose="020B0604020202020204" pitchFamily="34" charset="0"/>
              </a:rPr>
              <a:t>Монгол үндэстний хувцас [</a:t>
            </a:r>
            <a:r>
              <a:rPr lang="en-US" sz="1000" dirty="0">
                <a:latin typeface="Arial" panose="020B0604020202020204" pitchFamily="34" charset="0"/>
                <a:cs typeface="Arial" panose="020B0604020202020204" pitchFamily="34" charset="0"/>
              </a:rPr>
              <a:t>Photograph]. chuham.mn. </a:t>
            </a:r>
          </a:p>
          <a:p>
            <a:r>
              <a:rPr lang="en-US" sz="1000" dirty="0">
                <a:latin typeface="Arial" panose="020B0604020202020204" pitchFamily="34" charset="0"/>
                <a:cs typeface="Arial" panose="020B0604020202020204" pitchFamily="34" charset="0"/>
              </a:rPr>
              <a:t>     http://chuham.mn/index.php?newsid=6987 </a:t>
            </a:r>
          </a:p>
        </p:txBody>
      </p:sp>
      <p:sp>
        <p:nvSpPr>
          <p:cNvPr id="11" name="TextBox 10">
            <a:extLst>
              <a:ext uri="{FF2B5EF4-FFF2-40B4-BE49-F238E27FC236}">
                <a16:creationId xmlns:a16="http://schemas.microsoft.com/office/drawing/2014/main" id="{8E488810-D82C-1D67-154A-1E89666A91C8}"/>
              </a:ext>
            </a:extLst>
          </p:cNvPr>
          <p:cNvSpPr txBox="1"/>
          <p:nvPr/>
        </p:nvSpPr>
        <p:spPr>
          <a:xfrm>
            <a:off x="2771427" y="5992545"/>
            <a:ext cx="2795699"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85</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2284976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8BEC6BBA-16B8-3170-0788-319ABF034D04}"/>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11" name="Picture 10">
            <a:extLst>
              <a:ext uri="{FF2B5EF4-FFF2-40B4-BE49-F238E27FC236}">
                <a16:creationId xmlns:a16="http://schemas.microsoft.com/office/drawing/2014/main" id="{5F626D82-F8CC-05A9-6A51-AEC7B281117D}"/>
              </a:ext>
            </a:extLst>
          </p:cNvPr>
          <p:cNvPicPr>
            <a:picLocks noChangeAspect="1"/>
          </p:cNvPicPr>
          <p:nvPr/>
        </p:nvPicPr>
        <p:blipFill>
          <a:blip r:embed="rId3"/>
          <a:stretch>
            <a:fillRect/>
          </a:stretch>
        </p:blipFill>
        <p:spPr>
          <a:xfrm>
            <a:off x="1385739" y="1639165"/>
            <a:ext cx="9624767" cy="4553147"/>
          </a:xfrm>
          <a:prstGeom prst="rect">
            <a:avLst/>
          </a:prstGeom>
          <a:ln>
            <a:noFill/>
          </a:ln>
          <a:effectLst>
            <a:softEdge rad="112500"/>
          </a:effectLst>
        </p:spPr>
      </p:pic>
      <p:sp>
        <p:nvSpPr>
          <p:cNvPr id="13" name="TextBox 12">
            <a:extLst>
              <a:ext uri="{FF2B5EF4-FFF2-40B4-BE49-F238E27FC236}">
                <a16:creationId xmlns:a16="http://schemas.microsoft.com/office/drawing/2014/main" id="{78AF075F-D098-111A-952A-0059FAB14AEC}"/>
              </a:ext>
            </a:extLst>
          </p:cNvPr>
          <p:cNvSpPr txBox="1"/>
          <p:nvPr/>
        </p:nvSpPr>
        <p:spPr>
          <a:xfrm>
            <a:off x="4103037" y="6192312"/>
            <a:ext cx="5757400" cy="400110"/>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Munkhbat. (2016, November 11). </a:t>
            </a:r>
            <a:r>
              <a:rPr lang="mn-MN" sz="1000" dirty="0">
                <a:latin typeface="Arial" panose="020B0604020202020204" pitchFamily="34" charset="0"/>
                <a:cs typeface="Arial" panose="020B0604020202020204" pitchFamily="34" charset="0"/>
              </a:rPr>
              <a:t>Монгол үндэстний хувцас [</a:t>
            </a:r>
            <a:r>
              <a:rPr lang="en-US" sz="1000" dirty="0">
                <a:latin typeface="Arial" panose="020B0604020202020204" pitchFamily="34" charset="0"/>
                <a:cs typeface="Arial" panose="020B0604020202020204" pitchFamily="34" charset="0"/>
              </a:rPr>
              <a:t>Photograph]. chuham.mn. </a:t>
            </a:r>
          </a:p>
          <a:p>
            <a:r>
              <a:rPr lang="en-US" sz="1000" dirty="0">
                <a:latin typeface="Arial" panose="020B0604020202020204" pitchFamily="34" charset="0"/>
                <a:cs typeface="Arial" panose="020B0604020202020204" pitchFamily="34" charset="0"/>
              </a:rPr>
              <a:t>     http://chuham.mn/index.php?newsid=6987 </a:t>
            </a:r>
          </a:p>
        </p:txBody>
      </p:sp>
      <p:sp>
        <p:nvSpPr>
          <p:cNvPr id="2" name="TextBox 1">
            <a:extLst>
              <a:ext uri="{FF2B5EF4-FFF2-40B4-BE49-F238E27FC236}">
                <a16:creationId xmlns:a16="http://schemas.microsoft.com/office/drawing/2014/main" id="{CD53300E-EC9A-F0B3-4EB0-903D333CE2A4}"/>
              </a:ext>
            </a:extLst>
          </p:cNvPr>
          <p:cNvSpPr txBox="1"/>
          <p:nvPr/>
        </p:nvSpPr>
        <p:spPr>
          <a:xfrm>
            <a:off x="4024581" y="963165"/>
            <a:ext cx="4347082" cy="416011"/>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 үндэстэн, ястнуудын хувцас</a:t>
            </a: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6690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6DB51225-F3A6-6EB6-B787-264D3CF18D24}"/>
              </a:ext>
            </a:extLst>
          </p:cNvPr>
          <p:cNvSpPr/>
          <p:nvPr/>
        </p:nvSpPr>
        <p:spPr>
          <a:xfrm>
            <a:off x="548639" y="2987282"/>
            <a:ext cx="7004588" cy="2118529"/>
          </a:xfrm>
          <a:prstGeom prst="rect">
            <a:avLst/>
          </a:prstGeom>
        </p:spPr>
        <p:txBody>
          <a:bodyPr wrap="square">
            <a:spAutoFit/>
          </a:bodyPr>
          <a:lstStyle/>
          <a:p>
            <a:pPr indent="457200" algn="just">
              <a:lnSpc>
                <a:spcPct val="150000"/>
              </a:lnSpc>
              <a:spcAft>
                <a:spcPts val="0"/>
              </a:spcAft>
            </a:pPr>
            <a:r>
              <a:rPr lang="en-US" dirty="0" err="1">
                <a:latin typeface="Arial" panose="020B0604020202020204" pitchFamily="34" charset="0"/>
                <a:cs typeface="Arial" panose="020B0604020202020204" pitchFamily="34" charset="0"/>
              </a:rPr>
              <a:t>Монголчууд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хүний</a:t>
            </a:r>
            <a:r>
              <a:rPr lang="en-US" dirty="0">
                <a:latin typeface="Arial" panose="020B0604020202020204" pitchFamily="34" charset="0"/>
                <a:cs typeface="Arial" panose="020B0604020202020204" pitchFamily="34" charset="0"/>
              </a:rPr>
              <a:t> 7) _______ _______ </a:t>
            </a:r>
            <a:r>
              <a:rPr lang="en-US" dirty="0" err="1">
                <a:latin typeface="Arial" panose="020B0604020202020204" pitchFamily="34" charset="0"/>
                <a:cs typeface="Arial" panose="020B0604020202020204" pitchFamily="34" charset="0"/>
              </a:rPr>
              <a:t>хувцсандаа</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байдаг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бөгөөд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эрэгтэй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хүнийх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бүсэнд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эмэгтэй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хүнийх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чимэг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зүүлтэнд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тогтдог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үздэг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малгай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ууж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хүрэм</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хантааз</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дотуур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гутал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зэргээс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бүрдэнэ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хувцасны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материал</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торго</a:t>
            </a:r>
            <a:r>
              <a:rPr lang="mn-MN" dirty="0">
                <a:latin typeface="Arial" panose="020B0604020202020204" pitchFamily="34" charset="0"/>
                <a:cs typeface="Arial" panose="020B0604020202020204" pitchFamily="34" charset="0"/>
              </a:rPr>
              <a:t>. </a:t>
            </a:r>
            <a:endParaRPr lang="en-US" dirty="0">
              <a:effectLst/>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0CB85EE5-92D9-9298-9AC9-2EE769F2F160}"/>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8" name="Picture 7">
            <a:extLst>
              <a:ext uri="{FF2B5EF4-FFF2-40B4-BE49-F238E27FC236}">
                <a16:creationId xmlns:a16="http://schemas.microsoft.com/office/drawing/2014/main" id="{7584C3D4-1297-B4EF-1999-8E04AB963515}"/>
              </a:ext>
            </a:extLst>
          </p:cNvPr>
          <p:cNvPicPr>
            <a:picLocks noChangeAspect="1"/>
          </p:cNvPicPr>
          <p:nvPr/>
        </p:nvPicPr>
        <p:blipFill>
          <a:blip r:embed="rId3"/>
          <a:stretch>
            <a:fillRect/>
          </a:stretch>
        </p:blipFill>
        <p:spPr>
          <a:xfrm>
            <a:off x="7841837" y="2622001"/>
            <a:ext cx="2773861" cy="32166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8EE4A8BF-6478-2861-6920-7AF842B2E7ED}"/>
              </a:ext>
            </a:extLst>
          </p:cNvPr>
          <p:cNvSpPr txBox="1"/>
          <p:nvPr/>
        </p:nvSpPr>
        <p:spPr>
          <a:xfrm>
            <a:off x="7553227" y="5990534"/>
            <a:ext cx="3994608"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Халх үндэстний хувцас [</a:t>
            </a:r>
            <a:r>
              <a:rPr lang="en-US" sz="1000" dirty="0">
                <a:latin typeface="Arial" panose="020B0604020202020204" pitchFamily="34" charset="0"/>
                <a:cs typeface="Arial" panose="020B0604020202020204" pitchFamily="34" charset="0"/>
              </a:rPr>
              <a:t>Photograph]. (2013, March 25). news.mn. https://news.mn/r/138184/ </a:t>
            </a:r>
          </a:p>
        </p:txBody>
      </p:sp>
      <p:sp>
        <p:nvSpPr>
          <p:cNvPr id="9" name="TextBox 8">
            <a:extLst>
              <a:ext uri="{FF2B5EF4-FFF2-40B4-BE49-F238E27FC236}">
                <a16:creationId xmlns:a16="http://schemas.microsoft.com/office/drawing/2014/main" id="{91B62813-3F17-1842-4B57-D919066F671A}"/>
              </a:ext>
            </a:extLst>
          </p:cNvPr>
          <p:cNvSpPr txBox="1"/>
          <p:nvPr/>
        </p:nvSpPr>
        <p:spPr>
          <a:xfrm>
            <a:off x="2362936" y="5993999"/>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2853115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C6E4975D-1ABE-5433-988B-280F57496C31}"/>
              </a:ext>
            </a:extLst>
          </p:cNvPr>
          <p:cNvSpPr/>
          <p:nvPr/>
        </p:nvSpPr>
        <p:spPr>
          <a:xfrm>
            <a:off x="781631" y="2710172"/>
            <a:ext cx="10848064" cy="3266985"/>
          </a:xfrm>
          <a:prstGeom prst="rect">
            <a:avLst/>
          </a:prstGeom>
        </p:spPr>
        <p:txBody>
          <a:bodyPr wrap="square">
            <a:spAutoFit/>
          </a:bodyPr>
          <a:lstStyle/>
          <a:p>
            <a:pPr algn="just">
              <a:lnSpc>
                <a:spcPct val="150000"/>
              </a:lnSpc>
            </a:pP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ястан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ястны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онцлогийг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хадгалах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боловч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туургатныг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илтгэх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ижил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төстэй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загвартай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байдаг</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Ястан ястны э</a:t>
            </a:r>
            <a:r>
              <a:rPr lang="en-US" sz="2000" dirty="0" err="1">
                <a:latin typeface="Arial" panose="020B0604020202020204" pitchFamily="34" charset="0"/>
                <a:cs typeface="Arial" panose="020B0604020202020204" pitchFamily="34" charset="0"/>
              </a:rPr>
              <a:t>рэгтэйчүүдийн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a:t>
            </a:r>
            <a:r>
              <a:rPr lang="mn-MN" sz="2000" dirty="0">
                <a:latin typeface="Arial" panose="020B0604020202020204" pitchFamily="34" charset="0"/>
                <a:cs typeface="Arial" panose="020B0604020202020204" pitchFamily="34" charset="0"/>
              </a:rPr>
              <a:t> ерөнхийдөө адил боловч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хоорондоо</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бага зэрэг ялгаатай</a:t>
            </a:r>
            <a:r>
              <a:rPr lang="en-US" sz="2000" dirty="0">
                <a:latin typeface="Arial" panose="020B0604020202020204" pitchFamily="34" charset="0"/>
                <a:cs typeface="Arial" panose="020B0604020202020204" pitchFamily="34" charset="0"/>
              </a:rPr>
              <a:t>.</a:t>
            </a:r>
            <a:r>
              <a:rPr lang="mn-MN" sz="2000" dirty="0">
                <a:latin typeface="Arial" panose="020B0604020202020204" pitchFamily="34" charset="0"/>
                <a:cs typeface="Arial" panose="020B0604020202020204" pitchFamily="34" charset="0"/>
              </a:rPr>
              <a:t> Монгол эрчүүдийн нийтлэг хэрэглэдэг байсан нэгэн зүйл бол хэт, хутга юм.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Харин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эмэгтэйчүүдийн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түүний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дотор</a:t>
            </a:r>
            <a:r>
              <a:rPr lang="en-US" sz="2000" dirty="0">
                <a:latin typeface="Arial" panose="020B0604020202020204" pitchFamily="34" charset="0"/>
                <a:cs typeface="Arial" panose="020B0604020202020204" pitchFamily="34" charset="0"/>
              </a:rPr>
              <a:t> 8) _______ </a:t>
            </a:r>
            <a:r>
              <a:rPr lang="en-US" sz="2000" dirty="0" err="1">
                <a:latin typeface="Arial" panose="020B0604020202020204" pitchFamily="34" charset="0"/>
                <a:cs typeface="Arial" panose="020B0604020202020204" pitchFamily="34" charset="0"/>
              </a:rPr>
              <a:t>хүний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хэрэглэл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нилээд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өвөрмөц</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бөгөөд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тэрхүү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ялгаа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mn-MN" sz="2000" dirty="0">
                <a:latin typeface="Arial" panose="020B0604020202020204" pitchFamily="34" charset="0"/>
                <a:cs typeface="Arial" panose="020B0604020202020204" pitchFamily="34" charset="0"/>
              </a:rPr>
              <a:t> дээлийн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энгэр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нударга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уужны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мөр</a:t>
            </a:r>
            <a:r>
              <a:rPr lang="en-US" sz="2000" dirty="0">
                <a:latin typeface="Arial" panose="020B0604020202020204" pitchFamily="34" charset="0"/>
                <a:cs typeface="Arial" panose="020B0604020202020204" pitchFamily="34" charset="0"/>
              </a:rPr>
              <a:t>,</a:t>
            </a:r>
            <a:r>
              <a:rPr lang="mn-MN" sz="2000" dirty="0">
                <a:latin typeface="Arial" panose="020B0604020202020204" pitchFamily="34" charset="0"/>
                <a:cs typeface="Arial" panose="020B0604020202020204" pitchFamily="34" charset="0"/>
              </a:rPr>
              <a:t> зах,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үсний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чимэглэл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гутал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харагддаг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байна</a:t>
            </a:r>
            <a:r>
              <a:rPr lang="en-US" sz="2000"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45D0B80E-0C77-BBCA-8136-8DA479A9B036}"/>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11B4DD6B-D260-78A4-690B-02AD724DD3A6}"/>
              </a:ext>
            </a:extLst>
          </p:cNvPr>
          <p:cNvSpPr txBox="1"/>
          <p:nvPr/>
        </p:nvSpPr>
        <p:spPr>
          <a:xfrm>
            <a:off x="4846854" y="6217205"/>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697987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2FBC4279-2615-6DEC-177E-A568292E8BB3}"/>
              </a:ext>
            </a:extLst>
          </p:cNvPr>
          <p:cNvSpPr/>
          <p:nvPr/>
        </p:nvSpPr>
        <p:spPr>
          <a:xfrm>
            <a:off x="893379" y="3010587"/>
            <a:ext cx="10405241" cy="2345322"/>
          </a:xfrm>
          <a:prstGeom prst="rect">
            <a:avLst/>
          </a:prstGeom>
        </p:spPr>
        <p:txBody>
          <a:bodyPr wrap="square">
            <a:spAutoFit/>
          </a:bodyPr>
          <a:lstStyle/>
          <a:p>
            <a:pPr algn="just">
              <a:lnSpc>
                <a:spcPct val="150000"/>
              </a:lnSpc>
            </a:pPr>
            <a:r>
              <a:rPr lang="en-US" sz="2000" b="1" dirty="0" err="1">
                <a:latin typeface="Arial" panose="020B0604020202020204" pitchFamily="34" charset="0"/>
                <a:cs typeface="Arial" panose="020B0604020202020204" pitchFamily="34" charset="0"/>
              </a:rPr>
              <a:t>Эрт</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үеийн</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монгол</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хувцас</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Эртний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нутагт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анхны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улсыг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байгуулсан</a:t>
            </a:r>
            <a:r>
              <a:rPr lang="en-US" sz="2000" dirty="0">
                <a:latin typeface="Arial" panose="020B0604020202020204" pitchFamily="34" charset="0"/>
                <a:cs typeface="Arial" panose="020B0604020202020204" pitchFamily="34" charset="0"/>
              </a:rPr>
              <a:t> 9) _______ </a:t>
            </a:r>
            <a:r>
              <a:rPr lang="en-US" sz="2000" dirty="0" err="1">
                <a:latin typeface="Arial" panose="020B0604020202020204" pitchFamily="34" charset="0"/>
                <a:cs typeface="Arial" panose="020B0604020202020204" pitchFamily="34" charset="0"/>
              </a:rPr>
              <a:t>нарын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хувцаснаас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эхлэлтэй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Хүннү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баруун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тийш</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зөрдөг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энгэртэй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ээтэн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хоншоортой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гутал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хэрэглэж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байжээ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Сяньбичууд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Хүннү</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ижил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өмсөж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Жужанууд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өмнөхтэй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адил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энгэртэй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ханцуйтай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түрийтэй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гутал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өмсдөг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байжээ</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C4F21B20-8935-D7A0-8C54-BFA2630340E8}"/>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9A40B973-EC84-75BB-6C03-8ACF5C48FABE}"/>
              </a:ext>
            </a:extLst>
          </p:cNvPr>
          <p:cNvSpPr txBox="1"/>
          <p:nvPr/>
        </p:nvSpPr>
        <p:spPr>
          <a:xfrm>
            <a:off x="4507490" y="6134115"/>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2956343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2FBC4279-2615-6DEC-177E-A568292E8BB3}"/>
              </a:ext>
            </a:extLst>
          </p:cNvPr>
          <p:cNvSpPr/>
          <p:nvPr/>
        </p:nvSpPr>
        <p:spPr>
          <a:xfrm>
            <a:off x="825590" y="2903614"/>
            <a:ext cx="10405241" cy="1883657"/>
          </a:xfrm>
          <a:prstGeom prst="rect">
            <a:avLst/>
          </a:prstGeom>
        </p:spPr>
        <p:txBody>
          <a:bodyPr wrap="square">
            <a:spAutoFit/>
          </a:bodyPr>
          <a:lstStyle/>
          <a:p>
            <a:pPr algn="just">
              <a:lnSpc>
                <a:spcPct val="150000"/>
              </a:lnSpc>
            </a:pPr>
            <a:r>
              <a:rPr lang="en-US" sz="2000" dirty="0" err="1">
                <a:latin typeface="Arial" panose="020B0604020202020204" pitchFamily="34" charset="0"/>
                <a:cs typeface="Arial" panose="020B0604020202020204" pitchFamily="34" charset="0"/>
              </a:rPr>
              <a:t>Харин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угсаатны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урдуураа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задгай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буруу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зөрдөг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энгэртэй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гутал</a:t>
            </a:r>
            <a:r>
              <a:rPr lang="mn-MN"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малгай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өөр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байжээ</a:t>
            </a:r>
            <a:r>
              <a:rPr lang="en-US" sz="2000" dirty="0">
                <a:latin typeface="Arial" panose="020B0604020202020204" pitchFamily="34" charset="0"/>
                <a:cs typeface="Arial" panose="020B0604020202020204" pitchFamily="34" charset="0"/>
              </a:rPr>
              <a:t>. 10) _______ </a:t>
            </a:r>
            <a:r>
              <a:rPr lang="en-US" sz="2000" dirty="0" err="1">
                <a:latin typeface="Arial" panose="020B0604020202020204" pitchFamily="34" charset="0"/>
                <a:cs typeface="Arial" panose="020B0604020202020204" pitchFamily="34" charset="0"/>
              </a:rPr>
              <a:t>хувцас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дундад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эртний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үүсгэл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түүнд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тулгуурласан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бүрэлдэн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тогтсон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гэ</a:t>
            </a:r>
            <a:r>
              <a:rPr lang="mn-MN" sz="2000" dirty="0">
                <a:latin typeface="Arial" panose="020B0604020202020204" pitchFamily="34" charset="0"/>
                <a:cs typeface="Arial" panose="020B0604020202020204" pitchFamily="34" charset="0"/>
              </a:rPr>
              <a:t>ж судлаачид үздэг</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133C7B5F-FD2C-2952-1BE0-C2A58A70B3B7}"/>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D0B31E05-3549-48F1-4214-C8EB5B1B8021}"/>
              </a:ext>
            </a:extLst>
          </p:cNvPr>
          <p:cNvSpPr txBox="1"/>
          <p:nvPr/>
        </p:nvSpPr>
        <p:spPr>
          <a:xfrm>
            <a:off x="4479209" y="6105835"/>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3424056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9B42F2AA-8431-D6CB-6970-1ADB656663E0}"/>
              </a:ext>
            </a:extLst>
          </p:cNvPr>
          <p:cNvSpPr/>
          <p:nvPr/>
        </p:nvSpPr>
        <p:spPr>
          <a:xfrm>
            <a:off x="388189" y="2924195"/>
            <a:ext cx="11415622" cy="2345322"/>
          </a:xfrm>
          <a:prstGeom prst="rect">
            <a:avLst/>
          </a:prstGeom>
        </p:spPr>
        <p:txBody>
          <a:bodyPr wrap="square">
            <a:spAutoFit/>
          </a:bodyPr>
          <a:lstStyle/>
          <a:p>
            <a:pPr indent="457200" algn="just">
              <a:lnSpc>
                <a:spcPct val="150000"/>
              </a:lnSpc>
            </a:pPr>
            <a:r>
              <a:rPr lang="en-US" sz="2000" b="1" dirty="0" err="1">
                <a:latin typeface="Arial" panose="020B0604020202020204" pitchFamily="34" charset="0"/>
                <a:cs typeface="Arial" panose="020B0604020202020204" pitchFamily="34" charset="0"/>
              </a:rPr>
              <a:t>Дундад</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эртний</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монгол</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хувцас</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XIII </a:t>
            </a:r>
            <a:r>
              <a:rPr lang="en-US" sz="2000" dirty="0" err="1">
                <a:latin typeface="Arial" panose="020B0604020202020204" pitchFamily="34" charset="0"/>
                <a:cs typeface="Arial" panose="020B0604020202020204" pitchFamily="34" charset="0"/>
              </a:rPr>
              <a:t>зууны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Монголчуудын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зөв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ташуу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энгэртэй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гутал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ээтэн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хоншоортой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толгойн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өмсгөл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алчуур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юүдэн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малгай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байжээ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Дээлнийхээ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солгой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талд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оноо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баруун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талдаа</a:t>
            </a:r>
            <a:r>
              <a:rPr lang="en-US" sz="2000" dirty="0">
                <a:latin typeface="Arial" panose="020B0604020202020204" pitchFamily="34" charset="0"/>
                <a:cs typeface="Arial" panose="020B0604020202020204" pitchFamily="34" charset="0"/>
              </a:rPr>
              <a:t> 3, </a:t>
            </a:r>
            <a:r>
              <a:rPr lang="en-US" sz="2000" dirty="0" err="1">
                <a:latin typeface="Arial" panose="020B0604020202020204" pitchFamily="34" charset="0"/>
                <a:cs typeface="Arial" panose="020B0604020202020204" pitchFamily="34" charset="0"/>
              </a:rPr>
              <a:t>зүүн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талдаа</a:t>
            </a:r>
            <a:r>
              <a:rPr lang="en-US" sz="2000" dirty="0">
                <a:latin typeface="Arial" panose="020B0604020202020204" pitchFamily="34" charset="0"/>
                <a:cs typeface="Arial" panose="020B0604020202020204" pitchFamily="34" charset="0"/>
              </a:rPr>
              <a:t> 1 </a:t>
            </a:r>
            <a:r>
              <a:rPr lang="en-US" sz="2000" dirty="0" err="1">
                <a:latin typeface="Arial" panose="020B0604020202020204" pitchFamily="34" charset="0"/>
                <a:cs typeface="Arial" panose="020B0604020202020204" pitchFamily="34" charset="0"/>
              </a:rPr>
              <a:t>товч</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хаддаг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Мөнх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Хубилай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тайлга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ёслолын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11) _______ </a:t>
            </a:r>
            <a:r>
              <a:rPr lang="en-US" sz="2000" dirty="0" err="1">
                <a:latin typeface="Arial" panose="020B0604020202020204" pitchFamily="34" charset="0"/>
                <a:cs typeface="Arial" panose="020B0604020202020204" pitchFamily="34" charset="0"/>
              </a:rPr>
              <a:t>тогтоосон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бөгөөд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хэвээр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хадгалж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чимэг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зүүлтийг</a:t>
            </a:r>
            <a:r>
              <a:rPr lang="mn-MN"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нэмжээ</a:t>
            </a:r>
            <a:r>
              <a:rPr lang="en-US" sz="2000"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2C18A67F-52E1-5259-2B7C-AF6C9136C7DF}"/>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8A9C5B15-D934-2A23-6E5F-130DF574721A}"/>
              </a:ext>
            </a:extLst>
          </p:cNvPr>
          <p:cNvSpPr txBox="1"/>
          <p:nvPr/>
        </p:nvSpPr>
        <p:spPr>
          <a:xfrm>
            <a:off x="4017296" y="6171822"/>
            <a:ext cx="3575628" cy="246221"/>
          </a:xfrm>
          <a:prstGeom prst="rect">
            <a:avLst/>
          </a:prstGeom>
          <a:noFill/>
        </p:spPr>
        <p:txBody>
          <a:bodyPr wrap="square">
            <a:spAutoFit/>
          </a:bodyPr>
          <a:lstStyle/>
          <a:p>
            <a:pPr algn="ctr"/>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3547443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9B42F2AA-8431-D6CB-6970-1ADB656663E0}"/>
              </a:ext>
            </a:extLst>
          </p:cNvPr>
          <p:cNvSpPr/>
          <p:nvPr/>
        </p:nvSpPr>
        <p:spPr>
          <a:xfrm>
            <a:off x="490498" y="2950735"/>
            <a:ext cx="11415622" cy="2343655"/>
          </a:xfrm>
          <a:prstGeom prst="rect">
            <a:avLst/>
          </a:prstGeom>
        </p:spPr>
        <p:txBody>
          <a:bodyPr wrap="square">
            <a:spAutoFit/>
          </a:bodyPr>
          <a:lstStyle/>
          <a:p>
            <a:pPr indent="457200" algn="just">
              <a:lnSpc>
                <a:spcPct val="150000"/>
              </a:lnSpc>
            </a:pPr>
            <a:r>
              <a:rPr lang="en-US" sz="2000" dirty="0" err="1">
                <a:latin typeface="Arial" panose="020B0604020202020204" pitchFamily="34" charset="0"/>
                <a:cs typeface="Arial" panose="020B0604020202020204" pitchFamily="34" charset="0"/>
              </a:rPr>
              <a:t>Хубилай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Чинбай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загвар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хийцийг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зохиож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урладаг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ухаалаг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нэгэн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бөгөөд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хувцсанд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түүний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нөлөө</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байсан</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М</a:t>
            </a:r>
            <a:r>
              <a:rPr lang="en-US" sz="2000" dirty="0" err="1">
                <a:latin typeface="Arial" panose="020B0604020202020204" pitchFamily="34" charset="0"/>
                <a:cs typeface="Arial" panose="020B0604020202020204" pitchFamily="34" charset="0"/>
              </a:rPr>
              <a:t>онголчууд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дээл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хувцсаа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цэмбэ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арьсаар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голдуу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a:t>
            </a:r>
            <a:r>
              <a:rPr lang="mn-MN" sz="2000" dirty="0">
                <a:latin typeface="Arial" panose="020B0604020202020204" pitchFamily="34" charset="0"/>
                <a:cs typeface="Arial" panose="020B0604020202020204" pitchFamily="34" charset="0"/>
              </a:rPr>
              <a:t>жээ. Харин </a:t>
            </a:r>
            <a:r>
              <a:rPr lang="en-US" sz="2000" dirty="0">
                <a:latin typeface="Arial" panose="020B0604020202020204" pitchFamily="34" charset="0"/>
                <a:cs typeface="Arial" panose="020B0604020202020204" pitchFamily="34" charset="0"/>
              </a:rPr>
              <a:t>XIII </a:t>
            </a:r>
            <a:r>
              <a:rPr lang="en-US" sz="2000" dirty="0" err="1">
                <a:latin typeface="Arial" panose="020B0604020202020204" pitchFamily="34" charset="0"/>
                <a:cs typeface="Arial" panose="020B0604020202020204" pitchFamily="34" charset="0"/>
              </a:rPr>
              <a:t>зууны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a:t>
            </a:r>
            <a:r>
              <a:rPr lang="mn-MN" sz="2000" dirty="0">
                <a:latin typeface="Arial" panose="020B0604020202020204" pitchFamily="34" charset="0"/>
                <a:cs typeface="Arial" panose="020B0604020202020204" pitchFamily="34" charset="0"/>
              </a:rPr>
              <a:t>эс </a:t>
            </a:r>
            <a:r>
              <a:rPr lang="en-US" sz="2000" dirty="0" err="1">
                <a:latin typeface="Arial" panose="020B0604020202020204" pitchFamily="34" charset="0"/>
                <a:cs typeface="Arial" panose="020B0604020202020204" pitchFamily="34" charset="0"/>
              </a:rPr>
              <a:t>торгомсог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бөс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алтан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саагаар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хатгамалсан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хоргой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торгоор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хийдэг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болж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эрдэнийн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чулуун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шигтгээ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бүхий</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угалз</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зээгт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наамлаар</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чимэглэдэг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байжээ</a:t>
            </a:r>
            <a:r>
              <a:rPr lang="en-US" sz="2000"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8352BE09-5628-8F91-0326-7BF1616EF1AD}"/>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4859349F-DFA8-4191-8791-C06081DF146F}"/>
              </a:ext>
            </a:extLst>
          </p:cNvPr>
          <p:cNvSpPr txBox="1"/>
          <p:nvPr/>
        </p:nvSpPr>
        <p:spPr>
          <a:xfrm>
            <a:off x="4942693" y="5977157"/>
            <a:ext cx="2731095"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2760780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52CD3A89-740C-7A9F-6DD5-BE390125266F}"/>
              </a:ext>
            </a:extLst>
          </p:cNvPr>
          <p:cNvSpPr/>
          <p:nvPr/>
        </p:nvSpPr>
        <p:spPr>
          <a:xfrm>
            <a:off x="837647" y="2930862"/>
            <a:ext cx="10668000" cy="1883657"/>
          </a:xfrm>
          <a:prstGeom prst="rect">
            <a:avLst/>
          </a:prstGeom>
        </p:spPr>
        <p:txBody>
          <a:bodyPr wrap="square">
            <a:spAutoFit/>
          </a:bodyPr>
          <a:lstStyle/>
          <a:p>
            <a:pPr algn="just">
              <a:lnSpc>
                <a:spcPct val="150000"/>
              </a:lnSpc>
            </a:pPr>
            <a:r>
              <a:rPr lang="en-US" sz="2000" b="1" dirty="0" err="1">
                <a:latin typeface="Arial" panose="020B0604020202020204" pitchFamily="34" charset="0"/>
                <a:cs typeface="Arial" panose="020B0604020202020204" pitchFamily="34" charset="0"/>
              </a:rPr>
              <a:t>Дундад</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зууны</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үеийн</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монгол</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хувцас</a:t>
            </a:r>
            <a:r>
              <a:rPr lang="en-US" sz="2000" b="1"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Манж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чин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улс</a:t>
            </a:r>
            <a:r>
              <a:rPr lang="en-US" sz="2000" dirty="0">
                <a:latin typeface="Arial" panose="020B0604020202020204" pitchFamily="34" charset="0"/>
                <a:cs typeface="Arial" panose="020B0604020202020204" pitchFamily="34" charset="0"/>
              </a:rPr>
              <a:t> XYII </a:t>
            </a:r>
            <a:r>
              <a:rPr lang="en-US" sz="2000" dirty="0" err="1">
                <a:latin typeface="Arial" panose="020B0604020202020204" pitchFamily="34" charset="0"/>
                <a:cs typeface="Arial" panose="020B0604020202020204" pitchFamily="34" charset="0"/>
              </a:rPr>
              <a:t>зууны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үеэс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Хятад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орныг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эрхшээлдээ</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оруулснаар</a:t>
            </a:r>
            <a:r>
              <a:rPr lang="en-US" sz="2000" dirty="0">
                <a:latin typeface="Arial" panose="020B0604020202020204" pitchFamily="34" charset="0"/>
                <a:cs typeface="Arial" panose="020B0604020202020204" pitchFamily="34" charset="0"/>
              </a:rPr>
              <a:t> 12) _______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зарим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хэв</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дэлгэрсэн</a:t>
            </a:r>
            <a:r>
              <a:rPr lang="en-US" sz="2000" dirty="0">
                <a:latin typeface="Arial" panose="020B0604020202020204" pitchFamily="34" charset="0"/>
                <a:cs typeface="Arial" panose="020B0604020202020204" pitchFamily="34" charset="0"/>
              </a:rPr>
              <a:t>. 1759 </a:t>
            </a:r>
            <a:r>
              <a:rPr lang="en-US" sz="2000" dirty="0" err="1">
                <a:latin typeface="Arial" panose="020B0604020202020204" pitchFamily="34" charset="0"/>
                <a:cs typeface="Arial" panose="020B0604020202020204" pitchFamily="34" charset="0"/>
              </a:rPr>
              <a:t>онд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хууль</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гаргаж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монгол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ван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гүнгүүдийн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цол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хэргэм</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дэвийн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хувцасны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маяг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хэрэглэх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зүйлийг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тусгайлан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заасан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байна</a:t>
            </a:r>
            <a:r>
              <a:rPr lang="en-US" sz="2000"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7928E292-A3EF-33E8-CE76-4795FE11DF62}"/>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8" name="TextBox 7">
            <a:extLst>
              <a:ext uri="{FF2B5EF4-FFF2-40B4-BE49-F238E27FC236}">
                <a16:creationId xmlns:a16="http://schemas.microsoft.com/office/drawing/2014/main" id="{1A068B32-7ED9-2077-4570-2EED79AB0BD0}"/>
              </a:ext>
            </a:extLst>
          </p:cNvPr>
          <p:cNvSpPr txBox="1"/>
          <p:nvPr/>
        </p:nvSpPr>
        <p:spPr>
          <a:xfrm>
            <a:off x="4790294" y="6097260"/>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1707472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52CD3A89-740C-7A9F-6DD5-BE390125266F}"/>
              </a:ext>
            </a:extLst>
          </p:cNvPr>
          <p:cNvSpPr/>
          <p:nvPr/>
        </p:nvSpPr>
        <p:spPr>
          <a:xfrm>
            <a:off x="762000" y="3119121"/>
            <a:ext cx="6458932" cy="2118529"/>
          </a:xfrm>
          <a:prstGeom prst="rect">
            <a:avLst/>
          </a:prstGeom>
        </p:spPr>
        <p:txBody>
          <a:bodyPr wrap="square">
            <a:spAutoFit/>
          </a:bodyPr>
          <a:lstStyle/>
          <a:p>
            <a:pPr algn="just">
              <a:lnSpc>
                <a:spcPct val="150000"/>
              </a:lnSpc>
            </a:pPr>
            <a:r>
              <a:rPr lang="en-US" dirty="0">
                <a:latin typeface="Arial" panose="020B0604020202020204" pitchFamily="34" charset="0"/>
                <a:cs typeface="Arial" panose="020B0604020202020204" pitchFamily="34" charset="0"/>
              </a:rPr>
              <a:t>Монгол </a:t>
            </a:r>
            <a:r>
              <a:rPr lang="en-US" dirty="0" err="1">
                <a:latin typeface="Arial" panose="020B0604020202020204" pitchFamily="34" charset="0"/>
                <a:cs typeface="Arial" panose="020B0604020202020204" pitchFamily="34" charset="0"/>
              </a:rPr>
              <a:t>эрчүүд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манж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маягийн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тав</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гэзэг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тавьж</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дөрвөлжин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энгэртэй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өмсөх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болсон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ханцуй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нь</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нударгатай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болжээ</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Манжийн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үед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шинээр</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болсон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лам</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хувцас</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бөгөөд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эртний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монгол</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дээлний</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энгэрийг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өвлөн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авсан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байна</a:t>
            </a:r>
            <a:r>
              <a:rPr lang="en-US"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BBD98D92-29D2-2B76-7DAF-AF2D71A7190C}"/>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8" name="Picture 7">
            <a:extLst>
              <a:ext uri="{FF2B5EF4-FFF2-40B4-BE49-F238E27FC236}">
                <a16:creationId xmlns:a16="http://schemas.microsoft.com/office/drawing/2014/main" id="{ABD2DD95-72A4-423A-A61C-D6E5A6EE8C78}"/>
              </a:ext>
            </a:extLst>
          </p:cNvPr>
          <p:cNvPicPr>
            <a:picLocks noChangeAspect="1"/>
          </p:cNvPicPr>
          <p:nvPr/>
        </p:nvPicPr>
        <p:blipFill>
          <a:blip r:embed="rId3"/>
          <a:stretch>
            <a:fillRect/>
          </a:stretch>
        </p:blipFill>
        <p:spPr>
          <a:xfrm>
            <a:off x="7673780" y="2924882"/>
            <a:ext cx="3881910" cy="2925990"/>
          </a:xfrm>
          <a:prstGeom prst="rect">
            <a:avLst/>
          </a:prstGeom>
          <a:ln>
            <a:noFill/>
          </a:ln>
          <a:effectLst>
            <a:softEdge rad="112500"/>
          </a:effectLst>
        </p:spPr>
      </p:pic>
      <p:sp>
        <p:nvSpPr>
          <p:cNvPr id="11" name="TextBox 10">
            <a:extLst>
              <a:ext uri="{FF2B5EF4-FFF2-40B4-BE49-F238E27FC236}">
                <a16:creationId xmlns:a16="http://schemas.microsoft.com/office/drawing/2014/main" id="{FE6FA5D9-3A9F-9408-6BA6-B93EE308127D}"/>
              </a:ext>
            </a:extLst>
          </p:cNvPr>
          <p:cNvSpPr txBox="1"/>
          <p:nvPr/>
        </p:nvSpPr>
        <p:spPr>
          <a:xfrm>
            <a:off x="7220933" y="5987147"/>
            <a:ext cx="4779390"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Монголын радио. (2021, </a:t>
            </a:r>
            <a:r>
              <a:rPr lang="en-US" sz="1000" dirty="0">
                <a:latin typeface="Arial" panose="020B0604020202020204" pitchFamily="34" charset="0"/>
                <a:cs typeface="Arial" panose="020B0604020202020204" pitchFamily="34" charset="0"/>
              </a:rPr>
              <a:t>December 8). </a:t>
            </a:r>
            <a:r>
              <a:rPr lang="mn-MN" sz="1000" dirty="0">
                <a:latin typeface="Arial" panose="020B0604020202020204" pitchFamily="34" charset="0"/>
                <a:cs typeface="Arial" panose="020B0604020202020204" pitchFamily="34" charset="0"/>
              </a:rPr>
              <a:t>Лам дээл [</a:t>
            </a:r>
            <a:r>
              <a:rPr lang="en-US" sz="1000" dirty="0">
                <a:latin typeface="Arial" panose="020B0604020202020204" pitchFamily="34" charset="0"/>
                <a:cs typeface="Arial" panose="020B0604020202020204" pitchFamily="34" charset="0"/>
              </a:rPr>
              <a:t>Photograph]. www.mnb.mn. </a:t>
            </a:r>
          </a:p>
          <a:p>
            <a:r>
              <a:rPr lang="en-US" sz="1000" dirty="0">
                <a:latin typeface="Arial" panose="020B0604020202020204" pitchFamily="34" charset="0"/>
                <a:cs typeface="Arial" panose="020B0604020202020204" pitchFamily="34" charset="0"/>
              </a:rPr>
              <a:t>     https://www.mnb.mn/i/251440 </a:t>
            </a:r>
          </a:p>
        </p:txBody>
      </p:sp>
      <p:sp>
        <p:nvSpPr>
          <p:cNvPr id="9" name="TextBox 8">
            <a:extLst>
              <a:ext uri="{FF2B5EF4-FFF2-40B4-BE49-F238E27FC236}">
                <a16:creationId xmlns:a16="http://schemas.microsoft.com/office/drawing/2014/main" id="{9CE579FA-1239-7FC8-94A9-C9F4C7505D44}"/>
              </a:ext>
            </a:extLst>
          </p:cNvPr>
          <p:cNvSpPr txBox="1"/>
          <p:nvPr/>
        </p:nvSpPr>
        <p:spPr>
          <a:xfrm>
            <a:off x="2906099" y="5987147"/>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3638868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BA5DE693-940C-EC45-38CC-B8A697FE4FB0}"/>
              </a:ext>
            </a:extLst>
          </p:cNvPr>
          <p:cNvSpPr/>
          <p:nvPr/>
        </p:nvSpPr>
        <p:spPr>
          <a:xfrm>
            <a:off x="811909" y="2854472"/>
            <a:ext cx="6192206" cy="2534027"/>
          </a:xfrm>
          <a:prstGeom prst="rect">
            <a:avLst/>
          </a:prstGeom>
        </p:spPr>
        <p:txBody>
          <a:bodyPr wrap="square">
            <a:spAutoFit/>
          </a:bodyPr>
          <a:lstStyle/>
          <a:p>
            <a:pPr algn="just">
              <a:lnSpc>
                <a:spcPct val="150000"/>
              </a:lnSpc>
            </a:pPr>
            <a:r>
              <a:rPr lang="en-US" b="1" dirty="0" err="1">
                <a:solidFill>
                  <a:srgbClr val="000000"/>
                </a:solidFill>
                <a:latin typeface="Arial" panose="020B0604020202020204" pitchFamily="34" charset="0"/>
                <a:ea typeface="Calibri" panose="020F0502020204030204" pitchFamily="34" charset="0"/>
                <a:cs typeface="Arial" panose="020B0604020202020204" pitchFamily="34" charset="0"/>
              </a:rPr>
              <a:t>Орчин</a:t>
            </a:r>
            <a:r>
              <a:rPr lang="en-US"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b="1" dirty="0" err="1">
                <a:solidFill>
                  <a:srgbClr val="000000"/>
                </a:solidFill>
                <a:latin typeface="Arial" panose="020B0604020202020204" pitchFamily="34" charset="0"/>
                <a:ea typeface="Calibri" panose="020F0502020204030204" pitchFamily="34" charset="0"/>
                <a:cs typeface="Arial" panose="020B0604020202020204" pitchFamily="34" charset="0"/>
              </a:rPr>
              <a:t>үеийн</a:t>
            </a:r>
            <a:r>
              <a:rPr lang="en-US"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b="1" dirty="0" err="1">
                <a:solidFill>
                  <a:srgbClr val="000000"/>
                </a:solidFill>
                <a:latin typeface="Arial" panose="020B0604020202020204" pitchFamily="34" charset="0"/>
                <a:ea typeface="Calibri" panose="020F0502020204030204" pitchFamily="34" charset="0"/>
                <a:cs typeface="Arial" panose="020B0604020202020204" pitchFamily="34" charset="0"/>
              </a:rPr>
              <a:t>монгол</a:t>
            </a:r>
            <a:r>
              <a:rPr lang="en-US" b="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b="1" dirty="0" err="1">
                <a:solidFill>
                  <a:srgbClr val="000000"/>
                </a:solidFill>
                <a:latin typeface="Arial" panose="020B0604020202020204" pitchFamily="34" charset="0"/>
                <a:ea typeface="Calibri" panose="020F0502020204030204" pitchFamily="34" charset="0"/>
                <a:cs typeface="Arial" panose="020B0604020202020204" pitchFamily="34" charset="0"/>
              </a:rPr>
              <a:t>хувцас</a:t>
            </a:r>
            <a:r>
              <a:rPr lang="en-US" b="1" dirty="0">
                <a:solidFill>
                  <a:srgbClr val="000000"/>
                </a:solidFill>
                <a:latin typeface="Arial" panose="020B0604020202020204" pitchFamily="34" charset="0"/>
                <a:ea typeface="Calibri" panose="020F0502020204030204" pitchFamily="34" charset="0"/>
                <a:cs typeface="Arial" panose="020B0604020202020204" pitchFamily="34" charset="0"/>
              </a:rPr>
              <a:t>:</a:t>
            </a:r>
            <a:r>
              <a:rPr lang="en-US" dirty="0">
                <a:solidFill>
                  <a:srgbClr val="0000FF"/>
                </a:solidFill>
                <a:latin typeface="Arial" panose="020B0604020202020204" pitchFamily="34" charset="0"/>
                <a:ea typeface="Calibri" panose="020F0502020204030204" pitchFamily="34" charset="0"/>
                <a:cs typeface="Arial" panose="020B0604020202020204" pitchFamily="34" charset="0"/>
              </a:rPr>
              <a:t> </a:t>
            </a:r>
            <a:r>
              <a:rPr lang="mn-MN" dirty="0">
                <a:solidFill>
                  <a:srgbClr val="000000"/>
                </a:solidFill>
                <a:latin typeface="Arial" panose="020B0604020202020204" pitchFamily="34" charset="0"/>
                <a:ea typeface="Calibri" panose="020F0502020204030204" pitchFamily="34" charset="0"/>
                <a:cs typeface="Arial" panose="020B0604020202020204" pitchFamily="34" charset="0"/>
              </a:rPr>
              <a:t>13</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a:t>
            </a:r>
            <a:r>
              <a:rPr lang="en-US" dirty="0">
                <a:latin typeface="Arial" panose="020B0604020202020204" pitchFamily="34" charset="0"/>
                <a:ea typeface="Calibri" panose="020F0502020204030204" pitchFamily="34" charset="0"/>
                <a:cs typeface="Arial" panose="020B0604020202020204" pitchFamily="34" charset="0"/>
              </a:rPr>
              <a:t> </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_______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оны</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mn-MN" dirty="0">
                <a:solidFill>
                  <a:srgbClr val="000000"/>
                </a:solidFill>
                <a:latin typeface="Arial" panose="020B0604020202020204" pitchFamily="34" charset="0"/>
                <a:ea typeface="Calibri" panose="020F0502020204030204" pitchFamily="34" charset="0"/>
                <a:cs typeface="Arial" panose="020B0604020202020204" pitchFamily="34" charset="0"/>
              </a:rPr>
              <a:t>ардын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хувьсгалын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дараа</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ноёд</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түшмэдийн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аливаа</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баяр</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ёслолд</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өмсдөг</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урт</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дээл</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хүрэм</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отго</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жинс</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зэргийг</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болиулжээ</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Нүүдлийн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соёлоос</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суурин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соёл</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руу</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шилжсэнээр</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ард</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олны</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хувцас</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хөнгөрч</a:t>
            </a:r>
            <a:r>
              <a:rPr lang="mn-MN"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богино</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хүрэм</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энгийн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хийцтэй</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mn-MN" dirty="0">
                <a:solidFill>
                  <a:srgbClr val="000000"/>
                </a:solidFill>
                <a:latin typeface="Arial" panose="020B0604020202020204" pitchFamily="34" charset="0"/>
                <a:ea typeface="Calibri" panose="020F0502020204030204" pitchFamily="34" charset="0"/>
                <a:cs typeface="Arial" panose="020B0604020202020204" pitchFamily="34" charset="0"/>
              </a:rPr>
              <a:t>нударгагүй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ханцуйтай</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шулуун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дээл</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өмсө</a:t>
            </a:r>
            <a:r>
              <a:rPr lang="mn-MN" dirty="0">
                <a:solidFill>
                  <a:srgbClr val="000000"/>
                </a:solidFill>
                <a:latin typeface="Arial" panose="020B0604020202020204" pitchFamily="34" charset="0"/>
                <a:ea typeface="Calibri" panose="020F0502020204030204" pitchFamily="34" charset="0"/>
                <a:cs typeface="Arial" panose="020B0604020202020204" pitchFamily="34" charset="0"/>
              </a:rPr>
              <a:t>х </a:t>
            </a:r>
            <a:r>
              <a:rPr lang="en-US" dirty="0" err="1">
                <a:solidFill>
                  <a:srgbClr val="000000"/>
                </a:solidFill>
                <a:latin typeface="Arial" panose="020B0604020202020204" pitchFamily="34" charset="0"/>
                <a:ea typeface="Calibri" panose="020F0502020204030204" pitchFamily="34" charset="0"/>
                <a:cs typeface="Arial" panose="020B0604020202020204" pitchFamily="34" charset="0"/>
              </a:rPr>
              <a:t>болсон</a:t>
            </a:r>
            <a:r>
              <a:rPr lang="en-US" dirty="0">
                <a:solidFill>
                  <a:srgbClr val="000000"/>
                </a:solidFill>
                <a:latin typeface="Arial" panose="020B0604020202020204" pitchFamily="34" charset="0"/>
                <a:ea typeface="Calibri" panose="020F050202020403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82264FCD-DF41-AC50-A776-B2CBAE55D41A}"/>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8" name="Picture 7">
            <a:extLst>
              <a:ext uri="{FF2B5EF4-FFF2-40B4-BE49-F238E27FC236}">
                <a16:creationId xmlns:a16="http://schemas.microsoft.com/office/drawing/2014/main" id="{3B23CE78-BF7E-A969-1E68-BCF2883BC9BC}"/>
              </a:ext>
            </a:extLst>
          </p:cNvPr>
          <p:cNvPicPr>
            <a:picLocks noChangeAspect="1"/>
          </p:cNvPicPr>
          <p:nvPr/>
        </p:nvPicPr>
        <p:blipFill>
          <a:blip r:embed="rId3"/>
          <a:stretch>
            <a:fillRect/>
          </a:stretch>
        </p:blipFill>
        <p:spPr>
          <a:xfrm>
            <a:off x="7239787" y="2854473"/>
            <a:ext cx="4506912" cy="2871804"/>
          </a:xfrm>
          <a:prstGeom prst="rect">
            <a:avLst/>
          </a:prstGeom>
          <a:ln>
            <a:noFill/>
          </a:ln>
          <a:effectLst>
            <a:softEdge rad="112500"/>
          </a:effectLst>
        </p:spPr>
      </p:pic>
      <p:sp>
        <p:nvSpPr>
          <p:cNvPr id="12" name="TextBox 11">
            <a:extLst>
              <a:ext uri="{FF2B5EF4-FFF2-40B4-BE49-F238E27FC236}">
                <a16:creationId xmlns:a16="http://schemas.microsoft.com/office/drawing/2014/main" id="{38F76D93-03B2-6723-D6BC-B4FC5CF18C20}"/>
              </a:ext>
            </a:extLst>
          </p:cNvPr>
          <p:cNvSpPr txBox="1"/>
          <p:nvPr/>
        </p:nvSpPr>
        <p:spPr>
          <a:xfrm>
            <a:off x="7371761" y="6072729"/>
            <a:ext cx="3909296"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Үндэсний хувцас [</a:t>
            </a:r>
            <a:r>
              <a:rPr lang="en-US" sz="1000" dirty="0">
                <a:latin typeface="Arial" panose="020B0604020202020204" pitchFamily="34" charset="0"/>
                <a:cs typeface="Arial" panose="020B0604020202020204" pitchFamily="34" charset="0"/>
              </a:rPr>
              <a:t>Photograph]. (2022, July 9). www.24tsag.mn. https://www.24tsag.mn/a/205664 </a:t>
            </a:r>
          </a:p>
        </p:txBody>
      </p:sp>
      <p:sp>
        <p:nvSpPr>
          <p:cNvPr id="9" name="TextBox 8">
            <a:extLst>
              <a:ext uri="{FF2B5EF4-FFF2-40B4-BE49-F238E27FC236}">
                <a16:creationId xmlns:a16="http://schemas.microsoft.com/office/drawing/2014/main" id="{0B6F1EC0-26A7-47F9-45FA-8A5A6BCCBC9A}"/>
              </a:ext>
            </a:extLst>
          </p:cNvPr>
          <p:cNvSpPr txBox="1"/>
          <p:nvPr/>
        </p:nvSpPr>
        <p:spPr>
          <a:xfrm>
            <a:off x="2520372" y="6072729"/>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2603132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Сонсоод, эхийн орхигдсон үгсийг нөхөж бичнэ үү.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fill the missing words </a:t>
            </a:r>
            <a:endParaRPr lang="en-US" sz="16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BED42ABC-E2AE-26A3-F68E-7F3F5AA0BCF9}"/>
              </a:ext>
            </a:extLst>
          </p:cNvPr>
          <p:cNvSpPr/>
          <p:nvPr/>
        </p:nvSpPr>
        <p:spPr>
          <a:xfrm>
            <a:off x="1576364" y="1835591"/>
            <a:ext cx="9039334" cy="634533"/>
          </a:xfrm>
          <a:prstGeom prst="rect">
            <a:avLst/>
          </a:prstGeom>
        </p:spPr>
        <p:txBody>
          <a:bodyPr wrap="none">
            <a:spAutoFit/>
          </a:bodyPr>
          <a:lstStyle/>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Нөхөх үгс</a:t>
            </a:r>
            <a:r>
              <a:rPr lang="en-US" sz="1600" b="1" i="1" dirty="0">
                <a:latin typeface="Arial" panose="020B0604020202020204" pitchFamily="34" charset="0"/>
                <a:ea typeface="Calibri" panose="020F0502020204030204" pitchFamily="34" charset="0"/>
                <a:cs typeface="Arial" panose="020B0604020202020204" pitchFamily="34" charset="0"/>
              </a:rPr>
              <a:t> -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Choose from following words</a:t>
            </a:r>
            <a:r>
              <a:rPr lang="mn-MN" sz="1600" b="1" i="1" dirty="0">
                <a:latin typeface="Arial" panose="020B0604020202020204" pitchFamily="34" charset="0"/>
                <a:ea typeface="Calibri" panose="020F0502020204030204" pitchFamily="34" charset="0"/>
                <a:cs typeface="Arial" panose="020B0604020202020204" pitchFamily="34" charset="0"/>
              </a:rPr>
              <a:t>:</a:t>
            </a:r>
            <a:r>
              <a:rPr lang="en-US" sz="1600" b="1" i="1" dirty="0">
                <a:latin typeface="Arial" panose="020B0604020202020204" pitchFamily="34" charset="0"/>
                <a:ea typeface="Calibri" panose="020F0502020204030204" pitchFamily="34" charset="0"/>
                <a:cs typeface="Arial" panose="020B0604020202020204" pitchFamily="34" charset="0"/>
              </a:rPr>
              <a:t> 1921</a:t>
            </a:r>
            <a:r>
              <a:rPr lang="mn-MN" sz="1600" b="1" i="1" dirty="0">
                <a:latin typeface="Arial" panose="020B0604020202020204" pitchFamily="34" charset="0"/>
                <a:ea typeface="Calibri" panose="020F0502020204030204" pitchFamily="34" charset="0"/>
                <a:cs typeface="Arial" panose="020B0604020202020204" pitchFamily="34" charset="0"/>
              </a:rPr>
              <a:t>, үндэстний, Киданчуудын, буян хишиг, </a:t>
            </a:r>
          </a:p>
          <a:p>
            <a:pPr algn="just">
              <a:lnSpc>
                <a:spcPct val="115000"/>
              </a:lnSpc>
              <a:spcAft>
                <a:spcPts val="0"/>
              </a:spcAft>
            </a:pPr>
            <a:r>
              <a:rPr lang="mn-MN" sz="1600" b="1" i="1" dirty="0">
                <a:latin typeface="Arial" panose="020B0604020202020204" pitchFamily="34" charset="0"/>
                <a:ea typeface="Calibri" panose="020F0502020204030204" pitchFamily="34" charset="0"/>
                <a:cs typeface="Arial" panose="020B0604020202020204" pitchFamily="34" charset="0"/>
              </a:rPr>
              <a:t>Бүтэх, гол төлөөлөл, манж, эхнэр, Түших, Хүннү, мандан бадарч, 20 орчим, хуулийг</a:t>
            </a:r>
            <a:endParaRPr lang="en-US" sz="1600" b="1" i="1"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BA5DE693-940C-EC45-38CC-B8A697FE4FB0}"/>
              </a:ext>
            </a:extLst>
          </p:cNvPr>
          <p:cNvSpPr/>
          <p:nvPr/>
        </p:nvSpPr>
        <p:spPr>
          <a:xfrm>
            <a:off x="983161" y="2927310"/>
            <a:ext cx="6756245" cy="2343655"/>
          </a:xfrm>
          <a:prstGeom prst="rect">
            <a:avLst/>
          </a:prstGeom>
        </p:spPr>
        <p:txBody>
          <a:bodyPr wrap="square">
            <a:spAutoFit/>
          </a:bodyPr>
          <a:lstStyle/>
          <a:p>
            <a:pPr algn="just">
              <a:lnSpc>
                <a:spcPct val="150000"/>
              </a:lnSpc>
            </a:pP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Дээлний</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зах</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эмжээр</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суга</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ташаа</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нь</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нарийсч</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эсгүүр</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хийц</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нь</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өөрчлөгдсөн</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бөгөөд</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эмэгтэйчүүдийн</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дээлний</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энгэр</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захыг</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хоргойгоор</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эмждэг</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болжээ</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Өөрөөр</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хэлбэл</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монгол</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үндэсний</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хувцас</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хамгийн</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энгийн</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бөгөөд</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сонгодог</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загварт</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шилжсэн</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rgbClr val="000000"/>
                </a:solidFill>
                <a:latin typeface="Arial" panose="020B0604020202020204" pitchFamily="34" charset="0"/>
                <a:ea typeface="Calibri" panose="020F0502020204030204" pitchFamily="34" charset="0"/>
                <a:cs typeface="Arial" panose="020B0604020202020204" pitchFamily="34" charset="0"/>
              </a:rPr>
              <a:t>юм</a:t>
            </a:r>
            <a:r>
              <a:rPr lang="en-US" sz="2000" dirty="0">
                <a:solidFill>
                  <a:srgbClr val="000000"/>
                </a:solidFill>
                <a:latin typeface="Arial" panose="020B0604020202020204" pitchFamily="34" charset="0"/>
                <a:ea typeface="Calibri" panose="020F050202020403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70AF9BC-7B6B-908C-896A-6A1280137E23}"/>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pic>
        <p:nvPicPr>
          <p:cNvPr id="8" name="Picture 7">
            <a:extLst>
              <a:ext uri="{FF2B5EF4-FFF2-40B4-BE49-F238E27FC236}">
                <a16:creationId xmlns:a16="http://schemas.microsoft.com/office/drawing/2014/main" id="{874CADC6-C543-0240-7186-42378FBFD96A}"/>
              </a:ext>
            </a:extLst>
          </p:cNvPr>
          <p:cNvPicPr>
            <a:picLocks noChangeAspect="1"/>
          </p:cNvPicPr>
          <p:nvPr/>
        </p:nvPicPr>
        <p:blipFill>
          <a:blip r:embed="rId3"/>
          <a:stretch>
            <a:fillRect/>
          </a:stretch>
        </p:blipFill>
        <p:spPr>
          <a:xfrm>
            <a:off x="8154186" y="2566564"/>
            <a:ext cx="3415602" cy="3642626"/>
          </a:xfrm>
          <a:prstGeom prst="rect">
            <a:avLst/>
          </a:prstGeom>
          <a:ln>
            <a:noFill/>
          </a:ln>
          <a:effectLst>
            <a:softEdge rad="112500"/>
          </a:effectLst>
        </p:spPr>
      </p:pic>
      <p:sp>
        <p:nvSpPr>
          <p:cNvPr id="11" name="TextBox 10">
            <a:extLst>
              <a:ext uri="{FF2B5EF4-FFF2-40B4-BE49-F238E27FC236}">
                <a16:creationId xmlns:a16="http://schemas.microsoft.com/office/drawing/2014/main" id="{ED34498C-6C9D-E9FA-AD00-362EA185661E}"/>
              </a:ext>
            </a:extLst>
          </p:cNvPr>
          <p:cNvSpPr txBox="1"/>
          <p:nvPr/>
        </p:nvSpPr>
        <p:spPr>
          <a:xfrm>
            <a:off x="7371761" y="6305630"/>
            <a:ext cx="4663911"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Болор, Ж. (2022, </a:t>
            </a:r>
            <a:r>
              <a:rPr lang="en-US" sz="1000" dirty="0">
                <a:latin typeface="Arial" panose="020B0604020202020204" pitchFamily="34" charset="0"/>
                <a:cs typeface="Arial" panose="020B0604020202020204" pitchFamily="34" charset="0"/>
              </a:rPr>
              <a:t>January 26). </a:t>
            </a:r>
            <a:r>
              <a:rPr lang="mn-MN" sz="1000" dirty="0">
                <a:latin typeface="Arial" panose="020B0604020202020204" pitchFamily="34" charset="0"/>
                <a:cs typeface="Arial" panose="020B0604020202020204" pitchFamily="34" charset="0"/>
              </a:rPr>
              <a:t>Халх эхнэр дээл [</a:t>
            </a:r>
            <a:r>
              <a:rPr lang="en-US" sz="1000" dirty="0">
                <a:latin typeface="Arial" panose="020B0604020202020204" pitchFamily="34" charset="0"/>
                <a:cs typeface="Arial" panose="020B0604020202020204" pitchFamily="34" charset="0"/>
              </a:rPr>
              <a:t>Photograph]. montsame.mn. </a:t>
            </a:r>
          </a:p>
          <a:p>
            <a:r>
              <a:rPr lang="en-US" sz="1000" dirty="0">
                <a:latin typeface="Arial" panose="020B0604020202020204" pitchFamily="34" charset="0"/>
                <a:cs typeface="Arial" panose="020B0604020202020204" pitchFamily="34" charset="0"/>
              </a:rPr>
              <a:t>     https://montsame.mn/mn/read/288063 </a:t>
            </a:r>
          </a:p>
        </p:txBody>
      </p:sp>
      <p:sp>
        <p:nvSpPr>
          <p:cNvPr id="9" name="TextBox 8">
            <a:extLst>
              <a:ext uri="{FF2B5EF4-FFF2-40B4-BE49-F238E27FC236}">
                <a16:creationId xmlns:a16="http://schemas.microsoft.com/office/drawing/2014/main" id="{9C701D78-6584-B194-64C0-80EBE11C41E7}"/>
              </a:ext>
            </a:extLst>
          </p:cNvPr>
          <p:cNvSpPr txBox="1"/>
          <p:nvPr/>
        </p:nvSpPr>
        <p:spPr>
          <a:xfrm>
            <a:off x="3038846" y="5962969"/>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86</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868052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Эхийг сонсоод ойлгоорой.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understand</a:t>
            </a:r>
            <a:endParaRPr lang="en-US" sz="160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BA5DE693-940C-EC45-38CC-B8A697FE4FB0}"/>
              </a:ext>
            </a:extLst>
          </p:cNvPr>
          <p:cNvSpPr/>
          <p:nvPr/>
        </p:nvSpPr>
        <p:spPr>
          <a:xfrm>
            <a:off x="721659" y="1766949"/>
            <a:ext cx="10748682" cy="4196020"/>
          </a:xfrm>
          <a:prstGeom prst="rect">
            <a:avLst/>
          </a:prstGeom>
        </p:spPr>
        <p:txBody>
          <a:bodyPr wrap="square">
            <a:spAutoFit/>
          </a:bodyPr>
          <a:lstStyle/>
          <a:p>
            <a:pPr algn="ctr">
              <a:lnSpc>
                <a:spcPct val="150000"/>
              </a:lnSpc>
            </a:pPr>
            <a:r>
              <a:rPr lang="mn-MN" b="1" dirty="0">
                <a:latin typeface="Arial" panose="020B0604020202020204" pitchFamily="34" charset="0"/>
                <a:cs typeface="Arial" panose="020B0604020202020204" pitchFamily="34" charset="0"/>
              </a:rPr>
              <a:t>Шинэ хувцас мялаах ёс</a:t>
            </a:r>
          </a:p>
          <a:p>
            <a:pPr algn="just">
              <a:lnSpc>
                <a:spcPct val="150000"/>
              </a:lnSpc>
            </a:pPr>
            <a:r>
              <a:rPr lang="mn-MN" dirty="0">
                <a:latin typeface="Arial" panose="020B0604020202020204" pitchFamily="34" charset="0"/>
                <a:cs typeface="Arial" panose="020B0604020202020204" pitchFamily="34" charset="0"/>
              </a:rPr>
              <a:t>	Бие сэтгэлд яв цав зохицсон дээл хувцас нь хүний цог хийморийг сэргээдэг. Харин хүүхэд багачуудын хувьд шинэ дээл хувцас өмсөх нь нэгэн ёсны баяр юм. Монгол хүн шинэ дээл мялаах, ерөөх нарийн ёс горимтой.  Шинэ дээл өмссөн хүүхэд орж ирэхээр: </a:t>
            </a:r>
          </a:p>
          <a:p>
            <a:pPr algn="just">
              <a:lnSpc>
                <a:spcPct val="150000"/>
              </a:lnSpc>
            </a:pPr>
            <a:r>
              <a:rPr lang="mn-MN" dirty="0">
                <a:latin typeface="Arial" panose="020B0604020202020204" pitchFamily="34" charset="0"/>
                <a:cs typeface="Arial" panose="020B0604020202020204" pitchFamily="34" charset="0"/>
              </a:rPr>
              <a:t>	Урд хормой дээр нь </a:t>
            </a:r>
          </a:p>
          <a:p>
            <a:pPr algn="just">
              <a:lnSpc>
                <a:spcPct val="150000"/>
              </a:lnSpc>
            </a:pPr>
            <a:r>
              <a:rPr lang="mn-MN" dirty="0">
                <a:latin typeface="Arial" panose="020B0604020202020204" pitchFamily="34" charset="0"/>
                <a:cs typeface="Arial" panose="020B0604020202020204" pitchFamily="34" charset="0"/>
              </a:rPr>
              <a:t>	Унага даага гишгэл</a:t>
            </a:r>
          </a:p>
          <a:p>
            <a:pPr algn="just">
              <a:lnSpc>
                <a:spcPct val="150000"/>
              </a:lnSpc>
            </a:pPr>
            <a:r>
              <a:rPr lang="mn-MN" dirty="0">
                <a:latin typeface="Arial" panose="020B0604020202020204" pitchFamily="34" charset="0"/>
                <a:cs typeface="Arial" panose="020B0604020202020204" pitchFamily="34" charset="0"/>
              </a:rPr>
              <a:t>	Хойд хормой дээр чинь </a:t>
            </a:r>
          </a:p>
          <a:p>
            <a:pPr algn="just">
              <a:lnSpc>
                <a:spcPct val="150000"/>
              </a:lnSpc>
            </a:pPr>
            <a:r>
              <a:rPr lang="mn-MN" dirty="0">
                <a:latin typeface="Arial" panose="020B0604020202020204" pitchFamily="34" charset="0"/>
                <a:cs typeface="Arial" panose="020B0604020202020204" pitchFamily="34" charset="0"/>
              </a:rPr>
              <a:t>	Хонь хурга харайлд</a:t>
            </a:r>
          </a:p>
          <a:p>
            <a:pPr algn="just">
              <a:lnSpc>
                <a:spcPct val="150000"/>
              </a:lnSpc>
            </a:pPr>
            <a:r>
              <a:rPr lang="mn-MN" dirty="0">
                <a:latin typeface="Arial" panose="020B0604020202020204" pitchFamily="34" charset="0"/>
                <a:cs typeface="Arial" panose="020B0604020202020204" pitchFamily="34" charset="0"/>
              </a:rPr>
              <a:t>	Дотоод хормой дээр чинь </a:t>
            </a:r>
          </a:p>
          <a:p>
            <a:pPr algn="just">
              <a:lnSpc>
                <a:spcPct val="150000"/>
              </a:lnSpc>
            </a:pPr>
            <a:r>
              <a:rPr lang="mn-MN" dirty="0">
                <a:latin typeface="Arial" panose="020B0604020202020204" pitchFamily="34" charset="0"/>
                <a:cs typeface="Arial" panose="020B0604020202020204" pitchFamily="34" charset="0"/>
              </a:rPr>
              <a:t>	Тос өөх наалдаг</a:t>
            </a:r>
          </a:p>
        </p:txBody>
      </p:sp>
      <p:sp>
        <p:nvSpPr>
          <p:cNvPr id="2" name="TextBox 1">
            <a:extLst>
              <a:ext uri="{FF2B5EF4-FFF2-40B4-BE49-F238E27FC236}">
                <a16:creationId xmlns:a16="http://schemas.microsoft.com/office/drawing/2014/main" id="{D70AF9BC-7B6B-908C-896A-6A1280137E23}"/>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9" name="TextBox 8">
            <a:extLst>
              <a:ext uri="{FF2B5EF4-FFF2-40B4-BE49-F238E27FC236}">
                <a16:creationId xmlns:a16="http://schemas.microsoft.com/office/drawing/2014/main" id="{9C701D78-6584-B194-64C0-80EBE11C41E7}"/>
              </a:ext>
            </a:extLst>
          </p:cNvPr>
          <p:cNvSpPr txBox="1"/>
          <p:nvPr/>
        </p:nvSpPr>
        <p:spPr>
          <a:xfrm>
            <a:off x="4937080" y="6062664"/>
            <a:ext cx="2002967"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(Баттулга,Ч, 2020, хууд.</a:t>
            </a:r>
            <a:r>
              <a:rPr lang="en-US" sz="1000" b="0"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74)</a:t>
            </a:r>
            <a:endParaRPr lang="en-US" sz="1000" dirty="0"/>
          </a:p>
        </p:txBody>
      </p:sp>
    </p:spTree>
    <p:extLst>
      <p:ext uri="{BB962C8B-B14F-4D97-AF65-F5344CB8AC3E}">
        <p14:creationId xmlns:p14="http://schemas.microsoft.com/office/powerpoint/2010/main" val="9946584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10" name="TextBox 9">
            <a:extLst>
              <a:ext uri="{FF2B5EF4-FFF2-40B4-BE49-F238E27FC236}">
                <a16:creationId xmlns:a16="http://schemas.microsoft.com/office/drawing/2014/main" id="{578D8564-500E-2F0F-F9F1-76FCA1247179}"/>
              </a:ext>
            </a:extLst>
          </p:cNvPr>
          <p:cNvSpPr txBox="1"/>
          <p:nvPr/>
        </p:nvSpPr>
        <p:spPr>
          <a:xfrm>
            <a:off x="2816013" y="1131723"/>
            <a:ext cx="7949397" cy="535531"/>
          </a:xfrm>
          <a:prstGeom prst="rect">
            <a:avLst/>
          </a:prstGeom>
          <a:noFill/>
        </p:spPr>
        <p:txBody>
          <a:bodyPr wrap="square">
            <a:spAutoFit/>
          </a:bodyPr>
          <a:lstStyle/>
          <a:p>
            <a:pPr marL="0" marR="0" lvl="0" indent="0" algn="l" rtl="0">
              <a:lnSpc>
                <a:spcPct val="90000"/>
              </a:lnSpc>
              <a:spcBef>
                <a:spcPts val="0"/>
              </a:spcBef>
              <a:spcAft>
                <a:spcPts val="0"/>
              </a:spcAft>
              <a:buClr>
                <a:schemeClr val="dk1"/>
              </a:buClr>
              <a:buSzPts val="1800"/>
              <a:buFont typeface="Times New Roman"/>
              <a:buNone/>
            </a:pP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mn-Mong-CN"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 Эхийг сонсоод ойлгоорой. </a:t>
            </a:r>
            <a:endParaRPr lang="mn-MN" sz="1600" dirty="0">
              <a:latin typeface="Arial" panose="020B0604020202020204" pitchFamily="34" charset="0"/>
              <a:cs typeface="Arial" panose="020B0604020202020204" pitchFamily="34" charset="0"/>
            </a:endParaRPr>
          </a:p>
          <a:p>
            <a:pPr marL="0" marR="0" lvl="0" indent="0" algn="l" rtl="0">
              <a:lnSpc>
                <a:spcPct val="90000"/>
              </a:lnSpc>
              <a:spcBef>
                <a:spcPts val="0"/>
              </a:spcBef>
              <a:spcAft>
                <a:spcPts val="0"/>
              </a:spcAft>
              <a:buClr>
                <a:schemeClr val="dk1"/>
              </a:buClr>
              <a:buSzPts val="1800"/>
              <a:buFont typeface="Times New Roman"/>
              <a:buNone/>
            </a:pP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3</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 Listen and understand</a:t>
            </a:r>
            <a:endParaRPr lang="en-US" sz="160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BA5DE693-940C-EC45-38CC-B8A697FE4FB0}"/>
              </a:ext>
            </a:extLst>
          </p:cNvPr>
          <p:cNvSpPr/>
          <p:nvPr/>
        </p:nvSpPr>
        <p:spPr>
          <a:xfrm>
            <a:off x="1093696" y="2025776"/>
            <a:ext cx="5653796" cy="3365024"/>
          </a:xfrm>
          <a:prstGeom prst="rect">
            <a:avLst/>
          </a:prstGeom>
        </p:spPr>
        <p:txBody>
          <a:bodyPr wrap="square">
            <a:spAutoFit/>
          </a:bodyPr>
          <a:lstStyle/>
          <a:p>
            <a:pPr algn="just">
              <a:lnSpc>
                <a:spcPct val="150000"/>
              </a:lnSpc>
            </a:pPr>
            <a:r>
              <a:rPr lang="mn-MN" dirty="0">
                <a:latin typeface="Arial" panose="020B0604020202020204" pitchFamily="34" charset="0"/>
                <a:cs typeface="Arial" panose="020B0604020202020204" pitchFamily="34" charset="0"/>
              </a:rPr>
              <a:t>Эд нь хэврэг</a:t>
            </a:r>
          </a:p>
          <a:p>
            <a:pPr algn="just">
              <a:lnSpc>
                <a:spcPct val="150000"/>
              </a:lnSpc>
            </a:pPr>
            <a:r>
              <a:rPr lang="mn-MN" dirty="0">
                <a:latin typeface="Arial" panose="020B0604020202020204" pitchFamily="34" charset="0"/>
                <a:cs typeface="Arial" panose="020B0604020202020204" pitchFamily="34" charset="0"/>
              </a:rPr>
              <a:t>Эзэн нь мөнх</a:t>
            </a:r>
          </a:p>
          <a:p>
            <a:pPr algn="just">
              <a:lnSpc>
                <a:spcPct val="150000"/>
              </a:lnSpc>
            </a:pPr>
            <a:r>
              <a:rPr lang="mn-MN" dirty="0">
                <a:latin typeface="Arial" panose="020B0604020202020204" pitchFamily="34" charset="0"/>
                <a:cs typeface="Arial" panose="020B0604020202020204" pitchFamily="34" charset="0"/>
              </a:rPr>
              <a:t>Энэнээс сайхныг </a:t>
            </a:r>
          </a:p>
          <a:p>
            <a:pPr algn="just">
              <a:lnSpc>
                <a:spcPct val="150000"/>
              </a:lnSpc>
            </a:pPr>
            <a:r>
              <a:rPr lang="mn-MN" dirty="0">
                <a:latin typeface="Arial" panose="020B0604020202020204" pitchFamily="34" charset="0"/>
                <a:cs typeface="Arial" panose="020B0604020202020204" pitchFamily="34" charset="0"/>
              </a:rPr>
              <a:t>Эдэлж яваарай гэж ерөөгөөд дотоод хормойд нь тос өөх түрхэж, чихэр жимсээр мялаадаг. </a:t>
            </a:r>
          </a:p>
          <a:p>
            <a:pPr algn="just">
              <a:lnSpc>
                <a:spcPct val="150000"/>
              </a:lnSpc>
            </a:pPr>
            <a:r>
              <a:rPr lang="mn-MN" dirty="0">
                <a:latin typeface="Arial" panose="020B0604020202020204" pitchFamily="34" charset="0"/>
                <a:cs typeface="Arial" panose="020B0604020202020204" pitchFamily="34" charset="0"/>
              </a:rPr>
              <a:t>Сүүлийн үед нийгэм цаг үе, хүмүүсийн амьдралын хэв маяг, хэрэглээ шаардлага өөрчлөгдсөнтэй уялдан дээлний хэв загвар шинэчлэгдэж байна.  </a:t>
            </a:r>
          </a:p>
        </p:txBody>
      </p:sp>
      <p:sp>
        <p:nvSpPr>
          <p:cNvPr id="2" name="TextBox 1">
            <a:extLst>
              <a:ext uri="{FF2B5EF4-FFF2-40B4-BE49-F238E27FC236}">
                <a16:creationId xmlns:a16="http://schemas.microsoft.com/office/drawing/2014/main" id="{D70AF9BC-7B6B-908C-896A-6A1280137E23}"/>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4" name="TextBox 3">
            <a:extLst>
              <a:ext uri="{FF2B5EF4-FFF2-40B4-BE49-F238E27FC236}">
                <a16:creationId xmlns:a16="http://schemas.microsoft.com/office/drawing/2014/main" id="{AFA83A51-103C-853C-2D6B-066A8786C7DB}"/>
              </a:ext>
            </a:extLst>
          </p:cNvPr>
          <p:cNvSpPr txBox="1"/>
          <p:nvPr/>
        </p:nvSpPr>
        <p:spPr>
          <a:xfrm>
            <a:off x="3028152" y="5749322"/>
            <a:ext cx="2002967"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(Баттулга,Ч, 2020, хууд.</a:t>
            </a:r>
            <a:r>
              <a:rPr lang="en-US" sz="1000" b="0"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74)</a:t>
            </a:r>
            <a:endParaRPr lang="en-US" sz="1000" dirty="0"/>
          </a:p>
        </p:txBody>
      </p:sp>
      <p:pic>
        <p:nvPicPr>
          <p:cNvPr id="8" name="Picture 7">
            <a:extLst>
              <a:ext uri="{FF2B5EF4-FFF2-40B4-BE49-F238E27FC236}">
                <a16:creationId xmlns:a16="http://schemas.microsoft.com/office/drawing/2014/main" id="{B7544C6E-7EF3-3972-33E0-4481EA7F81F7}"/>
              </a:ext>
            </a:extLst>
          </p:cNvPr>
          <p:cNvPicPr>
            <a:picLocks noChangeAspect="1"/>
          </p:cNvPicPr>
          <p:nvPr/>
        </p:nvPicPr>
        <p:blipFill>
          <a:blip r:embed="rId3"/>
          <a:stretch>
            <a:fillRect/>
          </a:stretch>
        </p:blipFill>
        <p:spPr>
          <a:xfrm>
            <a:off x="7145519" y="2025777"/>
            <a:ext cx="4303518" cy="3088022"/>
          </a:xfrm>
          <a:prstGeom prst="rect">
            <a:avLst/>
          </a:prstGeom>
          <a:ln>
            <a:noFill/>
          </a:ln>
          <a:effectLst>
            <a:softEdge rad="112500"/>
          </a:effectLst>
        </p:spPr>
      </p:pic>
      <p:sp>
        <p:nvSpPr>
          <p:cNvPr id="12" name="TextBox 11">
            <a:extLst>
              <a:ext uri="{FF2B5EF4-FFF2-40B4-BE49-F238E27FC236}">
                <a16:creationId xmlns:a16="http://schemas.microsoft.com/office/drawing/2014/main" id="{92D9DCB6-99C4-0378-40A4-2406E66BFEA0}"/>
              </a:ext>
            </a:extLst>
          </p:cNvPr>
          <p:cNvSpPr txBox="1"/>
          <p:nvPr/>
        </p:nvSpPr>
        <p:spPr>
          <a:xfrm>
            <a:off x="7334053" y="5595433"/>
            <a:ext cx="4303519" cy="400110"/>
          </a:xfrm>
          <a:prstGeom prst="rect">
            <a:avLst/>
          </a:prstGeom>
          <a:noFill/>
        </p:spPr>
        <p:txBody>
          <a:bodyPr wrap="square">
            <a:spAutoFit/>
          </a:bodyPr>
          <a:lstStyle/>
          <a:p>
            <a:r>
              <a:rPr lang="mn-MN" sz="1000" dirty="0">
                <a:latin typeface="Arial" panose="020B0604020202020204" pitchFamily="34" charset="0"/>
                <a:cs typeface="Arial" panose="020B0604020202020204" pitchFamily="34" charset="0"/>
              </a:rPr>
              <a:t>Монголын радио. (2019, </a:t>
            </a:r>
            <a:r>
              <a:rPr lang="en-US" sz="1000" dirty="0">
                <a:latin typeface="Arial" panose="020B0604020202020204" pitchFamily="34" charset="0"/>
                <a:cs typeface="Arial" panose="020B0604020202020204" pitchFamily="34" charset="0"/>
              </a:rPr>
              <a:t>February 4). </a:t>
            </a:r>
            <a:r>
              <a:rPr lang="mn-MN" sz="1000" dirty="0">
                <a:latin typeface="Arial" panose="020B0604020202020204" pitchFamily="34" charset="0"/>
                <a:cs typeface="Arial" panose="020B0604020202020204" pitchFamily="34" charset="0"/>
              </a:rPr>
              <a:t>Тэгш төрийн дээл [</a:t>
            </a:r>
            <a:r>
              <a:rPr lang="en-US" sz="1000" dirty="0">
                <a:latin typeface="Arial" panose="020B0604020202020204" pitchFamily="34" charset="0"/>
                <a:cs typeface="Arial" panose="020B0604020202020204" pitchFamily="34" charset="0"/>
              </a:rPr>
              <a:t>Photograph]. </a:t>
            </a:r>
          </a:p>
          <a:p>
            <a:r>
              <a:rPr lang="en-US" sz="1000" dirty="0">
                <a:latin typeface="Arial" panose="020B0604020202020204" pitchFamily="34" charset="0"/>
                <a:cs typeface="Arial" panose="020B0604020202020204" pitchFamily="34" charset="0"/>
              </a:rPr>
              <a:t>     www.mnb.mn. https://www.mnb.mn/i/164471 </a:t>
            </a:r>
          </a:p>
        </p:txBody>
      </p:sp>
    </p:spTree>
    <p:extLst>
      <p:ext uri="{BB962C8B-B14F-4D97-AF65-F5344CB8AC3E}">
        <p14:creationId xmlns:p14="http://schemas.microsoft.com/office/powerpoint/2010/main" val="752665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4.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p>
        </p:txBody>
      </p:sp>
      <p:sp>
        <p:nvSpPr>
          <p:cNvPr id="2" name="Rectangle 1">
            <a:extLst>
              <a:ext uri="{FF2B5EF4-FFF2-40B4-BE49-F238E27FC236}">
                <a16:creationId xmlns:a16="http://schemas.microsoft.com/office/drawing/2014/main" id="{AA1F9CBB-3CBB-404B-808F-3B45A54B9730}"/>
              </a:ext>
            </a:extLst>
          </p:cNvPr>
          <p:cNvSpPr/>
          <p:nvPr/>
        </p:nvSpPr>
        <p:spPr>
          <a:xfrm>
            <a:off x="1315963" y="2340399"/>
            <a:ext cx="9925778" cy="2949525"/>
          </a:xfrm>
          <a:prstGeom prst="rect">
            <a:avLst/>
          </a:prstGeom>
        </p:spPr>
        <p:txBody>
          <a:bodyPr wrap="square" numCol="1">
            <a:spAutoFit/>
          </a:bodyPr>
          <a:lstStyle/>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Монголчуудын дээл хувцас ямар онцлогтой вэ?</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Монголчуудын хувцасны гол төлөөлөл нь юу юу вэ?</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Монголчууд малгайг яагаад эрхэмлэн дээдэлдэг вэ?</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 дээл юуг бэлгэддэг вэ? </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 бүс юуг бэлгэддэг вэ?</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Хантааз юуг бэлгэддэг вэ? </a:t>
            </a:r>
            <a:endParaRPr lang="en-US" dirty="0">
              <a:latin typeface="Arial" panose="020B0604020202020204" pitchFamily="34" charset="0"/>
              <a:cs typeface="Arial" panose="020B0604020202020204" pitchFamily="34" charset="0"/>
            </a:endParaRPr>
          </a:p>
          <a:p>
            <a:pPr marL="342900" lvl="0" indent="-342900" algn="just">
              <a:lnSpc>
                <a:spcPct val="150000"/>
              </a:lnSpc>
              <a:buFont typeface="+mj-lt"/>
              <a:buAutoNum type="arabicPeriod"/>
            </a:pPr>
            <a:r>
              <a:rPr lang="mn-MN" dirty="0">
                <a:latin typeface="Arial" panose="020B0604020202020204" pitchFamily="34" charset="0"/>
                <a:cs typeface="Arial" panose="020B0604020202020204" pitchFamily="34" charset="0"/>
              </a:rPr>
              <a:t>Монгол гутал юуг бэлгэддэг вэ? Монгол гутал яагаад ээтэн хоншоортой байдаг вэ? </a:t>
            </a:r>
            <a:endParaRPr lang="en-US"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200F3AC-E8A7-E8FD-E1B6-20372639F2A6}"/>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4" name="TextBox 3">
            <a:extLst>
              <a:ext uri="{FF2B5EF4-FFF2-40B4-BE49-F238E27FC236}">
                <a16:creationId xmlns:a16="http://schemas.microsoft.com/office/drawing/2014/main" id="{E67102CB-A484-B51C-A465-F64FDF33C307}"/>
              </a:ext>
            </a:extLst>
          </p:cNvPr>
          <p:cNvSpPr txBox="1"/>
          <p:nvPr/>
        </p:nvSpPr>
        <p:spPr>
          <a:xfrm>
            <a:off x="4790294" y="6097260"/>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87</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1916891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4. Дараах асуултын дагуу ярилцаж, ойлголтоо шалгаарай.</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Discuss about following questions and review your understanding </a:t>
            </a:r>
          </a:p>
        </p:txBody>
      </p:sp>
      <p:sp>
        <p:nvSpPr>
          <p:cNvPr id="3" name="Rectangle 2">
            <a:extLst>
              <a:ext uri="{FF2B5EF4-FFF2-40B4-BE49-F238E27FC236}">
                <a16:creationId xmlns:a16="http://schemas.microsoft.com/office/drawing/2014/main" id="{57E07FA0-8475-713D-E514-77BC2EC8E6D0}"/>
              </a:ext>
            </a:extLst>
          </p:cNvPr>
          <p:cNvSpPr/>
          <p:nvPr/>
        </p:nvSpPr>
        <p:spPr>
          <a:xfrm>
            <a:off x="837483" y="2369841"/>
            <a:ext cx="10909215" cy="2949525"/>
          </a:xfrm>
          <a:prstGeom prst="rect">
            <a:avLst/>
          </a:prstGeom>
        </p:spPr>
        <p:txBody>
          <a:bodyPr wrap="square" numCol="1">
            <a:spAutoFit/>
          </a:bodyPr>
          <a:lstStyle/>
          <a:p>
            <a:pPr marL="457200" lvl="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Монголчууд хүний буян хишиг юунд байдаг гэж үздэг вэ? </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Монгол угсаатан ястнуудын хувцас яагаад ялгаатай байдаг вэ? Юу юугаараа ялгардаг вэ?</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Монголчуудын эртний хувцас хэзээнээс эхлэлтэй вэ? Эрт үед Монголчууд юу өмсдөг байсан бэ?</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Дундад эртний үед Монголчууд дээл хувцасаа ямар материалаар хийдэг байсан бэ? Энэ үед хувцсанд ямар өөрчлөлт гарсан бэ?</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Дундад зууны үеийн Монгол хувцсанд ямар өөрчлөлт гарсан бэ?</a:t>
            </a:r>
            <a:endParaRPr lang="en-US" dirty="0">
              <a:latin typeface="Arial" panose="020B0604020202020204" pitchFamily="34" charset="0"/>
              <a:cs typeface="Arial" panose="020B0604020202020204" pitchFamily="34" charset="0"/>
            </a:endParaRPr>
          </a:p>
          <a:p>
            <a:pPr marL="457200" indent="-457200" algn="just">
              <a:lnSpc>
                <a:spcPct val="150000"/>
              </a:lnSpc>
              <a:buFont typeface="+mj-lt"/>
              <a:buAutoNum type="arabicPeriod" startAt="8"/>
            </a:pPr>
            <a:r>
              <a:rPr lang="mn-MN" dirty="0">
                <a:latin typeface="Arial" panose="020B0604020202020204" pitchFamily="34" charset="0"/>
                <a:cs typeface="Arial" panose="020B0604020202020204" pitchFamily="34" charset="0"/>
              </a:rPr>
              <a:t>Орчин үеийн монгол хувцас хэзээ бий болсон бэ?</a:t>
            </a:r>
            <a:endParaRPr lang="en-US"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2418E3D0-6992-9B0B-A16B-A98B790F6519}"/>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4" name="TextBox 3">
            <a:extLst>
              <a:ext uri="{FF2B5EF4-FFF2-40B4-BE49-F238E27FC236}">
                <a16:creationId xmlns:a16="http://schemas.microsoft.com/office/drawing/2014/main" id="{BE228A02-C5C1-2010-99CD-03C4617DDF1F}"/>
              </a:ext>
            </a:extLst>
          </p:cNvPr>
          <p:cNvSpPr txBox="1"/>
          <p:nvPr/>
        </p:nvSpPr>
        <p:spPr>
          <a:xfrm>
            <a:off x="4790294" y="6097260"/>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87</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1429261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1973679" y="1110290"/>
            <a:ext cx="8091134"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5. Оньсогыг уншаад таацгаая.</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5</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en-US" sz="1600" b="1" i="1" dirty="0">
                <a:solidFill>
                  <a:srgbClr val="050505"/>
                </a:solidFill>
                <a:effectLst/>
                <a:latin typeface="Arial" panose="020B0604020202020204" pitchFamily="34" charset="0"/>
                <a:cs typeface="Arial" panose="020B0604020202020204" pitchFamily="34" charset="0"/>
              </a:rPr>
              <a:t>Read the riddle and try to guess the answer.</a:t>
            </a:r>
            <a:endPar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 name="TextBox 1">
            <a:extLst>
              <a:ext uri="{FF2B5EF4-FFF2-40B4-BE49-F238E27FC236}">
                <a16:creationId xmlns:a16="http://schemas.microsoft.com/office/drawing/2014/main" id="{2418E3D0-6992-9B0B-A16B-A98B790F6519}"/>
              </a:ext>
            </a:extLst>
          </p:cNvPr>
          <p:cNvSpPr txBox="1"/>
          <p:nvPr/>
        </p:nvSpPr>
        <p:spPr>
          <a:xfrm>
            <a:off x="4308186" y="96013"/>
            <a:ext cx="4347082" cy="707886"/>
          </a:xfrm>
          <a:prstGeom prst="rect">
            <a:avLst/>
          </a:prstGeom>
          <a:noFill/>
        </p:spPr>
        <p:txBody>
          <a:bodyPr wrap="square">
            <a:spAutoFit/>
          </a:bodyPr>
          <a:lstStyle/>
          <a:p>
            <a:pPr algn="ctr">
              <a:lnSpc>
                <a:spcPct val="150000"/>
              </a:lnSpc>
            </a:pPr>
            <a:r>
              <a:rPr lang="mn-MN" sz="1600" b="1" dirty="0">
                <a:latin typeface="Arial" panose="020B0604020202020204" pitchFamily="34" charset="0"/>
                <a:cs typeface="Arial" panose="020B0604020202020204" pitchFamily="34" charset="0"/>
              </a:rPr>
              <a:t>Монголчуудын үндэсний хувцас</a:t>
            </a:r>
            <a:endParaRPr lang="en-US" sz="1600" b="1" dirty="0">
              <a:latin typeface="Arial" panose="020B0604020202020204" pitchFamily="34" charset="0"/>
              <a:cs typeface="Arial" panose="020B0604020202020204" pitchFamily="34" charset="0"/>
            </a:endParaRPr>
          </a:p>
          <a:p>
            <a:pPr algn="ctr">
              <a:lnSpc>
                <a:spcPct val="100000"/>
              </a:lnSpc>
            </a:pPr>
            <a:r>
              <a:rPr lang="en-US" sz="1600" b="1" dirty="0">
                <a:latin typeface="Arial" panose="020B0604020202020204" pitchFamily="34" charset="0"/>
                <a:cs typeface="Arial" panose="020B0604020202020204" pitchFamily="34" charset="0"/>
              </a:rPr>
              <a:t>Mongolian national clothing</a:t>
            </a:r>
          </a:p>
        </p:txBody>
      </p:sp>
      <p:sp>
        <p:nvSpPr>
          <p:cNvPr id="4" name="TextBox 3">
            <a:extLst>
              <a:ext uri="{FF2B5EF4-FFF2-40B4-BE49-F238E27FC236}">
                <a16:creationId xmlns:a16="http://schemas.microsoft.com/office/drawing/2014/main" id="{6450EAEA-F83A-D288-8A7B-4C386852E43B}"/>
              </a:ext>
            </a:extLst>
          </p:cNvPr>
          <p:cNvSpPr txBox="1"/>
          <p:nvPr/>
        </p:nvSpPr>
        <p:spPr>
          <a:xfrm>
            <a:off x="958447" y="2559616"/>
            <a:ext cx="4852676" cy="1200842"/>
          </a:xfrm>
          <a:prstGeom prst="rect">
            <a:avLst/>
          </a:prstGeom>
          <a:noFill/>
        </p:spPr>
        <p:txBody>
          <a:bodyPr wrap="square">
            <a:spAutoFit/>
          </a:bodyPr>
          <a:lstStyle/>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Чи үүгээр яв</a:t>
            </a:r>
          </a:p>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Би түүгээр явъя</a:t>
            </a:r>
          </a:p>
          <a:p>
            <a:pPr marR="0" lvl="0" algn="just" rtl="0">
              <a:lnSpc>
                <a:spcPct val="115000"/>
              </a:lnSpc>
              <a:spcBef>
                <a:spcPts val="0"/>
              </a:spcBef>
              <a:spcAft>
                <a:spcPts val="0"/>
              </a:spcAft>
              <a:buClr>
                <a:srgbClr val="000000"/>
              </a:buClr>
              <a:buSzPts val="1800"/>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Билүүтийн гол дээр уулзъя. </a:t>
            </a:r>
          </a:p>
          <a:p>
            <a:pPr marR="0" lvl="0" algn="r" rtl="0">
              <a:lnSpc>
                <a:spcPct val="115000"/>
              </a:lnSpc>
              <a:spcBef>
                <a:spcPts val="0"/>
              </a:spcBef>
              <a:spcAft>
                <a:spcPts val="0"/>
              </a:spcAft>
              <a:buClr>
                <a:srgbClr val="000000"/>
              </a:buClr>
              <a:buSzPts val="1800"/>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Тэр юу вэ</a:t>
            </a:r>
            <a:r>
              <a:rPr lang="en-US"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endPar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9" name="TextBox 8">
            <a:extLst>
              <a:ext uri="{FF2B5EF4-FFF2-40B4-BE49-F238E27FC236}">
                <a16:creationId xmlns:a16="http://schemas.microsoft.com/office/drawing/2014/main" id="{53EE698D-3CF0-91B5-41CF-21FC3C386E55}"/>
              </a:ext>
            </a:extLst>
          </p:cNvPr>
          <p:cNvSpPr txBox="1"/>
          <p:nvPr/>
        </p:nvSpPr>
        <p:spPr>
          <a:xfrm>
            <a:off x="958447" y="4072748"/>
            <a:ext cx="4282922" cy="917687"/>
          </a:xfrm>
          <a:prstGeom prst="rect">
            <a:avLst/>
          </a:prstGeom>
          <a:noFill/>
        </p:spPr>
        <p:txBody>
          <a:bodyPr wrap="square">
            <a:spAutoFit/>
          </a:bodyPr>
          <a:lstStyle/>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Өдөр бүр залгана</a:t>
            </a:r>
          </a:p>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Шөнө бүр салгана. </a:t>
            </a:r>
          </a:p>
          <a:p>
            <a:pPr marR="0" lvl="0" algn="r" rtl="0">
              <a:lnSpc>
                <a:spcPct val="115000"/>
              </a:lnSpc>
              <a:spcBef>
                <a:spcPts val="0"/>
              </a:spcBef>
              <a:spcAft>
                <a:spcPts val="0"/>
              </a:spcAft>
              <a:buClr>
                <a:srgbClr val="000000"/>
              </a:buClr>
              <a:buSzPts val="1800"/>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Тэр юу вэ</a:t>
            </a:r>
            <a:r>
              <a:rPr lang="en-US"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endPar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2" name="TextBox 11">
            <a:extLst>
              <a:ext uri="{FF2B5EF4-FFF2-40B4-BE49-F238E27FC236}">
                <a16:creationId xmlns:a16="http://schemas.microsoft.com/office/drawing/2014/main" id="{0E28B74B-E0B3-47D1-1EF7-2C5E753DE750}"/>
              </a:ext>
            </a:extLst>
          </p:cNvPr>
          <p:cNvSpPr txBox="1"/>
          <p:nvPr/>
        </p:nvSpPr>
        <p:spPr>
          <a:xfrm>
            <a:off x="6513807" y="4008723"/>
            <a:ext cx="4282922" cy="917687"/>
          </a:xfrm>
          <a:prstGeom prst="rect">
            <a:avLst/>
          </a:prstGeom>
          <a:noFill/>
        </p:spPr>
        <p:txBody>
          <a:bodyPr wrap="square">
            <a:spAutoFit/>
          </a:bodyPr>
          <a:lstStyle/>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Гартай байж хөлгүй</a:t>
            </a:r>
          </a:p>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Хүзүүтэй байж толгойгүй.  </a:t>
            </a:r>
          </a:p>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Тэр юу вэ</a:t>
            </a:r>
            <a:r>
              <a:rPr lang="en-US"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endPar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6" name="TextBox 15">
            <a:extLst>
              <a:ext uri="{FF2B5EF4-FFF2-40B4-BE49-F238E27FC236}">
                <a16:creationId xmlns:a16="http://schemas.microsoft.com/office/drawing/2014/main" id="{4E499FD3-2ED6-D431-7E74-A85A5A5466C6}"/>
              </a:ext>
            </a:extLst>
          </p:cNvPr>
          <p:cNvSpPr txBox="1"/>
          <p:nvPr/>
        </p:nvSpPr>
        <p:spPr>
          <a:xfrm>
            <a:off x="6513807" y="2567439"/>
            <a:ext cx="4282922" cy="917687"/>
          </a:xfrm>
          <a:prstGeom prst="rect">
            <a:avLst/>
          </a:prstGeom>
          <a:noFill/>
        </p:spPr>
        <p:txBody>
          <a:bodyPr wrap="square">
            <a:spAutoFit/>
          </a:bodyPr>
          <a:lstStyle/>
          <a:p>
            <a:pPr marR="0" lvl="0" algn="just" rtl="0">
              <a:lnSpc>
                <a:spcPct val="115000"/>
              </a:lnSpc>
              <a:spcBef>
                <a:spcPts val="0"/>
              </a:spcBef>
              <a:spcAft>
                <a:spcPts val="0"/>
              </a:spcAft>
              <a:buClr>
                <a:srgbClr val="000000"/>
              </a:buClr>
              <a:buSzPts val="1800"/>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Их гэрийн дотор бага гэр</a:t>
            </a:r>
          </a:p>
          <a:p>
            <a:pPr marR="0" lvl="0" algn="just" rtl="0">
              <a:lnSpc>
                <a:spcPct val="115000"/>
              </a:lnSpc>
              <a:spcBef>
                <a:spcPts val="0"/>
              </a:spcBef>
              <a:spcAft>
                <a:spcPts val="0"/>
              </a:spcAft>
              <a:buClr>
                <a:srgbClr val="000000"/>
              </a:buClr>
              <a:buSzPts val="1800"/>
            </a:pP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Бага гэрийн дотор балчир хүүхэд </a:t>
            </a:r>
          </a:p>
          <a:p>
            <a:pPr marR="0" lvl="0" algn="just" rtl="0">
              <a:lnSpc>
                <a:spcPct val="115000"/>
              </a:lnSpc>
              <a:spcBef>
                <a:spcPts val="0"/>
              </a:spcBef>
              <a:spcAft>
                <a:spcPts val="0"/>
              </a:spcAft>
              <a:buClr>
                <a:srgbClr val="000000"/>
              </a:buClr>
              <a:buSzPts val="1800"/>
            </a:pPr>
            <a:r>
              <a:rPr lang="mn-MN" sz="1600"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Тэр юу вэ</a:t>
            </a:r>
            <a:r>
              <a:rPr lang="en-US"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endParaRPr lang="mn-MN" sz="160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17" name="TextBox 16">
            <a:extLst>
              <a:ext uri="{FF2B5EF4-FFF2-40B4-BE49-F238E27FC236}">
                <a16:creationId xmlns:a16="http://schemas.microsoft.com/office/drawing/2014/main" id="{5986E91E-4E98-85FB-76B9-A9204907DD88}"/>
              </a:ext>
            </a:extLst>
          </p:cNvPr>
          <p:cNvSpPr txBox="1"/>
          <p:nvPr/>
        </p:nvSpPr>
        <p:spPr>
          <a:xfrm>
            <a:off x="4790294" y="6097260"/>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dirty="0">
                <a:latin typeface="Arial" panose="020B0604020202020204" pitchFamily="34" charset="0"/>
                <a:ea typeface="Arial" panose="020B0604020202020204" pitchFamily="34" charset="0"/>
              </a:rPr>
              <a:t>89</a:t>
            </a:r>
            <a:r>
              <a:rPr lang="mn-MN" sz="1000" b="0" dirty="0">
                <a:effectLst/>
                <a:latin typeface="Arial" panose="020B0604020202020204" pitchFamily="34" charset="0"/>
                <a:ea typeface="Arial" panose="020B0604020202020204" pitchFamily="34" charset="0"/>
              </a:rPr>
              <a:t>)</a:t>
            </a:r>
            <a:endParaRPr lang="en-US" sz="1000" dirty="0"/>
          </a:p>
        </p:txBody>
      </p:sp>
    </p:spTree>
    <p:extLst>
      <p:ext uri="{BB962C8B-B14F-4D97-AF65-F5344CB8AC3E}">
        <p14:creationId xmlns:p14="http://schemas.microsoft.com/office/powerpoint/2010/main" val="1656903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394427" y="1057238"/>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BFFF7DA-B6AA-9526-388B-2BBEB3EE9FBE}"/>
              </a:ext>
            </a:extLst>
          </p:cNvPr>
          <p:cNvSpPr txBox="1"/>
          <p:nvPr/>
        </p:nvSpPr>
        <p:spPr>
          <a:xfrm>
            <a:off x="4394427" y="6271128"/>
            <a:ext cx="3575628" cy="276999"/>
          </a:xfrm>
          <a:prstGeom prst="rect">
            <a:avLst/>
          </a:prstGeom>
          <a:noFill/>
        </p:spPr>
        <p:txBody>
          <a:bodyPr wrap="square">
            <a:spAutoFit/>
          </a:bodyPr>
          <a:lstStyle/>
          <a:p>
            <a:r>
              <a:rPr lang="mn-MN" sz="1200" b="1" dirty="0">
                <a:effectLst/>
                <a:latin typeface="Arial" panose="020B0604020202020204" pitchFamily="34" charset="0"/>
                <a:ea typeface="Arial" panose="020B0604020202020204" pitchFamily="34" charset="0"/>
              </a:rPr>
              <a:t> </a:t>
            </a:r>
            <a:r>
              <a:rPr lang="mn-MN" sz="1200" b="0" dirty="0">
                <a:effectLst/>
                <a:latin typeface="Arial" panose="020B0604020202020204" pitchFamily="34" charset="0"/>
                <a:ea typeface="Arial" panose="020B0604020202020204" pitchFamily="34" charset="0"/>
              </a:rPr>
              <a:t>(Мөнхцэцэг, Г., Орхон,Б, 2021, хууд. 91)</a:t>
            </a:r>
            <a:endParaRPr lang="en-US" sz="1200" dirty="0"/>
          </a:p>
        </p:txBody>
      </p:sp>
      <p:sp>
        <p:nvSpPr>
          <p:cNvPr id="7" name="TextBox 6">
            <a:extLst>
              <a:ext uri="{FF2B5EF4-FFF2-40B4-BE49-F238E27FC236}">
                <a16:creationId xmlns:a16="http://schemas.microsoft.com/office/drawing/2014/main" id="{0E108740-D84B-ECDC-218D-F06CC0BE050B}"/>
              </a:ext>
            </a:extLst>
          </p:cNvPr>
          <p:cNvSpPr txBox="1"/>
          <p:nvPr/>
        </p:nvSpPr>
        <p:spPr>
          <a:xfrm>
            <a:off x="4308186" y="96013"/>
            <a:ext cx="4347082" cy="784830"/>
          </a:xfrm>
          <a:prstGeom prst="rect">
            <a:avLst/>
          </a:prstGeom>
          <a:noFill/>
        </p:spPr>
        <p:txBody>
          <a:bodyPr wrap="square">
            <a:spAutoFit/>
          </a:bodyPr>
          <a:lstStyle/>
          <a:p>
            <a:pPr algn="ctr">
              <a:lnSpc>
                <a:spcPct val="150000"/>
              </a:lnSpc>
            </a:pPr>
            <a:r>
              <a:rPr lang="mn-MN" sz="1800" b="1" dirty="0">
                <a:latin typeface="Arial" panose="020B0604020202020204" pitchFamily="34" charset="0"/>
                <a:cs typeface="Arial" panose="020B0604020202020204" pitchFamily="34" charset="0"/>
              </a:rPr>
              <a:t>Монголчуудын үндэсний хувцас</a:t>
            </a:r>
            <a:endParaRPr lang="en-US" sz="1800" b="1" dirty="0">
              <a:latin typeface="Arial" panose="020B0604020202020204" pitchFamily="34" charset="0"/>
              <a:cs typeface="Arial" panose="020B0604020202020204" pitchFamily="34" charset="0"/>
            </a:endParaRPr>
          </a:p>
          <a:p>
            <a:pPr algn="ctr">
              <a:lnSpc>
                <a:spcPct val="100000"/>
              </a:lnSpc>
            </a:pPr>
            <a:r>
              <a:rPr lang="en-US" sz="1800" b="1" dirty="0">
                <a:latin typeface="Arial" panose="020B0604020202020204" pitchFamily="34" charset="0"/>
                <a:cs typeface="Arial" panose="020B0604020202020204" pitchFamily="34" charset="0"/>
              </a:rPr>
              <a:t>Mongolian national clothing</a:t>
            </a:r>
          </a:p>
        </p:txBody>
      </p:sp>
      <p:sp>
        <p:nvSpPr>
          <p:cNvPr id="12" name="TextBox 11">
            <a:extLst>
              <a:ext uri="{FF2B5EF4-FFF2-40B4-BE49-F238E27FC236}">
                <a16:creationId xmlns:a16="http://schemas.microsoft.com/office/drawing/2014/main" id="{95C2E5A8-0E15-2952-3C87-F147DCE0E058}"/>
              </a:ext>
            </a:extLst>
          </p:cNvPr>
          <p:cNvSpPr txBox="1"/>
          <p:nvPr/>
        </p:nvSpPr>
        <p:spPr>
          <a:xfrm>
            <a:off x="299113" y="1818368"/>
            <a:ext cx="11766256" cy="4109330"/>
          </a:xfrm>
          <a:prstGeom prst="rect">
            <a:avLst/>
          </a:prstGeom>
          <a:noFill/>
        </p:spPr>
        <p:txBody>
          <a:bodyPr wrap="square">
            <a:spAutoFit/>
          </a:bodyPr>
          <a:lstStyle/>
          <a:p>
            <a:pPr algn="ctr">
              <a:lnSpc>
                <a:spcPct val="150000"/>
              </a:lnSpc>
            </a:pPr>
            <a:r>
              <a:rPr lang="mn-MN" sz="1600" b="1" dirty="0">
                <a:latin typeface="Arial" panose="020B0604020202020204" pitchFamily="34" charset="0"/>
                <a:ea typeface="Calibri" panose="020F0502020204030204" pitchFamily="34" charset="0"/>
                <a:cs typeface="Arial" panose="020B0604020202020204" pitchFamily="34" charset="0"/>
              </a:rPr>
              <a:t>Мэдлэг шалгах тест</a:t>
            </a:r>
            <a:r>
              <a:rPr lang="en-US" sz="1600" b="1" dirty="0">
                <a:latin typeface="Arial" panose="020B0604020202020204" pitchFamily="34" charset="0"/>
                <a:ea typeface="Calibri" panose="020F0502020204030204" pitchFamily="34" charset="0"/>
                <a:cs typeface="Arial" panose="020B0604020202020204" pitchFamily="34" charset="0"/>
              </a:rPr>
              <a:t> – Test</a:t>
            </a:r>
            <a:endParaRPr lang="en-US" sz="1600" b="1" dirty="0">
              <a:latin typeface="Arial" panose="020B0604020202020204" pitchFamily="34" charset="0"/>
              <a:cs typeface="Arial" panose="020B0604020202020204" pitchFamily="34" charset="0"/>
            </a:endParaRPr>
          </a:p>
          <a:p>
            <a:pPr>
              <a:lnSpc>
                <a:spcPct val="150000"/>
              </a:lnSpc>
            </a:pPr>
            <a:r>
              <a:rPr lang="mn-MN" sz="1600" b="1" dirty="0">
                <a:latin typeface="Arial" panose="020B0604020202020204" pitchFamily="34" charset="0"/>
                <a:cs typeface="Arial" panose="020B0604020202020204" pitchFamily="34" charset="0"/>
              </a:rPr>
              <a:t>1. Монголчуудын дээл хувцас бол монгол ...................... онцлогийг тодорхойлдог хамгийн чухал зүйлсийн нэг юм. </a:t>
            </a:r>
          </a:p>
          <a:p>
            <a:pPr>
              <a:lnSpc>
                <a:spcPct val="150000"/>
              </a:lnSpc>
            </a:pPr>
            <a:r>
              <a:rPr lang="mn-MN" sz="1600" dirty="0">
                <a:latin typeface="Arial" panose="020B0604020202020204" pitchFamily="34" charset="0"/>
                <a:cs typeface="Arial" panose="020B0604020202020204" pitchFamily="34" charset="0"/>
              </a:rPr>
              <a:t>	А. Хэлний		Б. Үндэстний		В. Улсын 			Г. Орны</a:t>
            </a:r>
          </a:p>
          <a:p>
            <a:pPr>
              <a:lnSpc>
                <a:spcPct val="150000"/>
              </a:lnSpc>
            </a:pPr>
            <a:r>
              <a:rPr lang="mn-MN" sz="1600" b="1" dirty="0">
                <a:latin typeface="Arial" panose="020B0604020202020204" pitchFamily="34" charset="0"/>
                <a:cs typeface="Arial" panose="020B0604020202020204" pitchFamily="34" charset="0"/>
              </a:rPr>
              <a:t>2. Монгол үндэсний ...........................</a:t>
            </a:r>
            <a:r>
              <a:rPr lang="mn-MN" sz="1600" b="1">
                <a:latin typeface="Arial" panose="020B0604020202020204" pitchFamily="34" charset="0"/>
                <a:cs typeface="Arial" panose="020B0604020202020204" pitchFamily="34" charset="0"/>
              </a:rPr>
              <a:t>гол төлөөлөл </a:t>
            </a:r>
            <a:r>
              <a:rPr lang="mn-MN" sz="1600" b="1" dirty="0">
                <a:latin typeface="Arial" panose="020B0604020202020204" pitchFamily="34" charset="0"/>
                <a:cs typeface="Arial" panose="020B0604020202020204" pitchFamily="34" charset="0"/>
              </a:rPr>
              <a:t>нь малгай, дээл, бүс, хантааз, гутал юм. </a:t>
            </a:r>
          </a:p>
          <a:p>
            <a:pPr>
              <a:lnSpc>
                <a:spcPct val="150000"/>
              </a:lnSpc>
            </a:pPr>
            <a:r>
              <a:rPr lang="mn-MN" sz="1600" dirty="0">
                <a:latin typeface="Arial" panose="020B0604020202020204" pitchFamily="34" charset="0"/>
                <a:cs typeface="Arial" panose="020B0604020202020204" pitchFamily="34" charset="0"/>
              </a:rPr>
              <a:t>	А. Эдлэлийн 		Б. Чимэг зүүлтний		В. Хоолны 		Г. Хувцасны </a:t>
            </a:r>
          </a:p>
          <a:p>
            <a:pPr>
              <a:lnSpc>
                <a:spcPct val="150000"/>
              </a:lnSpc>
            </a:pPr>
            <a:r>
              <a:rPr lang="mn-MN" sz="1600" b="1" dirty="0">
                <a:latin typeface="Arial" panose="020B0604020202020204" pitchFamily="34" charset="0"/>
                <a:cs typeface="Arial" panose="020B0604020202020204" pitchFamily="34" charset="0"/>
              </a:rPr>
              <a:t>3. Монголчууд ......................ихэд хүндэтгэн эрхэмлэж, газар тавих, дээгүүр нь алхах, гишгэхийг цээрлэдэг. </a:t>
            </a:r>
          </a:p>
          <a:p>
            <a:pPr>
              <a:lnSpc>
                <a:spcPct val="150000"/>
              </a:lnSpc>
            </a:pPr>
            <a:r>
              <a:rPr lang="mn-MN" sz="1600" dirty="0">
                <a:latin typeface="Arial" panose="020B0604020202020204" pitchFamily="34" charset="0"/>
                <a:cs typeface="Arial" panose="020B0604020202020204" pitchFamily="34" charset="0"/>
              </a:rPr>
              <a:t>	А. Малгайг 		Б. Гутлыг 		В. Өмдийг 		Г. Ороолтыг </a:t>
            </a:r>
          </a:p>
          <a:p>
            <a:pPr>
              <a:lnSpc>
                <a:spcPct val="150000"/>
              </a:lnSpc>
            </a:pPr>
            <a:r>
              <a:rPr lang="mn-MN" sz="1600" b="1" dirty="0">
                <a:latin typeface="Arial" panose="020B0604020202020204" pitchFamily="34" charset="0"/>
                <a:cs typeface="Arial" panose="020B0604020202020204" pitchFamily="34" charset="0"/>
              </a:rPr>
              <a:t>4. Тэгш төрийн .....................хэмээхийн учир нь хүнийг төв шулуун, тэгш намбатай байхыг ерөөж ийнхүү нэрлэжээ. </a:t>
            </a:r>
          </a:p>
          <a:p>
            <a:pPr>
              <a:lnSpc>
                <a:spcPct val="150000"/>
              </a:lnSpc>
            </a:pPr>
            <a:r>
              <a:rPr lang="mn-MN" sz="1600" dirty="0">
                <a:latin typeface="Arial" panose="020B0604020202020204" pitchFamily="34" charset="0"/>
                <a:cs typeface="Arial" panose="020B0604020202020204" pitchFamily="34" charset="0"/>
              </a:rPr>
              <a:t>	А. Цамц 			Б. Хүрэм 			В. Дээл 			Г. Майк </a:t>
            </a:r>
          </a:p>
          <a:p>
            <a:pPr>
              <a:lnSpc>
                <a:spcPct val="150000"/>
              </a:lnSpc>
            </a:pPr>
            <a:r>
              <a:rPr lang="mn-MN" sz="1600" b="1" dirty="0">
                <a:latin typeface="Arial" panose="020B0604020202020204" pitchFamily="34" charset="0"/>
                <a:cs typeface="Arial" panose="020B0604020202020204" pitchFamily="34" charset="0"/>
              </a:rPr>
              <a:t>5. Бүтэх төрийн ........................нь задгай, тасархайг бэхлэн батжуулах, бутарсныг эвлүүлэхийн утгатай. </a:t>
            </a:r>
          </a:p>
          <a:p>
            <a:pPr>
              <a:lnSpc>
                <a:spcPct val="150000"/>
              </a:lnSpc>
            </a:pPr>
            <a:r>
              <a:rPr lang="mn-MN" sz="1600" dirty="0">
                <a:latin typeface="Arial" panose="020B0604020202020204" pitchFamily="34" charset="0"/>
                <a:cs typeface="Arial" panose="020B0604020202020204" pitchFamily="34" charset="0"/>
              </a:rPr>
              <a:t>	А. Ороолт 		Б. Зүүлт  			В. Бүс  			Г. Тэлээ </a:t>
            </a:r>
          </a:p>
        </p:txBody>
      </p:sp>
    </p:spTree>
    <p:extLst>
      <p:ext uri="{BB962C8B-B14F-4D97-AF65-F5344CB8AC3E}">
        <p14:creationId xmlns:p14="http://schemas.microsoft.com/office/powerpoint/2010/main" val="2207362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3E68C8CF-659F-4B6F-97A9-969C71238B15}"/>
              </a:ext>
            </a:extLst>
          </p:cNvPr>
          <p:cNvCxnSpPr/>
          <p:nvPr/>
        </p:nvCxnSpPr>
        <p:spPr>
          <a:xfrm flipV="1">
            <a:off x="2771427"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6" name="Straight Connector 5">
            <a:extLst>
              <a:ext uri="{FF2B5EF4-FFF2-40B4-BE49-F238E27FC236}">
                <a16:creationId xmlns:a16="http://schemas.microsoft.com/office/drawing/2014/main" id="{EBD8B55F-9F3B-4727-A7A2-F20D8E074FEA}"/>
              </a:ext>
            </a:extLst>
          </p:cNvPr>
          <p:cNvCxnSpPr/>
          <p:nvPr/>
        </p:nvCxnSpPr>
        <p:spPr>
          <a:xfrm>
            <a:off x="130431" y="871416"/>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3" name="Google Shape;431;p25">
            <a:extLst>
              <a:ext uri="{FF2B5EF4-FFF2-40B4-BE49-F238E27FC236}">
                <a16:creationId xmlns:a16="http://schemas.microsoft.com/office/drawing/2014/main" id="{9F7AD5E9-CB02-43A3-D558-80B683115CF5}"/>
              </a:ext>
            </a:extLst>
          </p:cNvPr>
          <p:cNvSpPr txBox="1"/>
          <p:nvPr/>
        </p:nvSpPr>
        <p:spPr>
          <a:xfrm>
            <a:off x="4384152" y="874564"/>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даалгавар 1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1</a:t>
            </a:r>
            <a:endParaRPr sz="16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ABF10B5-98F7-3C9D-C5C0-C1FD72AEC4AA}"/>
              </a:ext>
            </a:extLst>
          </p:cNvPr>
          <p:cNvSpPr txBox="1"/>
          <p:nvPr/>
        </p:nvSpPr>
        <p:spPr>
          <a:xfrm>
            <a:off x="4308186" y="96013"/>
            <a:ext cx="4347082" cy="784830"/>
          </a:xfrm>
          <a:prstGeom prst="rect">
            <a:avLst/>
          </a:prstGeom>
          <a:noFill/>
        </p:spPr>
        <p:txBody>
          <a:bodyPr wrap="square">
            <a:spAutoFit/>
          </a:bodyPr>
          <a:lstStyle/>
          <a:p>
            <a:pPr algn="ctr">
              <a:lnSpc>
                <a:spcPct val="150000"/>
              </a:lnSpc>
            </a:pPr>
            <a:r>
              <a:rPr lang="mn-MN" sz="1800" b="1" dirty="0">
                <a:latin typeface="Arial" panose="020B0604020202020204" pitchFamily="34" charset="0"/>
                <a:cs typeface="Arial" panose="020B0604020202020204" pitchFamily="34" charset="0"/>
              </a:rPr>
              <a:t>Монголчуудын үндэсний хувцас</a:t>
            </a:r>
            <a:endParaRPr lang="en-US" sz="1800" b="1" dirty="0">
              <a:latin typeface="Arial" panose="020B0604020202020204" pitchFamily="34" charset="0"/>
              <a:cs typeface="Arial" panose="020B0604020202020204" pitchFamily="34" charset="0"/>
            </a:endParaRPr>
          </a:p>
          <a:p>
            <a:pPr algn="ctr">
              <a:lnSpc>
                <a:spcPct val="100000"/>
              </a:lnSpc>
            </a:pPr>
            <a:r>
              <a:rPr lang="en-US" sz="1800" b="1" dirty="0">
                <a:latin typeface="Arial" panose="020B0604020202020204" pitchFamily="34" charset="0"/>
                <a:cs typeface="Arial" panose="020B0604020202020204" pitchFamily="34" charset="0"/>
              </a:rPr>
              <a:t>Mongolian national clothing</a:t>
            </a:r>
          </a:p>
        </p:txBody>
      </p:sp>
      <p:sp>
        <p:nvSpPr>
          <p:cNvPr id="10" name="TextBox 9">
            <a:extLst>
              <a:ext uri="{FF2B5EF4-FFF2-40B4-BE49-F238E27FC236}">
                <a16:creationId xmlns:a16="http://schemas.microsoft.com/office/drawing/2014/main" id="{255B0C95-F62C-3FF1-3E6A-E4D9667427F6}"/>
              </a:ext>
            </a:extLst>
          </p:cNvPr>
          <p:cNvSpPr txBox="1"/>
          <p:nvPr/>
        </p:nvSpPr>
        <p:spPr>
          <a:xfrm>
            <a:off x="387620" y="1627885"/>
            <a:ext cx="11416760" cy="4355551"/>
          </a:xfrm>
          <a:prstGeom prst="rect">
            <a:avLst/>
          </a:prstGeom>
          <a:noFill/>
        </p:spPr>
        <p:txBody>
          <a:bodyPr wrap="square">
            <a:spAutoFit/>
          </a:bodyPr>
          <a:lstStyle/>
          <a:p>
            <a:pPr algn="just"/>
            <a:r>
              <a:rPr lang="mn-MN" sz="1600" b="1" dirty="0">
                <a:latin typeface="Arial" panose="020B0604020202020204" pitchFamily="34" charset="0"/>
                <a:cs typeface="Arial" panose="020B0604020202020204" pitchFamily="34" charset="0"/>
              </a:rPr>
              <a:t>6. Хан төрийн ...................гэдэг нь төр улсын иргэн гэдгийн баталгаа бөгөөд аливаа хүндэтгэл, ёслолд заавал өмсөх өмсгөл юм. </a:t>
            </a:r>
          </a:p>
          <a:p>
            <a:pPr algn="just">
              <a:lnSpc>
                <a:spcPct val="150000"/>
              </a:lnSpc>
            </a:pPr>
            <a:r>
              <a:rPr lang="mn-MN" sz="1600" dirty="0">
                <a:latin typeface="Arial" panose="020B0604020202020204" pitchFamily="34" charset="0"/>
                <a:cs typeface="Arial" panose="020B0604020202020204" pitchFamily="34" charset="0"/>
              </a:rPr>
              <a:t>	А. Дээл 			Б. Хантааз  		В. Цамц  			Г. Хүрэм </a:t>
            </a:r>
          </a:p>
          <a:p>
            <a:pPr algn="just"/>
            <a:r>
              <a:rPr lang="mn-MN" sz="1600" b="1" dirty="0">
                <a:latin typeface="Arial" panose="020B0604020202020204" pitchFamily="34" charset="0"/>
                <a:cs typeface="Arial" panose="020B0604020202020204" pitchFamily="34" charset="0"/>
              </a:rPr>
              <a:t>7. Мандах төрийн ...................хэмээхийн учир нь хүнийг шударга, ёстой төртэй, мандан бадарч явахыг бэлгэдсэн байна. </a:t>
            </a:r>
          </a:p>
          <a:p>
            <a:pPr algn="just">
              <a:lnSpc>
                <a:spcPct val="150000"/>
              </a:lnSpc>
            </a:pPr>
            <a:r>
              <a:rPr lang="mn-MN" sz="1600" dirty="0">
                <a:latin typeface="Arial" panose="020B0604020202020204" pitchFamily="34" charset="0"/>
                <a:cs typeface="Arial" panose="020B0604020202020204" pitchFamily="34" charset="0"/>
              </a:rPr>
              <a:t>	 А. Алчуур 		Б. Ороолт  		В. Малгай 		Г. Зүүлт </a:t>
            </a:r>
          </a:p>
          <a:p>
            <a:pPr algn="just"/>
            <a:r>
              <a:rPr lang="mn-MN" sz="1600" b="1" dirty="0">
                <a:latin typeface="Arial" panose="020B0604020202020204" pitchFamily="34" charset="0"/>
                <a:cs typeface="Arial" panose="020B0604020202020204" pitchFamily="34" charset="0"/>
              </a:rPr>
              <a:t>8. Түших төрийн ........................нь хүний биеийн тулгуур болсон хөлийн өмсгөл учраас тулж түших, бат суурьтай явахыг бэлгэдсэн. </a:t>
            </a:r>
          </a:p>
          <a:p>
            <a:pPr algn="just">
              <a:lnSpc>
                <a:spcPct val="150000"/>
              </a:lnSpc>
            </a:pPr>
            <a:r>
              <a:rPr lang="mn-MN" sz="1600" dirty="0">
                <a:latin typeface="Arial" panose="020B0604020202020204" pitchFamily="34" charset="0"/>
                <a:cs typeface="Arial" panose="020B0604020202020204" pitchFamily="34" charset="0"/>
              </a:rPr>
              <a:t>	А. Малгай 		Б. Гутал 			В. Өмд  			Г. Ороолт </a:t>
            </a:r>
          </a:p>
          <a:p>
            <a:pPr algn="just"/>
            <a:r>
              <a:rPr lang="mn-MN" sz="1600" b="1" dirty="0">
                <a:latin typeface="Arial" panose="020B0604020202020204" pitchFamily="34" charset="0"/>
                <a:cs typeface="Arial" panose="020B0604020202020204" pitchFamily="34" charset="0"/>
              </a:rPr>
              <a:t>9. Монголчуудын хувцас нь монгол нутагт анхны төрт улсыг байгуулсан ..................нарын хувцаснаас эхлэлтэй. </a:t>
            </a:r>
          </a:p>
          <a:p>
            <a:pPr algn="just">
              <a:lnSpc>
                <a:spcPct val="150000"/>
              </a:lnSpc>
            </a:pPr>
            <a:r>
              <a:rPr lang="mn-MN" sz="1600" dirty="0">
                <a:latin typeface="Arial" panose="020B0604020202020204" pitchFamily="34" charset="0"/>
                <a:cs typeface="Arial" panose="020B0604020202020204" pitchFamily="34" charset="0"/>
              </a:rPr>
              <a:t>	А. Сяньби 		Б. Хүннү 			В. Жужан 		Г. Түрэг </a:t>
            </a:r>
          </a:p>
          <a:p>
            <a:pPr algn="just"/>
            <a:r>
              <a:rPr lang="mn-MN" sz="1600" b="1" dirty="0">
                <a:latin typeface="Arial" panose="020B0604020202020204" pitchFamily="34" charset="0"/>
                <a:cs typeface="Arial" panose="020B0604020202020204" pitchFamily="34" charset="0"/>
              </a:rPr>
              <a:t>10. .....................онд хувцасны хууль гаргаж, монгол ван, гүнгүүдийн цол хэргэм, зэрэг дэвийн хувцасны маяг, хэрэглэх зүйлийг тусгайлан заасан байна. </a:t>
            </a:r>
          </a:p>
          <a:p>
            <a:pPr algn="just">
              <a:lnSpc>
                <a:spcPct val="150000"/>
              </a:lnSpc>
            </a:pPr>
            <a:r>
              <a:rPr lang="mn-MN" sz="1600" dirty="0">
                <a:latin typeface="Arial" panose="020B0604020202020204" pitchFamily="34" charset="0"/>
                <a:cs typeface="Arial" panose="020B0604020202020204" pitchFamily="34" charset="0"/>
              </a:rPr>
              <a:t>	А. 1459 			Б. 1559 			В. 1659 	</a:t>
            </a:r>
            <a:r>
              <a:rPr lang="mn-MN" sz="1600">
                <a:latin typeface="Arial" panose="020B0604020202020204" pitchFamily="34" charset="0"/>
                <a:cs typeface="Arial" panose="020B0604020202020204" pitchFamily="34" charset="0"/>
              </a:rPr>
              <a:t>		Г</a:t>
            </a:r>
            <a:r>
              <a:rPr lang="mn-MN" sz="1600" dirty="0">
                <a:latin typeface="Arial" panose="020B0604020202020204" pitchFamily="34" charset="0"/>
                <a:cs typeface="Arial" panose="020B0604020202020204" pitchFamily="34" charset="0"/>
              </a:rPr>
              <a:t>. 1759 </a:t>
            </a:r>
          </a:p>
        </p:txBody>
      </p:sp>
      <p:sp>
        <p:nvSpPr>
          <p:cNvPr id="4" name="TextBox 3">
            <a:extLst>
              <a:ext uri="{FF2B5EF4-FFF2-40B4-BE49-F238E27FC236}">
                <a16:creationId xmlns:a16="http://schemas.microsoft.com/office/drawing/2014/main" id="{B3E7932D-41F4-E123-ABC3-33B829B6D0C5}"/>
              </a:ext>
            </a:extLst>
          </p:cNvPr>
          <p:cNvSpPr txBox="1"/>
          <p:nvPr/>
        </p:nvSpPr>
        <p:spPr>
          <a:xfrm>
            <a:off x="4799721" y="6342357"/>
            <a:ext cx="3575628" cy="246221"/>
          </a:xfrm>
          <a:prstGeom prst="rect">
            <a:avLst/>
          </a:prstGeom>
          <a:noFill/>
        </p:spPr>
        <p:txBody>
          <a:bodyPr wrap="square">
            <a:spAutoFit/>
          </a:bodyPr>
          <a:lstStyle/>
          <a:p>
            <a:r>
              <a:rPr lang="mn-MN" sz="1000" b="1"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(Мөнхцэцэг, Г., Орхон,Б, 2021, хууд.</a:t>
            </a:r>
            <a:r>
              <a:rPr lang="en-US" sz="1000" b="0" dirty="0">
                <a:effectLst/>
                <a:latin typeface="Arial" panose="020B0604020202020204" pitchFamily="34" charset="0"/>
                <a:ea typeface="Arial" panose="020B0604020202020204" pitchFamily="34" charset="0"/>
              </a:rPr>
              <a:t> </a:t>
            </a:r>
            <a:r>
              <a:rPr lang="mn-MN" sz="1000" b="0" dirty="0">
                <a:effectLst/>
                <a:latin typeface="Arial" panose="020B0604020202020204" pitchFamily="34" charset="0"/>
                <a:ea typeface="Arial" panose="020B0604020202020204" pitchFamily="34" charset="0"/>
              </a:rPr>
              <a:t>91)</a:t>
            </a:r>
            <a:endParaRPr lang="en-US" sz="1000" dirty="0"/>
          </a:p>
        </p:txBody>
      </p:sp>
    </p:spTree>
    <p:extLst>
      <p:ext uri="{BB962C8B-B14F-4D97-AF65-F5344CB8AC3E}">
        <p14:creationId xmlns:p14="http://schemas.microsoft.com/office/powerpoint/2010/main" val="569299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sp>
        <p:nvSpPr>
          <p:cNvPr id="7" name="Rectangle 6">
            <a:extLst>
              <a:ext uri="{FF2B5EF4-FFF2-40B4-BE49-F238E27FC236}">
                <a16:creationId xmlns:a16="http://schemas.microsoft.com/office/drawing/2014/main" id="{8E29BCD5-EDE6-4194-9309-2F46DB291AEE}"/>
              </a:ext>
            </a:extLst>
          </p:cNvPr>
          <p:cNvSpPr/>
          <p:nvPr/>
        </p:nvSpPr>
        <p:spPr>
          <a:xfrm>
            <a:off x="4843724" y="2915466"/>
            <a:ext cx="5992427" cy="1610634"/>
          </a:xfrm>
          <a:prstGeom prst="rect">
            <a:avLst/>
          </a:prstGeom>
        </p:spPr>
        <p:txBody>
          <a:bodyPr wrap="square">
            <a:spAutoFit/>
          </a:bodyPr>
          <a:lstStyle/>
          <a:p>
            <a:pPr marL="285750" indent="-285750">
              <a:lnSpc>
                <a:spcPct val="150000"/>
              </a:lnSpc>
              <a:buFont typeface="Arial" panose="020B0604020202020204" pitchFamily="34" charset="0"/>
              <a:buChar char="•"/>
            </a:pPr>
            <a:r>
              <a:rPr lang="en-US" sz="1600" b="1" i="1" dirty="0">
                <a:latin typeface="Arial" panose="020B0604020202020204" pitchFamily="34" charset="0"/>
                <a:cs typeface="Arial" panose="020B0604020202020204" pitchFamily="34" charset="0"/>
              </a:rPr>
              <a:t>Сэдэвт гарсан шинэ үг хэллэг</a:t>
            </a:r>
            <a:r>
              <a:rPr lang="mn-MN" sz="1600" b="1" i="1" dirty="0">
                <a:latin typeface="Arial" panose="020B0604020202020204" pitchFamily="34" charset="0"/>
                <a:cs typeface="Arial" panose="020B0604020202020204" pitchFamily="34" charset="0"/>
              </a:rPr>
              <a:t>үүдийг</a:t>
            </a:r>
            <a:r>
              <a:rPr lang="en-US" sz="1600" b="1" i="1" dirty="0">
                <a:latin typeface="Arial" panose="020B0604020202020204" pitchFamily="34" charset="0"/>
                <a:cs typeface="Arial" panose="020B0604020202020204" pitchFamily="34" charset="0"/>
              </a:rPr>
              <a:t> цээжлээрэй.</a:t>
            </a:r>
          </a:p>
          <a:p>
            <a:pPr>
              <a:lnSpc>
                <a:spcPct val="150000"/>
              </a:lnSpc>
            </a:pPr>
            <a:r>
              <a:rPr lang="en-US" i="1" dirty="0">
                <a:latin typeface="Arial" panose="020B0604020202020204" pitchFamily="34" charset="0"/>
                <a:cs typeface="Arial" panose="020B0604020202020204" pitchFamily="34" charset="0"/>
              </a:rPr>
              <a:t>Memorize vocabulary in the given topic</a:t>
            </a:r>
            <a:endParaRPr lang="mn-MN" sz="1600" b="1" i="1"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mn-MN" sz="1600" b="1" i="1" dirty="0">
                <a:latin typeface="Arial" panose="020B0604020202020204" pitchFamily="34" charset="0"/>
                <a:cs typeface="Arial" panose="020B0604020202020204" pitchFamily="34" charset="0"/>
              </a:rPr>
              <a:t>Өөрийн орны үндэсний хувцасны талаар бичээрэй. </a:t>
            </a:r>
            <a:endParaRPr lang="en-US" sz="1600" b="1" i="1" dirty="0">
              <a:latin typeface="Arial" panose="020B0604020202020204" pitchFamily="34" charset="0"/>
              <a:cs typeface="Arial" panose="020B0604020202020204" pitchFamily="34" charset="0"/>
            </a:endParaRPr>
          </a:p>
          <a:p>
            <a:pPr>
              <a:lnSpc>
                <a:spcPct val="150000"/>
              </a:lnSpc>
            </a:pPr>
            <a:r>
              <a:rPr lang="en-US" i="1" dirty="0">
                <a:latin typeface="Arial" panose="020B0604020202020204" pitchFamily="34" charset="0"/>
                <a:cs typeface="Arial" panose="020B0604020202020204" pitchFamily="34" charset="0"/>
              </a:rPr>
              <a:t>Write about the national clothing in your country</a:t>
            </a:r>
            <a:endParaRPr lang="en-US" sz="1600" b="1" i="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28562B8-AF3F-161A-2146-5AFCD86C12A1}"/>
              </a:ext>
            </a:extLst>
          </p:cNvPr>
          <p:cNvPicPr>
            <a:picLocks noChangeAspect="1"/>
          </p:cNvPicPr>
          <p:nvPr/>
        </p:nvPicPr>
        <p:blipFill>
          <a:blip r:embed="rId3"/>
          <a:stretch>
            <a:fillRect/>
          </a:stretch>
        </p:blipFill>
        <p:spPr>
          <a:xfrm>
            <a:off x="923064" y="1819274"/>
            <a:ext cx="3429000" cy="2803505"/>
          </a:xfrm>
          <a:prstGeom prst="rect">
            <a:avLst/>
          </a:prstGeom>
        </p:spPr>
      </p:pic>
      <p:sp>
        <p:nvSpPr>
          <p:cNvPr id="13" name="TextBox 12">
            <a:extLst>
              <a:ext uri="{FF2B5EF4-FFF2-40B4-BE49-F238E27FC236}">
                <a16:creationId xmlns:a16="http://schemas.microsoft.com/office/drawing/2014/main" id="{BC79D052-3E44-65E5-6189-43F8252FE3F4}"/>
              </a:ext>
            </a:extLst>
          </p:cNvPr>
          <p:cNvSpPr txBox="1"/>
          <p:nvPr/>
        </p:nvSpPr>
        <p:spPr>
          <a:xfrm>
            <a:off x="1089751" y="4279879"/>
            <a:ext cx="3095625" cy="246221"/>
          </a:xfrm>
          <a:prstGeom prst="rect">
            <a:avLst/>
          </a:prstGeom>
          <a:noFill/>
        </p:spPr>
        <p:txBody>
          <a:bodyPr wrap="square">
            <a:spAutoFit/>
          </a:bodyPr>
          <a:lstStyle/>
          <a:p>
            <a:r>
              <a:rPr lang="en-US" sz="1000" dirty="0"/>
              <a:t>https://thenounproject.com/icon/homework-3841940/</a:t>
            </a:r>
          </a:p>
        </p:txBody>
      </p:sp>
      <p:sp>
        <p:nvSpPr>
          <p:cNvPr id="6" name="Google Shape;431;p25">
            <a:extLst>
              <a:ext uri="{FF2B5EF4-FFF2-40B4-BE49-F238E27FC236}">
                <a16:creationId xmlns:a16="http://schemas.microsoft.com/office/drawing/2014/main" id="{A1FE86FD-4FA3-B543-09FA-A67BE6F15233}"/>
              </a:ext>
            </a:extLst>
          </p:cNvPr>
          <p:cNvSpPr txBox="1"/>
          <p:nvPr/>
        </p:nvSpPr>
        <p:spPr>
          <a:xfrm>
            <a:off x="4352064" y="1300474"/>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Гэрийн </a:t>
            </a:r>
            <a:r>
              <a:rPr lang="en-US" sz="1600" b="1" dirty="0" err="1">
                <a:solidFill>
                  <a:schemeClr val="dk1"/>
                </a:solidFill>
                <a:latin typeface="Arial" panose="020B0604020202020204" pitchFamily="34" charset="0"/>
                <a:ea typeface="Times New Roman"/>
                <a:cs typeface="Arial" panose="020B0604020202020204" pitchFamily="34" charset="0"/>
                <a:sym typeface="Times New Roman"/>
              </a:rPr>
              <a:t>даалгавар</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 </a:t>
            </a:r>
            <a:r>
              <a:rPr lang="mn-MN" sz="1600" b="1" dirty="0">
                <a:solidFill>
                  <a:schemeClr val="dk1"/>
                </a:solidFill>
                <a:latin typeface="Arial" panose="020B0604020202020204" pitchFamily="34" charset="0"/>
                <a:ea typeface="Times New Roman"/>
                <a:cs typeface="Arial" panose="020B0604020202020204" pitchFamily="34" charset="0"/>
                <a:sym typeface="Times New Roman"/>
              </a:rPr>
              <a:t>2</a:t>
            </a:r>
            <a:r>
              <a:rPr lang="en-US" sz="1600" b="1" dirty="0">
                <a:solidFill>
                  <a:schemeClr val="dk1"/>
                </a:solidFill>
                <a:latin typeface="Arial" panose="020B0604020202020204" pitchFamily="34" charset="0"/>
                <a:ea typeface="Times New Roman"/>
                <a:cs typeface="Arial" panose="020B0604020202020204" pitchFamily="34" charset="0"/>
                <a:sym typeface="Times New Roman"/>
              </a:rPr>
              <a:t> </a:t>
            </a:r>
          </a:p>
          <a:p>
            <a:pPr marL="0" marR="0" lvl="0" indent="0" algn="ctr" rtl="0">
              <a:spcBef>
                <a:spcPts val="0"/>
              </a:spcBef>
              <a:spcAft>
                <a:spcPts val="0"/>
              </a:spcAft>
              <a:buNone/>
            </a:pPr>
            <a:r>
              <a:rPr lang="en-US" sz="1600" b="1" dirty="0">
                <a:solidFill>
                  <a:schemeClr val="dk1"/>
                </a:solidFill>
                <a:latin typeface="Arial" panose="020B0604020202020204" pitchFamily="34" charset="0"/>
                <a:ea typeface="Times New Roman"/>
                <a:cs typeface="Arial" panose="020B0604020202020204" pitchFamily="34" charset="0"/>
                <a:sym typeface="Times New Roman"/>
              </a:rPr>
              <a:t>Homework  </a:t>
            </a:r>
            <a:r>
              <a:rPr lang="mn-MN" sz="1600" b="1" dirty="0">
                <a:solidFill>
                  <a:schemeClr val="dk1"/>
                </a:solidFill>
                <a:latin typeface="Arial" panose="020B0604020202020204" pitchFamily="34" charset="0"/>
                <a:ea typeface="Times New Roman"/>
                <a:cs typeface="Arial" panose="020B0604020202020204" pitchFamily="34" charset="0"/>
                <a:sym typeface="Times New Roman"/>
              </a:rPr>
              <a:t>2</a:t>
            </a:r>
            <a:endParaRPr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E1BD4EC9-A62C-2EFD-9BDD-8FF33C0ADE9D}"/>
              </a:ext>
            </a:extLst>
          </p:cNvPr>
          <p:cNvSpPr txBox="1"/>
          <p:nvPr/>
        </p:nvSpPr>
        <p:spPr>
          <a:xfrm>
            <a:off x="4308186" y="96013"/>
            <a:ext cx="4347082" cy="784830"/>
          </a:xfrm>
          <a:prstGeom prst="rect">
            <a:avLst/>
          </a:prstGeom>
          <a:noFill/>
        </p:spPr>
        <p:txBody>
          <a:bodyPr wrap="square">
            <a:spAutoFit/>
          </a:bodyPr>
          <a:lstStyle/>
          <a:p>
            <a:pPr algn="ctr">
              <a:lnSpc>
                <a:spcPct val="150000"/>
              </a:lnSpc>
            </a:pPr>
            <a:r>
              <a:rPr lang="mn-MN" sz="1800" b="1" dirty="0">
                <a:latin typeface="Arial" panose="020B0604020202020204" pitchFamily="34" charset="0"/>
                <a:cs typeface="Arial" panose="020B0604020202020204" pitchFamily="34" charset="0"/>
              </a:rPr>
              <a:t>Монголчуудын үндэсний хувцас</a:t>
            </a:r>
            <a:endParaRPr lang="en-US" sz="1800" b="1" dirty="0">
              <a:latin typeface="Arial" panose="020B0604020202020204" pitchFamily="34" charset="0"/>
              <a:cs typeface="Arial" panose="020B0604020202020204" pitchFamily="34" charset="0"/>
            </a:endParaRPr>
          </a:p>
          <a:p>
            <a:pPr algn="ctr">
              <a:lnSpc>
                <a:spcPct val="100000"/>
              </a:lnSpc>
            </a:pPr>
            <a:r>
              <a:rPr lang="en-US" sz="1800" b="1" dirty="0">
                <a:latin typeface="Arial" panose="020B0604020202020204" pitchFamily="34" charset="0"/>
                <a:cs typeface="Arial" panose="020B0604020202020204" pitchFamily="34" charset="0"/>
              </a:rPr>
              <a:t>Mongolian national clothing</a:t>
            </a:r>
          </a:p>
        </p:txBody>
      </p:sp>
    </p:spTree>
    <p:extLst>
      <p:ext uri="{BB962C8B-B14F-4D97-AF65-F5344CB8AC3E}">
        <p14:creationId xmlns:p14="http://schemas.microsoft.com/office/powerpoint/2010/main" val="28730303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511073" y="389778"/>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 name="TextBox 3">
            <a:extLst>
              <a:ext uri="{FF2B5EF4-FFF2-40B4-BE49-F238E27FC236}">
                <a16:creationId xmlns:a16="http://schemas.microsoft.com/office/drawing/2014/main" id="{5CF14BAF-90F5-E65B-9C3C-620782B75956}"/>
              </a:ext>
            </a:extLst>
          </p:cNvPr>
          <p:cNvSpPr txBox="1"/>
          <p:nvPr/>
        </p:nvSpPr>
        <p:spPr>
          <a:xfrm>
            <a:off x="1218845" y="1629686"/>
            <a:ext cx="10004965" cy="4104650"/>
          </a:xfrm>
          <a:prstGeom prst="rect">
            <a:avLst/>
          </a:prstGeom>
          <a:noFill/>
        </p:spPr>
        <p:txBody>
          <a:bodyPr wrap="square">
            <a:spAutoFit/>
          </a:bodyPr>
          <a:lstStyle/>
          <a:p>
            <a:pPr>
              <a:lnSpc>
                <a:spcPct val="150000"/>
              </a:lnSpc>
            </a:pPr>
            <a:r>
              <a:rPr lang="mn-MN" sz="1200" dirty="0">
                <a:latin typeface="Arial" panose="020B0604020202020204" pitchFamily="34" charset="0"/>
                <a:cs typeface="Arial" panose="020B0604020202020204" pitchFamily="34" charset="0"/>
              </a:rPr>
              <a:t>Мөнхцэцэг, Г., Орхон,Б. (2021). Монгол орон судлал. Улаанбаатар: Линограф ХХК.</a:t>
            </a:r>
          </a:p>
          <a:p>
            <a:pPr>
              <a:lnSpc>
                <a:spcPct val="150000"/>
              </a:lnSpc>
            </a:pPr>
            <a:r>
              <a:rPr lang="mn-MN" sz="1200" dirty="0">
                <a:latin typeface="Arial" panose="020B0604020202020204" pitchFamily="34" charset="0"/>
                <a:cs typeface="Arial" panose="020B0604020202020204" pitchFamily="34" charset="0"/>
              </a:rPr>
              <a:t>Баттулга, Ч </a:t>
            </a:r>
            <a:r>
              <a:rPr lang="en-US" sz="1200" dirty="0">
                <a:latin typeface="Arial" panose="020B0604020202020204" pitchFamily="34" charset="0"/>
                <a:cs typeface="Arial" panose="020B0604020202020204" pitchFamily="34" charset="0"/>
              </a:rPr>
              <a:t>(2020). </a:t>
            </a:r>
            <a:r>
              <a:rPr lang="mn-MN" sz="1200" dirty="0">
                <a:latin typeface="Arial" panose="020B0604020202020204" pitchFamily="34" charset="0"/>
                <a:cs typeface="Arial" panose="020B0604020202020204" pitchFamily="34" charset="0"/>
              </a:rPr>
              <a:t>Монгол орон судлал. Улаанбаатар: Удам соёл ХХК.</a:t>
            </a:r>
          </a:p>
          <a:p>
            <a:pPr algn="just">
              <a:lnSpc>
                <a:spcPct val="150000"/>
              </a:lnSpc>
              <a:spcAft>
                <a:spcPts val="800"/>
              </a:spcAft>
            </a:pPr>
            <a:endParaRPr lang="mn-MN" sz="1200" kern="100" dirty="0">
              <a:effectLst/>
              <a:latin typeface="Arial" panose="020B060402020202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Монголын радио. (2018,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August 3).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үндэсний хувцас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Photograph].www.mnb.mn. </a:t>
            </a:r>
            <a:endParaRPr lang="mn-MN" sz="1200" kern="100" dirty="0">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https://www.mnb.mn/i/148017</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Marcin, K. (2010, July 16). Traditional Mongolian costumes [Photograph]. mn.wikipedia.org.</a:t>
            </a:r>
            <a:r>
              <a:rPr lang="mn-MN" sz="1200" kern="100" dirty="0">
                <a:effectLst/>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https://mn.wikipedia.org/wiki/%D0%94%D1%8D%D1%8D%D0%BB#/media/%D0%A4%D0%B0%D0%B9%D0%BB:Przed_rozpocz%C4%99ciem_lokalnego_festiwalu_Naadam_(06).jpg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Монголын радио. (2019,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February 4).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Мандах төрийн малгай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www.mnb.mn. </a:t>
            </a:r>
            <a:endParaRPr lang="mn-MN" sz="1200" kern="100" dirty="0">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https://www.mnb.mn/i/164470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Монголын радио. (2019,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February 4).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Тэгш төрийн дээл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a:t>
            </a:r>
            <a:r>
              <a:rPr lang="en-US" sz="12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3"/>
              </a:rPr>
              <a:t>www.mnb.mn</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a:t>
            </a:r>
            <a:endParaRPr lang="mn-MN" sz="1200" kern="100" dirty="0">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https://www.mnb.mn/i/164471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extLst>
      <p:ext uri="{BB962C8B-B14F-4D97-AF65-F5344CB8AC3E}">
        <p14:creationId xmlns:p14="http://schemas.microsoft.com/office/powerpoint/2010/main" val="6355735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cxnSp>
        <p:nvCxnSpPr>
          <p:cNvPr id="497" name="Google Shape;497;p31"/>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98" name="Google Shape;498;p3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99" name="Google Shape;499;p31"/>
          <p:cNvSpPr txBox="1"/>
          <p:nvPr/>
        </p:nvSpPr>
        <p:spPr>
          <a:xfrm>
            <a:off x="3511073" y="389778"/>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НОМ ЗҮЙ, АШИГЛАСАН МАТЕРИАЛ-REFERENCES</a:t>
            </a:r>
            <a:endParaRPr sz="1600" b="0" i="0" u="none" strike="noStrike" cap="none"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3" name="TextBox 2">
            <a:extLst>
              <a:ext uri="{FF2B5EF4-FFF2-40B4-BE49-F238E27FC236}">
                <a16:creationId xmlns:a16="http://schemas.microsoft.com/office/drawing/2014/main" id="{6AB96CB4-7C49-878D-61C7-9100899D5DD4}"/>
              </a:ext>
            </a:extLst>
          </p:cNvPr>
          <p:cNvSpPr txBox="1"/>
          <p:nvPr/>
        </p:nvSpPr>
        <p:spPr>
          <a:xfrm>
            <a:off x="1290917" y="1194021"/>
            <a:ext cx="9112070" cy="5274201"/>
          </a:xfrm>
          <a:prstGeom prst="rect">
            <a:avLst/>
          </a:prstGeom>
          <a:noFill/>
        </p:spPr>
        <p:txBody>
          <a:bodyPr wrap="square">
            <a:spAutoFit/>
          </a:bodyPr>
          <a:lstStyle/>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Byambakhuu, D. (2011, January 19).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Тулах төрийн гутал.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tsagaansar.blogspot.com.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http://tsagaansar.blogspot.com/2011/01/blog-post_6848.html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Munkhbat. (2016, November 11).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үндэстний хувцас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chuham.mn.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http://chuham.mn/index.php?newsid=6987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Munkhbat. (2016, November 11).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 үндэстний хувцас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chuham.mn.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2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3"/>
              </a:rPr>
              <a:t>http://chuham.mn/index.php?newsid=6987</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Халх үндэстний хувцас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(2013, March 25). news.mn.</a:t>
            </a:r>
            <a:endParaRPr lang="mn-MN" sz="1200" kern="100" dirty="0">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https://news.mn/r/138184/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Монголын радио. (2021,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December 8).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Лам дээл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www.mnb.mn.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https://www.mnb.mn/i/251440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Үндэсний хувцас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(2022, July 9). </a:t>
            </a:r>
            <a:r>
              <a:rPr lang="en-US" sz="12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4"/>
              </a:rPr>
              <a:t>www.24tsag.mn</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a:t>
            </a:r>
            <a:endParaRPr lang="mn-MN" sz="1200" kern="100" dirty="0">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Calibri" panose="020F0502020204030204" pitchFamily="34" charset="0"/>
                <a:ea typeface="Calibri" panose="020F0502020204030204" pitchFamily="34" charset="0"/>
                <a:cs typeface="Mongolian Baiti" panose="03000500000000000000" pitchFamily="66" charset="0"/>
              </a:rPr>
              <a:t>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https://www.24tsag.mn/a/205664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200" kern="100" dirty="0">
                <a:effectLst/>
                <a:latin typeface="Arial" panose="020B0604020202020204" pitchFamily="34" charset="0"/>
                <a:ea typeface="Calibri" panose="020F0502020204030204" pitchFamily="34" charset="0"/>
                <a:cs typeface="Mongolian Baiti" panose="03000500000000000000" pitchFamily="66" charset="0"/>
              </a:rPr>
              <a:t>Болор, Ж. (2022,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January 26). </a:t>
            </a:r>
            <a:r>
              <a:rPr lang="mn-MN" sz="1200" kern="100" dirty="0">
                <a:effectLst/>
                <a:latin typeface="Arial" panose="020B0604020202020204" pitchFamily="34" charset="0"/>
                <a:ea typeface="Calibri" panose="020F0502020204030204" pitchFamily="34" charset="0"/>
                <a:cs typeface="Mongolian Baiti" panose="03000500000000000000" pitchFamily="66" charset="0"/>
              </a:rPr>
              <a:t>Халх эхнэр дээл [</a:t>
            </a:r>
            <a:r>
              <a:rPr lang="en-US" sz="1200" kern="100" dirty="0">
                <a:effectLst/>
                <a:latin typeface="Arial" panose="020B0604020202020204" pitchFamily="34" charset="0"/>
                <a:ea typeface="Calibri" panose="020F0502020204030204" pitchFamily="34" charset="0"/>
                <a:cs typeface="Mongolian Baiti" panose="03000500000000000000" pitchFamily="66" charset="0"/>
              </a:rPr>
              <a:t>Photograph]. montsame.mn. </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200" kern="100" dirty="0">
                <a:effectLst/>
                <a:latin typeface="Arial" panose="020B0604020202020204" pitchFamily="34" charset="0"/>
                <a:ea typeface="Calibri" panose="020F0502020204030204" pitchFamily="34" charset="0"/>
                <a:cs typeface="Mongolian Baiti" panose="03000500000000000000" pitchFamily="66" charset="0"/>
              </a:rPr>
              <a:t>     https://montsame.mn/mn/read/288063</a:t>
            </a:r>
            <a:endParaRPr lang="en-US" sz="12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extLst>
      <p:ext uri="{BB962C8B-B14F-4D97-AF65-F5344CB8AC3E}">
        <p14:creationId xmlns:p14="http://schemas.microsoft.com/office/powerpoint/2010/main" val="26013506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6A474A43-EAE8-4354-BF0E-4D317FDF42B6}"/>
              </a:ext>
            </a:extLst>
          </p:cNvPr>
          <p:cNvCxnSpPr/>
          <p:nvPr/>
        </p:nvCxnSpPr>
        <p:spPr>
          <a:xfrm flipV="1">
            <a:off x="2762545" y="291389"/>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grpSp>
        <p:nvGrpSpPr>
          <p:cNvPr id="10" name="Group 9">
            <a:extLst>
              <a:ext uri="{FF2B5EF4-FFF2-40B4-BE49-F238E27FC236}">
                <a16:creationId xmlns:a16="http://schemas.microsoft.com/office/drawing/2014/main" id="{993CEB75-1C0B-4658-8DD0-E1C06AAFBE24}"/>
              </a:ext>
            </a:extLst>
          </p:cNvPr>
          <p:cNvGrpSpPr/>
          <p:nvPr/>
        </p:nvGrpSpPr>
        <p:grpSpPr>
          <a:xfrm>
            <a:off x="3751248" y="1854760"/>
            <a:ext cx="4965182" cy="1781847"/>
            <a:chOff x="2875280" y="2174244"/>
            <a:chExt cx="5750560" cy="2377436"/>
          </a:xfrm>
        </p:grpSpPr>
        <p:sp>
          <p:nvSpPr>
            <p:cNvPr id="8" name="Speech Bubble: Oval 7">
              <a:extLst>
                <a:ext uri="{FF2B5EF4-FFF2-40B4-BE49-F238E27FC236}">
                  <a16:creationId xmlns:a16="http://schemas.microsoft.com/office/drawing/2014/main" id="{0888DB31-9958-4F48-BB23-A425A8A2C483}"/>
                </a:ext>
              </a:extLst>
            </p:cNvPr>
            <p:cNvSpPr/>
            <p:nvPr/>
          </p:nvSpPr>
          <p:spPr>
            <a:xfrm>
              <a:off x="2875280" y="2174244"/>
              <a:ext cx="5750560" cy="2377436"/>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00FD6A6-C1E6-4BE6-8623-988EED504656}"/>
                </a:ext>
              </a:extLst>
            </p:cNvPr>
            <p:cNvSpPr txBox="1"/>
            <p:nvPr/>
          </p:nvSpPr>
          <p:spPr>
            <a:xfrm>
              <a:off x="3200400" y="3050227"/>
              <a:ext cx="5100320" cy="944500"/>
            </a:xfrm>
            <a:prstGeom prst="rect">
              <a:avLst/>
            </a:prstGeom>
            <a:noFill/>
          </p:spPr>
          <p:txBody>
            <a:bodyPr wrap="square" rtlCol="0">
              <a:spAutoFit/>
            </a:bodyPr>
            <a:lstStyle/>
            <a:p>
              <a:pPr algn="ctr"/>
              <a:r>
                <a:rPr lang="mn-MN" sz="2000" b="1" dirty="0">
                  <a:latin typeface="Arial" panose="020B0604020202020204" pitchFamily="34" charset="0"/>
                  <a:cs typeface="Arial" panose="020B0604020202020204" pitchFamily="34" charset="0"/>
                </a:rPr>
                <a:t>Анхаарал хандуулсанд баярлалаа. </a:t>
              </a:r>
            </a:p>
          </p:txBody>
        </p:sp>
      </p:grpSp>
      <p:pic>
        <p:nvPicPr>
          <p:cNvPr id="12" name="Picture 2" descr="Teacher free icon">
            <a:extLst>
              <a:ext uri="{FF2B5EF4-FFF2-40B4-BE49-F238E27FC236}">
                <a16:creationId xmlns:a16="http://schemas.microsoft.com/office/drawing/2014/main" id="{439FB9D5-D2A2-EAEB-F79F-6526F6278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650" y="3724170"/>
            <a:ext cx="1747101" cy="174710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47DF5CB-05DF-5331-A6CB-17FA4D7DE207}"/>
              </a:ext>
            </a:extLst>
          </p:cNvPr>
          <p:cNvSpPr txBox="1"/>
          <p:nvPr/>
        </p:nvSpPr>
        <p:spPr>
          <a:xfrm>
            <a:off x="2413767" y="5773366"/>
            <a:ext cx="3143797" cy="246221"/>
          </a:xfrm>
          <a:prstGeom prst="rect">
            <a:avLst/>
          </a:prstGeom>
          <a:noFill/>
        </p:spPr>
        <p:txBody>
          <a:bodyPr wrap="square">
            <a:spAutoFit/>
          </a:bodyPr>
          <a:lstStyle/>
          <a:p>
            <a:r>
              <a:rPr lang="en-US" sz="1000" dirty="0"/>
              <a:t>https://www.flaticon.com/free-icon/teacher_1995413</a:t>
            </a:r>
          </a:p>
        </p:txBody>
      </p:sp>
      <p:pic>
        <p:nvPicPr>
          <p:cNvPr id="4098" name="Picture 2" descr="lecture Icon 1525984">
            <a:extLst>
              <a:ext uri="{FF2B5EF4-FFF2-40B4-BE49-F238E27FC236}">
                <a16:creationId xmlns:a16="http://schemas.microsoft.com/office/drawing/2014/main" id="{A6CE308C-8ADE-CC24-CDE5-857F5D8CBC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284" y="2952751"/>
            <a:ext cx="3070277" cy="333456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30CD849-7E00-14DA-1498-3CCFDE6AC04A}"/>
              </a:ext>
            </a:extLst>
          </p:cNvPr>
          <p:cNvSpPr txBox="1"/>
          <p:nvPr/>
        </p:nvSpPr>
        <p:spPr>
          <a:xfrm>
            <a:off x="7504130" y="5760450"/>
            <a:ext cx="2992595" cy="246221"/>
          </a:xfrm>
          <a:prstGeom prst="rect">
            <a:avLst/>
          </a:prstGeom>
          <a:noFill/>
        </p:spPr>
        <p:txBody>
          <a:bodyPr wrap="square">
            <a:spAutoFit/>
          </a:bodyPr>
          <a:lstStyle/>
          <a:p>
            <a:r>
              <a:rPr lang="en-US" sz="1000" dirty="0"/>
              <a:t>https://thenounproject.com/icon/lecture-1525984/</a:t>
            </a:r>
          </a:p>
        </p:txBody>
      </p:sp>
      <p:sp>
        <p:nvSpPr>
          <p:cNvPr id="3" name="TextBox 2">
            <a:extLst>
              <a:ext uri="{FF2B5EF4-FFF2-40B4-BE49-F238E27FC236}">
                <a16:creationId xmlns:a16="http://schemas.microsoft.com/office/drawing/2014/main" id="{54292BC0-6291-D337-3C0A-9E336F1677AE}"/>
              </a:ext>
            </a:extLst>
          </p:cNvPr>
          <p:cNvSpPr txBox="1"/>
          <p:nvPr/>
        </p:nvSpPr>
        <p:spPr>
          <a:xfrm>
            <a:off x="4308186" y="96013"/>
            <a:ext cx="4347082" cy="784830"/>
          </a:xfrm>
          <a:prstGeom prst="rect">
            <a:avLst/>
          </a:prstGeom>
          <a:noFill/>
        </p:spPr>
        <p:txBody>
          <a:bodyPr wrap="square">
            <a:spAutoFit/>
          </a:bodyPr>
          <a:lstStyle/>
          <a:p>
            <a:pPr algn="ctr">
              <a:lnSpc>
                <a:spcPct val="150000"/>
              </a:lnSpc>
            </a:pPr>
            <a:r>
              <a:rPr lang="mn-MN" sz="1800" b="1" dirty="0">
                <a:latin typeface="Arial" panose="020B0604020202020204" pitchFamily="34" charset="0"/>
                <a:cs typeface="Arial" panose="020B0604020202020204" pitchFamily="34" charset="0"/>
              </a:rPr>
              <a:t>Монголчуудын үндэсний хувцас</a:t>
            </a:r>
            <a:endParaRPr lang="en-US" sz="1800" b="1" dirty="0">
              <a:latin typeface="Arial" panose="020B0604020202020204" pitchFamily="34" charset="0"/>
              <a:cs typeface="Arial" panose="020B0604020202020204" pitchFamily="34" charset="0"/>
            </a:endParaRPr>
          </a:p>
          <a:p>
            <a:pPr algn="ctr">
              <a:lnSpc>
                <a:spcPct val="100000"/>
              </a:lnSpc>
            </a:pPr>
            <a:r>
              <a:rPr lang="en-US" sz="1800" b="1" dirty="0">
                <a:latin typeface="Arial" panose="020B0604020202020204" pitchFamily="34" charset="0"/>
                <a:cs typeface="Arial" panose="020B0604020202020204" pitchFamily="34" charset="0"/>
              </a:rPr>
              <a:t>Mongolian national clothing</a:t>
            </a:r>
          </a:p>
        </p:txBody>
      </p:sp>
    </p:spTree>
    <p:extLst>
      <p:ext uri="{BB962C8B-B14F-4D97-AF65-F5344CB8AC3E}">
        <p14:creationId xmlns:p14="http://schemas.microsoft.com/office/powerpoint/2010/main" val="2549966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4059</TotalTime>
  <Words>4480</Words>
  <Application>Microsoft Office PowerPoint</Application>
  <PresentationFormat>Widescreen</PresentationFormat>
  <Paragraphs>375</Paragraphs>
  <Slides>34</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 Sanzaijav</cp:lastModifiedBy>
  <cp:revision>468</cp:revision>
  <dcterms:created xsi:type="dcterms:W3CDTF">2020-02-03T04:01:33Z</dcterms:created>
  <dcterms:modified xsi:type="dcterms:W3CDTF">2023-06-04T14:36:03Z</dcterms:modified>
</cp:coreProperties>
</file>