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0" roundtripDataSignature="AMtx7mjF9SH93fMu8ERGwFVfXwwgiRO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7" name="Google Shape;16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6" name="Google Shape;206;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8" name="Google Shape;218;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7" name="Google Shape;277;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0" name="Google Shape;300;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2" name="Google Shape;312;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3" name="Google Shape;373;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4" name="Google Shape;424;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6" name="Google Shape;436;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37" name="Google Shape;437;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5" name="Google Shape;445;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46" name="Google Shape;446;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4" name="Google Shape;454;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5"/>
          <p:cNvSpPr/>
          <p:nvPr>
            <p:ph idx="2" type="pic"/>
          </p:nvPr>
        </p:nvSpPr>
        <p:spPr>
          <a:xfrm>
            <a:off x="5183188" y="987425"/>
            <a:ext cx="6172200" cy="4873625"/>
          </a:xfrm>
          <a:prstGeom prst="rect">
            <a:avLst/>
          </a:prstGeom>
          <a:noFill/>
          <a:ln>
            <a:noFill/>
          </a:ln>
        </p:spPr>
      </p:sp>
      <p:sp>
        <p:nvSpPr>
          <p:cNvPr id="68" name="Google Shape;6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8.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hyperlink" Target="http://www.mnb.mn/"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6.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23582" y="2470636"/>
            <a:ext cx="8398276"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Сэдэв: Монголчуудын үндэсний баяр, наадам</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Topic: Mongolian National Festival - Naadam</a:t>
            </a:r>
            <a:endParaRPr/>
          </a:p>
        </p:txBody>
      </p:sp>
      <p:sp>
        <p:nvSpPr>
          <p:cNvPr id="89" name="Google Shape;89;p1"/>
          <p:cNvSpPr txBox="1"/>
          <p:nvPr/>
        </p:nvSpPr>
        <p:spPr>
          <a:xfrm>
            <a:off x="2286000" y="366447"/>
            <a:ext cx="8319155"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Mongolian language for foreigners – Week 14</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Lecture №14</a:t>
            </a:r>
            <a:endParaRPr/>
          </a:p>
        </p:txBody>
      </p:sp>
      <p:sp>
        <p:nvSpPr>
          <p:cNvPr id="90" name="Google Shape;90;p1"/>
          <p:cNvSpPr txBox="1"/>
          <p:nvPr/>
        </p:nvSpPr>
        <p:spPr>
          <a:xfrm>
            <a:off x="3474720" y="3349214"/>
            <a:ext cx="5730289"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Сонсох, ярих, унших, бичих чадварыг дээшлүүлэх  </a:t>
            </a:r>
            <a:endParaRPr b="1" i="0" sz="12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listening, speaking, reading, writing</a:t>
            </a:r>
            <a:endParaRPr b="0" i="0" sz="1200" u="none" cap="none" strike="noStrik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Mongolian National University Arts And Culture </a:t>
            </a:r>
            <a:endParaRPr/>
          </a:p>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Professor, Basbish.S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97" name="Google Shape;97;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98" name="Google Shape;98;p2"/>
          <p:cNvSpPr txBox="1"/>
          <p:nvPr/>
        </p:nvSpPr>
        <p:spPr>
          <a:xfrm>
            <a:off x="841268" y="2405845"/>
            <a:ext cx="6443367" cy="253402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Өмнөх хичээлийн бататгал-</a:t>
            </a:r>
            <a:r>
              <a:rPr b="0" i="0" lang="en-US" sz="1800" u="none" cap="none" strike="noStrike">
                <a:solidFill>
                  <a:srgbClr val="050505"/>
                </a:solidFill>
                <a:latin typeface="Arial"/>
                <a:ea typeface="Arial"/>
                <a:cs typeface="Arial"/>
                <a:sym typeface="Arial"/>
              </a:rPr>
              <a:t> Reviewing pervious learning</a:t>
            </a:r>
            <a:endParaRPr b="0" i="0" sz="1800" u="none" cap="none" strike="noStrike">
              <a:solidFill>
                <a:srgbClr val="050505"/>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Монголчуудын үндэсний баяр наадам – </a:t>
            </a:r>
            <a:r>
              <a:rPr b="1" i="0" lang="en-US" sz="1800" u="none" cap="none" strike="noStrike">
                <a:solidFill>
                  <a:schemeClr val="dk1"/>
                </a:solidFill>
                <a:latin typeface="Arial"/>
                <a:ea typeface="Arial"/>
                <a:cs typeface="Arial"/>
                <a:sym typeface="Arial"/>
              </a:rPr>
              <a:t> </a:t>
            </a:r>
            <a:r>
              <a:rPr b="0" i="0" lang="en-US" sz="1800" u="none" cap="none" strike="noStrike">
                <a:solidFill>
                  <a:schemeClr val="dk1"/>
                </a:solidFill>
                <a:latin typeface="Arial"/>
                <a:ea typeface="Arial"/>
                <a:cs typeface="Arial"/>
                <a:sym typeface="Arial"/>
              </a:rPr>
              <a:t>Mongolian National Festival – Naadam</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Дасгал ажлууд- Exercises </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Шинэ үг хэллэгүүд- New words</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Гэрийн даалгавар - Homework</a:t>
            </a:r>
            <a:endParaRPr b="0" i="0" sz="1800" u="none" cap="none" strike="noStrike">
              <a:solidFill>
                <a:schemeClr val="dk1"/>
              </a:solidFill>
              <a:latin typeface="Arial"/>
              <a:ea typeface="Arial"/>
              <a:cs typeface="Arial"/>
              <a:sym typeface="Arial"/>
            </a:endParaRPr>
          </a:p>
        </p:txBody>
      </p:sp>
      <p:sp>
        <p:nvSpPr>
          <p:cNvPr id="99" name="Google Shape;99;p2"/>
          <p:cNvSpPr txBox="1"/>
          <p:nvPr/>
        </p:nvSpPr>
        <p:spPr>
          <a:xfrm>
            <a:off x="4062952" y="342374"/>
            <a:ext cx="494321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r>
              <a:rPr b="1" i="0" lang="en-US" sz="1600" u="none" cap="none" strike="noStrike">
                <a:solidFill>
                  <a:schemeClr val="dk1"/>
                </a:solidFill>
                <a:latin typeface="Arial"/>
                <a:ea typeface="Arial"/>
                <a:cs typeface="Arial"/>
                <a:sym typeface="Arial"/>
              </a:rPr>
              <a:t>Хичээлийн агуулга - Lecture content</a:t>
            </a:r>
            <a:endParaRPr b="1" i="0" sz="1600" u="none" cap="none" strike="noStrike">
              <a:solidFill>
                <a:schemeClr val="dk1"/>
              </a:solidFill>
              <a:latin typeface="Arial"/>
              <a:ea typeface="Arial"/>
              <a:cs typeface="Arial"/>
              <a:sym typeface="Arial"/>
            </a:endParaRPr>
          </a:p>
        </p:txBody>
      </p:sp>
      <p:pic>
        <p:nvPicPr>
          <p:cNvPr id="100" name="Google Shape;100;p2"/>
          <p:cNvPicPr preferRelativeResize="0"/>
          <p:nvPr/>
        </p:nvPicPr>
        <p:blipFill rotWithShape="1">
          <a:blip r:embed="rId3">
            <a:alphaModFix/>
          </a:blip>
          <a:srcRect b="0" l="0" r="0" t="0"/>
          <a:stretch/>
        </p:blipFill>
        <p:spPr>
          <a:xfrm>
            <a:off x="7284635" y="2101454"/>
            <a:ext cx="4169563" cy="3142808"/>
          </a:xfrm>
          <a:prstGeom prst="rect">
            <a:avLst/>
          </a:prstGeom>
          <a:noFill/>
          <a:ln>
            <a:noFill/>
          </a:ln>
        </p:spPr>
      </p:pic>
      <p:sp>
        <p:nvSpPr>
          <p:cNvPr id="101" name="Google Shape;101;p2"/>
          <p:cNvSpPr txBox="1"/>
          <p:nvPr/>
        </p:nvSpPr>
        <p:spPr>
          <a:xfrm>
            <a:off x="7668053" y="5513904"/>
            <a:ext cx="3402726"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Arial"/>
                <a:ea typeface="Arial"/>
                <a:cs typeface="Arial"/>
                <a:sym typeface="Arial"/>
              </a:rPr>
              <a:t>Mongolian National Broadcaster. (2020, July 11). Үндэсний их баяр наадам [Photograph]. www.mnb.mn. https://www.mnb.mn/i/211746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cxnSp>
        <p:nvCxnSpPr>
          <p:cNvPr id="106" name="Google Shape;106;p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07" name="Google Shape;107;p3"/>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8" name="Google Shape;108;p3"/>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h</a:t>
            </a:r>
            <a:r>
              <a:rPr b="1" lang="en-US" sz="1600">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pic>
        <p:nvPicPr>
          <p:cNvPr id="109" name="Google Shape;109;p3"/>
          <p:cNvPicPr preferRelativeResize="0"/>
          <p:nvPr/>
        </p:nvPicPr>
        <p:blipFill rotWithShape="1">
          <a:blip r:embed="rId3">
            <a:alphaModFix/>
          </a:blip>
          <a:srcRect b="0" l="0" r="0" t="0"/>
          <a:stretch/>
        </p:blipFill>
        <p:spPr>
          <a:xfrm>
            <a:off x="522989" y="1152337"/>
            <a:ext cx="11223709" cy="498696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cxnSp>
        <p:nvCxnSpPr>
          <p:cNvPr id="115" name="Google Shape;115;p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16" name="Google Shape;116;p4"/>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7" name="Google Shape;117;p4"/>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h</a:t>
            </a:r>
            <a:r>
              <a:rPr b="1" lang="en-US" sz="1600">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pic>
        <p:nvPicPr>
          <p:cNvPr id="118" name="Google Shape;118;p4"/>
          <p:cNvPicPr preferRelativeResize="0"/>
          <p:nvPr/>
        </p:nvPicPr>
        <p:blipFill rotWithShape="1">
          <a:blip r:embed="rId3">
            <a:alphaModFix/>
          </a:blip>
          <a:srcRect b="0" l="0" r="0" t="0"/>
          <a:stretch/>
        </p:blipFill>
        <p:spPr>
          <a:xfrm>
            <a:off x="760464" y="1515308"/>
            <a:ext cx="10803048" cy="407248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cxnSp>
        <p:nvCxnSpPr>
          <p:cNvPr id="123" name="Google Shape;123;p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24" name="Google Shape;124;p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5" name="Google Shape;125;p5"/>
          <p:cNvSpPr txBox="1"/>
          <p:nvPr/>
        </p:nvSpPr>
        <p:spPr>
          <a:xfrm>
            <a:off x="2771427" y="1196403"/>
            <a:ext cx="7292776" cy="61986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 Дасгал 1. Асуултыг уншаарай. </a:t>
            </a:r>
            <a:r>
              <a:rPr lang="en-US" sz="1600">
                <a:solidFill>
                  <a:srgbClr val="000000"/>
                </a:solidFill>
                <a:latin typeface="Arial"/>
                <a:ea typeface="Arial"/>
                <a:cs typeface="Arial"/>
                <a:sym typeface="Arial"/>
              </a:rPr>
              <a:t>- </a:t>
            </a:r>
            <a:r>
              <a:rPr b="1" i="1" lang="en-US" sz="1600" u="none" cap="none" strike="noStrike">
                <a:solidFill>
                  <a:schemeClr val="dk1"/>
                </a:solidFill>
                <a:latin typeface="Arial"/>
                <a:ea typeface="Arial"/>
                <a:cs typeface="Arial"/>
                <a:sym typeface="Arial"/>
              </a:rPr>
              <a:t>Read the questions.</a:t>
            </a:r>
            <a:endParaRPr b="0" i="0" sz="1600" u="none" cap="none" strike="noStrike">
              <a:solidFill>
                <a:srgbClr val="000000"/>
              </a:solidFill>
              <a:latin typeface="Arial"/>
              <a:ea typeface="Arial"/>
              <a:cs typeface="Arial"/>
              <a:sym typeface="Arial"/>
            </a:endParaRPr>
          </a:p>
        </p:txBody>
      </p:sp>
      <p:sp>
        <p:nvSpPr>
          <p:cNvPr id="126" name="Google Shape;126;p5"/>
          <p:cNvSpPr txBox="1"/>
          <p:nvPr/>
        </p:nvSpPr>
        <p:spPr>
          <a:xfrm>
            <a:off x="2454824" y="5977157"/>
            <a:ext cx="269881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70)</a:t>
            </a:r>
            <a:endParaRPr sz="1000">
              <a:solidFill>
                <a:schemeClr val="dk1"/>
              </a:solidFill>
              <a:latin typeface="Calibri"/>
              <a:ea typeface="Calibri"/>
              <a:cs typeface="Calibri"/>
              <a:sym typeface="Calibri"/>
            </a:endParaRPr>
          </a:p>
        </p:txBody>
      </p:sp>
      <p:sp>
        <p:nvSpPr>
          <p:cNvPr id="127" name="Google Shape;127;p5"/>
          <p:cNvSpPr/>
          <p:nvPr/>
        </p:nvSpPr>
        <p:spPr>
          <a:xfrm>
            <a:off x="750467" y="2233816"/>
            <a:ext cx="6107533" cy="3266985"/>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Монголчууд хэзээнээс наадам тэмдэглэж эхэлсэн бэ?</a:t>
            </a:r>
            <a:endParaRPr sz="2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 наадам хэзээ болдог вэ?</a:t>
            </a:r>
            <a:endParaRPr sz="2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 наадам үзэж, эсвэл наадмын талаар уншиж, сонсч байсан уу? Ямар сэтгэгдэл төрсөн бэ? </a:t>
            </a:r>
            <a:endParaRPr sz="2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Монголчууд наадмаа яаж тэмдэглэдэг вэ?</a:t>
            </a:r>
            <a:endParaRPr sz="2000">
              <a:solidFill>
                <a:schemeClr val="dk1"/>
              </a:solidFill>
              <a:latin typeface="Arial"/>
              <a:ea typeface="Arial"/>
              <a:cs typeface="Arial"/>
              <a:sym typeface="Arial"/>
            </a:endParaRPr>
          </a:p>
        </p:txBody>
      </p:sp>
      <p:sp>
        <p:nvSpPr>
          <p:cNvPr id="128" name="Google Shape;128;p5"/>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129" name="Google Shape;129;p5"/>
          <p:cNvPicPr preferRelativeResize="0"/>
          <p:nvPr/>
        </p:nvPicPr>
        <p:blipFill rotWithShape="1">
          <a:blip r:embed="rId3">
            <a:alphaModFix/>
          </a:blip>
          <a:srcRect b="0" l="0" r="0" t="0"/>
          <a:stretch/>
        </p:blipFill>
        <p:spPr>
          <a:xfrm>
            <a:off x="7088298" y="2353080"/>
            <a:ext cx="4560089" cy="3420067"/>
          </a:xfrm>
          <a:prstGeom prst="rect">
            <a:avLst/>
          </a:prstGeom>
          <a:noFill/>
          <a:ln>
            <a:noFill/>
          </a:ln>
        </p:spPr>
      </p:pic>
      <p:sp>
        <p:nvSpPr>
          <p:cNvPr id="130" name="Google Shape;130;p5"/>
          <p:cNvSpPr txBox="1"/>
          <p:nvPr/>
        </p:nvSpPr>
        <p:spPr>
          <a:xfrm>
            <a:off x="7258895" y="5931062"/>
            <a:ext cx="421889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Одончимэг, Т. (2022, June 15). Наадам [Photograph]. montsame.mn.</a:t>
            </a:r>
            <a:endParaRPr sz="1000">
              <a:solidFill>
                <a:schemeClr val="dk1"/>
              </a:solidFill>
              <a:latin typeface="Arial"/>
              <a:ea typeface="Arial"/>
              <a:cs typeface="Arial"/>
              <a:sym typeface="Arial"/>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https://montsame.mn/mn/read/298916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cxnSp>
        <p:nvCxnSpPr>
          <p:cNvPr id="135" name="Google Shape;135;p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36" name="Google Shape;136;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37" name="Google Shape;137;p6"/>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38" name="Google Shape;138;p6"/>
          <p:cNvSpPr txBox="1"/>
          <p:nvPr/>
        </p:nvSpPr>
        <p:spPr>
          <a:xfrm>
            <a:off x="4609869" y="5977157"/>
            <a:ext cx="265739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74)</a:t>
            </a:r>
            <a:endParaRPr sz="1000">
              <a:solidFill>
                <a:schemeClr val="dk1"/>
              </a:solidFill>
              <a:latin typeface="Calibri"/>
              <a:ea typeface="Calibri"/>
              <a:cs typeface="Calibri"/>
              <a:sym typeface="Calibri"/>
            </a:endParaRPr>
          </a:p>
        </p:txBody>
      </p:sp>
      <p:sp>
        <p:nvSpPr>
          <p:cNvPr id="139" name="Google Shape;139;p6"/>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140" name="Google Shape;140;p6"/>
          <p:cNvSpPr txBox="1"/>
          <p:nvPr/>
        </p:nvSpPr>
        <p:spPr>
          <a:xfrm>
            <a:off x="1169432" y="2188314"/>
            <a:ext cx="4722321" cy="300133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Аварга – champion </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Азарга - ungelded</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Аргамаг хүлэг – steed </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Арслан – lion </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Болцуут сум – ball pointed arrow</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Бортого хэлбэрийн бай – cylinder target</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Бүрдэх – to consist of </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i="1" lang="en-US" sz="1600">
                <a:solidFill>
                  <a:schemeClr val="dk1"/>
                </a:solidFill>
                <a:latin typeface="Arial"/>
                <a:ea typeface="Arial"/>
                <a:cs typeface="Arial"/>
                <a:sym typeface="Arial"/>
              </a:rPr>
              <a:t>Гарди – Garuda bird </a:t>
            </a:r>
            <a:endParaRPr i="1" sz="1600">
              <a:solidFill>
                <a:schemeClr val="dk1"/>
              </a:solidFill>
              <a:latin typeface="Arial"/>
              <a:ea typeface="Arial"/>
              <a:cs typeface="Arial"/>
              <a:sym typeface="Arial"/>
            </a:endParaRPr>
          </a:p>
        </p:txBody>
      </p:sp>
      <p:sp>
        <p:nvSpPr>
          <p:cNvPr id="141" name="Google Shape;141;p6"/>
          <p:cNvSpPr txBox="1"/>
          <p:nvPr/>
        </p:nvSpPr>
        <p:spPr>
          <a:xfrm>
            <a:off x="6300249" y="2182478"/>
            <a:ext cx="5040196" cy="300717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rgbClr val="000000"/>
              </a:buClr>
              <a:buSzPts val="1600"/>
              <a:buFont typeface="Calibri"/>
              <a:buAutoNum type="arabicPeriod" startAt="9"/>
            </a:pPr>
            <a:r>
              <a:rPr b="0" i="1" lang="en-US" sz="1600" u="none" cap="none" strike="noStrike">
                <a:solidFill>
                  <a:srgbClr val="000000"/>
                </a:solidFill>
                <a:latin typeface="Arial"/>
                <a:ea typeface="Arial"/>
                <a:cs typeface="Arial"/>
                <a:sym typeface="Arial"/>
              </a:rPr>
              <a:t>Даага – 2 year old horse</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Давсан бөх – wrestler who won his competitor</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Дэвэх – to strut /wrestlers/</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Заан – elepant </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Зодог – tight jacket worn by wrestlers</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Их нас - stallion</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Морь уралдах – to race a horse</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Arial"/>
              <a:buAutoNum type="arabicPeriod" startAt="9"/>
            </a:pPr>
            <a:r>
              <a:rPr b="0" i="1" lang="en-US" sz="1600" u="none" cap="none" strike="noStrike">
                <a:solidFill>
                  <a:srgbClr val="000000"/>
                </a:solidFill>
                <a:latin typeface="Arial"/>
                <a:ea typeface="Arial"/>
                <a:cs typeface="Arial"/>
                <a:sym typeface="Arial"/>
              </a:rPr>
              <a:t>Начин – falcon</a:t>
            </a:r>
            <a:endParaRPr sz="24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cxnSp>
        <p:nvCxnSpPr>
          <p:cNvPr id="146" name="Google Shape;146;p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47" name="Google Shape;147;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48" name="Google Shape;148;p7"/>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49" name="Google Shape;149;p7"/>
          <p:cNvSpPr txBox="1"/>
          <p:nvPr/>
        </p:nvSpPr>
        <p:spPr>
          <a:xfrm>
            <a:off x="4781556" y="5977157"/>
            <a:ext cx="262888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74)</a:t>
            </a:r>
            <a:endParaRPr sz="1000">
              <a:solidFill>
                <a:schemeClr val="dk1"/>
              </a:solidFill>
              <a:latin typeface="Calibri"/>
              <a:ea typeface="Calibri"/>
              <a:cs typeface="Calibri"/>
              <a:sym typeface="Calibri"/>
            </a:endParaRPr>
          </a:p>
        </p:txBody>
      </p:sp>
      <p:sp>
        <p:nvSpPr>
          <p:cNvPr id="150" name="Google Shape;150;p7"/>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151" name="Google Shape;151;p7"/>
          <p:cNvSpPr txBox="1"/>
          <p:nvPr/>
        </p:nvSpPr>
        <p:spPr>
          <a:xfrm>
            <a:off x="952436" y="2071476"/>
            <a:ext cx="5338609" cy="300133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startAt="17"/>
            </a:pPr>
            <a:r>
              <a:rPr i="1" lang="en-US" sz="1600">
                <a:solidFill>
                  <a:schemeClr val="dk1"/>
                </a:solidFill>
                <a:latin typeface="Arial"/>
                <a:ea typeface="Arial"/>
                <a:cs typeface="Arial"/>
                <a:sym typeface="Arial"/>
              </a:rPr>
              <a:t>Соёолон – five – year-old horse</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Морь сойх – to tie up a horse in order to harden it</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Сур харваа - archery</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17"/>
            </a:pPr>
            <a:r>
              <a:rPr i="1" lang="en-US" sz="1600">
                <a:solidFill>
                  <a:schemeClr val="dk1"/>
                </a:solidFill>
                <a:latin typeface="Arial"/>
                <a:ea typeface="Arial"/>
                <a:cs typeface="Arial"/>
                <a:sym typeface="Arial"/>
              </a:rPr>
              <a:t>Уухайлах – to say hooray</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Уяач – race-horse trainer</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Хангарди – Garuda </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Харцага - Hawk</a:t>
            </a:r>
            <a:endParaRPr i="1"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startAt="17"/>
            </a:pPr>
            <a:r>
              <a:rPr i="1" lang="en-US" sz="1600">
                <a:solidFill>
                  <a:schemeClr val="dk1"/>
                </a:solidFill>
                <a:latin typeface="Arial"/>
                <a:ea typeface="Arial"/>
                <a:cs typeface="Arial"/>
                <a:sym typeface="Arial"/>
              </a:rPr>
              <a:t>Хүлэг морь - steed</a:t>
            </a:r>
            <a:endParaRPr i="1" sz="1600">
              <a:solidFill>
                <a:schemeClr val="dk1"/>
              </a:solidFill>
              <a:latin typeface="Arial"/>
              <a:ea typeface="Arial"/>
              <a:cs typeface="Arial"/>
              <a:sym typeface="Arial"/>
            </a:endParaRPr>
          </a:p>
        </p:txBody>
      </p:sp>
      <p:sp>
        <p:nvSpPr>
          <p:cNvPr id="152" name="Google Shape;152;p7"/>
          <p:cNvSpPr txBox="1"/>
          <p:nvPr/>
        </p:nvSpPr>
        <p:spPr>
          <a:xfrm>
            <a:off x="6339656" y="2065640"/>
            <a:ext cx="5236459" cy="300717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Хязаалан – four- year – old horse</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Унаач – horse rider</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Уран мэх – tricky trick or technique of wrestlers</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Шонхор - falcon</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Шувууны дэвэлт – flapping of a bird </a:t>
            </a:r>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Шуудаг – wrestler’s brief</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Шүдлэн – three-year –old horse</a:t>
            </a:r>
            <a:endParaRPr b="0" i="1" sz="16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rgbClr val="000000"/>
              </a:buClr>
              <a:buSzPts val="1600"/>
              <a:buFont typeface="Calibri"/>
              <a:buAutoNum type="arabicPeriod" startAt="25"/>
            </a:pPr>
            <a:r>
              <a:rPr b="0" i="1" lang="en-US" sz="1600" u="none" cap="none" strike="noStrike">
                <a:solidFill>
                  <a:srgbClr val="000000"/>
                </a:solidFill>
                <a:latin typeface="Arial"/>
                <a:ea typeface="Arial"/>
                <a:cs typeface="Arial"/>
                <a:sym typeface="Arial"/>
              </a:rPr>
              <a:t>Цол олгох – to give a special award</a:t>
            </a:r>
            <a:endParaRPr sz="24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cxnSp>
        <p:nvCxnSpPr>
          <p:cNvPr id="158" name="Google Shape;158;p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59" name="Google Shape;159;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0" name="Google Shape;160;p8"/>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61" name="Google Shape;161;p8"/>
          <p:cNvSpPr/>
          <p:nvPr/>
        </p:nvSpPr>
        <p:spPr>
          <a:xfrm>
            <a:off x="642972" y="2697051"/>
            <a:ext cx="11103726" cy="3412409"/>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chemeClr val="dk1"/>
                </a:solidFill>
                <a:latin typeface="Arial"/>
                <a:ea typeface="Arial"/>
                <a:cs typeface="Arial"/>
                <a:sym typeface="Arial"/>
              </a:rPr>
              <a:t>Монгол төрийн их наадам</a:t>
            </a:r>
            <a:endParaRPr sz="2000">
              <a:solidFill>
                <a:schemeClr val="dk1"/>
              </a:solidFill>
              <a:latin typeface="Arial"/>
              <a:ea typeface="Arial"/>
              <a:cs typeface="Arial"/>
              <a:sym typeface="Arial"/>
            </a:endParaRPr>
          </a:p>
          <a:p>
            <a:pPr indent="0" lvl="0" marL="0" marR="0" rtl="0" algn="ctr">
              <a:lnSpc>
                <a:spcPct val="150000"/>
              </a:lnSpc>
              <a:spcBef>
                <a:spcPts val="0"/>
              </a:spcBef>
              <a:spcAft>
                <a:spcPts val="0"/>
              </a:spcAft>
              <a:buNone/>
            </a:pPr>
            <a:r>
              <a:rPr b="1" lang="en-US" sz="1800">
                <a:solidFill>
                  <a:schemeClr val="dk1"/>
                </a:solidFill>
                <a:latin typeface="Arial"/>
                <a:ea typeface="Arial"/>
                <a:cs typeface="Arial"/>
                <a:sym typeface="Arial"/>
              </a:rPr>
              <a:t>(Нэгдүгээр хэсэг – Наадмын түүх)</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	Монгол орны зун цаг эртнээс 1)_________ _________ уламжлалтай байв. Монгол наадмын талаар Хүннүгийн үеийн Хятад сурвалжид тэмдэглэгдсэн байдаг. Хүннүчүүд зуны дэлгэр цагт хурдан морь, хүчит бөх, сур харваагаар хурд, бяр, цэц мэргэнээ сорьдог байжээ. Бөх барилдах, нум сум харвах, морь уралдахдаа эртнээс уламжилсан дэг 2) _________ баримталж, тусгай хувцас өмсгөл өмсдөг. Шалгарч түрүүлсэн хурдан морь, хүчит бөх, мэргэн харваачид зориулан магтаал хэлж, цоллон алдаршуулж, цол чимэг олгодог. </a:t>
            </a:r>
            <a:endParaRPr sz="1800">
              <a:solidFill>
                <a:schemeClr val="dk1"/>
              </a:solidFill>
              <a:latin typeface="Arial"/>
              <a:ea typeface="Arial"/>
              <a:cs typeface="Arial"/>
              <a:sym typeface="Arial"/>
            </a:endParaRPr>
          </a:p>
        </p:txBody>
      </p:sp>
      <p:sp>
        <p:nvSpPr>
          <p:cNvPr id="162" name="Google Shape;162;p8"/>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163" name="Google Shape;163;p8"/>
          <p:cNvSpPr/>
          <p:nvPr/>
        </p:nvSpPr>
        <p:spPr>
          <a:xfrm>
            <a:off x="2025677" y="1835591"/>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sp>
        <p:nvSpPr>
          <p:cNvPr id="164" name="Google Shape;164;p8"/>
          <p:cNvSpPr txBox="1"/>
          <p:nvPr/>
        </p:nvSpPr>
        <p:spPr>
          <a:xfrm>
            <a:off x="3371184" y="6244389"/>
            <a:ext cx="679524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Наадам. (2023, Дөрөвдүгээр сар 27). Википедиа. Retrieved 05:21, Зургаадугаар сар 4, 2023 from https://mn.wikipedia.org/w/index.php?title=%D0%9D%D0%B0%D0%B0%D0%B4%D0%B0%D0%BC&amp;oldid=728950.</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cxnSp>
        <p:nvCxnSpPr>
          <p:cNvPr id="170" name="Google Shape;170;p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71" name="Google Shape;171;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2" name="Google Shape;172;p9"/>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73" name="Google Shape;173;p9"/>
          <p:cNvSpPr/>
          <p:nvPr/>
        </p:nvSpPr>
        <p:spPr>
          <a:xfrm>
            <a:off x="718315" y="2831730"/>
            <a:ext cx="10755369" cy="212006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1206 онд 3) _________ _________  улсыг тунхаглаж, Тэмүүжинг Чингис хаанд өргөмжилснөөс эхлэн Төрийн их ёслол, баяр наадам болгон тэмдэглэх уламжлал тогтсон. XIII зууны МНТ-д бичигдсэнээр наадам “хуран сар”-д (долоодугаар сар) болдог байжээ. Чингисийн 4) _________ _________ Чингис хаан Сартуул улсыг байлдан дагуулаад буцах замд найрлахад Хасарын хүү Есүнгэ 330 алд (512 м) газар харвасныг тэмдэглэсэн. </a:t>
            </a:r>
            <a:endParaRPr sz="1800">
              <a:solidFill>
                <a:schemeClr val="dk1"/>
              </a:solidFill>
              <a:latin typeface="Arial"/>
              <a:ea typeface="Arial"/>
              <a:cs typeface="Arial"/>
              <a:sym typeface="Arial"/>
            </a:endParaRPr>
          </a:p>
        </p:txBody>
      </p:sp>
      <p:sp>
        <p:nvSpPr>
          <p:cNvPr id="174" name="Google Shape;174;p9"/>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175" name="Google Shape;175;p9"/>
          <p:cNvSpPr/>
          <p:nvPr/>
        </p:nvSpPr>
        <p:spPr>
          <a:xfrm>
            <a:off x="2025677" y="1835591"/>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sp>
        <p:nvSpPr>
          <p:cNvPr id="176" name="Google Shape;176;p9"/>
          <p:cNvSpPr txBox="1"/>
          <p:nvPr/>
        </p:nvSpPr>
        <p:spPr>
          <a:xfrm>
            <a:off x="3204826" y="5916219"/>
            <a:ext cx="6763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Наадам. (2023, Дөрөвдүгээр сар 27). Википедиа. Retrieved 05:21, Зургаадугаар сар 4, 2023 from https://mn.wikipedia.org/w/index.php?title=%D0%9D%D0%B0%D0%B0%D0%B4%D0%B0%D0%BC&amp;oldid=728950.</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cxnSp>
        <p:nvCxnSpPr>
          <p:cNvPr id="182" name="Google Shape;182;p1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83" name="Google Shape;183;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4" name="Google Shape;184;p10"/>
          <p:cNvSpPr txBox="1"/>
          <p:nvPr/>
        </p:nvSpPr>
        <p:spPr>
          <a:xfrm>
            <a:off x="2816013" y="1069275"/>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85" name="Google Shape;185;p10"/>
          <p:cNvSpPr/>
          <p:nvPr/>
        </p:nvSpPr>
        <p:spPr>
          <a:xfrm>
            <a:off x="819998" y="2979461"/>
            <a:ext cx="6184118" cy="253402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Долоон хошууны 5)</a:t>
            </a:r>
            <a:r>
              <a:rPr lang="en-US" sz="1800">
                <a:solidFill>
                  <a:schemeClr val="dk1"/>
                </a:solidFill>
                <a:latin typeface="Arial"/>
                <a:ea typeface="Arial"/>
                <a:cs typeface="Arial"/>
                <a:sym typeface="Arial"/>
              </a:rPr>
              <a:t> _________ _________</a:t>
            </a:r>
            <a:r>
              <a:rPr b="1" lang="en-US"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1639 онд Өвөрхангай аймгийн Ширээт цагаан нуурт Түшээт хан Гомбодоржийн 5 настай хүү Занабазарыг Халх Монголын шарын шашны тэргүүнд өргөмжлөн, Бат-Оршил өргөх ёслол наадам хийжээ. Энэ нь Долоон хошууны даншиг наадам хэмээн алдаршсан.</a:t>
            </a:r>
            <a:endParaRPr/>
          </a:p>
        </p:txBody>
      </p:sp>
      <p:sp>
        <p:nvSpPr>
          <p:cNvPr id="186" name="Google Shape;186;p10"/>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187" name="Google Shape;187;p10"/>
          <p:cNvSpPr/>
          <p:nvPr/>
        </p:nvSpPr>
        <p:spPr>
          <a:xfrm>
            <a:off x="2025677" y="1835591"/>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pic>
        <p:nvPicPr>
          <p:cNvPr id="188" name="Google Shape;188;p10"/>
          <p:cNvPicPr preferRelativeResize="0"/>
          <p:nvPr/>
        </p:nvPicPr>
        <p:blipFill rotWithShape="1">
          <a:blip r:embed="rId3">
            <a:alphaModFix/>
          </a:blip>
          <a:srcRect b="0" l="0" r="0" t="0"/>
          <a:stretch/>
        </p:blipFill>
        <p:spPr>
          <a:xfrm>
            <a:off x="7188946" y="2640289"/>
            <a:ext cx="4315032" cy="3148435"/>
          </a:xfrm>
          <a:prstGeom prst="rect">
            <a:avLst/>
          </a:prstGeom>
          <a:noFill/>
          <a:ln>
            <a:noFill/>
          </a:ln>
        </p:spPr>
      </p:pic>
      <p:sp>
        <p:nvSpPr>
          <p:cNvPr id="189" name="Google Shape;189;p10"/>
          <p:cNvSpPr txBox="1"/>
          <p:nvPr/>
        </p:nvSpPr>
        <p:spPr>
          <a:xfrm>
            <a:off x="7188946" y="5977157"/>
            <a:ext cx="431503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Зул, Г. (2017, August 2). Даншиг наадам [Photograph]. www.olloo.mn.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http://www.olloo.mn/n/45184.html</a:t>
            </a:r>
            <a:endParaRPr/>
          </a:p>
        </p:txBody>
      </p:sp>
      <p:sp>
        <p:nvSpPr>
          <p:cNvPr id="190" name="Google Shape;190;p10"/>
          <p:cNvSpPr txBox="1"/>
          <p:nvPr/>
        </p:nvSpPr>
        <p:spPr>
          <a:xfrm>
            <a:off x="962903" y="5977157"/>
            <a:ext cx="5827808"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Наадам. (2023, Дөрөвдүгээр сар 27). Википедиа. Retrieved 05:21, Зургаадугаар сар 4, 2023 from https://mn.wikipedia.org/w/index.php?title=%D0%9D%D0%B0%D0%B0%D0%B4%D0%B0%D0%BC&amp;oldid=728950.</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cxnSp>
        <p:nvCxnSpPr>
          <p:cNvPr id="196" name="Google Shape;196;p1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97" name="Google Shape;197;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98" name="Google Shape;198;p11"/>
          <p:cNvSpPr txBox="1"/>
          <p:nvPr/>
        </p:nvSpPr>
        <p:spPr>
          <a:xfrm>
            <a:off x="2816013" y="1069275"/>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99" name="Google Shape;199;p11"/>
          <p:cNvSpPr/>
          <p:nvPr/>
        </p:nvSpPr>
        <p:spPr>
          <a:xfrm>
            <a:off x="566661" y="2255799"/>
            <a:ext cx="11058677" cy="170303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Арван засгийн наадам: </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1772 онд Хэнтий уулыг тахих их наадам болов. Үүнийг Арван засгийн наадам гэнэ. Алдаг оног хийдэг байсан Арван засгийн наадам 1912 оноос жил бүр хийдэг 6) _________ наадам болжээ. Богд хаан нас барах хүртэл буюу 1925 он хүртэл Арван засгийн наадам төрийн наадам байжээ. </a:t>
            </a:r>
            <a:endParaRPr/>
          </a:p>
        </p:txBody>
      </p:sp>
      <p:sp>
        <p:nvSpPr>
          <p:cNvPr id="200" name="Google Shape;200;p11"/>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01" name="Google Shape;201;p11"/>
          <p:cNvSpPr/>
          <p:nvPr/>
        </p:nvSpPr>
        <p:spPr>
          <a:xfrm>
            <a:off x="2025621" y="1610467"/>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pic>
        <p:nvPicPr>
          <p:cNvPr id="202" name="Google Shape;202;p11"/>
          <p:cNvPicPr preferRelativeResize="0"/>
          <p:nvPr/>
        </p:nvPicPr>
        <p:blipFill rotWithShape="1">
          <a:blip r:embed="rId3">
            <a:alphaModFix/>
          </a:blip>
          <a:srcRect b="0" l="0" r="0" t="0"/>
          <a:stretch/>
        </p:blipFill>
        <p:spPr>
          <a:xfrm>
            <a:off x="1474902" y="4097440"/>
            <a:ext cx="9525000" cy="1941919"/>
          </a:xfrm>
          <a:prstGeom prst="rect">
            <a:avLst/>
          </a:prstGeom>
          <a:noFill/>
          <a:ln>
            <a:noFill/>
          </a:ln>
        </p:spPr>
      </p:pic>
      <p:sp>
        <p:nvSpPr>
          <p:cNvPr id="203" name="Google Shape;203;p11"/>
          <p:cNvSpPr txBox="1"/>
          <p:nvPr/>
        </p:nvSpPr>
        <p:spPr>
          <a:xfrm>
            <a:off x="4253846" y="6177970"/>
            <a:ext cx="414543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Адъяасүрэн, Р. (2014, July 10). Баяр наадам [Photograph]. gogo.mn.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https://gogo.mn/r/3lgnk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cxnSp>
        <p:nvCxnSpPr>
          <p:cNvPr id="209" name="Google Shape;209;p1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10" name="Google Shape;210;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11" name="Google Shape;211;p12"/>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12" name="Google Shape;212;p12"/>
          <p:cNvSpPr/>
          <p:nvPr/>
        </p:nvSpPr>
        <p:spPr>
          <a:xfrm>
            <a:off x="678945" y="2720492"/>
            <a:ext cx="11067753" cy="2949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Ардын төрийн наадам:  </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1921 онд ардын хувьсгал ялсны дараа 1922 онд Буянт-Ухаад улсын чанартай наадмыг анх хийжээ. Үүнийг түүхэнд 7) _________ наадам гэж тэмдэглэсэн. Цэргийн наадмаар бургас цавчих зэрэг цэргийн үзүүлбэр үзүүлдэг байв. БНМАУ байгуулагдсаны дараа 1925 оны 5-р сарын 15-нд Засгийн газрын хуралдаанаас наадмыг 7-р сарын 11-нд тэмдэглэхээр шийдвэрлэжээ. Энэ үеэс "8) _________ наадам" гэж нэрлэж байгаад Монгол улс олон улсад хүлээн зөвшөөрөгдсөн 9) _________ оноос хойш "Ардын хувьсгал ялсны ой" гэж тодотгох болсон.   </a:t>
            </a:r>
            <a:endParaRPr/>
          </a:p>
        </p:txBody>
      </p:sp>
      <p:sp>
        <p:nvSpPr>
          <p:cNvPr id="213" name="Google Shape;213;p12"/>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14" name="Google Shape;214;p12"/>
          <p:cNvSpPr/>
          <p:nvPr/>
        </p:nvSpPr>
        <p:spPr>
          <a:xfrm>
            <a:off x="2025677" y="1835591"/>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sp>
        <p:nvSpPr>
          <p:cNvPr id="215" name="Google Shape;215;p12"/>
          <p:cNvSpPr txBox="1"/>
          <p:nvPr/>
        </p:nvSpPr>
        <p:spPr>
          <a:xfrm>
            <a:off x="3451867" y="6047165"/>
            <a:ext cx="674145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Наадам. (2023, Дөрөвдүгээр сар 27). Википедиа. Retrieved 05:21, Зургаадугаар сар 4, 2023 from https://mn.wikipedia.org/w/index.php?title=%D0%9D%D0%B0%D0%B0%D0%B4%D0%B0%D0%BC&amp;oldid=728950.</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cxnSp>
        <p:nvCxnSpPr>
          <p:cNvPr id="221" name="Google Shape;221;p1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2" name="Google Shape;222;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3" name="Google Shape;223;p13"/>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224" name="Google Shape;224;p13"/>
          <p:cNvPicPr preferRelativeResize="0"/>
          <p:nvPr/>
        </p:nvPicPr>
        <p:blipFill rotWithShape="1">
          <a:blip r:embed="rId3">
            <a:alphaModFix/>
          </a:blip>
          <a:srcRect b="0" l="0" r="0" t="0"/>
          <a:stretch/>
        </p:blipFill>
        <p:spPr>
          <a:xfrm>
            <a:off x="585564" y="1398551"/>
            <a:ext cx="5353000" cy="4060897"/>
          </a:xfrm>
          <a:prstGeom prst="rect">
            <a:avLst/>
          </a:prstGeom>
          <a:noFill/>
          <a:ln>
            <a:noFill/>
          </a:ln>
        </p:spPr>
      </p:pic>
      <p:sp>
        <p:nvSpPr>
          <p:cNvPr id="225" name="Google Shape;225;p13"/>
          <p:cNvSpPr txBox="1"/>
          <p:nvPr/>
        </p:nvSpPr>
        <p:spPr>
          <a:xfrm>
            <a:off x="1090364" y="5703464"/>
            <a:ext cx="434339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Ариунболд, Ч. (2019, June 12). Үндэсний их баяр наадам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montsame.mn. https://montsame.mn/mn/read/192483 </a:t>
            </a:r>
            <a:endParaRPr/>
          </a:p>
        </p:txBody>
      </p:sp>
      <p:pic>
        <p:nvPicPr>
          <p:cNvPr id="226" name="Google Shape;226;p13"/>
          <p:cNvPicPr preferRelativeResize="0"/>
          <p:nvPr/>
        </p:nvPicPr>
        <p:blipFill rotWithShape="1">
          <a:blip r:embed="rId4">
            <a:alphaModFix/>
          </a:blip>
          <a:srcRect b="0" l="0" r="0" t="0"/>
          <a:stretch/>
        </p:blipFill>
        <p:spPr>
          <a:xfrm>
            <a:off x="6393859" y="1398552"/>
            <a:ext cx="5352840" cy="4060896"/>
          </a:xfrm>
          <a:prstGeom prst="rect">
            <a:avLst/>
          </a:prstGeom>
          <a:noFill/>
          <a:ln>
            <a:noFill/>
          </a:ln>
        </p:spPr>
      </p:pic>
      <p:sp>
        <p:nvSpPr>
          <p:cNvPr id="227" name="Google Shape;227;p13"/>
          <p:cNvSpPr txBox="1"/>
          <p:nvPr/>
        </p:nvSpPr>
        <p:spPr>
          <a:xfrm>
            <a:off x="6987619" y="5703464"/>
            <a:ext cx="461677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Чимгээ, Т. (2022, July 13). Монгол наадам [Photograph]. www.montsame.mn.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https://www.montsame.mn/mn/read/300775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cxnSp>
        <p:nvCxnSpPr>
          <p:cNvPr id="233" name="Google Shape;233;p1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34" name="Google Shape;234;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5" name="Google Shape;235;p14"/>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36" name="Google Shape;236;p14"/>
          <p:cNvSpPr txBox="1"/>
          <p:nvPr/>
        </p:nvSpPr>
        <p:spPr>
          <a:xfrm>
            <a:off x="4948609" y="6083968"/>
            <a:ext cx="271621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77)</a:t>
            </a:r>
            <a:endParaRPr sz="1000">
              <a:solidFill>
                <a:schemeClr val="dk1"/>
              </a:solidFill>
              <a:latin typeface="Calibri"/>
              <a:ea typeface="Calibri"/>
              <a:cs typeface="Calibri"/>
              <a:sym typeface="Calibri"/>
            </a:endParaRPr>
          </a:p>
        </p:txBody>
      </p:sp>
      <p:sp>
        <p:nvSpPr>
          <p:cNvPr id="237" name="Google Shape;237;p14"/>
          <p:cNvSpPr/>
          <p:nvPr/>
        </p:nvSpPr>
        <p:spPr>
          <a:xfrm>
            <a:off x="678945" y="2826214"/>
            <a:ext cx="11067753" cy="253556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2003 онд УИХ “Үндэсний их баяр наадмын тухай 10) _________” баталсан. Үндэсний их баяр наадам нь улс, аймаг, нийслэл, сумын баяр наадмаас бүрддэг. Өөрөөр хэлбэл, сум болгон, аймаг болгон, хот болгон нэгэн зэрэг тэмдэглэдэг. </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Жил бүрийн 7-р сарын 11-13-нд тэмдэглэдэг Монгол түмний уламжлалт баяр “Монгол наадам” 2010 онд ЮНЕСКО-гийн “Хүн төрөлхтний Соёлын 11) _________ _________ өвийн төлөөллийн жагсаалт”-д бүртгэгдсэн. </a:t>
            </a:r>
            <a:endParaRPr sz="1800">
              <a:solidFill>
                <a:schemeClr val="dk1"/>
              </a:solidFill>
              <a:latin typeface="Arial"/>
              <a:ea typeface="Arial"/>
              <a:cs typeface="Arial"/>
              <a:sym typeface="Arial"/>
            </a:endParaRPr>
          </a:p>
        </p:txBody>
      </p:sp>
      <p:sp>
        <p:nvSpPr>
          <p:cNvPr id="238" name="Google Shape;238;p14"/>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39" name="Google Shape;239;p14"/>
          <p:cNvSpPr/>
          <p:nvPr/>
        </p:nvSpPr>
        <p:spPr>
          <a:xfrm>
            <a:off x="2025677" y="1835591"/>
            <a:ext cx="8140755"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Их монгол, чулууны бичигт, хууль,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биет бус, даншиг наадам, төрийн, цэргийн, Ардын наадам, 1946</a:t>
            </a:r>
            <a:endParaRPr b="1" i="1" sz="16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cxnSp>
        <p:nvCxnSpPr>
          <p:cNvPr id="245" name="Google Shape;245;p1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46" name="Google Shape;246;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7" name="Google Shape;247;p15"/>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248" name="Google Shape;248;p15"/>
          <p:cNvPicPr preferRelativeResize="0"/>
          <p:nvPr/>
        </p:nvPicPr>
        <p:blipFill rotWithShape="1">
          <a:blip r:embed="rId3">
            <a:alphaModFix/>
          </a:blip>
          <a:srcRect b="0" l="0" r="0" t="0"/>
          <a:stretch/>
        </p:blipFill>
        <p:spPr>
          <a:xfrm>
            <a:off x="520715" y="1719049"/>
            <a:ext cx="5544531" cy="3419901"/>
          </a:xfrm>
          <a:prstGeom prst="rect">
            <a:avLst/>
          </a:prstGeom>
          <a:noFill/>
          <a:ln>
            <a:noFill/>
          </a:ln>
        </p:spPr>
      </p:pic>
      <p:sp>
        <p:nvSpPr>
          <p:cNvPr id="249" name="Google Shape;249;p15"/>
          <p:cNvSpPr txBox="1"/>
          <p:nvPr/>
        </p:nvSpPr>
        <p:spPr>
          <a:xfrm>
            <a:off x="849474" y="5508000"/>
            <a:ext cx="48870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Eagle news. (2018, August 9). Нүүдэлчин монгол наадам [Photograph]. eagle.mn.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http://eagle.mn/r/48395 </a:t>
            </a:r>
            <a:endParaRPr/>
          </a:p>
        </p:txBody>
      </p:sp>
      <p:pic>
        <p:nvPicPr>
          <p:cNvPr id="250" name="Google Shape;250;p15"/>
          <p:cNvPicPr preferRelativeResize="0"/>
          <p:nvPr/>
        </p:nvPicPr>
        <p:blipFill rotWithShape="1">
          <a:blip r:embed="rId4">
            <a:alphaModFix/>
          </a:blip>
          <a:srcRect b="0" l="0" r="0" t="0"/>
          <a:stretch/>
        </p:blipFill>
        <p:spPr>
          <a:xfrm>
            <a:off x="6096001" y="1465618"/>
            <a:ext cx="5866614" cy="3808803"/>
          </a:xfrm>
          <a:prstGeom prst="rect">
            <a:avLst/>
          </a:prstGeom>
          <a:noFill/>
          <a:ln>
            <a:noFill/>
          </a:ln>
        </p:spPr>
      </p:pic>
      <p:sp>
        <p:nvSpPr>
          <p:cNvPr id="251" name="Google Shape;251;p15"/>
          <p:cNvSpPr txBox="1"/>
          <p:nvPr/>
        </p:nvSpPr>
        <p:spPr>
          <a:xfrm>
            <a:off x="6777872" y="5485211"/>
            <a:ext cx="467569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Mongolnaadam.mn 2023. (n.d.). Монгол наадам батламж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www.mongolnaadam.mn. https://www.mongolnaadam.mn/page/Details/6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cxnSp>
        <p:nvCxnSpPr>
          <p:cNvPr id="256" name="Google Shape;256;p1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57" name="Google Shape;257;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58" name="Google Shape;258;p16"/>
          <p:cNvSpPr/>
          <p:nvPr/>
        </p:nvSpPr>
        <p:spPr>
          <a:xfrm>
            <a:off x="544136" y="2327445"/>
            <a:ext cx="11103726" cy="197599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400">
                <a:solidFill>
                  <a:schemeClr val="dk1"/>
                </a:solidFill>
                <a:latin typeface="Arial"/>
                <a:ea typeface="Arial"/>
                <a:cs typeface="Arial"/>
                <a:sym typeface="Arial"/>
              </a:rPr>
              <a:t>Монгол төрийн их наадам</a:t>
            </a:r>
            <a:endParaRPr sz="2400">
              <a:solidFill>
                <a:schemeClr val="dk1"/>
              </a:solidFill>
              <a:latin typeface="Arial"/>
              <a:ea typeface="Arial"/>
              <a:cs typeface="Arial"/>
              <a:sym typeface="Arial"/>
            </a:endParaRPr>
          </a:p>
          <a:p>
            <a:pPr indent="0" lvl="0" marL="0" marR="0" rtl="0" algn="ctr">
              <a:lnSpc>
                <a:spcPct val="150000"/>
              </a:lnSpc>
              <a:spcBef>
                <a:spcPts val="0"/>
              </a:spcBef>
              <a:spcAft>
                <a:spcPts val="0"/>
              </a:spcAft>
              <a:buNone/>
            </a:pPr>
            <a:r>
              <a:rPr b="1" lang="en-US" sz="2000">
                <a:solidFill>
                  <a:schemeClr val="dk1"/>
                </a:solidFill>
                <a:latin typeface="Arial"/>
                <a:ea typeface="Arial"/>
                <a:cs typeface="Arial"/>
                <a:sym typeface="Arial"/>
              </a:rPr>
              <a:t>(Хоёрдугаар хэсэг – Наадмын зохион байгуулалт)</a:t>
            </a:r>
            <a:endParaRPr sz="20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2000">
                <a:solidFill>
                  <a:schemeClr val="dk1"/>
                </a:solidFill>
                <a:latin typeface="Arial"/>
                <a:ea typeface="Arial"/>
                <a:cs typeface="Arial"/>
                <a:sym typeface="Arial"/>
              </a:rPr>
              <a:t>Монгол наадам нь уран мэхээ уралдуулан бөх барилдах, шандаст аргамаг хүлгийнхээ хурд хүчийг сорин уралдуулах, цэц мэргэнээ сорьж нум сум харвах гэсэн 3 төрлөөс бүрддэг. </a:t>
            </a:r>
            <a:endParaRPr sz="2000">
              <a:solidFill>
                <a:schemeClr val="dk1"/>
              </a:solidFill>
              <a:latin typeface="Arial"/>
              <a:ea typeface="Arial"/>
              <a:cs typeface="Arial"/>
              <a:sym typeface="Arial"/>
            </a:endParaRPr>
          </a:p>
        </p:txBody>
      </p:sp>
      <p:sp>
        <p:nvSpPr>
          <p:cNvPr id="259" name="Google Shape;259;p16"/>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60" name="Google Shape;260;p16"/>
          <p:cNvSpPr/>
          <p:nvPr/>
        </p:nvSpPr>
        <p:spPr>
          <a:xfrm>
            <a:off x="1525229" y="1667254"/>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261" name="Google Shape;261;p16"/>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pic>
        <p:nvPicPr>
          <p:cNvPr id="262" name="Google Shape;262;p16"/>
          <p:cNvPicPr preferRelativeResize="0"/>
          <p:nvPr/>
        </p:nvPicPr>
        <p:blipFill rotWithShape="1">
          <a:blip r:embed="rId3">
            <a:alphaModFix/>
          </a:blip>
          <a:srcRect b="0" l="0" r="0" t="0"/>
          <a:stretch/>
        </p:blipFill>
        <p:spPr>
          <a:xfrm>
            <a:off x="2239690" y="4515439"/>
            <a:ext cx="8143875" cy="1863352"/>
          </a:xfrm>
          <a:prstGeom prst="rect">
            <a:avLst/>
          </a:prstGeom>
          <a:noFill/>
          <a:ln>
            <a:noFill/>
          </a:ln>
        </p:spPr>
      </p:pic>
      <p:sp>
        <p:nvSpPr>
          <p:cNvPr id="263" name="Google Shape;263;p16"/>
          <p:cNvSpPr txBox="1"/>
          <p:nvPr/>
        </p:nvSpPr>
        <p:spPr>
          <a:xfrm>
            <a:off x="4289137" y="6378791"/>
            <a:ext cx="48548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Барамсай, Ж. (2014, July 10). Наадмын тухай дурсамж [Photograph]. gogo.mn.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https://gogo.mn/r/63g9y</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cxnSp>
        <p:nvCxnSpPr>
          <p:cNvPr id="268" name="Google Shape;268;p1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69" name="Google Shape;269;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70" name="Google Shape;270;p17"/>
          <p:cNvSpPr/>
          <p:nvPr/>
        </p:nvSpPr>
        <p:spPr>
          <a:xfrm>
            <a:off x="516517" y="2663287"/>
            <a:ext cx="11373618" cy="2949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Бөхийн барилдаан:</a:t>
            </a:r>
            <a:r>
              <a:rPr lang="en-US" sz="1800">
                <a:solidFill>
                  <a:schemeClr val="dk1"/>
                </a:solidFill>
                <a:latin typeface="Arial"/>
                <a:ea typeface="Arial"/>
                <a:cs typeface="Arial"/>
                <a:sym typeface="Arial"/>
              </a:rPr>
              <a:t> </a:t>
            </a:r>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Бөхийн барилдаан Монголын үндэсний баяр наадмын хамгийн гол хэсэг юм. Улсын баяр наадамд 256, 512, 1) ________ бөх, орон нутгийн наадамд 32, 64,128, 256 бөх барилддаг. Барилдаан эхлэхээс өмнө бөхчүүд баруун, зүүн хэмээх хоёр 2) ________ хуваагдан зогсно. Жигүүр тус бүрийг том цолтой бөхчүүд манлайлан, бусад бөхчүүд цолныхоо эрэмбээр зогсдог. Хамгийн том цолтой нь зүүн жигүүрээ ахлах бөгөөд баруун жигүүрийн бөхчүүдийг амлан авч, барилдааныг эхлүүлнэ.  Барилдах бөхийн нэрийг дуудахад 3) ________ нь малгайг нь авч үлддэг. </a:t>
            </a:r>
            <a:endParaRPr sz="1800">
              <a:solidFill>
                <a:schemeClr val="dk1"/>
              </a:solidFill>
              <a:latin typeface="Arial"/>
              <a:ea typeface="Arial"/>
              <a:cs typeface="Arial"/>
              <a:sym typeface="Arial"/>
            </a:endParaRPr>
          </a:p>
        </p:txBody>
      </p:sp>
      <p:sp>
        <p:nvSpPr>
          <p:cNvPr id="271" name="Google Shape;271;p17"/>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72" name="Google Shape;272;p17"/>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273" name="Google Shape;273;p17"/>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74" name="Google Shape;274;p17"/>
          <p:cNvSpPr txBox="1"/>
          <p:nvPr/>
        </p:nvSpPr>
        <p:spPr>
          <a:xfrm>
            <a:off x="5127903" y="6083506"/>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70</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cxnSp>
        <p:nvCxnSpPr>
          <p:cNvPr id="280" name="Google Shape;280;p1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81" name="Google Shape;281;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82" name="Google Shape;282;p18"/>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283" name="Google Shape;283;p18"/>
          <p:cNvPicPr preferRelativeResize="0"/>
          <p:nvPr/>
        </p:nvPicPr>
        <p:blipFill rotWithShape="1">
          <a:blip r:embed="rId3">
            <a:alphaModFix/>
          </a:blip>
          <a:srcRect b="0" l="0" r="0" t="0"/>
          <a:stretch/>
        </p:blipFill>
        <p:spPr>
          <a:xfrm>
            <a:off x="1075245" y="1814512"/>
            <a:ext cx="4762500" cy="3228975"/>
          </a:xfrm>
          <a:prstGeom prst="rect">
            <a:avLst/>
          </a:prstGeom>
          <a:noFill/>
          <a:ln>
            <a:noFill/>
          </a:ln>
        </p:spPr>
      </p:pic>
      <p:sp>
        <p:nvSpPr>
          <p:cNvPr id="284" name="Google Shape;284;p18"/>
          <p:cNvSpPr txBox="1"/>
          <p:nvPr/>
        </p:nvSpPr>
        <p:spPr>
          <a:xfrm>
            <a:off x="1346069" y="5326392"/>
            <a:ext cx="422085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Үндэсний баяр наадам [Photograph]. (2018, July 2). www.inews.mn.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https://www.inews.mn/a/2123 </a:t>
            </a:r>
            <a:endParaRPr/>
          </a:p>
        </p:txBody>
      </p:sp>
      <p:pic>
        <p:nvPicPr>
          <p:cNvPr id="285" name="Google Shape;285;p18"/>
          <p:cNvPicPr preferRelativeResize="0"/>
          <p:nvPr/>
        </p:nvPicPr>
        <p:blipFill rotWithShape="1">
          <a:blip r:embed="rId4">
            <a:alphaModFix/>
          </a:blip>
          <a:srcRect b="0" l="0" r="0" t="0"/>
          <a:stretch/>
        </p:blipFill>
        <p:spPr>
          <a:xfrm>
            <a:off x="6502398" y="1814512"/>
            <a:ext cx="4834467" cy="3228973"/>
          </a:xfrm>
          <a:prstGeom prst="rect">
            <a:avLst/>
          </a:prstGeom>
          <a:noFill/>
          <a:ln>
            <a:noFill/>
          </a:ln>
        </p:spPr>
      </p:pic>
      <p:sp>
        <p:nvSpPr>
          <p:cNvPr id="286" name="Google Shape;286;p18"/>
          <p:cNvSpPr txBox="1"/>
          <p:nvPr/>
        </p:nvSpPr>
        <p:spPr>
          <a:xfrm>
            <a:off x="6992309" y="5326392"/>
            <a:ext cx="4221000" cy="1015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Эрийн гурван наадам [Photograph]. (2022, July 10). dailypost.mn.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a:t>
            </a:r>
            <a:r>
              <a:rPr lang="en-US" sz="1000">
                <a:solidFill>
                  <a:schemeClr val="dk1"/>
                </a:solidFill>
                <a:latin typeface="Arial"/>
                <a:ea typeface="Arial"/>
                <a:cs typeface="Arial"/>
                <a:sym typeface="Arial"/>
              </a:rPr>
              <a:t> https://dailypost.mn/2022/07/10/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%D1%8D%D1%80%D0%B8%D0%B9%D0%BD-%D0%B3%D1%83%D1%80%D0%B2%D0%B0%D0%BD-%D0%BD%D0%B0%D0%B0%D0%B4%D0%B0%D0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%BC/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cxnSp>
        <p:nvCxnSpPr>
          <p:cNvPr id="291" name="Google Shape;291;p1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92" name="Google Shape;292;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93" name="Google Shape;293;p19"/>
          <p:cNvSpPr/>
          <p:nvPr/>
        </p:nvSpPr>
        <p:spPr>
          <a:xfrm>
            <a:off x="561341" y="2638461"/>
            <a:ext cx="11373618" cy="2949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Бөхийн барилдаан:</a:t>
            </a:r>
            <a:r>
              <a:rPr lang="en-US" sz="1800">
                <a:solidFill>
                  <a:schemeClr val="dk1"/>
                </a:solidFill>
                <a:latin typeface="Arial"/>
                <a:ea typeface="Arial"/>
                <a:cs typeface="Arial"/>
                <a:sym typeface="Arial"/>
              </a:rPr>
              <a:t> </a:t>
            </a:r>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Барилдах бөх хангарьд, харцага, шонхор шувууны дэвэлт болон ямар нэг хүчит амьтны үйл хөдөлгөөнийг дүрслэн дэвсээр барилдах газраа очно. Барилдах үед хоёр талын засуулууд өөр өөрсдийн бөхчүүдэд эсрэг талын бөхийн сул тал, ямар 4) ________ хийж унагах талаар зөвлөнө. Унасан бөх зодогныхоо бүсийг тайлж, унаснаа мэдэгдэх бөгөөд давсан бөх тахим авах ёслол хийсний дараа засуулаасаа малгайгаа авч өмсөн, дэвж явсаар наадмын их асрын голд байрлуулсан 5) ________ ________ тойрч ёсолно.   </a:t>
            </a:r>
            <a:endParaRPr sz="1800">
              <a:solidFill>
                <a:schemeClr val="dk1"/>
              </a:solidFill>
              <a:latin typeface="Arial"/>
              <a:ea typeface="Arial"/>
              <a:cs typeface="Arial"/>
              <a:sym typeface="Arial"/>
            </a:endParaRPr>
          </a:p>
        </p:txBody>
      </p:sp>
      <p:sp>
        <p:nvSpPr>
          <p:cNvPr id="294" name="Google Shape;294;p19"/>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295" name="Google Shape;295;p19"/>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296" name="Google Shape;296;p19"/>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97" name="Google Shape;297;p19"/>
          <p:cNvSpPr txBox="1"/>
          <p:nvPr/>
        </p:nvSpPr>
        <p:spPr>
          <a:xfrm>
            <a:off x="5127903" y="6083506"/>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70</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cxnSp>
        <p:nvCxnSpPr>
          <p:cNvPr id="303" name="Google Shape;303;p2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04" name="Google Shape;304;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05" name="Google Shape;305;p20"/>
          <p:cNvSpPr/>
          <p:nvPr/>
        </p:nvSpPr>
        <p:spPr>
          <a:xfrm>
            <a:off x="772862" y="2705365"/>
            <a:ext cx="11058677" cy="336502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Улсын баяр наадмын тухай хуулинд зааснаар таваас дээш давсан бөхөд цол олгодог. Тав давсан бөхөд начин, зургаа давсан бөхөд харцага, долоо давсан бөхөд заан, найм давсан бөхөд гарьд, ес давсан бөхөд арслан, түрүүлсэн бөхөд аварга цол өгдөг. Мөн Улсын аварга цолтой бөх түрүүлбэл Улсын даян аварга цол, Улсын даян аварга түрүүлбэл Улсын 6) ________ аварга цол олгоно гэж хуульд заажээ. Монгол бөхчүүд барилдахдаа жин, насны ялгааг үл харгалзах бөгөөд тохой, өвдөг, толгой, биеийн аль ч талаар газарт хүрвэл унасанд тооцдог. Монгол бөхийн өвөрмөц нэг зүйл нь түүний хувцас өмсгөл бөгөөд бөх хүний өмсөх хувцас нь: малгай, 7) ________, ________, гутал, гутлын боолт юм. </a:t>
            </a:r>
            <a:endParaRPr/>
          </a:p>
        </p:txBody>
      </p:sp>
      <p:sp>
        <p:nvSpPr>
          <p:cNvPr id="306" name="Google Shape;306;p20"/>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307" name="Google Shape;307;p20"/>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308" name="Google Shape;308;p20"/>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309" name="Google Shape;309;p20"/>
          <p:cNvSpPr txBox="1"/>
          <p:nvPr/>
        </p:nvSpPr>
        <p:spPr>
          <a:xfrm>
            <a:off x="5074115" y="6280019"/>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70</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cxnSp>
        <p:nvCxnSpPr>
          <p:cNvPr id="315" name="Google Shape;315;p2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16" name="Google Shape;316;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17" name="Google Shape;317;p21"/>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318" name="Google Shape;318;p21"/>
          <p:cNvPicPr preferRelativeResize="0"/>
          <p:nvPr/>
        </p:nvPicPr>
        <p:blipFill rotWithShape="1">
          <a:blip r:embed="rId3">
            <a:alphaModFix/>
          </a:blip>
          <a:srcRect b="0" l="0" r="0" t="0"/>
          <a:stretch/>
        </p:blipFill>
        <p:spPr>
          <a:xfrm>
            <a:off x="1970741" y="880843"/>
            <a:ext cx="8669867" cy="4842621"/>
          </a:xfrm>
          <a:prstGeom prst="rect">
            <a:avLst/>
          </a:prstGeom>
          <a:noFill/>
          <a:ln>
            <a:noFill/>
          </a:ln>
        </p:spPr>
      </p:pic>
      <p:sp>
        <p:nvSpPr>
          <p:cNvPr id="319" name="Google Shape;319;p21"/>
          <p:cNvSpPr txBox="1"/>
          <p:nvPr/>
        </p:nvSpPr>
        <p:spPr>
          <a:xfrm>
            <a:off x="4253803" y="5844299"/>
            <a:ext cx="38198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Чимэг, Б. (2019, July 12). Баяр наадам [Photograph]. gogo.mn. </a:t>
            </a:r>
            <a:endParaRPr sz="1000">
              <a:solidFill>
                <a:schemeClr val="dk1"/>
              </a:solidFill>
              <a:latin typeface="Arial"/>
              <a:ea typeface="Arial"/>
              <a:cs typeface="Arial"/>
              <a:sym typeface="Arial"/>
            </a:endParaRPr>
          </a:p>
          <a:p>
            <a:pPr indent="0" lvl="0" marL="0" marR="0" rtl="0" algn="l">
              <a:spcBef>
                <a:spcPts val="0"/>
              </a:spcBef>
              <a:spcAft>
                <a:spcPts val="0"/>
              </a:spcAft>
              <a:buNone/>
            </a:pPr>
            <a:r>
              <a:rPr lang="en-US" sz="1000">
                <a:solidFill>
                  <a:schemeClr val="dk1"/>
                </a:solidFill>
                <a:latin typeface="Arial"/>
                <a:ea typeface="Arial"/>
                <a:cs typeface="Arial"/>
                <a:sym typeface="Arial"/>
              </a:rPr>
              <a:t>https://gogo.mn/r/242498?i=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cxnSp>
        <p:nvCxnSpPr>
          <p:cNvPr id="324" name="Google Shape;324;p2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25" name="Google Shape;325;p2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26" name="Google Shape;326;p22"/>
          <p:cNvSpPr/>
          <p:nvPr/>
        </p:nvSpPr>
        <p:spPr>
          <a:xfrm>
            <a:off x="678945" y="2543406"/>
            <a:ext cx="11067753" cy="378052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Хурдан морины уралдаан:</a:t>
            </a:r>
            <a:r>
              <a:rPr lang="en-US" sz="1800">
                <a:solidFill>
                  <a:schemeClr val="dk1"/>
                </a:solidFill>
                <a:latin typeface="Arial"/>
                <a:ea typeface="Arial"/>
                <a:cs typeface="Arial"/>
                <a:sym typeface="Arial"/>
              </a:rPr>
              <a:t> </a:t>
            </a:r>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Улсын баяр наадамд азарга, их нас, соёолон, хязаалан, шүдлэн, даага гэсэн 8) ________насны ангилалд морьдыг уралдуулдаг. Их насны морьдыг барагцаалбал 25-30 км, соёолон болон азаргыг 20 км, хязааланг 18 км, шүдлэнг 15 км, даагыг 10 км орчим газраас уралдуулна. Ингэж хол замд уралдуулахын тулд 9) ________ уралдах морьдоо тусгайлан сойж бэлддэг. Хүлэг морьдын дотроос хамгийн хурдан сайныг нь сонгон авч олон хоногийн өмнөөс өвс, усыг нь тохируулан, уяж сойх бөгөөд өдөр бүр давхиулан сорьж бэлддэг. Морьдыг 6-13 насны буюу ихэнхдээ 6-8 насны хүүхэд унаж уралддаг. Учир нь холын замд уралдаж байгаа морио ядрааж цуцаахгүйн тулд 10) ________ нь хөнгөн жинтэй байх ёстой. </a:t>
            </a:r>
            <a:endParaRPr sz="1800">
              <a:solidFill>
                <a:schemeClr val="dk1"/>
              </a:solidFill>
              <a:latin typeface="Arial"/>
              <a:ea typeface="Arial"/>
              <a:cs typeface="Arial"/>
              <a:sym typeface="Arial"/>
            </a:endParaRPr>
          </a:p>
        </p:txBody>
      </p:sp>
      <p:sp>
        <p:nvSpPr>
          <p:cNvPr id="327" name="Google Shape;327;p22"/>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328" name="Google Shape;328;p22"/>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329" name="Google Shape;329;p22"/>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330" name="Google Shape;330;p22"/>
          <p:cNvSpPr txBox="1"/>
          <p:nvPr/>
        </p:nvSpPr>
        <p:spPr>
          <a:xfrm>
            <a:off x="4800645" y="6323928"/>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71</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cxnSp>
        <p:nvCxnSpPr>
          <p:cNvPr id="335" name="Google Shape;335;p2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36" name="Google Shape;336;p2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37" name="Google Shape;337;p23"/>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338" name="Google Shape;338;p23"/>
          <p:cNvPicPr preferRelativeResize="0"/>
          <p:nvPr/>
        </p:nvPicPr>
        <p:blipFill rotWithShape="1">
          <a:blip r:embed="rId3">
            <a:alphaModFix/>
          </a:blip>
          <a:srcRect b="0" l="0" r="0" t="0"/>
          <a:stretch/>
        </p:blipFill>
        <p:spPr>
          <a:xfrm>
            <a:off x="1447800" y="880843"/>
            <a:ext cx="9431867" cy="4830594"/>
          </a:xfrm>
          <a:prstGeom prst="rect">
            <a:avLst/>
          </a:prstGeom>
          <a:noFill/>
          <a:ln>
            <a:noFill/>
          </a:ln>
        </p:spPr>
      </p:pic>
      <p:sp>
        <p:nvSpPr>
          <p:cNvPr id="339" name="Google Shape;339;p23"/>
          <p:cNvSpPr txBox="1"/>
          <p:nvPr/>
        </p:nvSpPr>
        <p:spPr>
          <a:xfrm>
            <a:off x="4253803" y="5844299"/>
            <a:ext cx="38198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Чимэг, Б. (2019, July 12). Баяр наадам [Photograph]. gogo.mn. </a:t>
            </a:r>
            <a:endParaRPr sz="1000">
              <a:solidFill>
                <a:schemeClr val="dk1"/>
              </a:solidFill>
              <a:latin typeface="Arial"/>
              <a:ea typeface="Arial"/>
              <a:cs typeface="Arial"/>
              <a:sym typeface="Arial"/>
            </a:endParaRPr>
          </a:p>
          <a:p>
            <a:pPr indent="0" lvl="0" marL="0" marR="0" rtl="0" algn="l">
              <a:spcBef>
                <a:spcPts val="0"/>
              </a:spcBef>
              <a:spcAft>
                <a:spcPts val="0"/>
              </a:spcAft>
              <a:buNone/>
            </a:pPr>
            <a:r>
              <a:rPr lang="en-US" sz="1000">
                <a:solidFill>
                  <a:schemeClr val="dk1"/>
                </a:solidFill>
                <a:latin typeface="Arial"/>
                <a:ea typeface="Arial"/>
                <a:cs typeface="Arial"/>
                <a:sym typeface="Arial"/>
              </a:rPr>
              <a:t>https://gogo.mn/r/242498?i=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cxnSp>
        <p:nvCxnSpPr>
          <p:cNvPr id="344" name="Google Shape;344;p2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45" name="Google Shape;345;p2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46" name="Google Shape;346;p24"/>
          <p:cNvSpPr/>
          <p:nvPr/>
        </p:nvSpPr>
        <p:spPr>
          <a:xfrm>
            <a:off x="680793" y="2749210"/>
            <a:ext cx="11067753" cy="253556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Уралдаан эхлэхэд ёслолын хувцас өмсч, туг барьсан хүн уралдах морьдыг дагуулан наадмын талбайг гурав тойрч гаран, гарааны газар луу явна. Наадмын талбайг тойрч байхад унаач хүүхдүүд 11) ________  аялж, морьдоо сэргээн зоригжуулдаг. Гарааны газарт очоод бүх морьдыг нэг шугаманд эгнүүлэн зогсоогоод тусгай дохио өгч уралдааныг эхлүүлдэг. Түрүүлсэн моринд “Түмэн эх” цол шагнадаг. Уралдааны эхэнд ирсэн таван морийг “12) ________ ________” гэж нэрлэнэ. Учир нь эдгээр морьдыг магтан цоллож, айргаар мялаан, эзэн, унаач хүүхдүүдийг нь мөн айргаар дайлдаг. </a:t>
            </a:r>
            <a:endParaRPr sz="1800">
              <a:solidFill>
                <a:schemeClr val="dk1"/>
              </a:solidFill>
              <a:latin typeface="Arial"/>
              <a:ea typeface="Arial"/>
              <a:cs typeface="Arial"/>
              <a:sym typeface="Arial"/>
            </a:endParaRPr>
          </a:p>
        </p:txBody>
      </p:sp>
      <p:sp>
        <p:nvSpPr>
          <p:cNvPr id="347" name="Google Shape;347;p24"/>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348" name="Google Shape;348;p24"/>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349" name="Google Shape;349;p24"/>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350" name="Google Shape;350;p24"/>
          <p:cNvSpPr txBox="1"/>
          <p:nvPr/>
        </p:nvSpPr>
        <p:spPr>
          <a:xfrm>
            <a:off x="5127903" y="6083506"/>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71</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cxnSp>
        <p:nvCxnSpPr>
          <p:cNvPr id="355" name="Google Shape;355;p2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56" name="Google Shape;356;p2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57" name="Google Shape;357;p25"/>
          <p:cNvSpPr/>
          <p:nvPr/>
        </p:nvSpPr>
        <p:spPr>
          <a:xfrm>
            <a:off x="678945" y="2711406"/>
            <a:ext cx="11067753" cy="295106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Сурын харваа: </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Эрийн гурван наадмын нэг төрөл нь эртний уламжлалтай сурын харваа юм. Сур харвах газрын зай нь 45 нумын буюу 75-80 м орчим газар бөгөөд нарийн зүссэн сураар сүлжиж хийсэн бортого хэлбэрийн 13) ________ (сурыг) хана, хасаа гэсэн хоёр янзаар үелэн өрөөд, болцуут сумаар хоёр тал ээлжлэн харваж цэцэн мэргэнээ сорилцоно. Мөн сур харвах үед уухайлдаг. Уухай нь харваач байгаа оносныг илэрхийлэх бөгөөд гурван удаа уухайлдаг. Сурын харваанд шалгарсан хүмүүст 14) ________ цол, чимэг олгодог. Монгол сурын харваа нь Халх, Урианхай, Буриад сурын харваа гэсэн төрлүүдтэй.  </a:t>
            </a:r>
            <a:endParaRPr sz="1800">
              <a:solidFill>
                <a:schemeClr val="dk1"/>
              </a:solidFill>
              <a:latin typeface="Arial"/>
              <a:ea typeface="Arial"/>
              <a:cs typeface="Arial"/>
              <a:sym typeface="Arial"/>
            </a:endParaRPr>
          </a:p>
        </p:txBody>
      </p:sp>
      <p:sp>
        <p:nvSpPr>
          <p:cNvPr id="358" name="Google Shape;358;p25"/>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359" name="Google Shape;359;p25"/>
          <p:cNvSpPr/>
          <p:nvPr/>
        </p:nvSpPr>
        <p:spPr>
          <a:xfrm>
            <a:off x="1525278" y="1835591"/>
            <a:ext cx="914154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1024, айргийн 5, мэх, зодог/шуудаг, жигүүрт, </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зургаан, гийнгоо, засуул, байнуудыг, уяачид, их асрын, мэргэн, дархан, унаач</a:t>
            </a:r>
            <a:endParaRPr b="1" i="1" sz="1600">
              <a:solidFill>
                <a:schemeClr val="dk1"/>
              </a:solidFill>
              <a:latin typeface="Arial"/>
              <a:ea typeface="Arial"/>
              <a:cs typeface="Arial"/>
              <a:sym typeface="Arial"/>
            </a:endParaRPr>
          </a:p>
        </p:txBody>
      </p:sp>
      <p:sp>
        <p:nvSpPr>
          <p:cNvPr id="360" name="Google Shape;360;p25"/>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361" name="Google Shape;361;p25"/>
          <p:cNvSpPr txBox="1"/>
          <p:nvPr/>
        </p:nvSpPr>
        <p:spPr>
          <a:xfrm>
            <a:off x="5127903" y="6083506"/>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71</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cxnSp>
        <p:nvCxnSpPr>
          <p:cNvPr id="366" name="Google Shape;366;p2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67" name="Google Shape;367;p2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68" name="Google Shape;368;p26"/>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pic>
        <p:nvPicPr>
          <p:cNvPr id="369" name="Google Shape;369;p26"/>
          <p:cNvPicPr preferRelativeResize="0"/>
          <p:nvPr/>
        </p:nvPicPr>
        <p:blipFill rotWithShape="1">
          <a:blip r:embed="rId3">
            <a:alphaModFix/>
          </a:blip>
          <a:srcRect b="0" l="0" r="0" t="0"/>
          <a:stretch/>
        </p:blipFill>
        <p:spPr>
          <a:xfrm>
            <a:off x="1913467" y="1140391"/>
            <a:ext cx="8805333" cy="4836766"/>
          </a:xfrm>
          <a:prstGeom prst="rect">
            <a:avLst/>
          </a:prstGeom>
          <a:noFill/>
          <a:ln>
            <a:noFill/>
          </a:ln>
        </p:spPr>
      </p:pic>
      <p:sp>
        <p:nvSpPr>
          <p:cNvPr id="370" name="Google Shape;370;p26"/>
          <p:cNvSpPr txBox="1"/>
          <p:nvPr/>
        </p:nvSpPr>
        <p:spPr>
          <a:xfrm>
            <a:off x="4186069" y="6036649"/>
            <a:ext cx="38198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Чимэг, Б. (2019, July 12). Баяр наадам [Photograph]. gogo.mn. </a:t>
            </a:r>
            <a:endParaRPr sz="1000">
              <a:solidFill>
                <a:schemeClr val="dk1"/>
              </a:solidFill>
              <a:latin typeface="Arial"/>
              <a:ea typeface="Arial"/>
              <a:cs typeface="Arial"/>
              <a:sym typeface="Arial"/>
            </a:endParaRPr>
          </a:p>
          <a:p>
            <a:pPr indent="0" lvl="0" marL="0" marR="0" rtl="0" algn="l">
              <a:spcBef>
                <a:spcPts val="0"/>
              </a:spcBef>
              <a:spcAft>
                <a:spcPts val="0"/>
              </a:spcAft>
              <a:buNone/>
            </a:pPr>
            <a:r>
              <a:rPr lang="en-US" sz="1000">
                <a:solidFill>
                  <a:schemeClr val="dk1"/>
                </a:solidFill>
                <a:latin typeface="Arial"/>
                <a:ea typeface="Arial"/>
                <a:cs typeface="Arial"/>
                <a:sym typeface="Arial"/>
              </a:rPr>
              <a:t>https://gogo.mn/r/242498?i=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cxnSp>
        <p:nvCxnSpPr>
          <p:cNvPr id="376" name="Google Shape;376;p2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77" name="Google Shape;377;p27"/>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78" name="Google Shape;378;p27"/>
          <p:cNvSpPr txBox="1"/>
          <p:nvPr/>
        </p:nvSpPr>
        <p:spPr>
          <a:xfrm>
            <a:off x="2050433" y="933746"/>
            <a:ext cx="8091134"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3. Discuss about following questions and review your understanding </a:t>
            </a:r>
            <a:endParaRPr/>
          </a:p>
        </p:txBody>
      </p:sp>
      <p:sp>
        <p:nvSpPr>
          <p:cNvPr id="379" name="Google Shape;379;p27"/>
          <p:cNvSpPr txBox="1"/>
          <p:nvPr/>
        </p:nvSpPr>
        <p:spPr>
          <a:xfrm>
            <a:off x="4957525" y="6362697"/>
            <a:ext cx="27431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70</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380" name="Google Shape;380;p27"/>
          <p:cNvSpPr/>
          <p:nvPr/>
        </p:nvSpPr>
        <p:spPr>
          <a:xfrm>
            <a:off x="824753" y="1764219"/>
            <a:ext cx="11008655" cy="4478662"/>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Эртний монгол наадмын тухай мэдээлэл хаана тэмдэглэгдэн үлдсэн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Түрүүлсэн бөх, морь, харваачдыг яаж шагнадаг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Наадмыг хэзээнээс төрийн их баяр наадам болгон тэмдэглэх болсон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МНТ-д наадмын талаар юу гэж бичсэн байдаг вэ?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Чингисийн чулууны бичигт Есүнгэний талаар юу гэж бичсэн байдаг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 түүхэндээ наадмыг ямар ямар нэрээр зохион байгуулж байсан бэ?</a:t>
            </a:r>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Даншиг наадмыг хэзээнээс зохиож эхэлсэн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Арван засгийн наадмыг хэзээнээс зохиож эхэлсэн бэ?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Цэргийн наадмыг хэзээ зохиож байсан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 наадмыг хэзээ 7-р сарын 11-нд зохиохоор шийдсэн бэ? Тэр үед наадмыг юу гэж нэрлэдэг байсан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 наадмыг хэзээнээс "Ардын хувьсгал ялсны ой" гэж тодотгох болсон бэ?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2010 онд наадамтай холбоотой ямар онцгой үйл явдал болсон бэ?</a:t>
            </a:r>
            <a:endParaRPr sz="1600">
              <a:solidFill>
                <a:schemeClr val="dk1"/>
              </a:solidFill>
              <a:latin typeface="Arial"/>
              <a:ea typeface="Arial"/>
              <a:cs typeface="Arial"/>
              <a:sym typeface="Arial"/>
            </a:endParaRPr>
          </a:p>
        </p:txBody>
      </p:sp>
      <p:sp>
        <p:nvSpPr>
          <p:cNvPr id="381" name="Google Shape;381;p27"/>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cxnSp>
        <p:nvCxnSpPr>
          <p:cNvPr id="386" name="Google Shape;386;p2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87" name="Google Shape;387;p28"/>
          <p:cNvSpPr/>
          <p:nvPr/>
        </p:nvSpPr>
        <p:spPr>
          <a:xfrm>
            <a:off x="1048871" y="1905510"/>
            <a:ext cx="10454134" cy="3826689"/>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 наадам спортын ямар ямар төрлөөс бүрддэг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Улсын баяр наадмаар хэдэн бөх яаж барилддаг вэ? Ямар тохиолдолд ялсанд тооцох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Бөхчүүд хэд давж, ямар ямар цол авдаг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Бөхчүүд барилдахдаа ямар өмсгөл өмсдөг вэ?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Бөхчүүд барилдахаасаа өмнө үйлддэг ёслол ямар утга учиртай вэ?</a:t>
            </a:r>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Наадмаар уралдах морьдыг ямар ангиллаар, ямар зайнд уралдуулдаг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Уралдааны морьдыг ямар насны хүн унадаг вэ? Яагаад?</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Уралдах морьдыг хэн, яаж бэлддэг вэ?</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Сурыг ямар зайнд, яаж харвадаг вэ?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Сурын харвааг юу юу гэж ангилдаг вэ?</a:t>
            </a:r>
            <a:endParaRPr sz="1600">
              <a:solidFill>
                <a:schemeClr val="dk1"/>
              </a:solidFill>
              <a:latin typeface="Arial"/>
              <a:ea typeface="Arial"/>
              <a:cs typeface="Arial"/>
              <a:sym typeface="Arial"/>
            </a:endParaRPr>
          </a:p>
        </p:txBody>
      </p:sp>
      <p:cxnSp>
        <p:nvCxnSpPr>
          <p:cNvPr id="388" name="Google Shape;388;p28"/>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89" name="Google Shape;389;p28"/>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390" name="Google Shape;390;p28"/>
          <p:cNvSpPr txBox="1"/>
          <p:nvPr/>
        </p:nvSpPr>
        <p:spPr>
          <a:xfrm>
            <a:off x="2050433" y="977431"/>
            <a:ext cx="8091134"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3. Discuss about following questions and review your understanding </a:t>
            </a:r>
            <a:endParaRPr/>
          </a:p>
        </p:txBody>
      </p:sp>
      <p:sp>
        <p:nvSpPr>
          <p:cNvPr id="391" name="Google Shape;391;p28"/>
          <p:cNvSpPr txBox="1"/>
          <p:nvPr/>
        </p:nvSpPr>
        <p:spPr>
          <a:xfrm>
            <a:off x="4980583" y="6025745"/>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72</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cxnSp>
        <p:nvCxnSpPr>
          <p:cNvPr id="396" name="Google Shape;396;p2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97" name="Google Shape;397;p29"/>
          <p:cNvSpPr/>
          <p:nvPr/>
        </p:nvSpPr>
        <p:spPr>
          <a:xfrm>
            <a:off x="1048870" y="1708551"/>
            <a:ext cx="10454134" cy="4611519"/>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Энэ жил манай сумын наадамд 256 _______________барилдав.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(бөх, бөхчүүд, бөхүүд, бөх нар)</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2"/>
            </a:pPr>
            <a:r>
              <a:rPr lang="en-US" sz="1600">
                <a:solidFill>
                  <a:schemeClr val="dk1"/>
                </a:solidFill>
                <a:latin typeface="Arial"/>
                <a:ea typeface="Arial"/>
                <a:cs typeface="Arial"/>
                <a:sym typeface="Arial"/>
              </a:rPr>
              <a:t>______________наадмын өмнө тусгай бэлтгэл хийдэг.</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(бөх, бөхчүүд, бөхүүд, бөх нар)</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3"/>
            </a:pPr>
            <a:r>
              <a:rPr lang="en-US" sz="1600">
                <a:solidFill>
                  <a:schemeClr val="dk1"/>
                </a:solidFill>
                <a:latin typeface="Arial"/>
                <a:ea typeface="Arial"/>
                <a:cs typeface="Arial"/>
                <a:sym typeface="Arial"/>
              </a:rPr>
              <a:t>______________хүн бөхийн мэхийг сайн мэддэг байх ёстой.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(засуул, засуулчууд, засуулууд, засуул нар)</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4"/>
            </a:pPr>
            <a:r>
              <a:rPr lang="en-US" sz="1600">
                <a:solidFill>
                  <a:schemeClr val="dk1"/>
                </a:solidFill>
                <a:latin typeface="Arial"/>
                <a:ea typeface="Arial"/>
                <a:cs typeface="Arial"/>
                <a:sym typeface="Arial"/>
              </a:rPr>
              <a:t>Хурдан __________гараанаасаа гарч байна.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(морь, морьчууд, мориуд, морьд, морь нар)</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5"/>
            </a:pPr>
            <a:r>
              <a:rPr lang="en-US" sz="1600">
                <a:solidFill>
                  <a:schemeClr val="dk1"/>
                </a:solidFill>
                <a:latin typeface="Arial"/>
                <a:ea typeface="Arial"/>
                <a:cs typeface="Arial"/>
                <a:sym typeface="Arial"/>
              </a:rPr>
              <a:t>_______________олон морь түрүүлүүлбэл цол нэмдэг.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(уяач, уяачид, уяачууд, уяач нар)</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startAt="6"/>
            </a:pPr>
            <a:r>
              <a:rPr lang="en-US" sz="1600">
                <a:solidFill>
                  <a:schemeClr val="dk1"/>
                </a:solidFill>
                <a:latin typeface="Arial"/>
                <a:ea typeface="Arial"/>
                <a:cs typeface="Arial"/>
                <a:sym typeface="Arial"/>
              </a:rPr>
              <a:t>Энэ наадамд 30 гаруй __________иржээ.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(уяач, уяачид, уяачууд, уяач нар)</a:t>
            </a:r>
            <a:endParaRPr sz="1600">
              <a:solidFill>
                <a:schemeClr val="dk1"/>
              </a:solidFill>
              <a:latin typeface="Arial"/>
              <a:ea typeface="Arial"/>
              <a:cs typeface="Arial"/>
              <a:sym typeface="Arial"/>
            </a:endParaRPr>
          </a:p>
        </p:txBody>
      </p:sp>
      <p:cxnSp>
        <p:nvCxnSpPr>
          <p:cNvPr id="398" name="Google Shape;398;p29"/>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99" name="Google Shape;399;p29"/>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400" name="Google Shape;400;p29"/>
          <p:cNvSpPr txBox="1"/>
          <p:nvPr/>
        </p:nvSpPr>
        <p:spPr>
          <a:xfrm>
            <a:off x="1692214" y="1013701"/>
            <a:ext cx="960109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4. Тохирох үгийг сонгож, өгүүлбэрийг гүйцээнэ үү. </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4. </a:t>
            </a:r>
            <a:r>
              <a:rPr b="1" i="1" lang="en-US" sz="1600">
                <a:solidFill>
                  <a:srgbClr val="050505"/>
                </a:solidFill>
                <a:latin typeface="Arial"/>
                <a:ea typeface="Arial"/>
                <a:cs typeface="Arial"/>
                <a:sym typeface="Arial"/>
              </a:rPr>
              <a:t>Please select the appropriate word and use it to complete the sentence correctly.</a:t>
            </a:r>
            <a:endParaRPr b="1" i="1" sz="1600" u="none" cap="none" strike="noStrike">
              <a:solidFill>
                <a:schemeClr val="dk1"/>
              </a:solidFill>
              <a:latin typeface="Arial"/>
              <a:ea typeface="Arial"/>
              <a:cs typeface="Arial"/>
              <a:sym typeface="Arial"/>
            </a:endParaRPr>
          </a:p>
        </p:txBody>
      </p:sp>
      <p:sp>
        <p:nvSpPr>
          <p:cNvPr id="401" name="Google Shape;401;p29"/>
          <p:cNvSpPr txBox="1"/>
          <p:nvPr/>
        </p:nvSpPr>
        <p:spPr>
          <a:xfrm>
            <a:off x="5061264" y="6416657"/>
            <a:ext cx="259070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72</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cxnSp>
        <p:nvCxnSpPr>
          <p:cNvPr id="406" name="Google Shape;406;p3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07" name="Google Shape;407;p30"/>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08" name="Google Shape;408;p30"/>
          <p:cNvSpPr txBox="1"/>
          <p:nvPr/>
        </p:nvSpPr>
        <p:spPr>
          <a:xfrm>
            <a:off x="4394427" y="1057238"/>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409" name="Google Shape;409;p30"/>
          <p:cNvSpPr txBox="1"/>
          <p:nvPr/>
        </p:nvSpPr>
        <p:spPr>
          <a:xfrm>
            <a:off x="4308186" y="6101538"/>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75)</a:t>
            </a:r>
            <a:endParaRPr sz="1000">
              <a:solidFill>
                <a:schemeClr val="dk1"/>
              </a:solidFill>
              <a:latin typeface="Calibri"/>
              <a:ea typeface="Calibri"/>
              <a:cs typeface="Calibri"/>
              <a:sym typeface="Calibri"/>
            </a:endParaRPr>
          </a:p>
        </p:txBody>
      </p:sp>
      <p:sp>
        <p:nvSpPr>
          <p:cNvPr id="410" name="Google Shape;410;p30"/>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411" name="Google Shape;411;p30"/>
          <p:cNvSpPr txBox="1"/>
          <p:nvPr/>
        </p:nvSpPr>
        <p:spPr>
          <a:xfrm>
            <a:off x="1143000" y="1846605"/>
            <a:ext cx="10077450" cy="374583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b="1" lang="en-US" sz="1600">
                <a:solidFill>
                  <a:schemeClr val="dk1"/>
                </a:solidFill>
                <a:latin typeface="Arial"/>
                <a:ea typeface="Arial"/>
                <a:cs typeface="Arial"/>
                <a:sym typeface="Arial"/>
              </a:rPr>
              <a:t>Монгол төрийн их наадам нь _____________төрлөөс бүрддэг.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1			Б. 2			В. 3		Г. 4</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2"/>
            </a:pPr>
            <a:r>
              <a:rPr b="1" lang="en-US" sz="1600">
                <a:solidFill>
                  <a:schemeClr val="dk1"/>
                </a:solidFill>
                <a:latin typeface="Arial"/>
                <a:ea typeface="Arial"/>
                <a:cs typeface="Arial"/>
                <a:sym typeface="Arial"/>
              </a:rPr>
              <a:t>Улсын баяр наадмаар 256, 512, __________бөх барилддаг.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999		Б. 888			В. 1000		Г. 1024</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3"/>
            </a:pPr>
            <a:r>
              <a:rPr b="1" lang="en-US" sz="1600">
                <a:solidFill>
                  <a:schemeClr val="dk1"/>
                </a:solidFill>
                <a:latin typeface="Arial"/>
                <a:ea typeface="Arial"/>
                <a:cs typeface="Arial"/>
                <a:sym typeface="Arial"/>
              </a:rPr>
              <a:t>Барилдах бөхийн нэрийг дуудахад __________нь малгайг нь авч үлддэг.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засуул		Б. дасгалжуулагч		В. шүүгч		Г. Үзэгч</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4"/>
            </a:pPr>
            <a:r>
              <a:rPr b="1" lang="en-US" sz="1600">
                <a:solidFill>
                  <a:schemeClr val="dk1"/>
                </a:solidFill>
                <a:latin typeface="Arial"/>
                <a:ea typeface="Arial"/>
                <a:cs typeface="Arial"/>
                <a:sym typeface="Arial"/>
              </a:rPr>
              <a:t>Барилдаанд унасан бөх _______________бүсийг тайлж, унаснаа мэдэгдэнэ.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өмднийхөө		Б. даашинзныхаа		В. дээлнийхээ	Г. зодогныхоо</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5"/>
            </a:pPr>
            <a:r>
              <a:rPr b="1" lang="en-US" sz="1600">
                <a:solidFill>
                  <a:schemeClr val="dk1"/>
                </a:solidFill>
                <a:latin typeface="Arial"/>
                <a:ea typeface="Arial"/>
                <a:cs typeface="Arial"/>
                <a:sym typeface="Arial"/>
              </a:rPr>
              <a:t>Улсын баяр наадмын тухай хуулинд зааснаар _____________дээш давсан бөхөд цол олгодог.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гурваас		Б. таваас			В. долоогоос	Г. Есөөс</a:t>
            </a:r>
            <a:endParaRPr sz="16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cxnSp>
        <p:nvCxnSpPr>
          <p:cNvPr id="416" name="Google Shape;416;p3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17" name="Google Shape;417;p31"/>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18" name="Google Shape;418;p31"/>
          <p:cNvSpPr txBox="1"/>
          <p:nvPr/>
        </p:nvSpPr>
        <p:spPr>
          <a:xfrm>
            <a:off x="4384152" y="874564"/>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419" name="Google Shape;419;p31"/>
          <p:cNvSpPr txBox="1"/>
          <p:nvPr/>
        </p:nvSpPr>
        <p:spPr>
          <a:xfrm>
            <a:off x="4977086" y="6229611"/>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76</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420" name="Google Shape;420;p31"/>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421" name="Google Shape;421;p31"/>
          <p:cNvSpPr txBox="1"/>
          <p:nvPr/>
        </p:nvSpPr>
        <p:spPr>
          <a:xfrm>
            <a:off x="1267783" y="1446765"/>
            <a:ext cx="10401300" cy="448449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b="1" lang="en-US" sz="1600">
                <a:solidFill>
                  <a:schemeClr val="dk1"/>
                </a:solidFill>
                <a:latin typeface="Arial"/>
                <a:ea typeface="Arial"/>
                <a:cs typeface="Arial"/>
                <a:sym typeface="Arial"/>
              </a:rPr>
              <a:t>Улсын баяр наадмаар түрүүлсэн бөхөд ____________цол олгодог.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заан		Б. гарди		В. арслан	Г. Аварга</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2"/>
            </a:pPr>
            <a:r>
              <a:rPr b="1" lang="en-US" sz="1600">
                <a:solidFill>
                  <a:schemeClr val="dk1"/>
                </a:solidFill>
                <a:latin typeface="Arial"/>
                <a:ea typeface="Arial"/>
                <a:cs typeface="Arial"/>
                <a:sym typeface="Arial"/>
              </a:rPr>
              <a:t>Улсын баяр наадамд азарга, их нас, _____________, хязаалан, шүдлэн, даага, гэсэн 6 насны ангилалд морьдыг уралдуулдаг.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гүү		Б. морь		В. унага		Г. Соёолон</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3"/>
            </a:pPr>
            <a:r>
              <a:rPr b="1" lang="en-US" sz="1600">
                <a:solidFill>
                  <a:schemeClr val="dk1"/>
                </a:solidFill>
                <a:latin typeface="Arial"/>
                <a:ea typeface="Arial"/>
                <a:cs typeface="Arial"/>
                <a:sym typeface="Arial"/>
              </a:rPr>
              <a:t>Уралдаанд түрүүлсэн морийг “_____________  ____________” цолоор шагнадаг.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Онцгой морь		Б. Хамгийн хурдан			</a:t>
            </a:r>
            <a:endParaRPr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В. Түмэн эх			Г. Нисдэг морь </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4"/>
            </a:pPr>
            <a:r>
              <a:rPr b="1" lang="en-US" sz="1600">
                <a:solidFill>
                  <a:schemeClr val="dk1"/>
                </a:solidFill>
                <a:latin typeface="Arial"/>
                <a:ea typeface="Arial"/>
                <a:cs typeface="Arial"/>
                <a:sym typeface="Arial"/>
              </a:rPr>
              <a:t>Харваачид сур харваж, байгаа онох үед ______________.</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Уухайлдаг		Б. Дуулдаг 	В. Хашхирдаг 	Г. Алга ташдаг</a:t>
            </a:r>
            <a:endParaRPr sz="16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600"/>
              <a:buFont typeface="Calibri"/>
              <a:buAutoNum type="arabicPeriod" startAt="5"/>
            </a:pPr>
            <a:r>
              <a:rPr b="1" lang="en-US" sz="1600">
                <a:solidFill>
                  <a:schemeClr val="dk1"/>
                </a:solidFill>
                <a:latin typeface="Arial"/>
                <a:ea typeface="Arial"/>
                <a:cs typeface="Arial"/>
                <a:sym typeface="Arial"/>
              </a:rPr>
              <a:t>Сурын харваанд шалгарсан хүмүүст Улсын цол, чимэг олгодог. </a:t>
            </a:r>
            <a:endParaRPr b="1" sz="16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600">
                <a:solidFill>
                  <a:schemeClr val="dk1"/>
                </a:solidFill>
                <a:latin typeface="Arial"/>
                <a:ea typeface="Arial"/>
                <a:cs typeface="Arial"/>
                <a:sym typeface="Arial"/>
              </a:rPr>
              <a:t>А. Мастер 		Б. Мэргэн 	В. Тэргүүн 	Г. Аварга </a:t>
            </a:r>
            <a:endParaRPr sz="16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cxnSp>
        <p:nvCxnSpPr>
          <p:cNvPr id="427" name="Google Shape;427;p32"/>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28" name="Google Shape;428;p3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29" name="Google Shape;429;p32"/>
          <p:cNvSpPr/>
          <p:nvPr/>
        </p:nvSpPr>
        <p:spPr>
          <a:xfrm>
            <a:off x="4843724" y="2915466"/>
            <a:ext cx="5992427" cy="161063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Сэдэвт гарсан шинэ үг хэллэгүүдийг цээжлээрэй.</a:t>
            </a:r>
            <a:endParaRPr/>
          </a:p>
          <a:p>
            <a:pPr indent="0" lvl="0" marL="0" marR="0" rtl="0" algn="l">
              <a:lnSpc>
                <a:spcPct val="150000"/>
              </a:lnSpc>
              <a:spcBef>
                <a:spcPts val="0"/>
              </a:spcBef>
              <a:spcAft>
                <a:spcPts val="0"/>
              </a:spcAft>
              <a:buNone/>
            </a:pPr>
            <a:r>
              <a:rPr i="1" lang="en-US" sz="1800">
                <a:solidFill>
                  <a:schemeClr val="dk1"/>
                </a:solidFill>
                <a:latin typeface="Arial"/>
                <a:ea typeface="Arial"/>
                <a:cs typeface="Arial"/>
                <a:sym typeface="Arial"/>
              </a:rPr>
              <a:t>Memorize vocabulary in the given topic</a:t>
            </a:r>
            <a:endParaRPr b="1" i="1" sz="1600">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Өөрийн орны баяр наадмын талаар бичээрэй. </a:t>
            </a:r>
            <a:endParaRPr b="1" i="1" sz="16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i="1" lang="en-US" sz="1800">
                <a:solidFill>
                  <a:schemeClr val="dk1"/>
                </a:solidFill>
                <a:latin typeface="Arial"/>
                <a:ea typeface="Arial"/>
                <a:cs typeface="Arial"/>
                <a:sym typeface="Arial"/>
              </a:rPr>
              <a:t>Write about the national sport festival in your country</a:t>
            </a:r>
            <a:endParaRPr b="1" i="1" sz="1600">
              <a:solidFill>
                <a:schemeClr val="dk1"/>
              </a:solidFill>
              <a:latin typeface="Arial"/>
              <a:ea typeface="Arial"/>
              <a:cs typeface="Arial"/>
              <a:sym typeface="Arial"/>
            </a:endParaRPr>
          </a:p>
        </p:txBody>
      </p:sp>
      <p:pic>
        <p:nvPicPr>
          <p:cNvPr id="430" name="Google Shape;430;p32"/>
          <p:cNvPicPr preferRelativeResize="0"/>
          <p:nvPr/>
        </p:nvPicPr>
        <p:blipFill rotWithShape="1">
          <a:blip r:embed="rId3">
            <a:alphaModFix/>
          </a:blip>
          <a:srcRect b="0" l="0" r="0" t="0"/>
          <a:stretch/>
        </p:blipFill>
        <p:spPr>
          <a:xfrm>
            <a:off x="923064" y="1819274"/>
            <a:ext cx="3429000" cy="2803505"/>
          </a:xfrm>
          <a:prstGeom prst="rect">
            <a:avLst/>
          </a:prstGeom>
          <a:noFill/>
          <a:ln>
            <a:noFill/>
          </a:ln>
        </p:spPr>
      </p:pic>
      <p:sp>
        <p:nvSpPr>
          <p:cNvPr id="431" name="Google Shape;431;p32"/>
          <p:cNvSpPr txBox="1"/>
          <p:nvPr/>
        </p:nvSpPr>
        <p:spPr>
          <a:xfrm>
            <a:off x="1089751" y="4279879"/>
            <a:ext cx="309562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https://thenounproject.com/icon/homework-3841940/</a:t>
            </a:r>
            <a:endParaRPr/>
          </a:p>
        </p:txBody>
      </p:sp>
      <p:sp>
        <p:nvSpPr>
          <p:cNvPr id="432" name="Google Shape;432;p32"/>
          <p:cNvSpPr txBox="1"/>
          <p:nvPr/>
        </p:nvSpPr>
        <p:spPr>
          <a:xfrm>
            <a:off x="4352064" y="1300474"/>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2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2</a:t>
            </a:r>
            <a:endParaRPr sz="1600">
              <a:solidFill>
                <a:schemeClr val="dk1"/>
              </a:solidFill>
              <a:latin typeface="Arial"/>
              <a:ea typeface="Arial"/>
              <a:cs typeface="Arial"/>
              <a:sym typeface="Arial"/>
            </a:endParaRPr>
          </a:p>
        </p:txBody>
      </p:sp>
      <p:sp>
        <p:nvSpPr>
          <p:cNvPr id="433" name="Google Shape;433;p32"/>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cxnSp>
        <p:nvCxnSpPr>
          <p:cNvPr id="439" name="Google Shape;439;p33"/>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40" name="Google Shape;440;p3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41" name="Google Shape;441;p33"/>
          <p:cNvSpPr txBox="1"/>
          <p:nvPr/>
        </p:nvSpPr>
        <p:spPr>
          <a:xfrm>
            <a:off x="3511073" y="389778"/>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42" name="Google Shape;442;p33"/>
          <p:cNvSpPr txBox="1"/>
          <p:nvPr/>
        </p:nvSpPr>
        <p:spPr>
          <a:xfrm>
            <a:off x="1155893" y="1516750"/>
            <a:ext cx="9565341" cy="458683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Мөнхцэцэг, Г., Орхон,Б. (2021). Монгол орон судлал. Улаанбаатар: Линограф ХХК.</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Баттулга, Ч (2020). Монгол орон судлал. Улаанбаатар: Удам соёл ХХК.</a:t>
            </a:r>
            <a:endParaRPr sz="12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t/>
            </a:r>
            <a:endParaRPr sz="12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Mongolian National Broadcaster. (2020, July 11). Үндэсний их баяр наадам  [Photograph]. </a:t>
            </a:r>
            <a:r>
              <a:rPr lang="en-US" sz="1200" u="sng">
                <a:solidFill>
                  <a:srgbClr val="0563C1"/>
                </a:solidFill>
                <a:latin typeface="Arial"/>
                <a:ea typeface="Arial"/>
                <a:cs typeface="Arial"/>
                <a:sym typeface="Arial"/>
                <a:hlinkClick r:id="rId3">
                  <a:extLst>
                    <a:ext uri="{A12FA001-AC4F-418D-AE19-62706E023703}">
                      <ahyp:hlinkClr val="tx"/>
                    </a:ext>
                  </a:extLst>
                </a:hlinkClick>
              </a:rPr>
              <a:t>www.mnb.mn</a:t>
            </a:r>
            <a:r>
              <a:rPr lang="en-US" sz="1200">
                <a:solidFill>
                  <a:schemeClr val="dk1"/>
                </a:solidFill>
                <a:latin typeface="Arial"/>
                <a:ea typeface="Arial"/>
                <a:cs typeface="Arial"/>
                <a:sym typeface="Arial"/>
              </a:rPr>
              <a:t>.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https://www.mnb.mn/i/211746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Одончимэг, Т. (2022, June 15). Наадам [Photograph]. montsame.mn.</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https://montsame.mn/mn/read/298916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Зул, Г. (2017, August 2). Даншиг наадам [Photograph]. www.olloo.mn.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http://www.olloo.mn/n/45184.html</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Адъяасүрэн, Р. (2014, July 10). Баяр наадам [Photograph]. gogo.mn.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https://gogo.mn/r/3lgnk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Ариунболд, Ч. (2019, June 12). Үндэсний их баяр наадам [Photograph].montsame.mn.</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https://montsame.mn/mn/read/192483 </a:t>
            </a:r>
            <a:endParaRPr sz="12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cxnSp>
        <p:nvCxnSpPr>
          <p:cNvPr id="448" name="Google Shape;448;p34"/>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49" name="Google Shape;449;p3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50" name="Google Shape;450;p34"/>
          <p:cNvSpPr txBox="1"/>
          <p:nvPr/>
        </p:nvSpPr>
        <p:spPr>
          <a:xfrm>
            <a:off x="3511073" y="389778"/>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51" name="Google Shape;451;p34"/>
          <p:cNvSpPr txBox="1"/>
          <p:nvPr/>
        </p:nvSpPr>
        <p:spPr>
          <a:xfrm>
            <a:off x="1013012" y="1094489"/>
            <a:ext cx="9897035" cy="55512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Чимгээ, Т. (2022, July 13). Монгол наадам [Photograph]. www.montsame.mn.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https://www.montsame.mn/mn/read/300775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Eagle news. (2018, August 9). Нүүдэлчин монгол наадам [Photograph]. eagle.mn.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http://eagle.mn/r/48395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Mongolnaadam.mn 2023. (n.d.). Монгол наадам батламж [Photograph].www.mongolnaadam.mn.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https://www.mongolnaadam.mn/page/Details/6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Барамсай, Ж. (2014, July 10). Наадмын тухай дурсамж [Photograph].gogo.mn.</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https://gogo.mn/r/63g9y</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Үндэсний баяр наадам [Photograph]. (2018, July 2). www.inews.mn.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https://www.inews.mn/a/2123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Эрийн гурван наадам [Photograph]. (2022, July 10). dailypost.mn.</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https://dailypost.mn/2022/07/10/%D1%8D%D1%80%D0%B8%D0%B9%D0%BD%D0%B3%D1%83%D1%80%D0%B2%D0%B0%D0%BD%D0%BD%D0%B0%D0%B0%D0%B4%D0%B0%D0%BC/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Чимэг, Б. (2019, July 12). Баяр наадам [Photograph]. gogo.mn. </a:t>
            </a:r>
            <a:endParaRPr sz="12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200">
                <a:solidFill>
                  <a:schemeClr val="dk1"/>
                </a:solidFill>
                <a:latin typeface="Arial"/>
                <a:ea typeface="Arial"/>
                <a:cs typeface="Arial"/>
                <a:sym typeface="Arial"/>
              </a:rPr>
              <a:t>     https://gogo.mn/r/242498?i= </a:t>
            </a:r>
            <a:endParaRPr sz="12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cxnSp>
        <p:nvCxnSpPr>
          <p:cNvPr id="457" name="Google Shape;457;p35"/>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58" name="Google Shape;458;p3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459" name="Google Shape;459;p35"/>
          <p:cNvGrpSpPr/>
          <p:nvPr/>
        </p:nvGrpSpPr>
        <p:grpSpPr>
          <a:xfrm>
            <a:off x="6946101" y="1683830"/>
            <a:ext cx="4965182" cy="1781847"/>
            <a:chOff x="2875280" y="2174244"/>
            <a:chExt cx="5750560" cy="2377436"/>
          </a:xfrm>
        </p:grpSpPr>
        <p:sp>
          <p:nvSpPr>
            <p:cNvPr id="460" name="Google Shape;460;p35"/>
            <p:cNvSpPr/>
            <p:nvPr/>
          </p:nvSpPr>
          <p:spPr>
            <a:xfrm>
              <a:off x="2875280" y="2174244"/>
              <a:ext cx="5750560" cy="237743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1" name="Google Shape;461;p35"/>
            <p:cNvSpPr txBox="1"/>
            <p:nvPr/>
          </p:nvSpPr>
          <p:spPr>
            <a:xfrm>
              <a:off x="3200400" y="2890712"/>
              <a:ext cx="5100320" cy="944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Дараагийн хичээл хүртэл баяртай!</a:t>
              </a:r>
              <a:endParaRPr/>
            </a:p>
          </p:txBody>
        </p:sp>
      </p:grpSp>
      <p:pic>
        <p:nvPicPr>
          <p:cNvPr descr="Teacher free icon" id="462" name="Google Shape;462;p35"/>
          <p:cNvPicPr preferRelativeResize="0"/>
          <p:nvPr/>
        </p:nvPicPr>
        <p:blipFill rotWithShape="1">
          <a:blip r:embed="rId3">
            <a:alphaModFix/>
          </a:blip>
          <a:srcRect b="0" l="0" r="0" t="0"/>
          <a:stretch/>
        </p:blipFill>
        <p:spPr>
          <a:xfrm>
            <a:off x="1641662" y="3724170"/>
            <a:ext cx="1747101" cy="1747101"/>
          </a:xfrm>
          <a:prstGeom prst="rect">
            <a:avLst/>
          </a:prstGeom>
          <a:noFill/>
          <a:ln>
            <a:noFill/>
          </a:ln>
        </p:spPr>
      </p:pic>
      <p:sp>
        <p:nvSpPr>
          <p:cNvPr id="463" name="Google Shape;463;p35"/>
          <p:cNvSpPr txBox="1"/>
          <p:nvPr/>
        </p:nvSpPr>
        <p:spPr>
          <a:xfrm>
            <a:off x="1140779" y="5773366"/>
            <a:ext cx="314379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https://www.flaticon.com/free-icon/teacher_1995413</a:t>
            </a:r>
            <a:endParaRPr/>
          </a:p>
        </p:txBody>
      </p:sp>
      <p:pic>
        <p:nvPicPr>
          <p:cNvPr descr="lecture Icon 1525984" id="464" name="Google Shape;464;p35"/>
          <p:cNvPicPr preferRelativeResize="0"/>
          <p:nvPr/>
        </p:nvPicPr>
        <p:blipFill rotWithShape="1">
          <a:blip r:embed="rId4">
            <a:alphaModFix/>
          </a:blip>
          <a:srcRect b="0" l="0" r="0" t="0"/>
          <a:stretch/>
        </p:blipFill>
        <p:spPr>
          <a:xfrm>
            <a:off x="6946101" y="3051363"/>
            <a:ext cx="3070277" cy="3334564"/>
          </a:xfrm>
          <a:prstGeom prst="rect">
            <a:avLst/>
          </a:prstGeom>
          <a:noFill/>
          <a:ln>
            <a:noFill/>
          </a:ln>
        </p:spPr>
      </p:pic>
      <p:sp>
        <p:nvSpPr>
          <p:cNvPr id="465" name="Google Shape;465;p35"/>
          <p:cNvSpPr txBox="1"/>
          <p:nvPr/>
        </p:nvSpPr>
        <p:spPr>
          <a:xfrm>
            <a:off x="7504130" y="5760450"/>
            <a:ext cx="299259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https://thenounproject.com/icon/lecture-1525984/</a:t>
            </a:r>
            <a:endParaRPr/>
          </a:p>
        </p:txBody>
      </p:sp>
      <p:sp>
        <p:nvSpPr>
          <p:cNvPr id="466" name="Google Shape;466;p35"/>
          <p:cNvSpPr txBox="1"/>
          <p:nvPr/>
        </p:nvSpPr>
        <p:spPr>
          <a:xfrm>
            <a:off x="3621741" y="296068"/>
            <a:ext cx="6096000"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Монголчуудын үндэсний баяр, наадам</a:t>
            </a:r>
            <a:endParaRPr/>
          </a:p>
          <a:p>
            <a:pPr indent="0" lvl="0" marL="0" marR="0" rtl="0" algn="ctr">
              <a:lnSpc>
                <a:spcPct val="100000"/>
              </a:lnSpc>
              <a:spcBef>
                <a:spcPts val="0"/>
              </a:spcBef>
              <a:spcAft>
                <a:spcPts val="0"/>
              </a:spcAft>
              <a:buNone/>
            </a:pPr>
            <a:r>
              <a:rPr b="1" lang="en-US" sz="1600">
                <a:solidFill>
                  <a:schemeClr val="dk1"/>
                </a:solidFill>
                <a:latin typeface="Arial"/>
                <a:ea typeface="Arial"/>
                <a:cs typeface="Arial"/>
                <a:sym typeface="Arial"/>
              </a:rPr>
              <a:t>Mongolian National Festival - Naadam</a:t>
            </a:r>
            <a:endParaRPr/>
          </a:p>
        </p:txBody>
      </p:sp>
      <p:sp>
        <p:nvSpPr>
          <p:cNvPr id="467" name="Google Shape;467;p35"/>
          <p:cNvSpPr/>
          <p:nvPr/>
        </p:nvSpPr>
        <p:spPr>
          <a:xfrm>
            <a:off x="1096631" y="1683830"/>
            <a:ext cx="4965182" cy="1781847"/>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8" name="Google Shape;468;p35"/>
          <p:cNvSpPr txBox="1"/>
          <p:nvPr/>
        </p:nvSpPr>
        <p:spPr>
          <a:xfrm>
            <a:off x="1377348" y="2220810"/>
            <a:ext cx="440374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Анхаарал хандуулсанд баярлалаа.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