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97" r:id="rId2"/>
    <p:sldId id="281" r:id="rId3"/>
    <p:sldId id="337" r:id="rId4"/>
    <p:sldId id="414" r:id="rId5"/>
    <p:sldId id="256" r:id="rId6"/>
    <p:sldId id="303" r:id="rId7"/>
    <p:sldId id="317" r:id="rId8"/>
    <p:sldId id="432" r:id="rId9"/>
    <p:sldId id="431" r:id="rId10"/>
    <p:sldId id="436" r:id="rId11"/>
    <p:sldId id="442" r:id="rId12"/>
    <p:sldId id="300" r:id="rId13"/>
    <p:sldId id="440" r:id="rId14"/>
    <p:sldId id="443" r:id="rId15"/>
    <p:sldId id="306" r:id="rId16"/>
    <p:sldId id="441" r:id="rId17"/>
    <p:sldId id="296" r:id="rId18"/>
    <p:sldId id="307" r:id="rId19"/>
    <p:sldId id="438" r:id="rId20"/>
    <p:sldId id="439" r:id="rId21"/>
    <p:sldId id="282" r:id="rId22"/>
    <p:sldId id="308" r:id="rId23"/>
    <p:sldId id="433" r:id="rId24"/>
    <p:sldId id="434" r:id="rId25"/>
    <p:sldId id="435" r:id="rId26"/>
    <p:sldId id="313" r:id="rId27"/>
    <p:sldId id="381" r:id="rId28"/>
    <p:sldId id="289" r:id="rId29"/>
    <p:sldId id="365" r:id="rId30"/>
    <p:sldId id="319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indows User" initials="WU" lastIdx="1" clrIdx="0">
    <p:extLst>
      <p:ext uri="{19B8F6BF-5375-455C-9EA6-DF929625EA0E}">
        <p15:presenceInfo xmlns:p15="http://schemas.microsoft.com/office/powerpoint/2012/main" userId="Windows 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F528F"/>
    <a:srgbClr val="FFFF99"/>
    <a:srgbClr val="FFFFCC"/>
    <a:srgbClr val="ABE3AB"/>
    <a:srgbClr val="EACBAF"/>
    <a:srgbClr val="8BFFFF"/>
    <a:srgbClr val="00ACA8"/>
    <a:srgbClr val="6A9043"/>
    <a:srgbClr val="4472C4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60" autoAdjust="0"/>
    <p:restoredTop sz="94660"/>
  </p:normalViewPr>
  <p:slideViewPr>
    <p:cSldViewPr snapToGrid="0">
      <p:cViewPr varScale="1">
        <p:scale>
          <a:sx n="81" d="100"/>
          <a:sy n="81" d="100"/>
        </p:scale>
        <p:origin x="71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0EE602-28CF-4C77-A65A-0D4B3DB25279}" type="datetimeFigureOut">
              <a:rPr lang="en-US" smtClean="0"/>
              <a:t>6/4/2023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DAF445-627B-4488-A379-4A91CF7F201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66820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2DAF445-627B-4488-A379-4A91CF7F201F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18995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2DAF445-627B-4488-A379-4A91CF7F201F}" type="slidenum">
              <a:rPr lang="en-US" smtClean="0"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13569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3" name="Google Shape;493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94" name="Google Shape;494;p3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495" name="Google Shape;495;p3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29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0477340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2DAF445-627B-4488-A379-4A91CF7F201F}" type="slidenum">
              <a:rPr lang="en-US" smtClean="0"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33151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4CDC64-4197-4D66-B1C2-B1298B1662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DF2CCD-B5AF-4277-8033-74732037C93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6523E5-F207-4695-9DA5-A7DF52667C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966A-0EE8-4060-BA2B-39174EDC7B32}" type="datetimeFigureOut">
              <a:rPr lang="en-US" smtClean="0"/>
              <a:t>6/4/2023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2DB4C6-ABA3-43F3-98C2-169C3D56AE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D659B4-471E-4866-8E54-93DF26E141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7750A-2059-42C2-9BCC-00A8239D3C0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40249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34E797-0E76-4887-AC3E-C25CBC8764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F24CB7-D6A6-4821-B295-6972E16031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77E9F5-4144-4088-81FA-78BE2EBA7E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966A-0EE8-4060-BA2B-39174EDC7B32}" type="datetimeFigureOut">
              <a:rPr lang="en-US" smtClean="0"/>
              <a:t>6/4/2023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32AE49-C81D-405B-AD10-844E89388C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155370-07E7-4815-9414-EEFE47D807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7750A-2059-42C2-9BCC-00A8239D3C0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78418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3BACC9-A503-486A-ABE2-53BD9A16E2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7C0B10-E0D6-4444-AF33-64A2F1E358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B7CFB1-BFE7-4894-AD0F-8EB7FB41A5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966A-0EE8-4060-BA2B-39174EDC7B32}" type="datetimeFigureOut">
              <a:rPr lang="en-US" smtClean="0"/>
              <a:t>6/4/2023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9E5D29-4B6A-4E2C-9326-3D83ABE6CB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383026-98CD-46E1-8BF1-7D29CBFBDD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7750A-2059-42C2-9BCC-00A8239D3C0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74466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8078C8-73DA-4AA9-BC69-AA02974537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4A69C6-5551-45C8-9339-FB059C0DF07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530EF91-7B42-46F3-BDF1-F100F9FFA5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7C2E16-E533-4E8A-A689-01EF5351D5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966A-0EE8-4060-BA2B-39174EDC7B32}" type="datetimeFigureOut">
              <a:rPr lang="en-US" smtClean="0"/>
              <a:t>6/4/2023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026556-336E-47A9-AA52-DAEF5D8C7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A78849-7EE4-4BE4-8267-D4B65B094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7750A-2059-42C2-9BCC-00A8239D3C0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9296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C09240-C310-47F1-8AB9-4D03C5B00E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7212BF6-B8E9-44FD-8CC1-DE85C23278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A23801-1175-4A5D-8E96-E6F6815919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BA0F7B7-0DD8-47BE-8014-6328410C16E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5D6922C-A07C-4A4E-9BC6-65F3F747F2C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444392-5FFB-4DBE-BCAB-12C6EB747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966A-0EE8-4060-BA2B-39174EDC7B32}" type="datetimeFigureOut">
              <a:rPr lang="en-US" smtClean="0"/>
              <a:t>6/4/2023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3124B53-77AA-4DCC-9F90-9F4B02C980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382F289-30E6-4C64-8701-091E4BDDF6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7750A-2059-42C2-9BCC-00A8239D3C0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35357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01026D-60BB-4D62-96F2-1256EF1A39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0736C13-BB8D-4A88-A935-EF20E4501A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966A-0EE8-4060-BA2B-39174EDC7B32}" type="datetimeFigureOut">
              <a:rPr lang="en-US" smtClean="0"/>
              <a:t>6/4/2023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B40216-5FFC-4428-B0BB-0A09EEF3E6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1791C5C-F2F0-4492-B758-33CF8B9E7D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7750A-2059-42C2-9BCC-00A8239D3C0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97799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B864125-9EA9-41B8-BD2B-4911C57E0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966A-0EE8-4060-BA2B-39174EDC7B32}" type="datetimeFigureOut">
              <a:rPr lang="en-US" smtClean="0"/>
              <a:t>6/4/2023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664B5BE-7881-4ED6-9C32-BFC9629B77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1BCA3B-75C3-4FEE-8590-C4E149746E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7750A-2059-42C2-9BCC-00A8239D3C0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38885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9D5761-051E-4E30-8DBB-004AE1D63B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CA1A9B-CCB6-455A-99EB-EB0A9DB953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273028-8E21-456B-AD64-27730176EF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F9156C-5DDD-4104-AFED-36F5766A96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966A-0EE8-4060-BA2B-39174EDC7B32}" type="datetimeFigureOut">
              <a:rPr lang="en-US" smtClean="0"/>
              <a:t>6/4/2023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7EE0DE-36D7-4912-B578-F043D25C0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3D77CC-8801-4D75-823E-CAEC3906DA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7750A-2059-42C2-9BCC-00A8239D3C0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48849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C7BEC0-060B-4176-962F-42A3E14961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220A741-1ED7-47AA-BFB7-7BC4094267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96C07F2-CC7B-4FA8-B42A-3737EA1665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0DEFF0-790B-4C78-9D81-72F624C778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966A-0EE8-4060-BA2B-39174EDC7B32}" type="datetimeFigureOut">
              <a:rPr lang="en-US" smtClean="0"/>
              <a:t>6/4/2023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9B2DEA-0B1B-46BE-9D43-949ACE23C7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A09CBF-9640-473E-897F-94E29992B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7750A-2059-42C2-9BCC-00A8239D3C0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06714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699AEA-368B-440D-8D10-6C1662F06E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0AFC0C4-E73D-4032-B128-1240E74CEA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EEFD6F-7C25-4139-8595-EAABE276BD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966A-0EE8-4060-BA2B-39174EDC7B32}" type="datetimeFigureOut">
              <a:rPr lang="en-US" smtClean="0"/>
              <a:t>6/4/2023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9C9E70-B15E-4412-A18D-7B84B57722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81A75C-EE78-49A9-85F6-042151DD0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7750A-2059-42C2-9BCC-00A8239D3C0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885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E0BC680-B479-4F14-B379-5D3FC81377A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DE84F7-675D-40C9-B959-A9F66315C9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AB5FDD-5439-43A1-B394-569916BEB3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3966A-0EE8-4060-BA2B-39174EDC7B32}" type="datetimeFigureOut">
              <a:rPr lang="en-US" smtClean="0"/>
              <a:t>6/4/2023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09DC38-4156-4274-BE6B-42AAE225F8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38E522-F3FF-4695-B349-3E72A30D6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7750A-2059-42C2-9BCC-00A8239D3C0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73914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3F8C675-7B9D-4E73-A96C-C10F2E5C80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765530-CC96-423D-9717-298897B3C9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66A181-0910-4CA6-9DEA-011D8FE8727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53966A-0EE8-4060-BA2B-39174EDC7B32}" type="datetimeFigureOut">
              <a:rPr lang="en-US" smtClean="0"/>
              <a:t>6/4/2023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C9D580-385C-4648-A858-5E014351469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E0A1A9-B740-4068-BDAA-21DD98C06A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87750A-2059-42C2-9BCC-00A8239D3C0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2461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00EAD39-89B2-48A3-9D7B-1D9F59F6C8F4}"/>
              </a:ext>
            </a:extLst>
          </p:cNvPr>
          <p:cNvSpPr txBox="1">
            <a:spLocks/>
          </p:cNvSpPr>
          <p:nvPr/>
        </p:nvSpPr>
        <p:spPr>
          <a:xfrm>
            <a:off x="2323582" y="2470636"/>
            <a:ext cx="8398276" cy="61947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Сэдэв: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 уламжлалт зан заншил</a:t>
            </a:r>
          </a:p>
          <a:p>
            <a:pPr>
              <a:lnSpc>
                <a:spcPct val="100000"/>
              </a:lnSpc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Topic: Traditional customs of Mongolians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infant’s haircut custom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C4A2C076-CA55-EE36-CEEB-4E9369A9840B}"/>
              </a:ext>
            </a:extLst>
          </p:cNvPr>
          <p:cNvSpPr txBox="1">
            <a:spLocks/>
          </p:cNvSpPr>
          <p:nvPr/>
        </p:nvSpPr>
        <p:spPr>
          <a:xfrm>
            <a:off x="2286000" y="366447"/>
            <a:ext cx="8319155" cy="76024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r>
              <a:rPr lang="en-US" sz="1600" b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Mongolian language for foreigners –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Week 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</a:p>
          <a:p>
            <a:pPr>
              <a:lnSpc>
                <a:spcPct val="100000"/>
              </a:lnSpc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Lecture </a:t>
            </a:r>
            <a:r>
              <a:rPr lang="mn-Mong-CN" sz="1600" b="1" dirty="0">
                <a:latin typeface="Arial" panose="020B0604020202020204" pitchFamily="34" charset="0"/>
                <a:cs typeface="Arial" panose="020B0604020202020204" pitchFamily="34" charset="0"/>
              </a:rPr>
              <a:t>№1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</a:p>
        </p:txBody>
      </p:sp>
      <p:sp>
        <p:nvSpPr>
          <p:cNvPr id="6" name="Google Shape;92;p1">
            <a:extLst>
              <a:ext uri="{FF2B5EF4-FFF2-40B4-BE49-F238E27FC236}">
                <a16:creationId xmlns:a16="http://schemas.microsoft.com/office/drawing/2014/main" id="{71E3DF19-C2E4-3222-1FC0-32B1A77C11A7}"/>
              </a:ext>
            </a:extLst>
          </p:cNvPr>
          <p:cNvSpPr txBox="1"/>
          <p:nvPr/>
        </p:nvSpPr>
        <p:spPr>
          <a:xfrm>
            <a:off x="3474720" y="3349214"/>
            <a:ext cx="5730289" cy="6194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7E5D"/>
              </a:buClr>
              <a:buSzPts val="1800"/>
              <a:buFont typeface="Times New Roman"/>
              <a:buNone/>
            </a:pPr>
            <a:r>
              <a:rPr lang="en-US" sz="1200" b="1" i="0" u="none" strike="noStrike" cap="none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Сонсох, ярих, унших, бичих</a:t>
            </a:r>
            <a:r>
              <a:rPr lang="mn-MN" sz="1200" b="1" i="0" u="none" strike="noStrike" cap="none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 чадварыг дээшлүүлэх </a:t>
            </a:r>
            <a:r>
              <a:rPr lang="en-US" sz="1200" b="1" i="0" u="none" strike="noStrike" cap="none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 </a:t>
            </a:r>
            <a:endParaRPr sz="1200" b="1" i="0" u="none" strike="noStrike" cap="none" dirty="0"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7E5D"/>
              </a:buClr>
              <a:buSzPts val="1800"/>
              <a:buFont typeface="Times New Roman"/>
              <a:buNone/>
            </a:pPr>
            <a:r>
              <a:rPr lang="en-US" sz="1200" b="1" i="0" u="none" strike="noStrike" cap="none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listening, speaking, reading, writing</a:t>
            </a:r>
            <a:endParaRPr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DF15FB0-715A-369B-4924-C4B7DFE2B235}"/>
              </a:ext>
            </a:extLst>
          </p:cNvPr>
          <p:cNvSpPr txBox="1"/>
          <p:nvPr/>
        </p:nvSpPr>
        <p:spPr>
          <a:xfrm>
            <a:off x="3474720" y="5754635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Mongolian National University Arts And Culture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Professor, Basbish.S</a:t>
            </a:r>
          </a:p>
        </p:txBody>
      </p:sp>
    </p:spTree>
    <p:extLst>
      <p:ext uri="{BB962C8B-B14F-4D97-AF65-F5344CB8AC3E}">
        <p14:creationId xmlns:p14="http://schemas.microsoft.com/office/powerpoint/2010/main" val="41486505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6A474A43-EAE8-4354-BF0E-4D317FDF42B6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E8CB9A0-0FAD-46E2-8C2B-7AA51D1A0EEB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D503C544-8C87-A927-CB1D-4F62EC37ACAB}"/>
              </a:ext>
            </a:extLst>
          </p:cNvPr>
          <p:cNvSpPr txBox="1"/>
          <p:nvPr/>
        </p:nvSpPr>
        <p:spPr>
          <a:xfrm>
            <a:off x="1961855" y="2459634"/>
            <a:ext cx="8643391" cy="25340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AutoNum type="arabicPeriod"/>
            </a:pPr>
            <a:r>
              <a:rPr lang="mn-MN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Өмнөх хичээлийн бататгал-</a:t>
            </a:r>
            <a:r>
              <a:rPr lang="mn-MN" dirty="0">
                <a:solidFill>
                  <a:srgbClr val="050505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 </a:t>
            </a:r>
            <a:r>
              <a:rPr lang="en-US" dirty="0">
                <a:solidFill>
                  <a:srgbClr val="050505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Reviewing pervious learning</a:t>
            </a:r>
          </a:p>
          <a:p>
            <a:pPr marL="34290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AutoNum type="arabicPeriod"/>
            </a:pPr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уламжлалт зан заншил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Traditional customs of Mongolians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infant’s haircut custom</a:t>
            </a:r>
            <a:endParaRPr lang="en-US" dirty="0">
              <a:solidFill>
                <a:srgbClr val="FF0000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  <a:p>
            <a:pPr marL="34290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AutoNum type="arabicPeriod"/>
            </a:pPr>
            <a:r>
              <a:rPr lang="mn-MN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Дасгал ажлууд- </a:t>
            </a:r>
            <a:r>
              <a:rPr lang="en-US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Exercises </a:t>
            </a:r>
            <a:endParaRPr lang="mn-MN" dirty="0">
              <a:latin typeface="Arial" panose="020B0604020202020204" pitchFamily="34" charset="0"/>
              <a:cs typeface="Arial" panose="020B0604020202020204" pitchFamily="34" charset="0"/>
              <a:sym typeface="Times New Roman"/>
            </a:endParaRPr>
          </a:p>
          <a:p>
            <a:pPr marL="34290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AutoNum type="arabicPeriod"/>
            </a:pPr>
            <a:r>
              <a:rPr lang="mn-MN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Шинэ үг хэллэгүүд- </a:t>
            </a:r>
            <a:r>
              <a:rPr lang="en-US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New words</a:t>
            </a:r>
          </a:p>
          <a:p>
            <a:pPr marL="34290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AutoNum type="arabicPeriod"/>
            </a:pPr>
            <a:r>
              <a:rPr lang="mn-MN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Гэрийн даалгавар - </a:t>
            </a:r>
            <a:r>
              <a:rPr lang="en-US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Homework</a:t>
            </a:r>
            <a:endParaRPr lang="mn-MN" dirty="0">
              <a:solidFill>
                <a:schemeClr val="dk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</p:txBody>
      </p:sp>
      <p:sp>
        <p:nvSpPr>
          <p:cNvPr id="14" name="Google Shape;103;p2">
            <a:extLst>
              <a:ext uri="{FF2B5EF4-FFF2-40B4-BE49-F238E27FC236}">
                <a16:creationId xmlns:a16="http://schemas.microsoft.com/office/drawing/2014/main" id="{5A7AB5F1-B227-0F54-9428-9AB623765884}"/>
              </a:ext>
            </a:extLst>
          </p:cNvPr>
          <p:cNvSpPr txBox="1"/>
          <p:nvPr/>
        </p:nvSpPr>
        <p:spPr>
          <a:xfrm>
            <a:off x="4062952" y="342374"/>
            <a:ext cx="4943212" cy="4056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lang="en-US" sz="1600" b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Хичээлийн агуулга - </a:t>
            </a:r>
            <a:r>
              <a:rPr lang="en-US" sz="1600" b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Lecture content</a:t>
            </a:r>
            <a:endParaRPr sz="1600" b="1" dirty="0">
              <a:solidFill>
                <a:schemeClr val="dk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8474921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71416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A54E318F-C8B7-44A6-89DB-4E2883067A3C}"/>
              </a:ext>
            </a:extLst>
          </p:cNvPr>
          <p:cNvSpPr txBox="1"/>
          <p:nvPr/>
        </p:nvSpPr>
        <p:spPr>
          <a:xfrm>
            <a:off x="3326145" y="172819"/>
            <a:ext cx="609442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mn-MN" sz="1600" b="1" dirty="0">
                <a:solidFill>
                  <a:srgbClr val="050505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Өмнөх хичээлийн бататгал буюу гэрийн даалгавар</a:t>
            </a:r>
            <a:r>
              <a:rPr lang="en-US" sz="1600" b="1" dirty="0">
                <a:solidFill>
                  <a:srgbClr val="050505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 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dirty="0">
                <a:solidFill>
                  <a:srgbClr val="050505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Reviewing pervious learning and</a:t>
            </a:r>
            <a:r>
              <a:rPr lang="mn-MN" sz="1600" b="1" dirty="0">
                <a:solidFill>
                  <a:srgbClr val="050505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 </a:t>
            </a:r>
            <a:r>
              <a:rPr lang="en-US" sz="1600" b="1" dirty="0">
                <a:solidFill>
                  <a:srgbClr val="050505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h</a:t>
            </a:r>
            <a:r>
              <a:rPr lang="en-US" sz="1600" b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omework </a:t>
            </a:r>
            <a:endParaRPr lang="en-US" sz="16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E62F8B6-0464-1D83-FED4-E7C72969AC0C}"/>
              </a:ext>
            </a:extLst>
          </p:cNvPr>
          <p:cNvSpPr txBox="1"/>
          <p:nvPr/>
        </p:nvSpPr>
        <p:spPr>
          <a:xfrm>
            <a:off x="4882444" y="6117098"/>
            <a:ext cx="275992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0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</a:t>
            </a:r>
            <a:r>
              <a:rPr lang="mn-MN" sz="1000" dirty="0">
                <a:latin typeface="Arial" panose="020B0604020202020204" pitchFamily="34" charset="0"/>
                <a:ea typeface="Arial" panose="020B0604020202020204" pitchFamily="34" charset="0"/>
              </a:rPr>
              <a:t>76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)</a:t>
            </a:r>
            <a:endParaRPr lang="en-US" sz="1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D3310B-F441-7F34-928F-7208EBE127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5026" y="1136705"/>
            <a:ext cx="10101948" cy="4584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3131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71416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A54E318F-C8B7-44A6-89DB-4E2883067A3C}"/>
              </a:ext>
            </a:extLst>
          </p:cNvPr>
          <p:cNvSpPr txBox="1"/>
          <p:nvPr/>
        </p:nvSpPr>
        <p:spPr>
          <a:xfrm>
            <a:off x="3326145" y="172819"/>
            <a:ext cx="609442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mn-MN" sz="1600" b="1" dirty="0">
                <a:solidFill>
                  <a:srgbClr val="050505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Өмнөх хичээлийн бататгал буюу гэрийн даалгавар</a:t>
            </a:r>
            <a:r>
              <a:rPr lang="en-US" sz="1600" b="1" dirty="0">
                <a:solidFill>
                  <a:srgbClr val="050505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 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dirty="0">
                <a:solidFill>
                  <a:srgbClr val="050505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Reviewing pervious learning and</a:t>
            </a:r>
            <a:r>
              <a:rPr lang="mn-MN" sz="1600" b="1" dirty="0">
                <a:solidFill>
                  <a:srgbClr val="050505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 </a:t>
            </a:r>
            <a:r>
              <a:rPr lang="en-US" sz="1600" b="1" dirty="0">
                <a:solidFill>
                  <a:srgbClr val="050505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h</a:t>
            </a:r>
            <a:r>
              <a:rPr lang="en-US" sz="1600" b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omework </a:t>
            </a:r>
            <a:endParaRPr lang="en-US" sz="16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0CACD78-D04D-C343-C64D-A26F18AEE73E}"/>
              </a:ext>
            </a:extLst>
          </p:cNvPr>
          <p:cNvSpPr txBox="1"/>
          <p:nvPr/>
        </p:nvSpPr>
        <p:spPr>
          <a:xfrm>
            <a:off x="4905368" y="6368110"/>
            <a:ext cx="3575628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0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</a:t>
            </a:r>
            <a:r>
              <a:rPr lang="mn-MN" sz="1000" dirty="0">
                <a:latin typeface="Arial" panose="020B0604020202020204" pitchFamily="34" charset="0"/>
                <a:ea typeface="Arial" panose="020B0604020202020204" pitchFamily="34" charset="0"/>
              </a:rPr>
              <a:t>76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)</a:t>
            </a:r>
            <a:endParaRPr lang="en-US" sz="1000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886390D-D479-D73C-9633-7714FDB5A8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642" y="1360999"/>
            <a:ext cx="10455546" cy="4517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01919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">
            <a:extLst>
              <a:ext uri="{FF2B5EF4-FFF2-40B4-BE49-F238E27FC236}">
                <a16:creationId xmlns:a16="http://schemas.microsoft.com/office/drawing/2014/main" id="{2B932A3A-B5D3-4207-AF1B-6F9A0DF692DD}"/>
              </a:ext>
            </a:extLst>
          </p:cNvPr>
          <p:cNvSpPr txBox="1">
            <a:spLocks/>
          </p:cNvSpPr>
          <p:nvPr/>
        </p:nvSpPr>
        <p:spPr>
          <a:xfrm>
            <a:off x="719254" y="2684606"/>
            <a:ext cx="5021670" cy="130754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mn-MN" sz="4400" b="1" dirty="0">
                <a:solidFill>
                  <a:srgbClr val="2F528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Хүүхдийн даахь үргээх ёс</a:t>
            </a:r>
            <a:endParaRPr lang="en-US" sz="4400" b="1" dirty="0">
              <a:solidFill>
                <a:srgbClr val="2F528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367CB56-B654-B650-4270-58388CC892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90095" y="1118415"/>
            <a:ext cx="5882651" cy="46211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E6B6968-D525-EF71-BA1B-9C6D7AD66DC2}"/>
              </a:ext>
            </a:extLst>
          </p:cNvPr>
          <p:cNvSpPr txBox="1"/>
          <p:nvPr/>
        </p:nvSpPr>
        <p:spPr>
          <a:xfrm>
            <a:off x="6232458" y="5831969"/>
            <a:ext cx="459792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000" dirty="0">
                <a:latin typeface="Arial" panose="020B0604020202020204" pitchFamily="34" charset="0"/>
                <a:cs typeface="Arial" panose="020B0604020202020204" pitchFamily="34" charset="0"/>
              </a:rPr>
              <a:t>Хүүхдийн даахь үргээх ерөөл [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Photograph]. (2021, January 16). duuren.info. </a:t>
            </a:r>
          </a:p>
          <a:p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    https://duuren.info/?p=3486</a:t>
            </a:r>
          </a:p>
        </p:txBody>
      </p:sp>
    </p:spTree>
    <p:extLst>
      <p:ext uri="{BB962C8B-B14F-4D97-AF65-F5344CB8AC3E}">
        <p14:creationId xmlns:p14="http://schemas.microsoft.com/office/powerpoint/2010/main" val="7772694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6A474A43-EAE8-4354-BF0E-4D317FDF42B6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E8CB9A0-0FAD-46E2-8C2B-7AA51D1A0EEB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8" name="Google Shape;112;p3">
            <a:extLst>
              <a:ext uri="{FF2B5EF4-FFF2-40B4-BE49-F238E27FC236}">
                <a16:creationId xmlns:a16="http://schemas.microsoft.com/office/drawing/2014/main" id="{AECD2DDB-B8E4-0B2B-0BE4-4359C2E8D508}"/>
              </a:ext>
            </a:extLst>
          </p:cNvPr>
          <p:cNvSpPr txBox="1"/>
          <p:nvPr/>
        </p:nvSpPr>
        <p:spPr>
          <a:xfrm>
            <a:off x="2771427" y="1196403"/>
            <a:ext cx="7292776" cy="619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lang="en-US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 </a:t>
            </a:r>
            <a:r>
              <a:rPr lang="mn-MN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Дасгал 1. </a:t>
            </a:r>
            <a:r>
              <a:rPr lang="en-US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Асуултыг уншаарай. </a:t>
            </a:r>
            <a:r>
              <a:rPr lang="mn-MN" sz="1600" dirty="0">
                <a:solidFill>
                  <a:srgbClr val="0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Arial"/>
              </a:rPr>
              <a:t>- </a:t>
            </a:r>
            <a:r>
              <a:rPr lang="en-US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Read the questions.</a:t>
            </a:r>
            <a:endParaRPr sz="1600" b="0" i="0" u="none" strike="noStrike" cap="none" dirty="0">
              <a:solidFill>
                <a:srgbClr val="000000"/>
              </a:solidFill>
              <a:latin typeface="Arial" panose="020B0604020202020204" pitchFamily="34" charset="0"/>
              <a:ea typeface="Arial"/>
              <a:cs typeface="Arial" panose="020B0604020202020204" pitchFamily="34" charset="0"/>
              <a:sym typeface="Arial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57BDD65-18C1-E5ED-C26D-536BD77A7DD0}"/>
              </a:ext>
            </a:extLst>
          </p:cNvPr>
          <p:cNvSpPr txBox="1"/>
          <p:nvPr/>
        </p:nvSpPr>
        <p:spPr>
          <a:xfrm>
            <a:off x="4659728" y="5838654"/>
            <a:ext cx="2872543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000" b="1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(Мөнхцэцэг, Г., Орхон,Б, 2021, хууд. </a:t>
            </a:r>
            <a:r>
              <a:rPr lang="en-US" sz="1000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128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F6C4740-8811-5CC9-42C5-61E8B9905943}"/>
              </a:ext>
            </a:extLst>
          </p:cNvPr>
          <p:cNvSpPr txBox="1"/>
          <p:nvPr/>
        </p:nvSpPr>
        <p:spPr>
          <a:xfrm>
            <a:off x="3675530" y="243985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</a:pP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уламжлалт зан заншил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mn-MN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Traditional customs of Mongolians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infant’s haircut custom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1600" b="1" dirty="0">
              <a:solidFill>
                <a:schemeClr val="dk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1AB8688-81CB-9D8D-FE9C-56693C9E2F7A}"/>
              </a:ext>
            </a:extLst>
          </p:cNvPr>
          <p:cNvSpPr/>
          <p:nvPr/>
        </p:nvSpPr>
        <p:spPr>
          <a:xfrm>
            <a:off x="1721223" y="2628738"/>
            <a:ext cx="9009530" cy="1881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lnSpc>
                <a:spcPct val="150000"/>
              </a:lnSpc>
              <a:buFont typeface="+mj-lt"/>
              <a:buAutoNum type="arabicPeriod"/>
            </a:pP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Хүүхдийн даахь гэж юу вэ?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</a:pP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Даахь үргээх ёс гэж юу вэ?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</a:pP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Хүүхдийн даахь үргээх ёслолд очиж байсан уу?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</a:pP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Хүүхдийн даахь үргээхэд ямар ямар ёс дагадаг вэ? Юуг цээрлэдэг вэ?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2449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C4D3603D-C331-D336-3615-EE70FEA3EBEC}"/>
              </a:ext>
            </a:extLst>
          </p:cNvPr>
          <p:cNvSpPr txBox="1"/>
          <p:nvPr/>
        </p:nvSpPr>
        <p:spPr>
          <a:xfrm>
            <a:off x="2505612" y="992859"/>
            <a:ext cx="766808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mn-MN" sz="14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Шинэ үг хэллэгүүдийг цээжилж, утгыг ойлгоорой. </a:t>
            </a:r>
            <a:endParaRPr lang="mn-MN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Memorize the new vocabularies and understand the meaning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583597D-8DC0-FFC2-A273-0ED639A671F7}"/>
              </a:ext>
            </a:extLst>
          </p:cNvPr>
          <p:cNvSpPr txBox="1"/>
          <p:nvPr/>
        </p:nvSpPr>
        <p:spPr>
          <a:xfrm>
            <a:off x="4308186" y="6371921"/>
            <a:ext cx="3575628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0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</a:t>
            </a:r>
            <a:r>
              <a:rPr lang="en-US" sz="1000" dirty="0">
                <a:latin typeface="Arial" panose="020B0604020202020204" pitchFamily="34" charset="0"/>
                <a:ea typeface="Arial" panose="020B0604020202020204" pitchFamily="34" charset="0"/>
              </a:rPr>
              <a:t>131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)</a:t>
            </a:r>
            <a:endParaRPr lang="en-US" sz="10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1FDB8CA-4B6D-7446-33CF-4D131B963ABA}"/>
              </a:ext>
            </a:extLst>
          </p:cNvPr>
          <p:cNvSpPr txBox="1"/>
          <p:nvPr/>
        </p:nvSpPr>
        <p:spPr>
          <a:xfrm>
            <a:off x="1893896" y="1704669"/>
            <a:ext cx="7668088" cy="4478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Бага үд –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before noon</a:t>
            </a:r>
            <a:endParaRPr lang="mn-MN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marR="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Бэлгэ дэмбэрлийн үгс –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words of good omen</a:t>
            </a: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342900" marR="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Бэлэг –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present, gift </a:t>
            </a:r>
            <a:endParaRPr lang="mn-MN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marR="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Даахь –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infant’ hair before first cutting</a:t>
            </a:r>
            <a:endParaRPr lang="mn-MN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marR="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Даахь авах –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to cut infant’s hair</a:t>
            </a:r>
            <a:endParaRPr lang="mn-MN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marR="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Даахь үргээх –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to cut infant’s hair</a:t>
            </a:r>
            <a:endParaRPr lang="mn-MN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marR="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Даахинд гар хүрэх –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to cut infant’s hair</a:t>
            </a:r>
            <a:endParaRPr lang="mn-MN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marR="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Идээ засах –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to put food on a bowl nicely for a ceremony or celebration</a:t>
            </a:r>
            <a:endParaRPr lang="mn-MN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marR="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Идээ барих –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to offer someone food respectfully</a:t>
            </a:r>
            <a:endParaRPr lang="mn-MN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marR="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Ерөөх –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to wish good fortune</a:t>
            </a:r>
            <a:endParaRPr lang="mn-MN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marR="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Ерөөлийн үг –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good wishes</a:t>
            </a:r>
            <a:endParaRPr lang="mn-MN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marR="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Ёс –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custom</a:t>
            </a:r>
            <a:endParaRPr lang="mn-MN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D2614C-5134-072F-67F7-244EBBE45C35}"/>
              </a:ext>
            </a:extLst>
          </p:cNvPr>
          <p:cNvSpPr txBox="1"/>
          <p:nvPr/>
        </p:nvSpPr>
        <p:spPr>
          <a:xfrm>
            <a:off x="3675530" y="243985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</a:pP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уламжлалт зан заншил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mn-MN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Traditional customs of Mongolians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infant’s haircut custom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1600" b="1" dirty="0">
              <a:solidFill>
                <a:schemeClr val="dk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8162407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C4D3603D-C331-D336-3615-EE70FEA3EBEC}"/>
              </a:ext>
            </a:extLst>
          </p:cNvPr>
          <p:cNvSpPr txBox="1"/>
          <p:nvPr/>
        </p:nvSpPr>
        <p:spPr>
          <a:xfrm>
            <a:off x="2505612" y="992859"/>
            <a:ext cx="766808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mn-MN" sz="14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Шинэ үг хэллэгүүдийг цээжилж, утгыг ойлгоорой. </a:t>
            </a:r>
            <a:endParaRPr lang="mn-MN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Memorize the new vocabularies and understand the meaning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583597D-8DC0-FFC2-A273-0ED639A671F7}"/>
              </a:ext>
            </a:extLst>
          </p:cNvPr>
          <p:cNvSpPr txBox="1"/>
          <p:nvPr/>
        </p:nvSpPr>
        <p:spPr>
          <a:xfrm>
            <a:off x="4308186" y="6371921"/>
            <a:ext cx="3575628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0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</a:t>
            </a:r>
            <a:r>
              <a:rPr lang="en-US" sz="1000" dirty="0">
                <a:latin typeface="Arial" panose="020B0604020202020204" pitchFamily="34" charset="0"/>
                <a:ea typeface="Arial" panose="020B0604020202020204" pitchFamily="34" charset="0"/>
              </a:rPr>
              <a:t>131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)</a:t>
            </a:r>
            <a:endParaRPr lang="en-US" sz="10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1FDB8CA-4B6D-7446-33CF-4D131B963ABA}"/>
              </a:ext>
            </a:extLst>
          </p:cNvPr>
          <p:cNvSpPr txBox="1"/>
          <p:nvPr/>
        </p:nvSpPr>
        <p:spPr>
          <a:xfrm>
            <a:off x="1969310" y="1628094"/>
            <a:ext cx="7668088" cy="48479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13"/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Ёслол –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ceremony</a:t>
            </a:r>
            <a:endParaRPr lang="mn-MN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marR="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 startAt="13"/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Мялаах –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to bless</a:t>
            </a:r>
            <a:endParaRPr lang="mn-MN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marR="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 startAt="13"/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Найрын ахлагч –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chief of the ceremony</a:t>
            </a:r>
            <a:endParaRPr lang="mn-MN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marR="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 startAt="13"/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Найрын ширээ –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festive board</a:t>
            </a:r>
            <a:endParaRPr lang="mn-MN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marR="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 startAt="13"/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Нар жаргах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-</a:t>
            </a: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sun set</a:t>
            </a:r>
            <a:endParaRPr lang="mn-MN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marR="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 startAt="13"/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Нар зөв тойрон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- clockwise</a:t>
            </a: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342900" marR="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 startAt="13"/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Сондгой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- odd</a:t>
            </a:r>
            <a:endParaRPr lang="mn-MN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marR="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 startAt="13"/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Туг үс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– lock of hair</a:t>
            </a:r>
            <a:endParaRPr lang="mn-MN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marR="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 startAt="13"/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Тусгайлан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-specially</a:t>
            </a:r>
            <a:endParaRPr lang="mn-MN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marR="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 startAt="13"/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Тэгш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- even</a:t>
            </a:r>
            <a:endParaRPr lang="mn-MN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marR="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 startAt="13"/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Цээрлэх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– to avoid, to forbid</a:t>
            </a:r>
            <a:endParaRPr lang="mn-MN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marR="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 startAt="13"/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Хадаг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– floss-silk scarf /ceremonial scarf/</a:t>
            </a:r>
            <a:endParaRPr lang="mn-MN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marR="0" lvl="0" indent="-3429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 startAt="13"/>
            </a:pPr>
            <a:r>
              <a:rPr lang="mn-MN" sz="1600" dirty="0">
                <a:latin typeface="Arial" panose="020B0604020202020204" pitchFamily="34" charset="0"/>
                <a:cs typeface="Arial" panose="020B0604020202020204" pitchFamily="34" charset="0"/>
              </a:rPr>
              <a:t>Шанаа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- temple</a:t>
            </a:r>
            <a:endParaRPr lang="mn-MN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4B19260-5E0E-1774-C52F-0A89DE5D41DA}"/>
              </a:ext>
            </a:extLst>
          </p:cNvPr>
          <p:cNvSpPr txBox="1"/>
          <p:nvPr/>
        </p:nvSpPr>
        <p:spPr>
          <a:xfrm>
            <a:off x="3675530" y="243985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</a:pP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уламжлалт зан заншил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mn-MN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Traditional customs of Mongolians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infant’s haircut custom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1600" b="1" dirty="0">
              <a:solidFill>
                <a:schemeClr val="dk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7455997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937A9C1E-75A8-48C1-A42B-BA17E7FD7BE8}"/>
              </a:ext>
            </a:extLst>
          </p:cNvPr>
          <p:cNvSpPr/>
          <p:nvPr/>
        </p:nvSpPr>
        <p:spPr>
          <a:xfrm>
            <a:off x="688427" y="2846460"/>
            <a:ext cx="10815146" cy="2959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Хүүхдийн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sz="2000" b="1" dirty="0">
                <a:latin typeface="Arial" panose="020B0604020202020204" pitchFamily="34" charset="0"/>
                <a:cs typeface="Arial" panose="020B0604020202020204" pitchFamily="34" charset="0"/>
              </a:rPr>
              <a:t>даахь үргээх ёс</a:t>
            </a: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Монголчуудын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эртний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уламжлалт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олон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________ ________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нэг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нь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"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Хүүхдийн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даахь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үргээх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"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ёс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юм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Хүүхэд эхээс төрөх үед толгойд нь ургасан байсан үсийг даахь гэж нэрлэдэг. Хүүхдийн даахийг анх авахдаа 2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________, сайн өдрийг тусгайлан сонгож,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авга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нагац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ах, эгч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нар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, бусад хамаатан садан, хүндтэй зочдыг урьж, идээ засан ёслол хийдэг. Мөн хүүхдийн даахинд эхэлж гар хүрэх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ивээл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жилтэй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хүнийг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урина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44A5628-EB64-20E0-DA5D-B89671BD355A}"/>
              </a:ext>
            </a:extLst>
          </p:cNvPr>
          <p:cNvSpPr/>
          <p:nvPr/>
        </p:nvSpPr>
        <p:spPr>
          <a:xfrm>
            <a:off x="2771427" y="1897989"/>
            <a:ext cx="6792757" cy="6345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Нөхөх үгс</a:t>
            </a:r>
            <a:r>
              <a:rPr lang="en-US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- 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Choose from following words</a:t>
            </a: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r>
              <a:rPr lang="en-US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цагаалга, ёс заншлын,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сүү, ерөөлийн үг, ивээл, архи/дарс, сондгой, өмнө, хүндтэй</a:t>
            </a:r>
            <a:r>
              <a:rPr lang="mn-MN" sz="1600" b="1" i="1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en-US" sz="1600" b="1" i="1" dirty="0">
              <a:solidFill>
                <a:srgbClr val="FF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4ADBE26-0DEE-620E-DE0A-C180008A1C4F}"/>
              </a:ext>
            </a:extLst>
          </p:cNvPr>
          <p:cNvSpPr txBox="1"/>
          <p:nvPr/>
        </p:nvSpPr>
        <p:spPr>
          <a:xfrm>
            <a:off x="2816013" y="1131723"/>
            <a:ext cx="7949397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Дасгал </a:t>
            </a:r>
            <a:r>
              <a:rPr lang="mn-Mong-C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Сонсоод, эхийн орхигдсон үгсийг нөхөж бичнэ үү. </a:t>
            </a:r>
            <a:endParaRPr lang="mn-MN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Exercise 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Listen and fill the missing words 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2CE6C8C-3856-617B-83D5-1D89E511612A}"/>
              </a:ext>
            </a:extLst>
          </p:cNvPr>
          <p:cNvSpPr txBox="1"/>
          <p:nvPr/>
        </p:nvSpPr>
        <p:spPr>
          <a:xfrm>
            <a:off x="3675530" y="243985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</a:pP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уламжлалт зан заншил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mn-MN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Traditional customs of Mongolians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infant’s haircut custom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1600" b="1" dirty="0">
              <a:solidFill>
                <a:schemeClr val="dk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80A23FC-5853-0BD6-6525-36BCC68D9BFC}"/>
              </a:ext>
            </a:extLst>
          </p:cNvPr>
          <p:cNvSpPr txBox="1"/>
          <p:nvPr/>
        </p:nvSpPr>
        <p:spPr>
          <a:xfrm>
            <a:off x="4308186" y="6371921"/>
            <a:ext cx="3575628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0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</a:t>
            </a:r>
            <a:r>
              <a:rPr lang="en-US" sz="1000" dirty="0">
                <a:latin typeface="Arial" panose="020B0604020202020204" pitchFamily="34" charset="0"/>
                <a:ea typeface="Arial" panose="020B0604020202020204" pitchFamily="34" charset="0"/>
              </a:rPr>
              <a:t>1</a:t>
            </a:r>
            <a:r>
              <a:rPr lang="mn-MN" sz="1000" dirty="0">
                <a:latin typeface="Arial" panose="020B0604020202020204" pitchFamily="34" charset="0"/>
                <a:ea typeface="Arial" panose="020B0604020202020204" pitchFamily="34" charset="0"/>
              </a:rPr>
              <a:t>28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)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15533259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937A9C1E-75A8-48C1-A42B-BA17E7FD7BE8}"/>
              </a:ext>
            </a:extLst>
          </p:cNvPr>
          <p:cNvSpPr/>
          <p:nvPr/>
        </p:nvSpPr>
        <p:spPr>
          <a:xfrm>
            <a:off x="897118" y="2865062"/>
            <a:ext cx="10397764" cy="2497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Хүүхдийн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sz="2000" b="1" dirty="0">
                <a:latin typeface="Arial" panose="020B0604020202020204" pitchFamily="34" charset="0"/>
                <a:cs typeface="Arial" panose="020B0604020202020204" pitchFamily="34" charset="0"/>
              </a:rPr>
              <a:t>даахь үргээх ёс</a:t>
            </a: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Ингэхдээ эрэгтэй хүүхдийг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3) 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________ настайд нь буюу гурав,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тав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, долоон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настай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 байхад, эмэгтэй хүүхдийг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4) 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________ настайд нь буюу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хоёр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дөр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өв, зургаан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настай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байхад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даахийг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нь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авдаг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Хүүхдийн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даахийг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 ёслол хийж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ав</a:t>
            </a: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ахаас өмнө хайчилж, тайрахыг цээрлэнэ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44A5628-EB64-20E0-DA5D-B89671BD355A}"/>
              </a:ext>
            </a:extLst>
          </p:cNvPr>
          <p:cNvSpPr/>
          <p:nvPr/>
        </p:nvSpPr>
        <p:spPr>
          <a:xfrm>
            <a:off x="2699632" y="1834990"/>
            <a:ext cx="6792757" cy="6345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Нөхөх үгс</a:t>
            </a:r>
            <a:r>
              <a:rPr lang="en-US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- 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Choose from following words</a:t>
            </a: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r>
              <a:rPr lang="en-US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цагаалга, ёс заншлын,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сүү, ерөөлийн үг, ивээл, архи/дарс, сондгой, өмнө, хүндтэй</a:t>
            </a:r>
            <a:r>
              <a:rPr lang="mn-MN" sz="1600" b="1" i="1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en-US" sz="1600" b="1" i="1" dirty="0">
              <a:solidFill>
                <a:srgbClr val="FF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4ADBE26-0DEE-620E-DE0A-C180008A1C4F}"/>
              </a:ext>
            </a:extLst>
          </p:cNvPr>
          <p:cNvSpPr txBox="1"/>
          <p:nvPr/>
        </p:nvSpPr>
        <p:spPr>
          <a:xfrm>
            <a:off x="2816013" y="1131723"/>
            <a:ext cx="7949397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Дасгал </a:t>
            </a:r>
            <a:r>
              <a:rPr lang="mn-Mong-C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Сонсоод, эхийн орхигдсон үгсийг нөхөж бичнэ үү. </a:t>
            </a:r>
            <a:endParaRPr lang="mn-MN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Exercise 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Listen and fill the missing words 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DC42919-C3D4-EA10-0FA8-606178986B01}"/>
              </a:ext>
            </a:extLst>
          </p:cNvPr>
          <p:cNvSpPr txBox="1"/>
          <p:nvPr/>
        </p:nvSpPr>
        <p:spPr>
          <a:xfrm>
            <a:off x="3675530" y="243985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</a:pP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уламжлалт зан заншил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mn-MN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Traditional customs of Mongolians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infant’s haircut custom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1600" b="1" dirty="0">
              <a:solidFill>
                <a:schemeClr val="dk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51FFAE0-FEE1-15E9-DD66-B3BD04734852}"/>
              </a:ext>
            </a:extLst>
          </p:cNvPr>
          <p:cNvSpPr txBox="1"/>
          <p:nvPr/>
        </p:nvSpPr>
        <p:spPr>
          <a:xfrm>
            <a:off x="4374174" y="5977157"/>
            <a:ext cx="3575628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0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</a:t>
            </a:r>
            <a:r>
              <a:rPr lang="en-US" sz="1000" dirty="0">
                <a:latin typeface="Arial" panose="020B0604020202020204" pitchFamily="34" charset="0"/>
                <a:ea typeface="Arial" panose="020B0604020202020204" pitchFamily="34" charset="0"/>
              </a:rPr>
              <a:t>1</a:t>
            </a:r>
            <a:r>
              <a:rPr lang="mn-MN" sz="1000" dirty="0">
                <a:latin typeface="Arial" panose="020B0604020202020204" pitchFamily="34" charset="0"/>
                <a:ea typeface="Arial" panose="020B0604020202020204" pitchFamily="34" charset="0"/>
              </a:rPr>
              <a:t>28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)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18627610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2" name="Picture 1">
            <a:extLst>
              <a:ext uri="{FF2B5EF4-FFF2-40B4-BE49-F238E27FC236}">
                <a16:creationId xmlns:a16="http://schemas.microsoft.com/office/drawing/2014/main" id="{C0E3411E-8FDE-6EE8-3774-205BE66EE9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98073" y="1854807"/>
            <a:ext cx="4286191" cy="28620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18DEB3A-6022-7A2E-9802-76BC32D1A2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6545" y="1854807"/>
            <a:ext cx="4357969" cy="28620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5597C81-DF4A-A2D0-7A68-FD28D3DCFF6E}"/>
              </a:ext>
            </a:extLst>
          </p:cNvPr>
          <p:cNvSpPr txBox="1"/>
          <p:nvPr/>
        </p:nvSpPr>
        <p:spPr>
          <a:xfrm>
            <a:off x="1922931" y="1146464"/>
            <a:ext cx="3600391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</a:pP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Эрэгтэй хүүхэд</a:t>
            </a:r>
            <a:endParaRPr lang="en-US" sz="1600" b="1" dirty="0">
              <a:solidFill>
                <a:schemeClr val="dk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97D7A3F-A95B-8BF4-EFF3-69E6E8BEEDE4}"/>
              </a:ext>
            </a:extLst>
          </p:cNvPr>
          <p:cNvSpPr txBox="1"/>
          <p:nvPr/>
        </p:nvSpPr>
        <p:spPr>
          <a:xfrm>
            <a:off x="6668680" y="1145043"/>
            <a:ext cx="3600391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</a:pP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Эмэгтэй хүүхэд</a:t>
            </a:r>
            <a:endParaRPr lang="en-US" sz="1600" b="1" dirty="0">
              <a:solidFill>
                <a:schemeClr val="dk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F3151C6-2990-4411-EBFD-3F7C47E1C521}"/>
              </a:ext>
            </a:extLst>
          </p:cNvPr>
          <p:cNvSpPr txBox="1"/>
          <p:nvPr/>
        </p:nvSpPr>
        <p:spPr>
          <a:xfrm>
            <a:off x="3675530" y="243985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</a:pP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уламжлалт зан заншил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mn-MN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Traditional customs of Mongolians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infant’s haircut custom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1600" b="1" dirty="0">
              <a:solidFill>
                <a:schemeClr val="dk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ECDE50A-B402-5376-250D-1C20B8150565}"/>
              </a:ext>
            </a:extLst>
          </p:cNvPr>
          <p:cNvSpPr txBox="1"/>
          <p:nvPr/>
        </p:nvSpPr>
        <p:spPr>
          <a:xfrm>
            <a:off x="6498073" y="5068687"/>
            <a:ext cx="463733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000" dirty="0">
                <a:latin typeface="Arial" panose="020B0604020202020204" pitchFamily="34" charset="0"/>
                <a:cs typeface="Arial" panose="020B0604020202020204" pitchFamily="34" charset="0"/>
              </a:rPr>
              <a:t>Хүүхдийн даахь үргээх ёс [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Photograph]. (2020, October 19). www.24tsag.mn. </a:t>
            </a:r>
          </a:p>
          <a:p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    https://www.24tsag.mn/a/185755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BE96E1A-BBA2-5B51-9AEE-BA87DFB6E39F}"/>
              </a:ext>
            </a:extLst>
          </p:cNvPr>
          <p:cNvSpPr txBox="1"/>
          <p:nvPr/>
        </p:nvSpPr>
        <p:spPr>
          <a:xfrm>
            <a:off x="1243022" y="5086639"/>
            <a:ext cx="486501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000" dirty="0">
                <a:latin typeface="Arial" panose="020B0604020202020204" pitchFamily="34" charset="0"/>
                <a:cs typeface="Arial" panose="020B0604020202020204" pitchFamily="34" charset="0"/>
              </a:rPr>
              <a:t>Хүүхдийн сэвлэг үргээх ёсон [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Photograph]. (2016, March 15). www.mglnews.mn. </a:t>
            </a:r>
          </a:p>
          <a:p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    http://www.mglnews.mn/content/read/58281.htm </a:t>
            </a:r>
          </a:p>
        </p:txBody>
      </p:sp>
    </p:spTree>
    <p:extLst>
      <p:ext uri="{BB962C8B-B14F-4D97-AF65-F5344CB8AC3E}">
        <p14:creationId xmlns:p14="http://schemas.microsoft.com/office/powerpoint/2010/main" val="16726733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" name="Rectangle 1">
            <a:extLst>
              <a:ext uri="{FF2B5EF4-FFF2-40B4-BE49-F238E27FC236}">
                <a16:creationId xmlns:a16="http://schemas.microsoft.com/office/drawing/2014/main" id="{15B9C3E3-E2DB-4A1F-A6D1-18512876A15E}"/>
              </a:ext>
            </a:extLst>
          </p:cNvPr>
          <p:cNvSpPr/>
          <p:nvPr/>
        </p:nvSpPr>
        <p:spPr>
          <a:xfrm>
            <a:off x="1274379" y="2988078"/>
            <a:ext cx="10074938" cy="1881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Найр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ёслолыг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бага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үдээс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өмнө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эхэл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нэ. Найрын ширээнд заавал байх ёстой идээ бол 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5)</a:t>
            </a:r>
            <a: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mn-MN" sz="2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________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буюу сүү, цагаан идээ.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Даахь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авах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ёслол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ыг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цагаалгаар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эхэлнэ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Ирсэн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бүх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хү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энэ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цагаалгаас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ам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сах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ёстой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Хүүхдийн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mn-MN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даахинд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гар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хүрэхийн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өмнө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арц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хүж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уугиулан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хайчаа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ариулна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endParaRPr lang="en-US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CC70E3F-1306-0712-E40C-A48866FF877D}"/>
              </a:ext>
            </a:extLst>
          </p:cNvPr>
          <p:cNvSpPr txBox="1"/>
          <p:nvPr/>
        </p:nvSpPr>
        <p:spPr>
          <a:xfrm>
            <a:off x="2816013" y="1131723"/>
            <a:ext cx="7949397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Дасгал </a:t>
            </a:r>
            <a:r>
              <a:rPr lang="mn-Mong-C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Сонсоод, эхийн орхигдсон үгсийг нөхөж бичнэ үү. </a:t>
            </a:r>
            <a:endParaRPr lang="mn-MN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Exercise 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Listen and fill the missing words 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E4647D7-9865-406B-ED39-39467CCB4D21}"/>
              </a:ext>
            </a:extLst>
          </p:cNvPr>
          <p:cNvSpPr/>
          <p:nvPr/>
        </p:nvSpPr>
        <p:spPr>
          <a:xfrm>
            <a:off x="2699632" y="1797283"/>
            <a:ext cx="6792757" cy="6345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Нөхөх үгс</a:t>
            </a:r>
            <a:r>
              <a:rPr lang="en-US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- 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Choose from following words</a:t>
            </a: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r>
              <a:rPr lang="en-US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цагаалга, ёс заншлын,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сүү, ерөөлийн үг, ивээл, архи/дарс, сондгой, өмнө, хүндтэй</a:t>
            </a:r>
            <a:r>
              <a:rPr lang="mn-MN" sz="1600" b="1" i="1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en-US" sz="1600" b="1" i="1" dirty="0">
              <a:solidFill>
                <a:srgbClr val="FF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0CEC9FA-FCCA-7F5A-3519-E389FF19BC4E}"/>
              </a:ext>
            </a:extLst>
          </p:cNvPr>
          <p:cNvSpPr txBox="1"/>
          <p:nvPr/>
        </p:nvSpPr>
        <p:spPr>
          <a:xfrm>
            <a:off x="3675530" y="243985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</a:pP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уламжлалт зан заншил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mn-MN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Traditional customs of Mongolians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infant’s haircut custom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1600" b="1" dirty="0">
              <a:solidFill>
                <a:schemeClr val="dk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85B74AE-A799-19FE-2968-0B30B2E6633E}"/>
              </a:ext>
            </a:extLst>
          </p:cNvPr>
          <p:cNvSpPr txBox="1"/>
          <p:nvPr/>
        </p:nvSpPr>
        <p:spPr>
          <a:xfrm>
            <a:off x="4524034" y="5977157"/>
            <a:ext cx="3575628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0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</a:t>
            </a:r>
            <a:r>
              <a:rPr lang="en-US" sz="1000" dirty="0">
                <a:latin typeface="Arial" panose="020B0604020202020204" pitchFamily="34" charset="0"/>
                <a:ea typeface="Arial" panose="020B0604020202020204" pitchFamily="34" charset="0"/>
              </a:rPr>
              <a:t>1</a:t>
            </a:r>
            <a:r>
              <a:rPr lang="mn-MN" sz="1000" dirty="0">
                <a:latin typeface="Arial" panose="020B0604020202020204" pitchFamily="34" charset="0"/>
                <a:ea typeface="Arial" panose="020B0604020202020204" pitchFamily="34" charset="0"/>
              </a:rPr>
              <a:t>28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)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18361651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90270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" name="Rectangle 1">
            <a:extLst>
              <a:ext uri="{FF2B5EF4-FFF2-40B4-BE49-F238E27FC236}">
                <a16:creationId xmlns:a16="http://schemas.microsoft.com/office/drawing/2014/main" id="{15B9C3E3-E2DB-4A1F-A6D1-18512876A15E}"/>
              </a:ext>
            </a:extLst>
          </p:cNvPr>
          <p:cNvSpPr/>
          <p:nvPr/>
        </p:nvSpPr>
        <p:spPr>
          <a:xfrm>
            <a:off x="1013154" y="3018347"/>
            <a:ext cx="10393279" cy="1881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mn-MN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Х</a:t>
            </a:r>
            <a:r>
              <a:rPr lang="en-US" sz="2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үүхдийн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mn-MN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даахинд эхэлж гар хүрэх </a:t>
            </a:r>
            <a:r>
              <a:rPr lang="en-US" sz="2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ивээл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жилтэй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хүн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mn-MN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</a:t>
            </a:r>
            <a:r>
              <a:rPr lang="en-US" sz="2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эрийн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баруун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хойно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суу</a:t>
            </a:r>
            <a:r>
              <a:rPr lang="mn-MN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х бөгөөд найрын хамгийн 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6)</a:t>
            </a:r>
            <a: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mn-MN" sz="2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________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хүн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mn-MN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б</a:t>
            </a:r>
            <a:r>
              <a:rPr lang="en-US" sz="2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олдог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mn-MN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Даахийг нь авах хүүхдийг сайхан хувцаслаж, найрын </a:t>
            </a:r>
            <a:r>
              <a:rPr lang="en-US" sz="2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ширээний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тэргүүнд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суулган</a:t>
            </a:r>
            <a:r>
              <a:rPr lang="mn-MN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а. </a:t>
            </a:r>
            <a:r>
              <a:rPr lang="en-US" sz="2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Хүүхдий</a:t>
            </a:r>
            <a:r>
              <a:rPr lang="mn-MN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эцэг</a:t>
            </a:r>
            <a:r>
              <a:rPr lang="mn-MN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өвөө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эсвэл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найрын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ахлагч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“</a:t>
            </a:r>
            <a:r>
              <a:rPr lang="en-US" sz="2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За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одоо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хүүгийнхээ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даахийг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үргээе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”</a:t>
            </a:r>
            <a:r>
              <a:rPr lang="mn-MN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гэж хэлэн 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ёслолыг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mn-MN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эхлүүлнэ. </a:t>
            </a:r>
            <a:endParaRPr lang="en-US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CC70E3F-1306-0712-E40C-A48866FF877D}"/>
              </a:ext>
            </a:extLst>
          </p:cNvPr>
          <p:cNvSpPr txBox="1"/>
          <p:nvPr/>
        </p:nvSpPr>
        <p:spPr>
          <a:xfrm>
            <a:off x="2816013" y="1131723"/>
            <a:ext cx="7949397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Дасгал </a:t>
            </a:r>
            <a:r>
              <a:rPr lang="mn-Mong-C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Сонсоод, эхийн орхигдсон үгсийг нөхөж бичнэ үү. </a:t>
            </a:r>
            <a:endParaRPr lang="mn-MN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Exercise 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Listen and fill the missing words 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E4647D7-9865-406B-ED39-39467CCB4D21}"/>
              </a:ext>
            </a:extLst>
          </p:cNvPr>
          <p:cNvSpPr/>
          <p:nvPr/>
        </p:nvSpPr>
        <p:spPr>
          <a:xfrm>
            <a:off x="2699632" y="1844416"/>
            <a:ext cx="6792757" cy="6345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Нөхөх үгс</a:t>
            </a:r>
            <a:r>
              <a:rPr lang="en-US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- 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Choose from following words</a:t>
            </a: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r>
              <a:rPr lang="en-US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цагаалга, ёс заншлын,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сүү, ерөөлийн үг, ивээл, архи/дарс, сондгой, өмнө, хүндтэй</a:t>
            </a:r>
            <a:r>
              <a:rPr lang="mn-MN" sz="1600" b="1" i="1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en-US" sz="1600" b="1" i="1" dirty="0">
              <a:solidFill>
                <a:srgbClr val="FF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0CF4DE3-F9B3-5860-200E-ABD4E883D4A9}"/>
              </a:ext>
            </a:extLst>
          </p:cNvPr>
          <p:cNvSpPr txBox="1"/>
          <p:nvPr/>
        </p:nvSpPr>
        <p:spPr>
          <a:xfrm>
            <a:off x="3675530" y="243985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</a:pP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уламжлалт зан заншил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mn-MN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Traditional customs of Mongolians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infant’s haircut custom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1600" b="1" dirty="0">
              <a:solidFill>
                <a:schemeClr val="dk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3FE7DD4-6D59-C27D-6C14-9773FFF2DBD0}"/>
              </a:ext>
            </a:extLst>
          </p:cNvPr>
          <p:cNvSpPr txBox="1"/>
          <p:nvPr/>
        </p:nvSpPr>
        <p:spPr>
          <a:xfrm>
            <a:off x="4534429" y="5844619"/>
            <a:ext cx="3575628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0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</a:t>
            </a:r>
            <a:r>
              <a:rPr lang="en-US" sz="1000" dirty="0">
                <a:latin typeface="Arial" panose="020B0604020202020204" pitchFamily="34" charset="0"/>
                <a:ea typeface="Arial" panose="020B0604020202020204" pitchFamily="34" charset="0"/>
              </a:rPr>
              <a:t>1</a:t>
            </a:r>
            <a:r>
              <a:rPr lang="mn-MN" sz="1000" dirty="0">
                <a:latin typeface="Arial" panose="020B0604020202020204" pitchFamily="34" charset="0"/>
                <a:ea typeface="Arial" panose="020B0604020202020204" pitchFamily="34" charset="0"/>
              </a:rPr>
              <a:t>28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)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17246912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2E32E00C-ACDE-FF58-167A-EF1CF5ABDE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9435" y="1508933"/>
            <a:ext cx="4534847" cy="32579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B07D829-ED50-C216-1281-0EE5D27A6869}"/>
              </a:ext>
            </a:extLst>
          </p:cNvPr>
          <p:cNvSpPr txBox="1"/>
          <p:nvPr/>
        </p:nvSpPr>
        <p:spPr>
          <a:xfrm>
            <a:off x="2046857" y="5118012"/>
            <a:ext cx="3411263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Mongolian National Broadcaster. (2018, August 27). </a:t>
            </a:r>
            <a:r>
              <a:rPr lang="mn-MN" sz="1000" dirty="0">
                <a:latin typeface="Arial" panose="020B0604020202020204" pitchFamily="34" charset="0"/>
                <a:cs typeface="Arial" panose="020B0604020202020204" pitchFamily="34" charset="0"/>
              </a:rPr>
              <a:t>Сэвлэг үргээх ёсон [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Photograph]. www.mnb.mn. https://www.mnb.mn/i/149328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0F920A3-471A-3ADF-2435-D6E912F81C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0445" y="1508932"/>
            <a:ext cx="4805083" cy="31796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D325172-012E-C084-7A25-896C12EBA230}"/>
              </a:ext>
            </a:extLst>
          </p:cNvPr>
          <p:cNvSpPr txBox="1"/>
          <p:nvPr/>
        </p:nvSpPr>
        <p:spPr>
          <a:xfrm>
            <a:off x="7386916" y="5090283"/>
            <a:ext cx="3514164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000" dirty="0">
                <a:latin typeface="Arial" panose="020B0604020202020204" pitchFamily="34" charset="0"/>
                <a:cs typeface="Arial" panose="020B0604020202020204" pitchFamily="34" charset="0"/>
              </a:rPr>
              <a:t>Хүүхдийн даахь үргээх [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Photograph]. (2017, February 26). chuhal.mn. </a:t>
            </a:r>
          </a:p>
          <a:p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     http://chuhal.mn/r/18720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953700F-438D-0B8E-BB9F-D914D836D341}"/>
              </a:ext>
            </a:extLst>
          </p:cNvPr>
          <p:cNvSpPr txBox="1"/>
          <p:nvPr/>
        </p:nvSpPr>
        <p:spPr>
          <a:xfrm>
            <a:off x="3675530" y="243985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</a:pP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уламжлалт зан заншил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mn-MN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Traditional customs of Mongolians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infant’s haircut custom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1600" b="1" dirty="0">
              <a:solidFill>
                <a:schemeClr val="dk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9821270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" name="Rectangle 1">
            <a:extLst>
              <a:ext uri="{FF2B5EF4-FFF2-40B4-BE49-F238E27FC236}">
                <a16:creationId xmlns:a16="http://schemas.microsoft.com/office/drawing/2014/main" id="{15B9C3E3-E2DB-4A1F-A6D1-18512876A15E}"/>
              </a:ext>
            </a:extLst>
          </p:cNvPr>
          <p:cNvSpPr/>
          <p:nvPr/>
        </p:nvSpPr>
        <p:spPr>
          <a:xfrm>
            <a:off x="914835" y="3086044"/>
            <a:ext cx="10505939" cy="1881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mn-MN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Хүүхдийн даахийг авахдаа и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вээл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жилт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эй хүн хүүхдэд эхлээд 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7)</a:t>
            </a:r>
            <a: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mn-MN" sz="2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________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амсуулж, даахинд нь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модон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хутга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хүргэн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ёс үйлдэнэ. Д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араа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нь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хадаг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уясан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хайчаар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хүү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бол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баруун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охин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бол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зүүн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шанаанаас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туг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үс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хайчлан 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вч, хайчинд уясан хадганд боогоод, хүүхдэд сайн сайхныг бэлгэдсэн 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8)</a:t>
            </a:r>
            <a: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mn-MN" sz="2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________ ________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хэлнэ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endParaRPr lang="en-US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8BD200C-27C6-F7E7-F592-90E29A02435A}"/>
              </a:ext>
            </a:extLst>
          </p:cNvPr>
          <p:cNvSpPr txBox="1"/>
          <p:nvPr/>
        </p:nvSpPr>
        <p:spPr>
          <a:xfrm>
            <a:off x="2816013" y="1131723"/>
            <a:ext cx="7949397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Дасгал </a:t>
            </a:r>
            <a:r>
              <a:rPr lang="mn-Mong-C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Сонсоод, эхийн орхигдсон үгсийг нөхөж бичнэ үү. </a:t>
            </a:r>
            <a:endParaRPr lang="mn-MN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Exercise 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Listen and fill the missing words 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D6BE872-C5B5-4C49-07BF-A56C7C2B9525}"/>
              </a:ext>
            </a:extLst>
          </p:cNvPr>
          <p:cNvSpPr/>
          <p:nvPr/>
        </p:nvSpPr>
        <p:spPr>
          <a:xfrm>
            <a:off x="2771427" y="1925748"/>
            <a:ext cx="6792757" cy="6345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Нөхөх үгс</a:t>
            </a:r>
            <a:r>
              <a:rPr lang="en-US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- 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Choose from following words</a:t>
            </a: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r>
              <a:rPr lang="en-US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цагаалга, ёс заншлын,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сүү, ерөөлийн үг, ивээл, архи/дарс, сондгой, өмнө, хүндтэй</a:t>
            </a:r>
            <a:r>
              <a:rPr lang="mn-MN" sz="1600" b="1" i="1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en-US" sz="1600" b="1" i="1" dirty="0">
              <a:solidFill>
                <a:srgbClr val="FF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DF2E9EA-C597-F610-DE6D-1C00581B5F45}"/>
              </a:ext>
            </a:extLst>
          </p:cNvPr>
          <p:cNvSpPr txBox="1"/>
          <p:nvPr/>
        </p:nvSpPr>
        <p:spPr>
          <a:xfrm>
            <a:off x="3675530" y="243985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</a:pP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уламжлалт зан заншил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mn-MN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Traditional customs of Mongolians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infant’s haircut custom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1600" b="1" dirty="0">
              <a:solidFill>
                <a:schemeClr val="dk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3B54090-8EF5-66FA-E854-88A1B5D42856}"/>
              </a:ext>
            </a:extLst>
          </p:cNvPr>
          <p:cNvSpPr txBox="1"/>
          <p:nvPr/>
        </p:nvSpPr>
        <p:spPr>
          <a:xfrm>
            <a:off x="4308186" y="5854046"/>
            <a:ext cx="3575628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0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</a:t>
            </a:r>
            <a:r>
              <a:rPr lang="en-US" sz="1000" dirty="0">
                <a:latin typeface="Arial" panose="020B0604020202020204" pitchFamily="34" charset="0"/>
                <a:ea typeface="Arial" panose="020B0604020202020204" pitchFamily="34" charset="0"/>
              </a:rPr>
              <a:t>1</a:t>
            </a:r>
            <a:r>
              <a:rPr lang="mn-MN" sz="1000" dirty="0">
                <a:latin typeface="Arial" panose="020B0604020202020204" pitchFamily="34" charset="0"/>
                <a:ea typeface="Arial" panose="020B0604020202020204" pitchFamily="34" charset="0"/>
              </a:rPr>
              <a:t>28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)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42231254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" name="Rectangle 1">
            <a:extLst>
              <a:ext uri="{FF2B5EF4-FFF2-40B4-BE49-F238E27FC236}">
                <a16:creationId xmlns:a16="http://schemas.microsoft.com/office/drawing/2014/main" id="{15B9C3E3-E2DB-4A1F-A6D1-18512876A15E}"/>
              </a:ext>
            </a:extLst>
          </p:cNvPr>
          <p:cNvSpPr/>
          <p:nvPr/>
        </p:nvSpPr>
        <p:spPr>
          <a:xfrm>
            <a:off x="959689" y="2784645"/>
            <a:ext cx="5960139" cy="2805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Үүний дараа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нар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зөв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тойрон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хүн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бүр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хүүхдэд сүү амсуулж,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хэсэг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үс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хайч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лан авч, хадганд боогоод, ерөөл, бэлгэ дэмбэрэлийн үг хэлж, бэлэг өгнө.</a:t>
            </a:r>
            <a:r>
              <a:rPr lang="mn-MN" sz="2000" dirty="0">
                <a:solidFill>
                  <a:srgbClr val="484848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mn-MN" sz="2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Хүүхдийн даахинд гар хүрсэн хүмүүс х</a:t>
            </a:r>
            <a:r>
              <a:rPr lang="en-US" sz="20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үүхдийн</a:t>
            </a:r>
            <a: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“</a:t>
            </a:r>
            <a:r>
              <a:rPr lang="en-US" sz="20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толгойг</a:t>
            </a:r>
            <a: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мялааж</a:t>
            </a:r>
            <a: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” </a:t>
            </a:r>
            <a:r>
              <a:rPr lang="en-US" sz="20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халзан</a:t>
            </a:r>
            <a: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цагаан</a:t>
            </a:r>
            <a: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хонь</a:t>
            </a:r>
            <a:r>
              <a:rPr lang="mn-MN" sz="2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эсвэл</a:t>
            </a:r>
            <a: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хурга</a:t>
            </a:r>
            <a: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амладаг</a:t>
            </a:r>
            <a: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mn-MN" sz="2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ёс бий</a:t>
            </a:r>
            <a: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endParaRPr lang="en-US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8BD200C-27C6-F7E7-F592-90E29A02435A}"/>
              </a:ext>
            </a:extLst>
          </p:cNvPr>
          <p:cNvSpPr txBox="1"/>
          <p:nvPr/>
        </p:nvSpPr>
        <p:spPr>
          <a:xfrm>
            <a:off x="2816013" y="1131723"/>
            <a:ext cx="7949397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Дасгал </a:t>
            </a:r>
            <a:r>
              <a:rPr lang="mn-Mong-C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Сонсоод, эхийн орхигдсон үгсийг нөхөж бичнэ үү. </a:t>
            </a:r>
            <a:endParaRPr lang="mn-MN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Exercise 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Listen and fill the missing words 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D6BE872-C5B5-4C49-07BF-A56C7C2B9525}"/>
              </a:ext>
            </a:extLst>
          </p:cNvPr>
          <p:cNvSpPr/>
          <p:nvPr/>
        </p:nvSpPr>
        <p:spPr>
          <a:xfrm>
            <a:off x="2699631" y="1864086"/>
            <a:ext cx="6792757" cy="6345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Нөхөх үгс</a:t>
            </a:r>
            <a:r>
              <a:rPr lang="en-US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- 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Choose from following words</a:t>
            </a: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r>
              <a:rPr lang="en-US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цагаалга, ёс заншлын,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сүү, ерөөлийн үг, ивээл, архи/дарс, сондгой, өмнө, хүндтэй</a:t>
            </a:r>
            <a:r>
              <a:rPr lang="mn-MN" sz="1600" b="1" i="1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en-US" sz="1600" b="1" i="1" dirty="0">
              <a:solidFill>
                <a:srgbClr val="FF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984349-FE12-CC10-B1A9-7DDBE88450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08294" y="2818517"/>
            <a:ext cx="4157172" cy="27714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17EED9-8CCD-F8D8-F2B2-08BEF6B31FBC}"/>
              </a:ext>
            </a:extLst>
          </p:cNvPr>
          <p:cNvSpPr txBox="1"/>
          <p:nvPr/>
        </p:nvSpPr>
        <p:spPr>
          <a:xfrm>
            <a:off x="7758524" y="5726277"/>
            <a:ext cx="3467728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000" dirty="0">
                <a:latin typeface="Arial" panose="020B0604020202020204" pitchFamily="34" charset="0"/>
                <a:cs typeface="Arial" panose="020B0604020202020204" pitchFamily="34" charset="0"/>
              </a:rPr>
              <a:t>Баяржаргал, Ч. (2018, 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August 20). </a:t>
            </a:r>
            <a:r>
              <a:rPr lang="mn-MN" sz="1000" dirty="0">
                <a:latin typeface="Arial" panose="020B0604020202020204" pitchFamily="34" charset="0"/>
                <a:cs typeface="Arial" panose="020B0604020202020204" pitchFamily="34" charset="0"/>
              </a:rPr>
              <a:t>Хүүхдийн даахь үргээх [</a:t>
            </a:r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Photograph]. tusgal.mn.</a:t>
            </a:r>
            <a:endParaRPr lang="mn-MN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mn-MN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000" dirty="0">
                <a:latin typeface="Arial" panose="020B0604020202020204" pitchFamily="34" charset="0"/>
                <a:cs typeface="Arial" panose="020B0604020202020204" pitchFamily="34" charset="0"/>
              </a:rPr>
              <a:t>http://www.tusgal.mn/khuukhdiin-daakhi-urgeekhed-urgukh-eruul-khamgiin-chukhal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C7E7637-6340-24F4-BBC8-419A5BE2301D}"/>
              </a:ext>
            </a:extLst>
          </p:cNvPr>
          <p:cNvSpPr txBox="1"/>
          <p:nvPr/>
        </p:nvSpPr>
        <p:spPr>
          <a:xfrm>
            <a:off x="3675530" y="243985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</a:pP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уламжлалт зан заншил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mn-MN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Traditional customs of Mongolians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infant’s haircut custom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1600" b="1" dirty="0">
              <a:solidFill>
                <a:schemeClr val="dk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A9F2E9C-9C50-2D22-0D9A-B1566F6C7B1D}"/>
              </a:ext>
            </a:extLst>
          </p:cNvPr>
          <p:cNvSpPr txBox="1"/>
          <p:nvPr/>
        </p:nvSpPr>
        <p:spPr>
          <a:xfrm>
            <a:off x="2699631" y="6038800"/>
            <a:ext cx="3575628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0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</a:t>
            </a:r>
            <a:r>
              <a:rPr lang="en-US" sz="1000" dirty="0">
                <a:latin typeface="Arial" panose="020B0604020202020204" pitchFamily="34" charset="0"/>
                <a:ea typeface="Arial" panose="020B0604020202020204" pitchFamily="34" charset="0"/>
              </a:rPr>
              <a:t>1</a:t>
            </a:r>
            <a:r>
              <a:rPr lang="mn-MN" sz="1000" dirty="0">
                <a:latin typeface="Arial" panose="020B0604020202020204" pitchFamily="34" charset="0"/>
                <a:ea typeface="Arial" panose="020B0604020202020204" pitchFamily="34" charset="0"/>
              </a:rPr>
              <a:t>28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)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18430007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" name="Rectangle 1">
            <a:extLst>
              <a:ext uri="{FF2B5EF4-FFF2-40B4-BE49-F238E27FC236}">
                <a16:creationId xmlns:a16="http://schemas.microsoft.com/office/drawing/2014/main" id="{44D38368-9DE6-42A1-9A9F-C5F52FE31107}"/>
              </a:ext>
            </a:extLst>
          </p:cNvPr>
          <p:cNvSpPr/>
          <p:nvPr/>
        </p:nvSpPr>
        <p:spPr>
          <a:xfrm>
            <a:off x="961698" y="2866839"/>
            <a:ext cx="10785000" cy="2343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Дараа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нь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гэрийн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эзэгтэй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зочдод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идээ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будаа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барьж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хүмүүс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дуу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уулж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бэлгэтэй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үгсийг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ярилцдаг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Мөн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ёслол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найр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анд ирсэн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хүүхэд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бү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рт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найрын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хувь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хүртээнэ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Ё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слол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дууссаны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дараа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хүүхдийн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үлдсэн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бүх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үсийг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нар жаргахаас 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9)</a:t>
            </a:r>
            <a: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mn-MN" sz="2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________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авна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mn-MN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Нар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жаргасны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дараа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хүүхдийн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үсийг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авдаггүй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Хүүхдийн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даахийг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хадагтай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нь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хадгалдаг</a:t>
            </a:r>
            <a:r>
              <a:rPr lang="en-US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20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mn-MN" sz="2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Нэг </a:t>
            </a:r>
            <a:r>
              <a:rPr lang="en-US" sz="20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жилд</a:t>
            </a:r>
            <a: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3 </a:t>
            </a:r>
            <a:r>
              <a:rPr lang="mn-MN" sz="2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үсний </a:t>
            </a:r>
            <a:r>
              <a:rPr lang="en-US" sz="20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найранд</a:t>
            </a:r>
            <a: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ор</a:t>
            </a:r>
            <a:r>
              <a:rPr lang="mn-MN" sz="2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вол их сайн гэж</a:t>
            </a:r>
            <a: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үздэг</a:t>
            </a:r>
            <a: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заншил</a:t>
            </a:r>
            <a: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байна</a:t>
            </a:r>
            <a: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mn-MN" sz="2000" dirty="0">
              <a:solidFill>
                <a:srgbClr val="00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C69BB6E-EE8A-D4C6-0C87-3A0BCF7EE4C7}"/>
              </a:ext>
            </a:extLst>
          </p:cNvPr>
          <p:cNvSpPr txBox="1"/>
          <p:nvPr/>
        </p:nvSpPr>
        <p:spPr>
          <a:xfrm>
            <a:off x="2816013" y="1131723"/>
            <a:ext cx="7949397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Дасгал </a:t>
            </a:r>
            <a:r>
              <a:rPr lang="mn-Mong-C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Сонсоод, эхийн орхигдсон үгсийг нөхөж бичнэ үү. </a:t>
            </a:r>
            <a:endParaRPr lang="mn-MN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Exercise 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Listen and fill the missing words 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A0E3347-ADD8-3170-53EB-AEA473583215}"/>
              </a:ext>
            </a:extLst>
          </p:cNvPr>
          <p:cNvSpPr/>
          <p:nvPr/>
        </p:nvSpPr>
        <p:spPr>
          <a:xfrm>
            <a:off x="2699621" y="1879135"/>
            <a:ext cx="6792757" cy="6345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Нөхөх үгс</a:t>
            </a:r>
            <a:r>
              <a:rPr lang="en-US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- 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Choose from following words</a:t>
            </a: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r>
              <a:rPr lang="en-US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цагаалга, ёс заншлын,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сүү, ерөөлийн үг, ивээл, архи/дарс, сондгой, өмнө, хүндтэй</a:t>
            </a:r>
            <a:r>
              <a:rPr lang="mn-MN" sz="1600" b="1" i="1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en-US" sz="1600" b="1" i="1" dirty="0">
              <a:solidFill>
                <a:srgbClr val="FF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3513CEA-3C4B-5572-79DD-331CC19FDCB6}"/>
              </a:ext>
            </a:extLst>
          </p:cNvPr>
          <p:cNvSpPr txBox="1"/>
          <p:nvPr/>
        </p:nvSpPr>
        <p:spPr>
          <a:xfrm>
            <a:off x="3675530" y="243985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</a:pP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уламжлалт зан заншил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mn-MN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Traditional customs of Mongolians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infant’s haircut custom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1600" b="1" dirty="0">
              <a:solidFill>
                <a:schemeClr val="dk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FFFAED3-A010-DB49-3725-D4B94604E0D8}"/>
              </a:ext>
            </a:extLst>
          </p:cNvPr>
          <p:cNvSpPr txBox="1"/>
          <p:nvPr/>
        </p:nvSpPr>
        <p:spPr>
          <a:xfrm>
            <a:off x="4308185" y="5977157"/>
            <a:ext cx="3575628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0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</a:t>
            </a:r>
            <a:r>
              <a:rPr lang="en-US" sz="1000" dirty="0">
                <a:latin typeface="Arial" panose="020B0604020202020204" pitchFamily="34" charset="0"/>
                <a:ea typeface="Arial" panose="020B0604020202020204" pitchFamily="34" charset="0"/>
              </a:rPr>
              <a:t>1</a:t>
            </a:r>
            <a:r>
              <a:rPr lang="mn-MN" sz="1000" dirty="0">
                <a:latin typeface="Arial" panose="020B0604020202020204" pitchFamily="34" charset="0"/>
                <a:ea typeface="Arial" panose="020B0604020202020204" pitchFamily="34" charset="0"/>
              </a:rPr>
              <a:t>28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)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40065692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" name="Rectangle 1">
            <a:extLst>
              <a:ext uri="{FF2B5EF4-FFF2-40B4-BE49-F238E27FC236}">
                <a16:creationId xmlns:a16="http://schemas.microsoft.com/office/drawing/2014/main" id="{44D38368-9DE6-42A1-9A9F-C5F52FE31107}"/>
              </a:ext>
            </a:extLst>
          </p:cNvPr>
          <p:cNvSpPr/>
          <p:nvPr/>
        </p:nvSpPr>
        <p:spPr>
          <a:xfrm>
            <a:off x="961698" y="2451414"/>
            <a:ext cx="10785000" cy="37805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</a:pPr>
            <a:r>
              <a:rPr lang="en-US" b="1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Цээрлэх</a:t>
            </a:r>
            <a:r>
              <a:rPr lang="en-US" b="1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зүйл</a:t>
            </a:r>
            <a:r>
              <a:rPr lang="en-US" b="1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r>
              <a:rPr lang="en-US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Хүүхдийн</a:t>
            </a: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mn-MN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даахь үргээх</a:t>
            </a: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найранд</a:t>
            </a: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mn-MN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10</a:t>
            </a: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 </a:t>
            </a:r>
            <a:r>
              <a:rPr lang="mn-MN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________, ________</a:t>
            </a: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хэрэглэ</a:t>
            </a:r>
            <a:r>
              <a:rPr lang="mn-MN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дэг</a:t>
            </a:r>
            <a:r>
              <a:rPr lang="en-US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гүй</a:t>
            </a:r>
            <a:r>
              <a:rPr lang="mn-MN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</a:t>
            </a: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тан</a:t>
            </a:r>
            <a:r>
              <a:rPr lang="mn-MN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ь</a:t>
            </a: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ж </a:t>
            </a:r>
            <a:r>
              <a:rPr lang="en-US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мэдэхгүй</a:t>
            </a: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хүн</a:t>
            </a:r>
            <a:r>
              <a:rPr lang="mn-MN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ээр үсэнд нь гар хүргүүлдэггүй</a:t>
            </a: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 </a:t>
            </a:r>
            <a:endParaRPr lang="en-US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mn-MN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Хүүхдэд хэлэх ерөөл:</a:t>
            </a:r>
            <a:endParaRPr lang="en-US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Урт</a:t>
            </a: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настай</a:t>
            </a:r>
            <a:endParaRPr lang="en-US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Удаан</a:t>
            </a: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жаргалтай</a:t>
            </a:r>
            <a:endParaRPr lang="en-US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Аавдаа</a:t>
            </a: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ачтай</a:t>
            </a:r>
            <a:endParaRPr lang="en-US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Ээждээ</a:t>
            </a: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тустай</a:t>
            </a:r>
            <a:endParaRPr lang="en-US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Төр</a:t>
            </a: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улсдаа</a:t>
            </a: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зүтгэлтэй</a:t>
            </a:r>
            <a:endParaRPr lang="en-US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Түмэн</a:t>
            </a:r>
            <a:r>
              <a:rPr lang="en-U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олныхоо</a:t>
            </a:r>
            <a:r>
              <a:rPr lang="en-U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манлай</a:t>
            </a:r>
            <a:r>
              <a:rPr lang="en-U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болж</a:t>
            </a:r>
            <a:r>
              <a:rPr lang="en-US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яваарай</a:t>
            </a:r>
            <a:r>
              <a:rPr lang="mn-MN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2901CB4-6235-157B-10A2-449932EBDB7D}"/>
              </a:ext>
            </a:extLst>
          </p:cNvPr>
          <p:cNvSpPr txBox="1"/>
          <p:nvPr/>
        </p:nvSpPr>
        <p:spPr>
          <a:xfrm>
            <a:off x="2816013" y="1131723"/>
            <a:ext cx="7949397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Дасгал </a:t>
            </a:r>
            <a:r>
              <a:rPr lang="mn-Mong-C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Сонсоод, эхийн орхигдсон үгсийг нөхөж бичнэ үү. </a:t>
            </a:r>
            <a:endParaRPr lang="mn-MN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Exercise 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Listen and fill the missing words 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745D285-5FA0-344C-8EF1-F9CAD6A43256}"/>
              </a:ext>
            </a:extLst>
          </p:cNvPr>
          <p:cNvSpPr/>
          <p:nvPr/>
        </p:nvSpPr>
        <p:spPr>
          <a:xfrm>
            <a:off x="2699632" y="1693586"/>
            <a:ext cx="6792757" cy="6345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Нөхөх үгс</a:t>
            </a:r>
            <a:r>
              <a:rPr lang="en-US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- </a:t>
            </a:r>
            <a:r>
              <a:rPr lang="en-US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Choose from following words</a:t>
            </a: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r>
              <a:rPr lang="en-US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цагаалга, ёс заншлын,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mn-MN" sz="1600" b="1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сүү, ерөөлийн үг, ивээл, архи/дарс, сондгой, өмнө, хүндтэй</a:t>
            </a:r>
            <a:r>
              <a:rPr lang="mn-MN" sz="1600" b="1" i="1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en-US" sz="1600" b="1" i="1" dirty="0">
              <a:solidFill>
                <a:srgbClr val="FF000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BD86D8C-256B-ED85-DC3C-437F40185901}"/>
              </a:ext>
            </a:extLst>
          </p:cNvPr>
          <p:cNvSpPr txBox="1"/>
          <p:nvPr/>
        </p:nvSpPr>
        <p:spPr>
          <a:xfrm>
            <a:off x="3675530" y="243985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</a:pP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уламжлалт зан заншил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mn-MN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Traditional customs of Mongolians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infant’s haircut custom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1600" b="1" dirty="0">
              <a:solidFill>
                <a:schemeClr val="dk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9BAE5C5-A8DE-B3AE-4C42-A71BDB36C179}"/>
              </a:ext>
            </a:extLst>
          </p:cNvPr>
          <p:cNvSpPr txBox="1"/>
          <p:nvPr/>
        </p:nvSpPr>
        <p:spPr>
          <a:xfrm>
            <a:off x="4308186" y="6371921"/>
            <a:ext cx="3575628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0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</a:t>
            </a:r>
            <a:r>
              <a:rPr lang="en-US" sz="1000" dirty="0">
                <a:latin typeface="Arial" panose="020B0604020202020204" pitchFamily="34" charset="0"/>
                <a:ea typeface="Arial" panose="020B0604020202020204" pitchFamily="34" charset="0"/>
              </a:rPr>
              <a:t>1</a:t>
            </a:r>
            <a:r>
              <a:rPr lang="mn-MN" sz="1000" dirty="0">
                <a:latin typeface="Arial" panose="020B0604020202020204" pitchFamily="34" charset="0"/>
                <a:ea typeface="Arial" panose="020B0604020202020204" pitchFamily="34" charset="0"/>
              </a:rPr>
              <a:t>29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)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31588882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78143A8B-47BE-0CEA-BB07-AFFF3EA28B4D}"/>
              </a:ext>
            </a:extLst>
          </p:cNvPr>
          <p:cNvSpPr txBox="1"/>
          <p:nvPr/>
        </p:nvSpPr>
        <p:spPr>
          <a:xfrm>
            <a:off x="3675530" y="243985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</a:pP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уламжлалт зан заншил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mn-MN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Traditional customs of Mongolians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infant’s haircut custom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1600" b="1" dirty="0">
              <a:solidFill>
                <a:schemeClr val="dk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2B20F0E-94AF-0506-9697-1B528ECA67F2}"/>
              </a:ext>
            </a:extLst>
          </p:cNvPr>
          <p:cNvSpPr txBox="1"/>
          <p:nvPr/>
        </p:nvSpPr>
        <p:spPr>
          <a:xfrm>
            <a:off x="2085681" y="1414323"/>
            <a:ext cx="6094428" cy="41976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mn-MN" sz="20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Энхрий бяцхан хүүгийнхээ</a:t>
            </a:r>
            <a:b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mn-MN" sz="20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Онгон хонгор даахийг нь</a:t>
            </a:r>
            <a:b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mn-MN" sz="20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Өдөж баясгаж авсны</a:t>
            </a:r>
            <a:b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mn-MN" sz="20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Найр цэнгэл баяр бэлэг болгож</a:t>
            </a:r>
            <a:b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mn-MN" sz="20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Намирсан их хадгаа дэлгээд</a:t>
            </a:r>
            <a:b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mn-MN" sz="20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Нандин идээнийхээ дээжийг өргөөд</a:t>
            </a:r>
            <a:b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mn-MN" sz="20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Найрын олны өмнө</a:t>
            </a:r>
            <a:b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mn-MN" sz="2000" b="0" i="0" dirty="0"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Намайг бэлэг барь гэлээ хэмээн ерөөлч уг найранд ерөөл хэлэх болсныхоо учрыг айлтгаад,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3AFD41D-2CBD-DCB0-E14A-CA6937E75B4B}"/>
              </a:ext>
            </a:extLst>
          </p:cNvPr>
          <p:cNvSpPr txBox="1"/>
          <p:nvPr/>
        </p:nvSpPr>
        <p:spPr>
          <a:xfrm>
            <a:off x="4308186" y="6371921"/>
            <a:ext cx="3575628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0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</a:t>
            </a:r>
            <a:r>
              <a:rPr lang="en-US" sz="1000" dirty="0">
                <a:latin typeface="Arial" panose="020B0604020202020204" pitchFamily="34" charset="0"/>
                <a:ea typeface="Arial" panose="020B0604020202020204" pitchFamily="34" charset="0"/>
              </a:rPr>
              <a:t>1</a:t>
            </a:r>
            <a:r>
              <a:rPr lang="mn-MN" sz="1000" dirty="0">
                <a:latin typeface="Arial" panose="020B0604020202020204" pitchFamily="34" charset="0"/>
                <a:ea typeface="Arial" panose="020B0604020202020204" pitchFamily="34" charset="0"/>
              </a:rPr>
              <a:t>29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)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270614255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9557F05C-DDAB-4BEE-1D84-0A6143E959B8}"/>
              </a:ext>
            </a:extLst>
          </p:cNvPr>
          <p:cNvSpPr txBox="1"/>
          <p:nvPr/>
        </p:nvSpPr>
        <p:spPr>
          <a:xfrm>
            <a:off x="3675530" y="243985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</a:pP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уламжлалт зан заншил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mn-MN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Traditional customs of Mongolians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infant’s haircut custom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1600" b="1" dirty="0">
              <a:solidFill>
                <a:schemeClr val="dk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59C8431-4A29-77AA-5114-2AACE227D32A}"/>
              </a:ext>
            </a:extLst>
          </p:cNvPr>
          <p:cNvSpPr txBox="1"/>
          <p:nvPr/>
        </p:nvSpPr>
        <p:spPr>
          <a:xfrm>
            <a:off x="2151669" y="1013702"/>
            <a:ext cx="6094428" cy="5355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b="0" i="0" dirty="0"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Ган цагаан хайч</a:t>
            </a:r>
            <a:b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mn-MN" b="0" i="0" dirty="0"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Гавшгай цагаан тонгоргийг бэлдээд</a:t>
            </a:r>
            <a:b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mn-MN" b="0" i="0" dirty="0"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Алтан хайчны амыг нээж</a:t>
            </a:r>
            <a:b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mn-MN" b="0" i="0" dirty="0"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Амь насыг нь даатгаж</a:t>
            </a:r>
            <a:b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mn-MN" b="0" i="0" dirty="0"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Мөнгөн хайчны амыг нээж</a:t>
            </a:r>
            <a:b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mn-MN" b="0" i="0" dirty="0"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Мөнх насыг нь даатгаж</a:t>
            </a:r>
            <a:b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mn-MN" b="0" i="0" dirty="0"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Ган хошуутай</a:t>
            </a:r>
            <a:b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mn-MN" b="0" i="0" dirty="0"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Алтан бариултай хайчаа</a:t>
            </a:r>
            <a:b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mn-MN" b="0" i="0" dirty="0"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Гар мутар бүрийдээ</a:t>
            </a:r>
            <a:b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mn-MN" b="0" i="0" dirty="0"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Дамжуулан үргээж</a:t>
            </a:r>
            <a:b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mn-MN" b="0" i="0" dirty="0"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Гарсан төрсөн нас буяныг нь</a:t>
            </a:r>
            <a:b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mn-MN" b="0" i="0" dirty="0"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Уртатгаж өргөөд гэх мэтээр хүүхдийн онгон даахь үсэнд хамгийн анхлан хүндэтгэлтэйгээр хүрсэн учрыг үзүүлсэн байдаг.</a:t>
            </a:r>
            <a:b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mn-MN" b="0" i="0" dirty="0">
                <a:solidFill>
                  <a:srgbClr val="33333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Ийнхүү хүүхдийн үсийг авахдаа эрэгтэй хүүхдэд тэвэг, эмэгтэй хүүхдэд хоёр хөхөл хэлбэрийн үс үлдээдэг нь хуучны ойлголт ёсоор төрийн хар хүн, гэрийн эх хүн болохыг бэлгэдсэн заншил юм.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FEA53A9-D13D-5CBA-B2E3-078166E2CEC7}"/>
              </a:ext>
            </a:extLst>
          </p:cNvPr>
          <p:cNvSpPr txBox="1"/>
          <p:nvPr/>
        </p:nvSpPr>
        <p:spPr>
          <a:xfrm>
            <a:off x="4308186" y="6371921"/>
            <a:ext cx="3575628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0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</a:t>
            </a:r>
            <a:r>
              <a:rPr lang="en-US" sz="1000" dirty="0">
                <a:latin typeface="Arial" panose="020B0604020202020204" pitchFamily="34" charset="0"/>
                <a:ea typeface="Arial" panose="020B0604020202020204" pitchFamily="34" charset="0"/>
              </a:rPr>
              <a:t>1</a:t>
            </a:r>
            <a:r>
              <a:rPr lang="mn-MN" sz="1000" dirty="0">
                <a:latin typeface="Arial" panose="020B0604020202020204" pitchFamily="34" charset="0"/>
                <a:ea typeface="Arial" panose="020B0604020202020204" pitchFamily="34" charset="0"/>
              </a:rPr>
              <a:t>29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)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363777498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E8CB9A0-0FAD-46E2-8C2B-7AA51D1A0EEB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01BC98A4-4A5F-4478-BC63-B7B1422182A3}"/>
              </a:ext>
            </a:extLst>
          </p:cNvPr>
          <p:cNvSpPr/>
          <p:nvPr/>
        </p:nvSpPr>
        <p:spPr>
          <a:xfrm>
            <a:off x="1498882" y="2540181"/>
            <a:ext cx="8565931" cy="2345322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pPr marL="457200" lvl="0" indent="-457200">
              <a:lnSpc>
                <a:spcPct val="150000"/>
              </a:lnSpc>
              <a:buFont typeface="+mj-lt"/>
              <a:buAutoNum type="arabicPeriod"/>
            </a:pP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Даахь гэж ямар үс вэ?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</a:pP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Хүүхдийн даахийг ямар өдөр авдаг вэ?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</a:pP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Эрэгтэй хүүхдийн даахийг хэдэн настай байхад нь авдаг вэ?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</a:pP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Эмэгтэй хүүхдийн даахийг хэдэн настай байхад нь авдаг вэ? 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0" indent="-457200">
              <a:lnSpc>
                <a:spcPct val="150000"/>
              </a:lnSpc>
              <a:buFont typeface="+mj-lt"/>
              <a:buAutoNum type="arabicPeriod"/>
            </a:pP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Хүүхдийн даахинд хамгийн эхэлж хэн гар хүрдэг вэ? 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7655810-1E26-473D-9A43-12A5F844C7F0}"/>
              </a:ext>
            </a:extLst>
          </p:cNvPr>
          <p:cNvCxnSpPr/>
          <p:nvPr/>
        </p:nvCxnSpPr>
        <p:spPr>
          <a:xfrm flipV="1">
            <a:off x="2656016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DEE89DAE-3548-FC9C-E043-5DF7868E4000}"/>
              </a:ext>
            </a:extLst>
          </p:cNvPr>
          <p:cNvSpPr txBox="1"/>
          <p:nvPr/>
        </p:nvSpPr>
        <p:spPr>
          <a:xfrm>
            <a:off x="1973679" y="1110290"/>
            <a:ext cx="8091134" cy="6345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mn-MN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Дасгал 3. Дараах асуултын дагуу ярилцаж, ойлголтоо шалгаарай.</a:t>
            </a:r>
          </a:p>
          <a:p>
            <a:pPr marL="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Exercise </a:t>
            </a:r>
            <a:r>
              <a:rPr lang="mn-MN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3</a:t>
            </a:r>
            <a:r>
              <a:rPr lang="en-US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Discuss about following questions and review your understanding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D7F33F6-69F0-F8F5-46B4-2EAC0932E66D}"/>
              </a:ext>
            </a:extLst>
          </p:cNvPr>
          <p:cNvSpPr txBox="1"/>
          <p:nvPr/>
        </p:nvSpPr>
        <p:spPr>
          <a:xfrm>
            <a:off x="4231432" y="6155223"/>
            <a:ext cx="3575628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0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129)</a:t>
            </a:r>
            <a:endParaRPr lang="en-US" sz="10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24A4C72-6424-760F-592A-8B470CDED0C7}"/>
              </a:ext>
            </a:extLst>
          </p:cNvPr>
          <p:cNvSpPr txBox="1"/>
          <p:nvPr/>
        </p:nvSpPr>
        <p:spPr>
          <a:xfrm>
            <a:off x="3675530" y="243985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</a:pP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уламжлалт зан заншил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mn-MN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Traditional customs of Mongolians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infant’s haircut custom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1600" b="1" dirty="0">
              <a:solidFill>
                <a:schemeClr val="dk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3022586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E8CB9A0-0FAD-46E2-8C2B-7AA51D1A0EEB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01BC98A4-4A5F-4478-BC63-B7B1422182A3}"/>
              </a:ext>
            </a:extLst>
          </p:cNvPr>
          <p:cNvSpPr/>
          <p:nvPr/>
        </p:nvSpPr>
        <p:spPr>
          <a:xfrm>
            <a:off x="1643398" y="2596959"/>
            <a:ext cx="8751695" cy="2345322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pPr marL="457200" lvl="0" indent="-457200">
              <a:lnSpc>
                <a:spcPct val="150000"/>
              </a:lnSpc>
              <a:buFont typeface="+mj-lt"/>
              <a:buAutoNum type="arabicPeriod" startAt="6"/>
            </a:pP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Хүүхдийн даахийг авахдаа ямар ёс, дараалал баримталдаг вэ?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0" indent="-457200">
              <a:lnSpc>
                <a:spcPct val="150000"/>
              </a:lnSpc>
              <a:buFont typeface="+mj-lt"/>
              <a:buAutoNum type="arabicPeriod" startAt="6"/>
            </a:pP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Хүүхдийн даахь авах ёслолын хамгийн гол идээ юу вэ? 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0" indent="-457200">
              <a:lnSpc>
                <a:spcPct val="150000"/>
              </a:lnSpc>
              <a:buFont typeface="+mj-lt"/>
              <a:buAutoNum type="arabicPeriod" startAt="6"/>
            </a:pP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Хүмүүс хүүхдийн даахинд гар хүрсний дараа юу хэлж, юу өгдөг вэ?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0" indent="-457200">
              <a:lnSpc>
                <a:spcPct val="150000"/>
              </a:lnSpc>
              <a:buFont typeface="+mj-lt"/>
              <a:buAutoNum type="arabicPeriod" startAt="6"/>
            </a:pP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Хүүхдийн үлдсэн үсийг хэзээ авдаг вэ? 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0" indent="-457200">
              <a:lnSpc>
                <a:spcPct val="150000"/>
              </a:lnSpc>
              <a:buFont typeface="+mj-lt"/>
              <a:buAutoNum type="arabicPeriod" startAt="6"/>
            </a:pPr>
            <a:r>
              <a:rPr lang="mn-MN" sz="2000" dirty="0">
                <a:latin typeface="Arial" panose="020B0604020202020204" pitchFamily="34" charset="0"/>
                <a:cs typeface="Arial" panose="020B0604020202020204" pitchFamily="34" charset="0"/>
              </a:rPr>
              <a:t>Хүүхдийн даахь үргээх ёслолд юу юуг цээрлэдэг вэ?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7655810-1E26-473D-9A43-12A5F844C7F0}"/>
              </a:ext>
            </a:extLst>
          </p:cNvPr>
          <p:cNvCxnSpPr/>
          <p:nvPr/>
        </p:nvCxnSpPr>
        <p:spPr>
          <a:xfrm flipV="1">
            <a:off x="2656016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CAA5C913-4054-E16C-14F3-B26A5F3066A3}"/>
              </a:ext>
            </a:extLst>
          </p:cNvPr>
          <p:cNvSpPr txBox="1"/>
          <p:nvPr/>
        </p:nvSpPr>
        <p:spPr>
          <a:xfrm>
            <a:off x="1973679" y="1110290"/>
            <a:ext cx="8091134" cy="6345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mn-MN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Дасгал 3. Дараах асуултын дагуу ярилцаж, ойлголтоо шалгаарай.</a:t>
            </a:r>
          </a:p>
          <a:p>
            <a:pPr marL="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Exercise </a:t>
            </a:r>
            <a:r>
              <a:rPr lang="mn-MN" sz="1600" b="1" i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3</a:t>
            </a:r>
            <a:r>
              <a:rPr lang="en-US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Discuss about following questions and review your understanding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37FA68B-C702-E5FF-0C57-E7D4E9DA4516}"/>
              </a:ext>
            </a:extLst>
          </p:cNvPr>
          <p:cNvSpPr txBox="1"/>
          <p:nvPr/>
        </p:nvSpPr>
        <p:spPr>
          <a:xfrm>
            <a:off x="4231432" y="6155223"/>
            <a:ext cx="3575628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0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</a:t>
            </a:r>
            <a:r>
              <a:rPr lang="mn-MN" sz="1000" dirty="0">
                <a:latin typeface="Arial" panose="020B0604020202020204" pitchFamily="34" charset="0"/>
                <a:ea typeface="Arial" panose="020B0604020202020204" pitchFamily="34" charset="0"/>
              </a:rPr>
              <a:t>129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)</a:t>
            </a:r>
            <a:endParaRPr lang="en-US" sz="10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8590D2E-CCBF-83FF-CD55-47E288129298}"/>
              </a:ext>
            </a:extLst>
          </p:cNvPr>
          <p:cNvSpPr txBox="1"/>
          <p:nvPr/>
        </p:nvSpPr>
        <p:spPr>
          <a:xfrm>
            <a:off x="3675530" y="243985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</a:pP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уламжлалт зан заншил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mn-MN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Traditional customs of Mongolians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infant’s haircut custom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1600" b="1" dirty="0">
              <a:solidFill>
                <a:schemeClr val="dk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0210525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E8CB9A0-0FAD-46E2-8C2B-7AA51D1A0EEB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01BC98A4-4A5F-4478-BC63-B7B1422182A3}"/>
              </a:ext>
            </a:extLst>
          </p:cNvPr>
          <p:cNvSpPr/>
          <p:nvPr/>
        </p:nvSpPr>
        <p:spPr>
          <a:xfrm>
            <a:off x="1264898" y="2667855"/>
            <a:ext cx="9508696" cy="2949525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pPr marL="342900" lvl="0" indent="-342900">
              <a:lnSpc>
                <a:spcPct val="150000"/>
              </a:lnSpc>
              <a:buAutoNum type="arabicPeriod"/>
            </a:pPr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Манай аав ээж хоёр намайг 5 нас хүр_____ даахийг минь аваагүй.</a:t>
            </a:r>
          </a:p>
          <a:p>
            <a:pPr marL="342900" lvl="0" indent="-342900">
              <a:lnSpc>
                <a:spcPct val="150000"/>
              </a:lnSpc>
              <a:buAutoNum type="arabicPeriod"/>
            </a:pPr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Хүүхдийн даахийг сайн өдөр ав_____ ирээдүйд сайн зүйл тохиолдоно гэж итгэдэг. </a:t>
            </a:r>
          </a:p>
          <a:p>
            <a:pPr marL="342900" lvl="0" indent="-342900">
              <a:lnSpc>
                <a:spcPct val="150000"/>
              </a:lnSpc>
              <a:buAutoNum type="arabicPeriod"/>
            </a:pPr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Хүүхдийн даахийг үргээ_____хамгийн бэлгэтэй сайн үгээр ерөөдөг.  </a:t>
            </a:r>
          </a:p>
          <a:p>
            <a:pPr marL="342900" lvl="0" indent="-342900">
              <a:lnSpc>
                <a:spcPct val="150000"/>
              </a:lnSpc>
              <a:buAutoNum type="arabicPeriod"/>
            </a:pPr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Гэрт зочид ир_____ эхлээд цагаалга амсуулах ёстой.</a:t>
            </a:r>
          </a:p>
          <a:p>
            <a:pPr marL="342900" lvl="0" indent="-342900">
              <a:lnSpc>
                <a:spcPct val="150000"/>
              </a:lnSpc>
              <a:buAutoNum type="arabicPeriod"/>
            </a:pPr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Энэ өдөр олон зочин ирэх бол ______ танихгүй хүнээр хүүхдийн үс хөндүүлдэггүй.</a:t>
            </a:r>
          </a:p>
          <a:p>
            <a:pPr marL="342900" lvl="0" indent="-342900">
              <a:lnSpc>
                <a:spcPct val="150000"/>
              </a:lnSpc>
              <a:buAutoNum type="arabicPeriod"/>
            </a:pPr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Нар жаргахаас өмнө хүүхдийн үсгийг хөндсөний дараа ерөөл, бэлгэ дэмбэрэлийн үг хэл______ бэлэг өгнө.  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7655810-1E26-473D-9A43-12A5F844C7F0}"/>
              </a:ext>
            </a:extLst>
          </p:cNvPr>
          <p:cNvCxnSpPr/>
          <p:nvPr/>
        </p:nvCxnSpPr>
        <p:spPr>
          <a:xfrm flipV="1">
            <a:off x="2656016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CAA5C913-4054-E16C-14F3-B26A5F3066A3}"/>
              </a:ext>
            </a:extLst>
          </p:cNvPr>
          <p:cNvSpPr txBox="1"/>
          <p:nvPr/>
        </p:nvSpPr>
        <p:spPr>
          <a:xfrm>
            <a:off x="1973679" y="1110290"/>
            <a:ext cx="8091134" cy="6345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mn-MN" sz="1600" b="1" i="1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Дасгал 4. Тохирох нөхцөлүүдийг ашиглан өгүүлбэрийг гүйцээнэ үү.</a:t>
            </a:r>
          </a:p>
          <a:p>
            <a:pPr marL="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600" b="1" i="1" u="none" strike="noStrike" cap="none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Exercise </a:t>
            </a:r>
            <a:r>
              <a:rPr lang="mn-MN" sz="1600" b="1" i="1" u="none" strike="noStrike" cap="none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4</a:t>
            </a:r>
            <a:r>
              <a:rPr lang="en-US" sz="1600" b="1" i="1" u="none" strike="noStrike" cap="none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</a:t>
            </a:r>
            <a:r>
              <a:rPr lang="en-US" sz="1600" b="1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Please use appropriate terms to complete the sentences accurately.</a:t>
            </a:r>
            <a:endParaRPr lang="en-US" sz="1600" b="1" i="1" u="none" strike="noStrike" cap="none" dirty="0"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37FA68B-C702-E5FF-0C57-E7D4E9DA4516}"/>
              </a:ext>
            </a:extLst>
          </p:cNvPr>
          <p:cNvSpPr txBox="1"/>
          <p:nvPr/>
        </p:nvSpPr>
        <p:spPr>
          <a:xfrm>
            <a:off x="4231432" y="6155223"/>
            <a:ext cx="3575628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0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</a:t>
            </a:r>
            <a:r>
              <a:rPr lang="mn-MN" sz="1000" dirty="0">
                <a:latin typeface="Arial" panose="020B0604020202020204" pitchFamily="34" charset="0"/>
                <a:ea typeface="Arial" panose="020B0604020202020204" pitchFamily="34" charset="0"/>
              </a:rPr>
              <a:t>130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)</a:t>
            </a:r>
            <a:endParaRPr lang="en-US" sz="10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AE27229-AC35-9294-0B8E-6D5EDC63A24C}"/>
              </a:ext>
            </a:extLst>
          </p:cNvPr>
          <p:cNvSpPr txBox="1"/>
          <p:nvPr/>
        </p:nvSpPr>
        <p:spPr>
          <a:xfrm>
            <a:off x="4641166" y="1940200"/>
            <a:ext cx="5753927" cy="3424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85800">
              <a:lnSpc>
                <a:spcPct val="107000"/>
              </a:lnSpc>
              <a:spcAft>
                <a:spcPts val="800"/>
              </a:spcAft>
            </a:pPr>
            <a:r>
              <a:rPr lang="en-US" sz="1600" b="1" i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(</a:t>
            </a:r>
            <a:r>
              <a:rPr lang="mn-MN" sz="1600" b="1" i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-</a:t>
            </a:r>
            <a:r>
              <a:rPr lang="mn-MN" sz="1600" b="1" i="1" kern="100" dirty="0">
                <a:latin typeface="Arial" panose="020B060402020202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б</a:t>
            </a:r>
            <a:r>
              <a:rPr lang="mn-MN" sz="1600" b="1" i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ал</a:t>
            </a:r>
            <a:r>
              <a:rPr lang="mn-MN" sz="1600" b="1" i="1" kern="100" baseline="30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4</a:t>
            </a:r>
            <a:r>
              <a:rPr lang="mn-MN" sz="1600" b="1" i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, - тал</a:t>
            </a:r>
            <a:r>
              <a:rPr lang="mn-MN" sz="1600" b="1" i="1" kern="100" baseline="30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4</a:t>
            </a:r>
            <a:r>
              <a:rPr lang="mn-MN" sz="1600" b="1" i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, - нгуут</a:t>
            </a:r>
            <a:r>
              <a:rPr lang="mn-MN" sz="1600" b="1" i="1" kern="100" baseline="30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4</a:t>
            </a:r>
            <a:r>
              <a:rPr lang="mn-MN" sz="1600" b="1" i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, - нгаа</a:t>
            </a:r>
            <a:r>
              <a:rPr lang="mn-MN" sz="1600" b="1" i="1" kern="100" baseline="30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4</a:t>
            </a:r>
            <a:r>
              <a:rPr lang="mn-MN" sz="1600" b="1" i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, - ж, - вч, - лгүй</a:t>
            </a:r>
            <a:r>
              <a:rPr lang="mn-MN" sz="1600" b="1" i="1" kern="100" baseline="30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2</a:t>
            </a:r>
            <a:r>
              <a:rPr lang="en-US" sz="1600" b="1" i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)</a:t>
            </a:r>
            <a:endParaRPr lang="en-US" sz="1600" b="1" i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4E5C850-F1F4-005C-5E2F-B98A97EAFCFF}"/>
              </a:ext>
            </a:extLst>
          </p:cNvPr>
          <p:cNvSpPr txBox="1"/>
          <p:nvPr/>
        </p:nvSpPr>
        <p:spPr>
          <a:xfrm>
            <a:off x="3675530" y="243985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</a:pP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уламжлалт зан заншил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mn-MN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Traditional customs of Mongolians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infant’s haircut custom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1600" b="1" dirty="0">
              <a:solidFill>
                <a:schemeClr val="dk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36084318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E8CB9A0-0FAD-46E2-8C2B-7AA51D1A0EEB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01BC98A4-4A5F-4478-BC63-B7B1422182A3}"/>
              </a:ext>
            </a:extLst>
          </p:cNvPr>
          <p:cNvSpPr/>
          <p:nvPr/>
        </p:nvSpPr>
        <p:spPr>
          <a:xfrm>
            <a:off x="1282826" y="2341719"/>
            <a:ext cx="10200962" cy="2949525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pPr marL="342900" lvl="0" indent="-342900">
              <a:lnSpc>
                <a:spcPct val="150000"/>
              </a:lnSpc>
              <a:buAutoNum type="arabicPeriod"/>
            </a:pPr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Үс хөндөх			а. богино үсийг тайрч янзлах</a:t>
            </a:r>
          </a:p>
          <a:p>
            <a:pPr marL="342900" lvl="0" indent="-342900">
              <a:lnSpc>
                <a:spcPct val="150000"/>
              </a:lnSpc>
              <a:buAutoNum type="arabicPeriod"/>
            </a:pPr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Үс засах			б. даахь авах	</a:t>
            </a:r>
          </a:p>
          <a:p>
            <a:pPr marL="342900" lvl="0" indent="-342900">
              <a:lnSpc>
                <a:spcPct val="150000"/>
              </a:lnSpc>
              <a:buAutoNum type="arabicPeriod"/>
            </a:pPr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Үс тайрах			в. үс гэзгээ самаар янзлах</a:t>
            </a:r>
          </a:p>
          <a:p>
            <a:pPr marL="342900" lvl="0" indent="-342900">
              <a:lnSpc>
                <a:spcPct val="150000"/>
              </a:lnSpc>
              <a:buAutoNum type="arabicPeriod"/>
            </a:pPr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Үс хусах			г.  үсэнд өнгө оруулах </a:t>
            </a:r>
          </a:p>
          <a:p>
            <a:pPr marL="342900" lvl="0" indent="-342900">
              <a:lnSpc>
                <a:spcPct val="150000"/>
              </a:lnSpc>
              <a:buAutoNum type="arabicPeriod"/>
            </a:pPr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Үс самнах			д. урт үсийг тайрч богиносгох</a:t>
            </a:r>
          </a:p>
          <a:p>
            <a:pPr marL="342900" lvl="0" indent="-342900">
              <a:lnSpc>
                <a:spcPct val="150000"/>
              </a:lnSpc>
              <a:buAutoNum type="arabicPeriod"/>
            </a:pPr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Үс сүлжих 			е. Үс үлдээлгүй авах </a:t>
            </a:r>
          </a:p>
          <a:p>
            <a:pPr marL="342900" lvl="0" indent="-342900">
              <a:lnSpc>
                <a:spcPct val="150000"/>
              </a:lnSpc>
              <a:buAutoNum type="arabicPeriod"/>
            </a:pPr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Үс будах 			ё. Үсийг гурваас доошгүй хэсэг болгож, солбиулан багцлах 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7655810-1E26-473D-9A43-12A5F844C7F0}"/>
              </a:ext>
            </a:extLst>
          </p:cNvPr>
          <p:cNvCxnSpPr/>
          <p:nvPr/>
        </p:nvCxnSpPr>
        <p:spPr>
          <a:xfrm flipV="1">
            <a:off x="2656016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CAA5C913-4054-E16C-14F3-B26A5F3066A3}"/>
              </a:ext>
            </a:extLst>
          </p:cNvPr>
          <p:cNvSpPr txBox="1"/>
          <p:nvPr/>
        </p:nvSpPr>
        <p:spPr>
          <a:xfrm>
            <a:off x="1973679" y="1110290"/>
            <a:ext cx="8801898" cy="6345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mn-MN" sz="1600" b="1" i="1" u="none" strike="noStrike" cap="none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Дасгал 5. А. Дараах хэлц үгсийг тайлбартай нь тохируулна уу. </a:t>
            </a:r>
          </a:p>
          <a:p>
            <a:pPr marL="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600" b="1" i="1" u="none" strike="noStrike" cap="none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Exercise </a:t>
            </a:r>
            <a:r>
              <a:rPr lang="mn-MN" sz="1600" b="1" i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5</a:t>
            </a:r>
            <a:r>
              <a:rPr lang="en-US" sz="1600" b="1" i="1" u="none" strike="noStrike" cap="none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</a:t>
            </a:r>
            <a:r>
              <a:rPr lang="mn-MN" sz="1600" b="1" i="1" u="none" strike="noStrike" cap="none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 А. </a:t>
            </a:r>
            <a:r>
              <a:rPr lang="en-US" sz="1600" b="1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Please match the following idioms with their corresponding explanations.</a:t>
            </a:r>
            <a:endParaRPr lang="en-US" sz="1600" b="1" i="1" u="none" strike="noStrike" cap="none" dirty="0"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37FA68B-C702-E5FF-0C57-E7D4E9DA4516}"/>
              </a:ext>
            </a:extLst>
          </p:cNvPr>
          <p:cNvSpPr txBox="1"/>
          <p:nvPr/>
        </p:nvSpPr>
        <p:spPr>
          <a:xfrm>
            <a:off x="4231432" y="6155223"/>
            <a:ext cx="3575628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0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</a:t>
            </a:r>
            <a:r>
              <a:rPr lang="mn-MN" sz="1000" dirty="0">
                <a:latin typeface="Arial" panose="020B0604020202020204" pitchFamily="34" charset="0"/>
                <a:ea typeface="Arial" panose="020B0604020202020204" pitchFamily="34" charset="0"/>
              </a:rPr>
              <a:t>130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)</a:t>
            </a:r>
            <a:endParaRPr lang="en-US" sz="10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E797BC2-FA23-B6FE-1464-E7BA9147FE2B}"/>
              </a:ext>
            </a:extLst>
          </p:cNvPr>
          <p:cNvSpPr txBox="1"/>
          <p:nvPr/>
        </p:nvSpPr>
        <p:spPr>
          <a:xfrm>
            <a:off x="3675530" y="243985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</a:pP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уламжлалт зан заншил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mn-MN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Traditional customs of Mongolians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infant’s haircut custom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1600" b="1" dirty="0">
              <a:solidFill>
                <a:schemeClr val="dk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54416648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E8CB9A0-0FAD-46E2-8C2B-7AA51D1A0EEB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01BC98A4-4A5F-4478-BC63-B7B1422182A3}"/>
              </a:ext>
            </a:extLst>
          </p:cNvPr>
          <p:cNvSpPr/>
          <p:nvPr/>
        </p:nvSpPr>
        <p:spPr>
          <a:xfrm>
            <a:off x="1721106" y="2475260"/>
            <a:ext cx="8434915" cy="2949525"/>
          </a:xfrm>
          <a:prstGeom prst="rect">
            <a:avLst/>
          </a:prstGeom>
        </p:spPr>
        <p:txBody>
          <a:bodyPr wrap="square" numCol="1">
            <a:spAutoFit/>
          </a:bodyPr>
          <a:lstStyle/>
          <a:p>
            <a:pPr marL="342900" lvl="0" indent="-342900">
              <a:lnSpc>
                <a:spcPct val="150000"/>
              </a:lnSpc>
              <a:buAutoNum type="arabicPeriod"/>
            </a:pPr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Үс хөндөх – </a:t>
            </a:r>
            <a:r>
              <a:rPr lang="mn-MN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Хүүхдийн үс хөндөх ёслолд оролцов. </a:t>
            </a:r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			</a:t>
            </a:r>
          </a:p>
          <a:p>
            <a:pPr marL="342900" lvl="0" indent="-342900">
              <a:lnSpc>
                <a:spcPct val="150000"/>
              </a:lnSpc>
              <a:buAutoNum type="arabicPeriod"/>
            </a:pPr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Үс засах			</a:t>
            </a:r>
          </a:p>
          <a:p>
            <a:pPr marL="342900" lvl="0" indent="-342900">
              <a:lnSpc>
                <a:spcPct val="150000"/>
              </a:lnSpc>
              <a:buAutoNum type="arabicPeriod"/>
            </a:pPr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Үс тайрах			</a:t>
            </a:r>
          </a:p>
          <a:p>
            <a:pPr marL="342900" lvl="0" indent="-342900">
              <a:lnSpc>
                <a:spcPct val="150000"/>
              </a:lnSpc>
              <a:buAutoNum type="arabicPeriod"/>
            </a:pPr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Үс хусах			</a:t>
            </a:r>
          </a:p>
          <a:p>
            <a:pPr marL="342900" lvl="0" indent="-342900">
              <a:lnSpc>
                <a:spcPct val="150000"/>
              </a:lnSpc>
              <a:buAutoNum type="arabicPeriod"/>
            </a:pPr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Үс самнах			</a:t>
            </a:r>
          </a:p>
          <a:p>
            <a:pPr marL="342900" lvl="0" indent="-342900">
              <a:lnSpc>
                <a:spcPct val="150000"/>
              </a:lnSpc>
              <a:buAutoNum type="arabicPeriod"/>
            </a:pPr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Үс сүлжих 			</a:t>
            </a:r>
          </a:p>
          <a:p>
            <a:pPr marL="342900" lvl="0" indent="-342900">
              <a:lnSpc>
                <a:spcPct val="150000"/>
              </a:lnSpc>
              <a:buAutoNum type="arabicPeriod"/>
            </a:pPr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Үс будах 			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7655810-1E26-473D-9A43-12A5F844C7F0}"/>
              </a:ext>
            </a:extLst>
          </p:cNvPr>
          <p:cNvCxnSpPr/>
          <p:nvPr/>
        </p:nvCxnSpPr>
        <p:spPr>
          <a:xfrm flipV="1">
            <a:off x="2656016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CAA5C913-4054-E16C-14F3-B26A5F3066A3}"/>
              </a:ext>
            </a:extLst>
          </p:cNvPr>
          <p:cNvSpPr txBox="1"/>
          <p:nvPr/>
        </p:nvSpPr>
        <p:spPr>
          <a:xfrm>
            <a:off x="1973679" y="1110290"/>
            <a:ext cx="9061874" cy="6345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mn-MN" sz="1600" b="1" i="1" u="none" strike="noStrike" cap="none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Дасгал 5. </a:t>
            </a:r>
            <a:r>
              <a:rPr lang="mn-MN" sz="1600" b="1" i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Б</a:t>
            </a:r>
            <a:r>
              <a:rPr lang="mn-MN" sz="1600" b="1" i="1" u="none" strike="noStrike" cap="none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 </a:t>
            </a:r>
            <a:r>
              <a:rPr lang="mn-MN" sz="1600" b="1" i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Дээрх үгсийг ашиглан өгүүлбэр зохиож бичнэ үү. </a:t>
            </a:r>
            <a:endParaRPr lang="mn-MN" sz="1600" b="1" i="1" u="none" strike="noStrike" cap="none" dirty="0"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  <a:p>
            <a:pPr marL="0" marR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600" b="1" i="1" u="none" strike="noStrike" cap="none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Exercise </a:t>
            </a:r>
            <a:r>
              <a:rPr lang="mn-MN" sz="1600" b="1" i="1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5</a:t>
            </a:r>
            <a:r>
              <a:rPr lang="en-US" sz="1600" b="1" i="1" u="none" strike="noStrike" cap="none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.</a:t>
            </a:r>
            <a:r>
              <a:rPr lang="mn-MN" sz="1600" b="1" i="1" u="none" strike="noStrike" cap="none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 Б. </a:t>
            </a:r>
            <a:r>
              <a:rPr lang="en-US" sz="1600" b="1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Please use the words provided above to complete the sentences accurately.</a:t>
            </a:r>
            <a:r>
              <a:rPr lang="en-US" sz="1600" b="1" i="1" u="none" strike="noStrike" cap="none" dirty="0"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37FA68B-C702-E5FF-0C57-E7D4E9DA4516}"/>
              </a:ext>
            </a:extLst>
          </p:cNvPr>
          <p:cNvSpPr txBox="1"/>
          <p:nvPr/>
        </p:nvSpPr>
        <p:spPr>
          <a:xfrm>
            <a:off x="4231432" y="6155223"/>
            <a:ext cx="3575628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0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</a:t>
            </a:r>
            <a:r>
              <a:rPr lang="mn-MN" sz="1000" dirty="0">
                <a:latin typeface="Arial" panose="020B0604020202020204" pitchFamily="34" charset="0"/>
                <a:ea typeface="Arial" panose="020B0604020202020204" pitchFamily="34" charset="0"/>
              </a:rPr>
              <a:t>130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)</a:t>
            </a:r>
            <a:endParaRPr lang="en-US" sz="10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3477DD7-A465-046B-70B8-F7D2149ACDD0}"/>
              </a:ext>
            </a:extLst>
          </p:cNvPr>
          <p:cNvSpPr txBox="1"/>
          <p:nvPr/>
        </p:nvSpPr>
        <p:spPr>
          <a:xfrm>
            <a:off x="3675530" y="243985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</a:pP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уламжлалт зан заншил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mn-MN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Traditional customs of Mongolians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infant’s haircut custom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1600" b="1" dirty="0">
              <a:solidFill>
                <a:schemeClr val="dk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61551060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71416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" name="Google Shape;431;p25">
            <a:extLst>
              <a:ext uri="{FF2B5EF4-FFF2-40B4-BE49-F238E27FC236}">
                <a16:creationId xmlns:a16="http://schemas.microsoft.com/office/drawing/2014/main" id="{9F7AD5E9-CB02-43A3-D558-80B683115CF5}"/>
              </a:ext>
            </a:extLst>
          </p:cNvPr>
          <p:cNvSpPr txBox="1"/>
          <p:nvPr/>
        </p:nvSpPr>
        <p:spPr>
          <a:xfrm>
            <a:off x="4439251" y="243985"/>
            <a:ext cx="4168562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Гэрийн даалгавар 1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Homework  1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BFFF7DA-B6AA-9526-388B-2BBEB3EE9FBE}"/>
              </a:ext>
            </a:extLst>
          </p:cNvPr>
          <p:cNvSpPr txBox="1"/>
          <p:nvPr/>
        </p:nvSpPr>
        <p:spPr>
          <a:xfrm>
            <a:off x="4523339" y="6296316"/>
            <a:ext cx="3575628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0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132)</a:t>
            </a:r>
            <a:endParaRPr lang="en-US" sz="10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05BC2BB-3781-AF14-F0FB-44A5743B9CF5}"/>
              </a:ext>
            </a:extLst>
          </p:cNvPr>
          <p:cNvSpPr txBox="1"/>
          <p:nvPr/>
        </p:nvSpPr>
        <p:spPr>
          <a:xfrm>
            <a:off x="1187823" y="1195649"/>
            <a:ext cx="9816353" cy="49149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mn-MN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Мэдлэг шалгах тест</a:t>
            </a:r>
            <a:endParaRPr lang="en-US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mn-MN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Хүүхдэд эхээс төрөх үед толгойд нь ургасан байсан үсийг __________гэж нэрлэдэг. </a:t>
            </a:r>
            <a:endParaRPr lang="en-US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marL="457200" algn="just">
              <a:lnSpc>
                <a:spcPct val="150000"/>
              </a:lnSpc>
            </a:pPr>
            <a:r>
              <a:rPr lang="mn-MN" sz="1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А. үс 			Б. даахь 		В. ноос		Г.хялгас</a:t>
            </a:r>
            <a:endParaRPr lang="en-US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rabicPeriod" startAt="2"/>
            </a:pPr>
            <a:r>
              <a:rPr lang="mn-MN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Хүүхдийн даахийг анх авахдаа ________,сайн өдрийг тусгайлан сонгож, авга, нагац, ах, эгч нар болон бусад хамаатан садан, хүндтэй зочдыг урьж, идээ засан ёслол хийдэг. </a:t>
            </a:r>
            <a:endParaRPr lang="en-US" sz="14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marL="457200" algn="just">
              <a:lnSpc>
                <a:spcPct val="150000"/>
              </a:lnSpc>
            </a:pPr>
            <a:r>
              <a:rPr lang="mn-MN" sz="1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А. дуртай 		Б. таалагдсан 	В. харш		Г. ивээл</a:t>
            </a:r>
            <a:endParaRPr lang="en-US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rabicPeriod" startAt="3"/>
            </a:pPr>
            <a:r>
              <a:rPr lang="mn-MN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Хүүхдийн даахинд _________   ________хүн эхэлж гар хүрнэ. </a:t>
            </a:r>
            <a:endParaRPr lang="en-US" sz="14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marL="457200" algn="just">
              <a:lnSpc>
                <a:spcPct val="150000"/>
              </a:lnSpc>
            </a:pPr>
            <a:r>
              <a:rPr lang="mn-MN" sz="1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А. хамгийн үзэсгэлэнтэй 		Б. өндөр настай</a:t>
            </a:r>
            <a:endParaRPr lang="en-US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marL="457200" algn="just">
              <a:lnSpc>
                <a:spcPct val="150000"/>
              </a:lnSpc>
            </a:pPr>
            <a:r>
              <a:rPr lang="mn-MN" sz="1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В. ивээл жилтэй			Г. сайхан хувцастай</a:t>
            </a:r>
            <a:endParaRPr lang="en-US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rabicPeriod" startAt="4"/>
            </a:pPr>
            <a:r>
              <a:rPr lang="mn-MN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Эрэгтэй хүүхдийг _________буюу гурав, тав, долоон настайд нь, эмэгтэй хүүхдийг _________буюу хоёр, дөрөв, зургаан настайд нь даахийг нь авдаг. </a:t>
            </a:r>
            <a:endParaRPr lang="en-US" sz="14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marL="457200" algn="just">
              <a:lnSpc>
                <a:spcPct val="150000"/>
              </a:lnSpc>
            </a:pPr>
            <a:r>
              <a:rPr lang="mn-MN" sz="1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А. сондгой, тэгш 	Б. тэгш, сондгой 	В. сондгой, сондгой	Г. тэгш, тэгш</a:t>
            </a:r>
            <a:endParaRPr lang="en-US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rabicPeriod" startAt="5"/>
            </a:pPr>
            <a:r>
              <a:rPr lang="mn-MN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Хүүхдийн даахины найрын ширээнд заавал байх ёстой идээ бол ___________буюу сүү, цагаан идээ. Ирсэн хүн бүр энэ идээнээс хамгийн түрүүнд амсдаг заншилтай. </a:t>
            </a:r>
            <a:endParaRPr lang="en-US" sz="14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marL="457200" algn="just">
              <a:lnSpc>
                <a:spcPct val="150000"/>
              </a:lnSpc>
              <a:spcAft>
                <a:spcPts val="800"/>
              </a:spcAft>
            </a:pPr>
            <a:r>
              <a:rPr lang="mn-MN" sz="1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А. тараг 		Б. айраг	 	В. цагаалга		Г. хоормог</a:t>
            </a:r>
            <a:endParaRPr lang="en-US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736261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E68C8CF-659F-4B6F-97A9-969C71238B15}"/>
              </a:ext>
            </a:extLst>
          </p:cNvPr>
          <p:cNvCxnSpPr/>
          <p:nvPr/>
        </p:nvCxnSpPr>
        <p:spPr>
          <a:xfrm flipV="1">
            <a:off x="2771427" y="243985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BD8B55F-9F3B-4727-A7A2-F20D8E074FEA}"/>
              </a:ext>
            </a:extLst>
          </p:cNvPr>
          <p:cNvCxnSpPr/>
          <p:nvPr/>
        </p:nvCxnSpPr>
        <p:spPr>
          <a:xfrm>
            <a:off x="130431" y="871416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" name="Google Shape;431;p25">
            <a:extLst>
              <a:ext uri="{FF2B5EF4-FFF2-40B4-BE49-F238E27FC236}">
                <a16:creationId xmlns:a16="http://schemas.microsoft.com/office/drawing/2014/main" id="{9F7AD5E9-CB02-43A3-D558-80B683115CF5}"/>
              </a:ext>
            </a:extLst>
          </p:cNvPr>
          <p:cNvSpPr txBox="1"/>
          <p:nvPr/>
        </p:nvSpPr>
        <p:spPr>
          <a:xfrm>
            <a:off x="4411046" y="295662"/>
            <a:ext cx="4168562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Гэрийн даалгавар 1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Homework  1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BFFF7DA-B6AA-9526-388B-2BBEB3EE9FBE}"/>
              </a:ext>
            </a:extLst>
          </p:cNvPr>
          <p:cNvSpPr txBox="1"/>
          <p:nvPr/>
        </p:nvSpPr>
        <p:spPr>
          <a:xfrm>
            <a:off x="4231432" y="6155223"/>
            <a:ext cx="3575628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n-MN" sz="10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mn-MN" sz="1000" b="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(Мөнхцэцэг, Г., Орхон,Б, 2021, хууд. 132)</a:t>
            </a:r>
            <a:endParaRPr lang="en-US" sz="10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1A06C48-1E1E-5D07-55F2-A1C70CD2070B}"/>
              </a:ext>
            </a:extLst>
          </p:cNvPr>
          <p:cNvSpPr txBox="1"/>
          <p:nvPr/>
        </p:nvSpPr>
        <p:spPr>
          <a:xfrm>
            <a:off x="989073" y="1470432"/>
            <a:ext cx="10466295" cy="42586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50000"/>
              </a:lnSpc>
              <a:buFont typeface="+mj-lt"/>
              <a:buAutoNum type="arabicPeriod" startAt="6"/>
            </a:pPr>
            <a:r>
              <a:rPr lang="mn-MN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Хүүхдийн даахийг авахдаа ивээл жилтэй хүн хүүхдэд эхлээд _______амсуулж, даахинд нь модон хутга хүргэн ёс үйлдэнэ. </a:t>
            </a:r>
            <a:endParaRPr lang="en-US" sz="14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marL="457200" algn="just">
              <a:lnSpc>
                <a:spcPct val="150000"/>
              </a:lnSpc>
            </a:pPr>
            <a:r>
              <a:rPr lang="mn-MN" sz="1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А. сүү 		Б. тараг	 	В. айраг		Г. цай</a:t>
            </a:r>
            <a:endParaRPr lang="en-US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rabicPeriod" startAt="7"/>
            </a:pPr>
            <a:r>
              <a:rPr lang="mn-MN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Хүүхдийн даахинд гар хүрсний дараа хүүхдэд сайн сайхныг бэлгэдсэн __________   _________хэлж, бэлэг өгнө. </a:t>
            </a:r>
            <a:endParaRPr lang="en-US" sz="14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marL="457200" algn="just">
              <a:lnSpc>
                <a:spcPct val="150000"/>
              </a:lnSpc>
            </a:pPr>
            <a:r>
              <a:rPr lang="mn-MN" sz="1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А. ерөөлийн үг 		Б. зүйр үг 		В. тууз		Г. хадаг</a:t>
            </a:r>
            <a:endParaRPr lang="en-US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rabicPeriod" startAt="8"/>
            </a:pPr>
            <a:r>
              <a:rPr lang="mn-MN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Ёслол дууссаны дараа хүүхдийн үлдсэн бүх үсийг __________   ________өмнө авна. </a:t>
            </a:r>
            <a:endParaRPr lang="en-US" sz="14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marL="457200" algn="just">
              <a:lnSpc>
                <a:spcPct val="150000"/>
              </a:lnSpc>
            </a:pPr>
            <a:r>
              <a:rPr lang="mn-MN" sz="1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А. нар мандахаас 		Б. нар жаргахаас 	</a:t>
            </a:r>
            <a:endParaRPr lang="en-US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marL="457200" algn="just">
              <a:lnSpc>
                <a:spcPct val="150000"/>
              </a:lnSpc>
            </a:pPr>
            <a:r>
              <a:rPr lang="mn-MN" sz="1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В. сар мандахаас		Г. сар жаргахаас</a:t>
            </a:r>
            <a:endParaRPr lang="en-US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rabicPeriod" startAt="9"/>
            </a:pPr>
            <a:r>
              <a:rPr lang="mn-MN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Хүүхдийн даахь үргээх найранд ___________,__________хэрэглэдэггүй. </a:t>
            </a:r>
            <a:endParaRPr lang="en-US" sz="14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marL="457200" algn="just">
              <a:lnSpc>
                <a:spcPct val="150000"/>
              </a:lnSpc>
            </a:pPr>
            <a:r>
              <a:rPr lang="mn-MN" sz="1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А. цагаан идээ 		Б. мах, өөх	 	В. жимс, ногоо	Г. архи, дарс</a:t>
            </a:r>
            <a:endParaRPr lang="en-US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marL="342900" lvl="0" indent="-342900" algn="just">
              <a:lnSpc>
                <a:spcPct val="150000"/>
              </a:lnSpc>
              <a:buFont typeface="+mj-lt"/>
              <a:buAutoNum type="arabicPeriod" startAt="10"/>
            </a:pPr>
            <a:r>
              <a:rPr lang="mn-MN" sz="14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Хүүхдийн даахинд гар хүрсэн хүмүүс хүүхдийн “толгойг мялааж” халзан цагаан ___________эсвэл хурга амладаг ёс бий. </a:t>
            </a:r>
            <a:endParaRPr lang="en-US" sz="14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marL="457200" algn="just">
              <a:lnSpc>
                <a:spcPct val="150000"/>
              </a:lnSpc>
              <a:spcAft>
                <a:spcPts val="800"/>
              </a:spcAft>
            </a:pPr>
            <a:r>
              <a:rPr lang="mn-MN" sz="1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А. морь 		Б. хонь	 	В. ямаа		Г. үхэр</a:t>
            </a:r>
            <a:endParaRPr lang="en-US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929964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6A474A43-EAE8-4354-BF0E-4D317FDF42B6}"/>
              </a:ext>
            </a:extLst>
          </p:cNvPr>
          <p:cNvCxnSpPr/>
          <p:nvPr/>
        </p:nvCxnSpPr>
        <p:spPr>
          <a:xfrm flipV="1">
            <a:off x="2762545" y="291389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E8CB9A0-0FAD-46E2-8C2B-7AA51D1A0EEB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8E29BCD5-EDE6-4194-9309-2F46DB291AEE}"/>
              </a:ext>
            </a:extLst>
          </p:cNvPr>
          <p:cNvSpPr/>
          <p:nvPr/>
        </p:nvSpPr>
        <p:spPr>
          <a:xfrm>
            <a:off x="4843724" y="2709706"/>
            <a:ext cx="5992427" cy="15701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Сэдэвт гарсан шинэ үг хэллэг</a:t>
            </a:r>
            <a:r>
              <a:rPr lang="mn-MN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үүдийг</a:t>
            </a:r>
            <a:r>
              <a:rPr lang="en-US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 цээжлээрэй.</a:t>
            </a:r>
          </a:p>
          <a:p>
            <a:pPr>
              <a:lnSpc>
                <a:spcPct val="150000"/>
              </a:lnSpc>
            </a:pPr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Memorize vocabulary in the given topic</a:t>
            </a:r>
            <a:endParaRPr lang="mn-MN" sz="16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mn-MN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Өөрийн орны хүүхэдтэй холбоотой зан заншлын талаар бичээрэй. </a:t>
            </a:r>
            <a:endParaRPr lang="en-US" sz="16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8562B8-AF3F-161A-2146-5AFCD86C12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3064" y="1819274"/>
            <a:ext cx="3429000" cy="280350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BC79D052-3E44-65E5-6189-43F8252FE3F4}"/>
              </a:ext>
            </a:extLst>
          </p:cNvPr>
          <p:cNvSpPr txBox="1"/>
          <p:nvPr/>
        </p:nvSpPr>
        <p:spPr>
          <a:xfrm>
            <a:off x="1089751" y="4279879"/>
            <a:ext cx="309562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00" dirty="0"/>
              <a:t>https://thenounproject.com/icon/homework-3841940/</a:t>
            </a:r>
          </a:p>
        </p:txBody>
      </p:sp>
      <p:sp>
        <p:nvSpPr>
          <p:cNvPr id="6" name="Google Shape;431;p25">
            <a:extLst>
              <a:ext uri="{FF2B5EF4-FFF2-40B4-BE49-F238E27FC236}">
                <a16:creationId xmlns:a16="http://schemas.microsoft.com/office/drawing/2014/main" id="{A1FE86FD-4FA3-B543-09FA-A67BE6F15233}"/>
              </a:ext>
            </a:extLst>
          </p:cNvPr>
          <p:cNvSpPr txBox="1"/>
          <p:nvPr/>
        </p:nvSpPr>
        <p:spPr>
          <a:xfrm>
            <a:off x="4352064" y="251021"/>
            <a:ext cx="4168562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Гэрийн </a:t>
            </a:r>
            <a:r>
              <a:rPr lang="en-US" sz="1600" b="1" dirty="0" err="1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даалгавар</a:t>
            </a:r>
            <a:r>
              <a:rPr lang="en-US" sz="1600" b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 </a:t>
            </a:r>
            <a:r>
              <a:rPr lang="mn-MN" sz="1600" b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r>
              <a:rPr lang="en-US" sz="1600" b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Homework  </a:t>
            </a:r>
            <a:r>
              <a:rPr lang="mn-MN" sz="1600" b="1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2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303031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97" name="Google Shape;497;p31"/>
          <p:cNvCxnSpPr/>
          <p:nvPr/>
        </p:nvCxnSpPr>
        <p:spPr>
          <a:xfrm rot="10800000">
            <a:off x="2762545" y="291389"/>
            <a:ext cx="0" cy="504000"/>
          </a:xfrm>
          <a:prstGeom prst="straightConnector1">
            <a:avLst/>
          </a:prstGeom>
          <a:noFill/>
          <a:ln w="9525" cap="flat" cmpd="sng">
            <a:solidFill>
              <a:srgbClr val="007E5D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498" name="Google Shape;498;p31"/>
          <p:cNvCxnSpPr/>
          <p:nvPr/>
        </p:nvCxnSpPr>
        <p:spPr>
          <a:xfrm>
            <a:off x="130431" y="880843"/>
            <a:ext cx="11616267" cy="0"/>
          </a:xfrm>
          <a:prstGeom prst="straightConnector1">
            <a:avLst/>
          </a:prstGeom>
          <a:noFill/>
          <a:ln w="19050" cap="flat" cmpd="sng">
            <a:solidFill>
              <a:srgbClr val="007E5D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499" name="Google Shape;499;p31"/>
          <p:cNvSpPr txBox="1"/>
          <p:nvPr/>
        </p:nvSpPr>
        <p:spPr>
          <a:xfrm>
            <a:off x="3511073" y="340582"/>
            <a:ext cx="5918382" cy="4056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</a:pPr>
            <a:r>
              <a:rPr lang="en-US" sz="1600" b="1" i="0" u="none" strike="noStrike" cap="none" dirty="0">
                <a:solidFill>
                  <a:schemeClr val="dk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  <a:sym typeface="Times New Roman"/>
              </a:rPr>
              <a:t>НОМ ЗҮЙ, АШИГЛАСАН МАТЕРИАЛ-REFERENCES</a:t>
            </a:r>
            <a:endParaRPr sz="1600" b="0" i="0" u="none" strike="noStrike" cap="none" dirty="0">
              <a:solidFill>
                <a:schemeClr val="dk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3669FAF-0D7D-BF42-974F-59EB537AA6FE}"/>
              </a:ext>
            </a:extLst>
          </p:cNvPr>
          <p:cNvSpPr txBox="1"/>
          <p:nvPr/>
        </p:nvSpPr>
        <p:spPr>
          <a:xfrm>
            <a:off x="1653765" y="1301914"/>
            <a:ext cx="8884469" cy="47695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mn-MN" sz="1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Мөнхцэцэг, Г., Орхон,Б. (2021). Монгол орон судлал. Улаанбаатар: Линограф ХХК.</a:t>
            </a:r>
            <a:endParaRPr lang="en-US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mn-MN" sz="1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Баттулга, Ч </a:t>
            </a:r>
            <a:r>
              <a:rPr lang="en-US" sz="1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(2020). </a:t>
            </a:r>
            <a:r>
              <a:rPr lang="mn-MN" sz="1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Монгол орон судлал. Улаанбаатар: Удам соёл ХХК.</a:t>
            </a:r>
            <a:endParaRPr lang="en-US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1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 </a:t>
            </a:r>
            <a:endParaRPr lang="en-US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mn-MN" sz="1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Хүүхдийн даахь үргээх ерөөл [</a:t>
            </a:r>
            <a:r>
              <a:rPr lang="en-US" sz="1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Photograph]. (2021, January 16). duuren.info. </a:t>
            </a:r>
            <a:endParaRPr lang="en-US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1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     https://duuren.info/?p=3486</a:t>
            </a:r>
            <a:endParaRPr lang="en-US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mn-MN" sz="1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Хүүхдийн сэвлэг үргээх ёсон [</a:t>
            </a:r>
            <a:r>
              <a:rPr lang="en-US" sz="1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Photograph]. (2016, March 15). www.mglnews.mn. </a:t>
            </a:r>
            <a:endParaRPr lang="en-US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1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     http://www.mglnews.mn/content/read/58281.htm </a:t>
            </a:r>
            <a:endParaRPr lang="en-US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mn-MN" sz="1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Хүүхдийн даахь үргээх ёс [</a:t>
            </a:r>
            <a:r>
              <a:rPr lang="en-US" sz="1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Photograph]. (2020, October 19). www.24tsag.mn. </a:t>
            </a:r>
            <a:endParaRPr lang="en-US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1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     https://www.24tsag.mn/a/185755</a:t>
            </a:r>
            <a:endParaRPr lang="en-US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1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Mongolian National Broadcaster. (2018, August 27). </a:t>
            </a:r>
            <a:r>
              <a:rPr lang="mn-MN" sz="1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Сэвлэг үргээх ёсон [</a:t>
            </a:r>
            <a:r>
              <a:rPr lang="en-US" sz="1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Photograph]. www.mnb.mn. https://www.mnb.mn/i/149328 </a:t>
            </a:r>
            <a:endParaRPr lang="en-US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mn-MN" sz="1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Хүүхдийн даахь үргээх [</a:t>
            </a:r>
            <a:r>
              <a:rPr lang="en-US" sz="1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Photograph]. (2017, February 26). chuhal.mn. </a:t>
            </a:r>
            <a:endParaRPr lang="en-US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1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     http://chuhal.mn/r/18720 </a:t>
            </a:r>
            <a:endParaRPr lang="en-US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mn-MN" sz="1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Баяржаргал, Ч. (2018, </a:t>
            </a:r>
            <a:r>
              <a:rPr lang="en-US" sz="1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August 20). </a:t>
            </a:r>
            <a:r>
              <a:rPr lang="mn-MN" sz="1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Хүүхдийн даахь үргээх [</a:t>
            </a:r>
            <a:r>
              <a:rPr lang="en-US" sz="1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Mongolian Baiti" panose="03000500000000000000" pitchFamily="66" charset="0"/>
              </a:rPr>
              <a:t>Photograph]. tusgal.mn. http://www.tusgal.mn/khuukhdiin-daakhi-urgeekhed-urgukh-eruul-khamgiin-chukhal</a:t>
            </a:r>
            <a:endParaRPr lang="en-US" sz="1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Mongolian Baiti" panose="030005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557350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6A474A43-EAE8-4354-BF0E-4D317FDF42B6}"/>
              </a:ext>
            </a:extLst>
          </p:cNvPr>
          <p:cNvCxnSpPr/>
          <p:nvPr/>
        </p:nvCxnSpPr>
        <p:spPr>
          <a:xfrm flipV="1">
            <a:off x="2762545" y="291389"/>
            <a:ext cx="0" cy="504000"/>
          </a:xfrm>
          <a:prstGeom prst="line">
            <a:avLst/>
          </a:prstGeom>
          <a:ln w="9525"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E8CB9A0-0FAD-46E2-8C2B-7AA51D1A0EEB}"/>
              </a:ext>
            </a:extLst>
          </p:cNvPr>
          <p:cNvCxnSpPr/>
          <p:nvPr/>
        </p:nvCxnSpPr>
        <p:spPr>
          <a:xfrm>
            <a:off x="130431" y="880843"/>
            <a:ext cx="11616267" cy="0"/>
          </a:xfrm>
          <a:prstGeom prst="line">
            <a:avLst/>
          </a:prstGeom>
          <a:ln>
            <a:solidFill>
              <a:srgbClr val="007E5D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grpSp>
        <p:nvGrpSpPr>
          <p:cNvPr id="10" name="Group 9">
            <a:extLst>
              <a:ext uri="{FF2B5EF4-FFF2-40B4-BE49-F238E27FC236}">
                <a16:creationId xmlns:a16="http://schemas.microsoft.com/office/drawing/2014/main" id="{993CEB75-1C0B-4658-8DD0-E1C06AAFBE24}"/>
              </a:ext>
            </a:extLst>
          </p:cNvPr>
          <p:cNvGrpSpPr/>
          <p:nvPr/>
        </p:nvGrpSpPr>
        <p:grpSpPr>
          <a:xfrm>
            <a:off x="3751248" y="1854760"/>
            <a:ext cx="4965182" cy="1781847"/>
            <a:chOff x="2875280" y="2174244"/>
            <a:chExt cx="5750560" cy="2377436"/>
          </a:xfrm>
        </p:grpSpPr>
        <p:sp>
          <p:nvSpPr>
            <p:cNvPr id="8" name="Speech Bubble: Oval 7">
              <a:extLst>
                <a:ext uri="{FF2B5EF4-FFF2-40B4-BE49-F238E27FC236}">
                  <a16:creationId xmlns:a16="http://schemas.microsoft.com/office/drawing/2014/main" id="{0888DB31-9958-4F48-BB23-A425A8A2C483}"/>
                </a:ext>
              </a:extLst>
            </p:cNvPr>
            <p:cNvSpPr/>
            <p:nvPr/>
          </p:nvSpPr>
          <p:spPr>
            <a:xfrm>
              <a:off x="2875280" y="2174244"/>
              <a:ext cx="5750560" cy="2377436"/>
            </a:xfrm>
            <a:prstGeom prst="wedgeEllipseCallou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700FD6A6-C1E6-4BE6-8623-988EED504656}"/>
                </a:ext>
              </a:extLst>
            </p:cNvPr>
            <p:cNvSpPr txBox="1"/>
            <p:nvPr/>
          </p:nvSpPr>
          <p:spPr>
            <a:xfrm>
              <a:off x="3200400" y="2528257"/>
              <a:ext cx="5100320" cy="17658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mn-MN" sz="2000" b="1" dirty="0">
                  <a:latin typeface="Arial" panose="020B0604020202020204" pitchFamily="34" charset="0"/>
                  <a:cs typeface="Arial" panose="020B0604020202020204" pitchFamily="34" charset="0"/>
                </a:rPr>
                <a:t>Анхаарал хандуулсанд баярлалаа. </a:t>
              </a:r>
            </a:p>
            <a:p>
              <a:pPr algn="ctr"/>
              <a:r>
                <a:rPr lang="mn-MN" sz="2000" b="1" dirty="0">
                  <a:latin typeface="Arial" panose="020B0604020202020204" pitchFamily="34" charset="0"/>
                  <a:cs typeface="Arial" panose="020B0604020202020204" pitchFamily="34" charset="0"/>
                </a:rPr>
                <a:t>Дараагийн хичээл хүртэл баяртай</a:t>
              </a:r>
              <a:r>
                <a:rPr lang="en-US" sz="2000" b="1" dirty="0">
                  <a:latin typeface="Arial" panose="020B0604020202020204" pitchFamily="34" charset="0"/>
                  <a:cs typeface="Arial" panose="020B0604020202020204" pitchFamily="34" charset="0"/>
                </a:rPr>
                <a:t>!</a:t>
              </a:r>
            </a:p>
          </p:txBody>
        </p:sp>
      </p:grpSp>
      <p:pic>
        <p:nvPicPr>
          <p:cNvPr id="12" name="Picture 2" descr="Teacher free icon">
            <a:extLst>
              <a:ext uri="{FF2B5EF4-FFF2-40B4-BE49-F238E27FC236}">
                <a16:creationId xmlns:a16="http://schemas.microsoft.com/office/drawing/2014/main" id="{439FB9D5-D2A2-EAEB-F79F-6526F62787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650" y="3724170"/>
            <a:ext cx="1747101" cy="1747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447DF5CB-05DF-5331-A6CB-17FA4D7DE207}"/>
              </a:ext>
            </a:extLst>
          </p:cNvPr>
          <p:cNvSpPr txBox="1"/>
          <p:nvPr/>
        </p:nvSpPr>
        <p:spPr>
          <a:xfrm>
            <a:off x="2413767" y="5773366"/>
            <a:ext cx="3143797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00" dirty="0"/>
              <a:t>https://www.flaticon.com/free-icon/teacher_1995413</a:t>
            </a:r>
          </a:p>
        </p:txBody>
      </p:sp>
      <p:pic>
        <p:nvPicPr>
          <p:cNvPr id="4098" name="Picture 2" descr="lecture Icon 1525984">
            <a:extLst>
              <a:ext uri="{FF2B5EF4-FFF2-40B4-BE49-F238E27FC236}">
                <a16:creationId xmlns:a16="http://schemas.microsoft.com/office/drawing/2014/main" id="{A6CE308C-8ADE-CC24-CDE5-857F5D8CBC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5284" y="2952751"/>
            <a:ext cx="3070277" cy="3334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F30CD849-7E00-14DA-1498-3CCFDE6AC04A}"/>
              </a:ext>
            </a:extLst>
          </p:cNvPr>
          <p:cNvSpPr txBox="1"/>
          <p:nvPr/>
        </p:nvSpPr>
        <p:spPr>
          <a:xfrm>
            <a:off x="7504130" y="5760450"/>
            <a:ext cx="299259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00" dirty="0"/>
              <a:t>https://thenounproject.com/icon/lecture-1525984/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8FA4BF4-66B8-F7CA-7BCA-2692ACF96B3C}"/>
              </a:ext>
            </a:extLst>
          </p:cNvPr>
          <p:cNvSpPr txBox="1"/>
          <p:nvPr/>
        </p:nvSpPr>
        <p:spPr>
          <a:xfrm>
            <a:off x="3675530" y="243985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</a:pP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Монголчуудын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уламжлалт зан заншил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mn-MN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Traditional customs of Mongolians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infant’s haircut custom</a:t>
            </a:r>
            <a:r>
              <a:rPr lang="mn-MN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1600" b="1" dirty="0">
              <a:solidFill>
                <a:schemeClr val="dk1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5499662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3891</TotalTime>
  <Words>3282</Words>
  <Application>Microsoft Office PowerPoint</Application>
  <PresentationFormat>Widescreen</PresentationFormat>
  <Paragraphs>281</Paragraphs>
  <Slides>30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5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basbish Sanzaijav</cp:lastModifiedBy>
  <cp:revision>454</cp:revision>
  <dcterms:created xsi:type="dcterms:W3CDTF">2020-02-03T04:01:33Z</dcterms:created>
  <dcterms:modified xsi:type="dcterms:W3CDTF">2023-06-04T16:20:47Z</dcterms:modified>
</cp:coreProperties>
</file>