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6" roundtripDataSignature="AMtx7mgGAJNG4JUIiRyywUUysA0XJwAik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 name="Google Shape;11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4" name="Google Shape;124;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2" name="Google Shape;382;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383" name="Google Shape;383;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1" name="Google Shape;391;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400"/>
              <a:buFont typeface="Calibri"/>
              <a:buNone/>
            </a:pPr>
            <a:r>
              <a:t/>
            </a:r>
            <a:endParaRPr/>
          </a:p>
        </p:txBody>
      </p:sp>
      <p:sp>
        <p:nvSpPr>
          <p:cNvPr id="392" name="Google Shape;392;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400"/>
              <a:buFont typeface="Calibri"/>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0" name="Google Shape;400;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1"/>
          <p:cNvSpPr/>
          <p:nvPr>
            <p:ph idx="2" type="pic"/>
          </p:nvPr>
        </p:nvSpPr>
        <p:spPr>
          <a:xfrm>
            <a:off x="5183188" y="987425"/>
            <a:ext cx="6172200" cy="4873625"/>
          </a:xfrm>
          <a:prstGeom prst="rect">
            <a:avLst/>
          </a:prstGeom>
          <a:noFill/>
          <a:ln>
            <a:noFill/>
          </a:ln>
        </p:spPr>
      </p:sp>
      <p:sp>
        <p:nvSpPr>
          <p:cNvPr id="68" name="Google Shape;68;p4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hyperlink" Target="https://www.maamuu.mn/?p=13621"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0.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nvSpPr>
        <p:spPr>
          <a:xfrm>
            <a:off x="2323582" y="2470636"/>
            <a:ext cx="8398276" cy="61947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Сэдэв: Монголчуудын уламжлал тоглоом, наадгай</a:t>
            </a:r>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Topic: Mongolian traditional games</a:t>
            </a:r>
            <a:endParaRPr/>
          </a:p>
        </p:txBody>
      </p:sp>
      <p:sp>
        <p:nvSpPr>
          <p:cNvPr id="89" name="Google Shape;89;p1"/>
          <p:cNvSpPr txBox="1"/>
          <p:nvPr/>
        </p:nvSpPr>
        <p:spPr>
          <a:xfrm>
            <a:off x="2286000" y="366447"/>
            <a:ext cx="8319155" cy="760241"/>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Mongolian language for foreigners – Week 16</a:t>
            </a:r>
            <a:endParaRPr/>
          </a:p>
          <a:p>
            <a:pPr indent="0" lvl="0" marL="0" marR="0" rtl="0" algn="ctr">
              <a:lnSpc>
                <a:spcPct val="100000"/>
              </a:lnSpc>
              <a:spcBef>
                <a:spcPts val="0"/>
              </a:spcBef>
              <a:spcAft>
                <a:spcPts val="0"/>
              </a:spcAft>
              <a:buClr>
                <a:schemeClr val="dk1"/>
              </a:buClr>
              <a:buSzPts val="1600"/>
              <a:buFont typeface="Arial"/>
              <a:buNone/>
            </a:pPr>
            <a:r>
              <a:rPr b="1" i="0" lang="en-US" sz="1600" u="none" cap="none" strike="noStrike">
                <a:solidFill>
                  <a:schemeClr val="dk1"/>
                </a:solidFill>
                <a:latin typeface="Arial"/>
                <a:ea typeface="Arial"/>
                <a:cs typeface="Arial"/>
                <a:sym typeface="Arial"/>
              </a:rPr>
              <a:t>Lecture №16</a:t>
            </a:r>
            <a:endParaRPr/>
          </a:p>
        </p:txBody>
      </p:sp>
      <p:sp>
        <p:nvSpPr>
          <p:cNvPr id="90" name="Google Shape;90;p1"/>
          <p:cNvSpPr txBox="1"/>
          <p:nvPr/>
        </p:nvSpPr>
        <p:spPr>
          <a:xfrm>
            <a:off x="3474720" y="3349214"/>
            <a:ext cx="5730289" cy="619471"/>
          </a:xfrm>
          <a:prstGeom prst="rect">
            <a:avLst/>
          </a:prstGeom>
          <a:noFill/>
          <a:ln>
            <a:noFill/>
          </a:ln>
        </p:spPr>
        <p:txBody>
          <a:bodyPr anchorCtr="0" anchor="b" bIns="45700" lIns="91425" spcFirstLastPara="1" rIns="91425" wrap="square" tIns="45700">
            <a:noAutofit/>
          </a:bodyPr>
          <a:lstStyle/>
          <a:p>
            <a:pPr indent="0" lvl="0" marL="0" marR="0" rtl="0" algn="ctr">
              <a:lnSpc>
                <a:spcPct val="15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Сонсох, ярих, унших, бичих чадварыг дээшлүүлэх  </a:t>
            </a:r>
            <a:endParaRPr b="1" i="0" sz="1200" u="none" cap="none" strike="noStrike">
              <a:solidFill>
                <a:schemeClr val="dk1"/>
              </a:solidFill>
              <a:latin typeface="Arial"/>
              <a:ea typeface="Arial"/>
              <a:cs typeface="Arial"/>
              <a:sym typeface="Arial"/>
            </a:endParaRPr>
          </a:p>
          <a:p>
            <a:pPr indent="0" lvl="0" marL="0" marR="0" rtl="0" algn="ctr">
              <a:lnSpc>
                <a:spcPct val="150000"/>
              </a:lnSpc>
              <a:spcBef>
                <a:spcPts val="0"/>
              </a:spcBef>
              <a:spcAft>
                <a:spcPts val="0"/>
              </a:spcAft>
              <a:buClr>
                <a:srgbClr val="007E5D"/>
              </a:buClr>
              <a:buSzPts val="1800"/>
              <a:buFont typeface="Times New Roman"/>
              <a:buNone/>
            </a:pPr>
            <a:r>
              <a:rPr b="1" i="0" lang="en-US" sz="1200" u="none" cap="none" strike="noStrike">
                <a:solidFill>
                  <a:schemeClr val="dk1"/>
                </a:solidFill>
                <a:latin typeface="Arial"/>
                <a:ea typeface="Arial"/>
                <a:cs typeface="Arial"/>
                <a:sym typeface="Arial"/>
              </a:rPr>
              <a:t>listening, speaking, reading, writing</a:t>
            </a:r>
            <a:endParaRPr b="0" i="0" sz="1200" u="none" cap="none" strike="noStrike">
              <a:solidFill>
                <a:schemeClr val="dk1"/>
              </a:solidFill>
              <a:latin typeface="Arial"/>
              <a:ea typeface="Arial"/>
              <a:cs typeface="Arial"/>
              <a:sym typeface="Arial"/>
            </a:endParaRPr>
          </a:p>
        </p:txBody>
      </p:sp>
      <p:sp>
        <p:nvSpPr>
          <p:cNvPr id="91" name="Google Shape;91;p1"/>
          <p:cNvSpPr txBox="1"/>
          <p:nvPr/>
        </p:nvSpPr>
        <p:spPr>
          <a:xfrm>
            <a:off x="3474720" y="5754635"/>
            <a:ext cx="6096000"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Mongolian National University Arts And Culture </a:t>
            </a:r>
            <a:endParaRPr/>
          </a:p>
          <a:p>
            <a:pPr indent="0" lvl="0" marL="0" marR="0" rtl="0" algn="ctr">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Professor, Basbish.S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cxnSp>
        <p:nvCxnSpPr>
          <p:cNvPr id="97" name="Google Shape;97;p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98" name="Google Shape;98;p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99" name="Google Shape;99;p2"/>
          <p:cNvSpPr txBox="1"/>
          <p:nvPr/>
        </p:nvSpPr>
        <p:spPr>
          <a:xfrm>
            <a:off x="2410086" y="2161986"/>
            <a:ext cx="8248944" cy="253402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Өмнөх хичээлийн бататгал-</a:t>
            </a:r>
            <a:r>
              <a:rPr b="0" i="0" lang="en-US" sz="1800" u="none" cap="none" strike="noStrike">
                <a:solidFill>
                  <a:srgbClr val="050505"/>
                </a:solidFill>
                <a:latin typeface="Arial"/>
                <a:ea typeface="Arial"/>
                <a:cs typeface="Arial"/>
                <a:sym typeface="Arial"/>
              </a:rPr>
              <a:t> Reviewing pervious learning</a:t>
            </a:r>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Монголчуудын уламжлалт тоглоом, наадгай– Mongolian traditional games</a:t>
            </a:r>
            <a:endParaRPr b="0" i="0" sz="1800" u="none" cap="none" strike="noStrik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Дасгал ажлууд- Exercises </a:t>
            </a:r>
            <a:endParaRPr b="0" i="0" sz="1800" u="none" cap="none" strike="noStrike">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Шинэ үг хэллэгүүд- New words</a:t>
            </a:r>
            <a:endParaRPr/>
          </a:p>
          <a:p>
            <a:pPr indent="-342900" lvl="0" marL="342900" marR="0" rtl="0" algn="just">
              <a:lnSpc>
                <a:spcPct val="150000"/>
              </a:lnSpc>
              <a:spcBef>
                <a:spcPts val="0"/>
              </a:spcBef>
              <a:spcAft>
                <a:spcPts val="0"/>
              </a:spcAft>
              <a:buClr>
                <a:schemeClr val="dk1"/>
              </a:buClr>
              <a:buSzPts val="1800"/>
              <a:buFont typeface="Arial"/>
              <a:buAutoNum type="arabicPeriod"/>
            </a:pPr>
            <a:r>
              <a:rPr b="0" i="0" lang="en-US" sz="1800" u="none" cap="none" strike="noStrike">
                <a:solidFill>
                  <a:schemeClr val="dk1"/>
                </a:solidFill>
                <a:latin typeface="Arial"/>
                <a:ea typeface="Arial"/>
                <a:cs typeface="Arial"/>
                <a:sym typeface="Arial"/>
              </a:rPr>
              <a:t>Гэрийн даалгавар - Homework</a:t>
            </a:r>
            <a:endParaRPr b="0" i="0" sz="1800" u="none" cap="none" strike="noStrike">
              <a:solidFill>
                <a:schemeClr val="dk1"/>
              </a:solidFill>
              <a:latin typeface="Arial"/>
              <a:ea typeface="Arial"/>
              <a:cs typeface="Arial"/>
              <a:sym typeface="Arial"/>
            </a:endParaRPr>
          </a:p>
        </p:txBody>
      </p:sp>
      <p:sp>
        <p:nvSpPr>
          <p:cNvPr id="100" name="Google Shape;100;p2"/>
          <p:cNvSpPr txBox="1"/>
          <p:nvPr/>
        </p:nvSpPr>
        <p:spPr>
          <a:xfrm>
            <a:off x="4062952" y="342374"/>
            <a:ext cx="494321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Times New Roman"/>
              <a:buNone/>
            </a:pPr>
            <a:r>
              <a:rPr b="1" i="0" lang="en-US" sz="1600" u="none" cap="none" strike="noStrike">
                <a:solidFill>
                  <a:schemeClr val="dk1"/>
                </a:solidFill>
                <a:latin typeface="Arial"/>
                <a:ea typeface="Arial"/>
                <a:cs typeface="Arial"/>
                <a:sym typeface="Arial"/>
              </a:rPr>
              <a:t>Хичээлийн агуулга - Lecture content</a:t>
            </a:r>
            <a:endParaRPr b="1" i="0" sz="1600" u="none" cap="none" strike="noStrike">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cxnSp>
        <p:nvCxnSpPr>
          <p:cNvPr id="105" name="Google Shape;105;p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06" name="Google Shape;106;p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07" name="Google Shape;107;p3"/>
          <p:cNvSpPr txBox="1"/>
          <p:nvPr/>
        </p:nvSpPr>
        <p:spPr>
          <a:xfrm>
            <a:off x="2771427" y="1196403"/>
            <a:ext cx="7292776" cy="619862"/>
          </a:xfrm>
          <a:prstGeom prst="rect">
            <a:avLst/>
          </a:prstGeom>
          <a:noFill/>
          <a:ln>
            <a:noFill/>
          </a:ln>
        </p:spPr>
        <p:txBody>
          <a:bodyPr anchorCtr="0" anchor="ctr" bIns="45700" lIns="91425" spcFirstLastPara="1" rIns="91425" wrap="square" tIns="45700">
            <a:noAutofit/>
          </a:bodyPr>
          <a:lstStyle/>
          <a:p>
            <a:pPr indent="0" lvl="0" marL="0" marR="0" rtl="0" algn="l">
              <a:lnSpc>
                <a:spcPct val="150000"/>
              </a:lnSpc>
              <a:spcBef>
                <a:spcPts val="0"/>
              </a:spcBef>
              <a:spcAft>
                <a:spcPts val="0"/>
              </a:spcAft>
              <a:buClr>
                <a:schemeClr val="dk1"/>
              </a:buClr>
              <a:buSzPts val="2000"/>
              <a:buFont typeface="Times New Roman"/>
              <a:buNone/>
            </a:pPr>
            <a:r>
              <a:rPr b="1" i="1" lang="en-US" sz="1600" u="none" cap="none" strike="noStrike">
                <a:solidFill>
                  <a:schemeClr val="dk1"/>
                </a:solidFill>
                <a:latin typeface="Arial"/>
                <a:ea typeface="Arial"/>
                <a:cs typeface="Arial"/>
                <a:sym typeface="Arial"/>
              </a:rPr>
              <a:t> Дасгал 1. Асуултыг уншаарай. </a:t>
            </a:r>
            <a:r>
              <a:rPr b="0" i="0" lang="en-US" sz="1600" u="none" cap="none" strike="noStrike">
                <a:solidFill>
                  <a:srgbClr val="000000"/>
                </a:solidFill>
                <a:latin typeface="Arial"/>
                <a:ea typeface="Arial"/>
                <a:cs typeface="Arial"/>
                <a:sym typeface="Arial"/>
              </a:rPr>
              <a:t>- </a:t>
            </a:r>
            <a:r>
              <a:rPr b="1" i="1" lang="en-US" sz="1600" u="none" cap="none" strike="noStrike">
                <a:solidFill>
                  <a:schemeClr val="dk1"/>
                </a:solidFill>
                <a:latin typeface="Arial"/>
                <a:ea typeface="Arial"/>
                <a:cs typeface="Arial"/>
                <a:sym typeface="Arial"/>
              </a:rPr>
              <a:t>Read the questions.</a:t>
            </a:r>
            <a:endParaRPr b="0" i="0" sz="1600" u="none" cap="none" strike="noStrike">
              <a:solidFill>
                <a:srgbClr val="000000"/>
              </a:solidFill>
              <a:latin typeface="Arial"/>
              <a:ea typeface="Arial"/>
              <a:cs typeface="Arial"/>
              <a:sym typeface="Arial"/>
            </a:endParaRPr>
          </a:p>
        </p:txBody>
      </p:sp>
      <p:sp>
        <p:nvSpPr>
          <p:cNvPr id="108" name="Google Shape;108;p3"/>
          <p:cNvSpPr txBox="1"/>
          <p:nvPr/>
        </p:nvSpPr>
        <p:spPr>
          <a:xfrm>
            <a:off x="2082375" y="5538486"/>
            <a:ext cx="2919931"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000" u="none" cap="none" strike="noStrike">
                <a:solidFill>
                  <a:schemeClr val="dk1"/>
                </a:solidFill>
                <a:latin typeface="Arial"/>
                <a:ea typeface="Arial"/>
                <a:cs typeface="Arial"/>
                <a:sym typeface="Arial"/>
              </a:rPr>
              <a:t> </a:t>
            </a:r>
            <a:r>
              <a:rPr b="0" i="0" lang="en-US" sz="1000" u="none" cap="none" strike="noStrike">
                <a:solidFill>
                  <a:schemeClr val="dk1"/>
                </a:solidFill>
                <a:latin typeface="Arial"/>
                <a:ea typeface="Arial"/>
                <a:cs typeface="Arial"/>
                <a:sym typeface="Arial"/>
              </a:rPr>
              <a:t>(Мөнхцэцэг, Г., Орхон,Б, 2021, хууд. 113)</a:t>
            </a:r>
            <a:endParaRPr sz="1000">
              <a:solidFill>
                <a:schemeClr val="dk1"/>
              </a:solidFill>
              <a:latin typeface="Calibri"/>
              <a:ea typeface="Calibri"/>
              <a:cs typeface="Calibri"/>
              <a:sym typeface="Calibri"/>
            </a:endParaRPr>
          </a:p>
        </p:txBody>
      </p:sp>
      <p:sp>
        <p:nvSpPr>
          <p:cNvPr id="109" name="Google Shape;109;p3"/>
          <p:cNvSpPr txBox="1"/>
          <p:nvPr/>
        </p:nvSpPr>
        <p:spPr>
          <a:xfrm>
            <a:off x="3451411" y="243985"/>
            <a:ext cx="609600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тоглоом, наадгай</a:t>
            </a:r>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games</a:t>
            </a:r>
            <a:endParaRPr b="1" sz="1600">
              <a:solidFill>
                <a:schemeClr val="dk1"/>
              </a:solidFill>
              <a:latin typeface="Arial"/>
              <a:ea typeface="Arial"/>
              <a:cs typeface="Arial"/>
              <a:sym typeface="Arial"/>
            </a:endParaRPr>
          </a:p>
        </p:txBody>
      </p:sp>
      <p:sp>
        <p:nvSpPr>
          <p:cNvPr id="110" name="Google Shape;110;p3"/>
          <p:cNvSpPr/>
          <p:nvPr/>
        </p:nvSpPr>
        <p:spPr>
          <a:xfrm>
            <a:off x="1185319" y="2920497"/>
            <a:ext cx="5232496" cy="1287532"/>
          </a:xfrm>
          <a:prstGeom prst="rect">
            <a:avLst/>
          </a:prstGeom>
          <a:noFill/>
          <a:ln>
            <a:noFill/>
          </a:ln>
        </p:spPr>
        <p:txBody>
          <a:bodyPr anchorCtr="0" anchor="t" bIns="45700" lIns="91425" spcFirstLastPara="1" rIns="91425" wrap="square" tIns="45700">
            <a:spAutoFit/>
          </a:bodyPr>
          <a:lstStyle/>
          <a:p>
            <a:pPr indent="-457200" lvl="0" marL="4572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Монгол тоглоом тоглож үзсэн үү? Таалагдсан уу? Яагаад?</a:t>
            </a:r>
            <a:endParaRPr sz="18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Ямар ямар монгол тоглоом байдаг вэ?</a:t>
            </a:r>
            <a:endParaRPr sz="1800">
              <a:solidFill>
                <a:schemeClr val="dk1"/>
              </a:solidFill>
              <a:latin typeface="Arial"/>
              <a:ea typeface="Arial"/>
              <a:cs typeface="Arial"/>
              <a:sym typeface="Arial"/>
            </a:endParaRPr>
          </a:p>
        </p:txBody>
      </p:sp>
      <p:pic>
        <p:nvPicPr>
          <p:cNvPr id="111" name="Google Shape;111;p3"/>
          <p:cNvPicPr preferRelativeResize="0"/>
          <p:nvPr/>
        </p:nvPicPr>
        <p:blipFill rotWithShape="1">
          <a:blip r:embed="rId3">
            <a:alphaModFix/>
          </a:blip>
          <a:srcRect b="0" l="0" r="0" t="0"/>
          <a:stretch/>
        </p:blipFill>
        <p:spPr>
          <a:xfrm>
            <a:off x="6515363" y="2305140"/>
            <a:ext cx="4491318" cy="2807074"/>
          </a:xfrm>
          <a:prstGeom prst="rect">
            <a:avLst/>
          </a:prstGeom>
          <a:noFill/>
          <a:ln>
            <a:noFill/>
          </a:ln>
        </p:spPr>
      </p:pic>
      <p:sp>
        <p:nvSpPr>
          <p:cNvPr id="112" name="Google Shape;112;p3"/>
          <p:cNvSpPr txBox="1"/>
          <p:nvPr/>
        </p:nvSpPr>
        <p:spPr>
          <a:xfrm>
            <a:off x="6723530" y="5384597"/>
            <a:ext cx="442856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Ариун-Эрдэнэ, Н. (2020, September 17). Шагайн тоглоом [Photograph].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www.maamuu.mn. https://www.maamuu.mn/?p=13621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cxnSp>
        <p:nvCxnSpPr>
          <p:cNvPr id="117" name="Google Shape;117;p4"/>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18" name="Google Shape;118;p4"/>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19" name="Google Shape;119;p4"/>
          <p:cNvSpPr txBox="1"/>
          <p:nvPr/>
        </p:nvSpPr>
        <p:spPr>
          <a:xfrm>
            <a:off x="3326145" y="172819"/>
            <a:ext cx="6094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Өмнөх хичээлийн бататгал буюу гэрийн даалгавар  </a:t>
            </a:r>
            <a:endParaRPr/>
          </a:p>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Reviewing pervious learning and h</a:t>
            </a:r>
            <a:r>
              <a:rPr b="1" lang="en-US" sz="1600">
                <a:solidFill>
                  <a:schemeClr val="dk1"/>
                </a:solidFill>
                <a:latin typeface="Arial"/>
                <a:ea typeface="Arial"/>
                <a:cs typeface="Arial"/>
                <a:sym typeface="Arial"/>
              </a:rPr>
              <a:t>omework </a:t>
            </a:r>
            <a:endParaRPr sz="1600">
              <a:solidFill>
                <a:schemeClr val="dk1"/>
              </a:solidFill>
              <a:latin typeface="Calibri"/>
              <a:ea typeface="Calibri"/>
              <a:cs typeface="Calibri"/>
              <a:sym typeface="Calibri"/>
            </a:endParaRPr>
          </a:p>
        </p:txBody>
      </p:sp>
      <p:sp>
        <p:nvSpPr>
          <p:cNvPr id="120" name="Google Shape;120;p4"/>
          <p:cNvSpPr txBox="1"/>
          <p:nvPr/>
        </p:nvSpPr>
        <p:spPr>
          <a:xfrm>
            <a:off x="4429995" y="6296316"/>
            <a:ext cx="3082429"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 </a:t>
            </a:r>
            <a:r>
              <a:rPr b="0" lang="en-US" sz="1050">
                <a:solidFill>
                  <a:schemeClr val="dk1"/>
                </a:solidFill>
                <a:latin typeface="Arial"/>
                <a:ea typeface="Arial"/>
                <a:cs typeface="Arial"/>
                <a:sym typeface="Arial"/>
              </a:rPr>
              <a:t>(Мөнхцэцэг, Г., Орхон,Б, 2021, хууд. 132</a:t>
            </a:r>
            <a:endParaRPr sz="1050">
              <a:solidFill>
                <a:schemeClr val="dk1"/>
              </a:solidFill>
              <a:latin typeface="Calibri"/>
              <a:ea typeface="Calibri"/>
              <a:cs typeface="Calibri"/>
              <a:sym typeface="Calibri"/>
            </a:endParaRPr>
          </a:p>
        </p:txBody>
      </p:sp>
      <p:pic>
        <p:nvPicPr>
          <p:cNvPr id="121" name="Google Shape;121;p4"/>
          <p:cNvPicPr preferRelativeResize="0"/>
          <p:nvPr/>
        </p:nvPicPr>
        <p:blipFill rotWithShape="1">
          <a:blip r:embed="rId3">
            <a:alphaModFix/>
          </a:blip>
          <a:srcRect b="0" l="0" r="0" t="0"/>
          <a:stretch/>
        </p:blipFill>
        <p:spPr>
          <a:xfrm>
            <a:off x="801165" y="1228599"/>
            <a:ext cx="10589670" cy="494428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cxnSp>
        <p:nvCxnSpPr>
          <p:cNvPr id="127" name="Google Shape;127;p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28" name="Google Shape;128;p5"/>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29" name="Google Shape;129;p5"/>
          <p:cNvSpPr txBox="1"/>
          <p:nvPr/>
        </p:nvSpPr>
        <p:spPr>
          <a:xfrm>
            <a:off x="3326145" y="172819"/>
            <a:ext cx="609442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Өмнөх хичээлийн бататгал буюу гэрийн даалгавар  </a:t>
            </a:r>
            <a:endParaRPr/>
          </a:p>
          <a:p>
            <a:pPr indent="0" lvl="0" marL="0" marR="0" rtl="0" algn="ctr">
              <a:spcBef>
                <a:spcPts val="0"/>
              </a:spcBef>
              <a:spcAft>
                <a:spcPts val="0"/>
              </a:spcAft>
              <a:buClr>
                <a:srgbClr val="050505"/>
              </a:buClr>
              <a:buSzPts val="1600"/>
              <a:buFont typeface="Arial"/>
              <a:buNone/>
            </a:pPr>
            <a:r>
              <a:rPr b="1" lang="en-US" sz="1600">
                <a:solidFill>
                  <a:srgbClr val="050505"/>
                </a:solidFill>
                <a:latin typeface="Arial"/>
                <a:ea typeface="Arial"/>
                <a:cs typeface="Arial"/>
                <a:sym typeface="Arial"/>
              </a:rPr>
              <a:t>Reviewing pervious learning and h</a:t>
            </a:r>
            <a:r>
              <a:rPr b="1" lang="en-US" sz="1600">
                <a:solidFill>
                  <a:schemeClr val="dk1"/>
                </a:solidFill>
                <a:latin typeface="Arial"/>
                <a:ea typeface="Arial"/>
                <a:cs typeface="Arial"/>
                <a:sym typeface="Arial"/>
              </a:rPr>
              <a:t>omework </a:t>
            </a:r>
            <a:endParaRPr sz="1600">
              <a:solidFill>
                <a:schemeClr val="dk1"/>
              </a:solidFill>
              <a:latin typeface="Calibri"/>
              <a:ea typeface="Calibri"/>
              <a:cs typeface="Calibri"/>
              <a:sym typeface="Calibri"/>
            </a:endParaRPr>
          </a:p>
        </p:txBody>
      </p:sp>
      <p:sp>
        <p:nvSpPr>
          <p:cNvPr id="130" name="Google Shape;130;p5"/>
          <p:cNvSpPr txBox="1"/>
          <p:nvPr/>
        </p:nvSpPr>
        <p:spPr>
          <a:xfrm>
            <a:off x="4681007" y="6188740"/>
            <a:ext cx="3082429"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chemeClr val="dk1"/>
                </a:solidFill>
                <a:latin typeface="Arial"/>
                <a:ea typeface="Arial"/>
                <a:cs typeface="Arial"/>
                <a:sym typeface="Arial"/>
              </a:rPr>
              <a:t> </a:t>
            </a:r>
            <a:r>
              <a:rPr b="0" lang="en-US" sz="1050">
                <a:solidFill>
                  <a:schemeClr val="dk1"/>
                </a:solidFill>
                <a:latin typeface="Arial"/>
                <a:ea typeface="Arial"/>
                <a:cs typeface="Arial"/>
                <a:sym typeface="Arial"/>
              </a:rPr>
              <a:t>(Мөнхцэцэг, Г., Орхон,Б, 2021, хууд. 132</a:t>
            </a:r>
            <a:endParaRPr sz="1050">
              <a:solidFill>
                <a:schemeClr val="dk1"/>
              </a:solidFill>
              <a:latin typeface="Calibri"/>
              <a:ea typeface="Calibri"/>
              <a:cs typeface="Calibri"/>
              <a:sym typeface="Calibri"/>
            </a:endParaRPr>
          </a:p>
        </p:txBody>
      </p:sp>
      <p:pic>
        <p:nvPicPr>
          <p:cNvPr id="131" name="Google Shape;131;p5"/>
          <p:cNvPicPr preferRelativeResize="0"/>
          <p:nvPr/>
        </p:nvPicPr>
        <p:blipFill rotWithShape="1">
          <a:blip r:embed="rId3">
            <a:alphaModFix/>
          </a:blip>
          <a:srcRect b="0" l="0" r="0" t="0"/>
          <a:stretch/>
        </p:blipFill>
        <p:spPr>
          <a:xfrm>
            <a:off x="706669" y="1390197"/>
            <a:ext cx="10778662" cy="427976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cxnSp>
        <p:nvCxnSpPr>
          <p:cNvPr id="136" name="Google Shape;136;p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37" name="Google Shape;137;p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38" name="Google Shape;138;p6"/>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139" name="Google Shape;139;p6"/>
          <p:cNvSpPr txBox="1"/>
          <p:nvPr/>
        </p:nvSpPr>
        <p:spPr>
          <a:xfrm>
            <a:off x="4232771" y="6051271"/>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116-117</a:t>
            </a:r>
            <a:endParaRPr sz="1000">
              <a:solidFill>
                <a:schemeClr val="dk1"/>
              </a:solidFill>
              <a:latin typeface="Calibri"/>
              <a:ea typeface="Calibri"/>
              <a:cs typeface="Calibri"/>
              <a:sym typeface="Calibri"/>
            </a:endParaRPr>
          </a:p>
        </p:txBody>
      </p:sp>
      <p:sp>
        <p:nvSpPr>
          <p:cNvPr id="140" name="Google Shape;140;p6"/>
          <p:cNvSpPr txBox="1"/>
          <p:nvPr/>
        </p:nvSpPr>
        <p:spPr>
          <a:xfrm>
            <a:off x="3720353" y="211018"/>
            <a:ext cx="4751293"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тоглоом, наадгай</a:t>
            </a:r>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games</a:t>
            </a:r>
            <a:endParaRPr b="1" sz="1600">
              <a:solidFill>
                <a:schemeClr val="dk1"/>
              </a:solidFill>
              <a:latin typeface="Arial"/>
              <a:ea typeface="Arial"/>
              <a:cs typeface="Arial"/>
              <a:sym typeface="Arial"/>
            </a:endParaRPr>
          </a:p>
        </p:txBody>
      </p:sp>
      <p:sp>
        <p:nvSpPr>
          <p:cNvPr id="141" name="Google Shape;141;p6"/>
          <p:cNvSpPr txBox="1"/>
          <p:nvPr/>
        </p:nvSpPr>
        <p:spPr>
          <a:xfrm>
            <a:off x="762902" y="2060545"/>
            <a:ext cx="5175662" cy="2949525"/>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Arial"/>
              <a:buAutoNum type="arabicPeriod"/>
            </a:pPr>
            <a:r>
              <a:rPr lang="en-US" sz="1800">
                <a:solidFill>
                  <a:schemeClr val="dk1"/>
                </a:solidFill>
                <a:latin typeface="Arial"/>
                <a:ea typeface="Arial"/>
                <a:cs typeface="Arial"/>
                <a:sym typeface="Arial"/>
              </a:rPr>
              <a:t>Ажигч гярхай – sharp - eyed</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lang="en-US" sz="1800">
                <a:solidFill>
                  <a:schemeClr val="dk1"/>
                </a:solidFill>
                <a:latin typeface="Arial"/>
                <a:ea typeface="Arial"/>
                <a:cs typeface="Arial"/>
                <a:sym typeface="Arial"/>
              </a:rPr>
              <a:t>Аман тоглоом – games played with words</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lang="en-US" sz="1800">
                <a:solidFill>
                  <a:schemeClr val="dk1"/>
                </a:solidFill>
                <a:latin typeface="Arial"/>
                <a:ea typeface="Arial"/>
                <a:cs typeface="Arial"/>
                <a:sym typeface="Arial"/>
              </a:rPr>
              <a:t>Бай онох – hit the target</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lang="en-US" sz="1800">
                <a:solidFill>
                  <a:schemeClr val="dk1"/>
                </a:solidFill>
                <a:latin typeface="Arial"/>
                <a:ea typeface="Arial"/>
                <a:cs typeface="Arial"/>
                <a:sym typeface="Arial"/>
              </a:rPr>
              <a:t>Гар, хуруугаар тоглох тоглоом – games played with hands and fingers</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a:pPr>
            <a:r>
              <a:rPr lang="en-US" sz="1800">
                <a:solidFill>
                  <a:schemeClr val="dk1"/>
                </a:solidFill>
                <a:latin typeface="Arial"/>
                <a:ea typeface="Arial"/>
                <a:cs typeface="Arial"/>
                <a:sym typeface="Arial"/>
              </a:rPr>
              <a:t>Гарын булчин шөрмөс – muscle and sinew of hands</a:t>
            </a:r>
            <a:endParaRPr/>
          </a:p>
        </p:txBody>
      </p:sp>
      <p:sp>
        <p:nvSpPr>
          <p:cNvPr id="142" name="Google Shape;142;p6"/>
          <p:cNvSpPr txBox="1"/>
          <p:nvPr/>
        </p:nvSpPr>
        <p:spPr>
          <a:xfrm>
            <a:off x="6481058" y="2060545"/>
            <a:ext cx="5175662" cy="3365024"/>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Calibri"/>
              <a:buAutoNum type="arabicPeriod" startAt="6"/>
            </a:pPr>
            <a:r>
              <a:rPr lang="en-US" sz="1800">
                <a:solidFill>
                  <a:schemeClr val="dk1"/>
                </a:solidFill>
                <a:latin typeface="Arial"/>
                <a:ea typeface="Arial"/>
                <a:cs typeface="Arial"/>
                <a:sym typeface="Arial"/>
              </a:rPr>
              <a:t>Гэр барих тоглоом – a game to build “gher” Mongolian traditional dwelling</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6"/>
            </a:pPr>
            <a:r>
              <a:rPr lang="en-US" sz="1800">
                <a:solidFill>
                  <a:schemeClr val="dk1"/>
                </a:solidFill>
                <a:latin typeface="Arial"/>
                <a:ea typeface="Arial"/>
                <a:cs typeface="Arial"/>
                <a:sym typeface="Arial"/>
              </a:rPr>
              <a:t>Дэг журамтай - principled</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6"/>
            </a:pPr>
            <a:r>
              <a:rPr lang="en-US" sz="1800">
                <a:solidFill>
                  <a:schemeClr val="dk1"/>
                </a:solidFill>
                <a:latin typeface="Arial"/>
                <a:ea typeface="Arial"/>
                <a:cs typeface="Arial"/>
                <a:sym typeface="Arial"/>
              </a:rPr>
              <a:t>Задлах – to dismantle</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6"/>
            </a:pPr>
            <a:r>
              <a:rPr lang="en-US" sz="1800">
                <a:solidFill>
                  <a:schemeClr val="dk1"/>
                </a:solidFill>
                <a:latin typeface="Arial"/>
                <a:ea typeface="Arial"/>
                <a:cs typeface="Arial"/>
                <a:sym typeface="Arial"/>
              </a:rPr>
              <a:t>Нүдний хараа сайжруулах – to improve eyesight</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6"/>
            </a:pPr>
            <a:r>
              <a:rPr lang="en-US" sz="1800">
                <a:solidFill>
                  <a:schemeClr val="dk1"/>
                </a:solidFill>
                <a:latin typeface="Arial"/>
                <a:ea typeface="Arial"/>
                <a:cs typeface="Arial"/>
                <a:sym typeface="Arial"/>
              </a:rPr>
              <a:t>Оньсон тоглоом – assembly puzzle</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6"/>
            </a:pPr>
            <a:r>
              <a:rPr lang="en-US" sz="1800">
                <a:solidFill>
                  <a:schemeClr val="dk1"/>
                </a:solidFill>
                <a:latin typeface="Arial"/>
                <a:ea typeface="Arial"/>
                <a:cs typeface="Arial"/>
                <a:sym typeface="Arial"/>
              </a:rPr>
              <a:t>Өв сан - heritage</a:t>
            </a:r>
            <a:endParaRPr sz="180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cxnSp>
        <p:nvCxnSpPr>
          <p:cNvPr id="147" name="Google Shape;147;p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48" name="Google Shape;148;p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49" name="Google Shape;149;p7"/>
          <p:cNvSpPr txBox="1"/>
          <p:nvPr/>
        </p:nvSpPr>
        <p:spPr>
          <a:xfrm>
            <a:off x="2505612" y="992859"/>
            <a:ext cx="766808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Шинэ үг хэллэгүүдийг цээжилж, утгыг ойлгоорой. </a:t>
            </a:r>
            <a:endParaRPr sz="1400">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1400"/>
              <a:buFont typeface="Arial"/>
              <a:buNone/>
            </a:pPr>
            <a:r>
              <a:rPr b="1" i="1" lang="en-US" sz="1400">
                <a:solidFill>
                  <a:schemeClr val="dk1"/>
                </a:solidFill>
                <a:latin typeface="Arial"/>
                <a:ea typeface="Arial"/>
                <a:cs typeface="Arial"/>
                <a:sym typeface="Arial"/>
              </a:rPr>
              <a:t>Memorize the new vocabularies and understand the meaning</a:t>
            </a:r>
            <a:endParaRPr sz="1400">
              <a:solidFill>
                <a:schemeClr val="dk1"/>
              </a:solidFill>
              <a:latin typeface="Arial"/>
              <a:ea typeface="Arial"/>
              <a:cs typeface="Arial"/>
              <a:sym typeface="Arial"/>
            </a:endParaRPr>
          </a:p>
        </p:txBody>
      </p:sp>
      <p:sp>
        <p:nvSpPr>
          <p:cNvPr id="150" name="Google Shape;150;p7"/>
          <p:cNvSpPr txBox="1"/>
          <p:nvPr/>
        </p:nvSpPr>
        <p:spPr>
          <a:xfrm>
            <a:off x="4150750" y="583865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116-117</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
        <p:nvSpPr>
          <p:cNvPr id="151" name="Google Shape;151;p7"/>
          <p:cNvSpPr txBox="1"/>
          <p:nvPr/>
        </p:nvSpPr>
        <p:spPr>
          <a:xfrm>
            <a:off x="3720353" y="211018"/>
            <a:ext cx="4751293"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тоглоом, наадгай</a:t>
            </a:r>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games</a:t>
            </a:r>
            <a:endParaRPr b="1" sz="1600">
              <a:solidFill>
                <a:schemeClr val="dk1"/>
              </a:solidFill>
              <a:latin typeface="Arial"/>
              <a:ea typeface="Arial"/>
              <a:cs typeface="Arial"/>
              <a:sym typeface="Arial"/>
            </a:endParaRPr>
          </a:p>
        </p:txBody>
      </p:sp>
      <p:sp>
        <p:nvSpPr>
          <p:cNvPr id="152" name="Google Shape;152;p7"/>
          <p:cNvSpPr txBox="1"/>
          <p:nvPr/>
        </p:nvSpPr>
        <p:spPr>
          <a:xfrm>
            <a:off x="981176" y="1954237"/>
            <a:ext cx="5114823" cy="2949525"/>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Calibri"/>
              <a:buAutoNum type="arabicPeriod" startAt="12"/>
            </a:pPr>
            <a:r>
              <a:rPr lang="en-US" sz="1800">
                <a:solidFill>
                  <a:schemeClr val="dk1"/>
                </a:solidFill>
                <a:latin typeface="Arial"/>
                <a:ea typeface="Arial"/>
                <a:cs typeface="Arial"/>
                <a:sym typeface="Arial"/>
              </a:rPr>
              <a:t>Өнхөрүүлэх – to roll down</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Таван хошуу мал – five kinds of farm animals /horse, camel, cow, sheep, goat/</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Угрсах – to assemble</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Ур хийц - craftsmanship</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Хөдөлгөөнт тоглоом – outdoor games</a:t>
            </a:r>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Хөлөгт тоглоом – board games</a:t>
            </a:r>
            <a:endParaRPr sz="1800">
              <a:solidFill>
                <a:schemeClr val="dk1"/>
              </a:solidFill>
              <a:latin typeface="Arial"/>
              <a:ea typeface="Arial"/>
              <a:cs typeface="Arial"/>
              <a:sym typeface="Arial"/>
            </a:endParaRPr>
          </a:p>
        </p:txBody>
      </p:sp>
      <p:sp>
        <p:nvSpPr>
          <p:cNvPr id="153" name="Google Shape;153;p7"/>
          <p:cNvSpPr txBox="1"/>
          <p:nvPr/>
        </p:nvSpPr>
        <p:spPr>
          <a:xfrm>
            <a:off x="6246829" y="1928427"/>
            <a:ext cx="5366250" cy="3371564"/>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800"/>
              <a:buFont typeface="Calibri"/>
              <a:buAutoNum type="arabicPeriod" startAt="18"/>
            </a:pPr>
            <a:r>
              <a:rPr lang="en-US" sz="1800">
                <a:solidFill>
                  <a:schemeClr val="dk1"/>
                </a:solidFill>
                <a:latin typeface="Arial"/>
                <a:ea typeface="Arial"/>
                <a:cs typeface="Arial"/>
                <a:sym typeface="Arial"/>
              </a:rPr>
              <a:t>Чулуун тоглоом – games to play with stones</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Соёлын өв – cultural heritage</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Сэтгэхүй хөгжлүүлэх – to develop a growth mindset</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Тоглоом наадгай – game and toys</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Түгээмэл - common</a:t>
            </a:r>
            <a:endParaRPr sz="18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Arial"/>
              <a:buAutoNum type="arabicPeriod" startAt="12"/>
            </a:pPr>
            <a:r>
              <a:rPr lang="en-US" sz="1800">
                <a:solidFill>
                  <a:schemeClr val="dk1"/>
                </a:solidFill>
                <a:latin typeface="Arial"/>
                <a:ea typeface="Arial"/>
                <a:cs typeface="Arial"/>
                <a:sym typeface="Arial"/>
              </a:rPr>
              <a:t>Шагайн тоглоом – games to play with ankle bones</a:t>
            </a:r>
            <a:endParaRPr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cxnSp>
        <p:nvCxnSpPr>
          <p:cNvPr id="158" name="Google Shape;158;p8"/>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59" name="Google Shape;159;p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60" name="Google Shape;160;p8"/>
          <p:cNvSpPr/>
          <p:nvPr/>
        </p:nvSpPr>
        <p:spPr>
          <a:xfrm>
            <a:off x="608651" y="2831011"/>
            <a:ext cx="11241742" cy="2535566"/>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800">
                <a:solidFill>
                  <a:schemeClr val="dk1"/>
                </a:solidFill>
                <a:latin typeface="Arial"/>
                <a:ea typeface="Arial"/>
                <a:cs typeface="Arial"/>
                <a:sym typeface="Arial"/>
              </a:rPr>
              <a:t>Монголчуудын уламжлалт тоглоом, наадгай</a:t>
            </a:r>
            <a:endParaRPr sz="1800">
              <a:solidFill>
                <a:schemeClr val="dk1"/>
              </a:solidFill>
              <a:latin typeface="Arial"/>
              <a:ea typeface="Arial"/>
              <a:cs typeface="Arial"/>
              <a:sym typeface="Arial"/>
            </a:endParaRPr>
          </a:p>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Монголчуудын тоглоом наадгай нь 1)__________ амьдрал ахуйд тулгуурласан оюуны чухал соёлын өв юм. Монгол тоглоомын дотор эртний хүмүүсийн амьдрал, өдөр тутмын ажлыг шууд тусган зохиогдсон тоглоом олон байдаг. Тухайлбал, 2)__________ бай онох, чулуу өнхрүүлэн уралдуулах, чулуугаар ус алгадуулах зэрэг тоглоом нь ан агнах, араатнаас биеэ хамгаалах аргаас үүсчээ. Монголчуудын тоглоом наадгайг насанд хүрэгчдийн, хүүхэд залуучуудын гэж ангилдаг. </a:t>
            </a:r>
            <a:endParaRPr sz="1800">
              <a:solidFill>
                <a:schemeClr val="dk1"/>
              </a:solidFill>
              <a:latin typeface="Arial"/>
              <a:ea typeface="Arial"/>
              <a:cs typeface="Arial"/>
              <a:sym typeface="Arial"/>
            </a:endParaRPr>
          </a:p>
        </p:txBody>
      </p:sp>
      <p:sp>
        <p:nvSpPr>
          <p:cNvPr id="161" name="Google Shape;161;p8"/>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162" name="Google Shape;162;p8"/>
          <p:cNvSpPr/>
          <p:nvPr/>
        </p:nvSpPr>
        <p:spPr>
          <a:xfrm>
            <a:off x="1504140" y="1835591"/>
            <a:ext cx="9183796"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3000, Хүннү, нүүдэлчдийн, хүмүүжлийн, үзмэр,</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Чулуугаар, хэлбэр, 800, алаг мэлхий, зохион бүтээгчийн, малын, дүрс </a:t>
            </a:r>
            <a:endParaRPr b="1" i="1" sz="1600">
              <a:solidFill>
                <a:schemeClr val="dk1"/>
              </a:solidFill>
              <a:latin typeface="Arial"/>
              <a:ea typeface="Arial"/>
              <a:cs typeface="Arial"/>
              <a:sym typeface="Arial"/>
            </a:endParaRPr>
          </a:p>
        </p:txBody>
      </p:sp>
      <p:sp>
        <p:nvSpPr>
          <p:cNvPr id="163" name="Google Shape;163;p8"/>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64" name="Google Shape;164;p8"/>
          <p:cNvSpPr txBox="1"/>
          <p:nvPr/>
        </p:nvSpPr>
        <p:spPr>
          <a:xfrm>
            <a:off x="4150750" y="583865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113)</a:t>
            </a:r>
            <a:endParaRPr sz="10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cxnSp>
        <p:nvCxnSpPr>
          <p:cNvPr id="169" name="Google Shape;169;p9"/>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70" name="Google Shape;170;p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71" name="Google Shape;171;p9"/>
          <p:cNvSpPr/>
          <p:nvPr/>
        </p:nvSpPr>
        <p:spPr>
          <a:xfrm>
            <a:off x="805743" y="2925463"/>
            <a:ext cx="11014691" cy="253402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dk1"/>
                </a:solidFill>
                <a:latin typeface="Arial"/>
                <a:ea typeface="Arial"/>
                <a:cs typeface="Arial"/>
                <a:sym typeface="Arial"/>
              </a:rPr>
              <a:t>Эдгээрийг шагайн тоглоом, чулуун тоглоом, аман тоглоом, хөлөгт тоглоом, гар хуруугаар тоглох тоглоом, хөдөлгөөнт тоглоом, гэр барих тоглоом, оньсон тоглоом гэх мэтээр ангилдаг. Ардын тоглоомын санд 15 бүлгийн 3) ________ гаруй нэр төрлийн тоглоом байдаг. Монгол тоглоом нь мал сүргээ маллаж өсгөх, ан гөрөө хийх, ахмад хүнийг хүндлэх ёсонд сургах зэрэг ажил хөдөлмөр, 4)___________ чухал ач холбогдолтой. Эдгээрээс хамгийн их дэлгэрсэн зарим тоглоомын бүлгээс дурдъя.  </a:t>
            </a:r>
            <a:endParaRPr sz="1800">
              <a:solidFill>
                <a:schemeClr val="dk1"/>
              </a:solidFill>
              <a:latin typeface="Arial"/>
              <a:ea typeface="Arial"/>
              <a:cs typeface="Arial"/>
              <a:sym typeface="Arial"/>
            </a:endParaRPr>
          </a:p>
        </p:txBody>
      </p:sp>
      <p:sp>
        <p:nvSpPr>
          <p:cNvPr id="172" name="Google Shape;172;p9"/>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173" name="Google Shape;173;p9"/>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74" name="Google Shape;174;p9"/>
          <p:cNvSpPr txBox="1"/>
          <p:nvPr/>
        </p:nvSpPr>
        <p:spPr>
          <a:xfrm>
            <a:off x="4150750" y="583865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113</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
        <p:nvSpPr>
          <p:cNvPr id="175" name="Google Shape;175;p9"/>
          <p:cNvSpPr/>
          <p:nvPr/>
        </p:nvSpPr>
        <p:spPr>
          <a:xfrm>
            <a:off x="1504140" y="1835591"/>
            <a:ext cx="9183796"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3000, Хүннү, нүүдэлчдийн, хүмүүжлийн, үзмэр,</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Чулуугаар, хэлбэр, 800, алаг мэлхий, зохион бүтээгчийн, малын, дүрс </a:t>
            </a:r>
            <a:endParaRPr b="1" i="1" sz="16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cxnSp>
        <p:nvCxnSpPr>
          <p:cNvPr id="180" name="Google Shape;180;p1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81" name="Google Shape;181;p1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82" name="Google Shape;182;p10"/>
          <p:cNvSpPr/>
          <p:nvPr/>
        </p:nvSpPr>
        <p:spPr>
          <a:xfrm>
            <a:off x="626511" y="2789517"/>
            <a:ext cx="10938978" cy="253402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Arial"/>
                <a:ea typeface="Arial"/>
                <a:cs typeface="Arial"/>
                <a:sym typeface="Arial"/>
              </a:rPr>
              <a:t>Шагайн тоглоом</a:t>
            </a:r>
            <a:r>
              <a:rPr lang="en-US" sz="1800">
                <a:solidFill>
                  <a:schemeClr val="dk1"/>
                </a:solidFill>
                <a:latin typeface="Arial"/>
                <a:ea typeface="Arial"/>
                <a:cs typeface="Arial"/>
                <a:sym typeface="Arial"/>
              </a:rPr>
              <a:t>: Шагайгаар наадах 80 орчим төрлийн тоглоом байдаг бөгөөд эртний уламжлалтай. Шагайн тал бүр өөр өөр нэртэй. Талуудыг таван хошуу 5) ________ нэрээр оноон нэрлэсэн. Шагайгаар "шагай няслах", “алаг мэлхий өрөх”, “морь уралдуулах”, “шагай шүүрэх” зэргээр тоглодог. Цагаан сарын битүүний үдэш “6)__________” өрдөг. Шагайн наадгай нь хүүхдийг дэг журамтай, ажигч гярхай болгож, нүдний харааг сайжруулдаг гэж үздэг. Анд бололцохдоо шагай солилцдог байсан нь нэгэн бие мэт салшгүй байхын бэлгэдэл байжээ.  </a:t>
            </a:r>
            <a:endParaRPr sz="1800">
              <a:solidFill>
                <a:schemeClr val="dk1"/>
              </a:solidFill>
              <a:latin typeface="Arial"/>
              <a:ea typeface="Arial"/>
              <a:cs typeface="Arial"/>
              <a:sym typeface="Arial"/>
            </a:endParaRPr>
          </a:p>
        </p:txBody>
      </p:sp>
      <p:sp>
        <p:nvSpPr>
          <p:cNvPr id="183" name="Google Shape;183;p10"/>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184" name="Google Shape;184;p10"/>
          <p:cNvSpPr txBox="1"/>
          <p:nvPr/>
        </p:nvSpPr>
        <p:spPr>
          <a:xfrm>
            <a:off x="2896696" y="940127"/>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185" name="Google Shape;185;p10"/>
          <p:cNvSpPr/>
          <p:nvPr/>
        </p:nvSpPr>
        <p:spPr>
          <a:xfrm>
            <a:off x="1504140" y="1835591"/>
            <a:ext cx="9183796"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3000, Хүннү, нүүдэлчдийн, хүмүүжлийн, үзмэр,</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Чулуугаар, хэлбэр, 800, алаг мэлхий, зохион бүтээгчийн, малын, дүрс </a:t>
            </a:r>
            <a:endParaRPr b="1" i="1" sz="1600">
              <a:solidFill>
                <a:schemeClr val="dk1"/>
              </a:solidFill>
              <a:latin typeface="Arial"/>
              <a:ea typeface="Arial"/>
              <a:cs typeface="Arial"/>
              <a:sym typeface="Arial"/>
            </a:endParaRPr>
          </a:p>
        </p:txBody>
      </p:sp>
      <p:sp>
        <p:nvSpPr>
          <p:cNvPr id="186" name="Google Shape;186;p10"/>
          <p:cNvSpPr txBox="1"/>
          <p:nvPr/>
        </p:nvSpPr>
        <p:spPr>
          <a:xfrm>
            <a:off x="4150750" y="583865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113</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cxnSp>
        <p:nvCxnSpPr>
          <p:cNvPr id="191" name="Google Shape;191;p11"/>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192" name="Google Shape;192;p1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193" name="Google Shape;193;p11"/>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pic>
        <p:nvPicPr>
          <p:cNvPr id="194" name="Google Shape;194;p11"/>
          <p:cNvPicPr preferRelativeResize="0"/>
          <p:nvPr/>
        </p:nvPicPr>
        <p:blipFill rotWithShape="1">
          <a:blip r:embed="rId3">
            <a:alphaModFix/>
          </a:blip>
          <a:srcRect b="0" l="0" r="0" t="0"/>
          <a:stretch/>
        </p:blipFill>
        <p:spPr>
          <a:xfrm>
            <a:off x="6221753" y="1730134"/>
            <a:ext cx="5430556" cy="3254188"/>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95" name="Google Shape;195;p11"/>
          <p:cNvSpPr txBox="1"/>
          <p:nvPr/>
        </p:nvSpPr>
        <p:spPr>
          <a:xfrm>
            <a:off x="6348594" y="5272280"/>
            <a:ext cx="5605921"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Orgio89. (2022, September 18). Алаг мэлхий шагайн тоглоом [Photograph]. mn.wikipedia.org. https://mn.wikipedia.org/wiki/%D0%A8%D0%B0%D0%B3%D0%B0%D0%B9%D0%BD_%D0%BD%D0%B0%D0%B0%D0%B4%D0%B3%D0%B0%D0%B9#/media/%D0%A4%D0%B0%D0%B9%D0%BB:Alag_melhii_knucklebone_game_20220926-2148.jpg </a:t>
            </a:r>
            <a:endParaRPr/>
          </a:p>
        </p:txBody>
      </p:sp>
      <p:pic>
        <p:nvPicPr>
          <p:cNvPr id="196" name="Google Shape;196;p11"/>
          <p:cNvPicPr preferRelativeResize="0"/>
          <p:nvPr/>
        </p:nvPicPr>
        <p:blipFill rotWithShape="1">
          <a:blip r:embed="rId4">
            <a:alphaModFix/>
          </a:blip>
          <a:srcRect b="0" l="0" r="0" t="0"/>
          <a:stretch/>
        </p:blipFill>
        <p:spPr>
          <a:xfrm>
            <a:off x="908157" y="1730135"/>
            <a:ext cx="4962144" cy="3254187"/>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97" name="Google Shape;197;p11"/>
          <p:cNvSpPr txBox="1"/>
          <p:nvPr/>
        </p:nvSpPr>
        <p:spPr>
          <a:xfrm>
            <a:off x="1642614" y="5426168"/>
            <a:ext cx="3033081"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Oyunlkham, G. (2021, January 29). Цагаан сар ба шагайн наадгай [Photograph]. unread.today. https://unread.today/c/insight-lunarloyalty-upoint </a:t>
            </a:r>
            <a:endParaRPr/>
          </a:p>
        </p:txBody>
      </p:sp>
      <p:sp>
        <p:nvSpPr>
          <p:cNvPr id="198" name="Google Shape;198;p11"/>
          <p:cNvSpPr txBox="1"/>
          <p:nvPr/>
        </p:nvSpPr>
        <p:spPr>
          <a:xfrm>
            <a:off x="2845080" y="937830"/>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Шагайн тоглоом</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cxnSp>
        <p:nvCxnSpPr>
          <p:cNvPr id="203" name="Google Shape;203;p12"/>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04" name="Google Shape;204;p1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05" name="Google Shape;205;p12"/>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pic>
        <p:nvPicPr>
          <p:cNvPr id="206" name="Google Shape;206;p12"/>
          <p:cNvPicPr preferRelativeResize="0"/>
          <p:nvPr/>
        </p:nvPicPr>
        <p:blipFill rotWithShape="1">
          <a:blip r:embed="rId3">
            <a:alphaModFix/>
          </a:blip>
          <a:srcRect b="0" l="0" r="0" t="0"/>
          <a:stretch/>
        </p:blipFill>
        <p:spPr>
          <a:xfrm>
            <a:off x="1084972" y="1880968"/>
            <a:ext cx="4952446" cy="3254188"/>
          </a:xfrm>
          <a:prstGeom prst="rect">
            <a:avLst/>
          </a:prstGeom>
          <a:noFill/>
          <a:ln>
            <a:noFill/>
          </a:ln>
        </p:spPr>
      </p:pic>
      <p:sp>
        <p:nvSpPr>
          <p:cNvPr id="207" name="Google Shape;207;p12"/>
          <p:cNvSpPr txBox="1"/>
          <p:nvPr/>
        </p:nvSpPr>
        <p:spPr>
          <a:xfrm>
            <a:off x="1812276" y="5449838"/>
            <a:ext cx="3497838"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Mongolian National Broadcaster. (2017, November 24). Монгол шагайн үүсэл [Photograph]. www.mnb.mn. https://www.mnb.mn/i/127968 </a:t>
            </a:r>
            <a:endParaRPr/>
          </a:p>
        </p:txBody>
      </p:sp>
      <p:pic>
        <p:nvPicPr>
          <p:cNvPr id="208" name="Google Shape;208;p12"/>
          <p:cNvPicPr preferRelativeResize="0"/>
          <p:nvPr/>
        </p:nvPicPr>
        <p:blipFill rotWithShape="1">
          <a:blip r:embed="rId4">
            <a:alphaModFix/>
          </a:blip>
          <a:srcRect b="0" l="0" r="0" t="0"/>
          <a:stretch/>
        </p:blipFill>
        <p:spPr>
          <a:xfrm>
            <a:off x="6221754" y="1880968"/>
            <a:ext cx="5102794" cy="3254188"/>
          </a:xfrm>
          <a:prstGeom prst="rect">
            <a:avLst/>
          </a:prstGeom>
          <a:noFill/>
          <a:ln>
            <a:noFill/>
          </a:ln>
        </p:spPr>
      </p:pic>
      <p:sp>
        <p:nvSpPr>
          <p:cNvPr id="209" name="Google Shape;209;p12"/>
          <p:cNvSpPr txBox="1"/>
          <p:nvPr/>
        </p:nvSpPr>
        <p:spPr>
          <a:xfrm>
            <a:off x="7410300" y="5443158"/>
            <a:ext cx="2725702"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Мон судар. (2016, April 6). Шагайн тоглоом [Photograph]. ikon.mn.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https://ikon.mn/n/phh </a:t>
            </a:r>
            <a:endParaRPr/>
          </a:p>
        </p:txBody>
      </p:sp>
      <p:sp>
        <p:nvSpPr>
          <p:cNvPr id="210" name="Google Shape;210;p12"/>
          <p:cNvSpPr txBox="1"/>
          <p:nvPr/>
        </p:nvSpPr>
        <p:spPr>
          <a:xfrm>
            <a:off x="2845080" y="937830"/>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Шагайн тоглоом</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cxnSp>
        <p:nvCxnSpPr>
          <p:cNvPr id="215" name="Google Shape;215;p13"/>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16" name="Google Shape;216;p1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17" name="Google Shape;217;p13"/>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218" name="Google Shape;218;p13"/>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19" name="Google Shape;219;p13"/>
          <p:cNvSpPr/>
          <p:nvPr/>
        </p:nvSpPr>
        <p:spPr>
          <a:xfrm>
            <a:off x="563880" y="2638461"/>
            <a:ext cx="11182818" cy="29495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chemeClr val="dk1"/>
                </a:solidFill>
                <a:latin typeface="Arial"/>
                <a:ea typeface="Arial"/>
                <a:cs typeface="Arial"/>
                <a:sym typeface="Arial"/>
              </a:rPr>
              <a:t>Оньсон тоглоом: </a:t>
            </a:r>
            <a:r>
              <a:rPr lang="en-US" sz="1800">
                <a:solidFill>
                  <a:srgbClr val="000000"/>
                </a:solidFill>
                <a:latin typeface="Arial"/>
                <a:ea typeface="Arial"/>
                <a:cs typeface="Arial"/>
                <a:sym typeface="Arial"/>
              </a:rPr>
              <a:t>Монголчууд эрт дээр үеэс жилийн дөрвөн улирлын турш нүүдэллэн амьдардаг байсан тул гэр орон, тавилга хэрэгсэл, хашаа саравчаа бүгдийг нь хялбархан задалж, угсрахаар хийдэг байжээ. Үүнээс үүдэн оньсон тоглоом үүссэн гэж үздэг. 7)________</a:t>
            </a:r>
            <a:r>
              <a:rPr lang="en-US" sz="1800">
                <a:solidFill>
                  <a:schemeClr val="dk1"/>
                </a:solidFill>
                <a:latin typeface="Arial"/>
                <a:ea typeface="Arial"/>
                <a:cs typeface="Arial"/>
                <a:sym typeface="Arial"/>
              </a:rPr>
              <a:t>_</a:t>
            </a:r>
            <a:r>
              <a:rPr lang="en-US" sz="1800">
                <a:solidFill>
                  <a:srgbClr val="000000"/>
                </a:solidFill>
                <a:latin typeface="Arial"/>
                <a:ea typeface="Arial"/>
                <a:cs typeface="Arial"/>
                <a:sym typeface="Arial"/>
              </a:rPr>
              <a:t> гүрний үед оньсон тоглоомоор тоглож байсан баримт олджээ.</a:t>
            </a:r>
            <a:r>
              <a:rPr lang="en-US" sz="1800">
                <a:solidFill>
                  <a:schemeClr val="dk1"/>
                </a:solidFill>
                <a:latin typeface="Arial"/>
                <a:ea typeface="Arial"/>
                <a:cs typeface="Arial"/>
                <a:sym typeface="Arial"/>
              </a:rPr>
              <a:t> Энэхүү уламжлалт тоглоомыг модоор хийдэг учраас хүүхдэд ямар ч хоргүй, оюун ухааныг хөгжүүлэхээс гадна гарын булчин, шөрмөсийг ч хөгжүүлдэг. Оньсон тоглоомыг 3, 6, 9, 12, 32 модны гэх мэтээр ангилдаг. Оньсон тоглоом нь 8)_________ санаа, ур хийцээр баяждаг учраас маш  олон янзын хэлбэр дүрстэй байдаг. </a:t>
            </a:r>
            <a:endParaRPr sz="1800">
              <a:solidFill>
                <a:schemeClr val="dk1"/>
              </a:solidFill>
              <a:latin typeface="Arial"/>
              <a:ea typeface="Arial"/>
              <a:cs typeface="Arial"/>
              <a:sym typeface="Arial"/>
            </a:endParaRPr>
          </a:p>
        </p:txBody>
      </p:sp>
      <p:sp>
        <p:nvSpPr>
          <p:cNvPr id="220" name="Google Shape;220;p13"/>
          <p:cNvSpPr/>
          <p:nvPr/>
        </p:nvSpPr>
        <p:spPr>
          <a:xfrm>
            <a:off x="1504140" y="1835591"/>
            <a:ext cx="9183796"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3000, Хүннү, нүүдэлчдийн, хүмүүжлийн, үзмэр,</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Чулуугаар, хэлбэр, 800, алаг мэлхий, зохион бүтээгчийн, малын, дүрс </a:t>
            </a:r>
            <a:endParaRPr b="1" i="1" sz="1600">
              <a:solidFill>
                <a:schemeClr val="dk1"/>
              </a:solidFill>
              <a:latin typeface="Arial"/>
              <a:ea typeface="Arial"/>
              <a:cs typeface="Arial"/>
              <a:sym typeface="Arial"/>
            </a:endParaRPr>
          </a:p>
        </p:txBody>
      </p:sp>
      <p:sp>
        <p:nvSpPr>
          <p:cNvPr id="221" name="Google Shape;221;p13"/>
          <p:cNvSpPr txBox="1"/>
          <p:nvPr/>
        </p:nvSpPr>
        <p:spPr>
          <a:xfrm>
            <a:off x="4150750" y="5977157"/>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113</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cxnSp>
        <p:nvCxnSpPr>
          <p:cNvPr id="226" name="Google Shape;226;p14"/>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27" name="Google Shape;227;p1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28" name="Google Shape;228;p14"/>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pic>
        <p:nvPicPr>
          <p:cNvPr id="229" name="Google Shape;229;p14"/>
          <p:cNvPicPr preferRelativeResize="0"/>
          <p:nvPr/>
        </p:nvPicPr>
        <p:blipFill rotWithShape="1">
          <a:blip r:embed="rId3">
            <a:alphaModFix/>
          </a:blip>
          <a:srcRect b="0" l="0" r="0" t="0"/>
          <a:stretch/>
        </p:blipFill>
        <p:spPr>
          <a:xfrm>
            <a:off x="787518" y="1743822"/>
            <a:ext cx="4967825" cy="3370358"/>
          </a:xfrm>
          <a:prstGeom prst="rect">
            <a:avLst/>
          </a:prstGeom>
          <a:noFill/>
          <a:ln>
            <a:noFill/>
          </a:ln>
        </p:spPr>
      </p:pic>
      <p:sp>
        <p:nvSpPr>
          <p:cNvPr id="230" name="Google Shape;230;p14"/>
          <p:cNvSpPr txBox="1"/>
          <p:nvPr/>
        </p:nvSpPr>
        <p:spPr>
          <a:xfrm>
            <a:off x="1626221" y="5290300"/>
            <a:ext cx="3418973"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Mongolian National Broadcaster. (2023, April 14). Оньсон тоглоом [Photograph]. www.mnb.mn. https://www.mnb.mn/i/290329 </a:t>
            </a:r>
            <a:endParaRPr/>
          </a:p>
        </p:txBody>
      </p:sp>
      <p:sp>
        <p:nvSpPr>
          <p:cNvPr id="231" name="Google Shape;231;p14"/>
          <p:cNvSpPr txBox="1"/>
          <p:nvPr/>
        </p:nvSpPr>
        <p:spPr>
          <a:xfrm>
            <a:off x="3062169" y="1013702"/>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Оньсон тоглоом</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pic>
        <p:nvPicPr>
          <p:cNvPr id="232" name="Google Shape;232;p14"/>
          <p:cNvPicPr preferRelativeResize="0"/>
          <p:nvPr/>
        </p:nvPicPr>
        <p:blipFill rotWithShape="1">
          <a:blip r:embed="rId4">
            <a:alphaModFix/>
          </a:blip>
          <a:srcRect b="0" l="0" r="0" t="0"/>
          <a:stretch/>
        </p:blipFill>
        <p:spPr>
          <a:xfrm>
            <a:off x="6313089" y="1822138"/>
            <a:ext cx="4724400" cy="3048000"/>
          </a:xfrm>
          <a:prstGeom prst="rect">
            <a:avLst/>
          </a:prstGeom>
          <a:noFill/>
          <a:ln>
            <a:noFill/>
          </a:ln>
        </p:spPr>
      </p:pic>
      <p:sp>
        <p:nvSpPr>
          <p:cNvPr id="233" name="Google Shape;233;p14"/>
          <p:cNvSpPr txBox="1"/>
          <p:nvPr/>
        </p:nvSpPr>
        <p:spPr>
          <a:xfrm>
            <a:off x="7231648" y="5290300"/>
            <a:ext cx="3691523"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Гантуяа, Б. (n.d.). Оньсон тоглоом [Photograph]. focusmedee.mn.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http://focusmedee.mn/9634.html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cxnSp>
        <p:nvCxnSpPr>
          <p:cNvPr id="238" name="Google Shape;238;p15"/>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39" name="Google Shape;239;p1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40" name="Google Shape;240;p15"/>
          <p:cNvSpPr/>
          <p:nvPr/>
        </p:nvSpPr>
        <p:spPr>
          <a:xfrm>
            <a:off x="813942" y="2765476"/>
            <a:ext cx="10833056" cy="29495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rgbClr val="000000"/>
                </a:solidFill>
                <a:latin typeface="Arial"/>
                <a:ea typeface="Arial"/>
                <a:cs typeface="Arial"/>
                <a:sym typeface="Arial"/>
              </a:rPr>
              <a:t>Монгол улсад оньсон тоглоомын хамгийн баялаг өв сантай хүн бол Монгол улсын Соёлын гавьяат зүтгэлтэн, шилдэг зохион бүтээгч З. Түмэн- Өлзий юм. Тэр Монголын уламжлалт оньсон тоглоомыг урлах 9) _________ төрлийн арга байдгийг тогтоон, гэрчилгээг нь авчээ. З. Түмэн- Өлзий 1955 оноос хойш нийт 5000 орчим оньс зохион бүтээж, Оюун Ухааны Олон улсын Музейг Улаанбаатар хотноо 1990 онд үүсгэн байгуулсан. Музейд Монголын болон олон улсын оньсон ба сэтгэхүй хөгжүүлэх 9000 орчим тоглоом наадгайнууд, 500 шахам шатар, хөлөгт тоглоом, 350 орчим уран зураг нийт 11000 10) __________ байдаг бөгөөд дэлхийд ховор музей гэгддэг. </a:t>
            </a:r>
            <a:endParaRPr sz="1800">
              <a:solidFill>
                <a:schemeClr val="dk1"/>
              </a:solidFill>
              <a:latin typeface="Arial"/>
              <a:ea typeface="Arial"/>
              <a:cs typeface="Arial"/>
              <a:sym typeface="Arial"/>
            </a:endParaRPr>
          </a:p>
        </p:txBody>
      </p:sp>
      <p:sp>
        <p:nvSpPr>
          <p:cNvPr id="241" name="Google Shape;241;p15"/>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242" name="Google Shape;242;p15"/>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43" name="Google Shape;243;p15"/>
          <p:cNvSpPr/>
          <p:nvPr/>
        </p:nvSpPr>
        <p:spPr>
          <a:xfrm>
            <a:off x="1504140" y="1835591"/>
            <a:ext cx="9183796"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3000, Хүннү, нүүдэлчдийн, хүмүүжлийн, үзмэр,</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Чулуугаар, хэлбэр, 800, алаг мэлхий, зохион бүтээгчийн, малын, дүрс </a:t>
            </a:r>
            <a:endParaRPr b="1" i="1" sz="1600">
              <a:solidFill>
                <a:schemeClr val="dk1"/>
              </a:solidFill>
              <a:latin typeface="Arial"/>
              <a:ea typeface="Arial"/>
              <a:cs typeface="Arial"/>
              <a:sym typeface="Arial"/>
            </a:endParaRPr>
          </a:p>
        </p:txBody>
      </p:sp>
      <p:sp>
        <p:nvSpPr>
          <p:cNvPr id="244" name="Google Shape;244;p15"/>
          <p:cNvSpPr txBox="1"/>
          <p:nvPr/>
        </p:nvSpPr>
        <p:spPr>
          <a:xfrm>
            <a:off x="4650371" y="6010353"/>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114</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cxnSp>
        <p:nvCxnSpPr>
          <p:cNvPr id="249" name="Google Shape;249;p1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50" name="Google Shape;250;p16"/>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51" name="Google Shape;251;p16"/>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pic>
        <p:nvPicPr>
          <p:cNvPr id="252" name="Google Shape;252;p16"/>
          <p:cNvPicPr preferRelativeResize="0"/>
          <p:nvPr/>
        </p:nvPicPr>
        <p:blipFill rotWithShape="1">
          <a:blip r:embed="rId3">
            <a:alphaModFix/>
          </a:blip>
          <a:srcRect b="0" l="0" r="0" t="0"/>
          <a:stretch/>
        </p:blipFill>
        <p:spPr>
          <a:xfrm>
            <a:off x="6418729" y="1743819"/>
            <a:ext cx="4985754" cy="3370361"/>
          </a:xfrm>
          <a:prstGeom prst="rect">
            <a:avLst/>
          </a:prstGeom>
          <a:noFill/>
          <a:ln>
            <a:noFill/>
          </a:ln>
        </p:spPr>
      </p:pic>
      <p:sp>
        <p:nvSpPr>
          <p:cNvPr id="253" name="Google Shape;253;p16"/>
          <p:cNvSpPr txBox="1"/>
          <p:nvPr/>
        </p:nvSpPr>
        <p:spPr>
          <a:xfrm>
            <a:off x="6947650" y="5271118"/>
            <a:ext cx="406997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Мягмарсүрэн, Б. (2019, October 15). Оньсон тоглоом [Photograph].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montsame.mn. https://montsame.mn/mn/read/203714 </a:t>
            </a:r>
            <a:endParaRPr/>
          </a:p>
        </p:txBody>
      </p:sp>
      <p:pic>
        <p:nvPicPr>
          <p:cNvPr id="254" name="Google Shape;254;p16"/>
          <p:cNvPicPr preferRelativeResize="0"/>
          <p:nvPr/>
        </p:nvPicPr>
        <p:blipFill rotWithShape="1">
          <a:blip r:embed="rId4">
            <a:alphaModFix/>
          </a:blip>
          <a:srcRect b="0" l="0" r="0" t="0"/>
          <a:stretch/>
        </p:blipFill>
        <p:spPr>
          <a:xfrm>
            <a:off x="1061764" y="1737215"/>
            <a:ext cx="4876800" cy="3370361"/>
          </a:xfrm>
          <a:prstGeom prst="rect">
            <a:avLst/>
          </a:prstGeom>
          <a:noFill/>
          <a:ln>
            <a:noFill/>
          </a:ln>
        </p:spPr>
      </p:pic>
      <p:sp>
        <p:nvSpPr>
          <p:cNvPr id="255" name="Google Shape;255;p16"/>
          <p:cNvSpPr txBox="1"/>
          <p:nvPr/>
        </p:nvSpPr>
        <p:spPr>
          <a:xfrm>
            <a:off x="1272987" y="5285571"/>
            <a:ext cx="424927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Оюун ухааны музей [Photograph]. (2021, February 4). culture.gov.mn.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https://culture.gov.mn/index.php/home/nv/media/news/275 </a:t>
            </a:r>
            <a:endParaRPr/>
          </a:p>
        </p:txBody>
      </p:sp>
      <p:sp>
        <p:nvSpPr>
          <p:cNvPr id="256" name="Google Shape;256;p16"/>
          <p:cNvSpPr txBox="1"/>
          <p:nvPr/>
        </p:nvSpPr>
        <p:spPr>
          <a:xfrm>
            <a:off x="3167809" y="880843"/>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Оюун ухааны музей</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cxnSp>
        <p:nvCxnSpPr>
          <p:cNvPr id="261" name="Google Shape;261;p1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62" name="Google Shape;262;p17"/>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63" name="Google Shape;263;p17"/>
          <p:cNvSpPr/>
          <p:nvPr/>
        </p:nvSpPr>
        <p:spPr>
          <a:xfrm>
            <a:off x="638287" y="1944448"/>
            <a:ext cx="11045658" cy="326698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000">
                <a:solidFill>
                  <a:srgbClr val="000000"/>
                </a:solidFill>
                <a:latin typeface="Arial"/>
                <a:ea typeface="Arial"/>
                <a:cs typeface="Arial"/>
                <a:sym typeface="Arial"/>
              </a:rPr>
              <a:t>Музейн захирал З.Түмэн-Өлзий шатрын хөлгийн ширээ, Сүхбаатарын хөшөө, Эрх чөлөөний хөшөө, Эйфлийн цамхаг зэргийг оньсон тоглоом болгон урлажээ. Оюун задлах оньсон тоглоомоороо Монгол дэлхийд дээгүүр байранд ордог. Рубикийн шоог эвлүүлэх нь дэлхий дээрх хамгийн хүнд тоглоом гэдэг. Харин Монголын оньсон тоглоомууд хоёроос эхлээд 600 гаруй мод оролцуулан эвлүүлдэг тул Рубикийн шооноос хэд дахин хэцүү. Рубикийн шоо зургаан талтай нэг янз байдаг бол Монголын оньсон тоглоомуудын хэлбэр хэдэн арван янз байдаг.</a:t>
            </a:r>
            <a:endParaRPr sz="2000">
              <a:solidFill>
                <a:srgbClr val="000000"/>
              </a:solidFill>
              <a:latin typeface="Arial"/>
              <a:ea typeface="Arial"/>
              <a:cs typeface="Arial"/>
              <a:sym typeface="Arial"/>
            </a:endParaRPr>
          </a:p>
        </p:txBody>
      </p:sp>
      <p:sp>
        <p:nvSpPr>
          <p:cNvPr id="264" name="Google Shape;264;p17"/>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265" name="Google Shape;265;p17"/>
          <p:cNvSpPr txBox="1"/>
          <p:nvPr/>
        </p:nvSpPr>
        <p:spPr>
          <a:xfrm>
            <a:off x="4622090" y="565954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114</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cxnSp>
        <p:nvCxnSpPr>
          <p:cNvPr id="270" name="Google Shape;270;p18"/>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71" name="Google Shape;271;p1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72" name="Google Shape;272;p18"/>
          <p:cNvSpPr/>
          <p:nvPr/>
        </p:nvSpPr>
        <p:spPr>
          <a:xfrm>
            <a:off x="1083188" y="1040459"/>
            <a:ext cx="5188772" cy="514608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400">
                <a:solidFill>
                  <a:srgbClr val="000000"/>
                </a:solidFill>
                <a:latin typeface="Arial"/>
                <a:ea typeface="Arial"/>
                <a:cs typeface="Arial"/>
                <a:sym typeface="Arial"/>
              </a:rPr>
              <a:t>Музейн захирал З.Түмэн-Өлзий монгол тоглоомыг: </a:t>
            </a:r>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Уях сүлжих наадам</a:t>
            </a:r>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Хөлөгт наадам</a:t>
            </a:r>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Хуруу гарын ба сүүдэр наадам  </a:t>
            </a:r>
            <a:endParaRPr sz="1400">
              <a:solidFill>
                <a:srgbClr val="000000"/>
              </a:solidFill>
              <a:latin typeface="Arial"/>
              <a:ea typeface="Arial"/>
              <a:cs typeface="Arial"/>
              <a:sym typeface="Arial"/>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Эвлэх хайчлах наадам</a:t>
            </a:r>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Гогцоо тайлах наадам  </a:t>
            </a:r>
            <a:endParaRPr sz="1400">
              <a:solidFill>
                <a:srgbClr val="000000"/>
              </a:solidFill>
              <a:latin typeface="Arial"/>
              <a:ea typeface="Arial"/>
              <a:cs typeface="Arial"/>
              <a:sym typeface="Arial"/>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Ээдрээ тайлах наадам</a:t>
            </a:r>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Оньсон тоглоом</a:t>
            </a:r>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Оюунтүлхүүр наадам</a:t>
            </a:r>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Ахуй төрлийн наадаан</a:t>
            </a:r>
            <a:endParaRPr/>
          </a:p>
          <a:p>
            <a:pPr indent="-285750" lvl="0" marL="285750" marR="0" rtl="0" algn="just">
              <a:lnSpc>
                <a:spcPct val="150000"/>
              </a:lnSpc>
              <a:spcBef>
                <a:spcPts val="1200"/>
              </a:spcBef>
              <a:spcAft>
                <a:spcPts val="0"/>
              </a:spcAft>
              <a:buClr>
                <a:srgbClr val="000000"/>
              </a:buClr>
              <a:buSzPts val="1400"/>
              <a:buFont typeface="Arial"/>
              <a:buChar char="•"/>
            </a:pPr>
            <a:r>
              <a:rPr lang="en-US" sz="1400">
                <a:solidFill>
                  <a:srgbClr val="000000"/>
                </a:solidFill>
                <a:latin typeface="Arial"/>
                <a:ea typeface="Arial"/>
                <a:cs typeface="Arial"/>
                <a:sym typeface="Arial"/>
              </a:rPr>
              <a:t>Илбэ шидийн наадаан гэж ангилсан. </a:t>
            </a:r>
            <a:endParaRPr sz="1400">
              <a:solidFill>
                <a:schemeClr val="dk1"/>
              </a:solidFill>
              <a:latin typeface="Arial"/>
              <a:ea typeface="Arial"/>
              <a:cs typeface="Arial"/>
              <a:sym typeface="Arial"/>
            </a:endParaRPr>
          </a:p>
        </p:txBody>
      </p:sp>
      <p:sp>
        <p:nvSpPr>
          <p:cNvPr id="273" name="Google Shape;273;p18"/>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274" name="Google Shape;274;p18"/>
          <p:cNvSpPr txBox="1"/>
          <p:nvPr/>
        </p:nvSpPr>
        <p:spPr>
          <a:xfrm>
            <a:off x="2302028" y="6346163"/>
            <a:ext cx="191138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(Баттулга,Ч, 2020, хууд.80)</a:t>
            </a:r>
            <a:endParaRPr sz="1000">
              <a:solidFill>
                <a:schemeClr val="dk1"/>
              </a:solidFill>
              <a:latin typeface="Calibri"/>
              <a:ea typeface="Calibri"/>
              <a:cs typeface="Calibri"/>
              <a:sym typeface="Calibri"/>
            </a:endParaRPr>
          </a:p>
        </p:txBody>
      </p:sp>
      <p:pic>
        <p:nvPicPr>
          <p:cNvPr id="275" name="Google Shape;275;p18"/>
          <p:cNvPicPr preferRelativeResize="0"/>
          <p:nvPr/>
        </p:nvPicPr>
        <p:blipFill rotWithShape="1">
          <a:blip r:embed="rId3">
            <a:alphaModFix/>
          </a:blip>
          <a:srcRect b="0" l="0" r="0" t="0"/>
          <a:stretch/>
        </p:blipFill>
        <p:spPr>
          <a:xfrm>
            <a:off x="6840070" y="1580313"/>
            <a:ext cx="3896023" cy="3840779"/>
          </a:xfrm>
          <a:prstGeom prst="rect">
            <a:avLst/>
          </a:prstGeom>
          <a:noFill/>
          <a:ln>
            <a:noFill/>
          </a:ln>
        </p:spPr>
      </p:pic>
      <p:sp>
        <p:nvSpPr>
          <p:cNvPr id="276" name="Google Shape;276;p18"/>
          <p:cNvSpPr txBox="1"/>
          <p:nvPr/>
        </p:nvSpPr>
        <p:spPr>
          <a:xfrm>
            <a:off x="6768353" y="5777102"/>
            <a:ext cx="420444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Arial"/>
                <a:ea typeface="Arial"/>
                <a:cs typeface="Arial"/>
                <a:sym typeface="Arial"/>
              </a:rPr>
              <a:t>Оюун ухааны музей [Photograph]. (n.d.). www.touristinfocenter.mn. </a:t>
            </a:r>
            <a:endParaRPr/>
          </a:p>
          <a:p>
            <a:pPr indent="0" lvl="0" marL="0" marR="0" rtl="0" algn="l">
              <a:spcBef>
                <a:spcPts val="0"/>
              </a:spcBef>
              <a:spcAft>
                <a:spcPts val="0"/>
              </a:spcAft>
              <a:buNone/>
            </a:pPr>
            <a:r>
              <a:rPr lang="en-US" sz="1000">
                <a:solidFill>
                  <a:schemeClr val="dk1"/>
                </a:solidFill>
                <a:latin typeface="Arial"/>
                <a:ea typeface="Arial"/>
                <a:cs typeface="Arial"/>
                <a:sym typeface="Arial"/>
              </a:rPr>
              <a:t>     http://www.touristinfocenter.mn/cate17_more.aspx?ItemID=13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cxnSp>
        <p:nvCxnSpPr>
          <p:cNvPr id="281" name="Google Shape;281;p19"/>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82" name="Google Shape;282;p1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83" name="Google Shape;283;p19"/>
          <p:cNvSpPr/>
          <p:nvPr/>
        </p:nvSpPr>
        <p:spPr>
          <a:xfrm>
            <a:off x="790260" y="2800660"/>
            <a:ext cx="11045658" cy="280532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000">
                <a:solidFill>
                  <a:srgbClr val="000000"/>
                </a:solidFill>
                <a:latin typeface="Arial"/>
                <a:ea typeface="Arial"/>
                <a:cs typeface="Arial"/>
                <a:sym typeface="Arial"/>
              </a:rPr>
              <a:t>Гар хуруугаар тоглох тоглоом: Монголчуудын түгээмэл тоглодог тоглоом наадгайн дотор хуруугаар тоглох тоглоом хүндтэй байр суурь эзэлнэ. Үүнд: “Дунд хуруу олох”, “Сүмбэр уул”, гар хурууны сүүдрээр 12) ___________бүтээх, “Дэмбээдэх”, “Хуруудах” гэх мэт тоглоомууд орно. Энэ нь ямар нэг тоглох хэрэглэгдэхүүн гаднаас эрж хайхгүй, өөрт бэлэн байгаа зүйлээрээ хаа байгаа газартаа, дуртай цагтаа тоглож болдгоороо нүүдэлчин Монголчуудад хамгийн их тохиромжтой тоглоом наадгай юм. </a:t>
            </a:r>
            <a:endParaRPr/>
          </a:p>
        </p:txBody>
      </p:sp>
      <p:sp>
        <p:nvSpPr>
          <p:cNvPr id="284" name="Google Shape;284;p19"/>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285" name="Google Shape;285;p19"/>
          <p:cNvSpPr txBox="1"/>
          <p:nvPr/>
        </p:nvSpPr>
        <p:spPr>
          <a:xfrm>
            <a:off x="4744639" y="5977157"/>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114</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
        <p:nvSpPr>
          <p:cNvPr id="286" name="Google Shape;286;p19"/>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87" name="Google Shape;287;p19"/>
          <p:cNvSpPr/>
          <p:nvPr/>
        </p:nvSpPr>
        <p:spPr>
          <a:xfrm>
            <a:off x="1504140" y="1794951"/>
            <a:ext cx="9183796"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3000, Хүннү, нүүдэлчдийн, хүмүүжлийн, үзмэр,</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Чулуугаар, хэлбэр, 800, алаг мэлхий, зохион бүтээгчийн, малын, дүрс </a:t>
            </a:r>
            <a:endParaRPr b="1" i="1" sz="1600">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cxnSp>
        <p:nvCxnSpPr>
          <p:cNvPr id="292" name="Google Shape;292;p20"/>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293" name="Google Shape;293;p2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294" name="Google Shape;294;p20"/>
          <p:cNvSpPr/>
          <p:nvPr/>
        </p:nvSpPr>
        <p:spPr>
          <a:xfrm>
            <a:off x="790260" y="3274691"/>
            <a:ext cx="11045658" cy="14203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000">
                <a:solidFill>
                  <a:srgbClr val="000000"/>
                </a:solidFill>
                <a:latin typeface="Arial"/>
                <a:ea typeface="Arial"/>
                <a:cs typeface="Arial"/>
                <a:sym typeface="Arial"/>
              </a:rPr>
              <a:t>Гогдоо наадам: Битүү гогцоо утсыг хоёр гарын хуруунуудаараа холбон ямар нэгэн хэлбэр дүрс гаргаэ, түүнийг нь нөгөө тоглогч нэрлэн тэр байдлаар нь авах ба хэрэв тэр байдлаар нь авч чадахгүй юмуу, утсыг орооцолдуулбал хожигдсонд тооцогдоно.    </a:t>
            </a:r>
            <a:endParaRPr sz="2000">
              <a:solidFill>
                <a:schemeClr val="dk1"/>
              </a:solidFill>
              <a:latin typeface="Arial"/>
              <a:ea typeface="Arial"/>
              <a:cs typeface="Arial"/>
              <a:sym typeface="Arial"/>
            </a:endParaRPr>
          </a:p>
        </p:txBody>
      </p:sp>
      <p:sp>
        <p:nvSpPr>
          <p:cNvPr id="295" name="Google Shape;295;p20"/>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296" name="Google Shape;296;p20"/>
          <p:cNvSpPr txBox="1"/>
          <p:nvPr/>
        </p:nvSpPr>
        <p:spPr>
          <a:xfrm>
            <a:off x="4525275" y="5867441"/>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114</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
        <p:nvSpPr>
          <p:cNvPr id="297" name="Google Shape;297;p20"/>
          <p:cNvSpPr txBox="1"/>
          <p:nvPr/>
        </p:nvSpPr>
        <p:spPr>
          <a:xfrm>
            <a:off x="2816013" y="1131723"/>
            <a:ext cx="7949397" cy="535531"/>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Дасгал 2. Сонсоод, эхийн орхигдсон үгсийг нөхөж бичнэ үү. </a:t>
            </a:r>
            <a:endParaRPr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1800"/>
              <a:buFont typeface="Times New Roman"/>
              <a:buNone/>
            </a:pPr>
            <a:r>
              <a:rPr b="1" i="1" lang="en-US" sz="1600">
                <a:solidFill>
                  <a:schemeClr val="dk1"/>
                </a:solidFill>
                <a:latin typeface="Arial"/>
                <a:ea typeface="Arial"/>
                <a:cs typeface="Arial"/>
                <a:sym typeface="Arial"/>
              </a:rPr>
              <a:t>Exercise 2. Listen and fill the missing words </a:t>
            </a:r>
            <a:endParaRPr sz="1600">
              <a:solidFill>
                <a:schemeClr val="dk1"/>
              </a:solidFill>
              <a:latin typeface="Arial"/>
              <a:ea typeface="Arial"/>
              <a:cs typeface="Arial"/>
              <a:sym typeface="Arial"/>
            </a:endParaRPr>
          </a:p>
        </p:txBody>
      </p:sp>
      <p:sp>
        <p:nvSpPr>
          <p:cNvPr id="298" name="Google Shape;298;p20"/>
          <p:cNvSpPr/>
          <p:nvPr/>
        </p:nvSpPr>
        <p:spPr>
          <a:xfrm>
            <a:off x="1504140" y="1794951"/>
            <a:ext cx="9183796"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Нөхөх үгс - Choose from following words: 3000, Хүннү, нүүдэлчдийн, хүмүүжлийн, үзмэр,</a:t>
            </a:r>
            <a:endParaRPr/>
          </a:p>
          <a:p>
            <a:pPr indent="0" lvl="0" marL="0" marR="0" rtl="0" algn="just">
              <a:lnSpc>
                <a:spcPct val="115000"/>
              </a:lnSpc>
              <a:spcBef>
                <a:spcPts val="0"/>
              </a:spcBef>
              <a:spcAft>
                <a:spcPts val="0"/>
              </a:spcAft>
              <a:buNone/>
            </a:pPr>
            <a:r>
              <a:rPr b="1" i="1" lang="en-US" sz="1600">
                <a:solidFill>
                  <a:schemeClr val="dk1"/>
                </a:solidFill>
                <a:latin typeface="Arial"/>
                <a:ea typeface="Arial"/>
                <a:cs typeface="Arial"/>
                <a:sym typeface="Arial"/>
              </a:rPr>
              <a:t>Чулуугаар, хэлбэр, 800, алаг мэлхий, зохион бүтээгчийн, малын, дүрс </a:t>
            </a:r>
            <a:endParaRPr b="1" i="1" sz="1600">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cxnSp>
        <p:nvCxnSpPr>
          <p:cNvPr id="303" name="Google Shape;303;p2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04" name="Google Shape;304;p21"/>
          <p:cNvSpPr/>
          <p:nvPr/>
        </p:nvSpPr>
        <p:spPr>
          <a:xfrm>
            <a:off x="1516627" y="2445058"/>
            <a:ext cx="9422623" cy="2343655"/>
          </a:xfrm>
          <a:prstGeom prst="rect">
            <a:avLst/>
          </a:prstGeom>
          <a:noFill/>
          <a:ln>
            <a:noFill/>
          </a:ln>
        </p:spPr>
        <p:txBody>
          <a:bodyPr anchorCtr="0" anchor="t" bIns="45700" lIns="91425" spcFirstLastPara="1" rIns="91425" wrap="square" tIns="45700">
            <a:spAutoFit/>
          </a:bodyPr>
          <a:lstStyle/>
          <a:p>
            <a:pPr indent="-457200" lvl="0" marL="457200" marR="0" rtl="0" algn="l">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Монгол тоглоомыг юу юу гэж ангилдаг вэ? </a:t>
            </a:r>
            <a:endParaRPr sz="20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Хичнээн төрлийн монгол тоглоом байдаг вэ?</a:t>
            </a:r>
            <a:endParaRPr sz="20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Монгол тоглоом ямар ач холбогдолтой вэ?</a:t>
            </a:r>
            <a:endParaRPr sz="20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Хичнээн төрлийн шагайн тоглоом байдаг вэ?</a:t>
            </a:r>
            <a:endParaRPr sz="20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2000"/>
              <a:buFont typeface="Calibri"/>
              <a:buAutoNum type="arabicPeriod"/>
            </a:pPr>
            <a:r>
              <a:rPr lang="en-US" sz="2000">
                <a:solidFill>
                  <a:schemeClr val="dk1"/>
                </a:solidFill>
                <a:latin typeface="Arial"/>
                <a:ea typeface="Arial"/>
                <a:cs typeface="Arial"/>
                <a:sym typeface="Arial"/>
              </a:rPr>
              <a:t>Шагайн талуудыг юугаар нэрлэсэн бэ?</a:t>
            </a:r>
            <a:endParaRPr sz="2000">
              <a:solidFill>
                <a:schemeClr val="dk1"/>
              </a:solidFill>
              <a:latin typeface="Arial"/>
              <a:ea typeface="Arial"/>
              <a:cs typeface="Arial"/>
              <a:sym typeface="Arial"/>
            </a:endParaRPr>
          </a:p>
        </p:txBody>
      </p:sp>
      <p:cxnSp>
        <p:nvCxnSpPr>
          <p:cNvPr id="305" name="Google Shape;305;p21"/>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06" name="Google Shape;306;p21"/>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307" name="Google Shape;307;p21"/>
          <p:cNvSpPr txBox="1"/>
          <p:nvPr/>
        </p:nvSpPr>
        <p:spPr>
          <a:xfrm>
            <a:off x="1973679" y="1110290"/>
            <a:ext cx="8091134"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3. Дараах асуултын дагуу ярилцаж, ойлголтоо шалгаарай.</a:t>
            </a:r>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3. Discuss about following questions and review your understanding </a:t>
            </a:r>
            <a:endParaRPr/>
          </a:p>
        </p:txBody>
      </p:sp>
      <p:sp>
        <p:nvSpPr>
          <p:cNvPr id="308" name="Google Shape;308;p21"/>
          <p:cNvSpPr txBox="1"/>
          <p:nvPr/>
        </p:nvSpPr>
        <p:spPr>
          <a:xfrm>
            <a:off x="4150750" y="583865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115</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cxnSp>
        <p:nvCxnSpPr>
          <p:cNvPr id="313" name="Google Shape;313;p22"/>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14" name="Google Shape;314;p22"/>
          <p:cNvSpPr/>
          <p:nvPr/>
        </p:nvSpPr>
        <p:spPr>
          <a:xfrm>
            <a:off x="1278809" y="2498162"/>
            <a:ext cx="10068560" cy="2343655"/>
          </a:xfrm>
          <a:prstGeom prst="rect">
            <a:avLst/>
          </a:prstGeom>
          <a:noFill/>
          <a:ln>
            <a:noFill/>
          </a:ln>
        </p:spPr>
        <p:txBody>
          <a:bodyPr anchorCtr="0" anchor="t" bIns="45700" lIns="91425" spcFirstLastPara="1" rIns="91425" wrap="square" tIns="45700">
            <a:spAutoFit/>
          </a:bodyPr>
          <a:lstStyle/>
          <a:p>
            <a:pPr indent="-457200" lvl="0" marL="457200" marR="0" rtl="0" algn="l">
              <a:lnSpc>
                <a:spcPct val="150000"/>
              </a:lnSpc>
              <a:spcBef>
                <a:spcPts val="0"/>
              </a:spcBef>
              <a:spcAft>
                <a:spcPts val="0"/>
              </a:spcAft>
              <a:buClr>
                <a:schemeClr val="dk1"/>
              </a:buClr>
              <a:buSzPts val="2000"/>
              <a:buFont typeface="Calibri"/>
              <a:buAutoNum type="arabicPeriod" startAt="6"/>
            </a:pPr>
            <a:r>
              <a:rPr lang="en-US" sz="2000">
                <a:solidFill>
                  <a:schemeClr val="dk1"/>
                </a:solidFill>
                <a:latin typeface="Arial"/>
                <a:ea typeface="Arial"/>
                <a:cs typeface="Arial"/>
                <a:sym typeface="Arial"/>
              </a:rPr>
              <a:t>Шагайн тоглоом ямар ач холбогдолтой вэ?</a:t>
            </a:r>
            <a:endParaRPr sz="20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2000"/>
              <a:buFont typeface="Calibri"/>
              <a:buAutoNum type="arabicPeriod" startAt="6"/>
            </a:pPr>
            <a:r>
              <a:rPr lang="en-US" sz="2000">
                <a:solidFill>
                  <a:schemeClr val="dk1"/>
                </a:solidFill>
                <a:latin typeface="Arial"/>
                <a:ea typeface="Arial"/>
                <a:cs typeface="Arial"/>
                <a:sym typeface="Arial"/>
              </a:rPr>
              <a:t>Оньсон тоглоом яаж үүссэн бэ?</a:t>
            </a:r>
            <a:endParaRPr sz="20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2000"/>
              <a:buFont typeface="Calibri"/>
              <a:buAutoNum type="arabicPeriod" startAt="6"/>
            </a:pPr>
            <a:r>
              <a:rPr lang="en-US" sz="2000">
                <a:solidFill>
                  <a:schemeClr val="dk1"/>
                </a:solidFill>
                <a:latin typeface="Arial"/>
                <a:ea typeface="Arial"/>
                <a:cs typeface="Arial"/>
                <a:sym typeface="Arial"/>
              </a:rPr>
              <a:t>Оньсон тоглоом ямар ач холбогдолтой вэ?</a:t>
            </a:r>
            <a:endParaRPr sz="20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2000"/>
              <a:buFont typeface="Calibri"/>
              <a:buAutoNum type="arabicPeriod" startAt="6"/>
            </a:pPr>
            <a:r>
              <a:rPr lang="en-US" sz="2000">
                <a:solidFill>
                  <a:schemeClr val="dk1"/>
                </a:solidFill>
                <a:latin typeface="Arial"/>
                <a:ea typeface="Arial"/>
                <a:cs typeface="Arial"/>
                <a:sym typeface="Arial"/>
              </a:rPr>
              <a:t>Оюун Ухааны Олон улсын Музейг хэн, хэзээ байгуулсан бэ?</a:t>
            </a:r>
            <a:endParaRPr sz="2000">
              <a:solidFill>
                <a:schemeClr val="dk1"/>
              </a:solidFill>
              <a:latin typeface="Arial"/>
              <a:ea typeface="Arial"/>
              <a:cs typeface="Arial"/>
              <a:sym typeface="Arial"/>
            </a:endParaRPr>
          </a:p>
          <a:p>
            <a:pPr indent="-457200" lvl="0" marL="457200" marR="0" rtl="0" algn="l">
              <a:lnSpc>
                <a:spcPct val="150000"/>
              </a:lnSpc>
              <a:spcBef>
                <a:spcPts val="0"/>
              </a:spcBef>
              <a:spcAft>
                <a:spcPts val="0"/>
              </a:spcAft>
              <a:buClr>
                <a:schemeClr val="dk1"/>
              </a:buClr>
              <a:buSzPts val="2000"/>
              <a:buFont typeface="Calibri"/>
              <a:buAutoNum type="arabicPeriod" startAt="6"/>
            </a:pPr>
            <a:r>
              <a:rPr lang="en-US" sz="2000">
                <a:solidFill>
                  <a:schemeClr val="dk1"/>
                </a:solidFill>
                <a:latin typeface="Arial"/>
                <a:ea typeface="Arial"/>
                <a:cs typeface="Arial"/>
                <a:sym typeface="Arial"/>
              </a:rPr>
              <a:t>Оюун Ухааны Олон улсын Музейд ямар ямар төрлийн хэдэн үзмэр байдаг вэ? </a:t>
            </a:r>
            <a:endParaRPr sz="2000">
              <a:solidFill>
                <a:schemeClr val="dk1"/>
              </a:solidFill>
              <a:latin typeface="Arial"/>
              <a:ea typeface="Arial"/>
              <a:cs typeface="Arial"/>
              <a:sym typeface="Arial"/>
            </a:endParaRPr>
          </a:p>
        </p:txBody>
      </p:sp>
      <p:cxnSp>
        <p:nvCxnSpPr>
          <p:cNvPr id="315" name="Google Shape;315;p22"/>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16" name="Google Shape;316;p22"/>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317" name="Google Shape;317;p22"/>
          <p:cNvSpPr txBox="1"/>
          <p:nvPr/>
        </p:nvSpPr>
        <p:spPr>
          <a:xfrm>
            <a:off x="1973679" y="1110290"/>
            <a:ext cx="8091134"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3. Дараах асуултын дагуу ярилцаж, ойлголтоо шалгаарай.</a:t>
            </a:r>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a:t>
            </a:r>
            <a:r>
              <a:rPr b="1" i="1" lang="en-US" sz="1600">
                <a:solidFill>
                  <a:schemeClr val="dk1"/>
                </a:solidFill>
                <a:latin typeface="Arial"/>
                <a:ea typeface="Arial"/>
                <a:cs typeface="Arial"/>
                <a:sym typeface="Arial"/>
              </a:rPr>
              <a:t>3</a:t>
            </a:r>
            <a:r>
              <a:rPr b="1" i="1" lang="en-US" sz="1600" u="none" cap="none" strike="noStrike">
                <a:solidFill>
                  <a:schemeClr val="dk1"/>
                </a:solidFill>
                <a:latin typeface="Arial"/>
                <a:ea typeface="Arial"/>
                <a:cs typeface="Arial"/>
                <a:sym typeface="Arial"/>
              </a:rPr>
              <a:t>. Discuss about following questions and review your understanding </a:t>
            </a:r>
            <a:endParaRPr/>
          </a:p>
        </p:txBody>
      </p:sp>
      <p:sp>
        <p:nvSpPr>
          <p:cNvPr id="318" name="Google Shape;318;p22"/>
          <p:cNvSpPr txBox="1"/>
          <p:nvPr/>
        </p:nvSpPr>
        <p:spPr>
          <a:xfrm>
            <a:off x="4150750" y="583865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115</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cxnSp>
        <p:nvCxnSpPr>
          <p:cNvPr id="323" name="Google Shape;323;p23"/>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24" name="Google Shape;324;p23"/>
          <p:cNvSpPr/>
          <p:nvPr/>
        </p:nvSpPr>
        <p:spPr>
          <a:xfrm>
            <a:off x="1118920" y="2495726"/>
            <a:ext cx="10388338" cy="294952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“100,000 шагай” өдөрлөгийн _____________манай гэр бүлийнхэн олон тоглоом сурлаа.</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Тоглоом эхлэхий ________________тоглоомын дүрмийг хэлэлцэх ёстой.</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Шагай таалцаж, тоглоход хүүхдүүд 0-ээс 50-ын _____________нэмж, хасаж сурдаг.</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Манайх шагайгаа 1000 __________цуглуулж байсан. </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Бид нар хоёр баганын __________шагайгаар морь уралдуулж тоглодог. </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Хүүхдүүд өчигдрөөс ____________шагайгаар тоглож байна. </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Тоглож дууссаныхаа ____________шагайгаа тоо ёсоор нь хураагаарай.</a:t>
            </a:r>
            <a:endParaRPr/>
          </a:p>
        </p:txBody>
      </p:sp>
      <p:cxnSp>
        <p:nvCxnSpPr>
          <p:cNvPr id="325" name="Google Shape;325;p23"/>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26" name="Google Shape;326;p23"/>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327" name="Google Shape;327;p23"/>
          <p:cNvSpPr txBox="1"/>
          <p:nvPr/>
        </p:nvSpPr>
        <p:spPr>
          <a:xfrm>
            <a:off x="1919890" y="1065857"/>
            <a:ext cx="9303921"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4. Тохирох үгийг ашиглан өгүүлбэрийг гүйцээнэ үү. </a:t>
            </a:r>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4. </a:t>
            </a:r>
            <a:r>
              <a:rPr b="1" i="1" lang="en-US" sz="1600">
                <a:solidFill>
                  <a:srgbClr val="050505"/>
                </a:solidFill>
                <a:latin typeface="Arial"/>
                <a:ea typeface="Arial"/>
                <a:cs typeface="Arial"/>
                <a:sym typeface="Arial"/>
              </a:rPr>
              <a:t>Please select the appropriate word and use it to complete the sentence correctly.</a:t>
            </a:r>
            <a:r>
              <a:rPr b="1" i="1" lang="en-US" sz="1600" u="none" cap="none" strike="noStrike">
                <a:solidFill>
                  <a:schemeClr val="dk1"/>
                </a:solidFill>
                <a:latin typeface="Arial"/>
                <a:ea typeface="Arial"/>
                <a:cs typeface="Arial"/>
                <a:sym typeface="Arial"/>
              </a:rPr>
              <a:t> </a:t>
            </a:r>
            <a:endParaRPr/>
          </a:p>
        </p:txBody>
      </p:sp>
      <p:sp>
        <p:nvSpPr>
          <p:cNvPr id="328" name="Google Shape;328;p23"/>
          <p:cNvSpPr txBox="1"/>
          <p:nvPr/>
        </p:nvSpPr>
        <p:spPr>
          <a:xfrm>
            <a:off x="4150750" y="583865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115</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
        <p:nvSpPr>
          <p:cNvPr id="329" name="Google Shape;329;p23"/>
          <p:cNvSpPr txBox="1"/>
          <p:nvPr/>
        </p:nvSpPr>
        <p:spPr>
          <a:xfrm>
            <a:off x="4894728" y="1735385"/>
            <a:ext cx="5619427" cy="351378"/>
          </a:xfrm>
          <a:prstGeom prst="rect">
            <a:avLst/>
          </a:prstGeom>
          <a:noFill/>
          <a:ln>
            <a:noFill/>
          </a:ln>
        </p:spPr>
        <p:txBody>
          <a:bodyPr anchorCtr="0" anchor="t" bIns="45700" lIns="91425" spcFirstLastPara="1" rIns="91425" wrap="square" tIns="45700">
            <a:spAutoFit/>
          </a:bodyPr>
          <a:lstStyle/>
          <a:p>
            <a:pPr indent="0" lvl="0" marL="0" marR="0" rtl="0" algn="r">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(өмнө, хойш, дараа, үеэр, дотор, хүртэл, хооронд)</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cxnSp>
        <p:nvCxnSpPr>
          <p:cNvPr id="334" name="Google Shape;334;p24"/>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35" name="Google Shape;335;p24"/>
          <p:cNvSpPr/>
          <p:nvPr/>
        </p:nvSpPr>
        <p:spPr>
          <a:xfrm>
            <a:off x="2819506" y="2316976"/>
            <a:ext cx="6399480" cy="294952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Уралдаанд			а. хожих </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Тоглоомонд 			б. байранд</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Тулаанд 			в. түрүүлэх</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Нэгдүгээр 			г. ялах</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Машины 			д. барих</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Сүүл				е. тэмцээн </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Шатрын 			ё. уралдаан</a:t>
            </a:r>
            <a:endParaRPr/>
          </a:p>
        </p:txBody>
      </p:sp>
      <p:cxnSp>
        <p:nvCxnSpPr>
          <p:cNvPr id="336" name="Google Shape;336;p24"/>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37" name="Google Shape;337;p24"/>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338" name="Google Shape;338;p24"/>
          <p:cNvSpPr txBox="1"/>
          <p:nvPr/>
        </p:nvSpPr>
        <p:spPr>
          <a:xfrm>
            <a:off x="1973679" y="1110290"/>
            <a:ext cx="8091134"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6 А. Өгөгдсөн үгсээр холбоо үг бүтээнэ үү. </a:t>
            </a:r>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6</a:t>
            </a:r>
            <a:r>
              <a:rPr b="1" i="1" lang="en-US" sz="1600">
                <a:solidFill>
                  <a:schemeClr val="dk1"/>
                </a:solidFill>
                <a:latin typeface="Arial"/>
                <a:ea typeface="Arial"/>
                <a:cs typeface="Arial"/>
                <a:sym typeface="Arial"/>
              </a:rPr>
              <a:t> А. </a:t>
            </a:r>
            <a:r>
              <a:rPr b="1" i="1" lang="en-US" sz="1600" u="none" cap="none" strike="noStrike">
                <a:solidFill>
                  <a:schemeClr val="dk1"/>
                </a:solidFill>
                <a:latin typeface="Arial"/>
                <a:ea typeface="Arial"/>
                <a:cs typeface="Arial"/>
                <a:sym typeface="Arial"/>
              </a:rPr>
              <a:t>Match following words to its explanation.</a:t>
            </a:r>
            <a:endParaRPr b="1" i="1" sz="1600" u="none" cap="none" strike="noStrike">
              <a:solidFill>
                <a:schemeClr val="dk1"/>
              </a:solidFill>
              <a:latin typeface="Arial"/>
              <a:ea typeface="Arial"/>
              <a:cs typeface="Arial"/>
              <a:sym typeface="Arial"/>
            </a:endParaRPr>
          </a:p>
        </p:txBody>
      </p:sp>
      <p:sp>
        <p:nvSpPr>
          <p:cNvPr id="339" name="Google Shape;339;p24"/>
          <p:cNvSpPr txBox="1"/>
          <p:nvPr/>
        </p:nvSpPr>
        <p:spPr>
          <a:xfrm>
            <a:off x="4150750" y="583865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116</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cxnSp>
        <p:nvCxnSpPr>
          <p:cNvPr id="344" name="Google Shape;344;p25"/>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45" name="Google Shape;345;p25"/>
          <p:cNvSpPr/>
          <p:nvPr/>
        </p:nvSpPr>
        <p:spPr>
          <a:xfrm>
            <a:off x="1584960" y="2316976"/>
            <a:ext cx="9265920" cy="294952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Манай ангийн дөрвөн сурагч шатрын ______________-д оролцсон. </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4-р сар бүр Налайх дүүрэгт спорт _______________уралдаан болдог.</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Манай баг сагсан бөмбөгийн тэмцээнд _____________       ___________орсон.</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Тулаанч Б.Батгэрэл өрсөлдөгчөө ____________-лаа.</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Хүү маань энэ удаагийн уралдаанд ___________  __________-сан.</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Би гэр бүлийнхнийгээ хөзөр тоглоод дандаа ______________-дог. </a:t>
            </a:r>
            <a:endParaRPr/>
          </a:p>
          <a:p>
            <a:pPr indent="-342900" lvl="0" marL="342900" marR="0" rtl="0" algn="l">
              <a:lnSpc>
                <a:spcPct val="150000"/>
              </a:lnSpc>
              <a:spcBef>
                <a:spcPts val="0"/>
              </a:spcBef>
              <a:spcAft>
                <a:spcPts val="0"/>
              </a:spcAft>
              <a:buClr>
                <a:schemeClr val="dk1"/>
              </a:buClr>
              <a:buSzPts val="1800"/>
              <a:buFont typeface="Calibri"/>
              <a:buAutoNum type="arabicPeriod"/>
            </a:pPr>
            <a:r>
              <a:rPr lang="en-US" sz="1800">
                <a:solidFill>
                  <a:schemeClr val="dk1"/>
                </a:solidFill>
                <a:latin typeface="Arial"/>
                <a:ea typeface="Arial"/>
                <a:cs typeface="Arial"/>
                <a:sym typeface="Arial"/>
              </a:rPr>
              <a:t>Би дугуйн уралдаанд гурван удаа __________________-сэн.  </a:t>
            </a:r>
            <a:endParaRPr/>
          </a:p>
        </p:txBody>
      </p:sp>
      <p:cxnSp>
        <p:nvCxnSpPr>
          <p:cNvPr id="346" name="Google Shape;346;p25"/>
          <p:cNvCxnSpPr/>
          <p:nvPr/>
        </p:nvCxnSpPr>
        <p:spPr>
          <a:xfrm rot="10800000">
            <a:off x="2656016" y="243985"/>
            <a:ext cx="0" cy="504000"/>
          </a:xfrm>
          <a:prstGeom prst="straightConnector1">
            <a:avLst/>
          </a:prstGeom>
          <a:noFill/>
          <a:ln cap="flat" cmpd="sng" w="9525">
            <a:solidFill>
              <a:srgbClr val="007E5D"/>
            </a:solidFill>
            <a:prstDash val="solid"/>
            <a:miter lim="800000"/>
            <a:headEnd len="sm" w="sm" type="none"/>
            <a:tailEnd len="sm" w="sm" type="none"/>
          </a:ln>
        </p:spPr>
      </p:cxnSp>
      <p:sp>
        <p:nvSpPr>
          <p:cNvPr id="347" name="Google Shape;347;p25"/>
          <p:cNvSpPr txBox="1"/>
          <p:nvPr/>
        </p:nvSpPr>
        <p:spPr>
          <a:xfrm>
            <a:off x="3062169" y="210606"/>
            <a:ext cx="6501840" cy="570757"/>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Calibri"/>
              <a:buNone/>
            </a:pPr>
            <a:r>
              <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Монголчуудын уламжлалт тоглоом, наадгай</a:t>
            </a:r>
            <a:endParaRPr b="1" sz="1600">
              <a:solidFill>
                <a:schemeClr val="dk1"/>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Mongolian traditional games</a:t>
            </a:r>
            <a:endParaRPr b="1" sz="1600">
              <a:solidFill>
                <a:schemeClr val="dk1"/>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p:txBody>
      </p:sp>
      <p:sp>
        <p:nvSpPr>
          <p:cNvPr id="348" name="Google Shape;348;p25"/>
          <p:cNvSpPr txBox="1"/>
          <p:nvPr/>
        </p:nvSpPr>
        <p:spPr>
          <a:xfrm>
            <a:off x="1584960" y="1182162"/>
            <a:ext cx="9540240" cy="634533"/>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Дасгал 6 Б. Дээрх үгсийг ашиглан өгүүлбэрийг гүйцээж бичнэ үү.  </a:t>
            </a:r>
            <a:endParaRPr/>
          </a:p>
          <a:p>
            <a:pPr indent="0" lvl="0" marL="0" marR="0" rtl="0" algn="just">
              <a:lnSpc>
                <a:spcPct val="115000"/>
              </a:lnSpc>
              <a:spcBef>
                <a:spcPts val="0"/>
              </a:spcBef>
              <a:spcAft>
                <a:spcPts val="0"/>
              </a:spcAft>
              <a:buClr>
                <a:srgbClr val="000000"/>
              </a:buClr>
              <a:buSzPts val="1800"/>
              <a:buFont typeface="Arial"/>
              <a:buNone/>
            </a:pPr>
            <a:r>
              <a:rPr b="1" i="1" lang="en-US" sz="1600" u="none" cap="none" strike="noStrike">
                <a:solidFill>
                  <a:schemeClr val="dk1"/>
                </a:solidFill>
                <a:latin typeface="Arial"/>
                <a:ea typeface="Arial"/>
                <a:cs typeface="Arial"/>
                <a:sym typeface="Arial"/>
              </a:rPr>
              <a:t>Exercise 6</a:t>
            </a:r>
            <a:r>
              <a:rPr b="1" i="1" lang="en-US" sz="1600">
                <a:solidFill>
                  <a:schemeClr val="dk1"/>
                </a:solidFill>
                <a:latin typeface="Arial"/>
                <a:ea typeface="Arial"/>
                <a:cs typeface="Arial"/>
                <a:sym typeface="Arial"/>
              </a:rPr>
              <a:t> </a:t>
            </a:r>
            <a:r>
              <a:rPr b="1" i="1" lang="en-US" sz="1600" u="none" cap="none" strike="noStrike">
                <a:solidFill>
                  <a:schemeClr val="dk1"/>
                </a:solidFill>
                <a:latin typeface="Arial"/>
                <a:ea typeface="Arial"/>
                <a:cs typeface="Arial"/>
                <a:sym typeface="Arial"/>
              </a:rPr>
              <a:t>Б. </a:t>
            </a:r>
            <a:r>
              <a:rPr b="1" i="1" lang="en-US" sz="1600">
                <a:solidFill>
                  <a:srgbClr val="050505"/>
                </a:solidFill>
                <a:latin typeface="Arial"/>
                <a:ea typeface="Arial"/>
                <a:cs typeface="Arial"/>
                <a:sym typeface="Arial"/>
              </a:rPr>
              <a:t>Please use the words provided above to complete the sentences accurately.</a:t>
            </a:r>
            <a:endParaRPr b="1" i="1" sz="1600" u="none" cap="none" strike="noStrike">
              <a:solidFill>
                <a:schemeClr val="dk1"/>
              </a:solidFill>
              <a:latin typeface="Arial"/>
              <a:ea typeface="Arial"/>
              <a:cs typeface="Arial"/>
              <a:sym typeface="Arial"/>
            </a:endParaRPr>
          </a:p>
        </p:txBody>
      </p:sp>
      <p:sp>
        <p:nvSpPr>
          <p:cNvPr id="349" name="Google Shape;349;p25"/>
          <p:cNvSpPr txBox="1"/>
          <p:nvPr/>
        </p:nvSpPr>
        <p:spPr>
          <a:xfrm>
            <a:off x="4150750" y="5838655"/>
            <a:ext cx="357562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a:t>
            </a:r>
            <a:r>
              <a:rPr lang="en-US" sz="1000">
                <a:solidFill>
                  <a:schemeClr val="dk1"/>
                </a:solidFill>
                <a:latin typeface="Arial"/>
                <a:ea typeface="Arial"/>
                <a:cs typeface="Arial"/>
                <a:sym typeface="Arial"/>
              </a:rPr>
              <a:t>116</a:t>
            </a:r>
            <a:r>
              <a:rPr b="0" lang="en-US" sz="1000">
                <a:solidFill>
                  <a:schemeClr val="dk1"/>
                </a:solidFill>
                <a:latin typeface="Arial"/>
                <a:ea typeface="Arial"/>
                <a:cs typeface="Arial"/>
                <a:sym typeface="Arial"/>
              </a:rPr>
              <a:t>)</a:t>
            </a:r>
            <a:endParaRPr sz="10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cxnSp>
        <p:nvCxnSpPr>
          <p:cNvPr id="354" name="Google Shape;354;p26"/>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55" name="Google Shape;355;p26"/>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56" name="Google Shape;356;p26"/>
          <p:cNvSpPr txBox="1"/>
          <p:nvPr/>
        </p:nvSpPr>
        <p:spPr>
          <a:xfrm>
            <a:off x="4128559" y="243985"/>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1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1</a:t>
            </a:r>
            <a:endParaRPr sz="1600">
              <a:solidFill>
                <a:schemeClr val="dk1"/>
              </a:solidFill>
              <a:latin typeface="Arial"/>
              <a:ea typeface="Arial"/>
              <a:cs typeface="Arial"/>
              <a:sym typeface="Arial"/>
            </a:endParaRPr>
          </a:p>
        </p:txBody>
      </p:sp>
      <p:sp>
        <p:nvSpPr>
          <p:cNvPr id="357" name="Google Shape;357;p26"/>
          <p:cNvSpPr txBox="1"/>
          <p:nvPr/>
        </p:nvSpPr>
        <p:spPr>
          <a:xfrm>
            <a:off x="5052555" y="6219630"/>
            <a:ext cx="279156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118)</a:t>
            </a:r>
            <a:endParaRPr sz="1000">
              <a:solidFill>
                <a:schemeClr val="dk1"/>
              </a:solidFill>
              <a:latin typeface="Calibri"/>
              <a:ea typeface="Calibri"/>
              <a:cs typeface="Calibri"/>
              <a:sym typeface="Calibri"/>
            </a:endParaRPr>
          </a:p>
        </p:txBody>
      </p:sp>
      <p:sp>
        <p:nvSpPr>
          <p:cNvPr id="358" name="Google Shape;358;p26"/>
          <p:cNvSpPr txBox="1"/>
          <p:nvPr/>
        </p:nvSpPr>
        <p:spPr>
          <a:xfrm>
            <a:off x="936391" y="1118074"/>
            <a:ext cx="10552898" cy="4792146"/>
          </a:xfrm>
          <a:prstGeom prst="rect">
            <a:avLst/>
          </a:prstGeom>
          <a:noFill/>
          <a:ln>
            <a:noFill/>
          </a:ln>
        </p:spPr>
        <p:txBody>
          <a:bodyPr anchorCtr="0" anchor="t" bIns="45700" lIns="91425" spcFirstLastPara="1" rIns="91425" wrap="square" tIns="45700">
            <a:spAutoFit/>
          </a:bodyPr>
          <a:lstStyle/>
          <a:p>
            <a:pPr indent="0" lvl="0" marL="457200" marR="0" rtl="0" algn="ctr">
              <a:lnSpc>
                <a:spcPct val="200000"/>
              </a:lnSpc>
              <a:spcBef>
                <a:spcPts val="0"/>
              </a:spcBef>
              <a:spcAft>
                <a:spcPts val="0"/>
              </a:spcAft>
              <a:buNone/>
            </a:pPr>
            <a:r>
              <a:rPr b="1" lang="en-US" sz="1400">
                <a:solidFill>
                  <a:schemeClr val="dk1"/>
                </a:solidFill>
                <a:latin typeface="Arial"/>
                <a:ea typeface="Arial"/>
                <a:cs typeface="Arial"/>
                <a:sym typeface="Arial"/>
              </a:rPr>
              <a:t>Мэдлэг шалгах тест</a:t>
            </a:r>
            <a:endParaRPr sz="1400">
              <a:solidFill>
                <a:schemeClr val="dk1"/>
              </a:solidFill>
              <a:latin typeface="Arial"/>
              <a:ea typeface="Arial"/>
              <a:cs typeface="Arial"/>
              <a:sym typeface="Arial"/>
            </a:endParaRPr>
          </a:p>
          <a:p>
            <a:pPr indent="-342900" lvl="0" marL="342900" marR="0" rtl="0" algn="just">
              <a:lnSpc>
                <a:spcPct val="200000"/>
              </a:lnSpc>
              <a:spcBef>
                <a:spcPts val="0"/>
              </a:spcBef>
              <a:spcAft>
                <a:spcPts val="0"/>
              </a:spcAft>
              <a:buClr>
                <a:schemeClr val="dk1"/>
              </a:buClr>
              <a:buSzPts val="1400"/>
              <a:buFont typeface="Calibri"/>
              <a:buAutoNum type="arabicPeriod"/>
            </a:pPr>
            <a:r>
              <a:rPr b="1" lang="en-US" sz="1400">
                <a:solidFill>
                  <a:schemeClr val="dk1"/>
                </a:solidFill>
                <a:latin typeface="Arial"/>
                <a:ea typeface="Arial"/>
                <a:cs typeface="Arial"/>
                <a:sym typeface="Arial"/>
              </a:rPr>
              <a:t>Монголчуудын тоглоом наадгай нь ____________амьдрал ахуйд тулгуурласан оюуны чухал соёлын өв юм. </a:t>
            </a:r>
            <a:endParaRPr b="1" sz="1400">
              <a:solidFill>
                <a:schemeClr val="dk1"/>
              </a:solidFill>
              <a:latin typeface="Arial"/>
              <a:ea typeface="Arial"/>
              <a:cs typeface="Arial"/>
              <a:sym typeface="Arial"/>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нүүдлийн		Б. Суурин 		В. Орчин үеийн	Г. Малчин </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Calibri"/>
              <a:buAutoNum type="arabicPeriod" startAt="2"/>
            </a:pPr>
            <a:r>
              <a:rPr b="1" lang="en-US" sz="1400">
                <a:solidFill>
                  <a:schemeClr val="dk1"/>
                </a:solidFill>
                <a:latin typeface="Arial"/>
                <a:ea typeface="Arial"/>
                <a:cs typeface="Arial"/>
                <a:sym typeface="Arial"/>
              </a:rPr>
              <a:t>Чулуугаар бай онох, чулуу өнхөрүүлэн уралдуулах, чулуугаар ус алгадуулах зэрэг тоглоом нь _____________   ______________, араатнаас биеэ хамгаалах аргаас үүсчээ. </a:t>
            </a:r>
            <a:endParaRPr b="1" sz="1400">
              <a:solidFill>
                <a:schemeClr val="dk1"/>
              </a:solidFill>
              <a:latin typeface="Arial"/>
              <a:ea typeface="Arial"/>
              <a:cs typeface="Arial"/>
              <a:sym typeface="Arial"/>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Мал маллах		Б. Ан агнах</a:t>
            </a:r>
            <a:endParaRPr sz="1400">
              <a:solidFill>
                <a:schemeClr val="dk1"/>
              </a:solidFill>
              <a:latin typeface="Arial"/>
              <a:ea typeface="Arial"/>
              <a:cs typeface="Arial"/>
              <a:sym typeface="Arial"/>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В. Жимс түүх		Г. Ногоо тарих</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Calibri"/>
              <a:buAutoNum type="arabicPeriod" startAt="3"/>
            </a:pPr>
            <a:r>
              <a:rPr b="1" lang="en-US" sz="1400">
                <a:solidFill>
                  <a:schemeClr val="dk1"/>
                </a:solidFill>
                <a:latin typeface="Arial"/>
                <a:ea typeface="Arial"/>
                <a:cs typeface="Arial"/>
                <a:sym typeface="Arial"/>
              </a:rPr>
              <a:t>Монгол ардын тоглоомын санд 15 бүлгийн _____________гаруй нэр төрлийн тоглоом байдаг. </a:t>
            </a:r>
            <a:endParaRPr b="1" sz="1400">
              <a:solidFill>
                <a:schemeClr val="dk1"/>
              </a:solidFill>
              <a:latin typeface="Arial"/>
              <a:ea typeface="Arial"/>
              <a:cs typeface="Arial"/>
              <a:sym typeface="Arial"/>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500		Б. 800 		В. 1000		Г. 1500</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Calibri"/>
              <a:buAutoNum type="arabicPeriod" startAt="4"/>
            </a:pPr>
            <a:r>
              <a:rPr b="1" lang="en-US" sz="1400">
                <a:solidFill>
                  <a:schemeClr val="dk1"/>
                </a:solidFill>
                <a:latin typeface="Arial"/>
                <a:ea typeface="Arial"/>
                <a:cs typeface="Arial"/>
                <a:sym typeface="Arial"/>
              </a:rPr>
              <a:t>Шагайн наадгай нь эртний уламжлалтай бөгөөд шагайгаар наадах ___________орчим төрлийн тоглоои байдаг. </a:t>
            </a:r>
            <a:endParaRPr b="1" sz="1400">
              <a:solidFill>
                <a:schemeClr val="dk1"/>
              </a:solidFill>
              <a:latin typeface="Arial"/>
              <a:ea typeface="Arial"/>
              <a:cs typeface="Arial"/>
              <a:sym typeface="Arial"/>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20			Б. 40 			В. 60			Г. 80 </a:t>
            </a:r>
            <a:endParaRPr sz="14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400"/>
              <a:buFont typeface="Calibri"/>
              <a:buAutoNum type="arabicPeriod" startAt="5"/>
            </a:pPr>
            <a:r>
              <a:rPr b="1" lang="en-US" sz="1400">
                <a:solidFill>
                  <a:schemeClr val="dk1"/>
                </a:solidFill>
                <a:latin typeface="Arial"/>
                <a:ea typeface="Arial"/>
                <a:cs typeface="Arial"/>
                <a:sym typeface="Arial"/>
              </a:rPr>
              <a:t>Шагайн тал бүрийг ____________   ___________  _____________ нэрээр оноон нэрлэсэн байдаг. </a:t>
            </a:r>
            <a:endParaRPr b="1" sz="1400">
              <a:solidFill>
                <a:schemeClr val="dk1"/>
              </a:solidFill>
              <a:latin typeface="Arial"/>
              <a:ea typeface="Arial"/>
              <a:cs typeface="Arial"/>
              <a:sym typeface="Arial"/>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Араатан, жигүүртэн амьтдын	Б. Гэрийн тэжээвэр амьтдын 	</a:t>
            </a:r>
            <a:endParaRPr sz="1400">
              <a:solidFill>
                <a:schemeClr val="dk1"/>
              </a:solidFill>
              <a:latin typeface="Arial"/>
              <a:ea typeface="Arial"/>
              <a:cs typeface="Arial"/>
              <a:sym typeface="Arial"/>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В. Хоёр нутагтан амьтдын		Г. Таван хошуу малын</a:t>
            </a:r>
            <a:endParaRPr sz="1400">
              <a:solidFill>
                <a:schemeClr val="dk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cxnSp>
        <p:nvCxnSpPr>
          <p:cNvPr id="363" name="Google Shape;363;p27"/>
          <p:cNvCxnSpPr/>
          <p:nvPr/>
        </p:nvCxnSpPr>
        <p:spPr>
          <a:xfrm rot="10800000">
            <a:off x="2771427" y="243985"/>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64" name="Google Shape;364;p27"/>
          <p:cNvCxnSpPr/>
          <p:nvPr/>
        </p:nvCxnSpPr>
        <p:spPr>
          <a:xfrm>
            <a:off x="130431" y="871416"/>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65" name="Google Shape;365;p27"/>
          <p:cNvSpPr txBox="1"/>
          <p:nvPr/>
        </p:nvSpPr>
        <p:spPr>
          <a:xfrm>
            <a:off x="4343512" y="203617"/>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1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1</a:t>
            </a:r>
            <a:endParaRPr sz="1600">
              <a:solidFill>
                <a:schemeClr val="dk1"/>
              </a:solidFill>
              <a:latin typeface="Arial"/>
              <a:ea typeface="Arial"/>
              <a:cs typeface="Arial"/>
              <a:sym typeface="Arial"/>
            </a:endParaRPr>
          </a:p>
        </p:txBody>
      </p:sp>
      <p:sp>
        <p:nvSpPr>
          <p:cNvPr id="366" name="Google Shape;366;p27"/>
          <p:cNvSpPr txBox="1"/>
          <p:nvPr/>
        </p:nvSpPr>
        <p:spPr>
          <a:xfrm>
            <a:off x="686524" y="1404752"/>
            <a:ext cx="11482538" cy="4581832"/>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1400"/>
              <a:buFont typeface="Calibri"/>
              <a:buAutoNum type="arabicPeriod" startAt="6"/>
            </a:pPr>
            <a:r>
              <a:rPr b="1" lang="en-US" sz="1400">
                <a:solidFill>
                  <a:schemeClr val="dk1"/>
                </a:solidFill>
                <a:latin typeface="Arial"/>
                <a:ea typeface="Arial"/>
                <a:cs typeface="Arial"/>
                <a:sym typeface="Arial"/>
              </a:rPr>
              <a:t>Цагаан сарын битүүний үдэш шагайгаар “________   ________” өрж нааддаг.</a:t>
            </a:r>
            <a:endParaRPr b="1" sz="1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Алаг мэлхий		Б. Цоохор мэлхий		</a:t>
            </a:r>
            <a:endParaRPr sz="1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В. Алаг бяруу		Г. Цоохор бяруу  </a:t>
            </a:r>
            <a:endParaRPr sz="14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400"/>
              <a:buFont typeface="Calibri"/>
              <a:buAutoNum type="arabicPeriod" startAt="7"/>
            </a:pPr>
            <a:r>
              <a:rPr b="1" lang="en-US" sz="1400">
                <a:solidFill>
                  <a:schemeClr val="dk1"/>
                </a:solidFill>
                <a:latin typeface="Arial"/>
                <a:ea typeface="Arial"/>
                <a:cs typeface="Arial"/>
                <a:sym typeface="Arial"/>
              </a:rPr>
              <a:t>______________найдгай нь хүүхдийг дэг журамтай, ажигч гярхай болгож, нүдний харааг сайжруулдаг гэж үздэг. </a:t>
            </a:r>
            <a:endParaRPr b="1" sz="1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чулуун		Б. шагайн 		В. модон		Г. төмрөн </a:t>
            </a:r>
            <a:endParaRPr sz="14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400"/>
              <a:buFont typeface="Calibri"/>
              <a:buAutoNum type="arabicPeriod" startAt="8"/>
            </a:pPr>
            <a:r>
              <a:rPr b="1" lang="en-US" sz="1400">
                <a:solidFill>
                  <a:schemeClr val="dk1"/>
                </a:solidFill>
                <a:latin typeface="Arial"/>
                <a:ea typeface="Arial"/>
                <a:cs typeface="Arial"/>
                <a:sym typeface="Arial"/>
              </a:rPr>
              <a:t>Оньсон тоглоотыг модоор хийдэг учраас хүүхдэд ямар ч хор нөлөөгүй, оюун ухааныг хөгжүүлэхээс гадна гарын ____________,___________ч хөгжүүлдэг. </a:t>
            </a:r>
            <a:endParaRPr b="1" sz="1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Хумс,судсыг		Б. Арьс, үсийг 		</a:t>
            </a:r>
            <a:endParaRPr sz="1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В. Яс, махыг		Г. Булчин, шөрмөсийг  </a:t>
            </a:r>
            <a:endParaRPr sz="14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400"/>
              <a:buFont typeface="Calibri"/>
              <a:buAutoNum type="arabicPeriod" startAt="9"/>
            </a:pPr>
            <a:r>
              <a:rPr b="1" lang="en-US" sz="1400">
                <a:solidFill>
                  <a:schemeClr val="dk1"/>
                </a:solidFill>
                <a:latin typeface="Arial"/>
                <a:ea typeface="Arial"/>
                <a:cs typeface="Arial"/>
                <a:sym typeface="Arial"/>
              </a:rPr>
              <a:t>Монголчууд гар хурууны сүүдрээр ________бүтээн нааддаг уламжлалтай.</a:t>
            </a:r>
            <a:endParaRPr b="1" sz="1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дүрс		Б. амьтан 		В. хөдөлгөөн	  Г. хүн </a:t>
            </a:r>
            <a:endParaRPr sz="14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1400"/>
              <a:buFont typeface="Calibri"/>
              <a:buAutoNum type="arabicPeriod" startAt="10"/>
            </a:pPr>
            <a:r>
              <a:rPr b="1" lang="en-US" sz="1400">
                <a:solidFill>
                  <a:schemeClr val="dk1"/>
                </a:solidFill>
                <a:latin typeface="Arial"/>
                <a:ea typeface="Arial"/>
                <a:cs typeface="Arial"/>
                <a:sym typeface="Arial"/>
              </a:rPr>
              <a:t>Монгол улсад ____________тоглоомын хамгийн баялаг өв сантай хүн бол Монгол улсын Соёлын гавьяат зүтгэлтэн, шилдэг зохион бүтээгч З.Түмэн-Өлзий юм. </a:t>
            </a:r>
            <a:endParaRPr b="1" sz="1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lang="en-US" sz="1400">
                <a:solidFill>
                  <a:schemeClr val="dk1"/>
                </a:solidFill>
                <a:latin typeface="Arial"/>
                <a:ea typeface="Arial"/>
                <a:cs typeface="Arial"/>
                <a:sym typeface="Arial"/>
              </a:rPr>
              <a:t>А. Оньсон 		Б. Чулуун  		В. Шагайн 		Г. Модон  </a:t>
            </a:r>
            <a:endParaRPr sz="1400">
              <a:solidFill>
                <a:schemeClr val="dk1"/>
              </a:solidFill>
              <a:latin typeface="Calibri"/>
              <a:ea typeface="Calibri"/>
              <a:cs typeface="Calibri"/>
              <a:sym typeface="Calibri"/>
            </a:endParaRPr>
          </a:p>
        </p:txBody>
      </p:sp>
      <p:sp>
        <p:nvSpPr>
          <p:cNvPr id="367" name="Google Shape;367;p27"/>
          <p:cNvSpPr txBox="1"/>
          <p:nvPr/>
        </p:nvSpPr>
        <p:spPr>
          <a:xfrm>
            <a:off x="4927050" y="6273698"/>
            <a:ext cx="2827421"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00">
                <a:solidFill>
                  <a:schemeClr val="dk1"/>
                </a:solidFill>
                <a:latin typeface="Arial"/>
                <a:ea typeface="Arial"/>
                <a:cs typeface="Arial"/>
                <a:sym typeface="Arial"/>
              </a:rPr>
              <a:t> </a:t>
            </a:r>
            <a:r>
              <a:rPr b="0" lang="en-US" sz="1000">
                <a:solidFill>
                  <a:schemeClr val="dk1"/>
                </a:solidFill>
                <a:latin typeface="Arial"/>
                <a:ea typeface="Arial"/>
                <a:cs typeface="Arial"/>
                <a:sym typeface="Arial"/>
              </a:rPr>
              <a:t>(Мөнхцэцэг, Г., Орхон,Б, 2021, хууд. 118)</a:t>
            </a:r>
            <a:endParaRPr sz="10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cxnSp>
        <p:nvCxnSpPr>
          <p:cNvPr id="373" name="Google Shape;373;p28"/>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74" name="Google Shape;374;p28"/>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75" name="Google Shape;375;p28"/>
          <p:cNvSpPr/>
          <p:nvPr/>
        </p:nvSpPr>
        <p:spPr>
          <a:xfrm>
            <a:off x="4843724" y="2915466"/>
            <a:ext cx="5992427" cy="161063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600"/>
              <a:buFont typeface="Arial"/>
              <a:buChar char="•"/>
            </a:pPr>
            <a:r>
              <a:rPr b="1" i="1" lang="en-US" sz="1600">
                <a:solidFill>
                  <a:schemeClr val="dk1"/>
                </a:solidFill>
                <a:latin typeface="Arial"/>
                <a:ea typeface="Arial"/>
                <a:cs typeface="Arial"/>
                <a:sym typeface="Arial"/>
              </a:rPr>
              <a:t>Сэдэвт гарсан шинэ үг хэллэгүүдийг цээжлээрэй.</a:t>
            </a:r>
            <a:endParaRPr/>
          </a:p>
          <a:p>
            <a:pPr indent="0" lvl="0" marL="0" marR="0" rtl="0" algn="l">
              <a:lnSpc>
                <a:spcPct val="150000"/>
              </a:lnSpc>
              <a:spcBef>
                <a:spcPts val="0"/>
              </a:spcBef>
              <a:spcAft>
                <a:spcPts val="0"/>
              </a:spcAft>
              <a:buNone/>
            </a:pPr>
            <a:r>
              <a:rPr i="1" lang="en-US" sz="1800">
                <a:solidFill>
                  <a:schemeClr val="dk1"/>
                </a:solidFill>
                <a:latin typeface="Arial"/>
                <a:ea typeface="Arial"/>
                <a:cs typeface="Arial"/>
                <a:sym typeface="Arial"/>
              </a:rPr>
              <a:t>Memorize vocabulary in the given topic</a:t>
            </a:r>
            <a:endParaRPr b="1" i="1" sz="1600">
              <a:solidFill>
                <a:schemeClr val="dk1"/>
              </a:solidFill>
              <a:latin typeface="Arial"/>
              <a:ea typeface="Arial"/>
              <a:cs typeface="Arial"/>
              <a:sym typeface="Arial"/>
            </a:endParaRPr>
          </a:p>
          <a:p>
            <a:pPr indent="-285750" lvl="0" marL="285750" marR="0" rtl="0" algn="l">
              <a:lnSpc>
                <a:spcPct val="150000"/>
              </a:lnSpc>
              <a:spcBef>
                <a:spcPts val="0"/>
              </a:spcBef>
              <a:spcAft>
                <a:spcPts val="0"/>
              </a:spcAft>
              <a:buClr>
                <a:schemeClr val="dk1"/>
              </a:buClr>
              <a:buSzPts val="1600"/>
              <a:buFont typeface="Arial"/>
              <a:buChar char="•"/>
            </a:pPr>
            <a:r>
              <a:rPr b="1" i="1" lang="en-US" sz="1600">
                <a:solidFill>
                  <a:schemeClr val="dk1"/>
                </a:solidFill>
                <a:latin typeface="Arial"/>
                <a:ea typeface="Arial"/>
                <a:cs typeface="Arial"/>
                <a:sym typeface="Arial"/>
              </a:rPr>
              <a:t>Өөрийн орны тоглоом наадмын талаар бичээрэй. </a:t>
            </a:r>
            <a:endParaRPr b="1" i="1" sz="1600">
              <a:solidFill>
                <a:schemeClr val="dk1"/>
              </a:solidFill>
              <a:latin typeface="Arial"/>
              <a:ea typeface="Arial"/>
              <a:cs typeface="Arial"/>
              <a:sym typeface="Arial"/>
            </a:endParaRPr>
          </a:p>
          <a:p>
            <a:pPr indent="0" lvl="0" marL="0" marR="0" rtl="0" algn="l">
              <a:lnSpc>
                <a:spcPct val="150000"/>
              </a:lnSpc>
              <a:spcBef>
                <a:spcPts val="0"/>
              </a:spcBef>
              <a:spcAft>
                <a:spcPts val="0"/>
              </a:spcAft>
              <a:buNone/>
            </a:pPr>
            <a:r>
              <a:rPr i="1" lang="en-US" sz="1800">
                <a:solidFill>
                  <a:schemeClr val="dk1"/>
                </a:solidFill>
                <a:latin typeface="Arial"/>
                <a:ea typeface="Arial"/>
                <a:cs typeface="Arial"/>
                <a:sym typeface="Arial"/>
              </a:rPr>
              <a:t>Write about the games in your country</a:t>
            </a:r>
            <a:endParaRPr b="1" i="1" sz="1600">
              <a:solidFill>
                <a:schemeClr val="dk1"/>
              </a:solidFill>
              <a:latin typeface="Arial"/>
              <a:ea typeface="Arial"/>
              <a:cs typeface="Arial"/>
              <a:sym typeface="Arial"/>
            </a:endParaRPr>
          </a:p>
        </p:txBody>
      </p:sp>
      <p:pic>
        <p:nvPicPr>
          <p:cNvPr id="376" name="Google Shape;376;p28"/>
          <p:cNvPicPr preferRelativeResize="0"/>
          <p:nvPr/>
        </p:nvPicPr>
        <p:blipFill rotWithShape="1">
          <a:blip r:embed="rId3">
            <a:alphaModFix/>
          </a:blip>
          <a:srcRect b="0" l="0" r="0" t="0"/>
          <a:stretch/>
        </p:blipFill>
        <p:spPr>
          <a:xfrm>
            <a:off x="923064" y="1819274"/>
            <a:ext cx="3429000" cy="2803505"/>
          </a:xfrm>
          <a:prstGeom prst="rect">
            <a:avLst/>
          </a:prstGeom>
          <a:noFill/>
          <a:ln>
            <a:noFill/>
          </a:ln>
        </p:spPr>
      </p:pic>
      <p:sp>
        <p:nvSpPr>
          <p:cNvPr id="377" name="Google Shape;377;p28"/>
          <p:cNvSpPr txBox="1"/>
          <p:nvPr/>
        </p:nvSpPr>
        <p:spPr>
          <a:xfrm>
            <a:off x="1089751" y="4279879"/>
            <a:ext cx="309562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https://thenounproject.com/icon/homework-3841940/</a:t>
            </a:r>
            <a:endParaRPr/>
          </a:p>
        </p:txBody>
      </p:sp>
      <p:sp>
        <p:nvSpPr>
          <p:cNvPr id="378" name="Google Shape;378;p28"/>
          <p:cNvSpPr txBox="1"/>
          <p:nvPr/>
        </p:nvSpPr>
        <p:spPr>
          <a:xfrm>
            <a:off x="4352064" y="1300474"/>
            <a:ext cx="4168562"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Гэрийн даалгавар 2 </a:t>
            </a:r>
            <a:endParaRPr/>
          </a:p>
          <a:p>
            <a:pPr indent="0" lvl="0" marL="0" marR="0" rtl="0" algn="ctr">
              <a:spcBef>
                <a:spcPts val="0"/>
              </a:spcBef>
              <a:spcAft>
                <a:spcPts val="0"/>
              </a:spcAft>
              <a:buClr>
                <a:schemeClr val="dk1"/>
              </a:buClr>
              <a:buSzPts val="1600"/>
              <a:buFont typeface="Arial"/>
              <a:buNone/>
            </a:pPr>
            <a:r>
              <a:rPr b="1" lang="en-US" sz="1600">
                <a:solidFill>
                  <a:schemeClr val="dk1"/>
                </a:solidFill>
                <a:latin typeface="Arial"/>
                <a:ea typeface="Arial"/>
                <a:cs typeface="Arial"/>
                <a:sym typeface="Arial"/>
              </a:rPr>
              <a:t>Homework  2</a:t>
            </a:r>
            <a:endParaRPr sz="1600">
              <a:solidFill>
                <a:schemeClr val="dk1"/>
              </a:solidFill>
              <a:latin typeface="Arial"/>
              <a:ea typeface="Arial"/>
              <a:cs typeface="Arial"/>
              <a:sym typeface="Arial"/>
            </a:endParaRPr>
          </a:p>
        </p:txBody>
      </p:sp>
      <p:sp>
        <p:nvSpPr>
          <p:cNvPr id="379" name="Google Shape;379;p28"/>
          <p:cNvSpPr txBox="1"/>
          <p:nvPr/>
        </p:nvSpPr>
        <p:spPr>
          <a:xfrm>
            <a:off x="3720353" y="211018"/>
            <a:ext cx="4751293"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тоглоом, наадгай</a:t>
            </a:r>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games</a:t>
            </a:r>
            <a:endParaRPr b="1" sz="1600">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cxnSp>
        <p:nvCxnSpPr>
          <p:cNvPr id="385" name="Google Shape;385;p29"/>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86" name="Google Shape;386;p29"/>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87" name="Google Shape;387;p29"/>
          <p:cNvSpPr txBox="1"/>
          <p:nvPr/>
        </p:nvSpPr>
        <p:spPr>
          <a:xfrm>
            <a:off x="3511073" y="389778"/>
            <a:ext cx="591838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388" name="Google Shape;388;p29"/>
          <p:cNvSpPr txBox="1"/>
          <p:nvPr/>
        </p:nvSpPr>
        <p:spPr>
          <a:xfrm>
            <a:off x="1219200" y="1400339"/>
            <a:ext cx="10255623" cy="4666919"/>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400">
                <a:solidFill>
                  <a:schemeClr val="dk1"/>
                </a:solidFill>
                <a:latin typeface="Arial"/>
                <a:ea typeface="Arial"/>
                <a:cs typeface="Arial"/>
                <a:sym typeface="Arial"/>
              </a:rPr>
              <a:t>Мөнхцэцэг, Г., Орхон,Б. (2021). Монгол орон судлал. Улаанбаатар: Линограф ХХК.</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Баттулга, Ч (2020). Монгол орон судлал. Улаанбаатар: Удам соёл ХХК.</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 </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Ариун-Эрдэнэ, Н. (2020, September 17). Шагайн тоглоом [Photograph]. </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     www.maamuu.mn. </a:t>
            </a:r>
            <a:r>
              <a:rPr lang="en-US" sz="1400" u="sng">
                <a:solidFill>
                  <a:srgbClr val="0563C1"/>
                </a:solidFill>
                <a:latin typeface="Arial"/>
                <a:ea typeface="Arial"/>
                <a:cs typeface="Arial"/>
                <a:sym typeface="Arial"/>
                <a:hlinkClick r:id="rId3">
                  <a:extLst>
                    <a:ext uri="{A12FA001-AC4F-418D-AE19-62706E023703}">
                      <ahyp:hlinkClr val="tx"/>
                    </a:ext>
                  </a:extLst>
                </a:hlinkClick>
              </a:rPr>
              <a:t>https://www.maamuu.mn/?p=13621</a:t>
            </a:r>
            <a:r>
              <a:rPr lang="en-US" sz="1400">
                <a:solidFill>
                  <a:schemeClr val="dk1"/>
                </a:solidFill>
                <a:latin typeface="Arial"/>
                <a:ea typeface="Arial"/>
                <a:cs typeface="Arial"/>
                <a:sym typeface="Arial"/>
              </a:rPr>
              <a:t> </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Oyunlkham, G. (2021, January 29). Цагаан сар ба шагайн наадгай [Photograph]. </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     unread.today. https://unread.today/c/insight-lunarloyalty-upoint </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Orgio89. (2022, September 18). Алаг мэлхий шагайн тоглоом [Photograph]. mn.wikipedia.org. https://mn.wikipedia.org/wiki/%D0%A8%D0%B0%D0%B3%D0%B0%D0%B9%D0%BD_%D0%BD%D0%B0%D0%B0%D0%B4%D0%B3%D0%B0%D0%B9#/media/%D0%A4%D0%B0%D0%B9%D0%BB:Alag_melhii_knucklebone_game_20220926-2148.jpg </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Mongolian National Broadcaster. (2017, November 24). Монгол шагайн үүсэл </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     [Photograph]. www.mnb.mn. https://www.mnb.mn/i/127968 </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Мон судар. (2016, April 6). Шагайн тоглоом [Photograph]. ikon.mn. </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400">
                <a:solidFill>
                  <a:schemeClr val="dk1"/>
                </a:solidFill>
                <a:latin typeface="Arial"/>
                <a:ea typeface="Arial"/>
                <a:cs typeface="Arial"/>
                <a:sym typeface="Arial"/>
              </a:rPr>
              <a:t>     https://ikon.mn/n/phh </a:t>
            </a:r>
            <a:endParaRPr sz="14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cxnSp>
        <p:nvCxnSpPr>
          <p:cNvPr id="394" name="Google Shape;394;p30"/>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395" name="Google Shape;395;p30"/>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sp>
        <p:nvSpPr>
          <p:cNvPr id="396" name="Google Shape;396;p30"/>
          <p:cNvSpPr txBox="1"/>
          <p:nvPr/>
        </p:nvSpPr>
        <p:spPr>
          <a:xfrm>
            <a:off x="3511073" y="389778"/>
            <a:ext cx="5918382" cy="40561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1800"/>
              <a:buFont typeface="Times New Roman"/>
              <a:buNone/>
            </a:pPr>
            <a:r>
              <a:rPr b="1" i="0" lang="en-US" sz="1600" u="none" cap="none" strike="noStrike">
                <a:solidFill>
                  <a:schemeClr val="dk1"/>
                </a:solidFill>
                <a:latin typeface="Arial"/>
                <a:ea typeface="Arial"/>
                <a:cs typeface="Arial"/>
                <a:sym typeface="Arial"/>
              </a:rPr>
              <a:t>НОМ ЗҮЙ, АШИГЛАСАН МАТЕРИАЛ-REFERENCES</a:t>
            </a:r>
            <a:endParaRPr b="0" i="0" sz="1600" u="none" cap="none" strike="noStrike">
              <a:solidFill>
                <a:schemeClr val="dk1"/>
              </a:solidFill>
              <a:latin typeface="Arial"/>
              <a:ea typeface="Arial"/>
              <a:cs typeface="Arial"/>
              <a:sym typeface="Arial"/>
            </a:endParaRPr>
          </a:p>
        </p:txBody>
      </p:sp>
      <p:sp>
        <p:nvSpPr>
          <p:cNvPr id="397" name="Google Shape;397;p30"/>
          <p:cNvSpPr txBox="1"/>
          <p:nvPr/>
        </p:nvSpPr>
        <p:spPr>
          <a:xfrm>
            <a:off x="1154193" y="1577188"/>
            <a:ext cx="10632141" cy="42125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400">
                <a:solidFill>
                  <a:schemeClr val="dk1"/>
                </a:solidFill>
                <a:latin typeface="Arial"/>
                <a:ea typeface="Arial"/>
                <a:cs typeface="Arial"/>
                <a:sym typeface="Arial"/>
              </a:rPr>
              <a:t>Mongolian National Broadcaster. (2023, April 14). Оньсон тоглоом [Photograph]. </a:t>
            </a:r>
            <a:endParaRPr sz="14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400">
                <a:solidFill>
                  <a:schemeClr val="dk1"/>
                </a:solidFill>
                <a:latin typeface="Arial"/>
                <a:ea typeface="Arial"/>
                <a:cs typeface="Arial"/>
                <a:sym typeface="Arial"/>
              </a:rPr>
              <a:t>     www.mnb.mn. https://www.mnb.mn/i/290329 </a:t>
            </a:r>
            <a:endParaRPr sz="14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400">
                <a:solidFill>
                  <a:schemeClr val="dk1"/>
                </a:solidFill>
                <a:latin typeface="Arial"/>
                <a:ea typeface="Arial"/>
                <a:cs typeface="Arial"/>
                <a:sym typeface="Arial"/>
              </a:rPr>
              <a:t>Гантуяа, Б. (n.d.). Оньсон тоглоом [Photograph]. focusmedee.mn. </a:t>
            </a:r>
            <a:endParaRPr sz="14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400">
                <a:solidFill>
                  <a:schemeClr val="dk1"/>
                </a:solidFill>
                <a:latin typeface="Arial"/>
                <a:ea typeface="Arial"/>
                <a:cs typeface="Arial"/>
                <a:sym typeface="Arial"/>
              </a:rPr>
              <a:t>     http://focusmedee.mn/9634.html </a:t>
            </a:r>
            <a:endParaRPr sz="14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400">
                <a:solidFill>
                  <a:schemeClr val="dk1"/>
                </a:solidFill>
                <a:latin typeface="Arial"/>
                <a:ea typeface="Arial"/>
                <a:cs typeface="Arial"/>
                <a:sym typeface="Arial"/>
              </a:rPr>
              <a:t>Оюун ухааны музей [Photograph]. (2021, February 4). culture.gov.mn. </a:t>
            </a:r>
            <a:endParaRPr sz="14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400">
                <a:solidFill>
                  <a:schemeClr val="dk1"/>
                </a:solidFill>
                <a:latin typeface="Arial"/>
                <a:ea typeface="Arial"/>
                <a:cs typeface="Arial"/>
                <a:sym typeface="Arial"/>
              </a:rPr>
              <a:t>     https://culture.gov.mn/index.php/home/nv/media/news/275 </a:t>
            </a:r>
            <a:endParaRPr sz="14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400">
                <a:solidFill>
                  <a:schemeClr val="dk1"/>
                </a:solidFill>
                <a:latin typeface="Arial"/>
                <a:ea typeface="Arial"/>
                <a:cs typeface="Arial"/>
                <a:sym typeface="Arial"/>
              </a:rPr>
              <a:t>Мягмарсүрэн, Б. (2019, October 15). Оньсон тоглоом [Photograph]. </a:t>
            </a:r>
            <a:endParaRPr sz="14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400">
                <a:solidFill>
                  <a:schemeClr val="dk1"/>
                </a:solidFill>
                <a:latin typeface="Arial"/>
                <a:ea typeface="Arial"/>
                <a:cs typeface="Arial"/>
                <a:sym typeface="Arial"/>
              </a:rPr>
              <a:t>     montsame.mn. https://montsame.mn/mn/read/203714 </a:t>
            </a:r>
            <a:endParaRPr sz="14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400">
                <a:solidFill>
                  <a:schemeClr val="dk1"/>
                </a:solidFill>
                <a:latin typeface="Arial"/>
                <a:ea typeface="Arial"/>
                <a:cs typeface="Arial"/>
                <a:sym typeface="Arial"/>
              </a:rPr>
              <a:t>Оюун ухааны музей [Photograph]. (n.d.). www.touristinfocenter.mn. </a:t>
            </a:r>
            <a:endParaRPr sz="1400">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None/>
            </a:pPr>
            <a:r>
              <a:rPr lang="en-US" sz="1400">
                <a:solidFill>
                  <a:schemeClr val="dk1"/>
                </a:solidFill>
                <a:latin typeface="Arial"/>
                <a:ea typeface="Arial"/>
                <a:cs typeface="Arial"/>
                <a:sym typeface="Arial"/>
              </a:rPr>
              <a:t>     http://www.touristinfocenter.mn/cate17_more.aspx?ItemID=13 </a:t>
            </a:r>
            <a:endParaRPr sz="14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cxnSp>
        <p:nvCxnSpPr>
          <p:cNvPr id="403" name="Google Shape;403;p31"/>
          <p:cNvCxnSpPr/>
          <p:nvPr/>
        </p:nvCxnSpPr>
        <p:spPr>
          <a:xfrm rot="10800000">
            <a:off x="2762545" y="291389"/>
            <a:ext cx="0" cy="504000"/>
          </a:xfrm>
          <a:prstGeom prst="straightConnector1">
            <a:avLst/>
          </a:prstGeom>
          <a:noFill/>
          <a:ln cap="flat" cmpd="sng" w="9525">
            <a:solidFill>
              <a:srgbClr val="007E5D"/>
            </a:solidFill>
            <a:prstDash val="solid"/>
            <a:miter lim="800000"/>
            <a:headEnd len="sm" w="sm" type="none"/>
            <a:tailEnd len="sm" w="sm" type="none"/>
          </a:ln>
        </p:spPr>
      </p:cxnSp>
      <p:cxnSp>
        <p:nvCxnSpPr>
          <p:cNvPr id="404" name="Google Shape;404;p31"/>
          <p:cNvCxnSpPr/>
          <p:nvPr/>
        </p:nvCxnSpPr>
        <p:spPr>
          <a:xfrm>
            <a:off x="130431" y="880843"/>
            <a:ext cx="11616267" cy="0"/>
          </a:xfrm>
          <a:prstGeom prst="straightConnector1">
            <a:avLst/>
          </a:prstGeom>
          <a:noFill/>
          <a:ln cap="flat" cmpd="sng" w="19050">
            <a:solidFill>
              <a:srgbClr val="007E5D"/>
            </a:solidFill>
            <a:prstDash val="solid"/>
            <a:miter lim="800000"/>
            <a:headEnd len="sm" w="sm" type="none"/>
            <a:tailEnd len="sm" w="sm" type="none"/>
          </a:ln>
        </p:spPr>
      </p:cxnSp>
      <p:grpSp>
        <p:nvGrpSpPr>
          <p:cNvPr id="405" name="Google Shape;405;p31"/>
          <p:cNvGrpSpPr/>
          <p:nvPr/>
        </p:nvGrpSpPr>
        <p:grpSpPr>
          <a:xfrm>
            <a:off x="3751248" y="1854760"/>
            <a:ext cx="4965182" cy="1781847"/>
            <a:chOff x="2875280" y="2174244"/>
            <a:chExt cx="5750560" cy="2377436"/>
          </a:xfrm>
        </p:grpSpPr>
        <p:sp>
          <p:nvSpPr>
            <p:cNvPr id="406" name="Google Shape;406;p31"/>
            <p:cNvSpPr/>
            <p:nvPr/>
          </p:nvSpPr>
          <p:spPr>
            <a:xfrm>
              <a:off x="2875280" y="2174244"/>
              <a:ext cx="5750560" cy="2377436"/>
            </a:xfrm>
            <a:prstGeom prst="wedgeEllipseCallout">
              <a:avLst>
                <a:gd fmla="val -20833" name="adj1"/>
                <a:gd fmla="val 62500" name="adj2"/>
              </a:avLst>
            </a:prstGeom>
            <a:no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7" name="Google Shape;407;p31"/>
            <p:cNvSpPr txBox="1"/>
            <p:nvPr/>
          </p:nvSpPr>
          <p:spPr>
            <a:xfrm>
              <a:off x="3242017" y="2991513"/>
              <a:ext cx="5100320" cy="944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Дараагийн хичээл хүртэл баяртай!</a:t>
              </a:r>
              <a:endParaRPr/>
            </a:p>
          </p:txBody>
        </p:sp>
      </p:grpSp>
      <p:pic>
        <p:nvPicPr>
          <p:cNvPr descr="Teacher free icon" id="408" name="Google Shape;408;p31"/>
          <p:cNvPicPr preferRelativeResize="0"/>
          <p:nvPr/>
        </p:nvPicPr>
        <p:blipFill rotWithShape="1">
          <a:blip r:embed="rId3">
            <a:alphaModFix/>
          </a:blip>
          <a:srcRect b="0" l="0" r="0" t="0"/>
          <a:stretch/>
        </p:blipFill>
        <p:spPr>
          <a:xfrm>
            <a:off x="2914650" y="3724170"/>
            <a:ext cx="1747101" cy="1747101"/>
          </a:xfrm>
          <a:prstGeom prst="rect">
            <a:avLst/>
          </a:prstGeom>
          <a:noFill/>
          <a:ln>
            <a:noFill/>
          </a:ln>
        </p:spPr>
      </p:pic>
      <p:sp>
        <p:nvSpPr>
          <p:cNvPr id="409" name="Google Shape;409;p31"/>
          <p:cNvSpPr txBox="1"/>
          <p:nvPr/>
        </p:nvSpPr>
        <p:spPr>
          <a:xfrm>
            <a:off x="2413767" y="5773366"/>
            <a:ext cx="3143797"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https://www.flaticon.com/free-icon/teacher_1995413</a:t>
            </a:r>
            <a:endParaRPr/>
          </a:p>
        </p:txBody>
      </p:sp>
      <p:pic>
        <p:nvPicPr>
          <p:cNvPr descr="lecture Icon 1525984" id="410" name="Google Shape;410;p31"/>
          <p:cNvPicPr preferRelativeResize="0"/>
          <p:nvPr/>
        </p:nvPicPr>
        <p:blipFill rotWithShape="1">
          <a:blip r:embed="rId4">
            <a:alphaModFix/>
          </a:blip>
          <a:srcRect b="0" l="0" r="0" t="0"/>
          <a:stretch/>
        </p:blipFill>
        <p:spPr>
          <a:xfrm>
            <a:off x="7395284" y="2952751"/>
            <a:ext cx="3070277" cy="3334564"/>
          </a:xfrm>
          <a:prstGeom prst="rect">
            <a:avLst/>
          </a:prstGeom>
          <a:noFill/>
          <a:ln>
            <a:noFill/>
          </a:ln>
        </p:spPr>
      </p:pic>
      <p:sp>
        <p:nvSpPr>
          <p:cNvPr id="411" name="Google Shape;411;p31"/>
          <p:cNvSpPr txBox="1"/>
          <p:nvPr/>
        </p:nvSpPr>
        <p:spPr>
          <a:xfrm>
            <a:off x="7504130" y="5760450"/>
            <a:ext cx="299259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https://thenounproject.com/icon/lecture-1525984/</a:t>
            </a:r>
            <a:endParaRPr/>
          </a:p>
        </p:txBody>
      </p:sp>
      <p:sp>
        <p:nvSpPr>
          <p:cNvPr id="412" name="Google Shape;412;p31"/>
          <p:cNvSpPr txBox="1"/>
          <p:nvPr/>
        </p:nvSpPr>
        <p:spPr>
          <a:xfrm>
            <a:off x="3720353" y="211018"/>
            <a:ext cx="4751293"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Arial"/>
                <a:ea typeface="Arial"/>
                <a:cs typeface="Arial"/>
                <a:sym typeface="Arial"/>
              </a:rPr>
              <a:t>Монголчуудын тоглоом, наадгай</a:t>
            </a:r>
            <a:endParaRPr/>
          </a:p>
          <a:p>
            <a:pPr indent="0" lvl="0" marL="0" marR="0" rtl="0" algn="ctr">
              <a:spcBef>
                <a:spcPts val="0"/>
              </a:spcBef>
              <a:spcAft>
                <a:spcPts val="0"/>
              </a:spcAft>
              <a:buNone/>
            </a:pPr>
            <a:r>
              <a:rPr b="1" lang="en-US" sz="1600">
                <a:solidFill>
                  <a:schemeClr val="dk1"/>
                </a:solidFill>
                <a:latin typeface="Arial"/>
                <a:ea typeface="Arial"/>
                <a:cs typeface="Arial"/>
                <a:sym typeface="Arial"/>
              </a:rPr>
              <a:t>Mongolian games</a:t>
            </a:r>
            <a:endParaRPr b="1" sz="1600">
              <a:solidFill>
                <a:schemeClr val="dk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2020-02-03T04:01:33Z</dcterms:created>
  <dc:creator>Windows User</dc:creator>
</cp:coreProperties>
</file>