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y="6858000" cx="9906000"/>
  <p:notesSz cx="6742100" cy="9875825"/>
  <p:embeddedFontLst>
    <p:embeddedFont>
      <p:font typeface="Century Gothic"/>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http://customooxmlschemas.google.com/">
      <go:slidesCustomData xmlns:go="http://customooxmlschemas.google.com/" r:id="rId42" roundtripDataSignature="AMtx7mj6O+sJt7O/bsVJvMjDAQfF07VdW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FDF38A0-A662-4588-90CB-5AAB9EB19DC0}">
  <a:tblStyle styleId="{BFDF38A0-A662-4588-90CB-5AAB9EB19DC0}"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italic.fntdata"/><Relationship Id="rId20" Type="http://schemas.openxmlformats.org/officeDocument/2006/relationships/slide" Target="slides/slide14.xml"/><Relationship Id="rId42" Type="http://customschemas.google.com/relationships/presentationmetadata" Target="metadata"/><Relationship Id="rId41" Type="http://schemas.openxmlformats.org/officeDocument/2006/relationships/font" Target="fonts/CenturyGothic-boldItalic.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CenturyGothic-bold.fntdata"/><Relationship Id="rId16" Type="http://schemas.openxmlformats.org/officeDocument/2006/relationships/slide" Target="slides/slide10.xml"/><Relationship Id="rId38" Type="http://schemas.openxmlformats.org/officeDocument/2006/relationships/font" Target="fonts/CenturyGothic-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uz-Cyrl-UZ"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 name="Google Shape;96;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2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2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2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3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3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3"/>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34"/>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4"/>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35"/>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6"/>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37"/>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7"/>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7"/>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7"/>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7"/>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38"/>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3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40"/>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0"/>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0"/>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41"/>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1"/>
          <p:cNvSpPr/>
          <p:nvPr>
            <p:ph idx="2" type="pic"/>
          </p:nvPr>
        </p:nvSpPr>
        <p:spPr>
          <a:xfrm>
            <a:off x="4211341" y="987426"/>
            <a:ext cx="5014913" cy="4873625"/>
          </a:xfrm>
          <a:prstGeom prst="rect">
            <a:avLst/>
          </a:prstGeom>
          <a:noFill/>
          <a:ln>
            <a:noFill/>
          </a:ln>
        </p:spPr>
      </p:sp>
      <p:sp>
        <p:nvSpPr>
          <p:cNvPr id="68" name="Google Shape;68;p41"/>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4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2"/>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43"/>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3"/>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2"/>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4687612" y="1750753"/>
            <a:ext cx="4978885"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2800" u="none" cap="none" strike="noStrike">
                <a:solidFill>
                  <a:schemeClr val="dk1"/>
                </a:solidFill>
                <a:latin typeface="Times New Roman"/>
                <a:ea typeface="Times New Roman"/>
                <a:cs typeface="Times New Roman"/>
                <a:sym typeface="Times New Roman"/>
              </a:rPr>
              <a:t>Week: 10. Digitization of business processes of small business entities</a:t>
            </a:r>
            <a:endParaRPr b="1" i="0" sz="28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89" name="Google Shape;89;p1"/>
          <p:cNvPicPr preferRelativeResize="0"/>
          <p:nvPr/>
        </p:nvPicPr>
        <p:blipFill rotWithShape="1">
          <a:blip r:embed="rId3">
            <a:alphaModFix/>
          </a:blip>
          <a:srcRect b="0" l="0" r="0" t="0"/>
          <a:stretch/>
        </p:blipFill>
        <p:spPr>
          <a:xfrm>
            <a:off x="106681" y="1750753"/>
            <a:ext cx="4370726" cy="2714644"/>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90" name="Google Shape;90;p1"/>
          <p:cNvSpPr/>
          <p:nvPr/>
        </p:nvSpPr>
        <p:spPr>
          <a:xfrm>
            <a:off x="106681" y="281603"/>
            <a:ext cx="969264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200" u="none" cap="none" strike="noStrike">
                <a:solidFill>
                  <a:schemeClr val="dk1"/>
                </a:solidFill>
                <a:latin typeface="Times New Roman"/>
                <a:ea typeface="Times New Roman"/>
                <a:cs typeface="Times New Roman"/>
                <a:sym typeface="Times New Roman"/>
              </a:rPr>
              <a:t>«Graduate School of Business and Entrepreneurship</a:t>
            </a:r>
            <a:r>
              <a:rPr b="1" i="0" lang="uz-Cyrl-UZ" sz="3200" u="none" cap="none" strike="noStrike">
                <a:solidFill>
                  <a:srgbClr val="000000"/>
                </a:solidFill>
                <a:latin typeface="Times New Roman"/>
                <a:ea typeface="Times New Roman"/>
                <a:cs typeface="Times New Roman"/>
                <a:sym typeface="Times New Roman"/>
              </a:rPr>
              <a:t>»</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Times New Roman"/>
                <a:ea typeface="Times New Roman"/>
                <a:cs typeface="Times New Roman"/>
                <a:sym typeface="Times New Roman"/>
              </a:rPr>
              <a:t>Course: Management of Small Business Entities</a:t>
            </a:r>
            <a:r>
              <a:rPr b="1" i="1" lang="uz-Cyrl-UZ" sz="2400" u="none" cap="none" strike="noStrike">
                <a:solidFill>
                  <a:schemeClr val="dk1"/>
                </a:solidFill>
                <a:latin typeface="Times New Roman"/>
                <a:ea typeface="Times New Roman"/>
                <a:cs typeface="Times New Roman"/>
                <a:sym typeface="Times New Roman"/>
              </a:rPr>
              <a:t>.</a:t>
            </a:r>
            <a:endParaRPr/>
          </a:p>
        </p:txBody>
      </p:sp>
      <p:sp>
        <p:nvSpPr>
          <p:cNvPr id="91" name="Google Shape;91;p1"/>
          <p:cNvSpPr/>
          <p:nvPr/>
        </p:nvSpPr>
        <p:spPr>
          <a:xfrm>
            <a:off x="4329065" y="5453163"/>
            <a:ext cx="232954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Katarov Vohid Raimkulovich</a:t>
            </a:r>
            <a:endParaRPr/>
          </a:p>
        </p:txBody>
      </p:sp>
      <p:sp>
        <p:nvSpPr>
          <p:cNvPr id="92" name="Google Shape;92;p1"/>
          <p:cNvSpPr/>
          <p:nvPr/>
        </p:nvSpPr>
        <p:spPr>
          <a:xfrm>
            <a:off x="6754518" y="5360830"/>
            <a:ext cx="2845105"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Lecturer of:</a:t>
            </a:r>
            <a:endParaRPr b="1" i="0" sz="1800" u="none" cap="none" strike="noStrike">
              <a:solidFill>
                <a:srgbClr val="333399"/>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1800" u="none" cap="none" strike="noStrike">
                <a:solidFill>
                  <a:srgbClr val="333399"/>
                </a:solidFill>
                <a:latin typeface="Times New Roman"/>
                <a:ea typeface="Times New Roman"/>
                <a:cs typeface="Times New Roman"/>
                <a:sym typeface="Times New Roman"/>
              </a:rPr>
              <a:t>Management of small business entities</a:t>
            </a:r>
            <a:endParaRPr b="1" i="0" sz="1800" u="none" cap="none" strike="noStrike">
              <a:solidFill>
                <a:srgbClr val="333399"/>
              </a:solidFill>
              <a:latin typeface="Times New Roman"/>
              <a:ea typeface="Times New Roman"/>
              <a:cs typeface="Times New Roman"/>
              <a:sym typeface="Times New Roman"/>
            </a:endParaRPr>
          </a:p>
        </p:txBody>
      </p:sp>
      <p:cxnSp>
        <p:nvCxnSpPr>
          <p:cNvPr id="93" name="Google Shape;93;p1"/>
          <p:cNvCxnSpPr/>
          <p:nvPr/>
        </p:nvCxnSpPr>
        <p:spPr>
          <a:xfrm>
            <a:off x="6754518" y="5268498"/>
            <a:ext cx="0" cy="1200329"/>
          </a:xfrm>
          <a:prstGeom prst="straightConnector1">
            <a:avLst/>
          </a:prstGeom>
          <a:noFill/>
          <a:ln cap="flat" cmpd="sng" w="9525">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uz-Cyrl-UZ" sz="3000" u="none" cap="none" strike="noStrike">
                <a:solidFill>
                  <a:schemeClr val="dk1"/>
                </a:solidFill>
                <a:latin typeface="Times New Roman"/>
                <a:ea typeface="Times New Roman"/>
                <a:cs typeface="Times New Roman"/>
                <a:sym typeface="Times New Roman"/>
              </a:rPr>
              <a:t>Мавзу: 10. </a:t>
            </a:r>
            <a:r>
              <a:rPr b="1" i="0" lang="uz-Cyrl-UZ" sz="2800" u="none" cap="none" strike="noStrike">
                <a:solidFill>
                  <a:schemeClr val="dk1"/>
                </a:solidFill>
                <a:latin typeface="Times New Roman"/>
                <a:ea typeface="Times New Roman"/>
                <a:cs typeface="Times New Roman"/>
                <a:sym typeface="Times New Roman"/>
              </a:rPr>
              <a:t>Кичик бизнес субектларининг бизнес жараёнларини рақамлаштириш</a:t>
            </a:r>
            <a:endParaRPr b="1" i="0" sz="200" u="none" cap="none" strike="noStrike">
              <a:solidFill>
                <a:schemeClr val="dk1"/>
              </a:solidFill>
              <a:latin typeface="Times New Roman"/>
              <a:ea typeface="Times New Roman"/>
              <a:cs typeface="Times New Roman"/>
              <a:sym typeface="Times New Roman"/>
            </a:endParaRPr>
          </a:p>
        </p:txBody>
      </p:sp>
      <p:pic>
        <p:nvPicPr>
          <p:cNvPr descr="D:\Мои документы 22.12.2015г\Мои рисунки\НОЦКУ\альбом\01.jpg" id="99" name="Google Shape;99;p2"/>
          <p:cNvPicPr preferRelativeResize="0"/>
          <p:nvPr/>
        </p:nvPicPr>
        <p:blipFill rotWithShape="1">
          <a:blip r:embed="rId3">
            <a:alphaModFix/>
          </a:blip>
          <a:srcRect b="0" l="0" r="0" t="0"/>
          <a:stretch/>
        </p:blipFill>
        <p:spPr>
          <a:xfrm>
            <a:off x="106680" y="1429292"/>
            <a:ext cx="4269378" cy="2659232"/>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00" name="Google Shape;100;p2"/>
          <p:cNvSpPr/>
          <p:nvPr/>
        </p:nvSpPr>
        <p:spPr>
          <a:xfrm>
            <a:off x="4211137" y="5268497"/>
            <a:ext cx="2329542"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rgbClr val="323F4F"/>
                </a:solidFill>
                <a:latin typeface="Times New Roman"/>
                <a:ea typeface="Times New Roman"/>
                <a:cs typeface="Times New Roman"/>
                <a:sym typeface="Times New Roman"/>
              </a:rPr>
              <a:t>Кайтаров Вохид Раимкулович</a:t>
            </a:r>
            <a:endParaRPr b="1" i="0" sz="2400" u="none" cap="none" strike="noStrike">
              <a:solidFill>
                <a:srgbClr val="323F4F"/>
              </a:solidFill>
              <a:latin typeface="Times New Roman"/>
              <a:ea typeface="Times New Roman"/>
              <a:cs typeface="Times New Roman"/>
              <a:sym typeface="Times New Roman"/>
            </a:endParaRPr>
          </a:p>
        </p:txBody>
      </p:sp>
      <p:sp>
        <p:nvSpPr>
          <p:cNvPr id="101" name="Google Shape;101;p2"/>
          <p:cNvSpPr/>
          <p:nvPr/>
        </p:nvSpPr>
        <p:spPr>
          <a:xfrm>
            <a:off x="6968358" y="5268497"/>
            <a:ext cx="2764221"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chemeClr val="accent1"/>
                </a:solidFill>
                <a:latin typeface="Times New Roman"/>
                <a:ea typeface="Times New Roman"/>
                <a:cs typeface="Times New Roman"/>
                <a:sym typeface="Times New Roman"/>
              </a:rPr>
              <a:t>“Кичик бизнес субъектларини бошқариш” курс ўқитувчиси</a:t>
            </a:r>
            <a:endParaRPr b="0" i="0" sz="1800" u="none" cap="none" strike="noStrike">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6968358" y="5352581"/>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03" name="Google Shape;103;p2"/>
          <p:cNvSpPr/>
          <p:nvPr/>
        </p:nvSpPr>
        <p:spPr>
          <a:xfrm>
            <a:off x="0" y="44297"/>
            <a:ext cx="9905999"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600" u="none" cap="none" strike="noStrike">
                <a:solidFill>
                  <a:srgbClr val="000000"/>
                </a:solidFill>
                <a:latin typeface="Times New Roman"/>
                <a:ea typeface="Times New Roman"/>
                <a:cs typeface="Times New Roman"/>
                <a:sym typeface="Times New Roman"/>
              </a:rPr>
              <a:t>Бизнес ва тадбиркорлик олий мактаби</a:t>
            </a:r>
            <a:br>
              <a:rPr b="1" i="0" lang="uz-Cyrl-UZ" sz="3600" u="none" cap="none" strike="noStrike">
                <a:solidFill>
                  <a:srgbClr val="000000"/>
                </a:solidFill>
                <a:latin typeface="Times New Roman"/>
                <a:ea typeface="Times New Roman"/>
                <a:cs typeface="Times New Roman"/>
                <a:sym typeface="Times New Roman"/>
              </a:rPr>
            </a:br>
            <a:r>
              <a:rPr b="1" i="1" lang="uz-Cyrl-UZ" sz="2400" u="none" cap="none" strike="noStrike">
                <a:solidFill>
                  <a:srgbClr val="000000"/>
                </a:solidFill>
                <a:latin typeface="Arial"/>
                <a:ea typeface="Arial"/>
                <a:cs typeface="Arial"/>
                <a:sym typeface="Arial"/>
              </a:rPr>
              <a:t>Фаннинг номи: Кичик бизнес субъектларини бошқариш</a:t>
            </a:r>
            <a:endParaRPr/>
          </a:p>
          <a:p>
            <a:pPr indent="0" lvl="0" marL="0" marR="0" rtl="0" algn="ctr">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7" name="Shape 107"/>
        <p:cNvGrpSpPr/>
        <p:nvPr/>
      </p:nvGrpSpPr>
      <p:grpSpPr>
        <a:xfrm>
          <a:off x="0" y="0"/>
          <a:ext cx="0" cy="0"/>
          <a:chOff x="0" y="0"/>
          <a:chExt cx="0" cy="0"/>
        </a:xfrm>
      </p:grpSpPr>
      <p:sp>
        <p:nvSpPr>
          <p:cNvPr descr="Картинки по запросу корпоративное управление" id="108" name="Google Shape;108;p3"/>
          <p:cNvSpPr/>
          <p:nvPr/>
        </p:nvSpPr>
        <p:spPr>
          <a:xfrm>
            <a:off x="126405" y="422923"/>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09" name="Google Shape;109;p3"/>
          <p:cNvSpPr txBox="1"/>
          <p:nvPr/>
        </p:nvSpPr>
        <p:spPr>
          <a:xfrm>
            <a:off x="374055" y="210524"/>
            <a:ext cx="9208484" cy="67244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3200"/>
              <a:buFont typeface="Times New Roman"/>
              <a:buNone/>
            </a:pPr>
            <a:r>
              <a:rPr b="1" i="0" lang="uz-Cyrl-UZ" sz="3200" u="none" cap="none" strike="noStrike">
                <a:solidFill>
                  <a:schemeClr val="lt1"/>
                </a:solidFill>
                <a:latin typeface="Times New Roman"/>
                <a:ea typeface="Times New Roman"/>
                <a:cs typeface="Times New Roman"/>
                <a:sym typeface="Times New Roman"/>
              </a:rPr>
              <a:t>Режа:</a:t>
            </a:r>
            <a:endParaRPr b="0" i="0" sz="3200" u="none" cap="none" strike="noStrike">
              <a:solidFill>
                <a:schemeClr val="lt1"/>
              </a:solidFill>
              <a:latin typeface="Times New Roman"/>
              <a:ea typeface="Times New Roman"/>
              <a:cs typeface="Times New Roman"/>
              <a:sym typeface="Times New Roman"/>
            </a:endParaRPr>
          </a:p>
        </p:txBody>
      </p:sp>
      <p:sp>
        <p:nvSpPr>
          <p:cNvPr id="110" name="Google Shape;110;p3"/>
          <p:cNvSpPr txBox="1"/>
          <p:nvPr/>
        </p:nvSpPr>
        <p:spPr>
          <a:xfrm>
            <a:off x="643812" y="1101013"/>
            <a:ext cx="8938727" cy="5228667"/>
          </a:xfrm>
          <a:prstGeom prst="rect">
            <a:avLst/>
          </a:prstGeom>
          <a:noFill/>
          <a:ln>
            <a:noFill/>
          </a:ln>
        </p:spPr>
        <p:txBody>
          <a:bodyPr anchorCtr="0" anchor="t" bIns="45700" lIns="91425" spcFirstLastPara="1" rIns="91425" wrap="square" tIns="45700">
            <a:noAutofit/>
          </a:bodyPr>
          <a:lstStyle/>
          <a:p>
            <a:pPr indent="-512763" lvl="0" marL="746125" marR="0" rtl="0" algn="just">
              <a:lnSpc>
                <a:spcPct val="114000"/>
              </a:lnSpc>
              <a:spcBef>
                <a:spcPts val="0"/>
              </a:spcBef>
              <a:spcAft>
                <a:spcPts val="0"/>
              </a:spcAft>
              <a:buClr>
                <a:srgbClr val="002060"/>
              </a:buClr>
              <a:buSzPts val="2400"/>
              <a:buFont typeface="Noto Sans Symbols"/>
              <a:buChar char="▪"/>
            </a:pPr>
            <a:r>
              <a:rPr b="0" i="0" lang="uz-Cyrl-UZ" sz="2400" u="none" cap="none" strike="noStrike">
                <a:solidFill>
                  <a:srgbClr val="002060"/>
                </a:solidFill>
                <a:latin typeface="Times New Roman"/>
                <a:ea typeface="Times New Roman"/>
                <a:cs typeface="Times New Roman"/>
                <a:sym typeface="Times New Roman"/>
              </a:rPr>
              <a:t>Кичик бизнесда рақамлаштиришни жорий этиш ва унинг муҳимлиги</a:t>
            </a:r>
            <a:endParaRPr/>
          </a:p>
          <a:p>
            <a:pPr indent="-512763" lvl="0" marL="746125" marR="0" rtl="0" algn="just">
              <a:lnSpc>
                <a:spcPct val="114000"/>
              </a:lnSpc>
              <a:spcBef>
                <a:spcPts val="1200"/>
              </a:spcBef>
              <a:spcAft>
                <a:spcPts val="0"/>
              </a:spcAft>
              <a:buClr>
                <a:srgbClr val="002060"/>
              </a:buClr>
              <a:buSzPts val="2400"/>
              <a:buFont typeface="Noto Sans Symbols"/>
              <a:buChar char="▪"/>
            </a:pPr>
            <a:r>
              <a:rPr b="0" i="0" lang="uz-Cyrl-UZ" sz="2400" u="none" cap="none" strike="noStrike">
                <a:solidFill>
                  <a:srgbClr val="002060"/>
                </a:solidFill>
                <a:latin typeface="Times New Roman"/>
                <a:ea typeface="Times New Roman"/>
                <a:cs typeface="Times New Roman"/>
                <a:sym typeface="Times New Roman"/>
              </a:rPr>
              <a:t>Кичик бизнесда ички жараёнлар рақамлаштириш</a:t>
            </a:r>
            <a:endParaRPr/>
          </a:p>
          <a:p>
            <a:pPr indent="-512763" lvl="0" marL="746125" marR="0" rtl="0" algn="just">
              <a:lnSpc>
                <a:spcPct val="114000"/>
              </a:lnSpc>
              <a:spcBef>
                <a:spcPts val="1200"/>
              </a:spcBef>
              <a:spcAft>
                <a:spcPts val="0"/>
              </a:spcAft>
              <a:buClr>
                <a:srgbClr val="002060"/>
              </a:buClr>
              <a:buSzPts val="2400"/>
              <a:buFont typeface="Noto Sans Symbols"/>
              <a:buChar char="▪"/>
            </a:pPr>
            <a:r>
              <a:rPr b="0" i="0" lang="uz-Cyrl-UZ" sz="2400" u="none" cap="none" strike="noStrike">
                <a:solidFill>
                  <a:srgbClr val="002060"/>
                </a:solidFill>
                <a:latin typeface="Times New Roman"/>
                <a:ea typeface="Times New Roman"/>
                <a:cs typeface="Times New Roman"/>
                <a:sym typeface="Times New Roman"/>
              </a:rPr>
              <a:t>Кичик бизнес субъектларининг Рақамли трансформация стратегияси ишлаб чиқиш</a:t>
            </a:r>
            <a:endParaRPr/>
          </a:p>
          <a:p>
            <a:pPr indent="0" lvl="0" marL="233361" marR="0" rtl="0" algn="just">
              <a:lnSpc>
                <a:spcPct val="114000"/>
              </a:lnSpc>
              <a:spcBef>
                <a:spcPts val="1200"/>
              </a:spcBef>
              <a:spcAft>
                <a:spcPts val="0"/>
              </a:spcAft>
              <a:buClr>
                <a:srgbClr val="AEABAB"/>
              </a:buClr>
              <a:buSzPts val="2400"/>
              <a:buFont typeface="Arial"/>
              <a:buNone/>
            </a:pPr>
            <a:r>
              <a:t/>
            </a:r>
            <a:endParaRPr b="0" i="0" sz="2400" u="none" cap="none" strike="noStrike">
              <a:solidFill>
                <a:srgbClr val="002060"/>
              </a:solidFill>
              <a:latin typeface="Times New Roman"/>
              <a:ea typeface="Times New Roman"/>
              <a:cs typeface="Times New Roman"/>
              <a:sym typeface="Times New Roman"/>
            </a:endParaRPr>
          </a:p>
          <a:p>
            <a:pPr indent="0" lvl="0" marL="233361" marR="0" rtl="0" algn="just">
              <a:lnSpc>
                <a:spcPct val="114000"/>
              </a:lnSpc>
              <a:spcBef>
                <a:spcPts val="1200"/>
              </a:spcBef>
              <a:spcAft>
                <a:spcPts val="0"/>
              </a:spcAft>
              <a:buClr>
                <a:srgbClr val="002060"/>
              </a:buClr>
              <a:buSzPts val="2200"/>
              <a:buFont typeface="Arial"/>
              <a:buNone/>
            </a:pPr>
            <a:r>
              <a:rPr b="1" i="1" lang="uz-Cyrl-UZ" sz="2200" u="none" cap="none" strike="noStrike">
                <a:solidFill>
                  <a:srgbClr val="002060"/>
                </a:solidFill>
                <a:latin typeface="Times New Roman"/>
                <a:ea typeface="Times New Roman"/>
                <a:cs typeface="Times New Roman"/>
                <a:sym typeface="Times New Roman"/>
              </a:rPr>
              <a:t>Асосий тушунчалар: </a:t>
            </a:r>
            <a:r>
              <a:rPr b="0" i="1" lang="uz-Cyrl-UZ" sz="2200" u="none" cap="none" strike="noStrike">
                <a:solidFill>
                  <a:srgbClr val="002060"/>
                </a:solidFill>
                <a:latin typeface="Times New Roman"/>
                <a:ea typeface="Times New Roman"/>
                <a:cs typeface="Times New Roman"/>
                <a:sym typeface="Times New Roman"/>
              </a:rPr>
              <a:t>рақамлаштириш, рақамли иқтисодиёт, рақамлаштириш трансформацияси, бизнес-жараёнлар, асосий, ёрдамчи ва бошқарув бизнес-жараёнлари. </a:t>
            </a:r>
            <a:endParaRPr b="0" i="1" sz="2200" u="none" cap="none" strike="noStrike">
              <a:solidFill>
                <a:srgbClr val="002060"/>
              </a:solidFill>
              <a:latin typeface="Times New Roman"/>
              <a:ea typeface="Times New Roman"/>
              <a:cs typeface="Times New Roman"/>
              <a:sym typeface="Times New Roman"/>
            </a:endParaRPr>
          </a:p>
        </p:txBody>
      </p:sp>
      <p:pic>
        <p:nvPicPr>
          <p:cNvPr id="111" name="Google Shape;111;p3"/>
          <p:cNvPicPr preferRelativeResize="0"/>
          <p:nvPr/>
        </p:nvPicPr>
        <p:blipFill rotWithShape="1">
          <a:blip r:embed="rId3">
            <a:alphaModFix/>
          </a:blip>
          <a:srcRect b="0" l="0" r="0" t="0"/>
          <a:stretch/>
        </p:blipFill>
        <p:spPr>
          <a:xfrm>
            <a:off x="250230" y="2066731"/>
            <a:ext cx="609600" cy="609600"/>
          </a:xfrm>
          <a:prstGeom prst="rect">
            <a:avLst/>
          </a:prstGeom>
          <a:noFill/>
          <a:ln>
            <a:noFill/>
          </a:ln>
        </p:spPr>
      </p:pic>
      <p:pic>
        <p:nvPicPr>
          <p:cNvPr id="112" name="Google Shape;112;p3"/>
          <p:cNvPicPr preferRelativeResize="0"/>
          <p:nvPr/>
        </p:nvPicPr>
        <p:blipFill rotWithShape="1">
          <a:blip r:embed="rId4">
            <a:alphaModFix/>
          </a:blip>
          <a:srcRect b="0" l="0" r="0" t="0"/>
          <a:stretch/>
        </p:blipFill>
        <p:spPr>
          <a:xfrm>
            <a:off x="332650" y="1194934"/>
            <a:ext cx="527180" cy="527180"/>
          </a:xfrm>
          <a:prstGeom prst="rect">
            <a:avLst/>
          </a:prstGeom>
          <a:noFill/>
          <a:ln>
            <a:noFill/>
          </a:ln>
        </p:spPr>
      </p:pic>
      <p:pic>
        <p:nvPicPr>
          <p:cNvPr id="113" name="Google Shape;113;p3"/>
          <p:cNvPicPr preferRelativeResize="0"/>
          <p:nvPr/>
        </p:nvPicPr>
        <p:blipFill rotWithShape="1">
          <a:blip r:embed="rId5">
            <a:alphaModFix/>
          </a:blip>
          <a:srcRect b="0" l="0" r="0" t="0"/>
          <a:stretch/>
        </p:blipFill>
        <p:spPr>
          <a:xfrm>
            <a:off x="332650" y="2914882"/>
            <a:ext cx="527179" cy="52717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xEl>
                                              <p:pRg end="0" st="0"/>
                                            </p:txEl>
                                          </p:spTgt>
                                        </p:tgtEl>
                                        <p:attrNameLst>
                                          <p:attrName>style.visibility</p:attrName>
                                        </p:attrNameLst>
                                      </p:cBhvr>
                                      <p:to>
                                        <p:strVal val="visible"/>
                                      </p:to>
                                    </p:set>
                                    <p:animEffect filter="fade" transition="in">
                                      <p:cBhvr>
                                        <p:cTn dur="500"/>
                                        <p:tgtEl>
                                          <p:spTgt spid="11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xEl>
                                              <p:pRg end="1" st="1"/>
                                            </p:txEl>
                                          </p:spTgt>
                                        </p:tgtEl>
                                        <p:attrNameLst>
                                          <p:attrName>style.visibility</p:attrName>
                                        </p:attrNameLst>
                                      </p:cBhvr>
                                      <p:to>
                                        <p:strVal val="visible"/>
                                      </p:to>
                                    </p:set>
                                    <p:animEffect filter="fade" transition="in">
                                      <p:cBhvr>
                                        <p:cTn dur="500"/>
                                        <p:tgtEl>
                                          <p:spTgt spid="11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xEl>
                                              <p:pRg end="2" st="2"/>
                                            </p:txEl>
                                          </p:spTgt>
                                        </p:tgtEl>
                                        <p:attrNameLst>
                                          <p:attrName>style.visibility</p:attrName>
                                        </p:attrNameLst>
                                      </p:cBhvr>
                                      <p:to>
                                        <p:strVal val="visible"/>
                                      </p:to>
                                    </p:set>
                                    <p:animEffect filter="fade" transition="in">
                                      <p:cBhvr>
                                        <p:cTn dur="500"/>
                                        <p:tgtEl>
                                          <p:spTgt spid="110">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xEl>
                                              <p:pRg end="3" st="3"/>
                                            </p:txEl>
                                          </p:spTgt>
                                        </p:tgtEl>
                                        <p:attrNameLst>
                                          <p:attrName>style.visibility</p:attrName>
                                        </p:attrNameLst>
                                      </p:cBhvr>
                                      <p:to>
                                        <p:strVal val="visible"/>
                                      </p:to>
                                    </p:set>
                                    <p:animEffect filter="fade" transition="in">
                                      <p:cBhvr>
                                        <p:cTn dur="500"/>
                                        <p:tgtEl>
                                          <p:spTgt spid="110">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xEl>
                                              <p:pRg end="4" st="4"/>
                                            </p:txEl>
                                          </p:spTgt>
                                        </p:tgtEl>
                                        <p:attrNameLst>
                                          <p:attrName>style.visibility</p:attrName>
                                        </p:attrNameLst>
                                      </p:cBhvr>
                                      <p:to>
                                        <p:strVal val="visible"/>
                                      </p:to>
                                    </p:set>
                                    <p:animEffect filter="fade" transition="in">
                                      <p:cBhvr>
                                        <p:cTn dur="500"/>
                                        <p:tgtEl>
                                          <p:spTgt spid="110">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descr="Картинки по запросу корпоративное управление" id="118" name="Google Shape;118;p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19" name="Google Shape;119;p4"/>
          <p:cNvSpPr txBox="1"/>
          <p:nvPr/>
        </p:nvSpPr>
        <p:spPr>
          <a:xfrm>
            <a:off x="374055" y="80872"/>
            <a:ext cx="9208484" cy="600263"/>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uz-Cyrl-UZ" sz="2800" u="none" cap="none" strike="noStrike">
                <a:solidFill>
                  <a:schemeClr val="lt1"/>
                </a:solidFill>
                <a:latin typeface="Times New Roman"/>
                <a:ea typeface="Times New Roman"/>
                <a:cs typeface="Times New Roman"/>
                <a:sym typeface="Times New Roman"/>
              </a:rPr>
              <a:t>Кириш</a:t>
            </a:r>
            <a:endParaRPr b="0" i="0" sz="2800" u="none" cap="none" strike="noStrike">
              <a:solidFill>
                <a:schemeClr val="lt1"/>
              </a:solidFill>
              <a:latin typeface="Times New Roman"/>
              <a:ea typeface="Times New Roman"/>
              <a:cs typeface="Times New Roman"/>
              <a:sym typeface="Times New Roman"/>
            </a:endParaRPr>
          </a:p>
        </p:txBody>
      </p:sp>
      <p:sp>
        <p:nvSpPr>
          <p:cNvPr id="120" name="Google Shape;120;p4"/>
          <p:cNvSpPr txBox="1"/>
          <p:nvPr/>
        </p:nvSpPr>
        <p:spPr>
          <a:xfrm>
            <a:off x="186612" y="681136"/>
            <a:ext cx="9592983" cy="4405872"/>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100"/>
              <a:buFont typeface="Arial"/>
              <a:buNone/>
            </a:pPr>
            <a:r>
              <a:rPr b="0" i="0" lang="uz-Cyrl-UZ" sz="2100" u="none" cap="none" strike="noStrike">
                <a:solidFill>
                  <a:srgbClr val="002060"/>
                </a:solidFill>
                <a:latin typeface="Times New Roman"/>
                <a:ea typeface="Times New Roman"/>
                <a:cs typeface="Times New Roman"/>
                <a:sym typeface="Times New Roman"/>
              </a:rPr>
              <a:t>	Бугунги дунё бизнесда туб ўзгаришларни талаб қилмоқда. Кечаги кунда талабга эга бўлган товар ва хизматлар бугунги кунда аҳамиятсиз бўлиб қолмоқда. Тўйинган бозор, юқори рақобат, мижозлар талаблари бизнесни рақамлаштириш, рақамли трансформациясига бўлган заруратини юзага келтирмоқда. Янги технологияларни жорий этиш бугун кириб келаётган келажакка қадамдир.</a:t>
            </a:r>
            <a:endParaRPr/>
          </a:p>
          <a:p>
            <a:pPr indent="0" lvl="0" marL="11113" marR="0" rtl="0" algn="just">
              <a:lnSpc>
                <a:spcPct val="114000"/>
              </a:lnSpc>
              <a:spcBef>
                <a:spcPts val="1200"/>
              </a:spcBef>
              <a:spcAft>
                <a:spcPts val="0"/>
              </a:spcAft>
              <a:buClr>
                <a:srgbClr val="002060"/>
              </a:buClr>
              <a:buSzPts val="2100"/>
              <a:buFont typeface="Arial"/>
              <a:buNone/>
            </a:pPr>
            <a:r>
              <a:rPr b="0" i="0" lang="uz-Cyrl-UZ" sz="2100" u="none" cap="none" strike="noStrike">
                <a:solidFill>
                  <a:srgbClr val="002060"/>
                </a:solidFill>
                <a:latin typeface="Times New Roman"/>
                <a:ea typeface="Times New Roman"/>
                <a:cs typeface="Times New Roman"/>
                <a:sym typeface="Times New Roman"/>
              </a:rPr>
              <a:t>	Ўзбекистонда ҳам сўнги йилларда миллий иқтисодиётни модернизация қилиш бўйича олиб борилаётган кенг қамровли ислохатлар доирасида мамлакатнинг ижтимоий-иқтисодий ҳаёти ва давлат бошқаруви тизимига рақамли техналогияларни жорий этиш борасида қатор чора-тадбирлар амалга оширилди. </a:t>
            </a:r>
            <a:endParaRPr/>
          </a:p>
          <a:p>
            <a:pPr indent="0" lvl="0" marL="11113" marR="0" rtl="0" algn="just">
              <a:lnSpc>
                <a:spcPct val="114000"/>
              </a:lnSpc>
              <a:spcBef>
                <a:spcPts val="1200"/>
              </a:spcBef>
              <a:spcAft>
                <a:spcPts val="0"/>
              </a:spcAft>
              <a:buClr>
                <a:srgbClr val="002060"/>
              </a:buClr>
              <a:buSzPts val="2100"/>
              <a:buFont typeface="Arial"/>
              <a:buNone/>
            </a:pPr>
            <a:r>
              <a:rPr b="0" i="0" lang="uz-Cyrl-UZ" sz="2100" u="none" cap="none" strike="noStrike">
                <a:solidFill>
                  <a:srgbClr val="002060"/>
                </a:solidFill>
                <a:latin typeface="Times New Roman"/>
                <a:ea typeface="Times New Roman"/>
                <a:cs typeface="Times New Roman"/>
                <a:sym typeface="Times New Roman"/>
              </a:rPr>
              <a:t>	</a:t>
            </a:r>
            <a:endParaRPr b="0" i="0" sz="2100" u="none" cap="none" strike="noStrike">
              <a:solidFill>
                <a:srgbClr val="002060"/>
              </a:solidFill>
              <a:latin typeface="Times New Roman"/>
              <a:ea typeface="Times New Roman"/>
              <a:cs typeface="Times New Roman"/>
              <a:sym typeface="Times New Roman"/>
            </a:endParaRPr>
          </a:p>
        </p:txBody>
      </p:sp>
      <p:sp>
        <p:nvSpPr>
          <p:cNvPr id="121" name="Google Shape;121;p4"/>
          <p:cNvSpPr/>
          <p:nvPr/>
        </p:nvSpPr>
        <p:spPr>
          <a:xfrm>
            <a:off x="186612" y="4265120"/>
            <a:ext cx="8957388" cy="1566070"/>
          </a:xfrm>
          <a:prstGeom prst="rect">
            <a:avLst/>
          </a:prstGeom>
          <a:noFill/>
          <a:ln>
            <a:noFill/>
          </a:ln>
        </p:spPr>
        <p:txBody>
          <a:bodyPr anchorCtr="0" anchor="t" bIns="45700" lIns="91425" spcFirstLastPara="1" rIns="91425" wrap="square" tIns="45700">
            <a:spAutoFit/>
          </a:bodyPr>
          <a:lstStyle/>
          <a:p>
            <a:pPr indent="0" lvl="0" marL="11113" marR="0" rtl="0" algn="just">
              <a:lnSpc>
                <a:spcPct val="114000"/>
              </a:lnSpc>
              <a:spcBef>
                <a:spcPts val="0"/>
              </a:spcBef>
              <a:spcAft>
                <a:spcPts val="0"/>
              </a:spcAft>
              <a:buNone/>
            </a:pPr>
            <a:r>
              <a:rPr b="0" i="0" lang="uz-Cyrl-UZ" sz="2100" u="none" cap="none" strike="noStrike">
                <a:solidFill>
                  <a:srgbClr val="002060"/>
                </a:solidFill>
                <a:latin typeface="Times New Roman"/>
                <a:ea typeface="Times New Roman"/>
                <a:cs typeface="Times New Roman"/>
                <a:sym typeface="Times New Roman"/>
              </a:rPr>
              <a:t>Рақамли технологиялар миллионлаб одамларни инқироз шароитидан сақлаб қолди. Ҳозирги кунда рақамли иқтисодиёт глобал ижтимоий-иқтисодий жараённинг, кўп ўлчовли ва хилма-хил кўринишларига эга бўлган энг кенг муҳокама қилинадиган жиҳатларидан биридир.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xEl>
                                              <p:pRg end="0" st="0"/>
                                            </p:txEl>
                                          </p:spTgt>
                                        </p:tgtEl>
                                        <p:attrNameLst>
                                          <p:attrName>style.visibility</p:attrName>
                                        </p:attrNameLst>
                                      </p:cBhvr>
                                      <p:to>
                                        <p:strVal val="visible"/>
                                      </p:to>
                                    </p:set>
                                    <p:animEffect filter="fade" transition="in">
                                      <p:cBhvr>
                                        <p:cTn dur="500"/>
                                        <p:tgtEl>
                                          <p:spTgt spid="12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xEl>
                                              <p:pRg end="1" st="1"/>
                                            </p:txEl>
                                          </p:spTgt>
                                        </p:tgtEl>
                                        <p:attrNameLst>
                                          <p:attrName>style.visibility</p:attrName>
                                        </p:attrNameLst>
                                      </p:cBhvr>
                                      <p:to>
                                        <p:strVal val="visible"/>
                                      </p:to>
                                    </p:set>
                                    <p:animEffect filter="fade" transition="in">
                                      <p:cBhvr>
                                        <p:cTn dur="500"/>
                                        <p:tgtEl>
                                          <p:spTgt spid="120">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xEl>
                                              <p:pRg end="2" st="2"/>
                                            </p:txEl>
                                          </p:spTgt>
                                        </p:tgtEl>
                                        <p:attrNameLst>
                                          <p:attrName>style.visibility</p:attrName>
                                        </p:attrNameLst>
                                      </p:cBhvr>
                                      <p:to>
                                        <p:strVal val="visible"/>
                                      </p:to>
                                    </p:set>
                                    <p:animEffect filter="fade" transition="in">
                                      <p:cBhvr>
                                        <p:cTn dur="500"/>
                                        <p:tgtEl>
                                          <p:spTgt spid="120">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descr="Картинки по запросу корпоративное управление" id="126" name="Google Shape;126;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27" name="Google Shape;127;p5"/>
          <p:cNvSpPr txBox="1"/>
          <p:nvPr/>
        </p:nvSpPr>
        <p:spPr>
          <a:xfrm>
            <a:off x="374055" y="80872"/>
            <a:ext cx="9208484" cy="814867"/>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uz-Cyrl-UZ" sz="2800" u="none" cap="none" strike="noStrike">
                <a:solidFill>
                  <a:schemeClr val="lt1"/>
                </a:solidFill>
                <a:latin typeface="Times New Roman"/>
                <a:ea typeface="Times New Roman"/>
                <a:cs typeface="Times New Roman"/>
                <a:sym typeface="Times New Roman"/>
              </a:rPr>
              <a:t>Кичик бизнесда рақамлаштиришни жорий этиш ва унинг муҳимлиги</a:t>
            </a:r>
            <a:endParaRPr b="0" i="0" sz="2800" u="none" cap="none" strike="noStrike">
              <a:solidFill>
                <a:schemeClr val="lt1"/>
              </a:solidFill>
              <a:latin typeface="Times New Roman"/>
              <a:ea typeface="Times New Roman"/>
              <a:cs typeface="Times New Roman"/>
              <a:sym typeface="Times New Roman"/>
            </a:endParaRPr>
          </a:p>
        </p:txBody>
      </p:sp>
      <p:sp>
        <p:nvSpPr>
          <p:cNvPr id="128" name="Google Shape;128;p5"/>
          <p:cNvSpPr txBox="1"/>
          <p:nvPr/>
        </p:nvSpPr>
        <p:spPr>
          <a:xfrm>
            <a:off x="186612" y="961053"/>
            <a:ext cx="9395927" cy="5713868"/>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100"/>
              <a:buFont typeface="Arial"/>
              <a:buNone/>
            </a:pPr>
            <a:r>
              <a:rPr b="1" i="0" lang="uz-Cyrl-UZ" sz="2100" u="none" cap="none" strike="noStrike">
                <a:solidFill>
                  <a:srgbClr val="002060"/>
                </a:solidFill>
                <a:latin typeface="Times New Roman"/>
                <a:ea typeface="Times New Roman"/>
                <a:cs typeface="Times New Roman"/>
                <a:sym typeface="Times New Roman"/>
              </a:rPr>
              <a:t>	Рақамли трансформация</a:t>
            </a:r>
            <a:r>
              <a:rPr b="0" i="0" lang="uz-Cyrl-UZ" sz="2100" u="none" cap="none" strike="noStrike">
                <a:solidFill>
                  <a:srgbClr val="002060"/>
                </a:solidFill>
                <a:latin typeface="Times New Roman"/>
                <a:ea typeface="Times New Roman"/>
                <a:cs typeface="Times New Roman"/>
                <a:sym typeface="Times New Roman"/>
              </a:rPr>
              <a:t> – бу </a:t>
            </a:r>
            <a:r>
              <a:rPr b="1" i="1" lang="uz-Cyrl-UZ" sz="2100" u="none" cap="none" strike="noStrike">
                <a:solidFill>
                  <a:srgbClr val="002060"/>
                </a:solidFill>
                <a:latin typeface="Times New Roman"/>
                <a:ea typeface="Times New Roman"/>
                <a:cs typeface="Times New Roman"/>
                <a:sym typeface="Times New Roman"/>
              </a:rPr>
              <a:t>замонавий</a:t>
            </a:r>
            <a:r>
              <a:rPr b="0" i="0" lang="uz-Cyrl-UZ" sz="2100" u="none" cap="none" strike="noStrike">
                <a:solidFill>
                  <a:srgbClr val="002060"/>
                </a:solidFill>
                <a:latin typeface="Times New Roman"/>
                <a:ea typeface="Times New Roman"/>
                <a:cs typeface="Times New Roman"/>
                <a:sym typeface="Times New Roman"/>
              </a:rPr>
              <a:t> </a:t>
            </a:r>
            <a:r>
              <a:rPr b="1" i="1" lang="uz-Cyrl-UZ" sz="2100" u="none" cap="none" strike="noStrike">
                <a:solidFill>
                  <a:srgbClr val="002060"/>
                </a:solidFill>
                <a:latin typeface="Times New Roman"/>
                <a:ea typeface="Times New Roman"/>
                <a:cs typeface="Times New Roman"/>
                <a:sym typeface="Times New Roman"/>
              </a:rPr>
              <a:t>технологиялар ва маълумотларни таҳлил қилиш орқали мижозлар билан самарали ҳамкорлик қилиш учун ходимларнинг қандай ишлашини қайта кўриб чиқишдир.</a:t>
            </a:r>
            <a:endParaRPr/>
          </a:p>
          <a:p>
            <a:pPr indent="0" lvl="0" marL="11113" marR="0" rtl="0" algn="just">
              <a:lnSpc>
                <a:spcPct val="114000"/>
              </a:lnSpc>
              <a:spcBef>
                <a:spcPts val="1200"/>
              </a:spcBef>
              <a:spcAft>
                <a:spcPts val="0"/>
              </a:spcAft>
              <a:buClr>
                <a:srgbClr val="002060"/>
              </a:buClr>
              <a:buSzPts val="2100"/>
              <a:buFont typeface="Arial"/>
              <a:buNone/>
            </a:pPr>
            <a:r>
              <a:rPr b="1" i="1" lang="uz-Cyrl-UZ" sz="2100" u="none" cap="none" strike="noStrike">
                <a:solidFill>
                  <a:srgbClr val="002060"/>
                </a:solidFill>
                <a:latin typeface="Times New Roman"/>
                <a:ea typeface="Times New Roman"/>
                <a:cs typeface="Times New Roman"/>
                <a:sym typeface="Times New Roman"/>
              </a:rPr>
              <a:t>	</a:t>
            </a:r>
            <a:r>
              <a:rPr b="0" i="0" lang="uz-Cyrl-UZ" sz="2100" u="none" cap="none" strike="noStrike">
                <a:solidFill>
                  <a:srgbClr val="002060"/>
                </a:solidFill>
                <a:latin typeface="Times New Roman"/>
                <a:ea typeface="Times New Roman"/>
                <a:cs typeface="Times New Roman"/>
                <a:sym typeface="Times New Roman"/>
              </a:rPr>
              <a:t>Замонавий технологиялар шиддат билан ривожланиб бораётган бугунги кунда янгидан-янги рақамли инструментлар пайдо бўлмоқда. Компанияларнинг кўпчилиги </a:t>
            </a:r>
            <a:r>
              <a:rPr b="1" i="0" lang="uz-Cyrl-UZ" sz="2100" u="none" cap="none" strike="noStrike">
                <a:solidFill>
                  <a:srgbClr val="002060"/>
                </a:solidFill>
                <a:latin typeface="Times New Roman"/>
                <a:ea typeface="Times New Roman"/>
                <a:cs typeface="Times New Roman"/>
                <a:sym typeface="Times New Roman"/>
              </a:rPr>
              <a:t>«ёки ишла, ёки ёпил»</a:t>
            </a:r>
            <a:r>
              <a:rPr b="0" i="0" lang="uz-Cyrl-UZ" sz="2100" u="none" cap="none" strike="noStrike">
                <a:solidFill>
                  <a:srgbClr val="002060"/>
                </a:solidFill>
                <a:latin typeface="Times New Roman"/>
                <a:ea typeface="Times New Roman"/>
                <a:cs typeface="Times New Roman"/>
                <a:sym typeface="Times New Roman"/>
              </a:rPr>
              <a:t> қабилидаги ҳолатга тушиб қолишган. Уларнинг раҳбарлари эса харажатларни камайтириш ва ишлаб чиқаришни кўпайтириш усулларини қидиришмоқда.	</a:t>
            </a:r>
            <a:endParaRPr/>
          </a:p>
          <a:p>
            <a:pPr indent="0" lvl="0" marL="11113" marR="0" rtl="0" algn="just">
              <a:lnSpc>
                <a:spcPct val="114000"/>
              </a:lnSpc>
              <a:spcBef>
                <a:spcPts val="1200"/>
              </a:spcBef>
              <a:spcAft>
                <a:spcPts val="0"/>
              </a:spcAft>
              <a:buClr>
                <a:srgbClr val="002060"/>
              </a:buClr>
              <a:buSzPts val="2100"/>
              <a:buFont typeface="Arial"/>
              <a:buNone/>
            </a:pPr>
            <a:r>
              <a:rPr b="1" i="0" lang="uz-Cyrl-UZ" sz="2100" u="none" cap="none" strike="noStrike">
                <a:solidFill>
                  <a:srgbClr val="002060"/>
                </a:solidFill>
                <a:latin typeface="Times New Roman"/>
                <a:ea typeface="Times New Roman"/>
                <a:cs typeface="Times New Roman"/>
                <a:sym typeface="Times New Roman"/>
              </a:rPr>
              <a:t>	Рақамлаштиришни жорий этишнинг муҳимлиги. </a:t>
            </a:r>
            <a:r>
              <a:rPr b="0" i="0" lang="uz-Cyrl-UZ" sz="2100" u="none" cap="none" strike="noStrike">
                <a:solidFill>
                  <a:srgbClr val="002060"/>
                </a:solidFill>
                <a:latin typeface="Times New Roman"/>
                <a:ea typeface="Times New Roman"/>
                <a:cs typeface="Times New Roman"/>
                <a:sym typeface="Times New Roman"/>
              </a:rPr>
              <a:t>Умумжаҳон рақамлаштириш концепциясига қарши курашиш бефойдалигини- буни қабул қилиш кераклигини ва компаниялар уни қандай қилиб жорий этиш мумкинлигини тушунишлари керак. Бугунги кунда кўпгина корхона раҳбарлари ва тадбиркорлар ўз бизнесини ўзгартириш зарурати пайдо бўлганлигини англаб етмоқдалар.</a:t>
            </a:r>
            <a:endParaRPr b="0" i="0" sz="2100" u="none" cap="none" strike="noStrike">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0" st="0"/>
                                            </p:txEl>
                                          </p:spTgt>
                                        </p:tgtEl>
                                        <p:attrNameLst>
                                          <p:attrName>style.visibility</p:attrName>
                                        </p:attrNameLst>
                                      </p:cBhvr>
                                      <p:to>
                                        <p:strVal val="visible"/>
                                      </p:to>
                                    </p:set>
                                    <p:animEffect filter="fade" transition="in">
                                      <p:cBhvr>
                                        <p:cTn dur="500"/>
                                        <p:tgtEl>
                                          <p:spTgt spid="12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1" st="1"/>
                                            </p:txEl>
                                          </p:spTgt>
                                        </p:tgtEl>
                                        <p:attrNameLst>
                                          <p:attrName>style.visibility</p:attrName>
                                        </p:attrNameLst>
                                      </p:cBhvr>
                                      <p:to>
                                        <p:strVal val="visible"/>
                                      </p:to>
                                    </p:set>
                                    <p:animEffect filter="fade" transition="in">
                                      <p:cBhvr>
                                        <p:cTn dur="500"/>
                                        <p:tgtEl>
                                          <p:spTgt spid="12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xEl>
                                              <p:pRg end="2" st="2"/>
                                            </p:txEl>
                                          </p:spTgt>
                                        </p:tgtEl>
                                        <p:attrNameLst>
                                          <p:attrName>style.visibility</p:attrName>
                                        </p:attrNameLst>
                                      </p:cBhvr>
                                      <p:to>
                                        <p:strVal val="visible"/>
                                      </p:to>
                                    </p:set>
                                    <p:animEffect filter="fade" transition="in">
                                      <p:cBhvr>
                                        <p:cTn dur="500"/>
                                        <p:tgtEl>
                                          <p:spTgt spid="128">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 name="Shape 132"/>
        <p:cNvGrpSpPr/>
        <p:nvPr/>
      </p:nvGrpSpPr>
      <p:grpSpPr>
        <a:xfrm>
          <a:off x="0" y="0"/>
          <a:ext cx="0" cy="0"/>
          <a:chOff x="0" y="0"/>
          <a:chExt cx="0" cy="0"/>
        </a:xfrm>
      </p:grpSpPr>
      <p:pic>
        <p:nvPicPr>
          <p:cNvPr id="133" name="Google Shape;133;p6"/>
          <p:cNvPicPr preferRelativeResize="0"/>
          <p:nvPr/>
        </p:nvPicPr>
        <p:blipFill rotWithShape="1">
          <a:blip r:embed="rId3">
            <a:alphaModFix/>
          </a:blip>
          <a:srcRect b="0" l="0" r="0" t="0"/>
          <a:stretch/>
        </p:blipFill>
        <p:spPr>
          <a:xfrm>
            <a:off x="5559104" y="4060640"/>
            <a:ext cx="2933255" cy="2062073"/>
          </a:xfrm>
          <a:prstGeom prst="rect">
            <a:avLst/>
          </a:prstGeom>
          <a:noFill/>
          <a:ln>
            <a:noFill/>
          </a:ln>
        </p:spPr>
      </p:pic>
      <p:sp>
        <p:nvSpPr>
          <p:cNvPr descr="Картинки по запросу корпоративное управление" id="134" name="Google Shape;134;p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63" u="none" cap="none" strike="noStrike">
              <a:solidFill>
                <a:schemeClr val="dk1"/>
              </a:solidFill>
              <a:latin typeface="Century Gothic"/>
              <a:ea typeface="Century Gothic"/>
              <a:cs typeface="Century Gothic"/>
              <a:sym typeface="Century Gothic"/>
            </a:endParaRPr>
          </a:p>
        </p:txBody>
      </p:sp>
      <p:sp>
        <p:nvSpPr>
          <p:cNvPr id="135" name="Google Shape;135;p6"/>
          <p:cNvSpPr txBox="1"/>
          <p:nvPr/>
        </p:nvSpPr>
        <p:spPr>
          <a:xfrm>
            <a:off x="374055" y="80872"/>
            <a:ext cx="9208484" cy="814867"/>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i="0" lang="uz-Cyrl-UZ" sz="2800" u="none" cap="none" strike="noStrike">
                <a:solidFill>
                  <a:schemeClr val="lt1"/>
                </a:solidFill>
                <a:latin typeface="Times New Roman"/>
                <a:ea typeface="Times New Roman"/>
                <a:cs typeface="Times New Roman"/>
                <a:sym typeface="Times New Roman"/>
              </a:rPr>
              <a:t>Кичик бизнесда рақамлаштиришнинг муҳимлиги</a:t>
            </a:r>
            <a:endParaRPr b="0" i="0" sz="2800" u="none" cap="none" strike="noStrike">
              <a:solidFill>
                <a:schemeClr val="lt1"/>
              </a:solidFill>
              <a:latin typeface="Times New Roman"/>
              <a:ea typeface="Times New Roman"/>
              <a:cs typeface="Times New Roman"/>
              <a:sym typeface="Times New Roman"/>
            </a:endParaRPr>
          </a:p>
        </p:txBody>
      </p:sp>
      <p:sp>
        <p:nvSpPr>
          <p:cNvPr id="136" name="Google Shape;136;p6"/>
          <p:cNvSpPr txBox="1"/>
          <p:nvPr/>
        </p:nvSpPr>
        <p:spPr>
          <a:xfrm>
            <a:off x="186612" y="961053"/>
            <a:ext cx="9395927" cy="3629608"/>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000"/>
              <a:buFont typeface="Arial"/>
              <a:buNone/>
            </a:pPr>
            <a:r>
              <a:rPr b="0" i="0" lang="uz-Cyrl-UZ" sz="2000" u="none" cap="none" strike="noStrike">
                <a:solidFill>
                  <a:srgbClr val="002060"/>
                </a:solidFill>
                <a:latin typeface="Times New Roman"/>
                <a:ea typeface="Times New Roman"/>
                <a:cs typeface="Times New Roman"/>
                <a:sym typeface="Times New Roman"/>
              </a:rPr>
              <a:t>	Жаҳон миқёсида илғор ривожланган мамлакатларда кичик бизнес субъектлари корхоналарнинг умумий сонининг қарийб </a:t>
            </a:r>
            <a:r>
              <a:rPr b="1" i="0" lang="uz-Cyrl-UZ" sz="2000" u="none" cap="none" strike="noStrike">
                <a:solidFill>
                  <a:srgbClr val="002060"/>
                </a:solidFill>
                <a:latin typeface="Times New Roman"/>
                <a:ea typeface="Times New Roman"/>
                <a:cs typeface="Times New Roman"/>
                <a:sym typeface="Times New Roman"/>
              </a:rPr>
              <a:t>90 фоизини</a:t>
            </a:r>
            <a:r>
              <a:rPr b="0" i="0" lang="uz-Cyrl-UZ" sz="2000" u="none" cap="none" strike="noStrike">
                <a:solidFill>
                  <a:srgbClr val="002060"/>
                </a:solidFill>
                <a:latin typeface="Times New Roman"/>
                <a:ea typeface="Times New Roman"/>
                <a:cs typeface="Times New Roman"/>
                <a:sym typeface="Times New Roman"/>
              </a:rPr>
              <a:t>, миллий даромаднинг </a:t>
            </a:r>
            <a:r>
              <a:rPr b="1" i="0" lang="uz-Cyrl-UZ" sz="2000" u="none" cap="none" strike="noStrike">
                <a:solidFill>
                  <a:srgbClr val="002060"/>
                </a:solidFill>
                <a:latin typeface="Times New Roman"/>
                <a:ea typeface="Times New Roman"/>
                <a:cs typeface="Times New Roman"/>
                <a:sym typeface="Times New Roman"/>
              </a:rPr>
              <a:t>40 фоизгача </a:t>
            </a:r>
            <a:r>
              <a:rPr b="0" i="0" lang="uz-Cyrl-UZ" sz="2000" u="none" cap="none" strike="noStrike">
                <a:solidFill>
                  <a:srgbClr val="002060"/>
                </a:solidFill>
                <a:latin typeface="Times New Roman"/>
                <a:ea typeface="Times New Roman"/>
                <a:cs typeface="Times New Roman"/>
                <a:sym typeface="Times New Roman"/>
              </a:rPr>
              <a:t>ҳиссасини, жумладан Европа Иттифоқида иш ўринларининг </a:t>
            </a:r>
            <a:r>
              <a:rPr b="1" i="0" lang="uz-Cyrl-UZ" sz="2000" u="none" cap="none" strike="noStrike">
                <a:solidFill>
                  <a:srgbClr val="002060"/>
                </a:solidFill>
                <a:latin typeface="Times New Roman"/>
                <a:ea typeface="Times New Roman"/>
                <a:cs typeface="Times New Roman"/>
                <a:sym typeface="Times New Roman"/>
              </a:rPr>
              <a:t>20 фоизни </a:t>
            </a:r>
            <a:r>
              <a:rPr b="0" i="0" lang="uz-Cyrl-UZ" sz="2000" u="none" cap="none" strike="noStrike">
                <a:solidFill>
                  <a:srgbClr val="002060"/>
                </a:solidFill>
                <a:latin typeface="Times New Roman"/>
                <a:ea typeface="Times New Roman"/>
                <a:cs typeface="Times New Roman"/>
                <a:sym typeface="Times New Roman"/>
              </a:rPr>
              <a:t>ва қўшилган қийматнинг </a:t>
            </a:r>
            <a:r>
              <a:rPr b="1" i="0" lang="uz-Cyrl-UZ" sz="2000" u="none" cap="none" strike="noStrike">
                <a:solidFill>
                  <a:srgbClr val="002060"/>
                </a:solidFill>
                <a:latin typeface="Times New Roman"/>
                <a:ea typeface="Times New Roman"/>
                <a:cs typeface="Times New Roman"/>
                <a:sym typeface="Times New Roman"/>
              </a:rPr>
              <a:t>18 фоизини </a:t>
            </a:r>
            <a:r>
              <a:rPr b="0" i="0" lang="uz-Cyrl-UZ" sz="2000" u="none" cap="none" strike="noStrike">
                <a:solidFill>
                  <a:srgbClr val="002060"/>
                </a:solidFill>
                <a:latin typeface="Times New Roman"/>
                <a:ea typeface="Times New Roman"/>
                <a:cs typeface="Times New Roman"/>
                <a:sym typeface="Times New Roman"/>
              </a:rPr>
              <a:t>таъминлаб бермоқда. Кичик бизнес томонидан яратилган иш ўринлари, расмий яратилган </a:t>
            </a:r>
            <a:r>
              <a:rPr b="1" i="0" lang="uz-Cyrl-UZ" sz="2000" u="none" cap="none" strike="noStrike">
                <a:solidFill>
                  <a:srgbClr val="002060"/>
                </a:solidFill>
                <a:latin typeface="Times New Roman"/>
                <a:ea typeface="Times New Roman"/>
                <a:cs typeface="Times New Roman"/>
                <a:sym typeface="Times New Roman"/>
              </a:rPr>
              <a:t>10 та </a:t>
            </a:r>
            <a:r>
              <a:rPr b="0" i="0" lang="uz-Cyrl-UZ" sz="2000" u="none" cap="none" strike="noStrike">
                <a:solidFill>
                  <a:srgbClr val="002060"/>
                </a:solidFill>
                <a:latin typeface="Times New Roman"/>
                <a:ea typeface="Times New Roman"/>
                <a:cs typeface="Times New Roman"/>
                <a:sym typeface="Times New Roman"/>
              </a:rPr>
              <a:t>иш ўринларидан </a:t>
            </a:r>
            <a:r>
              <a:rPr b="1" i="0" lang="uz-Cyrl-UZ" sz="2000" u="none" cap="none" strike="noStrike">
                <a:solidFill>
                  <a:srgbClr val="002060"/>
                </a:solidFill>
                <a:latin typeface="Times New Roman"/>
                <a:ea typeface="Times New Roman"/>
                <a:cs typeface="Times New Roman"/>
                <a:sym typeface="Times New Roman"/>
              </a:rPr>
              <a:t>7 тасини </a:t>
            </a:r>
            <a:r>
              <a:rPr b="0" i="0" lang="uz-Cyrl-UZ" sz="2000" u="none" cap="none" strike="noStrike">
                <a:solidFill>
                  <a:srgbClr val="002060"/>
                </a:solidFill>
                <a:latin typeface="Times New Roman"/>
                <a:ea typeface="Times New Roman"/>
                <a:cs typeface="Times New Roman"/>
                <a:sym typeface="Times New Roman"/>
              </a:rPr>
              <a:t>ташкил қилиши дунё мамлакатларида кичик бизнесни янада ривожлантиришни, уларда молиявий бошқарувни самарали ташкил этиш ва молиявий ресурслардан унумли фойдаланиш билан боғлиқ </a:t>
            </a:r>
            <a:endParaRPr/>
          </a:p>
          <a:p>
            <a:pPr indent="0" lvl="0" marL="354013" marR="0" rtl="0" algn="just">
              <a:lnSpc>
                <a:spcPct val="114000"/>
              </a:lnSpc>
              <a:spcBef>
                <a:spcPts val="0"/>
              </a:spcBef>
              <a:spcAft>
                <a:spcPts val="0"/>
              </a:spcAft>
              <a:buClr>
                <a:srgbClr val="002060"/>
              </a:buClr>
              <a:buSzPts val="2000"/>
              <a:buFont typeface="Arial"/>
              <a:buNone/>
            </a:pPr>
            <a:r>
              <a:rPr b="0" i="0" lang="uz-Cyrl-UZ" sz="2000" u="none" cap="none" strike="noStrike">
                <a:solidFill>
                  <a:srgbClr val="002060"/>
                </a:solidFill>
                <a:latin typeface="Times New Roman"/>
                <a:ea typeface="Times New Roman"/>
                <a:cs typeface="Times New Roman"/>
                <a:sym typeface="Times New Roman"/>
              </a:rPr>
              <a:t>иқтисодий фаолиятини барқарор ривожлантиришни янада </a:t>
            </a:r>
            <a:endParaRPr/>
          </a:p>
          <a:p>
            <a:pPr indent="0" lvl="0" marL="354013" marR="0" rtl="0" algn="just">
              <a:lnSpc>
                <a:spcPct val="114000"/>
              </a:lnSpc>
              <a:spcBef>
                <a:spcPts val="0"/>
              </a:spcBef>
              <a:spcAft>
                <a:spcPts val="0"/>
              </a:spcAft>
              <a:buClr>
                <a:srgbClr val="002060"/>
              </a:buClr>
              <a:buSzPts val="2000"/>
              <a:buFont typeface="Arial"/>
              <a:buNone/>
            </a:pPr>
            <a:r>
              <a:rPr b="0" i="0" lang="uz-Cyrl-UZ" sz="2000" u="none" cap="none" strike="noStrike">
                <a:solidFill>
                  <a:srgbClr val="002060"/>
                </a:solidFill>
                <a:latin typeface="Times New Roman"/>
                <a:ea typeface="Times New Roman"/>
                <a:cs typeface="Times New Roman"/>
                <a:sym typeface="Times New Roman"/>
              </a:rPr>
              <a:t>рағбатлантирмоқда.</a:t>
            </a:r>
            <a:endParaRPr b="0" i="1" sz="2000" u="none" cap="none" strike="noStrike">
              <a:solidFill>
                <a:srgbClr val="002060"/>
              </a:solidFill>
              <a:latin typeface="Times New Roman"/>
              <a:ea typeface="Times New Roman"/>
              <a:cs typeface="Times New Roman"/>
              <a:sym typeface="Times New Roman"/>
            </a:endParaRPr>
          </a:p>
          <a:p>
            <a:pPr indent="-215900" lvl="0" marL="354013" marR="0" rtl="0" algn="just">
              <a:lnSpc>
                <a:spcPct val="114000"/>
              </a:lnSpc>
              <a:spcBef>
                <a:spcPts val="600"/>
              </a:spcBef>
              <a:spcAft>
                <a:spcPts val="0"/>
              </a:spcAft>
              <a:buClr>
                <a:srgbClr val="AEABAB"/>
              </a:buClr>
              <a:buSzPts val="2000"/>
              <a:buFont typeface="Noto Sans Symbols"/>
              <a:buNone/>
            </a:pPr>
            <a:r>
              <a:t/>
            </a:r>
            <a:endParaRPr b="0" i="0" sz="2000" u="none" cap="none" strike="noStrike">
              <a:solidFill>
                <a:srgbClr val="002060"/>
              </a:solidFill>
              <a:latin typeface="Times New Roman"/>
              <a:ea typeface="Times New Roman"/>
              <a:cs typeface="Times New Roman"/>
              <a:sym typeface="Times New Roman"/>
            </a:endParaRPr>
          </a:p>
        </p:txBody>
      </p:sp>
      <p:sp>
        <p:nvSpPr>
          <p:cNvPr id="137" name="Google Shape;137;p6"/>
          <p:cNvSpPr/>
          <p:nvPr/>
        </p:nvSpPr>
        <p:spPr>
          <a:xfrm>
            <a:off x="2265849" y="6332439"/>
            <a:ext cx="6033018"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uz-Cyrl-UZ" sz="1200" u="none" cap="none" strike="noStrike">
                <a:solidFill>
                  <a:schemeClr val="dk1"/>
                </a:solidFill>
                <a:latin typeface="Calibri"/>
                <a:ea typeface="Calibri"/>
                <a:cs typeface="Calibri"/>
                <a:sym typeface="Calibri"/>
              </a:rPr>
              <a:t>https://www.bizzmine.com/images/blog/full-img/Cartoon_Digital_Transformation.png</a:t>
            </a:r>
            <a:endParaRPr sz="1200">
              <a:solidFill>
                <a:schemeClr val="dk1"/>
              </a:solidFill>
              <a:latin typeface="Calibri"/>
              <a:ea typeface="Calibri"/>
              <a:cs typeface="Calibri"/>
              <a:sym typeface="Calibri"/>
            </a:endParaRPr>
          </a:p>
        </p:txBody>
      </p:sp>
      <p:sp>
        <p:nvSpPr>
          <p:cNvPr id="138" name="Google Shape;138;p6"/>
          <p:cNvSpPr txBox="1"/>
          <p:nvPr/>
        </p:nvSpPr>
        <p:spPr>
          <a:xfrm>
            <a:off x="186612" y="4460033"/>
            <a:ext cx="5281128" cy="1872406"/>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000"/>
              <a:buFont typeface="Arial"/>
              <a:buNone/>
            </a:pPr>
            <a:r>
              <a:rPr b="0" lang="uz-Cyrl-UZ" sz="2000" u="none">
                <a:solidFill>
                  <a:srgbClr val="002060"/>
                </a:solidFill>
                <a:latin typeface="Times New Roman"/>
                <a:ea typeface="Times New Roman"/>
                <a:cs typeface="Times New Roman"/>
                <a:sym typeface="Times New Roman"/>
              </a:rPr>
              <a:t>	Бугун рақамли технологиялар барча соҳаларга ва одамлар ҳаётига жадал кириб боряпти. Мамлакатимизда ҳам рақамли иқтисодиётни ривожлантириш энг муҳим вазифага айланган.</a:t>
            </a:r>
            <a:endParaRPr b="0" sz="2000" u="none">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6">
                                            <p:txEl>
                                              <p:pRg end="0" st="0"/>
                                            </p:txEl>
                                          </p:spTgt>
                                        </p:tgtEl>
                                        <p:attrNameLst>
                                          <p:attrName>style.visibility</p:attrName>
                                        </p:attrNameLst>
                                      </p:cBhvr>
                                      <p:to>
                                        <p:strVal val="visible"/>
                                      </p:to>
                                    </p:set>
                                    <p:animEffect filter="fade" transition="in">
                                      <p:cBhvr>
                                        <p:cTn dur="500"/>
                                        <p:tgtEl>
                                          <p:spTgt spid="13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6">
                                            <p:txEl>
                                              <p:pRg end="1" st="1"/>
                                            </p:txEl>
                                          </p:spTgt>
                                        </p:tgtEl>
                                        <p:attrNameLst>
                                          <p:attrName>style.visibility</p:attrName>
                                        </p:attrNameLst>
                                      </p:cBhvr>
                                      <p:to>
                                        <p:strVal val="visible"/>
                                      </p:to>
                                    </p:set>
                                    <p:animEffect filter="fade" transition="in">
                                      <p:cBhvr>
                                        <p:cTn dur="500"/>
                                        <p:tgtEl>
                                          <p:spTgt spid="13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6">
                                            <p:txEl>
                                              <p:pRg end="2" st="2"/>
                                            </p:txEl>
                                          </p:spTgt>
                                        </p:tgtEl>
                                        <p:attrNameLst>
                                          <p:attrName>style.visibility</p:attrName>
                                        </p:attrNameLst>
                                      </p:cBhvr>
                                      <p:to>
                                        <p:strVal val="visible"/>
                                      </p:to>
                                    </p:set>
                                    <p:animEffect filter="fade" transition="in">
                                      <p:cBhvr>
                                        <p:cTn dur="500"/>
                                        <p:tgtEl>
                                          <p:spTgt spid="13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6">
                                            <p:txEl>
                                              <p:pRg end="3" st="3"/>
                                            </p:txEl>
                                          </p:spTgt>
                                        </p:tgtEl>
                                        <p:attrNameLst>
                                          <p:attrName>style.visibility</p:attrName>
                                        </p:attrNameLst>
                                      </p:cBhvr>
                                      <p:to>
                                        <p:strVal val="visible"/>
                                      </p:to>
                                    </p:set>
                                    <p:animEffect filter="fade" transition="in">
                                      <p:cBhvr>
                                        <p:cTn dur="500"/>
                                        <p:tgtEl>
                                          <p:spTgt spid="13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8">
                                            <p:txEl>
                                              <p:pRg end="0" st="0"/>
                                            </p:txEl>
                                          </p:spTgt>
                                        </p:tgtEl>
                                        <p:attrNameLst>
                                          <p:attrName>style.visibility</p:attrName>
                                        </p:attrNameLst>
                                      </p:cBhvr>
                                      <p:to>
                                        <p:strVal val="visible"/>
                                      </p:to>
                                    </p:set>
                                    <p:animEffect filter="fade" transition="in">
                                      <p:cBhvr>
                                        <p:cTn dur="500"/>
                                        <p:tgtEl>
                                          <p:spTgt spid="138">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2" name="Shape 142"/>
        <p:cNvGrpSpPr/>
        <p:nvPr/>
      </p:nvGrpSpPr>
      <p:grpSpPr>
        <a:xfrm>
          <a:off x="0" y="0"/>
          <a:ext cx="0" cy="0"/>
          <a:chOff x="0" y="0"/>
          <a:chExt cx="0" cy="0"/>
        </a:xfrm>
      </p:grpSpPr>
      <p:sp>
        <p:nvSpPr>
          <p:cNvPr descr="Картинки по запросу корпоративное управление" id="143" name="Google Shape;143;p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44" name="Google Shape;144;p7"/>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бизнесда рақамлаштиришнинг муҳимлиги</a:t>
            </a:r>
            <a:endParaRPr sz="2800">
              <a:solidFill>
                <a:schemeClr val="lt1"/>
              </a:solidFill>
              <a:latin typeface="Times New Roman"/>
              <a:ea typeface="Times New Roman"/>
              <a:cs typeface="Times New Roman"/>
              <a:sym typeface="Times New Roman"/>
            </a:endParaRPr>
          </a:p>
        </p:txBody>
      </p:sp>
      <p:sp>
        <p:nvSpPr>
          <p:cNvPr id="145" name="Google Shape;145;p7"/>
          <p:cNvSpPr txBox="1"/>
          <p:nvPr/>
        </p:nvSpPr>
        <p:spPr>
          <a:xfrm>
            <a:off x="79750" y="839754"/>
            <a:ext cx="9689399" cy="4257763"/>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100"/>
              <a:buFont typeface="Arial"/>
              <a:buNone/>
            </a:pPr>
            <a:r>
              <a:rPr b="1" lang="uz-Cyrl-UZ" sz="2100">
                <a:solidFill>
                  <a:srgbClr val="002060"/>
                </a:solidFill>
                <a:latin typeface="Times New Roman"/>
                <a:ea typeface="Times New Roman"/>
                <a:cs typeface="Times New Roman"/>
                <a:sym typeface="Times New Roman"/>
              </a:rPr>
              <a:t>	Президентимизнинг</a:t>
            </a:r>
            <a:r>
              <a:rPr lang="uz-Cyrl-UZ" sz="2100">
                <a:solidFill>
                  <a:srgbClr val="002060"/>
                </a:solidFill>
                <a:latin typeface="Times New Roman"/>
                <a:ea typeface="Times New Roman"/>
                <a:cs typeface="Times New Roman"/>
                <a:sym typeface="Times New Roman"/>
              </a:rPr>
              <a:t> </a:t>
            </a:r>
            <a:r>
              <a:rPr b="1" lang="uz-Cyrl-UZ" sz="2100">
                <a:solidFill>
                  <a:srgbClr val="002060"/>
                </a:solidFill>
                <a:latin typeface="Times New Roman"/>
                <a:ea typeface="Times New Roman"/>
                <a:cs typeface="Times New Roman"/>
                <a:sym typeface="Times New Roman"/>
              </a:rPr>
              <a:t>2020 йил 28 апрелдаги </a:t>
            </a:r>
            <a:r>
              <a:rPr b="1" i="1" lang="uz-Cyrl-UZ" sz="2100">
                <a:solidFill>
                  <a:srgbClr val="002060"/>
                </a:solidFill>
                <a:latin typeface="Times New Roman"/>
                <a:ea typeface="Times New Roman"/>
                <a:cs typeface="Times New Roman"/>
                <a:sym typeface="Times New Roman"/>
              </a:rPr>
              <a:t>“Рақамли иқтисодиёт ва электрон ҳукуматни кенг жорий этиш чора-тадбирлари тўғрисида”</a:t>
            </a:r>
            <a:r>
              <a:rPr lang="uz-Cyrl-UZ" sz="2100">
                <a:solidFill>
                  <a:srgbClr val="002060"/>
                </a:solidFill>
                <a:latin typeface="Times New Roman"/>
                <a:ea typeface="Times New Roman"/>
                <a:cs typeface="Times New Roman"/>
                <a:sym typeface="Times New Roman"/>
              </a:rPr>
              <a:t>ги қарорида </a:t>
            </a:r>
            <a:r>
              <a:rPr b="1" lang="uz-Cyrl-UZ" sz="2100">
                <a:solidFill>
                  <a:srgbClr val="002060"/>
                </a:solidFill>
                <a:latin typeface="Times New Roman"/>
                <a:ea typeface="Times New Roman"/>
                <a:cs typeface="Times New Roman"/>
                <a:sym typeface="Times New Roman"/>
              </a:rPr>
              <a:t>2023 йилга </a:t>
            </a:r>
            <a:r>
              <a:rPr lang="uz-Cyrl-UZ" sz="2100">
                <a:solidFill>
                  <a:srgbClr val="002060"/>
                </a:solidFill>
                <a:latin typeface="Times New Roman"/>
                <a:ea typeface="Times New Roman"/>
                <a:cs typeface="Times New Roman"/>
                <a:sym typeface="Times New Roman"/>
              </a:rPr>
              <a:t>бориб рақамли иқтисодиётнинг мамлакат ялпи ички маҳсулотидаги улушини </a:t>
            </a:r>
            <a:r>
              <a:rPr b="1" lang="uz-Cyrl-UZ" sz="2100">
                <a:solidFill>
                  <a:srgbClr val="002060"/>
                </a:solidFill>
                <a:latin typeface="Times New Roman"/>
                <a:ea typeface="Times New Roman"/>
                <a:cs typeface="Times New Roman"/>
                <a:sym typeface="Times New Roman"/>
              </a:rPr>
              <a:t>2</a:t>
            </a:r>
            <a:r>
              <a:rPr lang="uz-Cyrl-UZ" sz="2100">
                <a:solidFill>
                  <a:srgbClr val="002060"/>
                </a:solidFill>
                <a:latin typeface="Times New Roman"/>
                <a:ea typeface="Times New Roman"/>
                <a:cs typeface="Times New Roman"/>
                <a:sym typeface="Times New Roman"/>
              </a:rPr>
              <a:t>, ушбу соҳадаги хизматлар ҳажмини </a:t>
            </a:r>
            <a:r>
              <a:rPr b="1" lang="uz-Cyrl-UZ" sz="2100">
                <a:solidFill>
                  <a:srgbClr val="002060"/>
                </a:solidFill>
                <a:latin typeface="Times New Roman"/>
                <a:ea typeface="Times New Roman"/>
                <a:cs typeface="Times New Roman"/>
                <a:sym typeface="Times New Roman"/>
              </a:rPr>
              <a:t>3 баравар </a:t>
            </a:r>
            <a:r>
              <a:rPr lang="uz-Cyrl-UZ" sz="2100">
                <a:solidFill>
                  <a:srgbClr val="002060"/>
                </a:solidFill>
                <a:latin typeface="Times New Roman"/>
                <a:ea typeface="Times New Roman"/>
                <a:cs typeface="Times New Roman"/>
                <a:sym typeface="Times New Roman"/>
              </a:rPr>
              <a:t>ошириш, улар экспортини </a:t>
            </a:r>
            <a:r>
              <a:rPr b="1" lang="uz-Cyrl-UZ" sz="2100">
                <a:solidFill>
                  <a:srgbClr val="002060"/>
                </a:solidFill>
                <a:latin typeface="Times New Roman"/>
                <a:ea typeface="Times New Roman"/>
                <a:cs typeface="Times New Roman"/>
                <a:sym typeface="Times New Roman"/>
              </a:rPr>
              <a:t>100 миллион АҚШ долларига </a:t>
            </a:r>
            <a:r>
              <a:rPr lang="uz-Cyrl-UZ" sz="2100">
                <a:solidFill>
                  <a:srgbClr val="002060"/>
                </a:solidFill>
                <a:latin typeface="Times New Roman"/>
                <a:ea typeface="Times New Roman"/>
                <a:cs typeface="Times New Roman"/>
                <a:sym typeface="Times New Roman"/>
              </a:rPr>
              <a:t>етказиш вазифаси қўйилган. </a:t>
            </a:r>
            <a:endParaRPr/>
          </a:p>
          <a:p>
            <a:pPr indent="0" lvl="0" marL="11113" marR="0" rtl="0" algn="just">
              <a:lnSpc>
                <a:spcPct val="114000"/>
              </a:lnSpc>
              <a:spcBef>
                <a:spcPts val="1200"/>
              </a:spcBef>
              <a:spcAft>
                <a:spcPts val="0"/>
              </a:spcAft>
              <a:buClr>
                <a:srgbClr val="002060"/>
              </a:buClr>
              <a:buSzPts val="2100"/>
              <a:buFont typeface="Arial"/>
              <a:buNone/>
            </a:pPr>
            <a:r>
              <a:rPr lang="uz-Cyrl-UZ" sz="2100">
                <a:solidFill>
                  <a:srgbClr val="002060"/>
                </a:solidFill>
                <a:latin typeface="Times New Roman"/>
                <a:ea typeface="Times New Roman"/>
                <a:cs typeface="Times New Roman"/>
                <a:sym typeface="Times New Roman"/>
              </a:rPr>
              <a:t>	Статистик маълумотларга кўра, рақамли иқтисодиётнинг мамлакатлар ялпи ички маҳсулотидаги улуши АҚШда </a:t>
            </a:r>
            <a:r>
              <a:rPr b="1" lang="uz-Cyrl-UZ" sz="2100">
                <a:solidFill>
                  <a:srgbClr val="002060"/>
                </a:solidFill>
                <a:latin typeface="Times New Roman"/>
                <a:ea typeface="Times New Roman"/>
                <a:cs typeface="Times New Roman"/>
                <a:sym typeface="Times New Roman"/>
              </a:rPr>
              <a:t>10,9 фоиз</a:t>
            </a:r>
            <a:r>
              <a:rPr lang="uz-Cyrl-UZ" sz="2100">
                <a:solidFill>
                  <a:srgbClr val="002060"/>
                </a:solidFill>
                <a:latin typeface="Times New Roman"/>
                <a:ea typeface="Times New Roman"/>
                <a:cs typeface="Times New Roman"/>
                <a:sym typeface="Times New Roman"/>
              </a:rPr>
              <a:t>, Хитойда </a:t>
            </a:r>
            <a:r>
              <a:rPr b="1" lang="uz-Cyrl-UZ" sz="2100">
                <a:solidFill>
                  <a:srgbClr val="002060"/>
                </a:solidFill>
                <a:latin typeface="Times New Roman"/>
                <a:ea typeface="Times New Roman"/>
                <a:cs typeface="Times New Roman"/>
                <a:sym typeface="Times New Roman"/>
              </a:rPr>
              <a:t>10 фоиз,</a:t>
            </a:r>
            <a:r>
              <a:rPr lang="uz-Cyrl-UZ" sz="2100">
                <a:solidFill>
                  <a:srgbClr val="002060"/>
                </a:solidFill>
                <a:latin typeface="Times New Roman"/>
                <a:ea typeface="Times New Roman"/>
                <a:cs typeface="Times New Roman"/>
                <a:sym typeface="Times New Roman"/>
              </a:rPr>
              <a:t> Ҳиндистонда </a:t>
            </a:r>
            <a:r>
              <a:rPr b="1" lang="uz-Cyrl-UZ" sz="2100">
                <a:solidFill>
                  <a:srgbClr val="002060"/>
                </a:solidFill>
                <a:latin typeface="Times New Roman"/>
                <a:ea typeface="Times New Roman"/>
                <a:cs typeface="Times New Roman"/>
                <a:sym typeface="Times New Roman"/>
              </a:rPr>
              <a:t>5,5 фоизини </a:t>
            </a:r>
            <a:r>
              <a:rPr lang="uz-Cyrl-UZ" sz="2100">
                <a:solidFill>
                  <a:srgbClr val="002060"/>
                </a:solidFill>
                <a:latin typeface="Times New Roman"/>
                <a:ea typeface="Times New Roman"/>
                <a:cs typeface="Times New Roman"/>
                <a:sym typeface="Times New Roman"/>
              </a:rPr>
              <a:t>ташкил этади. “Vouchercloud” портали тадқиқотчилари дунёдаги “энг ақлли” </a:t>
            </a:r>
            <a:r>
              <a:rPr b="1" lang="uz-Cyrl-UZ" sz="2100">
                <a:solidFill>
                  <a:srgbClr val="002060"/>
                </a:solidFill>
                <a:latin typeface="Times New Roman"/>
                <a:ea typeface="Times New Roman"/>
                <a:cs typeface="Times New Roman"/>
                <a:sym typeface="Times New Roman"/>
              </a:rPr>
              <a:t>25 давлат </a:t>
            </a:r>
            <a:r>
              <a:rPr lang="uz-Cyrl-UZ" sz="2100">
                <a:solidFill>
                  <a:srgbClr val="002060"/>
                </a:solidFill>
                <a:latin typeface="Times New Roman"/>
                <a:ea typeface="Times New Roman"/>
                <a:cs typeface="Times New Roman"/>
                <a:sym typeface="Times New Roman"/>
              </a:rPr>
              <a:t>рўйхатини эълон қилди. Ўтказилган тадқиқот натижаларига кўра, биринчи ўринни Япония эгаллаган. </a:t>
            </a:r>
            <a:endParaRPr sz="2100">
              <a:solidFill>
                <a:srgbClr val="002060"/>
              </a:solidFill>
              <a:latin typeface="Times New Roman"/>
              <a:ea typeface="Times New Roman"/>
              <a:cs typeface="Times New Roman"/>
              <a:sym typeface="Times New Roman"/>
            </a:endParaRPr>
          </a:p>
        </p:txBody>
      </p:sp>
      <p:sp>
        <p:nvSpPr>
          <p:cNvPr id="146" name="Google Shape;146;p7"/>
          <p:cNvSpPr/>
          <p:nvPr/>
        </p:nvSpPr>
        <p:spPr>
          <a:xfrm>
            <a:off x="126405" y="4719144"/>
            <a:ext cx="8481567" cy="1566070"/>
          </a:xfrm>
          <a:prstGeom prst="rect">
            <a:avLst/>
          </a:prstGeom>
          <a:noFill/>
          <a:ln>
            <a:noFill/>
          </a:ln>
        </p:spPr>
        <p:txBody>
          <a:bodyPr anchorCtr="0" anchor="t" bIns="45700" lIns="91425" spcFirstLastPara="1" rIns="91425" wrap="square" tIns="45700">
            <a:spAutoFit/>
          </a:bodyPr>
          <a:lstStyle/>
          <a:p>
            <a:pPr indent="0" lvl="0" marL="11113" marR="0" rtl="0" algn="just">
              <a:lnSpc>
                <a:spcPct val="114000"/>
              </a:lnSpc>
              <a:spcBef>
                <a:spcPts val="0"/>
              </a:spcBef>
              <a:spcAft>
                <a:spcPts val="0"/>
              </a:spcAft>
              <a:buNone/>
            </a:pPr>
            <a:r>
              <a:rPr lang="uz-Cyrl-UZ" sz="2100">
                <a:solidFill>
                  <a:srgbClr val="002060"/>
                </a:solidFill>
                <a:latin typeface="Times New Roman"/>
                <a:ea typeface="Times New Roman"/>
                <a:cs typeface="Times New Roman"/>
                <a:sym typeface="Times New Roman"/>
              </a:rPr>
              <a:t>	Кунчиқар юрт тадқиқотнинг асосий кўрсаткичлари — Нобель мукофоти лауреатлари сони, аҳолининг ўртача </a:t>
            </a:r>
            <a:r>
              <a:rPr b="1" lang="uz-Cyrl-UZ" sz="2100">
                <a:solidFill>
                  <a:srgbClr val="002060"/>
                </a:solidFill>
                <a:latin typeface="Times New Roman"/>
                <a:ea typeface="Times New Roman"/>
                <a:cs typeface="Times New Roman"/>
                <a:sym typeface="Times New Roman"/>
              </a:rPr>
              <a:t>IQ (ақл-заковат) даражаси</a:t>
            </a:r>
            <a:r>
              <a:rPr lang="uz-Cyrl-UZ" sz="2100">
                <a:solidFill>
                  <a:srgbClr val="002060"/>
                </a:solidFill>
                <a:latin typeface="Times New Roman"/>
                <a:ea typeface="Times New Roman"/>
                <a:cs typeface="Times New Roman"/>
                <a:sym typeface="Times New Roman"/>
              </a:rPr>
              <a:t>, мактаблардаги ўзлаштириш кўрсаткич бўйича ҳам энг юқори баҳога сазовор бўлди</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5">
                                            <p:txEl>
                                              <p:pRg end="0" st="0"/>
                                            </p:txEl>
                                          </p:spTgt>
                                        </p:tgtEl>
                                        <p:attrNameLst>
                                          <p:attrName>style.visibility</p:attrName>
                                        </p:attrNameLst>
                                      </p:cBhvr>
                                      <p:to>
                                        <p:strVal val="visible"/>
                                      </p:to>
                                    </p:set>
                                    <p:animEffect filter="fade" transition="in">
                                      <p:cBhvr>
                                        <p:cTn dur="500"/>
                                        <p:tgtEl>
                                          <p:spTgt spid="14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5">
                                            <p:txEl>
                                              <p:pRg end="1" st="1"/>
                                            </p:txEl>
                                          </p:spTgt>
                                        </p:tgtEl>
                                        <p:attrNameLst>
                                          <p:attrName>style.visibility</p:attrName>
                                        </p:attrNameLst>
                                      </p:cBhvr>
                                      <p:to>
                                        <p:strVal val="visible"/>
                                      </p:to>
                                    </p:set>
                                    <p:animEffect filter="fade" transition="in">
                                      <p:cBhvr>
                                        <p:cTn dur="500"/>
                                        <p:tgtEl>
                                          <p:spTgt spid="145">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0" name="Shape 150"/>
        <p:cNvGrpSpPr/>
        <p:nvPr/>
      </p:nvGrpSpPr>
      <p:grpSpPr>
        <a:xfrm>
          <a:off x="0" y="0"/>
          <a:ext cx="0" cy="0"/>
          <a:chOff x="0" y="0"/>
          <a:chExt cx="0" cy="0"/>
        </a:xfrm>
      </p:grpSpPr>
      <p:sp>
        <p:nvSpPr>
          <p:cNvPr descr="Картинки по запросу корпоративное управление" id="151" name="Google Shape;151;p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52" name="Google Shape;152;p8"/>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бизнесда рақамлаштиришнинг муҳимлиги</a:t>
            </a:r>
            <a:endParaRPr sz="2800">
              <a:solidFill>
                <a:schemeClr val="lt1"/>
              </a:solidFill>
              <a:latin typeface="Times New Roman"/>
              <a:ea typeface="Times New Roman"/>
              <a:cs typeface="Times New Roman"/>
              <a:sym typeface="Times New Roman"/>
            </a:endParaRPr>
          </a:p>
        </p:txBody>
      </p:sp>
      <p:sp>
        <p:nvSpPr>
          <p:cNvPr id="153" name="Google Shape;153;p8"/>
          <p:cNvSpPr txBox="1"/>
          <p:nvPr/>
        </p:nvSpPr>
        <p:spPr>
          <a:xfrm>
            <a:off x="252248" y="839754"/>
            <a:ext cx="9217573" cy="4121129"/>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100"/>
              <a:buFont typeface="Arial"/>
              <a:buNone/>
            </a:pPr>
            <a:r>
              <a:rPr lang="uz-Cyrl-UZ" sz="2100">
                <a:solidFill>
                  <a:srgbClr val="002060"/>
                </a:solidFill>
                <a:latin typeface="Times New Roman"/>
                <a:ea typeface="Times New Roman"/>
                <a:cs typeface="Times New Roman"/>
                <a:sym typeface="Times New Roman"/>
              </a:rPr>
              <a:t>	“</a:t>
            </a:r>
            <a:r>
              <a:rPr b="1" i="1" lang="uz-Cyrl-UZ" sz="2100">
                <a:solidFill>
                  <a:srgbClr val="002060"/>
                </a:solidFill>
                <a:latin typeface="Times New Roman"/>
                <a:ea typeface="Times New Roman"/>
                <a:cs typeface="Times New Roman"/>
                <a:sym typeface="Times New Roman"/>
              </a:rPr>
              <a:t>McKinsey” экспертларининг баҳолаши </a:t>
            </a:r>
            <a:r>
              <a:rPr lang="uz-Cyrl-UZ" sz="2100">
                <a:solidFill>
                  <a:srgbClr val="002060"/>
                </a:solidFill>
                <a:latin typeface="Times New Roman"/>
                <a:ea typeface="Times New Roman"/>
                <a:cs typeface="Times New Roman"/>
                <a:sym typeface="Times New Roman"/>
              </a:rPr>
              <a:t>бўйича, бугунги кунда жаҳон </a:t>
            </a:r>
            <a:r>
              <a:rPr b="1" lang="uz-Cyrl-UZ" sz="2100">
                <a:solidFill>
                  <a:srgbClr val="002060"/>
                </a:solidFill>
                <a:latin typeface="Times New Roman"/>
                <a:ea typeface="Times New Roman"/>
                <a:cs typeface="Times New Roman"/>
                <a:sym typeface="Times New Roman"/>
              </a:rPr>
              <a:t>ЯИМнинг</a:t>
            </a:r>
            <a:r>
              <a:rPr lang="uz-Cyrl-UZ" sz="2100">
                <a:solidFill>
                  <a:srgbClr val="002060"/>
                </a:solidFill>
                <a:latin typeface="Times New Roman"/>
                <a:ea typeface="Times New Roman"/>
                <a:cs typeface="Times New Roman"/>
                <a:sym typeface="Times New Roman"/>
              </a:rPr>
              <a:t> қарийб </a:t>
            </a:r>
            <a:r>
              <a:rPr b="1" lang="uz-Cyrl-UZ" sz="2100">
                <a:solidFill>
                  <a:srgbClr val="002060"/>
                </a:solidFill>
                <a:latin typeface="Times New Roman"/>
                <a:ea typeface="Times New Roman"/>
                <a:cs typeface="Times New Roman"/>
                <a:sym typeface="Times New Roman"/>
              </a:rPr>
              <a:t>10 фоизи </a:t>
            </a:r>
            <a:r>
              <a:rPr lang="uz-Cyrl-UZ" sz="2100">
                <a:solidFill>
                  <a:srgbClr val="002060"/>
                </a:solidFill>
                <a:latin typeface="Times New Roman"/>
                <a:ea typeface="Times New Roman"/>
                <a:cs typeface="Times New Roman"/>
                <a:sym typeface="Times New Roman"/>
              </a:rPr>
              <a:t>рақамли активларга тўғри келади, шу билан бирга, уларни ишлаб чиқиш суръати </a:t>
            </a:r>
            <a:r>
              <a:rPr b="1" lang="uz-Cyrl-UZ" sz="2100">
                <a:solidFill>
                  <a:srgbClr val="002060"/>
                </a:solidFill>
                <a:latin typeface="Times New Roman"/>
                <a:ea typeface="Times New Roman"/>
                <a:cs typeface="Times New Roman"/>
                <a:sym typeface="Times New Roman"/>
              </a:rPr>
              <a:t>жаҳон иқтисодий ўсишининг </a:t>
            </a:r>
            <a:br>
              <a:rPr b="1" lang="uz-Cyrl-UZ" sz="2100">
                <a:solidFill>
                  <a:srgbClr val="002060"/>
                </a:solidFill>
                <a:latin typeface="Times New Roman"/>
                <a:ea typeface="Times New Roman"/>
                <a:cs typeface="Times New Roman"/>
                <a:sym typeface="Times New Roman"/>
              </a:rPr>
            </a:br>
            <a:r>
              <a:rPr b="1" lang="uz-Cyrl-UZ" sz="2100">
                <a:solidFill>
                  <a:srgbClr val="002060"/>
                </a:solidFill>
                <a:latin typeface="Times New Roman"/>
                <a:ea typeface="Times New Roman"/>
                <a:cs typeface="Times New Roman"/>
                <a:sym typeface="Times New Roman"/>
              </a:rPr>
              <a:t>30 фоизи</a:t>
            </a:r>
            <a:r>
              <a:rPr lang="uz-Cyrl-UZ" sz="2100">
                <a:solidFill>
                  <a:srgbClr val="002060"/>
                </a:solidFill>
                <a:latin typeface="Times New Roman"/>
                <a:ea typeface="Times New Roman"/>
                <a:cs typeface="Times New Roman"/>
                <a:sym typeface="Times New Roman"/>
              </a:rPr>
              <a:t>га тенг. Рақамли активларнинг ривожланиши акселератор (тезлаштирувчи) ҳаракатига ўхшайди. Шубҳасиз, рақамли иқтисодиёт – келажак. </a:t>
            </a:r>
            <a:endParaRPr/>
          </a:p>
          <a:p>
            <a:pPr indent="0" lvl="0" marL="11113" marR="0" rtl="0" algn="just">
              <a:lnSpc>
                <a:spcPct val="114000"/>
              </a:lnSpc>
              <a:spcBef>
                <a:spcPts val="1200"/>
              </a:spcBef>
              <a:spcAft>
                <a:spcPts val="0"/>
              </a:spcAft>
              <a:buClr>
                <a:srgbClr val="002060"/>
              </a:buClr>
              <a:buSzPts val="2100"/>
              <a:buFont typeface="Arial"/>
              <a:buNone/>
            </a:pPr>
            <a:r>
              <a:rPr lang="uz-Cyrl-UZ" sz="2100">
                <a:solidFill>
                  <a:srgbClr val="002060"/>
                </a:solidFill>
                <a:latin typeface="Times New Roman"/>
                <a:ea typeface="Times New Roman"/>
                <a:cs typeface="Times New Roman"/>
                <a:sym typeface="Times New Roman"/>
              </a:rPr>
              <a:t>	Миллий иқтисодиёт рақобатбардошлиги кўп жиҳатдан рақамли иқтисодиётнинг муҳим таркибий қисми ҳисобланган </a:t>
            </a:r>
            <a:r>
              <a:rPr b="1" lang="uz-Cyrl-UZ" sz="2100">
                <a:solidFill>
                  <a:srgbClr val="002060"/>
                </a:solidFill>
                <a:latin typeface="Times New Roman"/>
                <a:ea typeface="Times New Roman"/>
                <a:cs typeface="Times New Roman"/>
                <a:sym typeface="Times New Roman"/>
              </a:rPr>
              <a:t>Саноат 4.0 </a:t>
            </a:r>
            <a:r>
              <a:rPr lang="uz-Cyrl-UZ" sz="2100">
                <a:solidFill>
                  <a:srgbClr val="002060"/>
                </a:solidFill>
                <a:latin typeface="Times New Roman"/>
                <a:ea typeface="Times New Roman"/>
                <a:cs typeface="Times New Roman"/>
                <a:sym typeface="Times New Roman"/>
              </a:rPr>
              <a:t>инқилобига мослашиш, рақамли технологияларни иқтисодиётнинг барча соҳаларига, хусусан кичик бизнес субъектлари фаолиятига жорий этишни қанчалик қисқа фурсатда ҳал этишимизга чамбарчас боғлиқ. </a:t>
            </a:r>
            <a:endParaRPr sz="2100">
              <a:solidFill>
                <a:srgbClr val="002060"/>
              </a:solidFill>
              <a:latin typeface="Times New Roman"/>
              <a:ea typeface="Times New Roman"/>
              <a:cs typeface="Times New Roman"/>
              <a:sym typeface="Times New Roman"/>
            </a:endParaRPr>
          </a:p>
        </p:txBody>
      </p:sp>
      <p:sp>
        <p:nvSpPr>
          <p:cNvPr id="154" name="Google Shape;154;p8"/>
          <p:cNvSpPr/>
          <p:nvPr/>
        </p:nvSpPr>
        <p:spPr>
          <a:xfrm>
            <a:off x="250230" y="5051924"/>
            <a:ext cx="8704584"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2100">
                <a:solidFill>
                  <a:srgbClr val="002060"/>
                </a:solidFill>
                <a:latin typeface="Times New Roman"/>
                <a:ea typeface="Times New Roman"/>
                <a:cs typeface="Times New Roman"/>
                <a:sym typeface="Times New Roman"/>
              </a:rPr>
              <a:t>	Кичик бизнес субъектлари фаолиятига рақамли технологияларни самарали ташкил этиш рақамли технологиялар соҳасида етарли компетенцияларга эга бўлган етук кадрларга бориб тақалади. Бу борада ҳам тизимли тадбирлар йўлга қўйилганлигини таъкидлаш зарур.</a:t>
            </a:r>
            <a:endParaRPr sz="21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0" st="0"/>
                                            </p:txEl>
                                          </p:spTgt>
                                        </p:tgtEl>
                                        <p:attrNameLst>
                                          <p:attrName>style.visibility</p:attrName>
                                        </p:attrNameLst>
                                      </p:cBhvr>
                                      <p:to>
                                        <p:strVal val="visible"/>
                                      </p:to>
                                    </p:set>
                                    <p:animEffect filter="fade" transition="in">
                                      <p:cBhvr>
                                        <p:cTn dur="500"/>
                                        <p:tgtEl>
                                          <p:spTgt spid="15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3">
                                            <p:txEl>
                                              <p:pRg end="1" st="1"/>
                                            </p:txEl>
                                          </p:spTgt>
                                        </p:tgtEl>
                                        <p:attrNameLst>
                                          <p:attrName>style.visibility</p:attrName>
                                        </p:attrNameLst>
                                      </p:cBhvr>
                                      <p:to>
                                        <p:strVal val="visible"/>
                                      </p:to>
                                    </p:set>
                                    <p:animEffect filter="fade" transition="in">
                                      <p:cBhvr>
                                        <p:cTn dur="500"/>
                                        <p:tgtEl>
                                          <p:spTgt spid="153">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8" name="Shape 158"/>
        <p:cNvGrpSpPr/>
        <p:nvPr/>
      </p:nvGrpSpPr>
      <p:grpSpPr>
        <a:xfrm>
          <a:off x="0" y="0"/>
          <a:ext cx="0" cy="0"/>
          <a:chOff x="0" y="0"/>
          <a:chExt cx="0" cy="0"/>
        </a:xfrm>
      </p:grpSpPr>
      <p:sp>
        <p:nvSpPr>
          <p:cNvPr descr="Картинки по запросу корпоративное управление" id="159" name="Google Shape;159;p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60" name="Google Shape;160;p9"/>
          <p:cNvSpPr txBox="1"/>
          <p:nvPr/>
        </p:nvSpPr>
        <p:spPr>
          <a:xfrm>
            <a:off x="374055" y="80872"/>
            <a:ext cx="9208484" cy="89448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трансформация”ни режалаштиришдаги асосий уч жиҳат</a:t>
            </a:r>
            <a:endParaRPr sz="2800">
              <a:solidFill>
                <a:schemeClr val="lt1"/>
              </a:solidFill>
              <a:latin typeface="Times New Roman"/>
              <a:ea typeface="Times New Roman"/>
              <a:cs typeface="Times New Roman"/>
              <a:sym typeface="Times New Roman"/>
            </a:endParaRPr>
          </a:p>
        </p:txBody>
      </p:sp>
      <p:sp>
        <p:nvSpPr>
          <p:cNvPr id="161" name="Google Shape;161;p9"/>
          <p:cNvSpPr txBox="1"/>
          <p:nvPr/>
        </p:nvSpPr>
        <p:spPr>
          <a:xfrm>
            <a:off x="250230" y="1111995"/>
            <a:ext cx="9494829" cy="5746005"/>
          </a:xfrm>
          <a:prstGeom prst="rect">
            <a:avLst/>
          </a:prstGeom>
          <a:noFill/>
          <a:ln>
            <a:noFill/>
          </a:ln>
        </p:spPr>
        <p:txBody>
          <a:bodyPr anchorCtr="0" anchor="t" bIns="45700" lIns="91425" spcFirstLastPara="1" rIns="91425" wrap="square" tIns="45700">
            <a:noAutofit/>
          </a:bodyPr>
          <a:lstStyle/>
          <a:p>
            <a:pPr indent="-457200" lvl="0" marL="468313" marR="0" rtl="0" algn="just">
              <a:lnSpc>
                <a:spcPct val="114000"/>
              </a:lnSpc>
              <a:spcBef>
                <a:spcPts val="0"/>
              </a:spcBef>
              <a:spcAft>
                <a:spcPts val="0"/>
              </a:spcAft>
              <a:buClr>
                <a:srgbClr val="002060"/>
              </a:buClr>
              <a:buSzPts val="2000"/>
              <a:buFont typeface="Calibri"/>
              <a:buAutoNum type="arabicPeriod"/>
            </a:pPr>
            <a:r>
              <a:rPr b="1" lang="uz-Cyrl-UZ" sz="2000">
                <a:solidFill>
                  <a:srgbClr val="002060"/>
                </a:solidFill>
                <a:latin typeface="Times New Roman"/>
                <a:ea typeface="Times New Roman"/>
                <a:cs typeface="Times New Roman"/>
                <a:sym typeface="Times New Roman"/>
              </a:rPr>
              <a:t>Қўлда ишлов бериладиган жараёнларини рақамлаштириш. </a:t>
            </a:r>
            <a:r>
              <a:rPr lang="uz-Cyrl-UZ" sz="2000">
                <a:solidFill>
                  <a:srgbClr val="002060"/>
                </a:solidFill>
                <a:latin typeface="Times New Roman"/>
                <a:ea typeface="Times New Roman"/>
                <a:cs typeface="Times New Roman"/>
                <a:sym typeface="Times New Roman"/>
              </a:rPr>
              <a:t>Агар сизда ҳужжатлар жуда кўп бўлса, барчаси рақамлаштирилади. Катта миқдордаги захирага эга омборни ҳисобга олиш ҳам «рақам» га айланади. Етказиб берувчилар ёки мижозлар билан ўзаро алоқа қилишнинг мураккаб процедуралари ҳам рақамлаштирилади. </a:t>
            </a:r>
            <a:endParaRPr/>
          </a:p>
          <a:p>
            <a:pPr indent="-457200" lvl="0" marL="468313" marR="0" rtl="0" algn="just">
              <a:lnSpc>
                <a:spcPct val="114000"/>
              </a:lnSpc>
              <a:spcBef>
                <a:spcPts val="1200"/>
              </a:spcBef>
              <a:spcAft>
                <a:spcPts val="0"/>
              </a:spcAft>
              <a:buClr>
                <a:srgbClr val="002060"/>
              </a:buClr>
              <a:buSzPts val="2000"/>
              <a:buFont typeface="Calibri"/>
              <a:buAutoNum type="arabicPeriod"/>
            </a:pPr>
            <a:r>
              <a:rPr b="1" lang="uz-Cyrl-UZ" sz="2000">
                <a:solidFill>
                  <a:srgbClr val="002060"/>
                </a:solidFill>
                <a:latin typeface="Times New Roman"/>
                <a:ea typeface="Times New Roman"/>
                <a:cs typeface="Times New Roman"/>
                <a:sym typeface="Times New Roman"/>
              </a:rPr>
              <a:t>Интеллектуал технологияларни жорий этиш. </a:t>
            </a:r>
            <a:r>
              <a:rPr lang="uz-Cyrl-UZ" sz="2000">
                <a:solidFill>
                  <a:srgbClr val="002060"/>
                </a:solidFill>
                <a:latin typeface="Times New Roman"/>
                <a:ea typeface="Times New Roman"/>
                <a:cs typeface="Times New Roman"/>
                <a:sym typeface="Times New Roman"/>
              </a:rPr>
              <a:t>Албатта, жараёнлар ва маълумотларни рақамлаштириш маълумотлар билан ишлаш учун зарур воситалардан фойдаланишни ўз ичига олади. Ўз-ўзидан бу воситалар </a:t>
            </a:r>
            <a:br>
              <a:rPr lang="uz-Cyrl-UZ" sz="2000">
                <a:solidFill>
                  <a:srgbClr val="002060"/>
                </a:solidFill>
                <a:latin typeface="Times New Roman"/>
                <a:ea typeface="Times New Roman"/>
                <a:cs typeface="Times New Roman"/>
                <a:sym typeface="Times New Roman"/>
              </a:rPr>
            </a:br>
            <a:r>
              <a:rPr lang="uz-Cyrl-UZ" sz="2000">
                <a:solidFill>
                  <a:srgbClr val="002060"/>
                </a:solidFill>
                <a:latin typeface="Times New Roman"/>
                <a:ea typeface="Times New Roman"/>
                <a:cs typeface="Times New Roman"/>
                <a:sym typeface="Times New Roman"/>
              </a:rPr>
              <a:t>(СИ, маълумотларни таҳлил қилиш) бизнесга кучли таъсир кўрсатиши мумкин.</a:t>
            </a:r>
            <a:endParaRPr/>
          </a:p>
          <a:p>
            <a:pPr indent="-457200" lvl="0" marL="468313" marR="0" rtl="0" algn="just">
              <a:lnSpc>
                <a:spcPct val="100000"/>
              </a:lnSpc>
              <a:spcBef>
                <a:spcPts val="1200"/>
              </a:spcBef>
              <a:spcAft>
                <a:spcPts val="0"/>
              </a:spcAft>
              <a:buClr>
                <a:srgbClr val="002060"/>
              </a:buClr>
              <a:buSzPts val="2000"/>
              <a:buFont typeface="Calibri"/>
              <a:buAutoNum type="arabicPeriod"/>
            </a:pPr>
            <a:r>
              <a:rPr b="1" lang="uz-Cyrl-UZ" sz="2000">
                <a:solidFill>
                  <a:srgbClr val="002060"/>
                </a:solidFill>
                <a:latin typeface="Times New Roman"/>
                <a:ea typeface="Times New Roman"/>
                <a:cs typeface="Times New Roman"/>
                <a:sym typeface="Times New Roman"/>
              </a:rPr>
              <a:t>Корпоратив маданиятнинг ўзгариши.</a:t>
            </a:r>
            <a:r>
              <a:rPr lang="uz-Cyrl-UZ" sz="2000">
                <a:solidFill>
                  <a:srgbClr val="002060"/>
                </a:solidFill>
                <a:latin typeface="Times New Roman"/>
                <a:ea typeface="Times New Roman"/>
                <a:cs typeface="Times New Roman"/>
                <a:sym typeface="Times New Roman"/>
              </a:rPr>
              <a:t> Жараёнлардаги ҳар қандай ўзгаришлар компания ходимларининг иш характерини ўзгартиради. Ходимларни янги дастурий таъминотдан фойдаланишга </a:t>
            </a:r>
            <a:endParaRPr sz="2000">
              <a:solidFill>
                <a:srgbClr val="002060"/>
              </a:solidFill>
              <a:latin typeface="Times New Roman"/>
              <a:ea typeface="Times New Roman"/>
              <a:cs typeface="Times New Roman"/>
              <a:sym typeface="Times New Roman"/>
            </a:endParaRPr>
          </a:p>
          <a:p>
            <a:pPr indent="0" lvl="0" marL="11113" marR="0" rtl="0" algn="just">
              <a:lnSpc>
                <a:spcPct val="100000"/>
              </a:lnSpc>
              <a:spcBef>
                <a:spcPts val="1200"/>
              </a:spcBef>
              <a:spcAft>
                <a:spcPts val="0"/>
              </a:spcAft>
              <a:buClr>
                <a:srgbClr val="002060"/>
              </a:buClr>
              <a:buSzPts val="2000"/>
              <a:buFont typeface="Arial"/>
              <a:buNone/>
            </a:pPr>
            <a:r>
              <a:rPr lang="uz-Cyrl-UZ" sz="2000">
                <a:solidFill>
                  <a:srgbClr val="002060"/>
                </a:solidFill>
                <a:latin typeface="Times New Roman"/>
                <a:ea typeface="Times New Roman"/>
                <a:cs typeface="Times New Roman"/>
                <a:sym typeface="Times New Roman"/>
              </a:rPr>
              <a:t>       ўргатиш ва рақамли воситаларни одатий ҳаёт тарзига интеграция </a:t>
            </a:r>
            <a:endParaRPr/>
          </a:p>
          <a:p>
            <a:pPr indent="0" lvl="0" marL="11113" marR="0" rtl="0" algn="just">
              <a:lnSpc>
                <a:spcPct val="100000"/>
              </a:lnSpc>
              <a:spcBef>
                <a:spcPts val="1200"/>
              </a:spcBef>
              <a:spcAft>
                <a:spcPts val="0"/>
              </a:spcAft>
              <a:buClr>
                <a:srgbClr val="002060"/>
              </a:buClr>
              <a:buSzPts val="2000"/>
              <a:buFont typeface="Arial"/>
              <a:buNone/>
            </a:pPr>
            <a:r>
              <a:rPr lang="uz-Cyrl-UZ" sz="2000">
                <a:solidFill>
                  <a:srgbClr val="002060"/>
                </a:solidFill>
                <a:latin typeface="Times New Roman"/>
                <a:ea typeface="Times New Roman"/>
                <a:cs typeface="Times New Roman"/>
                <a:sym typeface="Times New Roman"/>
              </a:rPr>
              <a:t>        қилиш зарур</a:t>
            </a:r>
            <a:endParaRPr sz="20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xEl>
                                              <p:pRg end="0" st="0"/>
                                            </p:txEl>
                                          </p:spTgt>
                                        </p:tgtEl>
                                        <p:attrNameLst>
                                          <p:attrName>style.visibility</p:attrName>
                                        </p:attrNameLst>
                                      </p:cBhvr>
                                      <p:to>
                                        <p:strVal val="visible"/>
                                      </p:to>
                                    </p:set>
                                    <p:animEffect filter="fade" transition="in">
                                      <p:cBhvr>
                                        <p:cTn dur="500"/>
                                        <p:tgtEl>
                                          <p:spTgt spid="16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xEl>
                                              <p:pRg end="1" st="1"/>
                                            </p:txEl>
                                          </p:spTgt>
                                        </p:tgtEl>
                                        <p:attrNameLst>
                                          <p:attrName>style.visibility</p:attrName>
                                        </p:attrNameLst>
                                      </p:cBhvr>
                                      <p:to>
                                        <p:strVal val="visible"/>
                                      </p:to>
                                    </p:set>
                                    <p:animEffect filter="fade" transition="in">
                                      <p:cBhvr>
                                        <p:cTn dur="500"/>
                                        <p:tgtEl>
                                          <p:spTgt spid="16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xEl>
                                              <p:pRg end="2" st="2"/>
                                            </p:txEl>
                                          </p:spTgt>
                                        </p:tgtEl>
                                        <p:attrNameLst>
                                          <p:attrName>style.visibility</p:attrName>
                                        </p:attrNameLst>
                                      </p:cBhvr>
                                      <p:to>
                                        <p:strVal val="visible"/>
                                      </p:to>
                                    </p:set>
                                    <p:animEffect filter="fade" transition="in">
                                      <p:cBhvr>
                                        <p:cTn dur="500"/>
                                        <p:tgtEl>
                                          <p:spTgt spid="16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xEl>
                                              <p:pRg end="3" st="3"/>
                                            </p:txEl>
                                          </p:spTgt>
                                        </p:tgtEl>
                                        <p:attrNameLst>
                                          <p:attrName>style.visibility</p:attrName>
                                        </p:attrNameLst>
                                      </p:cBhvr>
                                      <p:to>
                                        <p:strVal val="visible"/>
                                      </p:to>
                                    </p:set>
                                    <p:animEffect filter="fade" transition="in">
                                      <p:cBhvr>
                                        <p:cTn dur="500"/>
                                        <p:tgtEl>
                                          <p:spTgt spid="161">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1">
                                            <p:txEl>
                                              <p:pRg end="4" st="4"/>
                                            </p:txEl>
                                          </p:spTgt>
                                        </p:tgtEl>
                                        <p:attrNameLst>
                                          <p:attrName>style.visibility</p:attrName>
                                        </p:attrNameLst>
                                      </p:cBhvr>
                                      <p:to>
                                        <p:strVal val="visible"/>
                                      </p:to>
                                    </p:set>
                                    <p:animEffect filter="fade" transition="in">
                                      <p:cBhvr>
                                        <p:cTn dur="500"/>
                                        <p:tgtEl>
                                          <p:spTgt spid="161">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descr="Картинки по запросу корпоративное управление" id="166" name="Google Shape;166;p1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67" name="Google Shape;167;p10"/>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Бизнесда рақамлаштиришнинг муҳимлиги</a:t>
            </a:r>
            <a:endParaRPr sz="2800">
              <a:solidFill>
                <a:schemeClr val="lt1"/>
              </a:solidFill>
              <a:latin typeface="Times New Roman"/>
              <a:ea typeface="Times New Roman"/>
              <a:cs typeface="Times New Roman"/>
              <a:sym typeface="Times New Roman"/>
            </a:endParaRPr>
          </a:p>
        </p:txBody>
      </p:sp>
      <p:pic>
        <p:nvPicPr>
          <p:cNvPr id="168" name="Google Shape;168;p10"/>
          <p:cNvPicPr preferRelativeResize="0"/>
          <p:nvPr/>
        </p:nvPicPr>
        <p:blipFill rotWithShape="1">
          <a:blip r:embed="rId3">
            <a:alphaModFix/>
          </a:blip>
          <a:srcRect b="9297" l="3265" r="3776" t="4040"/>
          <a:stretch/>
        </p:blipFill>
        <p:spPr>
          <a:xfrm>
            <a:off x="348758" y="1111250"/>
            <a:ext cx="9208484" cy="5007828"/>
          </a:xfrm>
          <a:prstGeom prst="rect">
            <a:avLst/>
          </a:prstGeom>
          <a:noFill/>
          <a:ln>
            <a:noFill/>
          </a:ln>
        </p:spPr>
      </p:pic>
      <p:sp>
        <p:nvSpPr>
          <p:cNvPr id="169" name="Google Shape;169;p10"/>
          <p:cNvSpPr/>
          <p:nvPr/>
        </p:nvSpPr>
        <p:spPr>
          <a:xfrm>
            <a:off x="2335530" y="6180116"/>
            <a:ext cx="523494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200">
                <a:solidFill>
                  <a:schemeClr val="dk1"/>
                </a:solidFill>
                <a:latin typeface="Calibri"/>
                <a:ea typeface="Calibri"/>
                <a:cs typeface="Calibri"/>
                <a:sym typeface="Calibri"/>
              </a:rPr>
              <a:t>https://indeema.com/images/articles/The_benefits_of_digitalization%20/1.png</a:t>
            </a:r>
            <a:endParaRPr sz="12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descr="Картинки по запросу корпоративное управление" id="174" name="Google Shape;174;p1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75" name="Google Shape;175;p11"/>
          <p:cNvSpPr txBox="1"/>
          <p:nvPr/>
        </p:nvSpPr>
        <p:spPr>
          <a:xfrm>
            <a:off x="374055" y="80872"/>
            <a:ext cx="9208484" cy="89448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трансформациянинг афзалликлари ва камчиликлари</a:t>
            </a:r>
            <a:endParaRPr sz="2800">
              <a:solidFill>
                <a:schemeClr val="lt1"/>
              </a:solidFill>
              <a:latin typeface="Times New Roman"/>
              <a:ea typeface="Times New Roman"/>
              <a:cs typeface="Times New Roman"/>
              <a:sym typeface="Times New Roman"/>
            </a:endParaRPr>
          </a:p>
        </p:txBody>
      </p:sp>
      <p:graphicFrame>
        <p:nvGraphicFramePr>
          <p:cNvPr id="176" name="Google Shape;176;p11"/>
          <p:cNvGraphicFramePr/>
          <p:nvPr/>
        </p:nvGraphicFramePr>
        <p:xfrm>
          <a:off x="374054" y="1227666"/>
          <a:ext cx="3000000" cy="3000000"/>
        </p:xfrm>
        <a:graphic>
          <a:graphicData uri="http://schemas.openxmlformats.org/drawingml/2006/table">
            <a:tbl>
              <a:tblPr bandRow="1" firstRow="1">
                <a:noFill/>
                <a:tableStyleId>{BFDF38A0-A662-4588-90CB-5AAB9EB19DC0}</a:tableStyleId>
              </a:tblPr>
              <a:tblGrid>
                <a:gridCol w="4604250"/>
                <a:gridCol w="4604250"/>
              </a:tblGrid>
              <a:tr h="530025">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Афзалликлар</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Камчиликлар</a:t>
                      </a:r>
                      <a:endParaRPr sz="1800" u="none" cap="none" strike="noStrike">
                        <a:latin typeface="Times New Roman"/>
                        <a:ea typeface="Times New Roman"/>
                        <a:cs typeface="Times New Roman"/>
                        <a:sym typeface="Times New Roman"/>
                      </a:endParaRPr>
                    </a:p>
                  </a:txBody>
                  <a:tcPr marT="45725" marB="45725" marR="91450" marL="91450"/>
                </a:tc>
              </a:tr>
              <a:tr h="1344075">
                <a:tc>
                  <a:txBody>
                    <a:bodyPr/>
                    <a:lstStyle/>
                    <a:p>
                      <a:pPr indent="0" lvl="0" marL="0" marR="0" rtl="0" algn="ctr">
                        <a:lnSpc>
                          <a:spcPct val="100000"/>
                        </a:lnSpc>
                        <a:spcBef>
                          <a:spcPts val="0"/>
                        </a:spcBef>
                        <a:spcAft>
                          <a:spcPts val="0"/>
                        </a:spcAft>
                        <a:buClr>
                          <a:schemeClr val="dk1"/>
                        </a:buClr>
                        <a:buSzPts val="1800"/>
                        <a:buFont typeface="Times New Roman"/>
                        <a:buNone/>
                      </a:pPr>
                      <a:r>
                        <a:rPr b="1" lang="uz-Cyrl-UZ" sz="1800" u="none" cap="none" strike="noStrike">
                          <a:solidFill>
                            <a:schemeClr val="dk1"/>
                          </a:solidFill>
                          <a:latin typeface="Times New Roman"/>
                          <a:ea typeface="Times New Roman"/>
                          <a:cs typeface="Times New Roman"/>
                          <a:sym typeface="Times New Roman"/>
                        </a:rPr>
                        <a:t>Жараёнларни автоматлаштириш</a:t>
                      </a:r>
                      <a:endParaRPr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Барча маълумотлар бир жойда сақланади ва тизим томонидан қайта ишланади, бу инсон омилининг таъсирини камайтиради ва иш тезлигини оширади.</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uz-Cyrl-UZ" sz="1800" u="none" cap="none" strike="noStrike">
                          <a:solidFill>
                            <a:schemeClr val="dk1"/>
                          </a:solidFill>
                          <a:latin typeface="Times New Roman"/>
                          <a:ea typeface="Times New Roman"/>
                          <a:cs typeface="Times New Roman"/>
                          <a:sym typeface="Times New Roman"/>
                        </a:rPr>
                        <a:t>Катта хавф</a:t>
                      </a:r>
                      <a:endParaRPr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Компания кўп йиллар давомида ишлаётган бизнес жараёнларига таъсир қиладиган туб ўзгаришларга муҳтож. Ишларни бажаришнинг янги усуллари пайдо бўлади</a:t>
                      </a:r>
                      <a:endParaRPr sz="1800" u="none" cap="none" strike="noStrike">
                        <a:latin typeface="Times New Roman"/>
                        <a:ea typeface="Times New Roman"/>
                        <a:cs typeface="Times New Roman"/>
                        <a:sym typeface="Times New Roman"/>
                      </a:endParaRPr>
                    </a:p>
                  </a:txBody>
                  <a:tcPr marT="45725" marB="45725" marR="91450" marL="91450"/>
                </a:tc>
              </a:tr>
              <a:tr h="1344075">
                <a:tc>
                  <a:txBody>
                    <a:bodyPr/>
                    <a:lstStyle/>
                    <a:p>
                      <a:pPr indent="0" lvl="0" marL="0" marR="0" rtl="0" algn="ctr">
                        <a:spcBef>
                          <a:spcPts val="0"/>
                        </a:spcBef>
                        <a:spcAft>
                          <a:spcPts val="0"/>
                        </a:spcAft>
                        <a:buNone/>
                      </a:pPr>
                      <a:r>
                        <a:rPr b="1" lang="uz-Cyrl-UZ" sz="1800" u="none" cap="none" strike="noStrike">
                          <a:solidFill>
                            <a:schemeClr val="dk1"/>
                          </a:solidFill>
                          <a:latin typeface="Times New Roman"/>
                          <a:ea typeface="Times New Roman"/>
                          <a:cs typeface="Times New Roman"/>
                          <a:sym typeface="Times New Roman"/>
                        </a:rPr>
                        <a:t>Ишлаб чиқаришнинг ошиши</a:t>
                      </a:r>
                      <a:endParaRPr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Хизмат сифати яхшиланади, мижозлар вақтини тежайди, саволларига жавоб олади ва сифатли маҳсулот харид қилади</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uz-Cyrl-UZ" sz="1800" u="none" cap="none" strike="noStrike">
                          <a:solidFill>
                            <a:schemeClr val="dk1"/>
                          </a:solidFill>
                          <a:latin typeface="Times New Roman"/>
                          <a:ea typeface="Times New Roman"/>
                          <a:cs typeface="Times New Roman"/>
                          <a:sym typeface="Times New Roman"/>
                        </a:rPr>
                        <a:t>Янада кўпроқ янгиланишлар</a:t>
                      </a:r>
                      <a:endParaRPr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Масалан, янги бизнес жараёнларини бошқаришга ёрдам бериш учун ходимлар ва бизнес эгаларини ўқитиш зарур</a:t>
                      </a:r>
                      <a:endParaRPr sz="1800" u="none" cap="none" strike="noStrike">
                        <a:latin typeface="Times New Roman"/>
                        <a:ea typeface="Times New Roman"/>
                        <a:cs typeface="Times New Roman"/>
                        <a:sym typeface="Times New Roman"/>
                      </a:endParaRPr>
                    </a:p>
                  </a:txBody>
                  <a:tcPr marT="45725" marB="45725" marR="91450" marL="91450"/>
                </a:tc>
              </a:tr>
              <a:tr h="1344075">
                <a:tc>
                  <a:txBody>
                    <a:bodyPr/>
                    <a:lstStyle/>
                    <a:p>
                      <a:pPr indent="0" lvl="0" marL="0" marR="0" rtl="0" algn="ctr">
                        <a:spcBef>
                          <a:spcPts val="0"/>
                        </a:spcBef>
                        <a:spcAft>
                          <a:spcPts val="0"/>
                        </a:spcAft>
                        <a:buNone/>
                      </a:pPr>
                      <a:r>
                        <a:rPr b="1" lang="uz-Cyrl-UZ" sz="1800" u="none" cap="none" strike="noStrike">
                          <a:solidFill>
                            <a:schemeClr val="dk1"/>
                          </a:solidFill>
                          <a:latin typeface="Times New Roman"/>
                          <a:ea typeface="Times New Roman"/>
                          <a:cs typeface="Times New Roman"/>
                          <a:sym typeface="Times New Roman"/>
                        </a:rPr>
                        <a:t>Харажатлар қисқариши</a:t>
                      </a:r>
                      <a:endParaRPr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solidFill>
                            <a:schemeClr val="dk1"/>
                          </a:solidFill>
                          <a:latin typeface="Times New Roman"/>
                          <a:ea typeface="Times New Roman"/>
                          <a:cs typeface="Times New Roman"/>
                          <a:sym typeface="Times New Roman"/>
                        </a:rPr>
                        <a:t>Жараёнларни оптималлаштириш ҳисобига инновацияларни жорий этиш ва ривожлантириш учун вақт ва имкониятлар пайдо бўлади. Бу эса келажакка инвестициялардир.</a:t>
                      </a:r>
                      <a:endParaRPr sz="18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t/>
                      </a:r>
                      <a:endParaRPr sz="1800" u="none" cap="none" strike="noStrike">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0" name="Shape 180"/>
        <p:cNvGrpSpPr/>
        <p:nvPr/>
      </p:nvGrpSpPr>
      <p:grpSpPr>
        <a:xfrm>
          <a:off x="0" y="0"/>
          <a:ext cx="0" cy="0"/>
          <a:chOff x="0" y="0"/>
          <a:chExt cx="0" cy="0"/>
        </a:xfrm>
      </p:grpSpPr>
      <p:sp>
        <p:nvSpPr>
          <p:cNvPr descr="Картинки по запросу корпоративное управление" id="181" name="Google Shape;181;p1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82" name="Google Shape;182;p12"/>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бизнесда ички жараёнлар рақамлаштириш</a:t>
            </a:r>
            <a:endParaRPr sz="2800">
              <a:solidFill>
                <a:schemeClr val="lt1"/>
              </a:solidFill>
              <a:latin typeface="Times New Roman"/>
              <a:ea typeface="Times New Roman"/>
              <a:cs typeface="Times New Roman"/>
              <a:sym typeface="Times New Roman"/>
            </a:endParaRPr>
          </a:p>
        </p:txBody>
      </p:sp>
      <p:sp>
        <p:nvSpPr>
          <p:cNvPr id="183" name="Google Shape;183;p12"/>
          <p:cNvSpPr txBox="1"/>
          <p:nvPr/>
        </p:nvSpPr>
        <p:spPr>
          <a:xfrm>
            <a:off x="145301" y="852739"/>
            <a:ext cx="9437238" cy="4654681"/>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200"/>
              <a:buFont typeface="Arial"/>
              <a:buNone/>
            </a:pPr>
            <a:r>
              <a:rPr lang="uz-Cyrl-UZ" sz="2200">
                <a:solidFill>
                  <a:srgbClr val="002060"/>
                </a:solidFill>
                <a:latin typeface="Times New Roman"/>
                <a:ea typeface="Times New Roman"/>
                <a:cs typeface="Times New Roman"/>
                <a:sym typeface="Times New Roman"/>
              </a:rPr>
              <a:t>	Бизнес-жараёнларини рақамлаштириш корхонанинг ички ва ташқи коммуникацияларининг муҳим қисмини автоматлаштиришни ўз ичига олади. Нафақат логистика, балки </a:t>
            </a:r>
            <a:r>
              <a:rPr b="1" lang="uz-Cyrl-UZ" sz="2200">
                <a:solidFill>
                  <a:srgbClr val="002060"/>
                </a:solidFill>
                <a:latin typeface="Times New Roman"/>
                <a:ea typeface="Times New Roman"/>
                <a:cs typeface="Times New Roman"/>
                <a:sym typeface="Times New Roman"/>
              </a:rPr>
              <a:t>компаниянинг ички бизнес </a:t>
            </a:r>
            <a:r>
              <a:rPr lang="uz-Cyrl-UZ" sz="2200">
                <a:solidFill>
                  <a:srgbClr val="002060"/>
                </a:solidFill>
                <a:latin typeface="Times New Roman"/>
                <a:ea typeface="Times New Roman"/>
                <a:cs typeface="Times New Roman"/>
                <a:sym typeface="Times New Roman"/>
              </a:rPr>
              <a:t>- жараёнларини ҳам роботлаштириш мумкин, масалан, пудратчилар билан ишлаш жараёнини.</a:t>
            </a:r>
            <a:endParaRPr/>
          </a:p>
          <a:p>
            <a:pPr indent="0" lvl="0" marL="11113" marR="0" rtl="0" algn="just">
              <a:lnSpc>
                <a:spcPct val="114000"/>
              </a:lnSpc>
              <a:spcBef>
                <a:spcPts val="1200"/>
              </a:spcBef>
              <a:spcAft>
                <a:spcPts val="0"/>
              </a:spcAft>
              <a:buClr>
                <a:srgbClr val="002060"/>
              </a:buClr>
              <a:buSzPts val="2200"/>
              <a:buFont typeface="Arial"/>
              <a:buNone/>
            </a:pPr>
            <a:r>
              <a:rPr lang="uz-Cyrl-UZ" sz="2200">
                <a:solidFill>
                  <a:srgbClr val="002060"/>
                </a:solidFill>
                <a:latin typeface="Times New Roman"/>
                <a:ea typeface="Times New Roman"/>
                <a:cs typeface="Times New Roman"/>
                <a:sym typeface="Times New Roman"/>
              </a:rPr>
              <a:t>	</a:t>
            </a:r>
            <a:r>
              <a:rPr b="1" lang="uz-Cyrl-UZ" sz="2200">
                <a:solidFill>
                  <a:srgbClr val="002060"/>
                </a:solidFill>
                <a:latin typeface="Times New Roman"/>
                <a:ea typeface="Times New Roman"/>
                <a:cs typeface="Times New Roman"/>
                <a:sym typeface="Times New Roman"/>
              </a:rPr>
              <a:t>Аввалги даврда қуйидагилар талаб этилар эди:</a:t>
            </a:r>
            <a:endParaRPr/>
          </a:p>
          <a:p>
            <a:pPr indent="-366713" lvl="0" marL="803275" marR="0" rtl="0" algn="just">
              <a:lnSpc>
                <a:spcPct val="114000"/>
              </a:lnSpc>
              <a:spcBef>
                <a:spcPts val="1200"/>
              </a:spcBef>
              <a:spcAft>
                <a:spcPts val="0"/>
              </a:spcAft>
              <a:buClr>
                <a:srgbClr val="002060"/>
              </a:buClr>
              <a:buSzPts val="2200"/>
              <a:buFont typeface="Noto Sans Symbols"/>
              <a:buChar char="▪"/>
            </a:pPr>
            <a:r>
              <a:rPr lang="uz-Cyrl-UZ" sz="2200">
                <a:solidFill>
                  <a:srgbClr val="002060"/>
                </a:solidFill>
                <a:latin typeface="Times New Roman"/>
                <a:ea typeface="Times New Roman"/>
                <a:cs typeface="Times New Roman"/>
                <a:sym typeface="Times New Roman"/>
              </a:rPr>
              <a:t>Буюртмани шакллантириш;</a:t>
            </a:r>
            <a:endParaRPr/>
          </a:p>
          <a:p>
            <a:pPr indent="-366713" lvl="0" marL="803275" marR="0" rtl="0" algn="just">
              <a:lnSpc>
                <a:spcPct val="114000"/>
              </a:lnSpc>
              <a:spcBef>
                <a:spcPts val="1200"/>
              </a:spcBef>
              <a:spcAft>
                <a:spcPts val="0"/>
              </a:spcAft>
              <a:buClr>
                <a:srgbClr val="002060"/>
              </a:buClr>
              <a:buSzPts val="2200"/>
              <a:buFont typeface="Noto Sans Symbols"/>
              <a:buChar char="▪"/>
            </a:pPr>
            <a:r>
              <a:rPr lang="uz-Cyrl-UZ" sz="2200">
                <a:solidFill>
                  <a:srgbClr val="002060"/>
                </a:solidFill>
                <a:latin typeface="Times New Roman"/>
                <a:ea typeface="Times New Roman"/>
                <a:cs typeface="Times New Roman"/>
                <a:sym typeface="Times New Roman"/>
              </a:rPr>
              <a:t>Уни бухгалтериядан ўтказиш ва тўлов ҳисобини бериш;</a:t>
            </a:r>
            <a:endParaRPr/>
          </a:p>
          <a:p>
            <a:pPr indent="-366713" lvl="0" marL="803275" marR="0" rtl="0" algn="just">
              <a:lnSpc>
                <a:spcPct val="114000"/>
              </a:lnSpc>
              <a:spcBef>
                <a:spcPts val="1200"/>
              </a:spcBef>
              <a:spcAft>
                <a:spcPts val="0"/>
              </a:spcAft>
              <a:buClr>
                <a:srgbClr val="002060"/>
              </a:buClr>
              <a:buSzPts val="2200"/>
              <a:buFont typeface="Noto Sans Symbols"/>
              <a:buChar char="▪"/>
            </a:pPr>
            <a:r>
              <a:rPr lang="uz-Cyrl-UZ" sz="2200">
                <a:solidFill>
                  <a:srgbClr val="002060"/>
                </a:solidFill>
                <a:latin typeface="Times New Roman"/>
                <a:ea typeface="Times New Roman"/>
                <a:cs typeface="Times New Roman"/>
                <a:sym typeface="Times New Roman"/>
              </a:rPr>
              <a:t>Буюртмага ишлов беришни бошлашни келишиш;</a:t>
            </a:r>
            <a:endParaRPr/>
          </a:p>
          <a:p>
            <a:pPr indent="-366713" lvl="0" marL="803275" marR="0" rtl="0" algn="just">
              <a:lnSpc>
                <a:spcPct val="114000"/>
              </a:lnSpc>
              <a:spcBef>
                <a:spcPts val="1200"/>
              </a:spcBef>
              <a:spcAft>
                <a:spcPts val="0"/>
              </a:spcAft>
              <a:buClr>
                <a:srgbClr val="002060"/>
              </a:buClr>
              <a:buSzPts val="2200"/>
              <a:buFont typeface="Noto Sans Symbols"/>
              <a:buChar char="▪"/>
            </a:pPr>
            <a:r>
              <a:rPr lang="uz-Cyrl-UZ" sz="2200">
                <a:solidFill>
                  <a:srgbClr val="002060"/>
                </a:solidFill>
                <a:latin typeface="Times New Roman"/>
                <a:ea typeface="Times New Roman"/>
                <a:cs typeface="Times New Roman"/>
                <a:sym typeface="Times New Roman"/>
              </a:rPr>
              <a:t>Тўлов фактини мониторинг қилиш;</a:t>
            </a:r>
            <a:endParaRPr/>
          </a:p>
          <a:p>
            <a:pPr indent="-366713" lvl="0" marL="803275" marR="0" rtl="0" algn="just">
              <a:lnSpc>
                <a:spcPct val="114000"/>
              </a:lnSpc>
              <a:spcBef>
                <a:spcPts val="1200"/>
              </a:spcBef>
              <a:spcAft>
                <a:spcPts val="0"/>
              </a:spcAft>
              <a:buClr>
                <a:srgbClr val="002060"/>
              </a:buClr>
              <a:buSzPts val="2200"/>
              <a:buFont typeface="Noto Sans Symbols"/>
              <a:buChar char="▪"/>
            </a:pPr>
            <a:r>
              <a:rPr lang="uz-Cyrl-UZ" sz="2200">
                <a:solidFill>
                  <a:srgbClr val="002060"/>
                </a:solidFill>
                <a:latin typeface="Times New Roman"/>
                <a:ea typeface="Times New Roman"/>
                <a:cs typeface="Times New Roman"/>
                <a:sym typeface="Times New Roman"/>
              </a:rPr>
              <a:t>Ишлаб чиқариш/етказиб беришга буюртмани шакллантириш.</a:t>
            </a:r>
            <a:endParaRPr/>
          </a:p>
          <a:p>
            <a:pPr indent="-317500" lvl="0" marL="468313" marR="0" rtl="0" algn="just">
              <a:lnSpc>
                <a:spcPct val="114000"/>
              </a:lnSpc>
              <a:spcBef>
                <a:spcPts val="1200"/>
              </a:spcBef>
              <a:spcAft>
                <a:spcPts val="0"/>
              </a:spcAft>
              <a:buClr>
                <a:srgbClr val="AEABAB"/>
              </a:buClr>
              <a:buSzPts val="2200"/>
              <a:buFont typeface="Noto Sans Symbols"/>
              <a:buNone/>
            </a:pPr>
            <a:r>
              <a:t/>
            </a:r>
            <a:endParaRPr sz="22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0" st="0"/>
                                            </p:txEl>
                                          </p:spTgt>
                                        </p:tgtEl>
                                        <p:attrNameLst>
                                          <p:attrName>style.visibility</p:attrName>
                                        </p:attrNameLst>
                                      </p:cBhvr>
                                      <p:to>
                                        <p:strVal val="visible"/>
                                      </p:to>
                                    </p:set>
                                    <p:animEffect filter="fade" transition="in">
                                      <p:cBhvr>
                                        <p:cTn dur="500"/>
                                        <p:tgtEl>
                                          <p:spTgt spid="18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1" st="1"/>
                                            </p:txEl>
                                          </p:spTgt>
                                        </p:tgtEl>
                                        <p:attrNameLst>
                                          <p:attrName>style.visibility</p:attrName>
                                        </p:attrNameLst>
                                      </p:cBhvr>
                                      <p:to>
                                        <p:strVal val="visible"/>
                                      </p:to>
                                    </p:set>
                                    <p:animEffect filter="fade" transition="in">
                                      <p:cBhvr>
                                        <p:cTn dur="500"/>
                                        <p:tgtEl>
                                          <p:spTgt spid="18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2" st="2"/>
                                            </p:txEl>
                                          </p:spTgt>
                                        </p:tgtEl>
                                        <p:attrNameLst>
                                          <p:attrName>style.visibility</p:attrName>
                                        </p:attrNameLst>
                                      </p:cBhvr>
                                      <p:to>
                                        <p:strVal val="visible"/>
                                      </p:to>
                                    </p:set>
                                    <p:animEffect filter="fade" transition="in">
                                      <p:cBhvr>
                                        <p:cTn dur="500"/>
                                        <p:tgtEl>
                                          <p:spTgt spid="18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3" st="3"/>
                                            </p:txEl>
                                          </p:spTgt>
                                        </p:tgtEl>
                                        <p:attrNameLst>
                                          <p:attrName>style.visibility</p:attrName>
                                        </p:attrNameLst>
                                      </p:cBhvr>
                                      <p:to>
                                        <p:strVal val="visible"/>
                                      </p:to>
                                    </p:set>
                                    <p:animEffect filter="fade" transition="in">
                                      <p:cBhvr>
                                        <p:cTn dur="500"/>
                                        <p:tgtEl>
                                          <p:spTgt spid="18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4" st="4"/>
                                            </p:txEl>
                                          </p:spTgt>
                                        </p:tgtEl>
                                        <p:attrNameLst>
                                          <p:attrName>style.visibility</p:attrName>
                                        </p:attrNameLst>
                                      </p:cBhvr>
                                      <p:to>
                                        <p:strVal val="visible"/>
                                      </p:to>
                                    </p:set>
                                    <p:animEffect filter="fade" transition="in">
                                      <p:cBhvr>
                                        <p:cTn dur="500"/>
                                        <p:tgtEl>
                                          <p:spTgt spid="18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5" st="5"/>
                                            </p:txEl>
                                          </p:spTgt>
                                        </p:tgtEl>
                                        <p:attrNameLst>
                                          <p:attrName>style.visibility</p:attrName>
                                        </p:attrNameLst>
                                      </p:cBhvr>
                                      <p:to>
                                        <p:strVal val="visible"/>
                                      </p:to>
                                    </p:set>
                                    <p:animEffect filter="fade" transition="in">
                                      <p:cBhvr>
                                        <p:cTn dur="500"/>
                                        <p:tgtEl>
                                          <p:spTgt spid="18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6" st="6"/>
                                            </p:txEl>
                                          </p:spTgt>
                                        </p:tgtEl>
                                        <p:attrNameLst>
                                          <p:attrName>style.visibility</p:attrName>
                                        </p:attrNameLst>
                                      </p:cBhvr>
                                      <p:to>
                                        <p:strVal val="visible"/>
                                      </p:to>
                                    </p:set>
                                    <p:animEffect filter="fade" transition="in">
                                      <p:cBhvr>
                                        <p:cTn dur="500"/>
                                        <p:tgtEl>
                                          <p:spTgt spid="183">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3">
                                            <p:txEl>
                                              <p:pRg end="7" st="7"/>
                                            </p:txEl>
                                          </p:spTgt>
                                        </p:tgtEl>
                                        <p:attrNameLst>
                                          <p:attrName>style.visibility</p:attrName>
                                        </p:attrNameLst>
                                      </p:cBhvr>
                                      <p:to>
                                        <p:strVal val="visible"/>
                                      </p:to>
                                    </p:set>
                                    <p:animEffect filter="fade" transition="in">
                                      <p:cBhvr>
                                        <p:cTn dur="500"/>
                                        <p:tgtEl>
                                          <p:spTgt spid="183">
                                            <p:txEl>
                                              <p:pRg end="7" st="7"/>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7" name="Shape 187"/>
        <p:cNvGrpSpPr/>
        <p:nvPr/>
      </p:nvGrpSpPr>
      <p:grpSpPr>
        <a:xfrm>
          <a:off x="0" y="0"/>
          <a:ext cx="0" cy="0"/>
          <a:chOff x="0" y="0"/>
          <a:chExt cx="0" cy="0"/>
        </a:xfrm>
      </p:grpSpPr>
      <p:sp>
        <p:nvSpPr>
          <p:cNvPr id="188" name="Google Shape;188;p13"/>
          <p:cNvSpPr txBox="1"/>
          <p:nvPr/>
        </p:nvSpPr>
        <p:spPr>
          <a:xfrm>
            <a:off x="348758" y="4364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Рақамлаштириш жараёнининг босқичлари</a:t>
            </a:r>
            <a:endParaRPr sz="2800">
              <a:solidFill>
                <a:schemeClr val="lt1"/>
              </a:solidFill>
              <a:latin typeface="Times New Roman"/>
              <a:ea typeface="Times New Roman"/>
              <a:cs typeface="Times New Roman"/>
              <a:sym typeface="Times New Roman"/>
            </a:endParaRPr>
          </a:p>
        </p:txBody>
      </p:sp>
      <p:pic>
        <p:nvPicPr>
          <p:cNvPr id="189" name="Google Shape;189;p13"/>
          <p:cNvPicPr preferRelativeResize="0"/>
          <p:nvPr/>
        </p:nvPicPr>
        <p:blipFill rotWithShape="1">
          <a:blip r:embed="rId3">
            <a:alphaModFix/>
          </a:blip>
          <a:srcRect b="0" l="0" r="0" t="0"/>
          <a:stretch/>
        </p:blipFill>
        <p:spPr>
          <a:xfrm>
            <a:off x="630621" y="1357476"/>
            <a:ext cx="8639503" cy="486464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3" name="Shape 193"/>
        <p:cNvGrpSpPr/>
        <p:nvPr/>
      </p:nvGrpSpPr>
      <p:grpSpPr>
        <a:xfrm>
          <a:off x="0" y="0"/>
          <a:ext cx="0" cy="0"/>
          <a:chOff x="0" y="0"/>
          <a:chExt cx="0" cy="0"/>
        </a:xfrm>
      </p:grpSpPr>
      <p:sp>
        <p:nvSpPr>
          <p:cNvPr descr="Картинки по запросу корпоративное управление" id="194" name="Google Shape;194;p1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195" name="Google Shape;195;p14"/>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Рақамлаштириш жараёнининг босқичлари</a:t>
            </a:r>
            <a:endParaRPr sz="2800">
              <a:solidFill>
                <a:schemeClr val="lt1"/>
              </a:solidFill>
              <a:latin typeface="Times New Roman"/>
              <a:ea typeface="Times New Roman"/>
              <a:cs typeface="Times New Roman"/>
              <a:sym typeface="Times New Roman"/>
            </a:endParaRPr>
          </a:p>
        </p:txBody>
      </p:sp>
      <p:sp>
        <p:nvSpPr>
          <p:cNvPr id="196" name="Google Shape;196;p14"/>
          <p:cNvSpPr txBox="1"/>
          <p:nvPr/>
        </p:nvSpPr>
        <p:spPr>
          <a:xfrm>
            <a:off x="274320" y="873761"/>
            <a:ext cx="9494829" cy="5110480"/>
          </a:xfrm>
          <a:prstGeom prst="rect">
            <a:avLst/>
          </a:prstGeom>
          <a:noFill/>
          <a:ln>
            <a:noFill/>
          </a:ln>
        </p:spPr>
        <p:txBody>
          <a:bodyPr anchorCtr="0" anchor="t" bIns="45700" lIns="91425" spcFirstLastPara="1" rIns="91425" wrap="square" tIns="45700">
            <a:noAutofit/>
          </a:bodyPr>
          <a:lstStyle/>
          <a:p>
            <a:pPr indent="-457200" lvl="0" marL="468313" marR="0" rtl="0" algn="just">
              <a:lnSpc>
                <a:spcPct val="114000"/>
              </a:lnSpc>
              <a:spcBef>
                <a:spcPts val="0"/>
              </a:spcBef>
              <a:spcAft>
                <a:spcPts val="0"/>
              </a:spcAft>
              <a:buClr>
                <a:srgbClr val="002060"/>
              </a:buClr>
              <a:buSzPts val="2300"/>
              <a:buFont typeface="Calibri"/>
              <a:buAutoNum type="arabicPeriod"/>
            </a:pPr>
            <a:r>
              <a:rPr lang="uz-Cyrl-UZ" sz="2300">
                <a:solidFill>
                  <a:srgbClr val="002060"/>
                </a:solidFill>
                <a:latin typeface="Times New Roman"/>
                <a:ea typeface="Times New Roman"/>
                <a:cs typeface="Times New Roman"/>
                <a:sym typeface="Times New Roman"/>
              </a:rPr>
              <a:t>Компанияни таҳлил қилиш, мақсадларни қўйиш ва стратегияни ишлаб чиқиш. </a:t>
            </a:r>
            <a:endParaRPr/>
          </a:p>
          <a:p>
            <a:pPr indent="-457200" lvl="0" marL="468313" marR="0" rtl="0" algn="just">
              <a:lnSpc>
                <a:spcPct val="114000"/>
              </a:lnSpc>
              <a:spcBef>
                <a:spcPts val="1200"/>
              </a:spcBef>
              <a:spcAft>
                <a:spcPts val="0"/>
              </a:spcAft>
              <a:buClr>
                <a:srgbClr val="002060"/>
              </a:buClr>
              <a:buSzPts val="2300"/>
              <a:buFont typeface="Calibri"/>
              <a:buAutoNum type="arabicPeriod"/>
            </a:pPr>
            <a:r>
              <a:rPr lang="uz-Cyrl-UZ" sz="2300">
                <a:solidFill>
                  <a:srgbClr val="002060"/>
                </a:solidFill>
                <a:latin typeface="Times New Roman"/>
                <a:ea typeface="Times New Roman"/>
                <a:cs typeface="Times New Roman"/>
                <a:sym typeface="Times New Roman"/>
              </a:rPr>
              <a:t>Рақамли технологияларни жорий этиш.</a:t>
            </a:r>
            <a:endParaRPr/>
          </a:p>
          <a:p>
            <a:pPr indent="-457200" lvl="0" marL="468313" marR="0" rtl="0" algn="just">
              <a:lnSpc>
                <a:spcPct val="114000"/>
              </a:lnSpc>
              <a:spcBef>
                <a:spcPts val="1200"/>
              </a:spcBef>
              <a:spcAft>
                <a:spcPts val="0"/>
              </a:spcAft>
              <a:buClr>
                <a:srgbClr val="002060"/>
              </a:buClr>
              <a:buSzPts val="2300"/>
              <a:buFont typeface="Calibri"/>
              <a:buAutoNum type="arabicPeriod"/>
            </a:pPr>
            <a:r>
              <a:rPr lang="uz-Cyrl-UZ" sz="2300">
                <a:solidFill>
                  <a:srgbClr val="002060"/>
                </a:solidFill>
                <a:latin typeface="Times New Roman"/>
                <a:ea typeface="Times New Roman"/>
                <a:cs typeface="Times New Roman"/>
                <a:sym typeface="Times New Roman"/>
              </a:rPr>
              <a:t>Натижаларни таҳлил қилиш.</a:t>
            </a:r>
            <a:endParaRPr/>
          </a:p>
          <a:p>
            <a:pPr indent="-457200" lvl="0" marL="468313" marR="0" rtl="0" algn="just">
              <a:lnSpc>
                <a:spcPct val="114000"/>
              </a:lnSpc>
              <a:spcBef>
                <a:spcPts val="1200"/>
              </a:spcBef>
              <a:spcAft>
                <a:spcPts val="0"/>
              </a:spcAft>
              <a:buClr>
                <a:srgbClr val="002060"/>
              </a:buClr>
              <a:buSzPts val="2300"/>
              <a:buFont typeface="Noto Sans Symbols"/>
              <a:buChar char="⮚"/>
            </a:pPr>
            <a:r>
              <a:rPr b="1" lang="uz-Cyrl-UZ" sz="2300">
                <a:solidFill>
                  <a:srgbClr val="002060"/>
                </a:solidFill>
                <a:latin typeface="Times New Roman"/>
                <a:ea typeface="Times New Roman"/>
                <a:cs typeface="Times New Roman"/>
                <a:sym typeface="Times New Roman"/>
              </a:rPr>
              <a:t>Компанияни таҳлил қилиш, мақсадларни қўйиш ва стратегияни ишлаб чиқиш. </a:t>
            </a:r>
            <a:r>
              <a:rPr lang="uz-Cyrl-UZ" sz="2300">
                <a:solidFill>
                  <a:srgbClr val="002060"/>
                </a:solidFill>
                <a:latin typeface="Times New Roman"/>
                <a:ea typeface="Times New Roman"/>
                <a:cs typeface="Times New Roman"/>
                <a:sym typeface="Times New Roman"/>
              </a:rPr>
              <a:t>Даставвал компаниянинг барча бизнес-жараёнларини ва стратегик активларини таҳлил қилиб чиқиш керак: барча бўлинмаларнинг, ишлаб чиқаришнинг, ички ва ташқи коммуникацияларининг самарадорлигини аниқлаш лозим. Уларни рақамли технологиялар ёрдамида қандай яхшилаш мумкинлиги ҳақида ўйлаш зарур.</a:t>
            </a:r>
            <a:endParaRPr sz="23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xEl>
                                              <p:pRg end="0" st="0"/>
                                            </p:txEl>
                                          </p:spTgt>
                                        </p:tgtEl>
                                        <p:attrNameLst>
                                          <p:attrName>style.visibility</p:attrName>
                                        </p:attrNameLst>
                                      </p:cBhvr>
                                      <p:to>
                                        <p:strVal val="visible"/>
                                      </p:to>
                                    </p:set>
                                    <p:animEffect filter="fade" transition="in">
                                      <p:cBhvr>
                                        <p:cTn dur="500"/>
                                        <p:tgtEl>
                                          <p:spTgt spid="19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xEl>
                                              <p:pRg end="1" st="1"/>
                                            </p:txEl>
                                          </p:spTgt>
                                        </p:tgtEl>
                                        <p:attrNameLst>
                                          <p:attrName>style.visibility</p:attrName>
                                        </p:attrNameLst>
                                      </p:cBhvr>
                                      <p:to>
                                        <p:strVal val="visible"/>
                                      </p:to>
                                    </p:set>
                                    <p:animEffect filter="fade" transition="in">
                                      <p:cBhvr>
                                        <p:cTn dur="500"/>
                                        <p:tgtEl>
                                          <p:spTgt spid="19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xEl>
                                              <p:pRg end="2" st="2"/>
                                            </p:txEl>
                                          </p:spTgt>
                                        </p:tgtEl>
                                        <p:attrNameLst>
                                          <p:attrName>style.visibility</p:attrName>
                                        </p:attrNameLst>
                                      </p:cBhvr>
                                      <p:to>
                                        <p:strVal val="visible"/>
                                      </p:to>
                                    </p:set>
                                    <p:animEffect filter="fade" transition="in">
                                      <p:cBhvr>
                                        <p:cTn dur="500"/>
                                        <p:tgtEl>
                                          <p:spTgt spid="19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6">
                                            <p:txEl>
                                              <p:pRg end="3" st="3"/>
                                            </p:txEl>
                                          </p:spTgt>
                                        </p:tgtEl>
                                        <p:attrNameLst>
                                          <p:attrName>style.visibility</p:attrName>
                                        </p:attrNameLst>
                                      </p:cBhvr>
                                      <p:to>
                                        <p:strVal val="visible"/>
                                      </p:to>
                                    </p:set>
                                    <p:animEffect filter="fade" transition="in">
                                      <p:cBhvr>
                                        <p:cTn dur="500"/>
                                        <p:tgtEl>
                                          <p:spTgt spid="196">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0" name="Shape 200"/>
        <p:cNvGrpSpPr/>
        <p:nvPr/>
      </p:nvGrpSpPr>
      <p:grpSpPr>
        <a:xfrm>
          <a:off x="0" y="0"/>
          <a:ext cx="0" cy="0"/>
          <a:chOff x="0" y="0"/>
          <a:chExt cx="0" cy="0"/>
        </a:xfrm>
      </p:grpSpPr>
      <p:sp>
        <p:nvSpPr>
          <p:cNvPr descr="Картинки по запросу корпоративное управление" id="201" name="Google Shape;201;p1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02" name="Google Shape;202;p15"/>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Рақамлаштириш жараёнининг босқичлари</a:t>
            </a:r>
            <a:endParaRPr sz="2800">
              <a:solidFill>
                <a:schemeClr val="lt1"/>
              </a:solidFill>
              <a:latin typeface="Times New Roman"/>
              <a:ea typeface="Times New Roman"/>
              <a:cs typeface="Times New Roman"/>
              <a:sym typeface="Times New Roman"/>
            </a:endParaRPr>
          </a:p>
        </p:txBody>
      </p:sp>
      <p:sp>
        <p:nvSpPr>
          <p:cNvPr id="203" name="Google Shape;203;p15"/>
          <p:cNvSpPr txBox="1"/>
          <p:nvPr/>
        </p:nvSpPr>
        <p:spPr>
          <a:xfrm>
            <a:off x="126406" y="873760"/>
            <a:ext cx="9642744" cy="5684695"/>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300"/>
              <a:buFont typeface="Arial"/>
              <a:buNone/>
            </a:pPr>
            <a:r>
              <a:rPr b="1" lang="uz-Cyrl-UZ" sz="2300">
                <a:solidFill>
                  <a:srgbClr val="002060"/>
                </a:solidFill>
                <a:latin typeface="Times New Roman"/>
                <a:ea typeface="Times New Roman"/>
                <a:cs typeface="Times New Roman"/>
                <a:sym typeface="Times New Roman"/>
              </a:rPr>
              <a:t>	Рақамли технологияларни жорий этиш. </a:t>
            </a:r>
            <a:r>
              <a:rPr lang="uz-Cyrl-UZ" sz="2300">
                <a:solidFill>
                  <a:srgbClr val="002060"/>
                </a:solidFill>
                <a:latin typeface="Times New Roman"/>
                <a:ea typeface="Times New Roman"/>
                <a:cs typeface="Times New Roman"/>
                <a:sym typeface="Times New Roman"/>
              </a:rPr>
              <a:t>Аниқ ҳаракатлар режаси тайёр бўлганидан сўнг ва зарур рақамли инструментлар танланганидан кейин ишга киришиш мумкин бўлади. Янги технологияларни жорий этиш, уларни синовдан ўтказиш, техник хатоликларни тузатиш, ходимларни ёки мижозларни ўқитиш учун вақт керак бўлади.</a:t>
            </a:r>
            <a:endParaRPr/>
          </a:p>
          <a:p>
            <a:pPr indent="0" lvl="0" marL="11113" marR="0" rtl="0" algn="just">
              <a:lnSpc>
                <a:spcPct val="114000"/>
              </a:lnSpc>
              <a:spcBef>
                <a:spcPts val="1200"/>
              </a:spcBef>
              <a:spcAft>
                <a:spcPts val="0"/>
              </a:spcAft>
              <a:buClr>
                <a:srgbClr val="002060"/>
              </a:buClr>
              <a:buSzPts val="2300"/>
              <a:buFont typeface="Arial"/>
              <a:buNone/>
            </a:pPr>
            <a:r>
              <a:rPr b="1" lang="uz-Cyrl-UZ" sz="2300">
                <a:solidFill>
                  <a:srgbClr val="002060"/>
                </a:solidFill>
                <a:latin typeface="Times New Roman"/>
                <a:ea typeface="Times New Roman"/>
                <a:cs typeface="Times New Roman"/>
                <a:sym typeface="Times New Roman"/>
              </a:rPr>
              <a:t>	Натижаларни таҳлил қилиш. </a:t>
            </a:r>
            <a:r>
              <a:rPr lang="uz-Cyrl-UZ" sz="2300">
                <a:solidFill>
                  <a:srgbClr val="002060"/>
                </a:solidFill>
                <a:latin typeface="Times New Roman"/>
                <a:ea typeface="Times New Roman"/>
                <a:cs typeface="Times New Roman"/>
                <a:sym typeface="Times New Roman"/>
              </a:rPr>
              <a:t>Ҳар бир рақамли ечимни тадбиқ этгандан сўнг унинг самарадорлигини таҳлил қилиш ва компанияга иқтисодий зарар келтираяптими, ёки аксинча қўшимча даромад ва ёҳуд бошқа манфаат келтираётганига ишонч ҳосил қилиш зарур.</a:t>
            </a:r>
            <a:endParaRPr/>
          </a:p>
          <a:p>
            <a:pPr indent="0" lvl="0" marL="11113" marR="0" rtl="0" algn="just">
              <a:lnSpc>
                <a:spcPct val="114000"/>
              </a:lnSpc>
              <a:spcBef>
                <a:spcPts val="1200"/>
              </a:spcBef>
              <a:spcAft>
                <a:spcPts val="0"/>
              </a:spcAft>
              <a:buClr>
                <a:srgbClr val="002060"/>
              </a:buClr>
              <a:buSzPts val="2300"/>
              <a:buFont typeface="Arial"/>
              <a:buNone/>
            </a:pPr>
            <a:r>
              <a:rPr b="1" lang="uz-Cyrl-UZ" sz="2300">
                <a:solidFill>
                  <a:srgbClr val="002060"/>
                </a:solidFill>
                <a:latin typeface="Times New Roman"/>
                <a:ea typeface="Times New Roman"/>
                <a:cs typeface="Times New Roman"/>
                <a:sym typeface="Times New Roman"/>
              </a:rPr>
              <a:t>	Бизнес-жараён </a:t>
            </a:r>
            <a:r>
              <a:rPr lang="uz-Cyrl-UZ" sz="2300">
                <a:solidFill>
                  <a:srgbClr val="002060"/>
                </a:solidFill>
                <a:latin typeface="Times New Roman"/>
                <a:ea typeface="Times New Roman"/>
                <a:cs typeface="Times New Roman"/>
                <a:sym typeface="Times New Roman"/>
              </a:rPr>
              <a:t>– якуний бизнес-мақсадга эришиш учун ходимлар, мижозлар ва ҳамкорлар томонидан бажариладиган вазифалар. Шунинг учун миқёси кенгайтириладиган бизнес-жараёнлар – ҳар қандай муваффақиятли корхонанинг асоси ҳисобланади.</a:t>
            </a:r>
            <a:endParaRPr/>
          </a:p>
          <a:p>
            <a:pPr indent="-311150" lvl="0" marL="468313" marR="0" rtl="0" algn="just">
              <a:lnSpc>
                <a:spcPct val="114000"/>
              </a:lnSpc>
              <a:spcBef>
                <a:spcPts val="1200"/>
              </a:spcBef>
              <a:spcAft>
                <a:spcPts val="0"/>
              </a:spcAft>
              <a:buClr>
                <a:srgbClr val="AEABAB"/>
              </a:buClr>
              <a:buSzPts val="2300"/>
              <a:buFont typeface="Noto Sans Symbols"/>
              <a:buNone/>
            </a:pPr>
            <a:r>
              <a:t/>
            </a:r>
            <a:endParaRPr sz="23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xEl>
                                              <p:pRg end="0" st="0"/>
                                            </p:txEl>
                                          </p:spTgt>
                                        </p:tgtEl>
                                        <p:attrNameLst>
                                          <p:attrName>style.visibility</p:attrName>
                                        </p:attrNameLst>
                                      </p:cBhvr>
                                      <p:to>
                                        <p:strVal val="visible"/>
                                      </p:to>
                                    </p:set>
                                    <p:animEffect filter="fade" transition="in">
                                      <p:cBhvr>
                                        <p:cTn dur="500"/>
                                        <p:tgtEl>
                                          <p:spTgt spid="20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xEl>
                                              <p:pRg end="1" st="1"/>
                                            </p:txEl>
                                          </p:spTgt>
                                        </p:tgtEl>
                                        <p:attrNameLst>
                                          <p:attrName>style.visibility</p:attrName>
                                        </p:attrNameLst>
                                      </p:cBhvr>
                                      <p:to>
                                        <p:strVal val="visible"/>
                                      </p:to>
                                    </p:set>
                                    <p:animEffect filter="fade" transition="in">
                                      <p:cBhvr>
                                        <p:cTn dur="500"/>
                                        <p:tgtEl>
                                          <p:spTgt spid="20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xEl>
                                              <p:pRg end="2" st="2"/>
                                            </p:txEl>
                                          </p:spTgt>
                                        </p:tgtEl>
                                        <p:attrNameLst>
                                          <p:attrName>style.visibility</p:attrName>
                                        </p:attrNameLst>
                                      </p:cBhvr>
                                      <p:to>
                                        <p:strVal val="visible"/>
                                      </p:to>
                                    </p:set>
                                    <p:animEffect filter="fade" transition="in">
                                      <p:cBhvr>
                                        <p:cTn dur="500"/>
                                        <p:tgtEl>
                                          <p:spTgt spid="20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03">
                                            <p:txEl>
                                              <p:pRg end="3" st="3"/>
                                            </p:txEl>
                                          </p:spTgt>
                                        </p:tgtEl>
                                        <p:attrNameLst>
                                          <p:attrName>style.visibility</p:attrName>
                                        </p:attrNameLst>
                                      </p:cBhvr>
                                      <p:to>
                                        <p:strVal val="visible"/>
                                      </p:to>
                                    </p:set>
                                    <p:animEffect filter="fade" transition="in">
                                      <p:cBhvr>
                                        <p:cTn dur="500"/>
                                        <p:tgtEl>
                                          <p:spTgt spid="203">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7" name="Shape 207"/>
        <p:cNvGrpSpPr/>
        <p:nvPr/>
      </p:nvGrpSpPr>
      <p:grpSpPr>
        <a:xfrm>
          <a:off x="0" y="0"/>
          <a:ext cx="0" cy="0"/>
          <a:chOff x="0" y="0"/>
          <a:chExt cx="0" cy="0"/>
        </a:xfrm>
      </p:grpSpPr>
      <p:pic>
        <p:nvPicPr>
          <p:cNvPr id="208" name="Google Shape;208;p16"/>
          <p:cNvPicPr preferRelativeResize="0"/>
          <p:nvPr/>
        </p:nvPicPr>
        <p:blipFill rotWithShape="1">
          <a:blip r:embed="rId3">
            <a:alphaModFix/>
          </a:blip>
          <a:srcRect b="0" l="0" r="0" t="0"/>
          <a:stretch/>
        </p:blipFill>
        <p:spPr>
          <a:xfrm>
            <a:off x="5150069" y="3018922"/>
            <a:ext cx="3626069" cy="3171672"/>
          </a:xfrm>
          <a:prstGeom prst="rect">
            <a:avLst/>
          </a:prstGeom>
          <a:noFill/>
          <a:ln>
            <a:noFill/>
          </a:ln>
        </p:spPr>
      </p:pic>
      <p:sp>
        <p:nvSpPr>
          <p:cNvPr descr="Картинки по запросу корпоративное управление" id="209" name="Google Shape;209;p1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10" name="Google Shape;210;p16"/>
          <p:cNvSpPr txBox="1"/>
          <p:nvPr/>
        </p:nvSpPr>
        <p:spPr>
          <a:xfrm>
            <a:off x="374055" y="80872"/>
            <a:ext cx="9208484" cy="69234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Бизнес-жараён турлари</a:t>
            </a:r>
            <a:endParaRPr sz="2800">
              <a:solidFill>
                <a:schemeClr val="lt1"/>
              </a:solidFill>
              <a:latin typeface="Times New Roman"/>
              <a:ea typeface="Times New Roman"/>
              <a:cs typeface="Times New Roman"/>
              <a:sym typeface="Times New Roman"/>
            </a:endParaRPr>
          </a:p>
        </p:txBody>
      </p:sp>
      <p:sp>
        <p:nvSpPr>
          <p:cNvPr id="211" name="Google Shape;211;p16"/>
          <p:cNvSpPr txBox="1"/>
          <p:nvPr/>
        </p:nvSpPr>
        <p:spPr>
          <a:xfrm>
            <a:off x="126406" y="863601"/>
            <a:ext cx="9456133" cy="1849120"/>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300"/>
              <a:buFont typeface="Arial"/>
              <a:buNone/>
            </a:pPr>
            <a:r>
              <a:rPr b="1" lang="uz-Cyrl-UZ" sz="2300">
                <a:solidFill>
                  <a:srgbClr val="002060"/>
                </a:solidFill>
                <a:latin typeface="Times New Roman"/>
                <a:ea typeface="Times New Roman"/>
                <a:cs typeface="Times New Roman"/>
                <a:sym typeface="Times New Roman"/>
              </a:rPr>
              <a:t>	Асосий жараёнлар – </a:t>
            </a:r>
            <a:r>
              <a:rPr b="1" i="1" lang="uz-Cyrl-UZ" sz="2300">
                <a:solidFill>
                  <a:srgbClr val="002060"/>
                </a:solidFill>
                <a:latin typeface="Times New Roman"/>
                <a:ea typeface="Times New Roman"/>
                <a:cs typeface="Times New Roman"/>
                <a:sym typeface="Times New Roman"/>
              </a:rPr>
              <a:t>маҳсулот ва хизматларни яратиш, ишлаб чиқиш ва мижозларга етказиш учун зарур бўлган асосий жараёнлар.</a:t>
            </a:r>
            <a:endParaRPr/>
          </a:p>
          <a:p>
            <a:pPr indent="0" lvl="0" marL="11113" marR="0" rtl="0" algn="just">
              <a:lnSpc>
                <a:spcPct val="114000"/>
              </a:lnSpc>
              <a:spcBef>
                <a:spcPts val="1200"/>
              </a:spcBef>
              <a:spcAft>
                <a:spcPts val="0"/>
              </a:spcAft>
              <a:buClr>
                <a:srgbClr val="002060"/>
              </a:buClr>
              <a:buSzPts val="2300"/>
              <a:buFont typeface="Arial"/>
              <a:buNone/>
            </a:pPr>
            <a:r>
              <a:rPr b="1" lang="uz-Cyrl-UZ" sz="2300">
                <a:solidFill>
                  <a:srgbClr val="002060"/>
                </a:solidFill>
                <a:latin typeface="Times New Roman"/>
                <a:ea typeface="Times New Roman"/>
                <a:cs typeface="Times New Roman"/>
                <a:sym typeface="Times New Roman"/>
              </a:rPr>
              <a:t>	Бошқарув жараёнлари – </a:t>
            </a:r>
            <a:r>
              <a:rPr b="1" i="1" lang="uz-Cyrl-UZ" sz="2300">
                <a:solidFill>
                  <a:srgbClr val="002060"/>
                </a:solidFill>
                <a:latin typeface="Times New Roman"/>
                <a:ea typeface="Times New Roman"/>
                <a:cs typeface="Times New Roman"/>
                <a:sym typeface="Times New Roman"/>
              </a:rPr>
              <a:t>бюджетни ва стратегик ўсиш имкониятларини кузатиб борадиган ва назорат қиладиган тизимлар.</a:t>
            </a:r>
            <a:endParaRPr b="1" i="1" sz="2300">
              <a:solidFill>
                <a:srgbClr val="002060"/>
              </a:solidFill>
              <a:latin typeface="Times New Roman"/>
              <a:ea typeface="Times New Roman"/>
              <a:cs typeface="Times New Roman"/>
              <a:sym typeface="Times New Roman"/>
            </a:endParaRPr>
          </a:p>
        </p:txBody>
      </p:sp>
      <p:sp>
        <p:nvSpPr>
          <p:cNvPr id="212" name="Google Shape;212;p16"/>
          <p:cNvSpPr txBox="1"/>
          <p:nvPr/>
        </p:nvSpPr>
        <p:spPr>
          <a:xfrm>
            <a:off x="183114" y="2816008"/>
            <a:ext cx="6028500" cy="2101432"/>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300"/>
              <a:buFont typeface="Arial"/>
              <a:buNone/>
            </a:pPr>
            <a:r>
              <a:rPr b="1" lang="uz-Cyrl-UZ" sz="2300">
                <a:solidFill>
                  <a:srgbClr val="002060"/>
                </a:solidFill>
                <a:latin typeface="Times New Roman"/>
                <a:ea typeface="Times New Roman"/>
                <a:cs typeface="Times New Roman"/>
                <a:sym typeface="Times New Roman"/>
              </a:rPr>
              <a:t>	Ёрдамчи жараёнлар – </a:t>
            </a:r>
            <a:r>
              <a:rPr b="1" i="1" lang="uz-Cyrl-UZ" sz="2300">
                <a:solidFill>
                  <a:srgbClr val="002060"/>
                </a:solidFill>
                <a:latin typeface="Times New Roman"/>
                <a:ea typeface="Times New Roman"/>
                <a:cs typeface="Times New Roman"/>
                <a:sym typeface="Times New Roman"/>
              </a:rPr>
              <a:t>техник қўллаб-қувватлаш, офис маъмурлаштириш ва мижозлар аризалари билан ишлаш каби ҳар қандай бизнеснинг сервер қисмида фойдаланиладиган тизимлар.</a:t>
            </a:r>
            <a:endParaRPr b="1" i="1" sz="2300">
              <a:solidFill>
                <a:srgbClr val="002060"/>
              </a:solidFill>
              <a:latin typeface="Times New Roman"/>
              <a:ea typeface="Times New Roman"/>
              <a:cs typeface="Times New Roman"/>
              <a:sym typeface="Times New Roman"/>
            </a:endParaRPr>
          </a:p>
        </p:txBody>
      </p:sp>
      <p:sp>
        <p:nvSpPr>
          <p:cNvPr id="213" name="Google Shape;213;p16"/>
          <p:cNvSpPr/>
          <p:nvPr/>
        </p:nvSpPr>
        <p:spPr>
          <a:xfrm>
            <a:off x="376694" y="6181486"/>
            <a:ext cx="5641340"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1100">
                <a:solidFill>
                  <a:schemeClr val="dk1"/>
                </a:solidFill>
                <a:latin typeface="Calibri"/>
                <a:ea typeface="Calibri"/>
                <a:cs typeface="Calibri"/>
                <a:sym typeface="Calibri"/>
              </a:rPr>
              <a:t>https://www.notifyvisitors.com/pb/wp-content/uploads/2021/04/Business-Process-types.webp</a:t>
            </a:r>
            <a:endParaRPr sz="11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1">
                                            <p:txEl>
                                              <p:pRg end="0" st="0"/>
                                            </p:txEl>
                                          </p:spTgt>
                                        </p:tgtEl>
                                        <p:attrNameLst>
                                          <p:attrName>style.visibility</p:attrName>
                                        </p:attrNameLst>
                                      </p:cBhvr>
                                      <p:to>
                                        <p:strVal val="visible"/>
                                      </p:to>
                                    </p:set>
                                    <p:animEffect filter="fade" transition="in">
                                      <p:cBhvr>
                                        <p:cTn dur="500"/>
                                        <p:tgtEl>
                                          <p:spTgt spid="21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1">
                                            <p:txEl>
                                              <p:pRg end="1" st="1"/>
                                            </p:txEl>
                                          </p:spTgt>
                                        </p:tgtEl>
                                        <p:attrNameLst>
                                          <p:attrName>style.visibility</p:attrName>
                                        </p:attrNameLst>
                                      </p:cBhvr>
                                      <p:to>
                                        <p:strVal val="visible"/>
                                      </p:to>
                                    </p:set>
                                    <p:animEffect filter="fade" transition="in">
                                      <p:cBhvr>
                                        <p:cTn dur="500"/>
                                        <p:tgtEl>
                                          <p:spTgt spid="21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xEl>
                                              <p:pRg end="0" st="0"/>
                                            </p:txEl>
                                          </p:spTgt>
                                        </p:tgtEl>
                                        <p:attrNameLst>
                                          <p:attrName>style.visibility</p:attrName>
                                        </p:attrNameLst>
                                      </p:cBhvr>
                                      <p:to>
                                        <p:strVal val="visible"/>
                                      </p:to>
                                    </p:set>
                                    <p:animEffect filter="fade" transition="in">
                                      <p:cBhvr>
                                        <p:cTn dur="500"/>
                                        <p:tgtEl>
                                          <p:spTgt spid="212">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7" name="Shape 217"/>
        <p:cNvGrpSpPr/>
        <p:nvPr/>
      </p:nvGrpSpPr>
      <p:grpSpPr>
        <a:xfrm>
          <a:off x="0" y="0"/>
          <a:ext cx="0" cy="0"/>
          <a:chOff x="0" y="0"/>
          <a:chExt cx="0" cy="0"/>
        </a:xfrm>
      </p:grpSpPr>
      <p:sp>
        <p:nvSpPr>
          <p:cNvPr descr="Картинки по запросу корпоративное управление" id="218" name="Google Shape;218;p1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19" name="Google Shape;219;p17"/>
          <p:cNvSpPr txBox="1"/>
          <p:nvPr/>
        </p:nvSpPr>
        <p:spPr>
          <a:xfrm>
            <a:off x="374055" y="80872"/>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бизнесда янги имкониятлар яратадиган 7 босқичли режа</a:t>
            </a:r>
            <a:endParaRPr sz="2800">
              <a:solidFill>
                <a:schemeClr val="lt1"/>
              </a:solidFill>
              <a:latin typeface="Times New Roman"/>
              <a:ea typeface="Times New Roman"/>
              <a:cs typeface="Times New Roman"/>
              <a:sym typeface="Times New Roman"/>
            </a:endParaRPr>
          </a:p>
        </p:txBody>
      </p:sp>
      <p:sp>
        <p:nvSpPr>
          <p:cNvPr id="220" name="Google Shape;220;p17"/>
          <p:cNvSpPr txBox="1"/>
          <p:nvPr/>
        </p:nvSpPr>
        <p:spPr>
          <a:xfrm>
            <a:off x="126406" y="1016000"/>
            <a:ext cx="9642744" cy="5841999"/>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400"/>
              <a:buFont typeface="Arial"/>
              <a:buNone/>
            </a:pPr>
            <a:r>
              <a:rPr b="1" lang="uz-Cyrl-UZ" sz="2400">
                <a:solidFill>
                  <a:srgbClr val="002060"/>
                </a:solidFill>
                <a:latin typeface="Times New Roman"/>
                <a:ea typeface="Times New Roman"/>
                <a:cs typeface="Times New Roman"/>
                <a:sym typeface="Times New Roman"/>
              </a:rPr>
              <a:t>	1 босқич – Мақсадни белгилаш. </a:t>
            </a:r>
            <a:r>
              <a:rPr lang="uz-Cyrl-UZ" sz="2400">
                <a:solidFill>
                  <a:srgbClr val="002060"/>
                </a:solidFill>
                <a:latin typeface="Times New Roman"/>
                <a:ea typeface="Times New Roman"/>
                <a:cs typeface="Times New Roman"/>
                <a:sym typeface="Times New Roman"/>
              </a:rPr>
              <a:t>Ҳар бир жараён учун аниқ мақсадлар тузилмаси ва муваффақият кўрсаткичлари ишлаб чиқилиши лозим. Якуний мақсадлар белгиаб олиниши зарур. Баъзилар буни асосий натижаларни белгилаш деб аташади, бироқ барча ўз хоҳлаганидек аташи мумкин. Асосий урғу бу ерда мақсадни ва миқдорий кўрсаткичларни ишлаб чиқишга берилади: вақт ва харажатларни иқтисод қилишга, мижозларнинг қониқтирилганлигига. </a:t>
            </a:r>
            <a:endParaRPr/>
          </a:p>
          <a:p>
            <a:pPr indent="0" lvl="0" marL="11113" marR="0" rtl="0" algn="just">
              <a:lnSpc>
                <a:spcPct val="114000"/>
              </a:lnSpc>
              <a:spcBef>
                <a:spcPts val="1200"/>
              </a:spcBef>
              <a:spcAft>
                <a:spcPts val="0"/>
              </a:spcAft>
              <a:buClr>
                <a:srgbClr val="002060"/>
              </a:buClr>
              <a:buSzPts val="2400"/>
              <a:buFont typeface="Arial"/>
              <a:buNone/>
            </a:pPr>
            <a:r>
              <a:rPr b="1" lang="uz-Cyrl-UZ" sz="2400">
                <a:solidFill>
                  <a:srgbClr val="002060"/>
                </a:solidFill>
                <a:latin typeface="Times New Roman"/>
                <a:ea typeface="Times New Roman"/>
                <a:cs typeface="Times New Roman"/>
                <a:sym typeface="Times New Roman"/>
              </a:rPr>
              <a:t>	2 босқич – Жараёнларнинг ҳажми. </a:t>
            </a:r>
            <a:r>
              <a:rPr lang="uz-Cyrl-UZ" sz="2400">
                <a:solidFill>
                  <a:srgbClr val="002060"/>
                </a:solidFill>
                <a:latin typeface="Times New Roman"/>
                <a:ea typeface="Times New Roman"/>
                <a:cs typeface="Times New Roman"/>
                <a:sym typeface="Times New Roman"/>
              </a:rPr>
              <a:t>Қайси турдаги бизнес — жараёнини рақамлаштириш кераклигини аниқлаш лозим. Одатда бизнес-жараёнларнинг учта асосий тури мавжуд бўлади: </a:t>
            </a:r>
            <a:r>
              <a:rPr b="1" i="1" lang="uz-Cyrl-UZ" sz="2400">
                <a:solidFill>
                  <a:srgbClr val="002060"/>
                </a:solidFill>
                <a:latin typeface="Times New Roman"/>
                <a:ea typeface="Times New Roman"/>
                <a:cs typeface="Times New Roman"/>
                <a:sym typeface="Times New Roman"/>
              </a:rPr>
              <a:t>операцион, бошқарув ва ёрдамчи.</a:t>
            </a:r>
            <a:endParaRPr b="1" i="1" sz="24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xEl>
                                              <p:pRg end="0" st="0"/>
                                            </p:txEl>
                                          </p:spTgt>
                                        </p:tgtEl>
                                        <p:attrNameLst>
                                          <p:attrName>style.visibility</p:attrName>
                                        </p:attrNameLst>
                                      </p:cBhvr>
                                      <p:to>
                                        <p:strVal val="visible"/>
                                      </p:to>
                                    </p:set>
                                    <p:animEffect filter="fade" transition="in">
                                      <p:cBhvr>
                                        <p:cTn dur="500"/>
                                        <p:tgtEl>
                                          <p:spTgt spid="220">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xEl>
                                              <p:pRg end="1" st="1"/>
                                            </p:txEl>
                                          </p:spTgt>
                                        </p:tgtEl>
                                        <p:attrNameLst>
                                          <p:attrName>style.visibility</p:attrName>
                                        </p:attrNameLst>
                                      </p:cBhvr>
                                      <p:to>
                                        <p:strVal val="visible"/>
                                      </p:to>
                                    </p:set>
                                    <p:animEffect filter="fade" transition="in">
                                      <p:cBhvr>
                                        <p:cTn dur="500"/>
                                        <p:tgtEl>
                                          <p:spTgt spid="220">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descr="Картинки по запросу корпоративное управление" id="225" name="Google Shape;225;p1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26" name="Google Shape;226;p18"/>
          <p:cNvSpPr txBox="1"/>
          <p:nvPr/>
        </p:nvSpPr>
        <p:spPr>
          <a:xfrm>
            <a:off x="374055" y="80872"/>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бизнесда янги имкониятлар яратадиган 7 босқичли режа</a:t>
            </a:r>
            <a:endParaRPr sz="2800">
              <a:solidFill>
                <a:schemeClr val="lt1"/>
              </a:solidFill>
              <a:latin typeface="Times New Roman"/>
              <a:ea typeface="Times New Roman"/>
              <a:cs typeface="Times New Roman"/>
              <a:sym typeface="Times New Roman"/>
            </a:endParaRPr>
          </a:p>
        </p:txBody>
      </p:sp>
      <p:sp>
        <p:nvSpPr>
          <p:cNvPr id="227" name="Google Shape;227;p18"/>
          <p:cNvSpPr txBox="1"/>
          <p:nvPr/>
        </p:nvSpPr>
        <p:spPr>
          <a:xfrm>
            <a:off x="126406" y="1016000"/>
            <a:ext cx="9642744" cy="5841999"/>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000"/>
              <a:buFont typeface="Arial"/>
              <a:buNone/>
            </a:pPr>
            <a:r>
              <a:rPr b="1" lang="uz-Cyrl-UZ" sz="2000">
                <a:solidFill>
                  <a:srgbClr val="002060"/>
                </a:solidFill>
                <a:latin typeface="Times New Roman"/>
                <a:ea typeface="Times New Roman"/>
                <a:cs typeface="Times New Roman"/>
                <a:sym typeface="Times New Roman"/>
              </a:rPr>
              <a:t>	3 босқич – Рақамли бизнес-модельни аниқлаш. </a:t>
            </a:r>
            <a:r>
              <a:rPr lang="uz-Cyrl-UZ" sz="2000">
                <a:solidFill>
                  <a:srgbClr val="002060"/>
                </a:solidFill>
                <a:latin typeface="Times New Roman"/>
                <a:ea typeface="Times New Roman"/>
                <a:cs typeface="Times New Roman"/>
                <a:sym typeface="Times New Roman"/>
              </a:rPr>
              <a:t>Рақамли бизнес моделини аниқлашнинг энг яхши усули — бу турли рақамли платформалар томомнидан корхоналарга инновацияларни жорий қилиш ва пайдо бўлаётган тенденциялардан фойдаланишга қандай имкон бериши даражасини ўрганишдир. Рақамли бизнес — моделлари ташкилотларга мижозлар эҳтиёжларини ноёб усулларда қондириш учун технологиялардан фойдаланиш имконини беради. Ушбу усуллар рақобатчилик муҳини яратади ва молиявий барқарорликни таъминлайди.</a:t>
            </a:r>
            <a:endParaRPr/>
          </a:p>
          <a:p>
            <a:pPr indent="0" lvl="0" marL="11113" marR="0" rtl="0" algn="just">
              <a:lnSpc>
                <a:spcPct val="114000"/>
              </a:lnSpc>
              <a:spcBef>
                <a:spcPts val="1200"/>
              </a:spcBef>
              <a:spcAft>
                <a:spcPts val="0"/>
              </a:spcAft>
              <a:buClr>
                <a:srgbClr val="002060"/>
              </a:buClr>
              <a:buSzPts val="2000"/>
              <a:buFont typeface="Arial"/>
              <a:buNone/>
            </a:pPr>
            <a:r>
              <a:rPr b="1" lang="uz-Cyrl-UZ" sz="2000">
                <a:solidFill>
                  <a:srgbClr val="002060"/>
                </a:solidFill>
                <a:latin typeface="Times New Roman"/>
                <a:ea typeface="Times New Roman"/>
                <a:cs typeface="Times New Roman"/>
                <a:sym typeface="Times New Roman"/>
              </a:rPr>
              <a:t>	4 босқич – Оптималлаштириш.</a:t>
            </a:r>
            <a:r>
              <a:rPr lang="uz-Cyrl-UZ" sz="2000">
                <a:solidFill>
                  <a:srgbClr val="002060"/>
                </a:solidFill>
                <a:latin typeface="Times New Roman"/>
                <a:ea typeface="Times New Roman"/>
                <a:cs typeface="Times New Roman"/>
                <a:sym typeface="Times New Roman"/>
              </a:rPr>
              <a:t> Бизнес — жараёнларини анъанавий кўринишдан рақамлига ўтказишдан олдин уларни бир бутун яхлитлик сифатида кўриш зарур. Мавжуд жараёнларни автоматлаштириш қолипидан чиқиш ва керак бўлганда ўз жараёнларни яратиш ёки ихтиро қилишни бошлаш лозим. Рақамли ташкилотни яратиш бир вақтлар қўлда бажариладиган жараённи автоматлаштиришдан кўпроқ нарсани англатади.</a:t>
            </a:r>
            <a:endParaRPr sz="20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7">
                                            <p:txEl>
                                              <p:pRg end="0" st="0"/>
                                            </p:txEl>
                                          </p:spTgt>
                                        </p:tgtEl>
                                        <p:attrNameLst>
                                          <p:attrName>style.visibility</p:attrName>
                                        </p:attrNameLst>
                                      </p:cBhvr>
                                      <p:to>
                                        <p:strVal val="visible"/>
                                      </p:to>
                                    </p:set>
                                    <p:animEffect filter="fade" transition="in">
                                      <p:cBhvr>
                                        <p:cTn dur="500"/>
                                        <p:tgtEl>
                                          <p:spTgt spid="22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7">
                                            <p:txEl>
                                              <p:pRg end="1" st="1"/>
                                            </p:txEl>
                                          </p:spTgt>
                                        </p:tgtEl>
                                        <p:attrNameLst>
                                          <p:attrName>style.visibility</p:attrName>
                                        </p:attrNameLst>
                                      </p:cBhvr>
                                      <p:to>
                                        <p:strVal val="visible"/>
                                      </p:to>
                                    </p:set>
                                    <p:animEffect filter="fade" transition="in">
                                      <p:cBhvr>
                                        <p:cTn dur="500"/>
                                        <p:tgtEl>
                                          <p:spTgt spid="227">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1" name="Shape 231"/>
        <p:cNvGrpSpPr/>
        <p:nvPr/>
      </p:nvGrpSpPr>
      <p:grpSpPr>
        <a:xfrm>
          <a:off x="0" y="0"/>
          <a:ext cx="0" cy="0"/>
          <a:chOff x="0" y="0"/>
          <a:chExt cx="0" cy="0"/>
        </a:xfrm>
      </p:grpSpPr>
      <p:sp>
        <p:nvSpPr>
          <p:cNvPr descr="Картинки по запросу корпоративное управление" id="232" name="Google Shape;232;p1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33" name="Google Shape;233;p19"/>
          <p:cNvSpPr txBox="1"/>
          <p:nvPr/>
        </p:nvSpPr>
        <p:spPr>
          <a:xfrm>
            <a:off x="374055" y="80872"/>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бизнесда янги имкониятлар яратадиган 7 босқичли режа</a:t>
            </a:r>
            <a:endParaRPr sz="2800">
              <a:solidFill>
                <a:schemeClr val="lt1"/>
              </a:solidFill>
              <a:latin typeface="Times New Roman"/>
              <a:ea typeface="Times New Roman"/>
              <a:cs typeface="Times New Roman"/>
              <a:sym typeface="Times New Roman"/>
            </a:endParaRPr>
          </a:p>
        </p:txBody>
      </p:sp>
      <p:sp>
        <p:nvSpPr>
          <p:cNvPr id="234" name="Google Shape;234;p19"/>
          <p:cNvSpPr txBox="1"/>
          <p:nvPr/>
        </p:nvSpPr>
        <p:spPr>
          <a:xfrm>
            <a:off x="126406" y="1016000"/>
            <a:ext cx="9574642" cy="4932855"/>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000"/>
              <a:buFont typeface="Arial"/>
              <a:buNone/>
            </a:pPr>
            <a:r>
              <a:rPr b="1" lang="uz-Cyrl-UZ" sz="2000">
                <a:solidFill>
                  <a:srgbClr val="002060"/>
                </a:solidFill>
                <a:latin typeface="Times New Roman"/>
                <a:ea typeface="Times New Roman"/>
                <a:cs typeface="Times New Roman"/>
                <a:sym typeface="Times New Roman"/>
              </a:rPr>
              <a:t>	5 босқич – Дастурий платформалардан фойдаланиш</a:t>
            </a:r>
            <a:r>
              <a:rPr lang="uz-Cyrl-UZ" sz="2000">
                <a:solidFill>
                  <a:srgbClr val="002060"/>
                </a:solidFill>
                <a:latin typeface="Times New Roman"/>
                <a:ea typeface="Times New Roman"/>
                <a:cs typeface="Times New Roman"/>
                <a:sym typeface="Times New Roman"/>
              </a:rPr>
              <a:t>. Рақамли трансформация ҳар доим дастурий таъминотни ўз ичига олади. Аксарият йирик ташкилотлар корпоратив дастурий ечимларга таянади. Дастурий таъминотлар компанияларга бизнесларини бошқаришга ёрдам беради: маркетинг ҳамда сотишдан тортиб операциялар ва молиявий бошқарувгача бўлган барча масалаларни ҳал қилади.</a:t>
            </a:r>
            <a:endParaRPr/>
          </a:p>
          <a:p>
            <a:pPr indent="0" lvl="0" marL="11113" marR="0" rtl="0" algn="just">
              <a:lnSpc>
                <a:spcPct val="114000"/>
              </a:lnSpc>
              <a:spcBef>
                <a:spcPts val="1200"/>
              </a:spcBef>
              <a:spcAft>
                <a:spcPts val="0"/>
              </a:spcAft>
              <a:buClr>
                <a:srgbClr val="002060"/>
              </a:buClr>
              <a:buSzPts val="2000"/>
              <a:buFont typeface="Arial"/>
              <a:buNone/>
            </a:pPr>
            <a:r>
              <a:rPr b="1" lang="uz-Cyrl-UZ" sz="2000">
                <a:solidFill>
                  <a:srgbClr val="002060"/>
                </a:solidFill>
                <a:latin typeface="Times New Roman"/>
                <a:ea typeface="Times New Roman"/>
                <a:cs typeface="Times New Roman"/>
                <a:sym typeface="Times New Roman"/>
              </a:rPr>
              <a:t>	6</a:t>
            </a:r>
            <a:r>
              <a:rPr lang="uz-Cyrl-UZ" sz="2000">
                <a:solidFill>
                  <a:srgbClr val="002060"/>
                </a:solidFill>
                <a:latin typeface="Times New Roman"/>
                <a:ea typeface="Times New Roman"/>
                <a:cs typeface="Times New Roman"/>
                <a:sym typeface="Times New Roman"/>
              </a:rPr>
              <a:t> </a:t>
            </a:r>
            <a:r>
              <a:rPr b="1" lang="uz-Cyrl-UZ" sz="2000">
                <a:solidFill>
                  <a:srgbClr val="002060"/>
                </a:solidFill>
                <a:latin typeface="Times New Roman"/>
                <a:ea typeface="Times New Roman"/>
                <a:cs typeface="Times New Roman"/>
                <a:sym typeface="Times New Roman"/>
              </a:rPr>
              <a:t>босқич – Йўл харитасини тузиш. </a:t>
            </a:r>
            <a:r>
              <a:rPr lang="uz-Cyrl-UZ" sz="2000">
                <a:solidFill>
                  <a:srgbClr val="002060"/>
                </a:solidFill>
                <a:latin typeface="Times New Roman"/>
                <a:ea typeface="Times New Roman"/>
                <a:cs typeface="Times New Roman"/>
                <a:sym typeface="Times New Roman"/>
              </a:rPr>
              <a:t>Рақамли трансформация йўл харитаси ташкилотнинг асосий рақамли стратегик мақсадларининг аниқ, вақтга асосланган визуал тасвиридир. «Йўл харитаси» рақамли стратегияни ходимларга осонгина этказиш учун фойдалидир. </a:t>
            </a:r>
            <a:endParaRPr/>
          </a:p>
          <a:p>
            <a:pPr indent="0" lvl="0" marL="11113" marR="0" rtl="0" algn="just">
              <a:lnSpc>
                <a:spcPct val="114000"/>
              </a:lnSpc>
              <a:spcBef>
                <a:spcPts val="1200"/>
              </a:spcBef>
              <a:spcAft>
                <a:spcPts val="0"/>
              </a:spcAft>
              <a:buClr>
                <a:srgbClr val="002060"/>
              </a:buClr>
              <a:buSzPts val="2000"/>
              <a:buFont typeface="Arial"/>
              <a:buNone/>
            </a:pPr>
            <a:r>
              <a:rPr b="1" lang="uz-Cyrl-UZ" sz="2000">
                <a:solidFill>
                  <a:srgbClr val="002060"/>
                </a:solidFill>
                <a:latin typeface="Times New Roman"/>
                <a:ea typeface="Times New Roman"/>
                <a:cs typeface="Times New Roman"/>
                <a:sym typeface="Times New Roman"/>
              </a:rPr>
              <a:t>	7 босқич – Маълумотлар билан ишлаш. </a:t>
            </a:r>
            <a:r>
              <a:rPr lang="uz-Cyrl-UZ" sz="2000">
                <a:solidFill>
                  <a:srgbClr val="002060"/>
                </a:solidFill>
                <a:latin typeface="Times New Roman"/>
                <a:ea typeface="Times New Roman"/>
                <a:cs typeface="Times New Roman"/>
                <a:sym typeface="Times New Roman"/>
              </a:rPr>
              <a:t>Узоқ муддатли, юқори хавфли лойиҳалардан эмас, балки тежамкор ёндашувлардан фойдаланган ҳолда ишлаш зарур. Узлуксиз ривожланиш, такрорлаш ва тезкор ишга тушириш – мана бу ҳақиқатдир. Буни ҳисобга олиш муҳим ҳисобланади.</a:t>
            </a:r>
            <a:endParaRPr sz="20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4">
                                            <p:txEl>
                                              <p:pRg end="0" st="0"/>
                                            </p:txEl>
                                          </p:spTgt>
                                        </p:tgtEl>
                                        <p:attrNameLst>
                                          <p:attrName>style.visibility</p:attrName>
                                        </p:attrNameLst>
                                      </p:cBhvr>
                                      <p:to>
                                        <p:strVal val="visible"/>
                                      </p:to>
                                    </p:set>
                                    <p:animEffect filter="fade" transition="in">
                                      <p:cBhvr>
                                        <p:cTn dur="500"/>
                                        <p:tgtEl>
                                          <p:spTgt spid="23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4">
                                            <p:txEl>
                                              <p:pRg end="1" st="1"/>
                                            </p:txEl>
                                          </p:spTgt>
                                        </p:tgtEl>
                                        <p:attrNameLst>
                                          <p:attrName>style.visibility</p:attrName>
                                        </p:attrNameLst>
                                      </p:cBhvr>
                                      <p:to>
                                        <p:strVal val="visible"/>
                                      </p:to>
                                    </p:set>
                                    <p:animEffect filter="fade" transition="in">
                                      <p:cBhvr>
                                        <p:cTn dur="500"/>
                                        <p:tgtEl>
                                          <p:spTgt spid="23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4">
                                            <p:txEl>
                                              <p:pRg end="2" st="2"/>
                                            </p:txEl>
                                          </p:spTgt>
                                        </p:tgtEl>
                                        <p:attrNameLst>
                                          <p:attrName>style.visibility</p:attrName>
                                        </p:attrNameLst>
                                      </p:cBhvr>
                                      <p:to>
                                        <p:strVal val="visible"/>
                                      </p:to>
                                    </p:set>
                                    <p:animEffect filter="fade" transition="in">
                                      <p:cBhvr>
                                        <p:cTn dur="500"/>
                                        <p:tgtEl>
                                          <p:spTgt spid="23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8" name="Shape 238"/>
        <p:cNvGrpSpPr/>
        <p:nvPr/>
      </p:nvGrpSpPr>
      <p:grpSpPr>
        <a:xfrm>
          <a:off x="0" y="0"/>
          <a:ext cx="0" cy="0"/>
          <a:chOff x="0" y="0"/>
          <a:chExt cx="0" cy="0"/>
        </a:xfrm>
      </p:grpSpPr>
      <p:sp>
        <p:nvSpPr>
          <p:cNvPr descr="Картинки по запросу корпоративное управление" id="239" name="Google Shape;239;p2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40" name="Google Shape;240;p20"/>
          <p:cNvSpPr txBox="1"/>
          <p:nvPr/>
        </p:nvSpPr>
        <p:spPr>
          <a:xfrm>
            <a:off x="374055" y="305649"/>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Кичик бизнес субъектларининг рақамли трансформация стратегияси ишлаб чиқиш</a:t>
            </a:r>
            <a:endParaRPr sz="2800">
              <a:solidFill>
                <a:schemeClr val="lt1"/>
              </a:solidFill>
              <a:latin typeface="Times New Roman"/>
              <a:ea typeface="Times New Roman"/>
              <a:cs typeface="Times New Roman"/>
              <a:sym typeface="Times New Roman"/>
            </a:endParaRPr>
          </a:p>
        </p:txBody>
      </p:sp>
      <p:sp>
        <p:nvSpPr>
          <p:cNvPr id="241" name="Google Shape;241;p20"/>
          <p:cNvSpPr txBox="1"/>
          <p:nvPr/>
        </p:nvSpPr>
        <p:spPr>
          <a:xfrm>
            <a:off x="126406" y="1460690"/>
            <a:ext cx="9642744" cy="5397309"/>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200"/>
              <a:buFont typeface="Arial"/>
              <a:buNone/>
            </a:pPr>
            <a:r>
              <a:rPr b="1" lang="uz-Cyrl-UZ" sz="2200">
                <a:solidFill>
                  <a:srgbClr val="002060"/>
                </a:solidFill>
                <a:latin typeface="Times New Roman"/>
                <a:ea typeface="Times New Roman"/>
                <a:cs typeface="Times New Roman"/>
                <a:sym typeface="Times New Roman"/>
              </a:rPr>
              <a:t>	Кичик ва ўрта корхоналар</a:t>
            </a:r>
            <a:r>
              <a:rPr lang="uz-Cyrl-UZ" sz="2200">
                <a:solidFill>
                  <a:srgbClr val="002060"/>
                </a:solidFill>
                <a:latin typeface="Times New Roman"/>
                <a:ea typeface="Times New Roman"/>
                <a:cs typeface="Times New Roman"/>
                <a:sym typeface="Times New Roman"/>
              </a:rPr>
              <a:t> – бу </a:t>
            </a:r>
            <a:r>
              <a:rPr b="1" i="1" lang="uz-Cyrl-UZ" sz="2200">
                <a:solidFill>
                  <a:srgbClr val="002060"/>
                </a:solidFill>
                <a:latin typeface="Times New Roman"/>
                <a:ea typeface="Times New Roman"/>
                <a:cs typeface="Times New Roman"/>
                <a:sym typeface="Times New Roman"/>
              </a:rPr>
              <a:t>250 кишигача бўлган ишчилар сони бўлган корхоналар</a:t>
            </a:r>
            <a:r>
              <a:rPr lang="uz-Cyrl-UZ" sz="2200">
                <a:solidFill>
                  <a:srgbClr val="002060"/>
                </a:solidFill>
                <a:latin typeface="Times New Roman"/>
                <a:ea typeface="Times New Roman"/>
                <a:cs typeface="Times New Roman"/>
                <a:sym typeface="Times New Roman"/>
              </a:rPr>
              <a:t>. Ўзбекистонда ялпи ички маҳсулотдаги улуши 53,3 фоизни ташкил этади. 2022 йилда бизнесни рақамлаштириш нафақат рақобатдош устунлик, балки компаниянинг бозорда омон қолиши масаласидир. 	</a:t>
            </a:r>
            <a:endParaRPr sz="2200">
              <a:solidFill>
                <a:srgbClr val="002060"/>
              </a:solidFill>
              <a:latin typeface="Times New Roman"/>
              <a:ea typeface="Times New Roman"/>
              <a:cs typeface="Times New Roman"/>
              <a:sym typeface="Times New Roman"/>
            </a:endParaRPr>
          </a:p>
          <a:p>
            <a:pPr indent="0" lvl="0" marL="11113" marR="0" rtl="0" algn="just">
              <a:lnSpc>
                <a:spcPct val="114000"/>
              </a:lnSpc>
              <a:spcBef>
                <a:spcPts val="1200"/>
              </a:spcBef>
              <a:spcAft>
                <a:spcPts val="0"/>
              </a:spcAft>
              <a:buClr>
                <a:srgbClr val="002060"/>
              </a:buClr>
              <a:buSzPts val="2200"/>
              <a:buFont typeface="Arial"/>
              <a:buNone/>
            </a:pPr>
            <a:r>
              <a:rPr lang="uz-Cyrl-UZ" sz="2200">
                <a:solidFill>
                  <a:srgbClr val="002060"/>
                </a:solidFill>
                <a:latin typeface="Times New Roman"/>
                <a:ea typeface="Times New Roman"/>
                <a:cs typeface="Times New Roman"/>
                <a:sym typeface="Times New Roman"/>
              </a:rPr>
              <a:t>	Рақобат кучайиб бормоқда, истеъмолчи қулайроқ ва фойдали хизматни танлашда доимий жараёнда. Бир неча кичик ва ўрта компаниялар вакилларининг сўровига асосланган таҳлилий ҳисоботдан олинган тадқиқотлар асосида ҳисоб-китоблар амалга оширилди. Рақамли трансформация уларнинг бизнеси учуни нимани англатиши сўраб ўтилди</a:t>
            </a:r>
            <a:r>
              <a:rPr lang="uz-Cyrl-UZ" sz="2100">
                <a:solidFill>
                  <a:schemeClr val="dk1"/>
                </a:solidFill>
                <a:latin typeface="Calibri"/>
                <a:ea typeface="Calibri"/>
                <a:cs typeface="Calibri"/>
                <a:sym typeface="Calibri"/>
              </a:rPr>
              <a:t>.</a:t>
            </a:r>
            <a:endParaRPr sz="2100">
              <a:solidFill>
                <a:schemeClr val="dk1"/>
              </a:solidFill>
              <a:latin typeface="Calibri"/>
              <a:ea typeface="Calibri"/>
              <a:cs typeface="Calibri"/>
              <a:sym typeface="Calibri"/>
            </a:endParaRPr>
          </a:p>
          <a:p>
            <a:pPr indent="0" lvl="0" marL="11113" marR="0" rtl="0" algn="just">
              <a:lnSpc>
                <a:spcPct val="114000"/>
              </a:lnSpc>
              <a:spcBef>
                <a:spcPts val="1200"/>
              </a:spcBef>
              <a:spcAft>
                <a:spcPts val="0"/>
              </a:spcAft>
              <a:buClr>
                <a:srgbClr val="AEABAB"/>
              </a:buClr>
              <a:buSzPts val="2400"/>
              <a:buFont typeface="Arial"/>
              <a:buNone/>
            </a:pPr>
            <a:r>
              <a:t/>
            </a:r>
            <a:endParaRPr sz="2400">
              <a:solidFill>
                <a:schemeClr val="dk1"/>
              </a:solidFill>
              <a:latin typeface="Calibri"/>
              <a:ea typeface="Calibri"/>
              <a:cs typeface="Calibri"/>
              <a:sym typeface="Calibri"/>
            </a:endParaRPr>
          </a:p>
          <a:p>
            <a:pPr indent="0" lvl="0" marL="11113" marR="0" rtl="0" algn="just">
              <a:lnSpc>
                <a:spcPct val="114000"/>
              </a:lnSpc>
              <a:spcBef>
                <a:spcPts val="1200"/>
              </a:spcBef>
              <a:spcAft>
                <a:spcPts val="0"/>
              </a:spcAft>
              <a:buClr>
                <a:srgbClr val="AEABAB"/>
              </a:buClr>
              <a:buSzPts val="2400"/>
              <a:buFont typeface="Arial"/>
              <a:buNone/>
            </a:pPr>
            <a:r>
              <a:t/>
            </a:r>
            <a:endParaRPr sz="2400">
              <a:solidFill>
                <a:schemeClr val="dk1"/>
              </a:solidFill>
              <a:latin typeface="Calibri"/>
              <a:ea typeface="Calibri"/>
              <a:cs typeface="Calibri"/>
              <a:sym typeface="Calibri"/>
            </a:endParaRPr>
          </a:p>
          <a:p>
            <a:pPr indent="0" lvl="0" marL="11113" marR="0" rtl="0" algn="just">
              <a:lnSpc>
                <a:spcPct val="114000"/>
              </a:lnSpc>
              <a:spcBef>
                <a:spcPts val="1200"/>
              </a:spcBef>
              <a:spcAft>
                <a:spcPts val="0"/>
              </a:spcAft>
              <a:buClr>
                <a:schemeClr val="dk1"/>
              </a:buClr>
              <a:buSzPts val="1500"/>
              <a:buFont typeface="Arial"/>
              <a:buNone/>
            </a:pPr>
            <a:r>
              <a:rPr lang="uz-Cyrl-UZ" sz="1500">
                <a:solidFill>
                  <a:schemeClr val="dk1"/>
                </a:solidFill>
                <a:latin typeface="Times New Roman"/>
                <a:ea typeface="Times New Roman"/>
                <a:cs typeface="Times New Roman"/>
                <a:sym typeface="Times New Roman"/>
              </a:rPr>
              <a:t>https://www.kpi.com/uz/blog/2022/04/30/raqamli-transformatsiya-biznesingiz-uchun-asosiy-strategiyalar </a:t>
            </a:r>
            <a:endParaRPr sz="1500">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xEl>
                                              <p:pRg end="0" st="0"/>
                                            </p:txEl>
                                          </p:spTgt>
                                        </p:tgtEl>
                                        <p:attrNameLst>
                                          <p:attrName>style.visibility</p:attrName>
                                        </p:attrNameLst>
                                      </p:cBhvr>
                                      <p:to>
                                        <p:strVal val="visible"/>
                                      </p:to>
                                    </p:set>
                                    <p:animEffect filter="fade" transition="in">
                                      <p:cBhvr>
                                        <p:cTn dur="500"/>
                                        <p:tgtEl>
                                          <p:spTgt spid="24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xEl>
                                              <p:pRg end="1" st="1"/>
                                            </p:txEl>
                                          </p:spTgt>
                                        </p:tgtEl>
                                        <p:attrNameLst>
                                          <p:attrName>style.visibility</p:attrName>
                                        </p:attrNameLst>
                                      </p:cBhvr>
                                      <p:to>
                                        <p:strVal val="visible"/>
                                      </p:to>
                                    </p:set>
                                    <p:animEffect filter="fade" transition="in">
                                      <p:cBhvr>
                                        <p:cTn dur="500"/>
                                        <p:tgtEl>
                                          <p:spTgt spid="241">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xEl>
                                              <p:pRg end="2" st="2"/>
                                            </p:txEl>
                                          </p:spTgt>
                                        </p:tgtEl>
                                        <p:attrNameLst>
                                          <p:attrName>style.visibility</p:attrName>
                                        </p:attrNameLst>
                                      </p:cBhvr>
                                      <p:to>
                                        <p:strVal val="visible"/>
                                      </p:to>
                                    </p:set>
                                    <p:animEffect filter="fade" transition="in">
                                      <p:cBhvr>
                                        <p:cTn dur="500"/>
                                        <p:tgtEl>
                                          <p:spTgt spid="241">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xEl>
                                              <p:pRg end="3" st="3"/>
                                            </p:txEl>
                                          </p:spTgt>
                                        </p:tgtEl>
                                        <p:attrNameLst>
                                          <p:attrName>style.visibility</p:attrName>
                                        </p:attrNameLst>
                                      </p:cBhvr>
                                      <p:to>
                                        <p:strVal val="visible"/>
                                      </p:to>
                                    </p:set>
                                    <p:animEffect filter="fade" transition="in">
                                      <p:cBhvr>
                                        <p:cTn dur="500"/>
                                        <p:tgtEl>
                                          <p:spTgt spid="241">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xEl>
                                              <p:pRg end="4" st="4"/>
                                            </p:txEl>
                                          </p:spTgt>
                                        </p:tgtEl>
                                        <p:attrNameLst>
                                          <p:attrName>style.visibility</p:attrName>
                                        </p:attrNameLst>
                                      </p:cBhvr>
                                      <p:to>
                                        <p:strVal val="visible"/>
                                      </p:to>
                                    </p:set>
                                    <p:animEffect filter="fade" transition="in">
                                      <p:cBhvr>
                                        <p:cTn dur="500"/>
                                        <p:tgtEl>
                                          <p:spTgt spid="241">
                                            <p:txEl>
                                              <p:pRg end="4" st="4"/>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descr="Картинки по запросу корпоративное управление" id="246" name="Google Shape;246;p2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47" name="Google Shape;247;p21"/>
          <p:cNvSpPr txBox="1"/>
          <p:nvPr/>
        </p:nvSpPr>
        <p:spPr>
          <a:xfrm>
            <a:off x="374055" y="305649"/>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трансформация кичик ва ўрта бизнес учун нимани англатади?</a:t>
            </a:r>
            <a:endParaRPr sz="2800">
              <a:solidFill>
                <a:schemeClr val="lt1"/>
              </a:solidFill>
              <a:latin typeface="Times New Roman"/>
              <a:ea typeface="Times New Roman"/>
              <a:cs typeface="Times New Roman"/>
              <a:sym typeface="Times New Roman"/>
            </a:endParaRPr>
          </a:p>
        </p:txBody>
      </p:sp>
      <p:pic>
        <p:nvPicPr>
          <p:cNvPr id="248" name="Google Shape;248;p21"/>
          <p:cNvPicPr preferRelativeResize="0"/>
          <p:nvPr/>
        </p:nvPicPr>
        <p:blipFill rotWithShape="1">
          <a:blip r:embed="rId3">
            <a:alphaModFix/>
          </a:blip>
          <a:srcRect b="0" l="0" r="0" t="0"/>
          <a:stretch/>
        </p:blipFill>
        <p:spPr>
          <a:xfrm>
            <a:off x="646947" y="1531343"/>
            <a:ext cx="8612105" cy="484828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2" name="Shape 252"/>
        <p:cNvGrpSpPr/>
        <p:nvPr/>
      </p:nvGrpSpPr>
      <p:grpSpPr>
        <a:xfrm>
          <a:off x="0" y="0"/>
          <a:ext cx="0" cy="0"/>
          <a:chOff x="0" y="0"/>
          <a:chExt cx="0" cy="0"/>
        </a:xfrm>
      </p:grpSpPr>
      <p:sp>
        <p:nvSpPr>
          <p:cNvPr descr="Картинки по запросу корпоративное управление" id="253" name="Google Shape;253;p22"/>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54" name="Google Shape;254;p22"/>
          <p:cNvSpPr txBox="1"/>
          <p:nvPr/>
        </p:nvSpPr>
        <p:spPr>
          <a:xfrm>
            <a:off x="374055" y="305649"/>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трансформация кичик ва ўрта бизнес учун нимани англатади?</a:t>
            </a:r>
            <a:endParaRPr sz="2800">
              <a:solidFill>
                <a:schemeClr val="lt1"/>
              </a:solidFill>
              <a:latin typeface="Times New Roman"/>
              <a:ea typeface="Times New Roman"/>
              <a:cs typeface="Times New Roman"/>
              <a:sym typeface="Times New Roman"/>
            </a:endParaRPr>
          </a:p>
        </p:txBody>
      </p:sp>
      <p:sp>
        <p:nvSpPr>
          <p:cNvPr id="255" name="Google Shape;255;p22"/>
          <p:cNvSpPr/>
          <p:nvPr/>
        </p:nvSpPr>
        <p:spPr>
          <a:xfrm>
            <a:off x="374055" y="1240777"/>
            <a:ext cx="9208484" cy="3242426"/>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uz-Cyrl-UZ" sz="2000">
                <a:solidFill>
                  <a:schemeClr val="dk1"/>
                </a:solidFill>
                <a:latin typeface="Times New Roman"/>
                <a:ea typeface="Times New Roman"/>
                <a:cs typeface="Times New Roman"/>
                <a:sym typeface="Times New Roman"/>
              </a:rPr>
              <a:t>Умумжаҳон рақамлаштириш концепциясига қарши курашиш бефойдалигини - буни қабул қилиш кераклигини ва компаниялар уни қандай қилиб жорий этиш       мумкинлигини тушунишлари керак. Бугунги кунда кўпгина корхона раҳбарлари ва тадбиркорлар ўз бизнесини ўзгартириш зарурати пайдо бўлганлигини англаб         етмоқдалар.</a:t>
            </a:r>
            <a:endParaRPr sz="20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lang="uz-Cyrl-UZ" sz="2000">
                <a:solidFill>
                  <a:schemeClr val="dk1"/>
                </a:solidFill>
                <a:latin typeface="Times New Roman"/>
                <a:ea typeface="Times New Roman"/>
                <a:cs typeface="Times New Roman"/>
                <a:sym typeface="Times New Roman"/>
              </a:rPr>
              <a:t>Ўтказилган тадқиқотларга кўра корхоналарнинг бизнес жараёнларини             рақамлаштирилмаганлик сабабли асосан қуйидагича:</a:t>
            </a:r>
            <a:endParaRPr sz="20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rPr b="1" lang="uz-Cyrl-UZ" sz="1800">
                <a:solidFill>
                  <a:schemeClr val="dk1"/>
                </a:solidFill>
                <a:latin typeface="Times New Roman"/>
                <a:ea typeface="Times New Roman"/>
                <a:cs typeface="Times New Roman"/>
                <a:sym typeface="Times New Roman"/>
              </a:rPr>
              <a:t>Рақамли трансформация қилинмаганликни асосий сабаблари</a:t>
            </a:r>
            <a:endParaRPr sz="18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sz="2000">
              <a:solidFill>
                <a:schemeClr val="dk1"/>
              </a:solidFill>
              <a:latin typeface="Times New Roman"/>
              <a:ea typeface="Times New Roman"/>
              <a:cs typeface="Times New Roman"/>
              <a:sym typeface="Times New Roman"/>
            </a:endParaRPr>
          </a:p>
        </p:txBody>
      </p:sp>
      <p:pic>
        <p:nvPicPr>
          <p:cNvPr id="256" name="Google Shape;256;p22"/>
          <p:cNvPicPr preferRelativeResize="0"/>
          <p:nvPr/>
        </p:nvPicPr>
        <p:blipFill rotWithShape="1">
          <a:blip r:embed="rId3">
            <a:alphaModFix/>
          </a:blip>
          <a:srcRect b="0" l="0" r="0" t="0"/>
          <a:stretch/>
        </p:blipFill>
        <p:spPr>
          <a:xfrm>
            <a:off x="374055" y="4120055"/>
            <a:ext cx="7151352" cy="260189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0" name="Shape 260"/>
        <p:cNvGrpSpPr/>
        <p:nvPr/>
      </p:nvGrpSpPr>
      <p:grpSpPr>
        <a:xfrm>
          <a:off x="0" y="0"/>
          <a:ext cx="0" cy="0"/>
          <a:chOff x="0" y="0"/>
          <a:chExt cx="0" cy="0"/>
        </a:xfrm>
      </p:grpSpPr>
      <p:sp>
        <p:nvSpPr>
          <p:cNvPr descr="Картинки по запросу корпоративное управление" id="261" name="Google Shape;261;p23"/>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62" name="Google Shape;262;p23"/>
          <p:cNvSpPr txBox="1"/>
          <p:nvPr/>
        </p:nvSpPr>
        <p:spPr>
          <a:xfrm>
            <a:off x="374055" y="305649"/>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трансформация кичик ва ўрта бизнес учун нимани англатади?</a:t>
            </a:r>
            <a:endParaRPr sz="2800">
              <a:solidFill>
                <a:schemeClr val="lt1"/>
              </a:solidFill>
              <a:latin typeface="Times New Roman"/>
              <a:ea typeface="Times New Roman"/>
              <a:cs typeface="Times New Roman"/>
              <a:sym typeface="Times New Roman"/>
            </a:endParaRPr>
          </a:p>
        </p:txBody>
      </p:sp>
      <p:sp>
        <p:nvSpPr>
          <p:cNvPr id="263" name="Google Shape;263;p23"/>
          <p:cNvSpPr/>
          <p:nvPr/>
        </p:nvSpPr>
        <p:spPr>
          <a:xfrm>
            <a:off x="374055" y="1460690"/>
            <a:ext cx="9084659" cy="451315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	Бизнесни рақамлаштиришга тайёргарлик кўришда компания бир  қатор қийинчиликларга дуч келиши мумкин. Биринчидан, менежментда       аниқ  мақсад ва нима учун рақамлаштириш зарурлиги ҳақида тушунча       бўлмаслиги мумкин. Аниқ мақсадсиз рақамлаштиришни муваффақиятли амалга ошириш мумкин эмас.Рақамли трансформатсия ўз-ўзидан мақсад       эмас. Бу кўпгина бизнес жараёнларини такомиллаштириш орқали янада       самарали ишлашнинг бир усули. Ва шуни таъкидлаб ўтиш керакки              ҳозирги вақтда кичик бизнеснинг ресурслари жуда чекланган.Ҳар бир      компанияда сиз эришмоқчи бўлган мақсадлар ва вазифалар нуқтаи назаридан батафсил тавсифланган стратегия бўлиши керак. Мисол учун, қуйида биз мижозларимиздан бирининг компаниясининг стратегиясини тақдим       этамиз, ундан аниқ муаммоларни ҳал қилиш керак эди.</a:t>
            </a:r>
            <a:endParaRPr sz="2200">
              <a:solidFill>
                <a:schemeClr val="dk1"/>
              </a:solidFill>
              <a:latin typeface="Times New Roman"/>
              <a:ea typeface="Times New Roman"/>
              <a:cs typeface="Times New Roman"/>
              <a:sym typeface="Times New Roman"/>
            </a:endParaRPr>
          </a:p>
          <a:p>
            <a:pPr indent="449580" lvl="0" marL="0" marR="0" rtl="0" algn="just">
              <a:lnSpc>
                <a:spcPct val="115000"/>
              </a:lnSpc>
              <a:spcBef>
                <a:spcPts val="0"/>
              </a:spcBef>
              <a:spcAft>
                <a:spcPts val="0"/>
              </a:spcAft>
              <a:buNone/>
            </a:pPr>
            <a:r>
              <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7" name="Shape 267"/>
        <p:cNvGrpSpPr/>
        <p:nvPr/>
      </p:nvGrpSpPr>
      <p:grpSpPr>
        <a:xfrm>
          <a:off x="0" y="0"/>
          <a:ext cx="0" cy="0"/>
          <a:chOff x="0" y="0"/>
          <a:chExt cx="0" cy="0"/>
        </a:xfrm>
      </p:grpSpPr>
      <p:sp>
        <p:nvSpPr>
          <p:cNvPr descr="Картинки по запросу корпоративное управление" id="268" name="Google Shape;268;p2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69" name="Google Shape;269;p24"/>
          <p:cNvSpPr txBox="1"/>
          <p:nvPr/>
        </p:nvSpPr>
        <p:spPr>
          <a:xfrm>
            <a:off x="374055" y="305649"/>
            <a:ext cx="9208484" cy="74083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Бизнесни рақамлаштириш жараёни</a:t>
            </a:r>
            <a:endParaRPr sz="2800">
              <a:solidFill>
                <a:schemeClr val="lt1"/>
              </a:solidFill>
              <a:latin typeface="Times New Roman"/>
              <a:ea typeface="Times New Roman"/>
              <a:cs typeface="Times New Roman"/>
              <a:sym typeface="Times New Roman"/>
            </a:endParaRPr>
          </a:p>
        </p:txBody>
      </p:sp>
      <p:pic>
        <p:nvPicPr>
          <p:cNvPr id="270" name="Google Shape;270;p24"/>
          <p:cNvPicPr preferRelativeResize="0"/>
          <p:nvPr/>
        </p:nvPicPr>
        <p:blipFill rotWithShape="1">
          <a:blip r:embed="rId3">
            <a:alphaModFix/>
          </a:blip>
          <a:srcRect b="0" l="0" r="0" t="0"/>
          <a:stretch/>
        </p:blipFill>
        <p:spPr>
          <a:xfrm>
            <a:off x="489675" y="1283969"/>
            <a:ext cx="8958977" cy="504486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4" name="Shape 274"/>
        <p:cNvGrpSpPr/>
        <p:nvPr/>
      </p:nvGrpSpPr>
      <p:grpSpPr>
        <a:xfrm>
          <a:off x="0" y="0"/>
          <a:ext cx="0" cy="0"/>
          <a:chOff x="0" y="0"/>
          <a:chExt cx="0" cy="0"/>
        </a:xfrm>
      </p:grpSpPr>
      <p:sp>
        <p:nvSpPr>
          <p:cNvPr descr="Картинки по запросу корпоративное управление" id="275" name="Google Shape;275;p2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76" name="Google Shape;276;p25"/>
          <p:cNvSpPr txBox="1"/>
          <p:nvPr/>
        </p:nvSpPr>
        <p:spPr>
          <a:xfrm>
            <a:off x="374055" y="181823"/>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бизнес трансформациясининг асосий босқичлари</a:t>
            </a:r>
            <a:endParaRPr sz="2800">
              <a:solidFill>
                <a:schemeClr val="lt1"/>
              </a:solidFill>
              <a:latin typeface="Times New Roman"/>
              <a:ea typeface="Times New Roman"/>
              <a:cs typeface="Times New Roman"/>
              <a:sym typeface="Times New Roman"/>
            </a:endParaRPr>
          </a:p>
        </p:txBody>
      </p:sp>
      <p:sp>
        <p:nvSpPr>
          <p:cNvPr id="277" name="Google Shape;277;p25"/>
          <p:cNvSpPr txBox="1"/>
          <p:nvPr/>
        </p:nvSpPr>
        <p:spPr>
          <a:xfrm>
            <a:off x="126405" y="1320801"/>
            <a:ext cx="9553622" cy="5537199"/>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100"/>
              <a:buFont typeface="Arial"/>
              <a:buNone/>
            </a:pPr>
            <a:r>
              <a:rPr b="1" lang="uz-Cyrl-UZ" sz="2100">
                <a:solidFill>
                  <a:srgbClr val="002060"/>
                </a:solidFill>
                <a:latin typeface="Times New Roman"/>
                <a:ea typeface="Times New Roman"/>
                <a:cs typeface="Times New Roman"/>
                <a:sym typeface="Times New Roman"/>
              </a:rPr>
              <a:t>	Трансформацияланадиган соҳани аниқ белгилаш. </a:t>
            </a:r>
            <a:r>
              <a:rPr lang="uz-Cyrl-UZ" sz="2100">
                <a:solidFill>
                  <a:srgbClr val="002060"/>
                </a:solidFill>
                <a:latin typeface="Times New Roman"/>
                <a:ea typeface="Times New Roman"/>
                <a:cs typeface="Times New Roman"/>
                <a:sym typeface="Times New Roman"/>
              </a:rPr>
              <a:t>Биринчи навбатда аниқ мақсад қўйиш лозим. Айнан нимани ва қаҳдай даражада трансформациялашни ҳохлайсиз? Қандай муаммони ҳал қилиш ва қандай мақсадга эришиш керак? Ушбу саволларга аниқ жавобларсиз сиз натижаларга эриша олмайсиз, яъни барча ҳаракатлар (ва ресурслар) беҳуда кетади.</a:t>
            </a:r>
            <a:endParaRPr/>
          </a:p>
          <a:p>
            <a:pPr indent="0" lvl="0" marL="11113" marR="0" rtl="0" algn="just">
              <a:lnSpc>
                <a:spcPct val="114000"/>
              </a:lnSpc>
              <a:spcBef>
                <a:spcPts val="1200"/>
              </a:spcBef>
              <a:spcAft>
                <a:spcPts val="0"/>
              </a:spcAft>
              <a:buClr>
                <a:srgbClr val="002060"/>
              </a:buClr>
              <a:buSzPts val="2100"/>
              <a:buFont typeface="Arial"/>
              <a:buNone/>
            </a:pPr>
            <a:r>
              <a:rPr b="1" lang="uz-Cyrl-UZ" sz="2100">
                <a:solidFill>
                  <a:srgbClr val="002060"/>
                </a:solidFill>
                <a:latin typeface="Times New Roman"/>
                <a:ea typeface="Times New Roman"/>
                <a:cs typeface="Times New Roman"/>
                <a:sym typeface="Times New Roman"/>
              </a:rPr>
              <a:t>	Бюджетни аниқлаш. </a:t>
            </a:r>
            <a:r>
              <a:rPr lang="uz-Cyrl-UZ" sz="2100">
                <a:solidFill>
                  <a:srgbClr val="002060"/>
                </a:solidFill>
                <a:latin typeface="Times New Roman"/>
                <a:ea typeface="Times New Roman"/>
                <a:cs typeface="Times New Roman"/>
                <a:sym typeface="Times New Roman"/>
              </a:rPr>
              <a:t>Рақамлилаштириш учун аниқ нима кераклигини ҳал қилганингизда, «рақамли» бюджет ҳақида ҳам ўйлашингиз мумкин бўлади. Бу қийин бўлиши мумкин, шунинг учун биринчи навбатда эҳтимолли ечимлар ва уларнинг нархи билан танишиб чиқишингиз, уларни жорий қилиш ўзини оқлайдими ёки йўқми ва рентабеллигини баҳолашингиз тавсия қилинади. Бунда турдош фаолиятдаги махсус ҳолатлар мисоллари ёрдам беради.</a:t>
            </a:r>
            <a:endParaRPr sz="21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xEl>
                                              <p:pRg end="0" st="0"/>
                                            </p:txEl>
                                          </p:spTgt>
                                        </p:tgtEl>
                                        <p:attrNameLst>
                                          <p:attrName>style.visibility</p:attrName>
                                        </p:attrNameLst>
                                      </p:cBhvr>
                                      <p:to>
                                        <p:strVal val="visible"/>
                                      </p:to>
                                    </p:set>
                                    <p:animEffect filter="fade" transition="in">
                                      <p:cBhvr>
                                        <p:cTn dur="500"/>
                                        <p:tgtEl>
                                          <p:spTgt spid="27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xEl>
                                              <p:pRg end="1" st="1"/>
                                            </p:txEl>
                                          </p:spTgt>
                                        </p:tgtEl>
                                        <p:attrNameLst>
                                          <p:attrName>style.visibility</p:attrName>
                                        </p:attrNameLst>
                                      </p:cBhvr>
                                      <p:to>
                                        <p:strVal val="visible"/>
                                      </p:to>
                                    </p:set>
                                    <p:animEffect filter="fade" transition="in">
                                      <p:cBhvr>
                                        <p:cTn dur="500"/>
                                        <p:tgtEl>
                                          <p:spTgt spid="277">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1" name="Shape 281"/>
        <p:cNvGrpSpPr/>
        <p:nvPr/>
      </p:nvGrpSpPr>
      <p:grpSpPr>
        <a:xfrm>
          <a:off x="0" y="0"/>
          <a:ext cx="0" cy="0"/>
          <a:chOff x="0" y="0"/>
          <a:chExt cx="0" cy="0"/>
        </a:xfrm>
      </p:grpSpPr>
      <p:sp>
        <p:nvSpPr>
          <p:cNvPr descr="Картинки по запросу корпоративное управление" id="282" name="Google Shape;282;p26"/>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83" name="Google Shape;283;p26"/>
          <p:cNvSpPr txBox="1"/>
          <p:nvPr/>
        </p:nvSpPr>
        <p:spPr>
          <a:xfrm>
            <a:off x="374055" y="110703"/>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бизнес трансформациясининг асосий босқичлари</a:t>
            </a:r>
            <a:endParaRPr sz="2800">
              <a:solidFill>
                <a:schemeClr val="lt1"/>
              </a:solidFill>
              <a:latin typeface="Times New Roman"/>
              <a:ea typeface="Times New Roman"/>
              <a:cs typeface="Times New Roman"/>
              <a:sym typeface="Times New Roman"/>
            </a:endParaRPr>
          </a:p>
        </p:txBody>
      </p:sp>
      <p:sp>
        <p:nvSpPr>
          <p:cNvPr id="284" name="Google Shape;284;p26"/>
          <p:cNvSpPr txBox="1"/>
          <p:nvPr/>
        </p:nvSpPr>
        <p:spPr>
          <a:xfrm>
            <a:off x="126406" y="1115568"/>
            <a:ext cx="9642744" cy="5742431"/>
          </a:xfrm>
          <a:prstGeom prst="rect">
            <a:avLst/>
          </a:prstGeom>
          <a:noFill/>
          <a:ln>
            <a:noFill/>
          </a:ln>
        </p:spPr>
        <p:txBody>
          <a:bodyPr anchorCtr="0" anchor="t" bIns="45700" lIns="91425" spcFirstLastPara="1" rIns="91425" wrap="square" tIns="45700">
            <a:noAutofit/>
          </a:bodyPr>
          <a:lstStyle/>
          <a:p>
            <a:pPr indent="-457200" lvl="0" marL="468313" marR="0" rtl="0" algn="just">
              <a:lnSpc>
                <a:spcPct val="114000"/>
              </a:lnSpc>
              <a:spcBef>
                <a:spcPts val="0"/>
              </a:spcBef>
              <a:spcAft>
                <a:spcPts val="0"/>
              </a:spcAft>
              <a:buClr>
                <a:srgbClr val="002060"/>
              </a:buClr>
              <a:buSzPts val="2100"/>
              <a:buFont typeface="Noto Sans Symbols"/>
              <a:buChar char="⮚"/>
            </a:pPr>
            <a:r>
              <a:rPr b="1" lang="uz-Cyrl-UZ" sz="2100">
                <a:solidFill>
                  <a:srgbClr val="002060"/>
                </a:solidFill>
                <a:latin typeface="Times New Roman"/>
                <a:ea typeface="Times New Roman"/>
                <a:cs typeface="Times New Roman"/>
                <a:sym typeface="Times New Roman"/>
              </a:rPr>
              <a:t>Йўналиш харитасини ишлаб чиқиш. </a:t>
            </a:r>
            <a:r>
              <a:rPr lang="uz-Cyrl-UZ" sz="2100">
                <a:solidFill>
                  <a:srgbClr val="002060"/>
                </a:solidFill>
                <a:latin typeface="Times New Roman"/>
                <a:ea typeface="Times New Roman"/>
                <a:cs typeface="Times New Roman"/>
                <a:sym typeface="Times New Roman"/>
              </a:rPr>
              <a:t>Бу ерда ҳамма нарса оддий, агар биз барча режалаштирилган қадамларимизни график тарзда тасвирласак, биз йўналиш харитасига эга бўламиз. Бироқ, аниқ дастлабки маълумотларга эга бўлган ҳолда, рақамлаштириш харитасини батафсил тузиш мумкин.</a:t>
            </a:r>
            <a:endParaRPr/>
          </a:p>
          <a:p>
            <a:pPr indent="-457200" lvl="0" marL="468313" marR="0" rtl="0" algn="just">
              <a:lnSpc>
                <a:spcPct val="114000"/>
              </a:lnSpc>
              <a:spcBef>
                <a:spcPts val="1200"/>
              </a:spcBef>
              <a:spcAft>
                <a:spcPts val="0"/>
              </a:spcAft>
              <a:buClr>
                <a:srgbClr val="002060"/>
              </a:buClr>
              <a:buSzPts val="2100"/>
              <a:buFont typeface="Noto Sans Symbols"/>
              <a:buChar char="⮚"/>
            </a:pPr>
            <a:r>
              <a:rPr b="1" lang="uz-Cyrl-UZ" sz="2100">
                <a:solidFill>
                  <a:srgbClr val="002060"/>
                </a:solidFill>
                <a:latin typeface="Times New Roman"/>
                <a:ea typeface="Times New Roman"/>
                <a:cs typeface="Times New Roman"/>
                <a:sym typeface="Times New Roman"/>
              </a:rPr>
              <a:t>Рақамли ечимларни танлаш ва жорий қилиш. </a:t>
            </a:r>
            <a:r>
              <a:rPr lang="uz-Cyrl-UZ" sz="2100">
                <a:solidFill>
                  <a:srgbClr val="002060"/>
                </a:solidFill>
                <a:latin typeface="Times New Roman"/>
                <a:ea typeface="Times New Roman"/>
                <a:cs typeface="Times New Roman"/>
                <a:sym typeface="Times New Roman"/>
              </a:rPr>
              <a:t>Рақамлаштириш учун қандай ечимлар ва воситалардан фойдаланишни ҳал қилиш зарур. Кейин уларни жорий этадиган ва режани амалга оширадиган пудратчи топиш керак.</a:t>
            </a:r>
            <a:endParaRPr/>
          </a:p>
          <a:p>
            <a:pPr indent="-457200" lvl="0" marL="468313" marR="0" rtl="0" algn="just">
              <a:lnSpc>
                <a:spcPct val="114000"/>
              </a:lnSpc>
              <a:spcBef>
                <a:spcPts val="1200"/>
              </a:spcBef>
              <a:spcAft>
                <a:spcPts val="0"/>
              </a:spcAft>
              <a:buClr>
                <a:srgbClr val="002060"/>
              </a:buClr>
              <a:buSzPts val="2100"/>
              <a:buFont typeface="Noto Sans Symbols"/>
              <a:buChar char="⮚"/>
            </a:pPr>
            <a:r>
              <a:rPr b="1" lang="uz-Cyrl-UZ" sz="2100">
                <a:solidFill>
                  <a:srgbClr val="002060"/>
                </a:solidFill>
                <a:latin typeface="Times New Roman"/>
                <a:ea typeface="Times New Roman"/>
                <a:cs typeface="Times New Roman"/>
                <a:sym typeface="Times New Roman"/>
              </a:rPr>
              <a:t>Эскирган технологиялардан воз кечиш. </a:t>
            </a:r>
            <a:r>
              <a:rPr lang="uz-Cyrl-UZ" sz="2100">
                <a:solidFill>
                  <a:srgbClr val="002060"/>
                </a:solidFill>
                <a:latin typeface="Times New Roman"/>
                <a:ea typeface="Times New Roman"/>
                <a:cs typeface="Times New Roman"/>
                <a:sym typeface="Times New Roman"/>
              </a:rPr>
              <a:t>Эҳтимол, Сизда ўз самарасини кўрсатмаган ечимлар ёки воситалар мавжуд бўлгандир. Баъзан уларни янги ечимлар билан интеграция қииш мумкин, бироқ умуман олганда эски нарсани маҳкам тутиб олмаслик керак ва имкон туғилди дегунча замонавий платформага ўтиш яхшироқ.</a:t>
            </a:r>
            <a:endParaRPr sz="21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4">
                                            <p:txEl>
                                              <p:pRg end="0" st="0"/>
                                            </p:txEl>
                                          </p:spTgt>
                                        </p:tgtEl>
                                        <p:attrNameLst>
                                          <p:attrName>style.visibility</p:attrName>
                                        </p:attrNameLst>
                                      </p:cBhvr>
                                      <p:to>
                                        <p:strVal val="visible"/>
                                      </p:to>
                                    </p:set>
                                    <p:animEffect filter="fade" transition="in">
                                      <p:cBhvr>
                                        <p:cTn dur="500"/>
                                        <p:tgtEl>
                                          <p:spTgt spid="28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4">
                                            <p:txEl>
                                              <p:pRg end="1" st="1"/>
                                            </p:txEl>
                                          </p:spTgt>
                                        </p:tgtEl>
                                        <p:attrNameLst>
                                          <p:attrName>style.visibility</p:attrName>
                                        </p:attrNameLst>
                                      </p:cBhvr>
                                      <p:to>
                                        <p:strVal val="visible"/>
                                      </p:to>
                                    </p:set>
                                    <p:animEffect filter="fade" transition="in">
                                      <p:cBhvr>
                                        <p:cTn dur="500"/>
                                        <p:tgtEl>
                                          <p:spTgt spid="28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4">
                                            <p:txEl>
                                              <p:pRg end="2" st="2"/>
                                            </p:txEl>
                                          </p:spTgt>
                                        </p:tgtEl>
                                        <p:attrNameLst>
                                          <p:attrName>style.visibility</p:attrName>
                                        </p:attrNameLst>
                                      </p:cBhvr>
                                      <p:to>
                                        <p:strVal val="visible"/>
                                      </p:to>
                                    </p:set>
                                    <p:animEffect filter="fade" transition="in">
                                      <p:cBhvr>
                                        <p:cTn dur="500"/>
                                        <p:tgtEl>
                                          <p:spTgt spid="284">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8" name="Shape 288"/>
        <p:cNvGrpSpPr/>
        <p:nvPr/>
      </p:nvGrpSpPr>
      <p:grpSpPr>
        <a:xfrm>
          <a:off x="0" y="0"/>
          <a:ext cx="0" cy="0"/>
          <a:chOff x="0" y="0"/>
          <a:chExt cx="0" cy="0"/>
        </a:xfrm>
      </p:grpSpPr>
      <p:sp>
        <p:nvSpPr>
          <p:cNvPr descr="Картинки по запросу корпоративное управление" id="289" name="Google Shape;289;p2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90" name="Google Shape;290;p27"/>
          <p:cNvSpPr txBox="1"/>
          <p:nvPr/>
        </p:nvSpPr>
        <p:spPr>
          <a:xfrm>
            <a:off x="374055" y="110703"/>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Рақамли бизнес трансформациясининг асосий босқичлари</a:t>
            </a:r>
            <a:endParaRPr sz="2800">
              <a:solidFill>
                <a:schemeClr val="lt1"/>
              </a:solidFill>
              <a:latin typeface="Times New Roman"/>
              <a:ea typeface="Times New Roman"/>
              <a:cs typeface="Times New Roman"/>
              <a:sym typeface="Times New Roman"/>
            </a:endParaRPr>
          </a:p>
        </p:txBody>
      </p:sp>
      <p:sp>
        <p:nvSpPr>
          <p:cNvPr id="291" name="Google Shape;291;p27"/>
          <p:cNvSpPr txBox="1"/>
          <p:nvPr/>
        </p:nvSpPr>
        <p:spPr>
          <a:xfrm>
            <a:off x="126406" y="1115568"/>
            <a:ext cx="9642744" cy="5742431"/>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200"/>
              <a:buFont typeface="Arial"/>
              <a:buNone/>
            </a:pPr>
            <a:r>
              <a:rPr b="1" lang="uz-Cyrl-UZ" sz="2200">
                <a:solidFill>
                  <a:srgbClr val="002060"/>
                </a:solidFill>
                <a:latin typeface="Times New Roman"/>
                <a:ea typeface="Times New Roman"/>
                <a:cs typeface="Times New Roman"/>
                <a:sym typeface="Times New Roman"/>
              </a:rPr>
              <a:t>	Алоҳида секторларда рақамли трансформация. </a:t>
            </a:r>
            <a:r>
              <a:rPr lang="uz-Cyrl-UZ" sz="2200">
                <a:solidFill>
                  <a:srgbClr val="002060"/>
                </a:solidFill>
                <a:latin typeface="Times New Roman"/>
                <a:ea typeface="Times New Roman"/>
                <a:cs typeface="Times New Roman"/>
                <a:sym typeface="Times New Roman"/>
              </a:rPr>
              <a:t>Рақамлаштириш сизнинг бизнесингизга фойда келтиришига шубҳа қилсангиз, келинг, у ҳар қандай соҳада қўлланилиши мумкинлигини яна бир бор эслайлик. Рақамли трансформация воситалари шунчалик хилма-хилки, улар замонавий бизнеснинг деярли ҳар қандай вазифасини ҳал қилишга ёрдам беради.</a:t>
            </a:r>
            <a:endParaRPr/>
          </a:p>
          <a:p>
            <a:pPr indent="0" lvl="0" marL="11113" marR="0" rtl="0" algn="just">
              <a:lnSpc>
                <a:spcPct val="114000"/>
              </a:lnSpc>
              <a:spcBef>
                <a:spcPts val="1200"/>
              </a:spcBef>
              <a:spcAft>
                <a:spcPts val="0"/>
              </a:spcAft>
              <a:buClr>
                <a:srgbClr val="002060"/>
              </a:buClr>
              <a:buSzPts val="2200"/>
              <a:buFont typeface="Arial"/>
              <a:buNone/>
            </a:pPr>
            <a:r>
              <a:rPr lang="uz-Cyrl-UZ" sz="2200">
                <a:solidFill>
                  <a:srgbClr val="002060"/>
                </a:solidFill>
                <a:latin typeface="Times New Roman"/>
                <a:ea typeface="Times New Roman"/>
                <a:cs typeface="Times New Roman"/>
                <a:sym typeface="Times New Roman"/>
              </a:rPr>
              <a:t>	Таъминот занжири, сотиб олиш ва ишлаб чиқариш: бошқариш қийин бўлган ушбу соҳа, агар тўғри технология қўлланилса, даромадли ва камроқ меҳнат талаб қиладиган жараёнга айланади. Харажатларни камайтириш учун маршрутларни оптималлаштириш мумкин, омбор операцияларини қайта лойиҳалаш ва ягона марказ назорати остига қўйиш мумкин.</a:t>
            </a:r>
            <a:endParaRPr sz="22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1">
                                            <p:txEl>
                                              <p:pRg end="0" st="0"/>
                                            </p:txEl>
                                          </p:spTgt>
                                        </p:tgtEl>
                                        <p:attrNameLst>
                                          <p:attrName>style.visibility</p:attrName>
                                        </p:attrNameLst>
                                      </p:cBhvr>
                                      <p:to>
                                        <p:strVal val="visible"/>
                                      </p:to>
                                    </p:set>
                                    <p:animEffect filter="fade" transition="in">
                                      <p:cBhvr>
                                        <p:cTn dur="500"/>
                                        <p:tgtEl>
                                          <p:spTgt spid="291">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1">
                                            <p:txEl>
                                              <p:pRg end="1" st="1"/>
                                            </p:txEl>
                                          </p:spTgt>
                                        </p:tgtEl>
                                        <p:attrNameLst>
                                          <p:attrName>style.visibility</p:attrName>
                                        </p:attrNameLst>
                                      </p:cBhvr>
                                      <p:to>
                                        <p:strVal val="visible"/>
                                      </p:to>
                                    </p:set>
                                    <p:animEffect filter="fade" transition="in">
                                      <p:cBhvr>
                                        <p:cTn dur="500"/>
                                        <p:tgtEl>
                                          <p:spTgt spid="291">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5" name="Shape 295"/>
        <p:cNvGrpSpPr/>
        <p:nvPr/>
      </p:nvGrpSpPr>
      <p:grpSpPr>
        <a:xfrm>
          <a:off x="0" y="0"/>
          <a:ext cx="0" cy="0"/>
          <a:chOff x="0" y="0"/>
          <a:chExt cx="0" cy="0"/>
        </a:xfrm>
      </p:grpSpPr>
      <p:sp>
        <p:nvSpPr>
          <p:cNvPr descr="Картинки по запросу корпоративное управление" id="296" name="Google Shape;296;p28"/>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297" name="Google Shape;297;p28"/>
          <p:cNvSpPr txBox="1"/>
          <p:nvPr/>
        </p:nvSpPr>
        <p:spPr>
          <a:xfrm>
            <a:off x="374055" y="110703"/>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Рақамлаштириш трансформациясининг соҳаларга таъсири</a:t>
            </a:r>
            <a:endParaRPr sz="2800">
              <a:solidFill>
                <a:schemeClr val="lt1"/>
              </a:solidFill>
              <a:latin typeface="Times New Roman"/>
              <a:ea typeface="Times New Roman"/>
              <a:cs typeface="Times New Roman"/>
              <a:sym typeface="Times New Roman"/>
            </a:endParaRPr>
          </a:p>
        </p:txBody>
      </p:sp>
      <p:sp>
        <p:nvSpPr>
          <p:cNvPr id="298" name="Google Shape;298;p28"/>
          <p:cNvSpPr txBox="1"/>
          <p:nvPr/>
        </p:nvSpPr>
        <p:spPr>
          <a:xfrm>
            <a:off x="126405" y="1045831"/>
            <a:ext cx="9627195" cy="5516460"/>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1900"/>
              <a:buFont typeface="Arial"/>
              <a:buNone/>
            </a:pPr>
            <a:r>
              <a:rPr b="1" lang="uz-Cyrl-UZ" sz="1900">
                <a:solidFill>
                  <a:srgbClr val="002060"/>
                </a:solidFill>
                <a:latin typeface="Times New Roman"/>
                <a:ea typeface="Times New Roman"/>
                <a:cs typeface="Times New Roman"/>
                <a:sym typeface="Times New Roman"/>
              </a:rPr>
              <a:t>	Хизматлар ва ходимларни бошқариш соҳаси. </a:t>
            </a:r>
            <a:r>
              <a:rPr lang="uz-Cyrl-UZ" sz="1900">
                <a:solidFill>
                  <a:srgbClr val="002060"/>
                </a:solidFill>
                <a:latin typeface="Times New Roman"/>
                <a:ea typeface="Times New Roman"/>
                <a:cs typeface="Times New Roman"/>
                <a:sym typeface="Times New Roman"/>
              </a:rPr>
              <a:t>Товари йўқ, бироқ одамлар кўп жалб қилинган бизнес рақамлаштирилиши осон кечади. Мижозлар билан муносабатларни бошқариш тизими алоқани ўрнатиш ва қўллаб-қувватлашга, конверсияни оширишга ёрдам беради. Ходимларнинг иш фаолиятини назорат қилиш, уларнинг иш жадвали ва иш юкини ягона тизим доирасида тўғри режалаштириш мумкин.</a:t>
            </a:r>
            <a:endParaRPr/>
          </a:p>
          <a:p>
            <a:pPr indent="0" lvl="0" marL="11113" marR="0" rtl="0" algn="just">
              <a:lnSpc>
                <a:spcPct val="114000"/>
              </a:lnSpc>
              <a:spcBef>
                <a:spcPts val="1200"/>
              </a:spcBef>
              <a:spcAft>
                <a:spcPts val="0"/>
              </a:spcAft>
              <a:buClr>
                <a:srgbClr val="002060"/>
              </a:buClr>
              <a:buSzPts val="1900"/>
              <a:buFont typeface="Arial"/>
              <a:buNone/>
            </a:pPr>
            <a:r>
              <a:rPr b="1" lang="uz-Cyrl-UZ" sz="1900">
                <a:solidFill>
                  <a:srgbClr val="002060"/>
                </a:solidFill>
                <a:latin typeface="Times New Roman"/>
                <a:ea typeface="Times New Roman"/>
                <a:cs typeface="Times New Roman"/>
                <a:sym typeface="Times New Roman"/>
              </a:rPr>
              <a:t>	Соғлиқни сақлаш. </a:t>
            </a:r>
            <a:r>
              <a:rPr lang="uz-Cyrl-UZ" sz="1900">
                <a:solidFill>
                  <a:srgbClr val="002060"/>
                </a:solidFill>
                <a:latin typeface="Times New Roman"/>
                <a:ea typeface="Times New Roman"/>
                <a:cs typeface="Times New Roman"/>
                <a:sym typeface="Times New Roman"/>
              </a:rPr>
              <a:t>Клиникада шифокорларнинг ишини «рақамлар» ёрдамида йўлга қўйиш ёки дорихона омборини бошқариш мумкин. Бундан ташқари, сиз реал вақт режимида беморларингизнинг аҳволини кузатишингиз, уларга янги хизматларни таклиф қилишингиз ва тезкор маслаҳат беришингиз мумкин.</a:t>
            </a:r>
            <a:endParaRPr/>
          </a:p>
          <a:p>
            <a:pPr indent="0" lvl="0" marL="11113" marR="0" rtl="0" algn="just">
              <a:lnSpc>
                <a:spcPct val="114000"/>
              </a:lnSpc>
              <a:spcBef>
                <a:spcPts val="1200"/>
              </a:spcBef>
              <a:spcAft>
                <a:spcPts val="0"/>
              </a:spcAft>
              <a:buClr>
                <a:srgbClr val="002060"/>
              </a:buClr>
              <a:buSzPts val="1900"/>
              <a:buFont typeface="Arial"/>
              <a:buNone/>
            </a:pPr>
            <a:r>
              <a:rPr b="1" lang="uz-Cyrl-UZ" sz="1900">
                <a:solidFill>
                  <a:srgbClr val="002060"/>
                </a:solidFill>
                <a:latin typeface="Times New Roman"/>
                <a:ea typeface="Times New Roman"/>
                <a:cs typeface="Times New Roman"/>
                <a:sym typeface="Times New Roman"/>
              </a:rPr>
              <a:t>	Банк сектори. </a:t>
            </a:r>
            <a:r>
              <a:rPr lang="uz-Cyrl-UZ" sz="1900">
                <a:solidFill>
                  <a:srgbClr val="002060"/>
                </a:solidFill>
                <a:latin typeface="Times New Roman"/>
                <a:ea typeface="Times New Roman"/>
                <a:cs typeface="Times New Roman"/>
                <a:sym typeface="Times New Roman"/>
              </a:rPr>
              <a:t>Молиявий менежмент нафақат банкларга тегишли, балки у маълум даражада ҳар бир компанияда ҳам мавжуд. Барча молиявий ҳужжатлар битта маълумотлар базасида сақланиши мумкин ва ҳар қандай операцияни тугмачани бир неча марта босиш орқали амалга ошириш мумкин. </a:t>
            </a:r>
            <a:endParaRPr sz="19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8">
                                            <p:txEl>
                                              <p:pRg end="0" st="0"/>
                                            </p:txEl>
                                          </p:spTgt>
                                        </p:tgtEl>
                                        <p:attrNameLst>
                                          <p:attrName>style.visibility</p:attrName>
                                        </p:attrNameLst>
                                      </p:cBhvr>
                                      <p:to>
                                        <p:strVal val="visible"/>
                                      </p:to>
                                    </p:set>
                                    <p:animEffect filter="fade" transition="in">
                                      <p:cBhvr>
                                        <p:cTn dur="500"/>
                                        <p:tgtEl>
                                          <p:spTgt spid="29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8">
                                            <p:txEl>
                                              <p:pRg end="1" st="1"/>
                                            </p:txEl>
                                          </p:spTgt>
                                        </p:tgtEl>
                                        <p:attrNameLst>
                                          <p:attrName>style.visibility</p:attrName>
                                        </p:attrNameLst>
                                      </p:cBhvr>
                                      <p:to>
                                        <p:strVal val="visible"/>
                                      </p:to>
                                    </p:set>
                                    <p:animEffect filter="fade" transition="in">
                                      <p:cBhvr>
                                        <p:cTn dur="500"/>
                                        <p:tgtEl>
                                          <p:spTgt spid="29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8">
                                            <p:txEl>
                                              <p:pRg end="2" st="2"/>
                                            </p:txEl>
                                          </p:spTgt>
                                        </p:tgtEl>
                                        <p:attrNameLst>
                                          <p:attrName>style.visibility</p:attrName>
                                        </p:attrNameLst>
                                      </p:cBhvr>
                                      <p:to>
                                        <p:strVal val="visible"/>
                                      </p:to>
                                    </p:set>
                                    <p:animEffect filter="fade" transition="in">
                                      <p:cBhvr>
                                        <p:cTn dur="500"/>
                                        <p:tgtEl>
                                          <p:spTgt spid="298">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2" name="Shape 302"/>
        <p:cNvGrpSpPr/>
        <p:nvPr/>
      </p:nvGrpSpPr>
      <p:grpSpPr>
        <a:xfrm>
          <a:off x="0" y="0"/>
          <a:ext cx="0" cy="0"/>
          <a:chOff x="0" y="0"/>
          <a:chExt cx="0" cy="0"/>
        </a:xfrm>
      </p:grpSpPr>
      <p:sp>
        <p:nvSpPr>
          <p:cNvPr descr="Картинки по запросу корпоративное управление" id="303" name="Google Shape;303;p29"/>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04" name="Google Shape;304;p29"/>
          <p:cNvSpPr txBox="1"/>
          <p:nvPr/>
        </p:nvSpPr>
        <p:spPr>
          <a:xfrm>
            <a:off x="374055" y="110703"/>
            <a:ext cx="9208484" cy="93512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Рақамлаштириш трансформациясининг соҳаларга таъсири</a:t>
            </a:r>
            <a:endParaRPr sz="2800">
              <a:solidFill>
                <a:schemeClr val="lt1"/>
              </a:solidFill>
              <a:latin typeface="Times New Roman"/>
              <a:ea typeface="Times New Roman"/>
              <a:cs typeface="Times New Roman"/>
              <a:sym typeface="Times New Roman"/>
            </a:endParaRPr>
          </a:p>
        </p:txBody>
      </p:sp>
      <p:sp>
        <p:nvSpPr>
          <p:cNvPr id="305" name="Google Shape;305;p29"/>
          <p:cNvSpPr txBox="1"/>
          <p:nvPr/>
        </p:nvSpPr>
        <p:spPr>
          <a:xfrm>
            <a:off x="126406" y="1115568"/>
            <a:ext cx="9642744" cy="5742431"/>
          </a:xfrm>
          <a:prstGeom prst="rect">
            <a:avLst/>
          </a:prstGeom>
          <a:noFill/>
          <a:ln>
            <a:noFill/>
          </a:ln>
        </p:spPr>
        <p:txBody>
          <a:bodyPr anchorCtr="0" anchor="t" bIns="45700" lIns="91425" spcFirstLastPara="1" rIns="91425" wrap="square" tIns="45700">
            <a:noAutofit/>
          </a:bodyPr>
          <a:lstStyle/>
          <a:p>
            <a:pPr indent="0" lvl="0" marL="11113" marR="0" rtl="0" algn="just">
              <a:lnSpc>
                <a:spcPct val="114000"/>
              </a:lnSpc>
              <a:spcBef>
                <a:spcPts val="0"/>
              </a:spcBef>
              <a:spcAft>
                <a:spcPts val="0"/>
              </a:spcAft>
              <a:buClr>
                <a:srgbClr val="002060"/>
              </a:buClr>
              <a:buSzPts val="2400"/>
              <a:buFont typeface="Arial"/>
              <a:buNone/>
            </a:pPr>
            <a:r>
              <a:rPr b="1" lang="uz-Cyrl-UZ" sz="2400">
                <a:solidFill>
                  <a:srgbClr val="002060"/>
                </a:solidFill>
                <a:latin typeface="Times New Roman"/>
                <a:ea typeface="Times New Roman"/>
                <a:cs typeface="Times New Roman"/>
                <a:sym typeface="Times New Roman"/>
              </a:rPr>
              <a:t>	Улгуржи савдо: </a:t>
            </a:r>
            <a:r>
              <a:rPr lang="uz-Cyrl-UZ" sz="2400">
                <a:solidFill>
                  <a:srgbClr val="002060"/>
                </a:solidFill>
                <a:latin typeface="Times New Roman"/>
                <a:ea typeface="Times New Roman"/>
                <a:cs typeface="Times New Roman"/>
                <a:sym typeface="Times New Roman"/>
              </a:rPr>
              <a:t>онлайн ва офлайн савдолар ҳам замонавий технологиялардан фойдаланади. Сиз нафақат потенциал мижозларга маҳсулотингизни реклама қилишингиз, балки қулай содиқлик дастурини таклиф қилишингиз, дўконингизни осонгина топишга ёрдам беришингиз ёки у ҳақда эслатишингиз, тез ва қулай харидларни амалга оширишингиз мумкин.</a:t>
            </a:r>
            <a:endParaRPr/>
          </a:p>
          <a:p>
            <a:pPr indent="0" lvl="0" marL="11113" marR="0" rtl="0" algn="just">
              <a:lnSpc>
                <a:spcPct val="114000"/>
              </a:lnSpc>
              <a:spcBef>
                <a:spcPts val="1200"/>
              </a:spcBef>
              <a:spcAft>
                <a:spcPts val="0"/>
              </a:spcAft>
              <a:buClr>
                <a:srgbClr val="002060"/>
              </a:buClr>
              <a:buSzPts val="2400"/>
              <a:buFont typeface="Arial"/>
              <a:buNone/>
            </a:pPr>
            <a:r>
              <a:rPr b="1" lang="uz-Cyrl-UZ" sz="2400">
                <a:solidFill>
                  <a:srgbClr val="002060"/>
                </a:solidFill>
                <a:latin typeface="Times New Roman"/>
                <a:ea typeface="Times New Roman"/>
                <a:cs typeface="Times New Roman"/>
                <a:sym typeface="Times New Roman"/>
              </a:rPr>
              <a:t>	Автомобиль саноати: </a:t>
            </a:r>
            <a:r>
              <a:rPr lang="uz-Cyrl-UZ" sz="2400">
                <a:solidFill>
                  <a:srgbClr val="002060"/>
                </a:solidFill>
                <a:latin typeface="Times New Roman"/>
                <a:ea typeface="Times New Roman"/>
                <a:cs typeface="Times New Roman"/>
                <a:sym typeface="Times New Roman"/>
              </a:rPr>
              <a:t>бу соҳа робототехника ва жараёнларни автоматлаштиришнинг афзалликларини бошидан энг кўп кўрган ҳисобланади. Агар биз нафақат ишлаб чиқариш ҳақида гапирадиган бўлсак-чи? Автомобиль саноати учун маҳсулотни савдога чиқариш энг қийин ва энг давомли жараёнлардан ҳисобланади.</a:t>
            </a:r>
            <a:endParaRPr sz="2400">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5">
                                            <p:txEl>
                                              <p:pRg end="0" st="0"/>
                                            </p:txEl>
                                          </p:spTgt>
                                        </p:tgtEl>
                                        <p:attrNameLst>
                                          <p:attrName>style.visibility</p:attrName>
                                        </p:attrNameLst>
                                      </p:cBhvr>
                                      <p:to>
                                        <p:strVal val="visible"/>
                                      </p:to>
                                    </p:set>
                                    <p:animEffect filter="fade" transition="in">
                                      <p:cBhvr>
                                        <p:cTn dur="500"/>
                                        <p:tgtEl>
                                          <p:spTgt spid="30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5">
                                            <p:txEl>
                                              <p:pRg end="1" st="1"/>
                                            </p:txEl>
                                          </p:spTgt>
                                        </p:tgtEl>
                                        <p:attrNameLst>
                                          <p:attrName>style.visibility</p:attrName>
                                        </p:attrNameLst>
                                      </p:cBhvr>
                                      <p:to>
                                        <p:strVal val="visible"/>
                                      </p:to>
                                    </p:set>
                                    <p:animEffect filter="fade" transition="in">
                                      <p:cBhvr>
                                        <p:cTn dur="500"/>
                                        <p:tgtEl>
                                          <p:spTgt spid="305">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descr="Картинки по запросу корпоративное управление" id="310" name="Google Shape;310;p30"/>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11" name="Google Shape;311;p30"/>
          <p:cNvSpPr txBox="1"/>
          <p:nvPr/>
        </p:nvSpPr>
        <p:spPr>
          <a:xfrm>
            <a:off x="374055" y="80873"/>
            <a:ext cx="9208484" cy="599848"/>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lt1"/>
              </a:buClr>
              <a:buSzPts val="2800"/>
              <a:buFont typeface="Times New Roman"/>
              <a:buNone/>
            </a:pPr>
            <a:r>
              <a:rPr b="1" lang="uz-Cyrl-UZ" sz="2800">
                <a:solidFill>
                  <a:schemeClr val="lt1"/>
                </a:solidFill>
                <a:latin typeface="Times New Roman"/>
                <a:ea typeface="Times New Roman"/>
                <a:cs typeface="Times New Roman"/>
                <a:sym typeface="Times New Roman"/>
              </a:rPr>
              <a:t>Фойдаланилган адабиётлар рўхати</a:t>
            </a:r>
            <a:endParaRPr b="1" sz="2800">
              <a:solidFill>
                <a:schemeClr val="lt1"/>
              </a:solidFill>
              <a:latin typeface="Times New Roman"/>
              <a:ea typeface="Times New Roman"/>
              <a:cs typeface="Times New Roman"/>
              <a:sym typeface="Times New Roman"/>
            </a:endParaRPr>
          </a:p>
        </p:txBody>
      </p:sp>
      <p:sp>
        <p:nvSpPr>
          <p:cNvPr id="312" name="Google Shape;312;p30"/>
          <p:cNvSpPr/>
          <p:nvPr/>
        </p:nvSpPr>
        <p:spPr>
          <a:xfrm>
            <a:off x="210354" y="731521"/>
            <a:ext cx="9122832" cy="572964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4000"/>
              </a:lnSpc>
              <a:spcBef>
                <a:spcPts val="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https://www.imf.org/external/pubs/ft/sdn/2021/sdn1504.pdf (Халқаро валюта фондининг расмий сайтидан).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Ўзбекистон Республикаси Президентининг 2022 йил 28 январдаги “2022 - 2026 йилларга мўлжалланган Янги Ўзбекистоннинг Тараққиёт стратегияси” тўғрисида”ги ПФ-60-сонли Фармони.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Бусыгин А.В. (1992). Предпринемательство, начальный курс. М.: НИРП. – c. 17.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Мухаммад Юнус, Алан Жоли. (2010). Создавая мир без бедности: социальный бизнес             и будущее капитализма. Пер. сангл. – М.: АльпинаПаблишерз. – c. 307.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Allen F., Gale D. (2000). Comparing Financial Sestems. – Cambridge, Mass: MIT Press. – p. 42.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Камбаров Ж.Х., Махмудова Н.Ж. (2016). Задачи управления рисками на предприятии // Журнал научных публикаций аспирантов и докторантов, № 5. – c. 88- 89.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Umarov, I. Y., &amp; Yusupova, M. Features of digital innovation management in business. In World science: problems and innovations collection of articles of the XX-XI International Scientific and Practical Conference: at (Vol. 4). </a:t>
            </a:r>
            <a:endParaRPr/>
          </a:p>
          <a:p>
            <a:pPr indent="-342900" lvl="0" marL="342900" marR="0" rtl="0" algn="just">
              <a:lnSpc>
                <a:spcPct val="114000"/>
              </a:lnSpc>
              <a:spcBef>
                <a:spcPts val="300"/>
              </a:spcBef>
              <a:spcAft>
                <a:spcPts val="0"/>
              </a:spcAft>
              <a:buClr>
                <a:srgbClr val="002060"/>
              </a:buClr>
              <a:buSzPts val="1700"/>
              <a:buFont typeface="Calibri"/>
              <a:buAutoNum type="arabicPeriod"/>
            </a:pPr>
            <a:r>
              <a:rPr lang="uz-Cyrl-UZ" sz="1700">
                <a:solidFill>
                  <a:srgbClr val="002060"/>
                </a:solidFill>
                <a:latin typeface="Times New Roman"/>
                <a:ea typeface="Times New Roman"/>
                <a:cs typeface="Times New Roman"/>
                <a:sym typeface="Times New Roman"/>
              </a:rPr>
              <a:t>Лапидус Л.В. (2018). Цифровая экономика: управление электронным бизнесом                        и электронной коммерцией. – М.: ИНФРА-М. – c. 381. 9. Ўзбекистон Республикаси Президенти ҳузуридаги Статистика агентлиги маълумотлари асосида муаллиф ҳисоб-китоби.</a:t>
            </a:r>
            <a:endParaRPr sz="1700">
              <a:solidFill>
                <a:srgbClr val="002060"/>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6" name="Shape 316"/>
        <p:cNvGrpSpPr/>
        <p:nvPr/>
      </p:nvGrpSpPr>
      <p:grpSpPr>
        <a:xfrm>
          <a:off x="0" y="0"/>
          <a:ext cx="0" cy="0"/>
          <a:chOff x="0" y="0"/>
          <a:chExt cx="0" cy="0"/>
        </a:xfrm>
      </p:grpSpPr>
      <p:sp>
        <p:nvSpPr>
          <p:cNvPr descr="Картинки по запросу корпоративное управление" id="317" name="Google Shape;317;p31"/>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63">
              <a:solidFill>
                <a:schemeClr val="dk1"/>
              </a:solidFill>
              <a:latin typeface="Century Gothic"/>
              <a:ea typeface="Century Gothic"/>
              <a:cs typeface="Century Gothic"/>
              <a:sym typeface="Century Gothic"/>
            </a:endParaRPr>
          </a:p>
        </p:txBody>
      </p:sp>
      <p:sp>
        <p:nvSpPr>
          <p:cNvPr id="318" name="Google Shape;318;p31"/>
          <p:cNvSpPr txBox="1"/>
          <p:nvPr>
            <p:ph type="title"/>
          </p:nvPr>
        </p:nvSpPr>
        <p:spPr>
          <a:xfrm>
            <a:off x="681037" y="1969067"/>
            <a:ext cx="8543925" cy="291986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2D508F"/>
              </a:buClr>
              <a:buSzPts val="5400"/>
              <a:buFont typeface="Times New Roman"/>
              <a:buNone/>
            </a:pPr>
            <a:r>
              <a:rPr b="1" lang="uz-Cyrl-UZ" sz="5400">
                <a:solidFill>
                  <a:srgbClr val="2D508F"/>
                </a:solidFill>
                <a:latin typeface="Times New Roman"/>
                <a:ea typeface="Times New Roman"/>
                <a:cs typeface="Times New Roman"/>
                <a:sym typeface="Times New Roman"/>
              </a:rPr>
              <a:t>Эътиборингиз учун раҳмат!</a:t>
            </a:r>
            <a:endParaRPr sz="5400">
              <a:solidFill>
                <a:srgbClr val="2D508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