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1" roundtripDataSignature="AMtx7mhakTntY3UweVH/P4+Nz31mb6tqv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8D52662-F848-447B-A675-C0AC45D9069E}">
  <a:tblStyle styleId="{F8D52662-F848-447B-A675-C0AC45D9069E}"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1" Type="http://customschemas.google.com/relationships/presentationmetadata" Target="meta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1" name="Shape 611"/>
        <p:cNvGrpSpPr/>
        <p:nvPr/>
      </p:nvGrpSpPr>
      <p:grpSpPr>
        <a:xfrm>
          <a:off x="0" y="0"/>
          <a:ext cx="0" cy="0"/>
          <a:chOff x="0" y="0"/>
          <a:chExt cx="0" cy="0"/>
        </a:xfrm>
      </p:grpSpPr>
      <p:sp>
        <p:nvSpPr>
          <p:cNvPr id="612" name="Google Shape;612;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3" name="Shape 643"/>
        <p:cNvGrpSpPr/>
        <p:nvPr/>
      </p:nvGrpSpPr>
      <p:grpSpPr>
        <a:xfrm>
          <a:off x="0" y="0"/>
          <a:ext cx="0" cy="0"/>
          <a:chOff x="0" y="0"/>
          <a:chExt cx="0" cy="0"/>
        </a:xfrm>
      </p:grpSpPr>
      <p:sp>
        <p:nvSpPr>
          <p:cNvPr id="644" name="Google Shape;644;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1" name="Shape 11"/>
        <p:cNvGrpSpPr/>
        <p:nvPr/>
      </p:nvGrpSpPr>
      <p:grpSpPr>
        <a:xfrm>
          <a:off x="0" y="0"/>
          <a:ext cx="0" cy="0"/>
          <a:chOff x="0" y="0"/>
          <a:chExt cx="0" cy="0"/>
        </a:xfrm>
      </p:grpSpPr>
      <p:sp>
        <p:nvSpPr>
          <p:cNvPr id="12" name="Google Shape;12;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 name="Google Shape;14;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7" name="Shape 17"/>
        <p:cNvGrpSpPr/>
        <p:nvPr/>
      </p:nvGrpSpPr>
      <p:grpSpPr>
        <a:xfrm>
          <a:off x="0" y="0"/>
          <a:ext cx="0" cy="0"/>
          <a:chOff x="0" y="0"/>
          <a:chExt cx="0" cy="0"/>
        </a:xfrm>
      </p:grpSpPr>
      <p:sp>
        <p:nvSpPr>
          <p:cNvPr id="18" name="Google Shape;18;p3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3" name="Shape 23"/>
        <p:cNvGrpSpPr/>
        <p:nvPr/>
      </p:nvGrpSpPr>
      <p:grpSpPr>
        <a:xfrm>
          <a:off x="0" y="0"/>
          <a:ext cx="0" cy="0"/>
          <a:chOff x="0" y="0"/>
          <a:chExt cx="0" cy="0"/>
        </a:xfrm>
      </p:grpSpPr>
      <p:sp>
        <p:nvSpPr>
          <p:cNvPr id="24" name="Google Shape;24;p3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9" name="Shape 29"/>
        <p:cNvGrpSpPr/>
        <p:nvPr/>
      </p:nvGrpSpPr>
      <p:grpSpPr>
        <a:xfrm>
          <a:off x="0" y="0"/>
          <a:ext cx="0" cy="0"/>
          <a:chOff x="0" y="0"/>
          <a:chExt cx="0" cy="0"/>
        </a:xfrm>
      </p:grpSpPr>
      <p:sp>
        <p:nvSpPr>
          <p:cNvPr id="30" name="Google Shape;3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6" name="Shape 36"/>
        <p:cNvGrpSpPr/>
        <p:nvPr/>
      </p:nvGrpSpPr>
      <p:grpSpPr>
        <a:xfrm>
          <a:off x="0" y="0"/>
          <a:ext cx="0" cy="0"/>
          <a:chOff x="0" y="0"/>
          <a:chExt cx="0" cy="0"/>
        </a:xfrm>
      </p:grpSpPr>
      <p:sp>
        <p:nvSpPr>
          <p:cNvPr id="37" name="Google Shape;37;p4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4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4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5" name="Shape 45"/>
        <p:cNvGrpSpPr/>
        <p:nvPr/>
      </p:nvGrpSpPr>
      <p:grpSpPr>
        <a:xfrm>
          <a:off x="0" y="0"/>
          <a:ext cx="0" cy="0"/>
          <a:chOff x="0" y="0"/>
          <a:chExt cx="0" cy="0"/>
        </a:xfrm>
      </p:grpSpPr>
      <p:sp>
        <p:nvSpPr>
          <p:cNvPr id="46" name="Google Shape;46;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0" name="Shape 50"/>
        <p:cNvGrpSpPr/>
        <p:nvPr/>
      </p:nvGrpSpPr>
      <p:grpSpPr>
        <a:xfrm>
          <a:off x="0" y="0"/>
          <a:ext cx="0" cy="0"/>
          <a:chOff x="0" y="0"/>
          <a:chExt cx="0" cy="0"/>
        </a:xfrm>
      </p:grpSpPr>
      <p:sp>
        <p:nvSpPr>
          <p:cNvPr id="51" name="Google Shape;5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4" name="Shape 54"/>
        <p:cNvGrpSpPr/>
        <p:nvPr/>
      </p:nvGrpSpPr>
      <p:grpSpPr>
        <a:xfrm>
          <a:off x="0" y="0"/>
          <a:ext cx="0" cy="0"/>
          <a:chOff x="0" y="0"/>
          <a:chExt cx="0" cy="0"/>
        </a:xfrm>
      </p:grpSpPr>
      <p:sp>
        <p:nvSpPr>
          <p:cNvPr id="55" name="Google Shape;55;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1" name="Shape 61"/>
        <p:cNvGrpSpPr/>
        <p:nvPr/>
      </p:nvGrpSpPr>
      <p:grpSpPr>
        <a:xfrm>
          <a:off x="0" y="0"/>
          <a:ext cx="0" cy="0"/>
          <a:chOff x="0" y="0"/>
          <a:chExt cx="0" cy="0"/>
        </a:xfrm>
      </p:grpSpPr>
      <p:sp>
        <p:nvSpPr>
          <p:cNvPr id="62" name="Google Shape;62;p4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5"/>
          <p:cNvSpPr/>
          <p:nvPr>
            <p:ph idx="2" type="pic"/>
          </p:nvPr>
        </p:nvSpPr>
        <p:spPr>
          <a:xfrm>
            <a:off x="5183188" y="987425"/>
            <a:ext cx="6172200" cy="4873625"/>
          </a:xfrm>
          <a:prstGeom prst="rect">
            <a:avLst/>
          </a:prstGeom>
          <a:noFill/>
          <a:ln>
            <a:noFill/>
          </a:ln>
        </p:spPr>
      </p:sp>
      <p:sp>
        <p:nvSpPr>
          <p:cNvPr id="64" name="Google Shape;64;p4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68" name="Shape 68"/>
        <p:cNvGrpSpPr/>
        <p:nvPr/>
      </p:nvGrpSpPr>
      <p:grpSpPr>
        <a:xfrm>
          <a:off x="0" y="0"/>
          <a:ext cx="0" cy="0"/>
          <a:chOff x="0" y="0"/>
          <a:chExt cx="0" cy="0"/>
        </a:xfrm>
      </p:grpSpPr>
      <p:sp>
        <p:nvSpPr>
          <p:cNvPr id="69" name="Google Shape;69;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4" name="Shape 74"/>
        <p:cNvGrpSpPr/>
        <p:nvPr/>
      </p:nvGrpSpPr>
      <p:grpSpPr>
        <a:xfrm>
          <a:off x="0" y="0"/>
          <a:ext cx="0" cy="0"/>
          <a:chOff x="0" y="0"/>
          <a:chExt cx="0" cy="0"/>
        </a:xfrm>
      </p:grpSpPr>
      <p:sp>
        <p:nvSpPr>
          <p:cNvPr id="75" name="Google Shape;75;p4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mailto:oabdujabborov93@gmail.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mailto:oabdujabborov93@gmail.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9.jpg"/><Relationship Id="rId4" Type="http://schemas.openxmlformats.org/officeDocument/2006/relationships/hyperlink" Target="https://sourcesofinsight.com/10-ways-to-improve-how-you-manage-information/"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jpg"/><Relationship Id="rId4" Type="http://schemas.openxmlformats.org/officeDocument/2006/relationships/hyperlink" Target="https://feweek.co.uk/public-sector-apprenticeship-target-missed-and-4-other-things-we-learned-from-todays-dfe-data/"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8.jpg"/><Relationship Id="rId4" Type="http://schemas.openxmlformats.org/officeDocument/2006/relationships/hyperlink" Target="https://www.burkle-inc.com/shop/dispodipper/image-thumb__1311__w1920/dispodipper_00037111.webp"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jpg"/><Relationship Id="rId4" Type="http://schemas.openxmlformats.org/officeDocument/2006/relationships/hyperlink" Target="https://thumbs.dreamstime.com/b/winery-industrial-production-wine-male-winemaker-lab-coat-takes-sample-using-pipette-sommelier-testing-drink-equipment-171720722.jp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hyperlink" Target="https://www.geckoboard.com/blog/how-to-analyze-data/"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hyperlink" Target="https://1.bp.blogspot.com/-9Df9_kluYsU/XrfMQ1hUUSI/AAAAAAAADzM/lzeDGs9SI_Ixno-CdS_9ac3I51adXFBoACLcBGAsYHQ/s1600/Pareto%2BChart%2B%2BDiagram%2B%2BPareto%2BPrinciples%2B%2BExcel%2BTemplate.pn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15.png"/><Relationship Id="rId5" Type="http://schemas.openxmlformats.org/officeDocument/2006/relationships/image" Target="../media/image1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28.jpg"/><Relationship Id="rId4" Type="http://schemas.openxmlformats.org/officeDocument/2006/relationships/image" Target="../media/image18.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6.png"/><Relationship Id="rId4" Type="http://schemas.openxmlformats.org/officeDocument/2006/relationships/image" Target="../media/image27.png"/><Relationship Id="rId9" Type="http://schemas.openxmlformats.org/officeDocument/2006/relationships/image" Target="../media/image30.png"/><Relationship Id="rId5" Type="http://schemas.openxmlformats.org/officeDocument/2006/relationships/image" Target="../media/image13.png"/><Relationship Id="rId6" Type="http://schemas.openxmlformats.org/officeDocument/2006/relationships/image" Target="../media/image20.png"/><Relationship Id="rId7" Type="http://schemas.openxmlformats.org/officeDocument/2006/relationships/image" Target="../media/image16.png"/><Relationship Id="rId8" Type="http://schemas.openxmlformats.org/officeDocument/2006/relationships/image" Target="../media/image1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2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31.png"/><Relationship Id="rId4" Type="http://schemas.openxmlformats.org/officeDocument/2006/relationships/image" Target="../media/image26.png"/><Relationship Id="rId5" Type="http://schemas.openxmlformats.org/officeDocument/2006/relationships/image" Target="../media/image24.png"/><Relationship Id="rId6" Type="http://schemas.openxmlformats.org/officeDocument/2006/relationships/image" Target="../media/image1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23.png"/><Relationship Id="rId4" Type="http://schemas.openxmlformats.org/officeDocument/2006/relationships/image" Target="../media/image22.png"/><Relationship Id="rId5" Type="http://schemas.openxmlformats.org/officeDocument/2006/relationships/image" Target="../media/image25.png"/><Relationship Id="rId6" Type="http://schemas.openxmlformats.org/officeDocument/2006/relationships/image" Target="../media/image2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idx="1" type="body"/>
          </p:nvPr>
        </p:nvSpPr>
        <p:spPr>
          <a:xfrm>
            <a:off x="838200" y="481781"/>
            <a:ext cx="10515600" cy="5928851"/>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2F5496"/>
              </a:buClr>
              <a:buSzPts val="3600"/>
              <a:buNone/>
            </a:pPr>
            <a:r>
              <a:rPr b="1" lang="en-US" sz="3600">
                <a:solidFill>
                  <a:srgbClr val="2F5496"/>
                </a:solidFill>
                <a:latin typeface="Times New Roman"/>
                <a:ea typeface="Times New Roman"/>
                <a:cs typeface="Times New Roman"/>
                <a:sym typeface="Times New Roman"/>
              </a:rPr>
              <a:t>Basis of Overall equipment effectiveness</a:t>
            </a:r>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Week 3. Measuring OEE: A Traditional Simple Approach</a:t>
            </a:r>
            <a:endParaRPr/>
          </a:p>
          <a:p>
            <a:pPr indent="0" lvl="0" marL="0" rtl="0" algn="ctr">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ctr">
              <a:lnSpc>
                <a:spcPct val="90000"/>
              </a:lnSpc>
              <a:spcBef>
                <a:spcPts val="1000"/>
              </a:spcBef>
              <a:spcAft>
                <a:spcPts val="0"/>
              </a:spcAft>
              <a:buClr>
                <a:srgbClr val="2F5496"/>
              </a:buClr>
              <a:buSzPts val="4000"/>
              <a:buNone/>
            </a:pPr>
            <a:r>
              <a:rPr b="1" lang="en-US" sz="4000">
                <a:solidFill>
                  <a:srgbClr val="2F5496"/>
                </a:solidFill>
                <a:latin typeface="Times New Roman"/>
                <a:ea typeface="Times New Roman"/>
                <a:cs typeface="Times New Roman"/>
                <a:sym typeface="Times New Roman"/>
              </a:rPr>
              <a:t>Obidjon Abdujabborov</a:t>
            </a:r>
            <a:endParaRPr b="1" sz="4000">
              <a:solidFill>
                <a:srgbClr val="2F5496"/>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Lecturer</a:t>
            </a:r>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Department of Metrology, Standardization </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and Quality Management</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Andijan Machine Building Institute</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Email: </a:t>
            </a:r>
            <a:r>
              <a:rPr lang="en-US" u="sng">
                <a:solidFill>
                  <a:schemeClr val="hlink"/>
                </a:solidFill>
                <a:latin typeface="Times New Roman"/>
                <a:ea typeface="Times New Roman"/>
                <a:cs typeface="Times New Roman"/>
                <a:sym typeface="Times New Roman"/>
                <a:hlinkClick r:id="rId3"/>
              </a:rPr>
              <a:t>oabdujabborov93@gmail.com</a:t>
            </a:r>
            <a:r>
              <a:rPr lang="en-US">
                <a:latin typeface="Times New Roman"/>
                <a:ea typeface="Times New Roman"/>
                <a:cs typeface="Times New Roman"/>
                <a:sym typeface="Times New Roman"/>
              </a:rPr>
              <a:t>  </a:t>
            </a:r>
            <a:endParaRPr/>
          </a:p>
        </p:txBody>
      </p:sp>
      <p:sp>
        <p:nvSpPr>
          <p:cNvPr id="85" name="Google Shape;85;p1"/>
          <p:cNvSpPr/>
          <p:nvPr/>
        </p:nvSpPr>
        <p:spPr>
          <a:xfrm>
            <a:off x="10680192" y="5622929"/>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1</a:t>
            </a:r>
            <a:endParaRPr b="0" i="0" sz="4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idx="1" type="body"/>
          </p:nvPr>
        </p:nvSpPr>
        <p:spPr>
          <a:xfrm>
            <a:off x="838200" y="481781"/>
            <a:ext cx="10515600" cy="5928851"/>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Clr>
                <a:srgbClr val="2F5496"/>
              </a:buClr>
              <a:buSzPts val="3600"/>
              <a:buNone/>
            </a:pPr>
            <a:r>
              <a:rPr b="1" lang="en-US" sz="3600">
                <a:solidFill>
                  <a:srgbClr val="2F5496"/>
                </a:solidFill>
                <a:latin typeface="Times New Roman"/>
                <a:ea typeface="Times New Roman"/>
                <a:cs typeface="Times New Roman"/>
                <a:sym typeface="Times New Roman"/>
              </a:rPr>
              <a:t>Jihozning umumiy samaradorligi asoslari</a:t>
            </a:r>
            <a:endParaRPr b="1" sz="3600">
              <a:solidFill>
                <a:srgbClr val="2F5496"/>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3-Mavzu. OEE o'lchash: an'anaviy oddiy yondashuv</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4000"/>
              <a:buNone/>
            </a:pPr>
            <a:r>
              <a:t/>
            </a:r>
            <a:endParaRPr b="1" sz="4000">
              <a:solidFill>
                <a:srgbClr val="2F5496"/>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rgbClr val="2F5496"/>
              </a:buClr>
              <a:buSzPts val="4000"/>
              <a:buNone/>
            </a:pPr>
            <a:r>
              <a:rPr b="1" lang="en-US" sz="4000">
                <a:solidFill>
                  <a:srgbClr val="2F5496"/>
                </a:solidFill>
                <a:latin typeface="Times New Roman"/>
                <a:ea typeface="Times New Roman"/>
                <a:cs typeface="Times New Roman"/>
                <a:sym typeface="Times New Roman"/>
              </a:rPr>
              <a:t>Ma’ruzachi: Obidjon Abdujabborov</a:t>
            </a:r>
            <a:endParaRPr b="1" sz="4000">
              <a:solidFill>
                <a:srgbClr val="2F5496"/>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Metrologiya, standartlashtirish va </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sifat menejmenti kafedrasi</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Andijon mashinasozlik instituti</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Email: </a:t>
            </a:r>
            <a:r>
              <a:rPr lang="en-US" u="sng">
                <a:solidFill>
                  <a:schemeClr val="hlink"/>
                </a:solidFill>
                <a:latin typeface="Times New Roman"/>
                <a:ea typeface="Times New Roman"/>
                <a:cs typeface="Times New Roman"/>
                <a:sym typeface="Times New Roman"/>
                <a:hlinkClick r:id="rId3"/>
              </a:rPr>
              <a:t>oabdujabborov93@gmail.com</a:t>
            </a:r>
            <a:r>
              <a:rPr lang="en-US">
                <a:latin typeface="Times New Roman"/>
                <a:ea typeface="Times New Roman"/>
                <a:cs typeface="Times New Roman"/>
                <a:sym typeface="Times New Roman"/>
              </a:rPr>
              <a:t>  </a:t>
            </a:r>
            <a:endParaRPr/>
          </a:p>
        </p:txBody>
      </p:sp>
      <p:sp>
        <p:nvSpPr>
          <p:cNvPr id="91" name="Google Shape;91;p2"/>
          <p:cNvSpPr/>
          <p:nvPr/>
        </p:nvSpPr>
        <p:spPr>
          <a:xfrm>
            <a:off x="10680192" y="5622929"/>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2</a:t>
            </a:r>
            <a:endParaRPr b="0" i="0" sz="4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p:nvPr/>
        </p:nvSpPr>
        <p:spPr>
          <a:xfrm>
            <a:off x="10680192" y="5622929"/>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3</a:t>
            </a:r>
            <a:endParaRPr b="0" i="0" sz="4800" u="none" cap="none" strike="noStrike">
              <a:solidFill>
                <a:schemeClr val="dk1"/>
              </a:solidFill>
              <a:latin typeface="Times New Roman"/>
              <a:ea typeface="Times New Roman"/>
              <a:cs typeface="Times New Roman"/>
              <a:sym typeface="Times New Roman"/>
            </a:endParaRPr>
          </a:p>
        </p:txBody>
      </p:sp>
      <p:sp>
        <p:nvSpPr>
          <p:cNvPr id="97" name="Google Shape;97;p3"/>
          <p:cNvSpPr/>
          <p:nvPr/>
        </p:nvSpPr>
        <p:spPr>
          <a:xfrm>
            <a:off x="914400" y="144669"/>
            <a:ext cx="10765536" cy="5118324"/>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i="0" lang="en-US" sz="3600" u="none" cap="none" strike="noStrike">
                <a:solidFill>
                  <a:schemeClr val="dk1"/>
                </a:solidFill>
                <a:latin typeface="Times New Roman"/>
                <a:ea typeface="Times New Roman"/>
                <a:cs typeface="Times New Roman"/>
                <a:sym typeface="Times New Roman"/>
              </a:rPr>
              <a:t>3-Mavzu. </a:t>
            </a:r>
            <a:r>
              <a:rPr b="1" i="0" lang="en-US" sz="4000" u="none" cap="none" strike="noStrike">
                <a:solidFill>
                  <a:schemeClr val="dk1"/>
                </a:solidFill>
                <a:latin typeface="Times New Roman"/>
                <a:ea typeface="Times New Roman"/>
                <a:cs typeface="Times New Roman"/>
                <a:sym typeface="Times New Roman"/>
              </a:rPr>
              <a:t>OEE o'lchash: an'anaviy oddiy yondashuv</a:t>
            </a:r>
            <a:endParaRPr b="0" i="0" sz="2000" u="none" cap="none" strike="noStrike">
              <a:solidFill>
                <a:schemeClr val="dk1"/>
              </a:solidFill>
              <a:latin typeface="Times New Roman"/>
              <a:ea typeface="Times New Roman"/>
              <a:cs typeface="Times New Roman"/>
              <a:sym typeface="Times New Roman"/>
            </a:endParaRPr>
          </a:p>
          <a:p>
            <a:pPr indent="449580" lvl="0" marL="0" marR="0" rtl="0" algn="ctr">
              <a:lnSpc>
                <a:spcPct val="115000"/>
              </a:lnSpc>
              <a:spcBef>
                <a:spcPts val="0"/>
              </a:spcBef>
              <a:spcAft>
                <a:spcPts val="0"/>
              </a:spcAft>
              <a:buNone/>
            </a:pPr>
            <a:r>
              <a:rPr b="1" i="0" lang="en-US" sz="3600" u="none" cap="none" strike="noStrike">
                <a:solidFill>
                  <a:schemeClr val="dk1"/>
                </a:solidFill>
                <a:latin typeface="Times New Roman"/>
                <a:ea typeface="Times New Roman"/>
                <a:cs typeface="Times New Roman"/>
                <a:sym typeface="Times New Roman"/>
              </a:rPr>
              <a:t>Reja: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15000"/>
              </a:lnSpc>
              <a:spcBef>
                <a:spcPts val="0"/>
              </a:spcBef>
              <a:spcAft>
                <a:spcPts val="0"/>
              </a:spcAft>
              <a:buClr>
                <a:schemeClr val="dk1"/>
              </a:buClr>
              <a:buSzPts val="2800"/>
              <a:buFont typeface="Calibri"/>
              <a:buAutoNum type="arabicPeriod"/>
            </a:pPr>
            <a:r>
              <a:rPr b="1" i="0" lang="en-US" sz="2800" u="none" cap="none" strike="noStrike">
                <a:solidFill>
                  <a:schemeClr val="dk1"/>
                </a:solidFill>
                <a:latin typeface="Times New Roman"/>
                <a:ea typeface="Times New Roman"/>
                <a:cs typeface="Times New Roman"/>
                <a:sym typeface="Times New Roman"/>
              </a:rPr>
              <a:t>OEE haqida ma'lumotlarni yig'ish [4 bet]</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15000"/>
              </a:lnSpc>
              <a:spcBef>
                <a:spcPts val="0"/>
              </a:spcBef>
              <a:spcAft>
                <a:spcPts val="0"/>
              </a:spcAft>
              <a:buClr>
                <a:schemeClr val="dk1"/>
              </a:buClr>
              <a:buSzPts val="2800"/>
              <a:buFont typeface="Calibri"/>
              <a:buAutoNum type="arabicPeriod"/>
            </a:pPr>
            <a:r>
              <a:rPr b="1" i="0" lang="en-US" sz="2800" u="none" cap="none" strike="noStrike">
                <a:solidFill>
                  <a:schemeClr val="dk1"/>
                </a:solidFill>
                <a:latin typeface="Times New Roman"/>
                <a:ea typeface="Times New Roman"/>
                <a:cs typeface="Times New Roman"/>
                <a:sym typeface="Times New Roman"/>
              </a:rPr>
              <a:t>Ma'lumotlarni baholashning asosiy vositalari [13bet]</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15000"/>
              </a:lnSpc>
              <a:spcBef>
                <a:spcPts val="0"/>
              </a:spcBef>
              <a:spcAft>
                <a:spcPts val="0"/>
              </a:spcAft>
              <a:buClr>
                <a:schemeClr val="dk1"/>
              </a:buClr>
              <a:buSzPts val="2800"/>
              <a:buFont typeface="Calibri"/>
              <a:buAutoNum type="arabicPeriod"/>
            </a:pPr>
            <a:r>
              <a:rPr b="1" i="0" lang="en-US" sz="2800" u="none" cap="none" strike="noStrike">
                <a:solidFill>
                  <a:schemeClr val="dk1"/>
                </a:solidFill>
                <a:latin typeface="Times New Roman"/>
                <a:ea typeface="Times New Roman"/>
                <a:cs typeface="Times New Roman"/>
                <a:sym typeface="Times New Roman"/>
              </a:rPr>
              <a:t>Ma'lumotlarni ko'rsatish uchun diagrammalarni ishga tushirishdan foydalanish [24 bet]</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800"/>
              <a:buFont typeface="Calibri"/>
              <a:buAutoNum type="arabicPeriod"/>
            </a:pPr>
            <a:r>
              <a:rPr b="1" i="0" lang="en-US" sz="2800" u="none" cap="none" strike="noStrike">
                <a:solidFill>
                  <a:schemeClr val="dk1"/>
                </a:solidFill>
                <a:latin typeface="Times New Roman"/>
                <a:ea typeface="Times New Roman"/>
                <a:cs typeface="Times New Roman"/>
                <a:sym typeface="Times New Roman"/>
              </a:rPr>
              <a:t>Uskunani ta'mirlash ma'lumotlarini to'plash va tahlil qilish uchun Kanbandan foydalanish. [30 bet]</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4"/>
          <p:cNvSpPr txBox="1"/>
          <p:nvPr>
            <p:ph type="title"/>
          </p:nvPr>
        </p:nvSpPr>
        <p:spPr>
          <a:xfrm>
            <a:off x="838200" y="365125"/>
            <a:ext cx="10298723" cy="85407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I. OEE haqida ma'lumot to'plash.</a:t>
            </a:r>
            <a:endParaRPr/>
          </a:p>
        </p:txBody>
      </p:sp>
      <p:sp>
        <p:nvSpPr>
          <p:cNvPr id="103" name="Google Shape;103;p4"/>
          <p:cNvSpPr txBox="1"/>
          <p:nvPr>
            <p:ph idx="1" type="body"/>
          </p:nvPr>
        </p:nvSpPr>
        <p:spPr>
          <a:xfrm>
            <a:off x="838200" y="1461940"/>
            <a:ext cx="5257800" cy="4351338"/>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solidFill>
                  <a:schemeClr val="dk1"/>
                </a:solidFill>
                <a:latin typeface="Calibri"/>
                <a:ea typeface="Calibri"/>
                <a:cs typeface="Calibri"/>
                <a:sym typeface="Calibri"/>
              </a:rPr>
              <a:t>Har qanday zavodda mahsulotni ishlab chiqarish protseduralari ishlab chiqarish jarayonini aks ettiruvchi ma'lumotlarga asoslanadi. Ma'lumotlar har qanday rejaning asosi bo'lganligi sababli, u aniq bo'lishi va jarayonning mo'ljallangan o'zgaruvchilarini o'lchashi kerak.</a:t>
            </a:r>
            <a:endParaRPr/>
          </a:p>
        </p:txBody>
      </p:sp>
      <p:sp>
        <p:nvSpPr>
          <p:cNvPr id="104" name="Google Shape;104;p4"/>
          <p:cNvSpPr/>
          <p:nvPr/>
        </p:nvSpPr>
        <p:spPr>
          <a:xfrm>
            <a:off x="10735056" y="575094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4</a:t>
            </a:r>
            <a:endParaRPr b="0" i="0" sz="4800" u="none" cap="none" strike="noStrike">
              <a:solidFill>
                <a:schemeClr val="dk1"/>
              </a:solidFill>
              <a:latin typeface="Times New Roman"/>
              <a:ea typeface="Times New Roman"/>
              <a:cs typeface="Times New Roman"/>
              <a:sym typeface="Times New Roman"/>
            </a:endParaRPr>
          </a:p>
        </p:txBody>
      </p:sp>
      <p:grpSp>
        <p:nvGrpSpPr>
          <p:cNvPr id="105" name="Google Shape;105;p4"/>
          <p:cNvGrpSpPr/>
          <p:nvPr/>
        </p:nvGrpSpPr>
        <p:grpSpPr>
          <a:xfrm>
            <a:off x="6280355" y="1825625"/>
            <a:ext cx="5073445" cy="3832987"/>
            <a:chOff x="6280355" y="1825625"/>
            <a:chExt cx="5073445" cy="3832987"/>
          </a:xfrm>
        </p:grpSpPr>
        <p:pic>
          <p:nvPicPr>
            <p:cNvPr descr="10 Ways to Improve How You Manage Information" id="106" name="Google Shape;106;p4"/>
            <p:cNvPicPr preferRelativeResize="0"/>
            <p:nvPr/>
          </p:nvPicPr>
          <p:blipFill rotWithShape="1">
            <a:blip r:embed="rId3">
              <a:alphaModFix/>
            </a:blip>
            <a:srcRect b="0" l="0" r="0" t="0"/>
            <a:stretch/>
          </p:blipFill>
          <p:spPr>
            <a:xfrm>
              <a:off x="6280355" y="1825625"/>
              <a:ext cx="5073445" cy="3071813"/>
            </a:xfrm>
            <a:prstGeom prst="rect">
              <a:avLst/>
            </a:prstGeom>
            <a:solidFill>
              <a:schemeClr val="lt1"/>
            </a:solidFill>
            <a:ln cap="flat" cmpd="sng" w="12700">
              <a:solidFill>
                <a:schemeClr val="accent1"/>
              </a:solidFill>
              <a:prstDash val="solid"/>
              <a:miter lim="800000"/>
              <a:headEnd len="sm" w="sm" type="none"/>
              <a:tailEnd len="sm" w="sm" type="none"/>
            </a:ln>
          </p:spPr>
        </p:pic>
        <p:sp>
          <p:nvSpPr>
            <p:cNvPr id="107" name="Google Shape;107;p4"/>
            <p:cNvSpPr/>
            <p:nvPr/>
          </p:nvSpPr>
          <p:spPr>
            <a:xfrm>
              <a:off x="6280355" y="5104614"/>
              <a:ext cx="4454701" cy="553998"/>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000" u="none" cap="none" strike="noStrike">
                  <a:solidFill>
                    <a:schemeClr val="dk1"/>
                  </a:solidFill>
                  <a:latin typeface="Times New Roman"/>
                  <a:ea typeface="Times New Roman"/>
                  <a:cs typeface="Times New Roman"/>
                  <a:sym typeface="Times New Roman"/>
                </a:rPr>
                <a:t>Image of 10 Ways to Improve How You Manage Information, retrieved from </a:t>
              </a:r>
              <a:r>
                <a:rPr b="0" i="0" lang="en-US" sz="1000" u="sng" cap="none" strike="noStrike">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https://sourcesofinsight.com/wp-content/uploads/2021/08/image_thumb-2.jpg </a:t>
              </a:r>
              <a:endParaRPr sz="1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on April 27, 2023 </a:t>
              </a:r>
              <a:endParaRPr sz="10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5"/>
          <p:cNvSpPr/>
          <p:nvPr/>
        </p:nvSpPr>
        <p:spPr>
          <a:xfrm>
            <a:off x="10801476" y="571659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5</a:t>
            </a:r>
            <a:endParaRPr sz="4800">
              <a:solidFill>
                <a:schemeClr val="dk1"/>
              </a:solidFill>
              <a:latin typeface="Times New Roman"/>
              <a:ea typeface="Times New Roman"/>
              <a:cs typeface="Times New Roman"/>
              <a:sym typeface="Times New Roman"/>
            </a:endParaRPr>
          </a:p>
        </p:txBody>
      </p:sp>
      <p:sp>
        <p:nvSpPr>
          <p:cNvPr id="113" name="Google Shape;113;p5"/>
          <p:cNvSpPr/>
          <p:nvPr/>
        </p:nvSpPr>
        <p:spPr>
          <a:xfrm>
            <a:off x="1312985" y="586154"/>
            <a:ext cx="5139453" cy="830997"/>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400">
                <a:solidFill>
                  <a:schemeClr val="dk1"/>
                </a:solidFill>
                <a:latin typeface="Times New Roman"/>
                <a:ea typeface="Times New Roman"/>
                <a:cs typeface="Times New Roman"/>
                <a:sym typeface="Times New Roman"/>
              </a:rPr>
              <a:t>Ma'lumot to'plashdan maqsadingizni aniqlang.</a:t>
            </a:r>
            <a:endParaRPr sz="2400">
              <a:solidFill>
                <a:schemeClr val="dk1"/>
              </a:solidFill>
              <a:latin typeface="Calibri"/>
              <a:ea typeface="Calibri"/>
              <a:cs typeface="Calibri"/>
              <a:sym typeface="Calibri"/>
            </a:endParaRPr>
          </a:p>
        </p:txBody>
      </p:sp>
      <p:grpSp>
        <p:nvGrpSpPr>
          <p:cNvPr id="114" name="Google Shape;114;p5"/>
          <p:cNvGrpSpPr/>
          <p:nvPr/>
        </p:nvGrpSpPr>
        <p:grpSpPr>
          <a:xfrm>
            <a:off x="7151076" y="899719"/>
            <a:ext cx="4423608" cy="4950536"/>
            <a:chOff x="7151076" y="899719"/>
            <a:chExt cx="4423608" cy="2628924"/>
          </a:xfrm>
        </p:grpSpPr>
        <p:pic>
          <p:nvPicPr>
            <p:cNvPr descr="Public sector apprenticeship target axed" id="115" name="Google Shape;115;p5"/>
            <p:cNvPicPr preferRelativeResize="0"/>
            <p:nvPr/>
          </p:nvPicPr>
          <p:blipFill rotWithShape="1">
            <a:blip r:embed="rId3">
              <a:alphaModFix/>
            </a:blip>
            <a:srcRect b="0" l="0" r="0" t="0"/>
            <a:stretch/>
          </p:blipFill>
          <p:spPr>
            <a:xfrm>
              <a:off x="7151076" y="899719"/>
              <a:ext cx="3912821" cy="2054231"/>
            </a:xfrm>
            <a:prstGeom prst="rect">
              <a:avLst/>
            </a:prstGeom>
            <a:solidFill>
              <a:schemeClr val="lt1"/>
            </a:solidFill>
            <a:ln cap="flat" cmpd="sng" w="12700">
              <a:solidFill>
                <a:schemeClr val="accent1"/>
              </a:solidFill>
              <a:prstDash val="solid"/>
              <a:miter lim="800000"/>
              <a:headEnd len="sm" w="sm" type="none"/>
              <a:tailEnd len="sm" w="sm" type="none"/>
            </a:ln>
          </p:spPr>
        </p:pic>
        <p:sp>
          <p:nvSpPr>
            <p:cNvPr id="116" name="Google Shape;116;p5"/>
            <p:cNvSpPr/>
            <p:nvPr/>
          </p:nvSpPr>
          <p:spPr>
            <a:xfrm>
              <a:off x="7151076" y="3152728"/>
              <a:ext cx="4423608" cy="37591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Image of Public sector apprenticeship target missed, and 4 other things we learned from today’s DfE data retrieved from </a:t>
              </a:r>
              <a:r>
                <a:rPr lang="en-US" sz="10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https://feweek.co.uk/wp-content/uploads/2021/03/missed-opportunity-target-feat-1000x525.jpg </a:t>
              </a:r>
              <a:endParaRPr sz="1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on April 27, 2023</a:t>
              </a:r>
              <a:endParaRPr sz="1000">
                <a:solidFill>
                  <a:schemeClr val="dk1"/>
                </a:solidFill>
                <a:latin typeface="Times New Roman"/>
                <a:ea typeface="Times New Roman"/>
                <a:cs typeface="Times New Roman"/>
                <a:sym typeface="Times New Roman"/>
              </a:endParaRPr>
            </a:p>
          </p:txBody>
        </p:sp>
      </p:grpSp>
      <p:sp>
        <p:nvSpPr>
          <p:cNvPr id="117" name="Google Shape;117;p5"/>
          <p:cNvSpPr/>
          <p:nvPr/>
        </p:nvSpPr>
        <p:spPr>
          <a:xfrm>
            <a:off x="1128103" y="1481519"/>
            <a:ext cx="5617727" cy="3970318"/>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Times New Roman"/>
                <a:ea typeface="Times New Roman"/>
                <a:cs typeface="Times New Roman"/>
                <a:sym typeface="Times New Roman"/>
              </a:rPr>
              <a:t>Ma'lumotlar turli shakllarda to'planishi mumkin. Birinchidan, ma'lumotlarning maqsadini aniqlash kerak. Shundagina qaysi turdagi ma'lumotlar maqsadga muvofiqligi haqida qaror qabul qilish mumkin. Ishlab chiqarish zavodida ma'lumotlarni to'plashning ko'plab maqsadlari bo'lishi mumkin</a:t>
            </a:r>
            <a:endParaRPr sz="2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6"/>
          <p:cNvSpPr txBox="1"/>
          <p:nvPr>
            <p:ph idx="1" type="body"/>
          </p:nvPr>
        </p:nvSpPr>
        <p:spPr>
          <a:xfrm>
            <a:off x="2222269" y="258516"/>
            <a:ext cx="7037363" cy="561662"/>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solidFill>
                  <a:schemeClr val="dk1"/>
                </a:solidFill>
                <a:latin typeface="Times New Roman"/>
                <a:ea typeface="Times New Roman"/>
                <a:cs typeface="Times New Roman"/>
                <a:sym typeface="Times New Roman"/>
              </a:rPr>
              <a:t>Jarayonda umumiy maqsadlar quyidagilardir.</a:t>
            </a:r>
            <a:endParaRPr>
              <a:latin typeface="Times New Roman"/>
              <a:ea typeface="Times New Roman"/>
              <a:cs typeface="Times New Roman"/>
              <a:sym typeface="Times New Roman"/>
            </a:endParaRPr>
          </a:p>
        </p:txBody>
      </p:sp>
      <p:sp>
        <p:nvSpPr>
          <p:cNvPr id="123" name="Google Shape;123;p6"/>
          <p:cNvSpPr/>
          <p:nvPr/>
        </p:nvSpPr>
        <p:spPr>
          <a:xfrm>
            <a:off x="11027664" y="584238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6</a:t>
            </a:r>
            <a:endParaRPr sz="4800">
              <a:solidFill>
                <a:schemeClr val="dk1"/>
              </a:solidFill>
              <a:latin typeface="Times New Roman"/>
              <a:ea typeface="Times New Roman"/>
              <a:cs typeface="Times New Roman"/>
              <a:sym typeface="Times New Roman"/>
            </a:endParaRPr>
          </a:p>
        </p:txBody>
      </p:sp>
      <p:grpSp>
        <p:nvGrpSpPr>
          <p:cNvPr id="124" name="Google Shape;124;p6"/>
          <p:cNvGrpSpPr/>
          <p:nvPr/>
        </p:nvGrpSpPr>
        <p:grpSpPr>
          <a:xfrm>
            <a:off x="1375772" y="1142621"/>
            <a:ext cx="9646704" cy="4354169"/>
            <a:chOff x="5188" y="-1"/>
            <a:chExt cx="9646704" cy="4354169"/>
          </a:xfrm>
        </p:grpSpPr>
        <p:sp>
          <p:nvSpPr>
            <p:cNvPr id="125" name="Google Shape;125;p6"/>
            <p:cNvSpPr/>
            <p:nvPr/>
          </p:nvSpPr>
          <p:spPr>
            <a:xfrm rot="-5400000">
              <a:off x="-1261830" y="1267017"/>
              <a:ext cx="4354169" cy="1820133"/>
            </a:xfrm>
            <a:prstGeom prst="flowChartManualOperation">
              <a:avLst/>
            </a:prstGeom>
            <a:gradFill>
              <a:gsLst>
                <a:gs pos="0">
                  <a:srgbClr val="A6B6DE"/>
                </a:gs>
                <a:gs pos="50000">
                  <a:srgbClr val="97AAD8"/>
                </a:gs>
                <a:gs pos="100000">
                  <a:srgbClr val="859CD6"/>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6"/>
            <p:cNvSpPr txBox="1"/>
            <p:nvPr/>
          </p:nvSpPr>
          <p:spPr>
            <a:xfrm>
              <a:off x="5188" y="870833"/>
              <a:ext cx="1820133" cy="2612501"/>
            </a:xfrm>
            <a:prstGeom prst="rect">
              <a:avLst/>
            </a:prstGeom>
            <a:noFill/>
            <a:ln>
              <a:noFill/>
            </a:ln>
          </p:spPr>
          <p:txBody>
            <a:bodyPr anchorCtr="0" anchor="t" bIns="0" lIns="76200" spcFirstLastPara="1" rIns="76200" wrap="square" tIns="0">
              <a:noAutofit/>
            </a:bodyPr>
            <a:lstStyle/>
            <a:p>
              <a:pPr indent="0" lvl="0" marL="0" marR="0" rtl="0" algn="l">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114300" lvl="1" marL="114300" marR="0" rtl="0" algn="l">
                <a:lnSpc>
                  <a:spcPct val="90000"/>
                </a:lnSpc>
                <a:spcBef>
                  <a:spcPts val="420"/>
                </a:spcBef>
                <a:spcAft>
                  <a:spcPts val="0"/>
                </a:spcAft>
                <a:buClr>
                  <a:schemeClr val="dk1"/>
                </a:buClr>
                <a:buSzPts val="1200"/>
                <a:buFont typeface="Times New Roman"/>
                <a:buChar char="•"/>
              </a:pPr>
              <a:r>
                <a:rPr b="0" i="0" lang="en-US" sz="1200" u="none" cap="none" strike="noStrike">
                  <a:solidFill>
                    <a:schemeClr val="dk1"/>
                  </a:solidFill>
                  <a:latin typeface="Times New Roman"/>
                  <a:ea typeface="Times New Roman"/>
                  <a:cs typeface="Times New Roman"/>
                  <a:sym typeface="Times New Roman"/>
                </a:rPr>
                <a:t>Haqiqiy vaziyatni tushunish. Ma'lumotlar ishlov berish jarayonidan kelib chiqadigan qismlar o'lchamlaridagi dispersiya darajasini tekshirish yoki qabul qilingan partiyalardagi nuqsonli qismlarning foizini tekshirish uchun yig'iladi</a:t>
              </a:r>
              <a:endParaRPr b="0" i="0" sz="1200" u="none" cap="none" strike="noStrike">
                <a:solidFill>
                  <a:schemeClr val="dk1"/>
                </a:solidFill>
                <a:latin typeface="Times New Roman"/>
                <a:ea typeface="Times New Roman"/>
                <a:cs typeface="Times New Roman"/>
                <a:sym typeface="Times New Roman"/>
              </a:endParaRPr>
            </a:p>
          </p:txBody>
        </p:sp>
        <p:sp>
          <p:nvSpPr>
            <p:cNvPr id="127" name="Google Shape;127;p6"/>
            <p:cNvSpPr/>
            <p:nvPr/>
          </p:nvSpPr>
          <p:spPr>
            <a:xfrm rot="-5400000">
              <a:off x="694812" y="1267017"/>
              <a:ext cx="4354169" cy="1820133"/>
            </a:xfrm>
            <a:prstGeom prst="flowChartManualOperation">
              <a:avLst/>
            </a:prstGeom>
            <a:gradFill>
              <a:gsLst>
                <a:gs pos="0">
                  <a:srgbClr val="A5D3DA"/>
                </a:gs>
                <a:gs pos="50000">
                  <a:srgbClr val="97CBD4"/>
                </a:gs>
                <a:gs pos="100000">
                  <a:srgbClr val="85C6D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6"/>
            <p:cNvSpPr txBox="1"/>
            <p:nvPr/>
          </p:nvSpPr>
          <p:spPr>
            <a:xfrm>
              <a:off x="1961830" y="870833"/>
              <a:ext cx="1820133" cy="2612501"/>
            </a:xfrm>
            <a:prstGeom prst="rect">
              <a:avLst/>
            </a:prstGeom>
            <a:noFill/>
            <a:ln>
              <a:noFill/>
            </a:ln>
          </p:spPr>
          <p:txBody>
            <a:bodyPr anchorCtr="0" anchor="t" bIns="0" lIns="76200" spcFirstLastPara="1" rIns="76200" wrap="square" tIns="0">
              <a:noAutofit/>
            </a:bodyPr>
            <a:lstStyle/>
            <a:p>
              <a:pPr indent="0" lvl="0" marL="0" marR="0" rtl="0" algn="l">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114300" lvl="1" marL="114300" marR="0" rtl="0" algn="l">
                <a:lnSpc>
                  <a:spcPct val="90000"/>
                </a:lnSpc>
                <a:spcBef>
                  <a:spcPts val="420"/>
                </a:spcBef>
                <a:spcAft>
                  <a:spcPts val="0"/>
                </a:spcAft>
                <a:buClr>
                  <a:schemeClr val="dk1"/>
                </a:buClr>
                <a:buSzPts val="1200"/>
                <a:buFont typeface="Times New Roman"/>
                <a:buChar char="•"/>
              </a:pPr>
              <a:r>
                <a:rPr b="0" i="0" lang="en-US" sz="1200" u="none" cap="none" strike="noStrike">
                  <a:solidFill>
                    <a:schemeClr val="dk1"/>
                  </a:solidFill>
                  <a:latin typeface="Times New Roman"/>
                  <a:ea typeface="Times New Roman"/>
                  <a:cs typeface="Times New Roman"/>
                  <a:sym typeface="Times New Roman"/>
                </a:rPr>
                <a:t>Tahlil. Analitik ma'lumotlar, masalan, nuqson va uning sababi o'rtasidagi bog'liqlikni tekshirish uchun ishlatilishi mumkin Bunday holda, to'g'ri ma'lumot olish uchun turli statistik usullar qo'llaniladi.</a:t>
              </a:r>
              <a:endParaRPr b="0" i="0" sz="1200" u="none" cap="none" strike="noStrike">
                <a:solidFill>
                  <a:schemeClr val="dk1"/>
                </a:solidFill>
                <a:latin typeface="Times New Roman"/>
                <a:ea typeface="Times New Roman"/>
                <a:cs typeface="Times New Roman"/>
                <a:sym typeface="Times New Roman"/>
              </a:endParaRPr>
            </a:p>
          </p:txBody>
        </p:sp>
        <p:sp>
          <p:nvSpPr>
            <p:cNvPr id="129" name="Google Shape;129;p6"/>
            <p:cNvSpPr/>
            <p:nvPr/>
          </p:nvSpPr>
          <p:spPr>
            <a:xfrm rot="-5400000">
              <a:off x="2651455" y="1267017"/>
              <a:ext cx="4354169" cy="1820133"/>
            </a:xfrm>
            <a:prstGeom prst="flowChartManualOperation">
              <a:avLst/>
            </a:prstGeom>
            <a:gradFill>
              <a:gsLst>
                <a:gs pos="0">
                  <a:srgbClr val="A5D8C1"/>
                </a:gs>
                <a:gs pos="50000">
                  <a:srgbClr val="97D1B7"/>
                </a:gs>
                <a:gs pos="100000">
                  <a:srgbClr val="84CFAE"/>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6"/>
            <p:cNvSpPr txBox="1"/>
            <p:nvPr/>
          </p:nvSpPr>
          <p:spPr>
            <a:xfrm>
              <a:off x="3918473" y="870833"/>
              <a:ext cx="1820133" cy="2612501"/>
            </a:xfrm>
            <a:prstGeom prst="rect">
              <a:avLst/>
            </a:prstGeom>
            <a:noFill/>
            <a:ln>
              <a:noFill/>
            </a:ln>
          </p:spPr>
          <p:txBody>
            <a:bodyPr anchorCtr="0" anchor="t" bIns="0" lIns="76200" spcFirstLastPara="1" rIns="76200" wrap="square" tIns="0">
              <a:noAutofit/>
            </a:bodyPr>
            <a:lstStyle/>
            <a:p>
              <a:pPr indent="0" lvl="0" marL="0" marR="0" rtl="0" algn="l">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114300" lvl="1" marL="114300" marR="0" rtl="0" algn="l">
                <a:lnSpc>
                  <a:spcPct val="90000"/>
                </a:lnSpc>
                <a:spcBef>
                  <a:spcPts val="420"/>
                </a:spcBef>
                <a:spcAft>
                  <a:spcPts val="0"/>
                </a:spcAft>
                <a:buClr>
                  <a:schemeClr val="dk1"/>
                </a:buClr>
                <a:buSzPts val="1200"/>
                <a:buFont typeface="Times New Roman"/>
                <a:buChar char="•"/>
              </a:pPr>
              <a:r>
                <a:rPr b="0" i="0" lang="en-US" sz="1200" u="none" cap="none" strike="noStrike">
                  <a:solidFill>
                    <a:schemeClr val="dk1"/>
                  </a:solidFill>
                  <a:latin typeface="Times New Roman"/>
                  <a:ea typeface="Times New Roman"/>
                  <a:cs typeface="Times New Roman"/>
                  <a:sym typeface="Times New Roman"/>
                </a:rPr>
                <a:t>Jarayonni boshqarish. Mahsulot sifatini tekshirgandan so'ng, ushbu ma'lumotlar ishlab chiqarish jarayonining normal yoki yo'qligini aniqlash uchun ishlatilishi mumkin</a:t>
              </a:r>
              <a:endParaRPr b="0" i="0" sz="1200" u="none" cap="none" strike="noStrike">
                <a:solidFill>
                  <a:schemeClr val="dk1"/>
                </a:solidFill>
                <a:latin typeface="Times New Roman"/>
                <a:ea typeface="Times New Roman"/>
                <a:cs typeface="Times New Roman"/>
                <a:sym typeface="Times New Roman"/>
              </a:endParaRPr>
            </a:p>
          </p:txBody>
        </p:sp>
        <p:sp>
          <p:nvSpPr>
            <p:cNvPr id="131" name="Google Shape;131;p6"/>
            <p:cNvSpPr/>
            <p:nvPr/>
          </p:nvSpPr>
          <p:spPr>
            <a:xfrm rot="-5400000">
              <a:off x="4608098" y="1267017"/>
              <a:ext cx="4354169" cy="1820133"/>
            </a:xfrm>
            <a:prstGeom prst="flowChartManualOperation">
              <a:avLst/>
            </a:prstGeom>
            <a:gradFill>
              <a:gsLst>
                <a:gs pos="0">
                  <a:srgbClr val="A4D6A8"/>
                </a:gs>
                <a:gs pos="50000">
                  <a:srgbClr val="97CF9A"/>
                </a:gs>
                <a:gs pos="100000">
                  <a:srgbClr val="84CB89"/>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
            <p:cNvSpPr txBox="1"/>
            <p:nvPr/>
          </p:nvSpPr>
          <p:spPr>
            <a:xfrm>
              <a:off x="5875116" y="870833"/>
              <a:ext cx="1820133" cy="2612501"/>
            </a:xfrm>
            <a:prstGeom prst="rect">
              <a:avLst/>
            </a:prstGeom>
            <a:noFill/>
            <a:ln>
              <a:noFill/>
            </a:ln>
          </p:spPr>
          <p:txBody>
            <a:bodyPr anchorCtr="0" anchor="t" bIns="0" lIns="76200" spcFirstLastPara="1" rIns="76200" wrap="square" tIns="0">
              <a:noAutofit/>
            </a:bodyPr>
            <a:lstStyle/>
            <a:p>
              <a:pPr indent="0" lvl="0" marL="0" marR="0" rtl="0" algn="l">
                <a:lnSpc>
                  <a:spcPct val="9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a:p>
              <a:pPr indent="-114300" lvl="1" marL="114300" marR="0" rtl="0" algn="l">
                <a:lnSpc>
                  <a:spcPct val="90000"/>
                </a:lnSpc>
                <a:spcBef>
                  <a:spcPts val="420"/>
                </a:spcBef>
                <a:spcAft>
                  <a:spcPts val="0"/>
                </a:spcAft>
                <a:buClr>
                  <a:schemeClr val="dk1"/>
                </a:buClr>
                <a:buSzPts val="1200"/>
                <a:buFont typeface="Times New Roman"/>
                <a:buChar char="•"/>
              </a:pPr>
              <a:r>
                <a:rPr b="0" i="0" lang="en-US" sz="1200" u="none" cap="none" strike="noStrike">
                  <a:solidFill>
                    <a:schemeClr val="dk1"/>
                  </a:solidFill>
                  <a:latin typeface="Times New Roman"/>
                  <a:ea typeface="Times New Roman"/>
                  <a:cs typeface="Times New Roman"/>
                  <a:sym typeface="Times New Roman"/>
                </a:rPr>
                <a:t>Reglament.. Har bir ma'lumot uchun chora-tadbirlar belgilab qo'yilgan va bu choralar shunga muvofiq amalga oshirilishi kerak.</a:t>
              </a:r>
              <a:endParaRPr b="0" i="0" sz="1200" u="none" cap="none" strike="noStrike">
                <a:solidFill>
                  <a:schemeClr val="dk1"/>
                </a:solidFill>
                <a:latin typeface="Times New Roman"/>
                <a:ea typeface="Times New Roman"/>
                <a:cs typeface="Times New Roman"/>
                <a:sym typeface="Times New Roman"/>
              </a:endParaRPr>
            </a:p>
          </p:txBody>
        </p:sp>
        <p:sp>
          <p:nvSpPr>
            <p:cNvPr id="133" name="Google Shape;133;p6"/>
            <p:cNvSpPr/>
            <p:nvPr/>
          </p:nvSpPr>
          <p:spPr>
            <a:xfrm rot="-5400000">
              <a:off x="6564741" y="1267017"/>
              <a:ext cx="4354169" cy="1820133"/>
            </a:xfrm>
            <a:prstGeom prst="flowChartManualOperation">
              <a:avLst/>
            </a:prstGeom>
            <a:gradFill>
              <a:gsLst>
                <a:gs pos="0">
                  <a:srgbClr val="B3D3A4"/>
                </a:gs>
                <a:gs pos="50000">
                  <a:srgbClr val="A7CB97"/>
                </a:gs>
                <a:gs pos="100000">
                  <a:srgbClr val="9AC68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6"/>
            <p:cNvSpPr txBox="1"/>
            <p:nvPr/>
          </p:nvSpPr>
          <p:spPr>
            <a:xfrm>
              <a:off x="7831759" y="870833"/>
              <a:ext cx="1820133" cy="2612501"/>
            </a:xfrm>
            <a:prstGeom prst="rect">
              <a:avLst/>
            </a:prstGeom>
            <a:noFill/>
            <a:ln>
              <a:noFill/>
            </a:ln>
          </p:spPr>
          <p:txBody>
            <a:bodyPr anchorCtr="0" anchor="t" bIns="0" lIns="76200" spcFirstLastPara="1" rIns="76200" wrap="square" tIns="0">
              <a:noAutofit/>
            </a:bodyPr>
            <a:lstStyle/>
            <a:p>
              <a:pPr indent="0" lvl="0" marL="0" marR="0" rtl="0" algn="l">
                <a:lnSpc>
                  <a:spcPct val="9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a:p>
              <a:pPr indent="-38100" lvl="1" marL="114300" marR="0" rtl="0" algn="l">
                <a:lnSpc>
                  <a:spcPct val="90000"/>
                </a:lnSpc>
                <a:spcBef>
                  <a:spcPts val="420"/>
                </a:spcBef>
                <a:spcAft>
                  <a:spcPts val="0"/>
                </a:spcAft>
                <a:buClr>
                  <a:schemeClr val="dk1"/>
                </a:buClr>
                <a:buSzPts val="1200"/>
                <a:buFont typeface="Calibri"/>
                <a:buNone/>
              </a:pPr>
              <a:r>
                <a:t/>
              </a:r>
              <a:endParaRPr b="0" i="0" sz="1200" u="none" cap="none" strike="noStrike">
                <a:solidFill>
                  <a:schemeClr val="dk1"/>
                </a:solidFill>
                <a:latin typeface="Times New Roman"/>
                <a:ea typeface="Times New Roman"/>
                <a:cs typeface="Times New Roman"/>
                <a:sym typeface="Times New Roman"/>
              </a:endParaRPr>
            </a:p>
            <a:p>
              <a:pPr indent="-114300" lvl="1" marL="114300" marR="0" rtl="0" algn="l">
                <a:lnSpc>
                  <a:spcPct val="90000"/>
                </a:lnSpc>
                <a:spcBef>
                  <a:spcPts val="180"/>
                </a:spcBef>
                <a:spcAft>
                  <a:spcPts val="0"/>
                </a:spcAft>
                <a:buClr>
                  <a:schemeClr val="dk1"/>
                </a:buClr>
                <a:buSzPts val="1200"/>
                <a:buFont typeface="Times New Roman"/>
                <a:buChar char="•"/>
              </a:pPr>
              <a:r>
                <a:rPr b="0" i="0" lang="en-US" sz="1200" u="none" cap="none" strike="noStrike">
                  <a:solidFill>
                    <a:schemeClr val="dk1"/>
                  </a:solidFill>
                  <a:latin typeface="Times New Roman"/>
                  <a:ea typeface="Times New Roman"/>
                  <a:cs typeface="Times New Roman"/>
                  <a:sym typeface="Times New Roman"/>
                </a:rPr>
                <a:t>Qabul qilish yoki rad etish. Ushbu turdagi ma'lumotlar ehtiyot qismlar va mahsulotlarni tekshirishdan keyin tasdiqlash yoki rad etish uchun ishlatiladi. Ikkita usul mavjud: umumiy tekshirish va namuna olish. </a:t>
              </a:r>
              <a:endParaRPr b="0" i="0" sz="1200" u="none" cap="none" strike="noStrike">
                <a:solidFill>
                  <a:schemeClr val="dk1"/>
                </a:solidFill>
                <a:latin typeface="Times New Roman"/>
                <a:ea typeface="Times New Roman"/>
                <a:cs typeface="Times New Roman"/>
                <a:sym typeface="Times New Roman"/>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7"/>
          <p:cNvSpPr/>
          <p:nvPr/>
        </p:nvSpPr>
        <p:spPr>
          <a:xfrm>
            <a:off x="1127760" y="615988"/>
            <a:ext cx="9643872" cy="584775"/>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chemeClr val="dk1"/>
                </a:solidFill>
                <a:latin typeface="Times New Roman"/>
                <a:ea typeface="Times New Roman"/>
                <a:cs typeface="Times New Roman"/>
                <a:sym typeface="Times New Roman"/>
              </a:rPr>
              <a:t>Namuna olish yo'li bilan ma'lumotlarni yig'ish.</a:t>
            </a:r>
            <a:endParaRPr sz="3200">
              <a:solidFill>
                <a:schemeClr val="dk1"/>
              </a:solidFill>
              <a:latin typeface="Calibri"/>
              <a:ea typeface="Calibri"/>
              <a:cs typeface="Calibri"/>
              <a:sym typeface="Calibri"/>
            </a:endParaRPr>
          </a:p>
        </p:txBody>
      </p:sp>
      <p:sp>
        <p:nvSpPr>
          <p:cNvPr id="140" name="Google Shape;140;p7"/>
          <p:cNvSpPr/>
          <p:nvPr/>
        </p:nvSpPr>
        <p:spPr>
          <a:xfrm>
            <a:off x="11027664" y="584238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7</a:t>
            </a:r>
            <a:endParaRPr sz="4800">
              <a:solidFill>
                <a:schemeClr val="dk1"/>
              </a:solidFill>
              <a:latin typeface="Times New Roman"/>
              <a:ea typeface="Times New Roman"/>
              <a:cs typeface="Times New Roman"/>
              <a:sym typeface="Times New Roman"/>
            </a:endParaRPr>
          </a:p>
        </p:txBody>
      </p:sp>
      <p:sp>
        <p:nvSpPr>
          <p:cNvPr id="141" name="Google Shape;141;p7"/>
          <p:cNvSpPr/>
          <p:nvPr/>
        </p:nvSpPr>
        <p:spPr>
          <a:xfrm>
            <a:off x="999744" y="2060465"/>
            <a:ext cx="4395216" cy="2443939"/>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2400">
                <a:solidFill>
                  <a:schemeClr val="dk1"/>
                </a:solidFill>
                <a:latin typeface="Times New Roman"/>
                <a:ea typeface="Times New Roman"/>
                <a:cs typeface="Times New Roman"/>
                <a:sym typeface="Times New Roman"/>
              </a:rPr>
              <a:t>Ma'lumotlarni to'plash va tahlil qilish bir nechta texnikani o'z ichiga oladi, ulardan ba'zilari mustaqil ravishda yoki butun guruh tomonidan amalga oshirilishi mumkin:</a:t>
            </a:r>
            <a:endParaRPr sz="1800">
              <a:solidFill>
                <a:schemeClr val="dk1"/>
              </a:solidFill>
              <a:latin typeface="Calibri"/>
              <a:ea typeface="Calibri"/>
              <a:cs typeface="Calibri"/>
              <a:sym typeface="Calibri"/>
            </a:endParaRPr>
          </a:p>
        </p:txBody>
      </p:sp>
      <p:grpSp>
        <p:nvGrpSpPr>
          <p:cNvPr id="142" name="Google Shape;142;p7"/>
          <p:cNvGrpSpPr/>
          <p:nvPr/>
        </p:nvGrpSpPr>
        <p:grpSpPr>
          <a:xfrm>
            <a:off x="5525008" y="1445899"/>
            <a:ext cx="6215886" cy="4654709"/>
            <a:chOff x="0" y="1147"/>
            <a:chExt cx="6215886" cy="4654709"/>
          </a:xfrm>
        </p:grpSpPr>
        <p:sp>
          <p:nvSpPr>
            <p:cNvPr id="143" name="Google Shape;143;p7"/>
            <p:cNvSpPr/>
            <p:nvPr/>
          </p:nvSpPr>
          <p:spPr>
            <a:xfrm rot="5400000">
              <a:off x="-252064" y="253212"/>
              <a:ext cx="1680432" cy="1176303"/>
            </a:xfrm>
            <a:prstGeom prst="chevron">
              <a:avLst>
                <a:gd fmla="val 5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7"/>
            <p:cNvSpPr txBox="1"/>
            <p:nvPr/>
          </p:nvSpPr>
          <p:spPr>
            <a:xfrm>
              <a:off x="1" y="589300"/>
              <a:ext cx="1176303" cy="504129"/>
            </a:xfrm>
            <a:prstGeom prst="rect">
              <a:avLst/>
            </a:prstGeom>
            <a:noFill/>
            <a:ln>
              <a:noFill/>
            </a:ln>
          </p:spPr>
          <p:txBody>
            <a:bodyPr anchorCtr="0" anchor="ctr" bIns="20950" lIns="20950" spcFirstLastPara="1" rIns="20950" wrap="square" tIns="20950">
              <a:noAutofit/>
            </a:bodyPr>
            <a:lstStyle/>
            <a:p>
              <a:pPr indent="0" lvl="0" marL="0" marR="0" rtl="0" algn="ctr">
                <a:lnSpc>
                  <a:spcPct val="90000"/>
                </a:lnSpc>
                <a:spcBef>
                  <a:spcPts val="0"/>
                </a:spcBef>
                <a:spcAft>
                  <a:spcPts val="0"/>
                </a:spcAft>
                <a:buClr>
                  <a:schemeClr val="lt1"/>
                </a:buClr>
                <a:buSzPts val="3300"/>
                <a:buFont typeface="Calibri"/>
                <a:buNone/>
              </a:pPr>
              <a:r>
                <a:rPr lang="en-US" sz="3300">
                  <a:solidFill>
                    <a:schemeClr val="lt1"/>
                  </a:solidFill>
                  <a:latin typeface="Calibri"/>
                  <a:ea typeface="Calibri"/>
                  <a:cs typeface="Calibri"/>
                  <a:sym typeface="Calibri"/>
                </a:rPr>
                <a:t>1</a:t>
              </a:r>
              <a:endParaRPr sz="3300">
                <a:solidFill>
                  <a:schemeClr val="lt1"/>
                </a:solidFill>
                <a:latin typeface="Calibri"/>
                <a:ea typeface="Calibri"/>
                <a:cs typeface="Calibri"/>
                <a:sym typeface="Calibri"/>
              </a:endParaRPr>
            </a:p>
          </p:txBody>
        </p:sp>
        <p:sp>
          <p:nvSpPr>
            <p:cNvPr id="145" name="Google Shape;145;p7"/>
            <p:cNvSpPr/>
            <p:nvPr/>
          </p:nvSpPr>
          <p:spPr>
            <a:xfrm rot="5400000">
              <a:off x="3149954" y="-1972504"/>
              <a:ext cx="1092281" cy="5039584"/>
            </a:xfrm>
            <a:prstGeom prst="round2SameRect">
              <a:avLst>
                <a:gd fmla="val 16667" name="adj1"/>
                <a:gd fmla="val 0" name="adj2"/>
              </a:avLst>
            </a:prstGeom>
            <a:solidFill>
              <a:schemeClr val="lt1">
                <a:alpha val="89803"/>
              </a:scheme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7"/>
            <p:cNvSpPr txBox="1"/>
            <p:nvPr/>
          </p:nvSpPr>
          <p:spPr>
            <a:xfrm>
              <a:off x="1176303" y="54468"/>
              <a:ext cx="4986263" cy="985639"/>
            </a:xfrm>
            <a:prstGeom prst="rect">
              <a:avLst/>
            </a:prstGeom>
            <a:noFill/>
            <a:ln>
              <a:noFill/>
            </a:ln>
          </p:spPr>
          <p:txBody>
            <a:bodyPr anchorCtr="0" anchor="ctr" bIns="13950" lIns="156450" spcFirstLastPara="1" rIns="13950" wrap="square" tIns="13950">
              <a:noAutofit/>
            </a:bodyPr>
            <a:lstStyle/>
            <a:p>
              <a:pPr indent="-228600" lvl="1" marL="228600" marR="0" rtl="0" algn="l">
                <a:lnSpc>
                  <a:spcPct val="90000"/>
                </a:lnSpc>
                <a:spcBef>
                  <a:spcPts val="0"/>
                </a:spcBef>
                <a:spcAft>
                  <a:spcPts val="0"/>
                </a:spcAft>
                <a:buClr>
                  <a:schemeClr val="dk1"/>
                </a:buClr>
                <a:buSzPts val="2200"/>
                <a:buFont typeface="Calibri"/>
                <a:buChar char="•"/>
              </a:pPr>
              <a:r>
                <a:rPr b="0" i="0" lang="en-US" sz="2200" u="none" cap="none" strike="noStrike">
                  <a:solidFill>
                    <a:schemeClr val="dk1"/>
                  </a:solidFill>
                  <a:latin typeface="Calibri"/>
                  <a:ea typeface="Calibri"/>
                  <a:cs typeface="Calibri"/>
                  <a:sym typeface="Calibri"/>
                </a:rPr>
                <a:t>Muammoning paydo bo'lishining namunasini olish</a:t>
              </a:r>
              <a:endParaRPr b="0" i="0" sz="2200" u="none" cap="none" strike="noStrike">
                <a:solidFill>
                  <a:schemeClr val="dk1"/>
                </a:solidFill>
                <a:latin typeface="Calibri"/>
                <a:ea typeface="Calibri"/>
                <a:cs typeface="Calibri"/>
                <a:sym typeface="Calibri"/>
              </a:endParaRPr>
            </a:p>
          </p:txBody>
        </p:sp>
        <p:sp>
          <p:nvSpPr>
            <p:cNvPr id="147" name="Google Shape;147;p7"/>
            <p:cNvSpPr/>
            <p:nvPr/>
          </p:nvSpPr>
          <p:spPr>
            <a:xfrm rot="5400000">
              <a:off x="-252064" y="1740350"/>
              <a:ext cx="1680432" cy="1176303"/>
            </a:xfrm>
            <a:prstGeom prst="chevron">
              <a:avLst>
                <a:gd fmla="val 5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7"/>
            <p:cNvSpPr txBox="1"/>
            <p:nvPr/>
          </p:nvSpPr>
          <p:spPr>
            <a:xfrm>
              <a:off x="1" y="2076438"/>
              <a:ext cx="1176303" cy="504129"/>
            </a:xfrm>
            <a:prstGeom prst="rect">
              <a:avLst/>
            </a:prstGeom>
            <a:noFill/>
            <a:ln>
              <a:noFill/>
            </a:ln>
          </p:spPr>
          <p:txBody>
            <a:bodyPr anchorCtr="0" anchor="ctr" bIns="20950" lIns="20950" spcFirstLastPara="1" rIns="20950" wrap="square" tIns="20950">
              <a:noAutofit/>
            </a:bodyPr>
            <a:lstStyle/>
            <a:p>
              <a:pPr indent="0" lvl="0" marL="0" marR="0" rtl="0" algn="ctr">
                <a:lnSpc>
                  <a:spcPct val="90000"/>
                </a:lnSpc>
                <a:spcBef>
                  <a:spcPts val="0"/>
                </a:spcBef>
                <a:spcAft>
                  <a:spcPts val="0"/>
                </a:spcAft>
                <a:buClr>
                  <a:schemeClr val="lt1"/>
                </a:buClr>
                <a:buSzPts val="3300"/>
                <a:buFont typeface="Calibri"/>
                <a:buNone/>
              </a:pPr>
              <a:r>
                <a:rPr lang="en-US" sz="3300">
                  <a:solidFill>
                    <a:schemeClr val="lt1"/>
                  </a:solidFill>
                  <a:latin typeface="Calibri"/>
                  <a:ea typeface="Calibri"/>
                  <a:cs typeface="Calibri"/>
                  <a:sym typeface="Calibri"/>
                </a:rPr>
                <a:t>2</a:t>
              </a:r>
              <a:endParaRPr sz="3300">
                <a:solidFill>
                  <a:schemeClr val="lt1"/>
                </a:solidFill>
                <a:latin typeface="Calibri"/>
                <a:ea typeface="Calibri"/>
                <a:cs typeface="Calibri"/>
                <a:sym typeface="Calibri"/>
              </a:endParaRPr>
            </a:p>
          </p:txBody>
        </p:sp>
        <p:sp>
          <p:nvSpPr>
            <p:cNvPr id="149" name="Google Shape;149;p7"/>
            <p:cNvSpPr/>
            <p:nvPr/>
          </p:nvSpPr>
          <p:spPr>
            <a:xfrm rot="5400000">
              <a:off x="3149954" y="-485365"/>
              <a:ext cx="1092281" cy="5039584"/>
            </a:xfrm>
            <a:prstGeom prst="round2SameRect">
              <a:avLst>
                <a:gd fmla="val 16667" name="adj1"/>
                <a:gd fmla="val 0" name="adj2"/>
              </a:avLst>
            </a:prstGeom>
            <a:solidFill>
              <a:schemeClr val="lt1">
                <a:alpha val="89803"/>
              </a:scheme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7"/>
            <p:cNvSpPr txBox="1"/>
            <p:nvPr/>
          </p:nvSpPr>
          <p:spPr>
            <a:xfrm>
              <a:off x="1176303" y="1541607"/>
              <a:ext cx="4986263" cy="985639"/>
            </a:xfrm>
            <a:prstGeom prst="rect">
              <a:avLst/>
            </a:prstGeom>
            <a:noFill/>
            <a:ln>
              <a:noFill/>
            </a:ln>
          </p:spPr>
          <p:txBody>
            <a:bodyPr anchorCtr="0" anchor="ctr" bIns="13950" lIns="156450" spcFirstLastPara="1" rIns="13950" wrap="square" tIns="13950">
              <a:noAutofit/>
            </a:bodyPr>
            <a:lstStyle/>
            <a:p>
              <a:pPr indent="-228600" lvl="1" marL="228600" marR="0" rtl="0" algn="l">
                <a:lnSpc>
                  <a:spcPct val="90000"/>
                </a:lnSpc>
                <a:spcBef>
                  <a:spcPts val="0"/>
                </a:spcBef>
                <a:spcAft>
                  <a:spcPts val="0"/>
                </a:spcAft>
                <a:buClr>
                  <a:schemeClr val="dk1"/>
                </a:buClr>
                <a:buSzPts val="2200"/>
                <a:buFont typeface="Calibri"/>
                <a:buChar char="•"/>
              </a:pPr>
              <a:r>
                <a:rPr b="0" i="0" lang="en-US" sz="2200" u="none" cap="none" strike="noStrike">
                  <a:solidFill>
                    <a:schemeClr val="dk1"/>
                  </a:solidFill>
                  <a:latin typeface="Calibri"/>
                  <a:ea typeface="Calibri"/>
                  <a:cs typeface="Calibri"/>
                  <a:sym typeface="Calibri"/>
                </a:rPr>
                <a:t>Ma'lumot to'plash uchun hisoblash varaqlarini ishlab chiqish va ulardan foydalanish</a:t>
              </a:r>
              <a:endParaRPr b="0" i="0" sz="2200" u="none" cap="none" strike="noStrike">
                <a:solidFill>
                  <a:schemeClr val="dk1"/>
                </a:solidFill>
                <a:latin typeface="Calibri"/>
                <a:ea typeface="Calibri"/>
                <a:cs typeface="Calibri"/>
                <a:sym typeface="Calibri"/>
              </a:endParaRPr>
            </a:p>
          </p:txBody>
        </p:sp>
        <p:sp>
          <p:nvSpPr>
            <p:cNvPr id="151" name="Google Shape;151;p7"/>
            <p:cNvSpPr/>
            <p:nvPr/>
          </p:nvSpPr>
          <p:spPr>
            <a:xfrm rot="5400000">
              <a:off x="-252064" y="3227489"/>
              <a:ext cx="1680432" cy="1176303"/>
            </a:xfrm>
            <a:prstGeom prst="chevron">
              <a:avLst>
                <a:gd fmla="val 5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7"/>
            <p:cNvSpPr txBox="1"/>
            <p:nvPr/>
          </p:nvSpPr>
          <p:spPr>
            <a:xfrm>
              <a:off x="1" y="3563577"/>
              <a:ext cx="1176303" cy="504129"/>
            </a:xfrm>
            <a:prstGeom prst="rect">
              <a:avLst/>
            </a:prstGeom>
            <a:noFill/>
            <a:ln>
              <a:noFill/>
            </a:ln>
          </p:spPr>
          <p:txBody>
            <a:bodyPr anchorCtr="0" anchor="ctr" bIns="20950" lIns="20950" spcFirstLastPara="1" rIns="20950" wrap="square" tIns="20950">
              <a:noAutofit/>
            </a:bodyPr>
            <a:lstStyle/>
            <a:p>
              <a:pPr indent="0" lvl="0" marL="0" marR="0" rtl="0" algn="ctr">
                <a:lnSpc>
                  <a:spcPct val="90000"/>
                </a:lnSpc>
                <a:spcBef>
                  <a:spcPts val="0"/>
                </a:spcBef>
                <a:spcAft>
                  <a:spcPts val="0"/>
                </a:spcAft>
                <a:buClr>
                  <a:schemeClr val="lt1"/>
                </a:buClr>
                <a:buSzPts val="3300"/>
                <a:buFont typeface="Calibri"/>
                <a:buNone/>
              </a:pPr>
              <a:r>
                <a:rPr lang="en-US" sz="3300">
                  <a:solidFill>
                    <a:schemeClr val="lt1"/>
                  </a:solidFill>
                  <a:latin typeface="Calibri"/>
                  <a:ea typeface="Calibri"/>
                  <a:cs typeface="Calibri"/>
                  <a:sym typeface="Calibri"/>
                </a:rPr>
                <a:t>3</a:t>
              </a:r>
              <a:endParaRPr sz="3300">
                <a:solidFill>
                  <a:schemeClr val="lt1"/>
                </a:solidFill>
                <a:latin typeface="Calibri"/>
                <a:ea typeface="Calibri"/>
                <a:cs typeface="Calibri"/>
                <a:sym typeface="Calibri"/>
              </a:endParaRPr>
            </a:p>
          </p:txBody>
        </p:sp>
        <p:sp>
          <p:nvSpPr>
            <p:cNvPr id="153" name="Google Shape;153;p7"/>
            <p:cNvSpPr/>
            <p:nvPr/>
          </p:nvSpPr>
          <p:spPr>
            <a:xfrm rot="5400000">
              <a:off x="3149954" y="1001772"/>
              <a:ext cx="1092281" cy="5039584"/>
            </a:xfrm>
            <a:prstGeom prst="round2SameRect">
              <a:avLst>
                <a:gd fmla="val 16667" name="adj1"/>
                <a:gd fmla="val 0" name="adj2"/>
              </a:avLst>
            </a:prstGeom>
            <a:solidFill>
              <a:schemeClr val="lt1">
                <a:alpha val="89803"/>
              </a:scheme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7"/>
            <p:cNvSpPr txBox="1"/>
            <p:nvPr/>
          </p:nvSpPr>
          <p:spPr>
            <a:xfrm>
              <a:off x="1176303" y="3028745"/>
              <a:ext cx="4986263" cy="985639"/>
            </a:xfrm>
            <a:prstGeom prst="rect">
              <a:avLst/>
            </a:prstGeom>
            <a:noFill/>
            <a:ln>
              <a:noFill/>
            </a:ln>
          </p:spPr>
          <p:txBody>
            <a:bodyPr anchorCtr="0" anchor="ctr" bIns="13950" lIns="156450" spcFirstLastPara="1" rIns="13950" wrap="square" tIns="13950">
              <a:noAutofit/>
            </a:bodyPr>
            <a:lstStyle/>
            <a:p>
              <a:pPr indent="-228600" lvl="1" marL="228600" marR="0" rtl="0" algn="l">
                <a:lnSpc>
                  <a:spcPct val="90000"/>
                </a:lnSpc>
                <a:spcBef>
                  <a:spcPts val="0"/>
                </a:spcBef>
                <a:spcAft>
                  <a:spcPts val="0"/>
                </a:spcAft>
                <a:buClr>
                  <a:schemeClr val="dk1"/>
                </a:buClr>
                <a:buSzPts val="2200"/>
                <a:buFont typeface="Calibri"/>
                <a:buChar char="•"/>
              </a:pPr>
              <a:r>
                <a:rPr b="0" i="0" lang="en-US" sz="2200" u="none" cap="none" strike="noStrike">
                  <a:solidFill>
                    <a:schemeClr val="dk1"/>
                  </a:solidFill>
                  <a:latin typeface="Calibri"/>
                  <a:ea typeface="Calibri"/>
                  <a:cs typeface="Calibri"/>
                  <a:sym typeface="Calibri"/>
                </a:rPr>
                <a:t>Grafik va diagrammalarda ma'lumotlarni ko'rsatish va tahlil qilish</a:t>
              </a:r>
              <a:endParaRPr b="0" i="0" sz="2200" u="none" cap="none" strike="noStrike">
                <a:solidFill>
                  <a:schemeClr val="dk1"/>
                </a:solidFill>
                <a:latin typeface="Calibri"/>
                <a:ea typeface="Calibri"/>
                <a:cs typeface="Calibri"/>
                <a:sym typeface="Calibri"/>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8"/>
          <p:cNvSpPr txBox="1"/>
          <p:nvPr>
            <p:ph idx="1" type="body"/>
          </p:nvPr>
        </p:nvSpPr>
        <p:spPr>
          <a:xfrm>
            <a:off x="838200" y="384048"/>
            <a:ext cx="6495288" cy="4645151"/>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a:solidFill>
                  <a:schemeClr val="dk1"/>
                </a:solidFill>
                <a:latin typeface="Times New Roman"/>
                <a:ea typeface="Times New Roman"/>
                <a:cs typeface="Times New Roman"/>
                <a:sym typeface="Times New Roman"/>
              </a:rPr>
              <a:t>Namuna olish nima?</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lang="en-US">
                <a:solidFill>
                  <a:schemeClr val="dk1"/>
                </a:solidFill>
                <a:latin typeface="Times New Roman"/>
                <a:ea typeface="Times New Roman"/>
                <a:cs typeface="Times New Roman"/>
                <a:sym typeface="Times New Roman"/>
              </a:rPr>
              <a:t>Namuna olish sinfning bir nechta a'zolarini o'rganish asosida sinf haqida umumiy xulosa chiqarishdir.</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lang="en-US">
                <a:solidFill>
                  <a:schemeClr val="dk1"/>
                </a:solidFill>
                <a:latin typeface="Times New Roman"/>
                <a:ea typeface="Times New Roman"/>
                <a:cs typeface="Times New Roman"/>
                <a:sym typeface="Times New Roman"/>
              </a:rPr>
              <a:t>Butun hovuzning xlorlanishini tekshirish uchun suzish havzasidan oz miqdorda suvni sinovdan o'tkazish.</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lang="en-US">
                <a:solidFill>
                  <a:schemeClr val="dk1"/>
                </a:solidFill>
                <a:latin typeface="Times New Roman"/>
                <a:ea typeface="Times New Roman"/>
                <a:cs typeface="Times New Roman"/>
                <a:sym typeface="Times New Roman"/>
              </a:rPr>
              <a:t>Amerika Qo'shma Shtatlarida qaysi dasturlar eng ko'p tomosha qilinishini bilish uchun 5% teletomoshabinlar so'rovi.</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lang="en-US">
                <a:solidFill>
                  <a:schemeClr val="dk1"/>
                </a:solidFill>
                <a:latin typeface="Times New Roman"/>
                <a:ea typeface="Times New Roman"/>
                <a:cs typeface="Times New Roman"/>
                <a:sym typeface="Times New Roman"/>
              </a:rPr>
              <a:t>Aspirin tabletkalarining 10% sifatini tekshirish</a:t>
            </a:r>
            <a:endParaRPr>
              <a:latin typeface="Times New Roman"/>
              <a:ea typeface="Times New Roman"/>
              <a:cs typeface="Times New Roman"/>
              <a:sym typeface="Times New Roman"/>
            </a:endParaRPr>
          </a:p>
        </p:txBody>
      </p:sp>
      <p:grpSp>
        <p:nvGrpSpPr>
          <p:cNvPr id="160" name="Google Shape;160;p8"/>
          <p:cNvGrpSpPr/>
          <p:nvPr/>
        </p:nvGrpSpPr>
        <p:grpSpPr>
          <a:xfrm>
            <a:off x="7872793" y="786384"/>
            <a:ext cx="3154871" cy="3422982"/>
            <a:chOff x="7872793" y="786384"/>
            <a:chExt cx="3154871" cy="3422982"/>
          </a:xfrm>
        </p:grpSpPr>
        <p:pic>
          <p:nvPicPr>
            <p:cNvPr descr="So entnehmen Sie Proben fachgerecht" id="161" name="Google Shape;161;p8"/>
            <p:cNvPicPr preferRelativeResize="0"/>
            <p:nvPr/>
          </p:nvPicPr>
          <p:blipFill rotWithShape="1">
            <a:blip r:embed="rId3">
              <a:alphaModFix/>
            </a:blip>
            <a:srcRect b="0" l="0" r="0" t="0"/>
            <a:stretch/>
          </p:blipFill>
          <p:spPr>
            <a:xfrm>
              <a:off x="7872793" y="786384"/>
              <a:ext cx="3022409" cy="2560320"/>
            </a:xfrm>
            <a:prstGeom prst="rect">
              <a:avLst/>
            </a:prstGeom>
            <a:solidFill>
              <a:schemeClr val="lt1"/>
            </a:solidFill>
            <a:ln cap="flat" cmpd="sng" w="12700">
              <a:solidFill>
                <a:schemeClr val="accent1"/>
              </a:solidFill>
              <a:prstDash val="solid"/>
              <a:miter lim="800000"/>
              <a:headEnd len="sm" w="sm" type="none"/>
              <a:tailEnd len="sm" w="sm" type="none"/>
            </a:ln>
          </p:spPr>
        </p:pic>
        <p:sp>
          <p:nvSpPr>
            <p:cNvPr id="162" name="Google Shape;162;p8"/>
            <p:cNvSpPr/>
            <p:nvPr/>
          </p:nvSpPr>
          <p:spPr>
            <a:xfrm>
              <a:off x="7872793" y="3563035"/>
              <a:ext cx="3154871" cy="646331"/>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Bürkle GmbH (2018). The Dispo Dipper scoop allows the sample to be taken and transported in just one device. [Image]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https://www.burkle-inc.com/shop/dispodipper/image-thumb__1311__w1920/dispodipper_00037111.webp</a:t>
              </a:r>
              <a:r>
                <a:rPr lang="en-US" sz="900">
                  <a:solidFill>
                    <a:schemeClr val="dk1"/>
                  </a:solidFill>
                  <a:latin typeface="Times New Roman"/>
                  <a:ea typeface="Times New Roman"/>
                  <a:cs typeface="Times New Roman"/>
                  <a:sym typeface="Times New Roman"/>
                </a:rPr>
                <a:t> </a:t>
              </a:r>
              <a:endParaRPr sz="900">
                <a:solidFill>
                  <a:schemeClr val="dk1"/>
                </a:solidFill>
                <a:latin typeface="Times New Roman"/>
                <a:ea typeface="Times New Roman"/>
                <a:cs typeface="Times New Roman"/>
                <a:sym typeface="Times New Roman"/>
              </a:endParaRPr>
            </a:p>
          </p:txBody>
        </p:sp>
      </p:grpSp>
      <p:sp>
        <p:nvSpPr>
          <p:cNvPr id="163" name="Google Shape;163;p8"/>
          <p:cNvSpPr/>
          <p:nvPr/>
        </p:nvSpPr>
        <p:spPr>
          <a:xfrm>
            <a:off x="11027664" y="584238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8</a:t>
            </a:r>
            <a:endParaRPr sz="48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9"/>
          <p:cNvSpPr txBox="1"/>
          <p:nvPr>
            <p:ph idx="1" type="body"/>
          </p:nvPr>
        </p:nvSpPr>
        <p:spPr>
          <a:xfrm>
            <a:off x="527304" y="545465"/>
            <a:ext cx="6714744" cy="5429308"/>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3200"/>
              <a:buChar char="•"/>
            </a:pPr>
            <a:r>
              <a:rPr lang="en-US" sz="3200">
                <a:solidFill>
                  <a:schemeClr val="dk1"/>
                </a:solidFill>
                <a:latin typeface="Calibri"/>
                <a:ea typeface="Calibri"/>
                <a:cs typeface="Calibri"/>
                <a:sym typeface="Calibri"/>
              </a:rPr>
              <a:t>Qachon namuna olish kerak?</a:t>
            </a:r>
            <a:endParaRPr sz="3200"/>
          </a:p>
          <a:p>
            <a:pPr indent="0" lvl="0" marL="0" rtl="0" algn="l">
              <a:lnSpc>
                <a:spcPct val="90000"/>
              </a:lnSpc>
              <a:spcBef>
                <a:spcPts val="1000"/>
              </a:spcBef>
              <a:spcAft>
                <a:spcPts val="0"/>
              </a:spcAft>
              <a:buClr>
                <a:schemeClr val="dk1"/>
              </a:buClr>
              <a:buSzPts val="3200"/>
              <a:buNone/>
            </a:pPr>
            <a:r>
              <a:rPr lang="en-US" sz="3200">
                <a:solidFill>
                  <a:schemeClr val="dk1"/>
                </a:solidFill>
                <a:latin typeface="Calibri"/>
                <a:ea typeface="Calibri"/>
                <a:cs typeface="Calibri"/>
                <a:sym typeface="Calibri"/>
              </a:rPr>
              <a:t>Mahsulotlar yoki jarayonlar hammasini sinab ko'rish uchun juda ko'p bo'lsa, namuna olish kerak. Besh bosqichli vintli mashina ishlab chiqaradigan har bir vintni sinab ko'rish mumkin emas. Bundan tashqari, farmatsevtika kompaniyasi barcha aspirin tabletkalarini sinab ko'rishi mumkin emas. Buning sababi, aspirinni sinovdan o'tkazishda mahsulot yo'q qilinadi.</a:t>
            </a:r>
            <a:endParaRPr sz="3200"/>
          </a:p>
        </p:txBody>
      </p:sp>
      <p:grpSp>
        <p:nvGrpSpPr>
          <p:cNvPr id="169" name="Google Shape;169;p9"/>
          <p:cNvGrpSpPr/>
          <p:nvPr/>
        </p:nvGrpSpPr>
        <p:grpSpPr>
          <a:xfrm>
            <a:off x="7787639" y="846801"/>
            <a:ext cx="3877057" cy="4240645"/>
            <a:chOff x="7479791" y="545465"/>
            <a:chExt cx="3877057" cy="4240645"/>
          </a:xfrm>
        </p:grpSpPr>
        <p:pic>
          <p:nvPicPr>
            <p:cNvPr descr="Winery. Industrial Production of Wine. Male Winemaker in Lab Coat Takes a  Sample of Wine Using Pipette Stock Vector - Illustration of pipette,  manufacturing: 171720722" id="170" name="Google Shape;170;p9"/>
            <p:cNvPicPr preferRelativeResize="0"/>
            <p:nvPr/>
          </p:nvPicPr>
          <p:blipFill rotWithShape="1">
            <a:blip r:embed="rId3">
              <a:alphaModFix/>
            </a:blip>
            <a:srcRect b="0" l="0" r="0" t="0"/>
            <a:stretch/>
          </p:blipFill>
          <p:spPr>
            <a:xfrm>
              <a:off x="7479791" y="545465"/>
              <a:ext cx="3532759" cy="3532759"/>
            </a:xfrm>
            <a:prstGeom prst="rect">
              <a:avLst/>
            </a:prstGeom>
            <a:solidFill>
              <a:schemeClr val="lt1"/>
            </a:solidFill>
            <a:ln cap="flat" cmpd="sng" w="12700">
              <a:solidFill>
                <a:schemeClr val="accent1"/>
              </a:solidFill>
              <a:prstDash val="solid"/>
              <a:miter lim="800000"/>
              <a:headEnd len="sm" w="sm" type="none"/>
              <a:tailEnd len="sm" w="sm" type="none"/>
            </a:ln>
          </p:spPr>
        </p:pic>
        <p:sp>
          <p:nvSpPr>
            <p:cNvPr id="171" name="Google Shape;171;p9"/>
            <p:cNvSpPr/>
            <p:nvPr/>
          </p:nvSpPr>
          <p:spPr>
            <a:xfrm>
              <a:off x="7479791" y="4078224"/>
              <a:ext cx="3877057" cy="707886"/>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Anastasiia M (2019). Winery. [Illustration] Dreamstime.com</a:t>
              </a:r>
              <a:endParaRPr/>
            </a:p>
            <a:p>
              <a:pPr indent="0" lvl="0" marL="0" marR="0" rtl="0" algn="l">
                <a:spcBef>
                  <a:spcPts val="0"/>
                </a:spcBef>
                <a:spcAft>
                  <a:spcPts val="0"/>
                </a:spcAft>
                <a:buNone/>
              </a:pPr>
              <a:r>
                <a:rPr lang="en-US" sz="10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https://thumbs.dreamstime.com/b/winery-industrial-production-wine-male-winemaker-lab-coat-takes-sample-using-pipette-sommelier-testing-drink-equipment-171720722.jpg</a:t>
              </a:r>
              <a:r>
                <a:rPr lang="en-US" sz="1000">
                  <a:solidFill>
                    <a:schemeClr val="dk1"/>
                  </a:solidFill>
                  <a:latin typeface="Times New Roman"/>
                  <a:ea typeface="Times New Roman"/>
                  <a:cs typeface="Times New Roman"/>
                  <a:sym typeface="Times New Roman"/>
                </a:rPr>
                <a:t> </a:t>
              </a:r>
              <a:endParaRPr sz="1000">
                <a:solidFill>
                  <a:schemeClr val="dk1"/>
                </a:solidFill>
                <a:latin typeface="Times New Roman"/>
                <a:ea typeface="Times New Roman"/>
                <a:cs typeface="Times New Roman"/>
                <a:sym typeface="Times New Roman"/>
              </a:endParaRPr>
            </a:p>
          </p:txBody>
        </p:sp>
      </p:grpSp>
      <p:sp>
        <p:nvSpPr>
          <p:cNvPr id="172" name="Google Shape;172;p9"/>
          <p:cNvSpPr/>
          <p:nvPr/>
        </p:nvSpPr>
        <p:spPr>
          <a:xfrm>
            <a:off x="11027664" y="584238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9</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0"/>
          <p:cNvSpPr/>
          <p:nvPr/>
        </p:nvSpPr>
        <p:spPr>
          <a:xfrm>
            <a:off x="524256" y="362403"/>
            <a:ext cx="10722864" cy="2677656"/>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Ma'lumotlar yig'ilgandan so'ng, eng muhimi, birinchi navbatda, ma'lumotlar odatiy sharoitlarni ifodalaydi yoki yo'qligini aniqlashdir. Muammoni quyidagicha ifodalash mumkin:</a:t>
            </a:r>
            <a:endParaRPr/>
          </a:p>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	Yig'ilgan ma'lumotlar faktlarni ochib beradimi? (Bu namuna olish usuliga bog'liq.)</a:t>
            </a:r>
            <a:endParaRPr/>
          </a:p>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	Ma'lumotlar to'planadi, tahlil qilinadi va taqqoslanadimi, bu faktlarni ochib beradimi? (Bu ma'lumotlar qanday qayta ishlanishiga bog'liq.)</a:t>
            </a:r>
            <a:endParaRPr/>
          </a:p>
        </p:txBody>
      </p:sp>
      <p:grpSp>
        <p:nvGrpSpPr>
          <p:cNvPr id="178" name="Google Shape;178;p10"/>
          <p:cNvGrpSpPr/>
          <p:nvPr/>
        </p:nvGrpSpPr>
        <p:grpSpPr>
          <a:xfrm>
            <a:off x="3435373" y="3252138"/>
            <a:ext cx="4011168" cy="2806125"/>
            <a:chOff x="6303264" y="3075492"/>
            <a:chExt cx="4011168" cy="2806125"/>
          </a:xfrm>
        </p:grpSpPr>
        <p:pic>
          <p:nvPicPr>
            <p:cNvPr descr="How to Analyze Data: A Basic Guide | Geckoboard blog" id="179" name="Google Shape;179;p10"/>
            <p:cNvPicPr preferRelativeResize="0"/>
            <p:nvPr/>
          </p:nvPicPr>
          <p:blipFill rotWithShape="1">
            <a:blip r:embed="rId3">
              <a:alphaModFix/>
            </a:blip>
            <a:srcRect b="0" l="0" r="0" t="0"/>
            <a:stretch/>
          </p:blipFill>
          <p:spPr>
            <a:xfrm>
              <a:off x="6464808" y="3075492"/>
              <a:ext cx="3849624" cy="2406015"/>
            </a:xfrm>
            <a:prstGeom prst="rect">
              <a:avLst/>
            </a:prstGeom>
            <a:noFill/>
            <a:ln cap="flat" cmpd="sng" w="9525">
              <a:solidFill>
                <a:schemeClr val="accent1"/>
              </a:solidFill>
              <a:prstDash val="solid"/>
              <a:round/>
              <a:headEnd len="sm" w="sm" type="none"/>
              <a:tailEnd len="sm" w="sm" type="none"/>
            </a:ln>
          </p:spPr>
        </p:pic>
        <p:sp>
          <p:nvSpPr>
            <p:cNvPr id="180" name="Google Shape;180;p10"/>
            <p:cNvSpPr/>
            <p:nvPr/>
          </p:nvSpPr>
          <p:spPr>
            <a:xfrm>
              <a:off x="6303264" y="5481507"/>
              <a:ext cx="4011168" cy="400110"/>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Image of How to Analyze Data: A Basic Guide, retrieved from </a:t>
              </a:r>
              <a:r>
                <a:rPr lang="en-US" sz="10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https://www.geckoboard.com/blog/how-to-analyze-data/</a:t>
              </a:r>
              <a:r>
                <a:rPr lang="en-US" sz="1000">
                  <a:solidFill>
                    <a:schemeClr val="dk1"/>
                  </a:solidFill>
                  <a:latin typeface="Times New Roman"/>
                  <a:ea typeface="Times New Roman"/>
                  <a:cs typeface="Times New Roman"/>
                  <a:sym typeface="Times New Roman"/>
                </a:rPr>
                <a:t> on April 27, 2023</a:t>
              </a:r>
              <a:endParaRPr sz="1000">
                <a:solidFill>
                  <a:schemeClr val="dk1"/>
                </a:solidFill>
                <a:latin typeface="Times New Roman"/>
                <a:ea typeface="Times New Roman"/>
                <a:cs typeface="Times New Roman"/>
                <a:sym typeface="Times New Roman"/>
              </a:endParaRPr>
            </a:p>
          </p:txBody>
        </p:sp>
      </p:grpSp>
      <p:sp>
        <p:nvSpPr>
          <p:cNvPr id="181" name="Google Shape;181;p10"/>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10</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1"/>
          <p:cNvSpPr txBox="1"/>
          <p:nvPr>
            <p:ph idx="1" type="body"/>
          </p:nvPr>
        </p:nvSpPr>
        <p:spPr>
          <a:xfrm>
            <a:off x="509016" y="764921"/>
            <a:ext cx="4794504" cy="336816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800"/>
              <a:buChar char="•"/>
            </a:pPr>
            <a:r>
              <a:rPr b="1" i="1" lang="en-US">
                <a:solidFill>
                  <a:schemeClr val="dk1"/>
                </a:solidFill>
                <a:latin typeface="Times New Roman"/>
                <a:ea typeface="Times New Roman"/>
                <a:cs typeface="Times New Roman"/>
                <a:sym typeface="Times New Roman"/>
              </a:rPr>
              <a:t>Nima uchun ma'lumotlarni yig'ish kerak?</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US">
                <a:solidFill>
                  <a:schemeClr val="dk1"/>
                </a:solidFill>
                <a:latin typeface="Times New Roman"/>
                <a:ea typeface="Times New Roman"/>
                <a:cs typeface="Times New Roman"/>
                <a:sym typeface="Times New Roman"/>
              </a:rPr>
              <a:t>Ma'lumotlar muammoning yakuniy "ta'sir qilish mumkin bo'lgan asosiy sababini" aniqlash uchun maxsus vositalar yordamida to'liq tahlil qilish uchun yig'iladi. </a:t>
            </a:r>
            <a:endParaRPr>
              <a:latin typeface="Times New Roman"/>
              <a:ea typeface="Times New Roman"/>
              <a:cs typeface="Times New Roman"/>
              <a:sym typeface="Times New Roman"/>
            </a:endParaRPr>
          </a:p>
        </p:txBody>
      </p:sp>
      <p:sp>
        <p:nvSpPr>
          <p:cNvPr id="187" name="Google Shape;187;p11"/>
          <p:cNvSpPr/>
          <p:nvPr/>
        </p:nvSpPr>
        <p:spPr>
          <a:xfrm>
            <a:off x="5736336" y="764921"/>
            <a:ext cx="6096000" cy="1200329"/>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Agar joriy ma'lumotlar mavjud bo'lmasa, siz quyidagi uchta variant asosida o'rganishingizni baholaysiz:</a:t>
            </a:r>
            <a:endParaRPr sz="2400">
              <a:solidFill>
                <a:schemeClr val="dk1"/>
              </a:solidFill>
              <a:latin typeface="Calibri"/>
              <a:ea typeface="Calibri"/>
              <a:cs typeface="Calibri"/>
              <a:sym typeface="Calibri"/>
            </a:endParaRPr>
          </a:p>
        </p:txBody>
      </p:sp>
      <p:grpSp>
        <p:nvGrpSpPr>
          <p:cNvPr id="188" name="Google Shape;188;p11"/>
          <p:cNvGrpSpPr/>
          <p:nvPr/>
        </p:nvGrpSpPr>
        <p:grpSpPr>
          <a:xfrm>
            <a:off x="5740206" y="2689195"/>
            <a:ext cx="6216274" cy="2781863"/>
            <a:chOff x="3871" y="728574"/>
            <a:chExt cx="6216274" cy="2781863"/>
          </a:xfrm>
        </p:grpSpPr>
        <p:sp>
          <p:nvSpPr>
            <p:cNvPr id="189" name="Google Shape;189;p11"/>
            <p:cNvSpPr/>
            <p:nvPr/>
          </p:nvSpPr>
          <p:spPr>
            <a:xfrm rot="5400000">
              <a:off x="389947" y="1400925"/>
              <a:ext cx="1162919" cy="1935072"/>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1"/>
            <p:cNvSpPr/>
            <p:nvPr/>
          </p:nvSpPr>
          <p:spPr>
            <a:xfrm>
              <a:off x="195827" y="1979094"/>
              <a:ext cx="1746994" cy="15313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1"/>
            <p:cNvSpPr txBox="1"/>
            <p:nvPr/>
          </p:nvSpPr>
          <p:spPr>
            <a:xfrm>
              <a:off x="195827" y="1979094"/>
              <a:ext cx="1746994" cy="1531342"/>
            </a:xfrm>
            <a:prstGeom prst="rect">
              <a:avLst/>
            </a:prstGeom>
            <a:noFill/>
            <a:ln>
              <a:noFill/>
            </a:ln>
          </p:spPr>
          <p:txBody>
            <a:bodyPr anchorCtr="0" anchor="t" bIns="49525" lIns="49525" spcFirstLastPara="1" rIns="49525" wrap="square" tIns="49525">
              <a:noAutofit/>
            </a:bodyPr>
            <a:lstStyle/>
            <a:p>
              <a:pPr indent="0" lvl="0" marL="0" marR="0" rtl="0" algn="l">
                <a:lnSpc>
                  <a:spcPct val="90000"/>
                </a:lnSpc>
                <a:spcBef>
                  <a:spcPts val="0"/>
                </a:spcBef>
                <a:spcAft>
                  <a:spcPts val="0"/>
                </a:spcAft>
                <a:buClr>
                  <a:schemeClr val="dk1"/>
                </a:buClr>
                <a:buSzPts val="1300"/>
                <a:buFont typeface="Times New Roman"/>
                <a:buNone/>
              </a:pPr>
              <a:r>
                <a:rPr lang="en-US" sz="1300">
                  <a:solidFill>
                    <a:schemeClr val="dk1"/>
                  </a:solidFill>
                  <a:latin typeface="Times New Roman"/>
                  <a:ea typeface="Times New Roman"/>
                  <a:cs typeface="Times New Roman"/>
                  <a:sym typeface="Times New Roman"/>
                </a:rPr>
                <a:t>Texnik - Mashina yoki materiallar bilan bog'liq qanday muammolar nosozlikka olib keldi</a:t>
              </a:r>
              <a:endParaRPr sz="1300">
                <a:solidFill>
                  <a:schemeClr val="dk1"/>
                </a:solidFill>
                <a:latin typeface="Times New Roman"/>
                <a:ea typeface="Times New Roman"/>
                <a:cs typeface="Times New Roman"/>
                <a:sym typeface="Times New Roman"/>
              </a:endParaRPr>
            </a:p>
          </p:txBody>
        </p:sp>
        <p:sp>
          <p:nvSpPr>
            <p:cNvPr id="192" name="Google Shape;192;p11"/>
            <p:cNvSpPr/>
            <p:nvPr/>
          </p:nvSpPr>
          <p:spPr>
            <a:xfrm>
              <a:off x="1613199" y="1258463"/>
              <a:ext cx="329621" cy="329621"/>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1"/>
            <p:cNvSpPr/>
            <p:nvPr/>
          </p:nvSpPr>
          <p:spPr>
            <a:xfrm rot="5400000">
              <a:off x="2528609" y="871711"/>
              <a:ext cx="1162919" cy="1935072"/>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1"/>
            <p:cNvSpPr/>
            <p:nvPr/>
          </p:nvSpPr>
          <p:spPr>
            <a:xfrm>
              <a:off x="2334488" y="1449880"/>
              <a:ext cx="1746994" cy="15313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1"/>
            <p:cNvSpPr txBox="1"/>
            <p:nvPr/>
          </p:nvSpPr>
          <p:spPr>
            <a:xfrm>
              <a:off x="2334488" y="1449880"/>
              <a:ext cx="1746994" cy="1531342"/>
            </a:xfrm>
            <a:prstGeom prst="rect">
              <a:avLst/>
            </a:prstGeom>
            <a:noFill/>
            <a:ln>
              <a:noFill/>
            </a:ln>
          </p:spPr>
          <p:txBody>
            <a:bodyPr anchorCtr="0" anchor="t" bIns="49525" lIns="49525" spcFirstLastPara="1" rIns="49525" wrap="square" tIns="49525">
              <a:noAutofit/>
            </a:bodyPr>
            <a:lstStyle/>
            <a:p>
              <a:pPr indent="0" lvl="0" marL="0" marR="0" rtl="0" algn="l">
                <a:lnSpc>
                  <a:spcPct val="90000"/>
                </a:lnSpc>
                <a:spcBef>
                  <a:spcPts val="0"/>
                </a:spcBef>
                <a:spcAft>
                  <a:spcPts val="0"/>
                </a:spcAft>
                <a:buClr>
                  <a:schemeClr val="dk1"/>
                </a:buClr>
                <a:buSzPts val="1300"/>
                <a:buFont typeface="Times New Roman"/>
                <a:buNone/>
              </a:pPr>
              <a:r>
                <a:rPr lang="en-US" sz="1300">
                  <a:solidFill>
                    <a:schemeClr val="dk1"/>
                  </a:solidFill>
                  <a:latin typeface="Times New Roman"/>
                  <a:ea typeface="Times New Roman"/>
                  <a:cs typeface="Times New Roman"/>
                  <a:sym typeface="Times New Roman"/>
                </a:rPr>
                <a:t>Aniqlash - muammoni bartaraf etishdan oldin aniqlashi kerak bo'lgan qaysi aniqlash tizimi muvaffaqiyatsiz (yoki mavjud emas edi)</a:t>
              </a:r>
              <a:endParaRPr sz="1300">
                <a:solidFill>
                  <a:schemeClr val="dk1"/>
                </a:solidFill>
                <a:latin typeface="Times New Roman"/>
                <a:ea typeface="Times New Roman"/>
                <a:cs typeface="Times New Roman"/>
                <a:sym typeface="Times New Roman"/>
              </a:endParaRPr>
            </a:p>
          </p:txBody>
        </p:sp>
        <p:sp>
          <p:nvSpPr>
            <p:cNvPr id="196" name="Google Shape;196;p11"/>
            <p:cNvSpPr/>
            <p:nvPr/>
          </p:nvSpPr>
          <p:spPr>
            <a:xfrm>
              <a:off x="3751861" y="729248"/>
              <a:ext cx="329621" cy="329621"/>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1"/>
            <p:cNvSpPr/>
            <p:nvPr/>
          </p:nvSpPr>
          <p:spPr>
            <a:xfrm rot="5400000">
              <a:off x="4667271" y="342497"/>
              <a:ext cx="1162919" cy="1935072"/>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1"/>
            <p:cNvSpPr/>
            <p:nvPr/>
          </p:nvSpPr>
          <p:spPr>
            <a:xfrm>
              <a:off x="4473150" y="920666"/>
              <a:ext cx="1746994" cy="15313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1"/>
            <p:cNvSpPr txBox="1"/>
            <p:nvPr/>
          </p:nvSpPr>
          <p:spPr>
            <a:xfrm>
              <a:off x="4473150" y="920666"/>
              <a:ext cx="1746994" cy="1531342"/>
            </a:xfrm>
            <a:prstGeom prst="rect">
              <a:avLst/>
            </a:prstGeom>
            <a:noFill/>
            <a:ln>
              <a:noFill/>
            </a:ln>
          </p:spPr>
          <p:txBody>
            <a:bodyPr anchorCtr="0" anchor="t" bIns="49525" lIns="49525" spcFirstLastPara="1" rIns="49525" wrap="square" tIns="49525">
              <a:noAutofit/>
            </a:bodyPr>
            <a:lstStyle/>
            <a:p>
              <a:pPr indent="0" lvl="0" marL="0" marR="0" rtl="0" algn="l">
                <a:lnSpc>
                  <a:spcPct val="90000"/>
                </a:lnSpc>
                <a:spcBef>
                  <a:spcPts val="0"/>
                </a:spcBef>
                <a:spcAft>
                  <a:spcPts val="0"/>
                </a:spcAft>
                <a:buClr>
                  <a:schemeClr val="dk1"/>
                </a:buClr>
                <a:buSzPts val="1300"/>
                <a:buFont typeface="Times New Roman"/>
                <a:buNone/>
              </a:pPr>
              <a:r>
                <a:rPr lang="en-US" sz="1300">
                  <a:solidFill>
                    <a:schemeClr val="dk1"/>
                  </a:solidFill>
                  <a:latin typeface="Times New Roman"/>
                  <a:ea typeface="Times New Roman"/>
                  <a:cs typeface="Times New Roman"/>
                  <a:sym typeface="Times New Roman"/>
                </a:rPr>
                <a:t>Tizimli - ishlab chiqarish jarayoni va boshqaruv tizimlaridagi qanday kamchiliklar muammoni keltirib chiqardi va uni hal qilinmasdan davom ettirishga imkon beradi</a:t>
              </a:r>
              <a:endParaRPr sz="1300">
                <a:solidFill>
                  <a:schemeClr val="dk1"/>
                </a:solidFill>
                <a:latin typeface="Times New Roman"/>
                <a:ea typeface="Times New Roman"/>
                <a:cs typeface="Times New Roman"/>
                <a:sym typeface="Times New Roman"/>
              </a:endParaRPr>
            </a:p>
          </p:txBody>
        </p:sp>
      </p:grpSp>
      <p:sp>
        <p:nvSpPr>
          <p:cNvPr id="200" name="Google Shape;200;p11"/>
          <p:cNvSpPr/>
          <p:nvPr/>
        </p:nvSpPr>
        <p:spPr>
          <a:xfrm>
            <a:off x="509016" y="4223451"/>
            <a:ext cx="4794504" cy="685059"/>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Ildiz sabablarini tahlil qilish "tizimlar" yechimini talab qiladi.</a:t>
            </a:r>
            <a:endParaRPr sz="1400">
              <a:solidFill>
                <a:schemeClr val="dk1"/>
              </a:solidFill>
              <a:latin typeface="Calibri"/>
              <a:ea typeface="Calibri"/>
              <a:cs typeface="Calibri"/>
              <a:sym typeface="Calibri"/>
            </a:endParaRPr>
          </a:p>
        </p:txBody>
      </p:sp>
      <p:sp>
        <p:nvSpPr>
          <p:cNvPr id="201" name="Google Shape;201;p11"/>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11</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2"/>
          <p:cNvSpPr txBox="1"/>
          <p:nvPr>
            <p:ph idx="1" type="body"/>
          </p:nvPr>
        </p:nvSpPr>
        <p:spPr>
          <a:xfrm>
            <a:off x="490728" y="490601"/>
            <a:ext cx="10884408" cy="2307463"/>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i="1" lang="en-US">
                <a:solidFill>
                  <a:schemeClr val="dk1"/>
                </a:solidFill>
                <a:latin typeface="Times New Roman"/>
                <a:ea typeface="Times New Roman"/>
                <a:cs typeface="Times New Roman"/>
                <a:sym typeface="Times New Roman"/>
              </a:rPr>
              <a:t>Ma'lumotlarni baholash uchun asosiy vositalar.</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Char char="•"/>
            </a:pPr>
            <a:r>
              <a:rPr lang="en-US">
                <a:solidFill>
                  <a:schemeClr val="dk1"/>
                </a:solidFill>
                <a:latin typeface="Times New Roman"/>
                <a:ea typeface="Times New Roman"/>
                <a:cs typeface="Times New Roman"/>
                <a:sym typeface="Times New Roman"/>
              </a:rPr>
              <a:t>Quyidagi bo'limlar ma'lumotlarni baholashda qo'llaniladigan ba'zi asosiy vositalarni tavsiflaydi: aqliy hujum, tekshirish varaqlari, gistogrammalar, Pareto diagrammalari, sabab-oqibat diagrammasi, tarqalish diagrammasi, chiziqli diagrammasi, 5-Nega?</a:t>
            </a:r>
            <a:endParaRPr>
              <a:latin typeface="Times New Roman"/>
              <a:ea typeface="Times New Roman"/>
              <a:cs typeface="Times New Roman"/>
              <a:sym typeface="Times New Roman"/>
            </a:endParaRPr>
          </a:p>
        </p:txBody>
      </p:sp>
      <p:grpSp>
        <p:nvGrpSpPr>
          <p:cNvPr id="207" name="Google Shape;207;p12"/>
          <p:cNvGrpSpPr/>
          <p:nvPr/>
        </p:nvGrpSpPr>
        <p:grpSpPr>
          <a:xfrm>
            <a:off x="3492314" y="3020575"/>
            <a:ext cx="5545006" cy="3385436"/>
            <a:chOff x="3982587" y="2974277"/>
            <a:chExt cx="4254217" cy="2550985"/>
          </a:xfrm>
        </p:grpSpPr>
        <p:pic>
          <p:nvPicPr>
            <p:cNvPr descr="Pareto Chart | Diagram | Pareto Principles | Excel Template" id="208" name="Google Shape;208;p12"/>
            <p:cNvPicPr preferRelativeResize="0"/>
            <p:nvPr/>
          </p:nvPicPr>
          <p:blipFill rotWithShape="1">
            <a:blip r:embed="rId3">
              <a:alphaModFix/>
            </a:blip>
            <a:srcRect b="0" l="0" r="0" t="0"/>
            <a:stretch/>
          </p:blipFill>
          <p:spPr>
            <a:xfrm>
              <a:off x="4306951" y="2974277"/>
              <a:ext cx="3483737" cy="1959602"/>
            </a:xfrm>
            <a:prstGeom prst="rect">
              <a:avLst/>
            </a:prstGeom>
            <a:noFill/>
            <a:ln cap="flat" cmpd="sng" w="9525">
              <a:solidFill>
                <a:schemeClr val="accent1"/>
              </a:solidFill>
              <a:prstDash val="solid"/>
              <a:round/>
              <a:headEnd len="sm" w="sm" type="none"/>
              <a:tailEnd len="sm" w="sm" type="none"/>
            </a:ln>
          </p:spPr>
        </p:pic>
        <p:sp>
          <p:nvSpPr>
            <p:cNvPr id="209" name="Google Shape;209;p12"/>
            <p:cNvSpPr/>
            <p:nvPr/>
          </p:nvSpPr>
          <p:spPr>
            <a:xfrm>
              <a:off x="3982587" y="4933879"/>
              <a:ext cx="4254217" cy="591383"/>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Image of Pareto chart retrieved from </a:t>
              </a:r>
              <a:r>
                <a:rPr lang="en-US" sz="9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https://1.bp.blogspot.com/-9Df9_kluYsU/XrfMQ1hUUSI/AAAAAAAADzM/lzeDGs9SI_Ixno-CdS_9ac3I51adXFBoACLcBGAsYHQ/s1600/Pareto%2BChart%2B%2BDiagram%2B%2BPareto%2BPrinciples%2B%2BExcel%2BTemplate.png</a:t>
              </a:r>
              <a:r>
                <a:rPr lang="en-US" sz="9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lang="en-US" sz="900">
                  <a:solidFill>
                    <a:schemeClr val="dk1"/>
                  </a:solidFill>
                  <a:latin typeface="Times New Roman"/>
                  <a:ea typeface="Times New Roman"/>
                  <a:cs typeface="Times New Roman"/>
                  <a:sym typeface="Times New Roman"/>
                </a:rPr>
                <a:t>on April 27, 2023</a:t>
              </a:r>
              <a:endParaRPr sz="900">
                <a:solidFill>
                  <a:schemeClr val="dk1"/>
                </a:solidFill>
                <a:latin typeface="Times New Roman"/>
                <a:ea typeface="Times New Roman"/>
                <a:cs typeface="Times New Roman"/>
                <a:sym typeface="Times New Roman"/>
              </a:endParaRPr>
            </a:p>
          </p:txBody>
        </p:sp>
      </p:grpSp>
      <p:sp>
        <p:nvSpPr>
          <p:cNvPr id="210" name="Google Shape;210;p12"/>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12</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3"/>
          <p:cNvSpPr txBox="1"/>
          <p:nvPr>
            <p:ph idx="1" type="body"/>
          </p:nvPr>
        </p:nvSpPr>
        <p:spPr>
          <a:xfrm>
            <a:off x="1406652" y="420625"/>
            <a:ext cx="7537704" cy="47548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Clr>
                <a:schemeClr val="dk1"/>
              </a:buClr>
              <a:buSzPts val="2800"/>
              <a:buNone/>
            </a:pPr>
            <a:r>
              <a:rPr b="1" lang="en-US">
                <a:solidFill>
                  <a:schemeClr val="dk1"/>
                </a:solidFill>
                <a:latin typeface="Times New Roman"/>
                <a:ea typeface="Times New Roman"/>
                <a:cs typeface="Times New Roman"/>
                <a:sym typeface="Times New Roman"/>
              </a:rPr>
              <a:t>II. Ma'lumotlarni baholashning asosiy vositalari </a:t>
            </a:r>
            <a:endParaRPr>
              <a:latin typeface="Times New Roman"/>
              <a:ea typeface="Times New Roman"/>
              <a:cs typeface="Times New Roman"/>
              <a:sym typeface="Times New Roman"/>
            </a:endParaRPr>
          </a:p>
        </p:txBody>
      </p:sp>
      <p:sp>
        <p:nvSpPr>
          <p:cNvPr id="216" name="Google Shape;216;p13"/>
          <p:cNvSpPr/>
          <p:nvPr/>
        </p:nvSpPr>
        <p:spPr>
          <a:xfrm>
            <a:off x="1406652" y="1113244"/>
            <a:ext cx="3961341" cy="388696"/>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i="1" lang="en-US" sz="1800">
                <a:solidFill>
                  <a:schemeClr val="dk1"/>
                </a:solidFill>
                <a:latin typeface="Times New Roman"/>
                <a:ea typeface="Times New Roman"/>
                <a:cs typeface="Times New Roman"/>
                <a:sym typeface="Times New Roman"/>
              </a:rPr>
              <a:t>G'oyalarni to'plash uchun aqliy hujum.</a:t>
            </a:r>
            <a:endParaRPr sz="1400">
              <a:solidFill>
                <a:schemeClr val="dk1"/>
              </a:solidFill>
              <a:latin typeface="Calibri"/>
              <a:ea typeface="Calibri"/>
              <a:cs typeface="Calibri"/>
              <a:sym typeface="Calibri"/>
            </a:endParaRPr>
          </a:p>
        </p:txBody>
      </p:sp>
      <p:grpSp>
        <p:nvGrpSpPr>
          <p:cNvPr id="217" name="Google Shape;217;p13"/>
          <p:cNvGrpSpPr/>
          <p:nvPr/>
        </p:nvGrpSpPr>
        <p:grpSpPr>
          <a:xfrm>
            <a:off x="2547436" y="1719072"/>
            <a:ext cx="8229600" cy="4419261"/>
            <a:chOff x="0" y="0"/>
            <a:chExt cx="8229600" cy="4419261"/>
          </a:xfrm>
        </p:grpSpPr>
        <p:cxnSp>
          <p:nvCxnSpPr>
            <p:cNvPr id="218" name="Google Shape;218;p13"/>
            <p:cNvCxnSpPr/>
            <p:nvPr/>
          </p:nvCxnSpPr>
          <p:spPr>
            <a:xfrm>
              <a:off x="0" y="0"/>
              <a:ext cx="8229600" cy="0"/>
            </a:xfrm>
            <a:prstGeom prst="straightConnector1">
              <a:avLst/>
            </a:prstGeom>
            <a:solidFill>
              <a:srgbClr val="41709B"/>
            </a:solidFill>
            <a:ln cap="flat" cmpd="sng" w="12700">
              <a:solidFill>
                <a:srgbClr val="41709B"/>
              </a:solidFill>
              <a:prstDash val="solid"/>
              <a:miter lim="800000"/>
              <a:headEnd len="sm" w="sm" type="none"/>
              <a:tailEnd len="sm" w="sm" type="none"/>
            </a:ln>
          </p:spPr>
        </p:cxnSp>
        <p:sp>
          <p:nvSpPr>
            <p:cNvPr id="219" name="Google Shape;219;p13"/>
            <p:cNvSpPr/>
            <p:nvPr/>
          </p:nvSpPr>
          <p:spPr>
            <a:xfrm>
              <a:off x="0" y="0"/>
              <a:ext cx="1645920" cy="441926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3"/>
            <p:cNvSpPr txBox="1"/>
            <p:nvPr/>
          </p:nvSpPr>
          <p:spPr>
            <a:xfrm>
              <a:off x="0" y="0"/>
              <a:ext cx="1645920" cy="4419261"/>
            </a:xfrm>
            <a:prstGeom prst="rect">
              <a:avLst/>
            </a:pr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Clr>
                  <a:schemeClr val="dk1"/>
                </a:buClr>
                <a:buSzPts val="2100"/>
                <a:buFont typeface="Times New Roman"/>
                <a:buNone/>
              </a:pPr>
              <a:r>
                <a:rPr lang="en-US" sz="2100">
                  <a:solidFill>
                    <a:schemeClr val="dk1"/>
                  </a:solidFill>
                  <a:latin typeface="Times New Roman"/>
                  <a:ea typeface="Times New Roman"/>
                  <a:cs typeface="Times New Roman"/>
                  <a:sym typeface="Times New Roman"/>
                </a:rPr>
                <a:t>Aqliy hujum - bu quyidagilarga mo'ljallangan guruh ijodkorligi texnikasi:</a:t>
              </a:r>
              <a:endParaRPr sz="2100">
                <a:solidFill>
                  <a:schemeClr val="dk1"/>
                </a:solidFill>
                <a:latin typeface="Calibri"/>
                <a:ea typeface="Calibri"/>
                <a:cs typeface="Calibri"/>
                <a:sym typeface="Calibri"/>
              </a:endParaRPr>
            </a:p>
          </p:txBody>
        </p:sp>
        <p:sp>
          <p:nvSpPr>
            <p:cNvPr id="221" name="Google Shape;221;p13"/>
            <p:cNvSpPr/>
            <p:nvPr/>
          </p:nvSpPr>
          <p:spPr>
            <a:xfrm>
              <a:off x="1769364" y="51950"/>
              <a:ext cx="6460236" cy="103900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3"/>
            <p:cNvSpPr txBox="1"/>
            <p:nvPr/>
          </p:nvSpPr>
          <p:spPr>
            <a:xfrm>
              <a:off x="1769364" y="51950"/>
              <a:ext cx="6460236" cy="1039001"/>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lang="en-US" sz="2500">
                  <a:solidFill>
                    <a:schemeClr val="dk1"/>
                  </a:solidFill>
                  <a:latin typeface="Calibri"/>
                  <a:ea typeface="Calibri"/>
                  <a:cs typeface="Calibri"/>
                  <a:sym typeface="Calibri"/>
                </a:rPr>
                <a:t>Muammolarni aniqlang va muayyan muammoni hal qilish uchun ko'plab g'oyalarni yarating.</a:t>
              </a:r>
              <a:endParaRPr sz="2500">
                <a:solidFill>
                  <a:schemeClr val="dk1"/>
                </a:solidFill>
                <a:latin typeface="Calibri"/>
                <a:ea typeface="Calibri"/>
                <a:cs typeface="Calibri"/>
                <a:sym typeface="Calibri"/>
              </a:endParaRPr>
            </a:p>
          </p:txBody>
        </p:sp>
        <p:cxnSp>
          <p:nvCxnSpPr>
            <p:cNvPr id="223" name="Google Shape;223;p13"/>
            <p:cNvCxnSpPr/>
            <p:nvPr/>
          </p:nvCxnSpPr>
          <p:spPr>
            <a:xfrm>
              <a:off x="1645920" y="1090951"/>
              <a:ext cx="6583680"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224" name="Google Shape;224;p13"/>
            <p:cNvSpPr/>
            <p:nvPr/>
          </p:nvSpPr>
          <p:spPr>
            <a:xfrm>
              <a:off x="1769364" y="1142901"/>
              <a:ext cx="6460236" cy="103900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3"/>
            <p:cNvSpPr txBox="1"/>
            <p:nvPr/>
          </p:nvSpPr>
          <p:spPr>
            <a:xfrm>
              <a:off x="1769364" y="1142901"/>
              <a:ext cx="6460236" cy="1039001"/>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lang="en-US" sz="2500">
                  <a:solidFill>
                    <a:schemeClr val="dk1"/>
                  </a:solidFill>
                  <a:latin typeface="Calibri"/>
                  <a:ea typeface="Calibri"/>
                  <a:cs typeface="Calibri"/>
                  <a:sym typeface="Calibri"/>
                </a:rPr>
                <a:t>Sifat muammolarining sabablarini taklif qiling.</a:t>
              </a:r>
              <a:endParaRPr sz="2500">
                <a:solidFill>
                  <a:schemeClr val="dk1"/>
                </a:solidFill>
                <a:latin typeface="Calibri"/>
                <a:ea typeface="Calibri"/>
                <a:cs typeface="Calibri"/>
                <a:sym typeface="Calibri"/>
              </a:endParaRPr>
            </a:p>
          </p:txBody>
        </p:sp>
        <p:cxnSp>
          <p:nvCxnSpPr>
            <p:cNvPr id="226" name="Google Shape;226;p13"/>
            <p:cNvCxnSpPr/>
            <p:nvPr/>
          </p:nvCxnSpPr>
          <p:spPr>
            <a:xfrm>
              <a:off x="1645920" y="2181902"/>
              <a:ext cx="6583680"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227" name="Google Shape;227;p13"/>
            <p:cNvSpPr/>
            <p:nvPr/>
          </p:nvSpPr>
          <p:spPr>
            <a:xfrm>
              <a:off x="1769364" y="2233852"/>
              <a:ext cx="6460236" cy="103900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3"/>
            <p:cNvSpPr txBox="1"/>
            <p:nvPr/>
          </p:nvSpPr>
          <p:spPr>
            <a:xfrm>
              <a:off x="1769364" y="2233852"/>
              <a:ext cx="6460236" cy="1039001"/>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lang="en-US" sz="2500">
                  <a:solidFill>
                    <a:schemeClr val="dk1"/>
                  </a:solidFill>
                  <a:latin typeface="Calibri"/>
                  <a:ea typeface="Calibri"/>
                  <a:cs typeface="Calibri"/>
                  <a:sym typeface="Calibri"/>
                </a:rPr>
                <a:t>Jarayonni yaxshilash yo'llarini taklif qiling.</a:t>
              </a:r>
              <a:endParaRPr sz="2500">
                <a:solidFill>
                  <a:schemeClr val="dk1"/>
                </a:solidFill>
                <a:latin typeface="Calibri"/>
                <a:ea typeface="Calibri"/>
                <a:cs typeface="Calibri"/>
                <a:sym typeface="Calibri"/>
              </a:endParaRPr>
            </a:p>
          </p:txBody>
        </p:sp>
        <p:cxnSp>
          <p:nvCxnSpPr>
            <p:cNvPr id="229" name="Google Shape;229;p13"/>
            <p:cNvCxnSpPr/>
            <p:nvPr/>
          </p:nvCxnSpPr>
          <p:spPr>
            <a:xfrm>
              <a:off x="1645920" y="3272853"/>
              <a:ext cx="6583680"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230" name="Google Shape;230;p13"/>
            <p:cNvSpPr/>
            <p:nvPr/>
          </p:nvSpPr>
          <p:spPr>
            <a:xfrm>
              <a:off x="1769364" y="3324803"/>
              <a:ext cx="6460236" cy="103900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3"/>
            <p:cNvSpPr txBox="1"/>
            <p:nvPr/>
          </p:nvSpPr>
          <p:spPr>
            <a:xfrm>
              <a:off x="1769364" y="3324803"/>
              <a:ext cx="6460236" cy="1039001"/>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lang="en-US" sz="2500">
                  <a:solidFill>
                    <a:schemeClr val="dk1"/>
                  </a:solidFill>
                  <a:latin typeface="Calibri"/>
                  <a:ea typeface="Calibri"/>
                  <a:cs typeface="Calibri"/>
                  <a:sym typeface="Calibri"/>
                </a:rPr>
                <a:t>Yaxshilash tadbirlarini amalga oshirish usullarini taklif qiling.</a:t>
              </a:r>
              <a:endParaRPr sz="2500">
                <a:solidFill>
                  <a:schemeClr val="dk1"/>
                </a:solidFill>
                <a:latin typeface="Calibri"/>
                <a:ea typeface="Calibri"/>
                <a:cs typeface="Calibri"/>
                <a:sym typeface="Calibri"/>
              </a:endParaRPr>
            </a:p>
          </p:txBody>
        </p:sp>
        <p:cxnSp>
          <p:nvCxnSpPr>
            <p:cNvPr id="232" name="Google Shape;232;p13"/>
            <p:cNvCxnSpPr/>
            <p:nvPr/>
          </p:nvCxnSpPr>
          <p:spPr>
            <a:xfrm>
              <a:off x="1645920" y="4363804"/>
              <a:ext cx="6583680"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grpSp>
      <p:sp>
        <p:nvSpPr>
          <p:cNvPr id="233" name="Google Shape;233;p13"/>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13</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4"/>
          <p:cNvSpPr txBox="1"/>
          <p:nvPr>
            <p:ph idx="1" type="body"/>
          </p:nvPr>
        </p:nvSpPr>
        <p:spPr>
          <a:xfrm>
            <a:off x="655320" y="344297"/>
            <a:ext cx="10673080" cy="6168263"/>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lang="en-US" sz="3200">
                <a:solidFill>
                  <a:schemeClr val="dk1"/>
                </a:solidFill>
                <a:latin typeface="Times New Roman"/>
                <a:ea typeface="Times New Roman"/>
                <a:cs typeface="Times New Roman"/>
                <a:sym typeface="Times New Roman"/>
              </a:rPr>
              <a:t>Aqliy hujum </a:t>
            </a:r>
            <a:r>
              <a:rPr lang="en-US" sz="3200">
                <a:solidFill>
                  <a:schemeClr val="dk1"/>
                </a:solidFill>
                <a:latin typeface="Calibri"/>
                <a:ea typeface="Calibri"/>
                <a:cs typeface="Calibri"/>
                <a:sym typeface="Calibri"/>
              </a:rPr>
              <a:t>- u</a:t>
            </a:r>
            <a:r>
              <a:rPr lang="en-US" sz="3200">
                <a:solidFill>
                  <a:schemeClr val="dk1"/>
                </a:solidFill>
                <a:latin typeface="Times New Roman"/>
                <a:ea typeface="Times New Roman"/>
                <a:cs typeface="Times New Roman"/>
                <a:sym typeface="Times New Roman"/>
              </a:rPr>
              <a:t>sul birinchi marta 1930-yillarning oxirida Aleks F. Osborn tomonidan ommalashgan. Uning asl g'oyasi shundan iborat ediki, guruhlar aqliy hujum usulini qo'llash orqali o'zlarining ijodiy natijalarini ikki baravar oshirishlari mumkin edi. Bugungi kunda miya hujumi asosan uchta narsa uchun qo'llaniladi:</a:t>
            </a:r>
            <a:endParaRPr sz="32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3200"/>
              <a:buChar char="•"/>
            </a:pPr>
            <a:r>
              <a:rPr lang="en-US" sz="3200">
                <a:solidFill>
                  <a:schemeClr val="dk1"/>
                </a:solidFill>
                <a:latin typeface="Times New Roman"/>
                <a:ea typeface="Times New Roman"/>
                <a:cs typeface="Times New Roman"/>
                <a:sym typeface="Times New Roman"/>
              </a:rPr>
              <a:t>Muayyan sohada bir guruh odamlarning fikrlash qobiliyatidan foydalangan holda, muayyan tashvishga umumiy egalik qilish orqali g'oyalarni yaratish.</a:t>
            </a:r>
            <a:endParaRPr sz="32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3200"/>
              <a:buChar char="•"/>
            </a:pPr>
            <a:r>
              <a:rPr lang="en-US" sz="3200">
                <a:solidFill>
                  <a:schemeClr val="dk1"/>
                </a:solidFill>
                <a:latin typeface="Times New Roman"/>
                <a:ea typeface="Times New Roman"/>
                <a:cs typeface="Times New Roman"/>
                <a:sym typeface="Times New Roman"/>
              </a:rPr>
              <a:t>Sinergiya tamoyilini qo'llash orqali ijodiy fikrlashni rag'batlantirish - boshqacha qilib aytganda, "butun uning qismlari yig'indisidan kattaroqdir".</a:t>
            </a:r>
            <a:endParaRPr sz="3200">
              <a:latin typeface="Times New Roman"/>
              <a:ea typeface="Times New Roman"/>
              <a:cs typeface="Times New Roman"/>
              <a:sym typeface="Times New Roman"/>
            </a:endParaRPr>
          </a:p>
        </p:txBody>
      </p:sp>
      <p:sp>
        <p:nvSpPr>
          <p:cNvPr id="239" name="Google Shape;239;p14"/>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14</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15"/>
          <p:cNvSpPr/>
          <p:nvPr/>
        </p:nvSpPr>
        <p:spPr>
          <a:xfrm>
            <a:off x="10881360" y="5769234"/>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15</a:t>
            </a:r>
            <a:endParaRPr sz="3600">
              <a:solidFill>
                <a:schemeClr val="dk1"/>
              </a:solidFill>
              <a:latin typeface="Times New Roman"/>
              <a:ea typeface="Times New Roman"/>
              <a:cs typeface="Times New Roman"/>
              <a:sym typeface="Times New Roman"/>
            </a:endParaRPr>
          </a:p>
        </p:txBody>
      </p:sp>
      <p:grpSp>
        <p:nvGrpSpPr>
          <p:cNvPr id="245" name="Google Shape;245;p15"/>
          <p:cNvGrpSpPr/>
          <p:nvPr/>
        </p:nvGrpSpPr>
        <p:grpSpPr>
          <a:xfrm>
            <a:off x="634677" y="138895"/>
            <a:ext cx="10694586" cy="5974726"/>
            <a:chOff x="1" y="6622"/>
            <a:chExt cx="10694586" cy="5974726"/>
          </a:xfrm>
        </p:grpSpPr>
        <p:sp>
          <p:nvSpPr>
            <p:cNvPr id="246" name="Google Shape;246;p15"/>
            <p:cNvSpPr/>
            <p:nvPr/>
          </p:nvSpPr>
          <p:spPr>
            <a:xfrm>
              <a:off x="809873" y="3007273"/>
              <a:ext cx="999861" cy="2591735"/>
            </a:xfrm>
            <a:custGeom>
              <a:rect b="b" l="l" r="r" t="t"/>
              <a:pathLst>
                <a:path extrusionOk="0" h="120000" w="120000">
                  <a:moveTo>
                    <a:pt x="0" y="0"/>
                  </a:moveTo>
                  <a:lnTo>
                    <a:pt x="60000" y="0"/>
                  </a:lnTo>
                  <a:lnTo>
                    <a:pt x="60000" y="120000"/>
                  </a:lnTo>
                  <a:lnTo>
                    <a:pt x="120000" y="120000"/>
                  </a:lnTo>
                </a:path>
              </a:pathLst>
            </a:cu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5"/>
            <p:cNvSpPr txBox="1"/>
            <p:nvPr/>
          </p:nvSpPr>
          <p:spPr>
            <a:xfrm>
              <a:off x="1240355" y="4233693"/>
              <a:ext cx="138895" cy="138895"/>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900"/>
                <a:buFont typeface="Calibri"/>
                <a:buNone/>
              </a:pPr>
              <a:r>
                <a:t/>
              </a:r>
              <a:endParaRPr sz="900">
                <a:solidFill>
                  <a:schemeClr val="dk1"/>
                </a:solidFill>
                <a:latin typeface="Calibri"/>
                <a:ea typeface="Calibri"/>
                <a:cs typeface="Calibri"/>
                <a:sym typeface="Calibri"/>
              </a:endParaRPr>
            </a:p>
          </p:txBody>
        </p:sp>
        <p:sp>
          <p:nvSpPr>
            <p:cNvPr id="248" name="Google Shape;248;p15"/>
            <p:cNvSpPr/>
            <p:nvPr/>
          </p:nvSpPr>
          <p:spPr>
            <a:xfrm>
              <a:off x="809873" y="3007273"/>
              <a:ext cx="999861" cy="1677488"/>
            </a:xfrm>
            <a:custGeom>
              <a:rect b="b" l="l" r="r" t="t"/>
              <a:pathLst>
                <a:path extrusionOk="0" h="120000" w="120000">
                  <a:moveTo>
                    <a:pt x="0" y="0"/>
                  </a:moveTo>
                  <a:lnTo>
                    <a:pt x="60000" y="0"/>
                  </a:lnTo>
                  <a:lnTo>
                    <a:pt x="60000" y="120000"/>
                  </a:lnTo>
                  <a:lnTo>
                    <a:pt x="120000" y="120000"/>
                  </a:lnTo>
                </a:path>
              </a:pathLst>
            </a:cu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5"/>
            <p:cNvSpPr txBox="1"/>
            <p:nvPr/>
          </p:nvSpPr>
          <p:spPr>
            <a:xfrm>
              <a:off x="1260982" y="3797196"/>
              <a:ext cx="97643" cy="97643"/>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600"/>
                <a:buFont typeface="Calibri"/>
                <a:buNone/>
              </a:pPr>
              <a:r>
                <a:t/>
              </a:r>
              <a:endParaRPr sz="600">
                <a:solidFill>
                  <a:schemeClr val="dk1"/>
                </a:solidFill>
                <a:latin typeface="Calibri"/>
                <a:ea typeface="Calibri"/>
                <a:cs typeface="Calibri"/>
                <a:sym typeface="Calibri"/>
              </a:endParaRPr>
            </a:p>
          </p:txBody>
        </p:sp>
        <p:sp>
          <p:nvSpPr>
            <p:cNvPr id="250" name="Google Shape;250;p15"/>
            <p:cNvSpPr/>
            <p:nvPr/>
          </p:nvSpPr>
          <p:spPr>
            <a:xfrm>
              <a:off x="809873" y="3007273"/>
              <a:ext cx="999861" cy="763240"/>
            </a:xfrm>
            <a:custGeom>
              <a:rect b="b" l="l" r="r" t="t"/>
              <a:pathLst>
                <a:path extrusionOk="0" h="120000" w="120000">
                  <a:moveTo>
                    <a:pt x="0" y="0"/>
                  </a:moveTo>
                  <a:lnTo>
                    <a:pt x="60000" y="0"/>
                  </a:lnTo>
                  <a:lnTo>
                    <a:pt x="60000" y="120000"/>
                  </a:lnTo>
                  <a:lnTo>
                    <a:pt x="120000" y="120000"/>
                  </a:lnTo>
                </a:path>
              </a:pathLst>
            </a:cu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5"/>
            <p:cNvSpPr txBox="1"/>
            <p:nvPr/>
          </p:nvSpPr>
          <p:spPr>
            <a:xfrm>
              <a:off x="1278356" y="3357447"/>
              <a:ext cx="62893" cy="62893"/>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252" name="Google Shape;252;p15"/>
            <p:cNvSpPr/>
            <p:nvPr/>
          </p:nvSpPr>
          <p:spPr>
            <a:xfrm>
              <a:off x="809873" y="2856267"/>
              <a:ext cx="999861" cy="151006"/>
            </a:xfrm>
            <a:custGeom>
              <a:rect b="b" l="l" r="r" t="t"/>
              <a:pathLst>
                <a:path extrusionOk="0" h="120000" w="120000">
                  <a:moveTo>
                    <a:pt x="0" y="120000"/>
                  </a:moveTo>
                  <a:lnTo>
                    <a:pt x="60000" y="120000"/>
                  </a:lnTo>
                  <a:lnTo>
                    <a:pt x="60000" y="0"/>
                  </a:lnTo>
                  <a:lnTo>
                    <a:pt x="120000" y="0"/>
                  </a:lnTo>
                </a:path>
              </a:pathLst>
            </a:cu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5"/>
            <p:cNvSpPr txBox="1"/>
            <p:nvPr/>
          </p:nvSpPr>
          <p:spPr>
            <a:xfrm>
              <a:off x="1284523" y="2906490"/>
              <a:ext cx="50560" cy="50560"/>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254" name="Google Shape;254;p15"/>
            <p:cNvSpPr/>
            <p:nvPr/>
          </p:nvSpPr>
          <p:spPr>
            <a:xfrm>
              <a:off x="809873" y="1942019"/>
              <a:ext cx="999861" cy="1065254"/>
            </a:xfrm>
            <a:custGeom>
              <a:rect b="b" l="l" r="r" t="t"/>
              <a:pathLst>
                <a:path extrusionOk="0" h="120000" w="120000">
                  <a:moveTo>
                    <a:pt x="0" y="120000"/>
                  </a:moveTo>
                  <a:lnTo>
                    <a:pt x="60000" y="120000"/>
                  </a:lnTo>
                  <a:lnTo>
                    <a:pt x="60000" y="0"/>
                  </a:lnTo>
                  <a:lnTo>
                    <a:pt x="120000" y="0"/>
                  </a:lnTo>
                </a:path>
              </a:pathLst>
            </a:cu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5"/>
            <p:cNvSpPr txBox="1"/>
            <p:nvPr/>
          </p:nvSpPr>
          <p:spPr>
            <a:xfrm>
              <a:off x="1273279" y="2438121"/>
              <a:ext cx="73049" cy="73049"/>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256" name="Google Shape;256;p15"/>
            <p:cNvSpPr/>
            <p:nvPr/>
          </p:nvSpPr>
          <p:spPr>
            <a:xfrm>
              <a:off x="809873" y="1027771"/>
              <a:ext cx="999861" cy="1979502"/>
            </a:xfrm>
            <a:custGeom>
              <a:rect b="b" l="l" r="r" t="t"/>
              <a:pathLst>
                <a:path extrusionOk="0" h="120000" w="120000">
                  <a:moveTo>
                    <a:pt x="0" y="120000"/>
                  </a:moveTo>
                  <a:lnTo>
                    <a:pt x="60000" y="120000"/>
                  </a:lnTo>
                  <a:lnTo>
                    <a:pt x="60000" y="0"/>
                  </a:lnTo>
                  <a:lnTo>
                    <a:pt x="120000" y="0"/>
                  </a:lnTo>
                </a:path>
              </a:pathLst>
            </a:cu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5"/>
            <p:cNvSpPr txBox="1"/>
            <p:nvPr/>
          </p:nvSpPr>
          <p:spPr>
            <a:xfrm>
              <a:off x="1254361" y="1962080"/>
              <a:ext cx="110884" cy="110884"/>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700"/>
                <a:buFont typeface="Calibri"/>
                <a:buNone/>
              </a:pPr>
              <a:r>
                <a:t/>
              </a:r>
              <a:endParaRPr sz="700">
                <a:solidFill>
                  <a:schemeClr val="dk1"/>
                </a:solidFill>
                <a:latin typeface="Calibri"/>
                <a:ea typeface="Calibri"/>
                <a:cs typeface="Calibri"/>
                <a:sym typeface="Calibri"/>
              </a:endParaRPr>
            </a:p>
          </p:txBody>
        </p:sp>
        <p:sp>
          <p:nvSpPr>
            <p:cNvPr id="258" name="Google Shape;258;p15"/>
            <p:cNvSpPr/>
            <p:nvPr/>
          </p:nvSpPr>
          <p:spPr>
            <a:xfrm>
              <a:off x="809873" y="251243"/>
              <a:ext cx="999861" cy="2756030"/>
            </a:xfrm>
            <a:custGeom>
              <a:rect b="b" l="l" r="r" t="t"/>
              <a:pathLst>
                <a:path extrusionOk="0" h="120000" w="120000">
                  <a:moveTo>
                    <a:pt x="0" y="120000"/>
                  </a:moveTo>
                  <a:lnTo>
                    <a:pt x="60000" y="120000"/>
                  </a:lnTo>
                  <a:lnTo>
                    <a:pt x="60000" y="0"/>
                  </a:lnTo>
                  <a:lnTo>
                    <a:pt x="120000" y="0"/>
                  </a:lnTo>
                </a:path>
              </a:pathLst>
            </a:cu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5"/>
            <p:cNvSpPr txBox="1"/>
            <p:nvPr/>
          </p:nvSpPr>
          <p:spPr>
            <a:xfrm>
              <a:off x="1236508" y="1555963"/>
              <a:ext cx="146589" cy="146589"/>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1000"/>
                <a:buFont typeface="Calibri"/>
                <a:buNone/>
              </a:pPr>
              <a:r>
                <a:t/>
              </a:r>
              <a:endParaRPr sz="1000">
                <a:solidFill>
                  <a:schemeClr val="dk1"/>
                </a:solidFill>
                <a:latin typeface="Calibri"/>
                <a:ea typeface="Calibri"/>
                <a:cs typeface="Calibri"/>
                <a:sym typeface="Calibri"/>
              </a:endParaRPr>
            </a:p>
          </p:txBody>
        </p:sp>
        <p:sp>
          <p:nvSpPr>
            <p:cNvPr id="260" name="Google Shape;260;p15"/>
            <p:cNvSpPr/>
            <p:nvPr/>
          </p:nvSpPr>
          <p:spPr>
            <a:xfrm rot="-5400000">
              <a:off x="-2110902" y="2602337"/>
              <a:ext cx="5031678" cy="809873"/>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5"/>
            <p:cNvSpPr txBox="1"/>
            <p:nvPr/>
          </p:nvSpPr>
          <p:spPr>
            <a:xfrm rot="-5400000">
              <a:off x="-2110902" y="2602337"/>
              <a:ext cx="5031678" cy="809873"/>
            </a:xfrm>
            <a:prstGeom prst="rect">
              <a:avLst/>
            </a:prstGeom>
            <a:noFill/>
            <a:ln>
              <a:noFill/>
            </a:ln>
          </p:spPr>
          <p:txBody>
            <a:bodyPr anchorCtr="0" anchor="ctr" bIns="12700" lIns="12700" spcFirstLastPara="1" rIns="12700" wrap="square" tIns="12700">
              <a:noAutofit/>
            </a:bodyPr>
            <a:lstStyle/>
            <a:p>
              <a:pPr indent="0" lvl="0" marL="0" marR="0" rtl="0" algn="ctr">
                <a:lnSpc>
                  <a:spcPct val="90000"/>
                </a:lnSpc>
                <a:spcBef>
                  <a:spcPts val="0"/>
                </a:spcBef>
                <a:spcAft>
                  <a:spcPts val="0"/>
                </a:spcAft>
                <a:buClr>
                  <a:schemeClr val="dk1"/>
                </a:buClr>
                <a:buSzPts val="2000"/>
                <a:buFont typeface="Calibri"/>
                <a:buNone/>
              </a:pPr>
              <a:r>
                <a:rPr lang="en-US" sz="2000">
                  <a:solidFill>
                    <a:schemeClr val="dk1"/>
                  </a:solidFill>
                  <a:latin typeface="Calibri"/>
                  <a:ea typeface="Calibri"/>
                  <a:cs typeface="Calibri"/>
                  <a:sym typeface="Calibri"/>
                </a:rPr>
                <a:t>Aqliy hujum uchun protseduralar.</a:t>
              </a:r>
              <a:endParaRPr sz="2000">
                <a:solidFill>
                  <a:schemeClr val="dk1"/>
                </a:solidFill>
                <a:latin typeface="Times New Roman"/>
                <a:ea typeface="Times New Roman"/>
                <a:cs typeface="Times New Roman"/>
                <a:sym typeface="Times New Roman"/>
              </a:endParaRPr>
            </a:p>
          </p:txBody>
        </p:sp>
        <p:sp>
          <p:nvSpPr>
            <p:cNvPr id="262" name="Google Shape;262;p15"/>
            <p:cNvSpPr/>
            <p:nvPr/>
          </p:nvSpPr>
          <p:spPr>
            <a:xfrm>
              <a:off x="1809734" y="6622"/>
              <a:ext cx="8775473" cy="489241"/>
            </a:xfrm>
            <a:prstGeom prst="rect">
              <a:avLst/>
            </a:prstGeom>
            <a:gradFill>
              <a:gsLst>
                <a:gs pos="0">
                  <a:srgbClr val="B0CAE9"/>
                </a:gs>
                <a:gs pos="50000">
                  <a:srgbClr val="A1C1E4"/>
                </a:gs>
                <a:gs pos="100000">
                  <a:srgbClr val="90B8E4"/>
                </a:gs>
              </a:gsLst>
              <a:lin ang="5400000" scaled="0"/>
            </a:gradFill>
            <a:ln cap="flat" cmpd="sng" w="952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5"/>
            <p:cNvSpPr txBox="1"/>
            <p:nvPr/>
          </p:nvSpPr>
          <p:spPr>
            <a:xfrm>
              <a:off x="1809734" y="6622"/>
              <a:ext cx="8775473" cy="489241"/>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dk1"/>
                </a:buClr>
                <a:buSzPts val="1600"/>
                <a:buFont typeface="Times New Roman"/>
                <a:buNone/>
              </a:pPr>
              <a:r>
                <a:rPr b="1" lang="en-US" sz="1600">
                  <a:solidFill>
                    <a:schemeClr val="dk1"/>
                  </a:solidFill>
                  <a:latin typeface="Times New Roman"/>
                  <a:ea typeface="Times New Roman"/>
                  <a:cs typeface="Times New Roman"/>
                  <a:sym typeface="Times New Roman"/>
                </a:rPr>
                <a:t>Har bir inson g'oyalar ro'yxatini tuzadi.</a:t>
              </a:r>
              <a:endParaRPr b="1" sz="1600">
                <a:solidFill>
                  <a:schemeClr val="dk1"/>
                </a:solidFill>
                <a:latin typeface="Times New Roman"/>
                <a:ea typeface="Times New Roman"/>
                <a:cs typeface="Times New Roman"/>
                <a:sym typeface="Times New Roman"/>
              </a:endParaRPr>
            </a:p>
          </p:txBody>
        </p:sp>
        <p:sp>
          <p:nvSpPr>
            <p:cNvPr id="264" name="Google Shape;264;p15"/>
            <p:cNvSpPr/>
            <p:nvPr/>
          </p:nvSpPr>
          <p:spPr>
            <a:xfrm>
              <a:off x="1809734" y="645431"/>
              <a:ext cx="8884853" cy="764679"/>
            </a:xfrm>
            <a:prstGeom prst="rect">
              <a:avLst/>
            </a:prstGeom>
            <a:gradFill>
              <a:gsLst>
                <a:gs pos="0">
                  <a:srgbClr val="B0CAE9"/>
                </a:gs>
                <a:gs pos="50000">
                  <a:srgbClr val="A1C1E4"/>
                </a:gs>
                <a:gs pos="100000">
                  <a:srgbClr val="90B8E4"/>
                </a:gs>
              </a:gsLst>
              <a:lin ang="5400000" scaled="0"/>
            </a:gradFill>
            <a:ln cap="flat" cmpd="sng" w="952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5"/>
            <p:cNvSpPr txBox="1"/>
            <p:nvPr/>
          </p:nvSpPr>
          <p:spPr>
            <a:xfrm>
              <a:off x="1809734" y="645431"/>
              <a:ext cx="8884853" cy="764679"/>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dk1"/>
                </a:buClr>
                <a:buSzPts val="1600"/>
                <a:buFont typeface="Times New Roman"/>
                <a:buNone/>
              </a:pPr>
              <a:r>
                <a:rPr b="1" lang="en-US" sz="1600">
                  <a:solidFill>
                    <a:schemeClr val="dk1"/>
                  </a:solidFill>
                  <a:latin typeface="Times New Roman"/>
                  <a:ea typeface="Times New Roman"/>
                  <a:cs typeface="Times New Roman"/>
                  <a:sym typeface="Times New Roman"/>
                </a:rPr>
                <a:t>Bir doira ichida o'tirib, har bir kishi o'z ro'yxatining boshidan boshlab, bir vaqtning o'zida bitta fikrni o'qiydi.</a:t>
              </a:r>
              <a:endParaRPr b="1" sz="1600">
                <a:solidFill>
                  <a:schemeClr val="dk1"/>
                </a:solidFill>
                <a:latin typeface="Times New Roman"/>
                <a:ea typeface="Times New Roman"/>
                <a:cs typeface="Times New Roman"/>
                <a:sym typeface="Times New Roman"/>
              </a:endParaRPr>
            </a:p>
          </p:txBody>
        </p:sp>
        <p:sp>
          <p:nvSpPr>
            <p:cNvPr id="266" name="Google Shape;266;p15"/>
            <p:cNvSpPr/>
            <p:nvPr/>
          </p:nvSpPr>
          <p:spPr>
            <a:xfrm>
              <a:off x="1809734" y="1559679"/>
              <a:ext cx="8884853" cy="764679"/>
            </a:xfrm>
            <a:prstGeom prst="rect">
              <a:avLst/>
            </a:prstGeom>
            <a:gradFill>
              <a:gsLst>
                <a:gs pos="0">
                  <a:srgbClr val="B0CAE9"/>
                </a:gs>
                <a:gs pos="50000">
                  <a:srgbClr val="A1C1E4"/>
                </a:gs>
                <a:gs pos="100000">
                  <a:srgbClr val="90B8E4"/>
                </a:gs>
              </a:gsLst>
              <a:lin ang="5400000" scaled="0"/>
            </a:gradFill>
            <a:ln cap="flat" cmpd="sng" w="952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5"/>
            <p:cNvSpPr txBox="1"/>
            <p:nvPr/>
          </p:nvSpPr>
          <p:spPr>
            <a:xfrm>
              <a:off x="1809734" y="1559679"/>
              <a:ext cx="8884853" cy="764679"/>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dk1"/>
                </a:buClr>
                <a:buSzPts val="1600"/>
                <a:buFont typeface="Times New Roman"/>
                <a:buNone/>
              </a:pPr>
              <a:r>
                <a:rPr b="1" lang="en-US" sz="1600">
                  <a:solidFill>
                    <a:schemeClr val="dk1"/>
                  </a:solidFill>
                  <a:latin typeface="Times New Roman"/>
                  <a:ea typeface="Times New Roman"/>
                  <a:cs typeface="Times New Roman"/>
                  <a:sym typeface="Times New Roman"/>
                </a:rPr>
                <a:t>Fikrlar o'qilayotganda, ular barcha ishtirokchilar ularni ko'rishlari uchun ko'rsatilishi kerak.</a:t>
              </a:r>
              <a:endParaRPr b="1" sz="1600">
                <a:solidFill>
                  <a:schemeClr val="dk1"/>
                </a:solidFill>
                <a:latin typeface="Times New Roman"/>
                <a:ea typeface="Times New Roman"/>
                <a:cs typeface="Times New Roman"/>
                <a:sym typeface="Times New Roman"/>
              </a:endParaRPr>
            </a:p>
          </p:txBody>
        </p:sp>
        <p:sp>
          <p:nvSpPr>
            <p:cNvPr id="268" name="Google Shape;268;p15"/>
            <p:cNvSpPr/>
            <p:nvPr/>
          </p:nvSpPr>
          <p:spPr>
            <a:xfrm>
              <a:off x="1809734" y="2473927"/>
              <a:ext cx="8884853" cy="764679"/>
            </a:xfrm>
            <a:prstGeom prst="rect">
              <a:avLst/>
            </a:prstGeom>
            <a:gradFill>
              <a:gsLst>
                <a:gs pos="0">
                  <a:srgbClr val="B0CAE9"/>
                </a:gs>
                <a:gs pos="50000">
                  <a:srgbClr val="A1C1E4"/>
                </a:gs>
                <a:gs pos="100000">
                  <a:srgbClr val="90B8E4"/>
                </a:gs>
              </a:gsLst>
              <a:lin ang="5400000" scaled="0"/>
            </a:gradFill>
            <a:ln cap="flat" cmpd="sng" w="952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5"/>
            <p:cNvSpPr txBox="1"/>
            <p:nvPr/>
          </p:nvSpPr>
          <p:spPr>
            <a:xfrm>
              <a:off x="1809734" y="2473927"/>
              <a:ext cx="8884853" cy="764679"/>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dk1"/>
                </a:buClr>
                <a:buSzPts val="1600"/>
                <a:buFont typeface="Times New Roman"/>
                <a:buNone/>
              </a:pPr>
              <a:r>
                <a:rPr b="1" lang="en-US" sz="1600">
                  <a:solidFill>
                    <a:schemeClr val="dk1"/>
                  </a:solidFill>
                  <a:latin typeface="Times New Roman"/>
                  <a:ea typeface="Times New Roman"/>
                  <a:cs typeface="Times New Roman"/>
                  <a:sym typeface="Times New Roman"/>
                </a:rPr>
                <a:t>Agar biror fikrni boshqa birov o‘qigan bo‘lsa, ro‘yxatingizdagi keyingi fikrni o‘qing va hokazo.</a:t>
              </a:r>
              <a:endParaRPr b="1" sz="1600">
                <a:solidFill>
                  <a:schemeClr val="dk1"/>
                </a:solidFill>
                <a:latin typeface="Times New Roman"/>
                <a:ea typeface="Times New Roman"/>
                <a:cs typeface="Times New Roman"/>
                <a:sym typeface="Times New Roman"/>
              </a:endParaRPr>
            </a:p>
          </p:txBody>
        </p:sp>
        <p:sp>
          <p:nvSpPr>
            <p:cNvPr id="270" name="Google Shape;270;p15"/>
            <p:cNvSpPr/>
            <p:nvPr/>
          </p:nvSpPr>
          <p:spPr>
            <a:xfrm>
              <a:off x="1809734" y="3388174"/>
              <a:ext cx="8884853" cy="764679"/>
            </a:xfrm>
            <a:prstGeom prst="rect">
              <a:avLst/>
            </a:prstGeom>
            <a:gradFill>
              <a:gsLst>
                <a:gs pos="0">
                  <a:srgbClr val="B0CAE9"/>
                </a:gs>
                <a:gs pos="50000">
                  <a:srgbClr val="A1C1E4"/>
                </a:gs>
                <a:gs pos="100000">
                  <a:srgbClr val="90B8E4"/>
                </a:gs>
              </a:gsLst>
              <a:lin ang="5400000" scaled="0"/>
            </a:gradFill>
            <a:ln cap="flat" cmpd="sng" w="952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15"/>
            <p:cNvSpPr txBox="1"/>
            <p:nvPr/>
          </p:nvSpPr>
          <p:spPr>
            <a:xfrm>
              <a:off x="1809734" y="3388174"/>
              <a:ext cx="8884853" cy="764679"/>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dk1"/>
                </a:buClr>
                <a:buSzPts val="1600"/>
                <a:buFont typeface="Times New Roman"/>
                <a:buNone/>
              </a:pPr>
              <a:r>
                <a:rPr b="1" lang="en-US" sz="1600">
                  <a:solidFill>
                    <a:schemeClr val="dk1"/>
                  </a:solidFill>
                  <a:latin typeface="Times New Roman"/>
                  <a:ea typeface="Times New Roman"/>
                  <a:cs typeface="Times New Roman"/>
                  <a:sym typeface="Times New Roman"/>
                </a:rPr>
                <a:t>So'ngra rahbar o'z navbatida har bir kishidan ilgari o'ylamagan yangi g'oyalari bor-yo'qligini so'raydi. Boshqa odamlarning g'oyalarini ko'rib, guruh ko'proq g'oyalarni o'ylab topishi mumkin. Bu Piggybacking deb ataladi.</a:t>
              </a:r>
              <a:endParaRPr b="1" sz="1600">
                <a:solidFill>
                  <a:schemeClr val="dk1"/>
                </a:solidFill>
                <a:latin typeface="Times New Roman"/>
                <a:ea typeface="Times New Roman"/>
                <a:cs typeface="Times New Roman"/>
                <a:sym typeface="Times New Roman"/>
              </a:endParaRPr>
            </a:p>
          </p:txBody>
        </p:sp>
        <p:sp>
          <p:nvSpPr>
            <p:cNvPr id="272" name="Google Shape;272;p15"/>
            <p:cNvSpPr/>
            <p:nvPr/>
          </p:nvSpPr>
          <p:spPr>
            <a:xfrm>
              <a:off x="1809734" y="4302422"/>
              <a:ext cx="8884853" cy="764679"/>
            </a:xfrm>
            <a:prstGeom prst="rect">
              <a:avLst/>
            </a:prstGeom>
            <a:gradFill>
              <a:gsLst>
                <a:gs pos="0">
                  <a:srgbClr val="B0CAE9"/>
                </a:gs>
                <a:gs pos="50000">
                  <a:srgbClr val="A1C1E4"/>
                </a:gs>
                <a:gs pos="100000">
                  <a:srgbClr val="90B8E4"/>
                </a:gs>
              </a:gsLst>
              <a:lin ang="5400000" scaled="0"/>
            </a:gradFill>
            <a:ln cap="flat" cmpd="sng" w="952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5"/>
            <p:cNvSpPr txBox="1"/>
            <p:nvPr/>
          </p:nvSpPr>
          <p:spPr>
            <a:xfrm>
              <a:off x="1809734" y="4302422"/>
              <a:ext cx="8884853" cy="764679"/>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dk1"/>
                </a:buClr>
                <a:buSzPts val="1600"/>
                <a:buFont typeface="Times New Roman"/>
                <a:buNone/>
              </a:pPr>
              <a:r>
                <a:rPr b="1" lang="en-US" sz="1600">
                  <a:solidFill>
                    <a:schemeClr val="dk1"/>
                  </a:solidFill>
                  <a:latin typeface="Times New Roman"/>
                  <a:ea typeface="Times New Roman"/>
                  <a:cs typeface="Times New Roman"/>
                  <a:sym typeface="Times New Roman"/>
                </a:rPr>
                <a:t>Rahbar o'z navbatida har bir kishidan boshqa g'oyalar bor yoki yo'qligini so'rashda davom etadi, toki guruh boshqa g'oyalarni o'ylab topmaguncha.</a:t>
              </a:r>
              <a:endParaRPr b="1" sz="1600">
                <a:solidFill>
                  <a:schemeClr val="dk1"/>
                </a:solidFill>
                <a:latin typeface="Times New Roman"/>
                <a:ea typeface="Times New Roman"/>
                <a:cs typeface="Times New Roman"/>
                <a:sym typeface="Times New Roman"/>
              </a:endParaRPr>
            </a:p>
          </p:txBody>
        </p:sp>
        <p:sp>
          <p:nvSpPr>
            <p:cNvPr id="274" name="Google Shape;274;p15"/>
            <p:cNvSpPr/>
            <p:nvPr/>
          </p:nvSpPr>
          <p:spPr>
            <a:xfrm>
              <a:off x="1809734" y="5216669"/>
              <a:ext cx="8884853" cy="764679"/>
            </a:xfrm>
            <a:prstGeom prst="rect">
              <a:avLst/>
            </a:prstGeom>
            <a:gradFill>
              <a:gsLst>
                <a:gs pos="0">
                  <a:srgbClr val="B0CAE9"/>
                </a:gs>
                <a:gs pos="50000">
                  <a:srgbClr val="A1C1E4"/>
                </a:gs>
                <a:gs pos="100000">
                  <a:srgbClr val="90B8E4"/>
                </a:gs>
              </a:gsLst>
              <a:lin ang="5400000" scaled="0"/>
            </a:gradFill>
            <a:ln cap="flat" cmpd="sng" w="952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5"/>
            <p:cNvSpPr txBox="1"/>
            <p:nvPr/>
          </p:nvSpPr>
          <p:spPr>
            <a:xfrm>
              <a:off x="1809734" y="5216669"/>
              <a:ext cx="8884853" cy="764679"/>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dk1"/>
                </a:buClr>
                <a:buSzPts val="1600"/>
                <a:buFont typeface="Times New Roman"/>
                <a:buNone/>
              </a:pPr>
              <a:r>
                <a:rPr b="1" lang="en-US" sz="1600">
                  <a:solidFill>
                    <a:schemeClr val="dk1"/>
                  </a:solidFill>
                  <a:latin typeface="Times New Roman"/>
                  <a:ea typeface="Times New Roman"/>
                  <a:cs typeface="Times New Roman"/>
                  <a:sym typeface="Times New Roman"/>
                </a:rPr>
                <a:t>Reflektsiya. Mashg'ulot oxirida shaxsiy hujumlar amalga oshirilmasligiga ishonch hosil qiling.</a:t>
              </a:r>
              <a:endParaRPr b="1" sz="16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16"/>
          <p:cNvSpPr/>
          <p:nvPr/>
        </p:nvSpPr>
        <p:spPr>
          <a:xfrm>
            <a:off x="2152165" y="39413"/>
            <a:ext cx="8887968" cy="1097280"/>
          </a:xfrm>
          <a:prstGeom prst="flowChartPunchedTape">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en-US" sz="1800">
                <a:solidFill>
                  <a:schemeClr val="dk1"/>
                </a:solidFill>
                <a:latin typeface="Times New Roman"/>
                <a:ea typeface="Times New Roman"/>
                <a:cs typeface="Times New Roman"/>
                <a:sym typeface="Times New Roman"/>
              </a:rPr>
              <a:t>Aqliy hujum qoidalari. </a:t>
            </a:r>
            <a:r>
              <a:rPr lang="en-US" sz="1800">
                <a:solidFill>
                  <a:schemeClr val="dk1"/>
                </a:solidFill>
                <a:latin typeface="Times New Roman"/>
                <a:ea typeface="Times New Roman"/>
                <a:cs typeface="Times New Roman"/>
                <a:sym typeface="Times New Roman"/>
              </a:rPr>
              <a:t>Qoidalar juda oddiy va tushunarli.</a:t>
            </a:r>
            <a:endParaRPr sz="1800">
              <a:solidFill>
                <a:schemeClr val="dk1"/>
              </a:solidFill>
              <a:latin typeface="Calibri"/>
              <a:ea typeface="Calibri"/>
              <a:cs typeface="Calibri"/>
              <a:sym typeface="Calibri"/>
            </a:endParaRPr>
          </a:p>
        </p:txBody>
      </p:sp>
      <p:grpSp>
        <p:nvGrpSpPr>
          <p:cNvPr id="281" name="Google Shape;281;p16"/>
          <p:cNvGrpSpPr/>
          <p:nvPr/>
        </p:nvGrpSpPr>
        <p:grpSpPr>
          <a:xfrm>
            <a:off x="471667" y="1643095"/>
            <a:ext cx="11135023" cy="3692887"/>
            <a:chOff x="6190" y="728947"/>
            <a:chExt cx="11135023" cy="3692888"/>
          </a:xfrm>
        </p:grpSpPr>
        <p:sp>
          <p:nvSpPr>
            <p:cNvPr id="282" name="Google Shape;282;p16"/>
            <p:cNvSpPr/>
            <p:nvPr/>
          </p:nvSpPr>
          <p:spPr>
            <a:xfrm rot="5400000">
              <a:off x="297233" y="2831584"/>
              <a:ext cx="876664" cy="1458749"/>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6"/>
            <p:cNvSpPr/>
            <p:nvPr/>
          </p:nvSpPr>
          <p:spPr>
            <a:xfrm>
              <a:off x="150896" y="3267436"/>
              <a:ext cx="1316967" cy="115439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6"/>
            <p:cNvSpPr txBox="1"/>
            <p:nvPr/>
          </p:nvSpPr>
          <p:spPr>
            <a:xfrm>
              <a:off x="150896" y="3267436"/>
              <a:ext cx="1316967" cy="1154398"/>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Hech kimni tanqid qilmang (so'z yoki imo-ishora bilan) - g'oyani taklif qilgan odamga emas, balki unga hujum qiling.</a:t>
              </a:r>
              <a:endParaRPr sz="1400">
                <a:solidFill>
                  <a:schemeClr val="dk1"/>
                </a:solidFill>
                <a:latin typeface="Calibri"/>
                <a:ea typeface="Calibri"/>
                <a:cs typeface="Calibri"/>
                <a:sym typeface="Calibri"/>
              </a:endParaRPr>
            </a:p>
          </p:txBody>
        </p:sp>
        <p:sp>
          <p:nvSpPr>
            <p:cNvPr id="285" name="Google Shape;285;p16"/>
            <p:cNvSpPr/>
            <p:nvPr/>
          </p:nvSpPr>
          <p:spPr>
            <a:xfrm>
              <a:off x="1219378" y="2724189"/>
              <a:ext cx="248484" cy="248484"/>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6"/>
            <p:cNvSpPr/>
            <p:nvPr/>
          </p:nvSpPr>
          <p:spPr>
            <a:xfrm rot="5400000">
              <a:off x="1909458" y="2432637"/>
              <a:ext cx="876664" cy="1458749"/>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6"/>
            <p:cNvSpPr/>
            <p:nvPr/>
          </p:nvSpPr>
          <p:spPr>
            <a:xfrm>
              <a:off x="1763121" y="2868489"/>
              <a:ext cx="1316967" cy="115439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6"/>
            <p:cNvSpPr txBox="1"/>
            <p:nvPr/>
          </p:nvSpPr>
          <p:spPr>
            <a:xfrm>
              <a:off x="1763121" y="2868489"/>
              <a:ext cx="1316967" cy="1154398"/>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Hech qanday fikrni muhokama qilmang yoki baholamang, ehtimol tushuntirish uchun.</a:t>
              </a:r>
              <a:endParaRPr sz="1400">
                <a:solidFill>
                  <a:schemeClr val="dk1"/>
                </a:solidFill>
                <a:latin typeface="Calibri"/>
                <a:ea typeface="Calibri"/>
                <a:cs typeface="Calibri"/>
                <a:sym typeface="Calibri"/>
              </a:endParaRPr>
            </a:p>
          </p:txBody>
        </p:sp>
        <p:sp>
          <p:nvSpPr>
            <p:cNvPr id="289" name="Google Shape;289;p16"/>
            <p:cNvSpPr/>
            <p:nvPr/>
          </p:nvSpPr>
          <p:spPr>
            <a:xfrm>
              <a:off x="2831603" y="2325242"/>
              <a:ext cx="248484" cy="248484"/>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6"/>
            <p:cNvSpPr/>
            <p:nvPr/>
          </p:nvSpPr>
          <p:spPr>
            <a:xfrm rot="5400000">
              <a:off x="3521683" y="2033691"/>
              <a:ext cx="876664" cy="1458749"/>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6"/>
            <p:cNvSpPr/>
            <p:nvPr/>
          </p:nvSpPr>
          <p:spPr>
            <a:xfrm>
              <a:off x="3375346" y="2469542"/>
              <a:ext cx="1316967" cy="115439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6"/>
            <p:cNvSpPr txBox="1"/>
            <p:nvPr/>
          </p:nvSpPr>
          <p:spPr>
            <a:xfrm>
              <a:off x="3375346" y="2469542"/>
              <a:ext cx="1316967" cy="1154398"/>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Fikrni taklif qilishdan tortinmang, chunki u "soqov" deb o'ylaysiz. Ko'pincha, bu g'oyalar yechimlarga olib keladi.</a:t>
              </a:r>
              <a:endParaRPr sz="1400">
                <a:solidFill>
                  <a:schemeClr val="dk1"/>
                </a:solidFill>
                <a:latin typeface="Calibri"/>
                <a:ea typeface="Calibri"/>
                <a:cs typeface="Calibri"/>
                <a:sym typeface="Calibri"/>
              </a:endParaRPr>
            </a:p>
          </p:txBody>
        </p:sp>
        <p:sp>
          <p:nvSpPr>
            <p:cNvPr id="293" name="Google Shape;293;p16"/>
            <p:cNvSpPr/>
            <p:nvPr/>
          </p:nvSpPr>
          <p:spPr>
            <a:xfrm>
              <a:off x="4443828" y="1926296"/>
              <a:ext cx="248484" cy="248484"/>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6"/>
            <p:cNvSpPr/>
            <p:nvPr/>
          </p:nvSpPr>
          <p:spPr>
            <a:xfrm rot="5400000">
              <a:off x="5133908" y="1634744"/>
              <a:ext cx="876664" cy="1458749"/>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6"/>
            <p:cNvSpPr/>
            <p:nvPr/>
          </p:nvSpPr>
          <p:spPr>
            <a:xfrm>
              <a:off x="4987571" y="2070596"/>
              <a:ext cx="1316967" cy="115439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6"/>
            <p:cNvSpPr txBox="1"/>
            <p:nvPr/>
          </p:nvSpPr>
          <p:spPr>
            <a:xfrm>
              <a:off x="4987571" y="2070596"/>
              <a:ext cx="1316967" cy="1154398"/>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Har bir jamoa a'zosini bir vaqtning o'zida faqat bitta g'oya bilan cheklang.</a:t>
              </a:r>
              <a:endParaRPr sz="1400">
                <a:solidFill>
                  <a:schemeClr val="dk1"/>
                </a:solidFill>
                <a:latin typeface="Calibri"/>
                <a:ea typeface="Calibri"/>
                <a:cs typeface="Calibri"/>
                <a:sym typeface="Calibri"/>
              </a:endParaRPr>
            </a:p>
          </p:txBody>
        </p:sp>
        <p:sp>
          <p:nvSpPr>
            <p:cNvPr id="297" name="Google Shape;297;p16"/>
            <p:cNvSpPr/>
            <p:nvPr/>
          </p:nvSpPr>
          <p:spPr>
            <a:xfrm>
              <a:off x="6056053" y="1527349"/>
              <a:ext cx="248484" cy="248484"/>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6"/>
            <p:cNvSpPr/>
            <p:nvPr/>
          </p:nvSpPr>
          <p:spPr>
            <a:xfrm rot="5400000">
              <a:off x="6746133" y="1235797"/>
              <a:ext cx="876664" cy="1458749"/>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6"/>
            <p:cNvSpPr/>
            <p:nvPr/>
          </p:nvSpPr>
          <p:spPr>
            <a:xfrm>
              <a:off x="6599796" y="1671649"/>
              <a:ext cx="1316967" cy="115439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6"/>
            <p:cNvSpPr txBox="1"/>
            <p:nvPr/>
          </p:nvSpPr>
          <p:spPr>
            <a:xfrm>
              <a:off x="6599796" y="1671649"/>
              <a:ext cx="1316967" cy="1154398"/>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Negativizmga yo'l qo'ymang.</a:t>
              </a:r>
              <a:endParaRPr sz="1400">
                <a:solidFill>
                  <a:schemeClr val="dk1"/>
                </a:solidFill>
                <a:latin typeface="Calibri"/>
                <a:ea typeface="Calibri"/>
                <a:cs typeface="Calibri"/>
                <a:sym typeface="Calibri"/>
              </a:endParaRPr>
            </a:p>
          </p:txBody>
        </p:sp>
        <p:sp>
          <p:nvSpPr>
            <p:cNvPr id="301" name="Google Shape;301;p16"/>
            <p:cNvSpPr/>
            <p:nvPr/>
          </p:nvSpPr>
          <p:spPr>
            <a:xfrm>
              <a:off x="7668279" y="1128402"/>
              <a:ext cx="248484" cy="248484"/>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6"/>
            <p:cNvSpPr/>
            <p:nvPr/>
          </p:nvSpPr>
          <p:spPr>
            <a:xfrm rot="5400000">
              <a:off x="8358358" y="836850"/>
              <a:ext cx="876664" cy="1458749"/>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6"/>
            <p:cNvSpPr/>
            <p:nvPr/>
          </p:nvSpPr>
          <p:spPr>
            <a:xfrm>
              <a:off x="8212021" y="1272702"/>
              <a:ext cx="1316967" cy="115439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6"/>
            <p:cNvSpPr txBox="1"/>
            <p:nvPr/>
          </p:nvSpPr>
          <p:spPr>
            <a:xfrm>
              <a:off x="8212021" y="1272702"/>
              <a:ext cx="1316967" cy="1154398"/>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Bir yoki ikki kishining aqliy hujum sessiyasida hukmronlik qilishiga yo'l qo'ymang: maksimal samaradorlik uchun hamma ishtirok etishi kerak.</a:t>
              </a:r>
              <a:endParaRPr sz="1400">
                <a:solidFill>
                  <a:schemeClr val="dk1"/>
                </a:solidFill>
                <a:latin typeface="Calibri"/>
                <a:ea typeface="Calibri"/>
                <a:cs typeface="Calibri"/>
                <a:sym typeface="Calibri"/>
              </a:endParaRPr>
            </a:p>
          </p:txBody>
        </p:sp>
        <p:sp>
          <p:nvSpPr>
            <p:cNvPr id="305" name="Google Shape;305;p16"/>
            <p:cNvSpPr/>
            <p:nvPr/>
          </p:nvSpPr>
          <p:spPr>
            <a:xfrm>
              <a:off x="9280504" y="729456"/>
              <a:ext cx="248484" cy="248484"/>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6"/>
            <p:cNvSpPr/>
            <p:nvPr/>
          </p:nvSpPr>
          <p:spPr>
            <a:xfrm rot="5400000">
              <a:off x="9970583" y="437904"/>
              <a:ext cx="876664" cy="1458749"/>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6"/>
            <p:cNvSpPr/>
            <p:nvPr/>
          </p:nvSpPr>
          <p:spPr>
            <a:xfrm>
              <a:off x="9824246" y="873756"/>
              <a:ext cx="1316967" cy="115439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6"/>
            <p:cNvSpPr txBox="1"/>
            <p:nvPr/>
          </p:nvSpPr>
          <p:spPr>
            <a:xfrm>
              <a:off x="9824246" y="873756"/>
              <a:ext cx="1316967" cy="1154398"/>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Times New Roman"/>
                <a:buNone/>
              </a:pPr>
              <a:r>
                <a:rPr lang="en-US" sz="1400">
                  <a:solidFill>
                    <a:schemeClr val="dk1"/>
                  </a:solidFill>
                  <a:latin typeface="Times New Roman"/>
                  <a:ea typeface="Times New Roman"/>
                  <a:cs typeface="Times New Roman"/>
                  <a:sym typeface="Times New Roman"/>
                </a:rPr>
                <a:t>Shikoyat seansini o'tkazmang.</a:t>
              </a:r>
              <a:endParaRPr sz="1400">
                <a:solidFill>
                  <a:schemeClr val="dk1"/>
                </a:solidFill>
                <a:latin typeface="Calibri"/>
                <a:ea typeface="Calibri"/>
                <a:cs typeface="Calibri"/>
                <a:sym typeface="Calibri"/>
              </a:endParaRPr>
            </a:p>
          </p:txBody>
        </p:sp>
      </p:grpSp>
      <p:sp>
        <p:nvSpPr>
          <p:cNvPr id="309" name="Google Shape;309;p16"/>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16</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7"/>
          <p:cNvSpPr txBox="1"/>
          <p:nvPr>
            <p:ph type="title"/>
          </p:nvPr>
        </p:nvSpPr>
        <p:spPr>
          <a:xfrm>
            <a:off x="662940" y="133213"/>
            <a:ext cx="10866120" cy="585851"/>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Ma'lumot to'plash uchun tekshirish varaqlaridan foydalanish</a:t>
            </a:r>
            <a:endParaRPr b="1" sz="1800">
              <a:latin typeface="Times New Roman"/>
              <a:ea typeface="Times New Roman"/>
              <a:cs typeface="Times New Roman"/>
              <a:sym typeface="Times New Roman"/>
            </a:endParaRPr>
          </a:p>
        </p:txBody>
      </p:sp>
      <p:sp>
        <p:nvSpPr>
          <p:cNvPr id="315" name="Google Shape;315;p17"/>
          <p:cNvSpPr/>
          <p:nvPr/>
        </p:nvSpPr>
        <p:spPr>
          <a:xfrm>
            <a:off x="1462553" y="780686"/>
            <a:ext cx="9787128" cy="2443939"/>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2400">
                <a:solidFill>
                  <a:schemeClr val="dk1"/>
                </a:solidFill>
                <a:latin typeface="Times New Roman"/>
                <a:ea typeface="Times New Roman"/>
                <a:cs typeface="Times New Roman"/>
                <a:sym typeface="Times New Roman"/>
              </a:rPr>
              <a:t>Ma'lumotlarni yig'ishning turli usullari mavjud. Biroq, eng oson va eng keng tarqalgan usul - chek varaqlaridan foydalanish. Ular juda keng qo'llaniladi, chunki har bir varaq ma'lum bir ma'lumot to'plamini to'plash uchun maxsus mo'ljallangan. Tekshirish varaqlari ma'lumotlarni yig'ish va tartibga solishning oddiy, tizimli usullaridir. Tekshirish varaqlari turli shakllarda bo'ladi; har bir dastur o'z tekshirish varag'ini talab qiladi.</a:t>
            </a:r>
            <a:endParaRPr sz="1800">
              <a:solidFill>
                <a:schemeClr val="dk1"/>
              </a:solidFill>
              <a:latin typeface="Calibri"/>
              <a:ea typeface="Calibri"/>
              <a:cs typeface="Calibri"/>
              <a:sym typeface="Calibri"/>
            </a:endParaRPr>
          </a:p>
        </p:txBody>
      </p:sp>
      <p:sp>
        <p:nvSpPr>
          <p:cNvPr id="316" name="Google Shape;316;p17"/>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17</a:t>
            </a:r>
            <a:endParaRPr sz="3600">
              <a:solidFill>
                <a:schemeClr val="dk1"/>
              </a:solidFill>
              <a:latin typeface="Times New Roman"/>
              <a:ea typeface="Times New Roman"/>
              <a:cs typeface="Times New Roman"/>
              <a:sym typeface="Times New Roman"/>
            </a:endParaRPr>
          </a:p>
        </p:txBody>
      </p:sp>
      <p:graphicFrame>
        <p:nvGraphicFramePr>
          <p:cNvPr id="317" name="Google Shape;317;p17"/>
          <p:cNvGraphicFramePr/>
          <p:nvPr/>
        </p:nvGraphicFramePr>
        <p:xfrm>
          <a:off x="1059037" y="3314700"/>
          <a:ext cx="3000000" cy="3000000"/>
        </p:xfrm>
        <a:graphic>
          <a:graphicData uri="http://schemas.openxmlformats.org/drawingml/2006/table">
            <a:tbl>
              <a:tblPr bandRow="1" firstCol="1" firstRow="1">
                <a:noFill/>
                <a:tableStyleId>{F8D52662-F848-447B-A675-C0AC45D9069E}</a:tableStyleId>
              </a:tblPr>
              <a:tblGrid>
                <a:gridCol w="842575"/>
                <a:gridCol w="821950"/>
                <a:gridCol w="787425"/>
                <a:gridCol w="943350"/>
                <a:gridCol w="865400"/>
                <a:gridCol w="527925"/>
                <a:gridCol w="93975"/>
                <a:gridCol w="470000"/>
                <a:gridCol w="93975"/>
              </a:tblGrid>
              <a:tr h="177800">
                <a:tc gridSpan="9">
                  <a:txBody>
                    <a:bodyPr/>
                    <a:lstStyle/>
                    <a:p>
                      <a:pPr indent="0" lvl="0" marL="0" marR="0" rtl="0" algn="ctr">
                        <a:lnSpc>
                          <a:spcPct val="107000"/>
                        </a:lnSpc>
                        <a:spcBef>
                          <a:spcPts val="0"/>
                        </a:spcBef>
                        <a:spcAft>
                          <a:spcPts val="0"/>
                        </a:spcAft>
                        <a:buNone/>
                      </a:pPr>
                      <a:r>
                        <a:rPr lang="en-US" sz="1400" u="none" cap="none" strike="noStrike">
                          <a:solidFill>
                            <a:schemeClr val="dk1"/>
                          </a:solidFill>
                        </a:rPr>
                        <a:t>Tekshirish varag'i - nuqsonlar soni</a:t>
                      </a:r>
                      <a:endParaRPr sz="1100" u="none" cap="none" strike="noStrike">
                        <a:solidFill>
                          <a:schemeClr val="dk1"/>
                        </a:solidFill>
                      </a:endParaRPr>
                    </a:p>
                    <a:p>
                      <a:pPr indent="0" lvl="0" marL="0" marR="0" rtl="0" algn="just">
                        <a:lnSpc>
                          <a:spcPct val="107000"/>
                        </a:lnSpc>
                        <a:spcBef>
                          <a:spcPts val="0"/>
                        </a:spcBef>
                        <a:spcAft>
                          <a:spcPts val="0"/>
                        </a:spcAft>
                        <a:buNone/>
                      </a:pPr>
                      <a:r>
                        <a:rPr lang="en-US" sz="1400" u="none" cap="none" strike="noStrike">
                          <a:solidFill>
                            <a:schemeClr val="dk1"/>
                          </a:solidFill>
                        </a:rPr>
                        <a:t>Sana:</a:t>
                      </a:r>
                      <a:endParaRPr sz="1100" u="none" cap="none" strike="noStrike">
                        <a:solidFill>
                          <a:schemeClr val="dk1"/>
                        </a:solidFill>
                      </a:endParaRPr>
                    </a:p>
                    <a:p>
                      <a:pPr indent="0" lvl="0" marL="0" marR="0" rtl="0" algn="just">
                        <a:lnSpc>
                          <a:spcPct val="107000"/>
                        </a:lnSpc>
                        <a:spcBef>
                          <a:spcPts val="0"/>
                        </a:spcBef>
                        <a:spcAft>
                          <a:spcPts val="0"/>
                        </a:spcAft>
                        <a:buNone/>
                      </a:pPr>
                      <a:r>
                        <a:rPr lang="en-US" sz="1400" u="none" cap="none" strike="noStrike">
                          <a:solidFill>
                            <a:schemeClr val="dk1"/>
                          </a:solidFill>
                        </a:rPr>
                        <a:t>Kuzatuvchi:</a:t>
                      </a:r>
                      <a:endParaRPr sz="1100" u="none" cap="none" strike="noStrike">
                        <a:solidFill>
                          <a:schemeClr val="dk1"/>
                        </a:solidFill>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c hMerge="1"/>
                <a:tc hMerge="1"/>
                <a:tc hMerge="1"/>
                <a:tc hMerge="1"/>
                <a:tc hMerge="1"/>
              </a:tr>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rPr>
                        <a:t>№</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Dushanba</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Seshanba</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Chorshanba</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Payshanba</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Juma</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2">
                  <a:txBody>
                    <a:bodyPr/>
                    <a:lstStyle/>
                    <a:p>
                      <a:pPr indent="0" lvl="0" marL="0" marR="0" rtl="0" algn="l">
                        <a:lnSpc>
                          <a:spcPct val="107000"/>
                        </a:lnSpc>
                        <a:spcBef>
                          <a:spcPts val="0"/>
                        </a:spcBef>
                        <a:spcAft>
                          <a:spcPts val="0"/>
                        </a:spcAft>
                        <a:buNone/>
                      </a:pPr>
                      <a:r>
                        <a:rPr lang="en-US" sz="1400" u="none" cap="none" strike="noStrike">
                          <a:solidFill>
                            <a:schemeClr val="dk1"/>
                          </a:solidFill>
                        </a:rPr>
                        <a:t>Jami</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l">
                        <a:lnSpc>
                          <a:spcPct val="107000"/>
                        </a:lnSpc>
                        <a:spcBef>
                          <a:spcPts val="0"/>
                        </a:spcBef>
                        <a:spcAft>
                          <a:spcPts val="0"/>
                        </a:spcAft>
                        <a:buNone/>
                      </a:pPr>
                      <a:r>
                        <a:rPr lang="en-US" sz="11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rPr>
                        <a:t>1</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2">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rPr>
                        <a:t>2</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2">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rPr>
                        <a:t>3</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2">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rPr>
                        <a:t>n</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2">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318" name="Google Shape;318;p17"/>
          <p:cNvSpPr/>
          <p:nvPr/>
        </p:nvSpPr>
        <p:spPr>
          <a:xfrm>
            <a:off x="1185841" y="5315374"/>
            <a:ext cx="5509778" cy="388696"/>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1-jadval.Tekshirish varag'i—kun bo'yicha nuqsonlar soni.</a:t>
            </a:r>
            <a:endParaRPr sz="1400">
              <a:solidFill>
                <a:schemeClr val="dk1"/>
              </a:solidFill>
              <a:latin typeface="Calibri"/>
              <a:ea typeface="Calibri"/>
              <a:cs typeface="Calibri"/>
              <a:sym typeface="Calibri"/>
            </a:endParaRPr>
          </a:p>
        </p:txBody>
      </p:sp>
      <p:graphicFrame>
        <p:nvGraphicFramePr>
          <p:cNvPr id="319" name="Google Shape;319;p17"/>
          <p:cNvGraphicFramePr/>
          <p:nvPr/>
        </p:nvGraphicFramePr>
        <p:xfrm>
          <a:off x="6531290" y="3533925"/>
          <a:ext cx="3000000" cy="3000000"/>
        </p:xfrm>
        <a:graphic>
          <a:graphicData uri="http://schemas.openxmlformats.org/drawingml/2006/table">
            <a:tbl>
              <a:tblPr bandRow="1" firstCol="1" firstRow="1">
                <a:noFill/>
                <a:tableStyleId>{F8D52662-F848-447B-A675-C0AC45D9069E}</a:tableStyleId>
              </a:tblPr>
              <a:tblGrid>
                <a:gridCol w="872175"/>
                <a:gridCol w="294000"/>
                <a:gridCol w="302625"/>
                <a:gridCol w="254225"/>
                <a:gridCol w="276700"/>
                <a:gridCol w="285350"/>
                <a:gridCol w="253050"/>
                <a:gridCol w="237500"/>
                <a:gridCol w="325125"/>
                <a:gridCol w="412150"/>
                <a:gridCol w="276700"/>
                <a:gridCol w="302625"/>
                <a:gridCol w="316475"/>
                <a:gridCol w="162550"/>
                <a:gridCol w="245575"/>
                <a:gridCol w="163125"/>
                <a:gridCol w="490550"/>
              </a:tblGrid>
              <a:tr h="177800">
                <a:tc gridSpan="17">
                  <a:txBody>
                    <a:bodyPr/>
                    <a:lstStyle/>
                    <a:p>
                      <a:pPr indent="0" lvl="0" marL="0" marR="0" rtl="0" algn="ctr">
                        <a:lnSpc>
                          <a:spcPct val="107000"/>
                        </a:lnSpc>
                        <a:spcBef>
                          <a:spcPts val="0"/>
                        </a:spcBef>
                        <a:spcAft>
                          <a:spcPts val="0"/>
                        </a:spcAft>
                        <a:buNone/>
                      </a:pPr>
                      <a:r>
                        <a:rPr lang="en-US" sz="1400" u="none" cap="none" strike="noStrike">
                          <a:solidFill>
                            <a:schemeClr val="dk1"/>
                          </a:solidFill>
                        </a:rPr>
                        <a:t>Tekshirish varag'i - nuqsonlar soni</a:t>
                      </a:r>
                      <a:endParaRPr sz="1100" u="none" cap="none" strike="noStrike">
                        <a:solidFill>
                          <a:schemeClr val="dk1"/>
                        </a:solidFill>
                      </a:endParaRPr>
                    </a:p>
                    <a:p>
                      <a:pPr indent="0" lvl="0" marL="0" marR="0" rtl="0" algn="just">
                        <a:lnSpc>
                          <a:spcPct val="107000"/>
                        </a:lnSpc>
                        <a:spcBef>
                          <a:spcPts val="0"/>
                        </a:spcBef>
                        <a:spcAft>
                          <a:spcPts val="0"/>
                        </a:spcAft>
                        <a:buNone/>
                      </a:pPr>
                      <a:r>
                        <a:rPr lang="en-US" sz="1400" u="none" cap="none" strike="noStrike">
                          <a:solidFill>
                            <a:schemeClr val="dk1"/>
                          </a:solidFill>
                        </a:rPr>
                        <a:t>Sana:</a:t>
                      </a:r>
                      <a:endParaRPr sz="1100" u="none" cap="none" strike="noStrike">
                        <a:solidFill>
                          <a:schemeClr val="dk1"/>
                        </a:solidFill>
                      </a:endParaRPr>
                    </a:p>
                    <a:p>
                      <a:pPr indent="0" lvl="0" marL="0" marR="0" rtl="0" algn="just">
                        <a:lnSpc>
                          <a:spcPct val="107000"/>
                        </a:lnSpc>
                        <a:spcBef>
                          <a:spcPts val="0"/>
                        </a:spcBef>
                        <a:spcAft>
                          <a:spcPts val="0"/>
                        </a:spcAft>
                        <a:buNone/>
                      </a:pPr>
                      <a:r>
                        <a:rPr lang="en-US" sz="1400" u="none" cap="none" strike="noStrike">
                          <a:solidFill>
                            <a:schemeClr val="dk1"/>
                          </a:solidFill>
                        </a:rPr>
                        <a:t>Kuzatuvchi:</a:t>
                      </a:r>
                      <a:endParaRPr sz="1100" u="none" cap="none" strike="noStrike">
                        <a:solidFill>
                          <a:schemeClr val="dk1"/>
                        </a:solidFill>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c hMerge="1"/>
                <a:tc hMerge="1"/>
                <a:tc hMerge="1"/>
                <a:tc hMerge="1"/>
                <a:tc hMerge="1"/>
                <a:tc hMerge="1"/>
                <a:tc hMerge="1"/>
                <a:tc hMerge="1"/>
                <a:tc hMerge="1"/>
                <a:tc hMerge="1"/>
                <a:tc hMerge="1"/>
                <a:tc hMerge="1"/>
                <a:tc hMerge="1"/>
              </a:tr>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rPr>
                        <a:t>Kun</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3">
                  <a:txBody>
                    <a:bodyPr/>
                    <a:lstStyle/>
                    <a:p>
                      <a:pPr indent="0" lvl="0" marL="0" marR="0" rtl="0" algn="l">
                        <a:lnSpc>
                          <a:spcPct val="107000"/>
                        </a:lnSpc>
                        <a:spcBef>
                          <a:spcPts val="0"/>
                        </a:spcBef>
                        <a:spcAft>
                          <a:spcPts val="0"/>
                        </a:spcAft>
                        <a:buNone/>
                      </a:pPr>
                      <a:r>
                        <a:rPr lang="en-US" sz="1400" u="none" cap="none" strike="noStrike">
                          <a:solidFill>
                            <a:schemeClr val="dk1"/>
                          </a:solidFill>
                        </a:rPr>
                        <a:t>Dushanba</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3">
                  <a:txBody>
                    <a:bodyPr/>
                    <a:lstStyle/>
                    <a:p>
                      <a:pPr indent="0" lvl="0" marL="0" marR="0" rtl="0" algn="l">
                        <a:lnSpc>
                          <a:spcPct val="107000"/>
                        </a:lnSpc>
                        <a:spcBef>
                          <a:spcPts val="0"/>
                        </a:spcBef>
                        <a:spcAft>
                          <a:spcPts val="0"/>
                        </a:spcAft>
                        <a:buNone/>
                      </a:pPr>
                      <a:r>
                        <a:rPr lang="en-US" sz="1400" u="none" cap="none" strike="noStrike">
                          <a:solidFill>
                            <a:schemeClr val="dk1"/>
                          </a:solidFill>
                        </a:rPr>
                        <a:t>Seshanba</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3">
                  <a:txBody>
                    <a:bodyPr/>
                    <a:lstStyle/>
                    <a:p>
                      <a:pPr indent="0" lvl="0" marL="0" marR="0" rtl="0" algn="l">
                        <a:lnSpc>
                          <a:spcPct val="107000"/>
                        </a:lnSpc>
                        <a:spcBef>
                          <a:spcPts val="0"/>
                        </a:spcBef>
                        <a:spcAft>
                          <a:spcPts val="0"/>
                        </a:spcAft>
                        <a:buNone/>
                      </a:pPr>
                      <a:r>
                        <a:rPr lang="en-US" sz="1400" u="none" cap="none" strike="noStrike">
                          <a:solidFill>
                            <a:schemeClr val="dk1"/>
                          </a:solidFill>
                        </a:rPr>
                        <a:t>Chorshanba</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3">
                  <a:txBody>
                    <a:bodyPr/>
                    <a:lstStyle/>
                    <a:p>
                      <a:pPr indent="0" lvl="0" marL="0" marR="0" rtl="0" algn="l">
                        <a:lnSpc>
                          <a:spcPct val="107000"/>
                        </a:lnSpc>
                        <a:spcBef>
                          <a:spcPts val="0"/>
                        </a:spcBef>
                        <a:spcAft>
                          <a:spcPts val="0"/>
                        </a:spcAft>
                        <a:buNone/>
                      </a:pPr>
                      <a:r>
                        <a:rPr lang="en-US" sz="1400" u="none" cap="none" strike="noStrike">
                          <a:solidFill>
                            <a:schemeClr val="dk1"/>
                          </a:solidFill>
                        </a:rPr>
                        <a:t>Payshanba</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3">
                  <a:txBody>
                    <a:bodyPr/>
                    <a:lstStyle/>
                    <a:p>
                      <a:pPr indent="0" lvl="0" marL="0" marR="0" rtl="0" algn="l">
                        <a:lnSpc>
                          <a:spcPct val="107000"/>
                        </a:lnSpc>
                        <a:spcBef>
                          <a:spcPts val="0"/>
                        </a:spcBef>
                        <a:spcAft>
                          <a:spcPts val="0"/>
                        </a:spcAft>
                        <a:buNone/>
                      </a:pPr>
                      <a:r>
                        <a:rPr lang="en-US" sz="1400" u="none" cap="none" strike="noStrike">
                          <a:solidFill>
                            <a:schemeClr val="dk1"/>
                          </a:solidFill>
                        </a:rPr>
                        <a:t>Juma</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a:txBody>
                    <a:bodyPr/>
                    <a:lstStyle/>
                    <a:p>
                      <a:pPr indent="0" lvl="0" marL="0" marR="0" rtl="0" algn="l">
                        <a:lnSpc>
                          <a:spcPct val="107000"/>
                        </a:lnSpc>
                        <a:spcBef>
                          <a:spcPts val="0"/>
                        </a:spcBef>
                        <a:spcAft>
                          <a:spcPts val="0"/>
                        </a:spcAft>
                        <a:buNone/>
                      </a:pPr>
                      <a:r>
                        <a:rPr lang="en-US" sz="1400" u="none" cap="none" strike="noStrike">
                          <a:solidFill>
                            <a:schemeClr val="dk1"/>
                          </a:solidFill>
                        </a:rPr>
                        <a:t>Jami</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rPr>
                        <a:t>O’zgarish</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1</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2</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3</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1</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2</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3</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1</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2</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3</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1</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2</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3</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1</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2</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3</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rPr>
                        <a:t>1</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rPr>
                        <a:t>2</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l">
                        <a:lnSpc>
                          <a:spcPct val="107000"/>
                        </a:lnSpc>
                        <a:spcBef>
                          <a:spcPts val="0"/>
                        </a:spcBef>
                        <a:spcAft>
                          <a:spcPts val="0"/>
                        </a:spcAft>
                        <a:buNone/>
                      </a:pPr>
                      <a:r>
                        <a:rPr lang="en-US" sz="1400" u="none" cap="none" strike="noStrike">
                          <a:solidFill>
                            <a:schemeClr val="dk1"/>
                          </a:solidFill>
                        </a:rPr>
                        <a:t>n</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chemeClr val="dk1"/>
                          </a:solidFill>
                        </a:rPr>
                        <a:t> </a:t>
                      </a:r>
                      <a:endParaRPr sz="1100" u="none" cap="none" strike="noStrike">
                        <a:solidFill>
                          <a:schemeClr val="dk1"/>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320" name="Google Shape;320;p17"/>
          <p:cNvSpPr/>
          <p:nvPr/>
        </p:nvSpPr>
        <p:spPr>
          <a:xfrm>
            <a:off x="7283384" y="5612035"/>
            <a:ext cx="3966297" cy="685059"/>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Jadval 2. Tekshirish ro'yxati – O’zgarishlar bo'yicha nuqsonlar soni</a:t>
            </a:r>
            <a:endParaRPr sz="14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18"/>
          <p:cNvSpPr txBox="1"/>
          <p:nvPr>
            <p:ph type="title"/>
          </p:nvPr>
        </p:nvSpPr>
        <p:spPr>
          <a:xfrm>
            <a:off x="1492827" y="206531"/>
            <a:ext cx="10299192" cy="64071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Font typeface="Times New Roman"/>
              <a:buNone/>
            </a:pPr>
            <a:r>
              <a:rPr lang="en-US" sz="2400">
                <a:solidFill>
                  <a:schemeClr val="dk1"/>
                </a:solidFill>
                <a:latin typeface="Times New Roman"/>
                <a:ea typeface="Times New Roman"/>
                <a:cs typeface="Times New Roman"/>
                <a:sym typeface="Times New Roman"/>
              </a:rPr>
              <a:t>Tekshirish varag'ini loyihalashda odatiy qadamlar:</a:t>
            </a:r>
            <a:endParaRPr sz="2400">
              <a:latin typeface="Times New Roman"/>
              <a:ea typeface="Times New Roman"/>
              <a:cs typeface="Times New Roman"/>
              <a:sym typeface="Times New Roman"/>
            </a:endParaRPr>
          </a:p>
        </p:txBody>
      </p:sp>
      <p:grpSp>
        <p:nvGrpSpPr>
          <p:cNvPr id="326" name="Google Shape;326;p18"/>
          <p:cNvGrpSpPr/>
          <p:nvPr/>
        </p:nvGrpSpPr>
        <p:grpSpPr>
          <a:xfrm>
            <a:off x="-3438811" y="427826"/>
            <a:ext cx="15162020" cy="6712239"/>
            <a:chOff x="-5636742" y="-863024"/>
            <a:chExt cx="15162020" cy="6712239"/>
          </a:xfrm>
        </p:grpSpPr>
        <p:sp>
          <p:nvSpPr>
            <p:cNvPr id="327" name="Google Shape;327;p18"/>
            <p:cNvSpPr/>
            <p:nvPr/>
          </p:nvSpPr>
          <p:spPr>
            <a:xfrm>
              <a:off x="-5636742" y="-863024"/>
              <a:ext cx="6712239" cy="6712239"/>
            </a:xfrm>
            <a:prstGeom prst="blockArc">
              <a:avLst>
                <a:gd fmla="val 18900000" name="adj1"/>
                <a:gd fmla="val 2700000" name="adj2"/>
                <a:gd fmla="val 322" name="adj3"/>
              </a:avLst>
            </a:prstGeom>
            <a:noFill/>
            <a:ln cap="flat" cmpd="sng" w="12700">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8"/>
            <p:cNvSpPr/>
            <p:nvPr/>
          </p:nvSpPr>
          <p:spPr>
            <a:xfrm>
              <a:off x="692083" y="498619"/>
              <a:ext cx="8833195" cy="997238"/>
            </a:xfrm>
            <a:prstGeom prst="rect">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8"/>
            <p:cNvSpPr txBox="1"/>
            <p:nvPr/>
          </p:nvSpPr>
          <p:spPr>
            <a:xfrm>
              <a:off x="692083" y="498619"/>
              <a:ext cx="8833195" cy="997238"/>
            </a:xfrm>
            <a:prstGeom prst="rect">
              <a:avLst/>
            </a:prstGeom>
            <a:noFill/>
            <a:ln>
              <a:noFill/>
            </a:ln>
          </p:spPr>
          <p:txBody>
            <a:bodyPr anchorCtr="0" anchor="ctr" bIns="50800" lIns="791550" spcFirstLastPara="1" rIns="50800" wrap="square" tIns="50800">
              <a:noAutofit/>
            </a:bodyPr>
            <a:lstStyle/>
            <a:p>
              <a:pPr indent="0" lvl="0" marL="0" marR="0" rtl="0" algn="l">
                <a:lnSpc>
                  <a:spcPct val="9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1. Ma'lumotlaringizni qanday tartibga solishni o'zingiz hal qiling</a:t>
              </a:r>
              <a:endParaRPr b="0" sz="2000">
                <a:solidFill>
                  <a:schemeClr val="dk1"/>
                </a:solidFill>
                <a:latin typeface="Times New Roman"/>
                <a:ea typeface="Times New Roman"/>
                <a:cs typeface="Times New Roman"/>
                <a:sym typeface="Times New Roman"/>
              </a:endParaRPr>
            </a:p>
          </p:txBody>
        </p:sp>
        <p:sp>
          <p:nvSpPr>
            <p:cNvPr id="330" name="Google Shape;330;p18"/>
            <p:cNvSpPr/>
            <p:nvPr/>
          </p:nvSpPr>
          <p:spPr>
            <a:xfrm>
              <a:off x="111740" y="502757"/>
              <a:ext cx="1246547" cy="1246547"/>
            </a:xfrm>
            <a:prstGeom prst="ellipse">
              <a:avLst/>
            </a:prstGeom>
            <a:blipFill rotWithShape="1">
              <a:blip r:embed="rId3">
                <a:alphaModFix/>
              </a:blip>
              <a:stretch>
                <a:fillRect b="0" l="0" r="0" t="0"/>
              </a:stretch>
            </a:blipFill>
            <a:ln cap="flat" cmpd="sng" w="12700">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8"/>
            <p:cNvSpPr/>
            <p:nvPr/>
          </p:nvSpPr>
          <p:spPr>
            <a:xfrm>
              <a:off x="1054579" y="1994476"/>
              <a:ext cx="8470699" cy="997238"/>
            </a:xfrm>
            <a:prstGeom prst="rect">
              <a:avLst/>
            </a:prstGeom>
            <a:solidFill>
              <a:schemeClr val="accent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8"/>
            <p:cNvSpPr txBox="1"/>
            <p:nvPr/>
          </p:nvSpPr>
          <p:spPr>
            <a:xfrm>
              <a:off x="1054579" y="1994476"/>
              <a:ext cx="8470699" cy="997238"/>
            </a:xfrm>
            <a:prstGeom prst="rect">
              <a:avLst/>
            </a:prstGeom>
            <a:noFill/>
            <a:ln>
              <a:noFill/>
            </a:ln>
          </p:spPr>
          <p:txBody>
            <a:bodyPr anchorCtr="0" anchor="ctr" bIns="50800" lIns="791550" spcFirstLastPara="1" rIns="50800" wrap="square" tIns="50800">
              <a:noAutofit/>
            </a:bodyPr>
            <a:lstStyle/>
            <a:p>
              <a:pPr indent="0" lvl="0" marL="0" marR="0" rtl="0" algn="l">
                <a:lnSpc>
                  <a:spcPct val="9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2. Vaqt davrini belgilang. </a:t>
              </a:r>
              <a:endParaRPr b="0" sz="2000">
                <a:solidFill>
                  <a:schemeClr val="dk1"/>
                </a:solidFill>
                <a:latin typeface="Times New Roman"/>
                <a:ea typeface="Times New Roman"/>
                <a:cs typeface="Times New Roman"/>
                <a:sym typeface="Times New Roman"/>
              </a:endParaRPr>
            </a:p>
          </p:txBody>
        </p:sp>
        <p:sp>
          <p:nvSpPr>
            <p:cNvPr id="333" name="Google Shape;333;p18"/>
            <p:cNvSpPr/>
            <p:nvPr/>
          </p:nvSpPr>
          <p:spPr>
            <a:xfrm>
              <a:off x="474236" y="1998614"/>
              <a:ext cx="1246547" cy="1246547"/>
            </a:xfrm>
            <a:prstGeom prst="ellipse">
              <a:avLst/>
            </a:prstGeom>
            <a:blipFill rotWithShape="1">
              <a:blip r:embed="rId4">
                <a:alphaModFix/>
              </a:blip>
              <a:stretch>
                <a:fillRect b="0" l="0" r="0" t="0"/>
              </a:stretch>
            </a:blipFill>
            <a:ln cap="flat" cmpd="sng" w="12700">
              <a:solidFill>
                <a:schemeClr val="accent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8"/>
            <p:cNvSpPr/>
            <p:nvPr/>
          </p:nvSpPr>
          <p:spPr>
            <a:xfrm>
              <a:off x="692083" y="3490333"/>
              <a:ext cx="8833195" cy="997238"/>
            </a:xfrm>
            <a:prstGeom prst="rect">
              <a:avLst/>
            </a:prstGeom>
            <a:solidFill>
              <a:schemeClr val="accent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18"/>
            <p:cNvSpPr txBox="1"/>
            <p:nvPr/>
          </p:nvSpPr>
          <p:spPr>
            <a:xfrm>
              <a:off x="692083" y="3490333"/>
              <a:ext cx="8833195" cy="997238"/>
            </a:xfrm>
            <a:prstGeom prst="rect">
              <a:avLst/>
            </a:prstGeom>
            <a:noFill/>
            <a:ln>
              <a:noFill/>
            </a:ln>
          </p:spPr>
          <p:txBody>
            <a:bodyPr anchorCtr="0" anchor="ctr" bIns="50800" lIns="791550" spcFirstLastPara="1" rIns="50800" wrap="square" tIns="50800">
              <a:noAutofit/>
            </a:bodyPr>
            <a:lstStyle/>
            <a:p>
              <a:pPr indent="0" lvl="0" marL="0" marR="0" rtl="0" algn="l">
                <a:lnSpc>
                  <a:spcPct val="9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3. Tekshirish varag'ini qog'ozga qo'ying; agar kerak bo'lsa o'zgartiring.</a:t>
              </a:r>
              <a:endParaRPr b="0" sz="2000">
                <a:solidFill>
                  <a:schemeClr val="dk1"/>
                </a:solidFill>
                <a:latin typeface="Times New Roman"/>
                <a:ea typeface="Times New Roman"/>
                <a:cs typeface="Times New Roman"/>
                <a:sym typeface="Times New Roman"/>
              </a:endParaRPr>
            </a:p>
          </p:txBody>
        </p:sp>
        <p:sp>
          <p:nvSpPr>
            <p:cNvPr id="336" name="Google Shape;336;p18"/>
            <p:cNvSpPr/>
            <p:nvPr/>
          </p:nvSpPr>
          <p:spPr>
            <a:xfrm>
              <a:off x="111740" y="3494471"/>
              <a:ext cx="1246547" cy="1246547"/>
            </a:xfrm>
            <a:prstGeom prst="ellipse">
              <a:avLst/>
            </a:prstGeom>
            <a:blipFill rotWithShape="1">
              <a:blip r:embed="rId5">
                <a:alphaModFix/>
              </a:blip>
              <a:stretch>
                <a:fillRect b="0" l="0" r="0" t="0"/>
              </a:stretch>
            </a:blipFill>
            <a:ln cap="flat" cmpd="sng" w="12700">
              <a:solidFill>
                <a:schemeClr val="accent4"/>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7" name="Google Shape;337;p18"/>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18</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19"/>
          <p:cNvSpPr txBox="1"/>
          <p:nvPr>
            <p:ph type="title"/>
          </p:nvPr>
        </p:nvSpPr>
        <p:spPr>
          <a:xfrm>
            <a:off x="838200" y="365125"/>
            <a:ext cx="10354056" cy="1460500"/>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Times New Roman"/>
              <a:buNone/>
            </a:pPr>
            <a:r>
              <a:rPr lang="en-US" sz="2800">
                <a:solidFill>
                  <a:schemeClr val="dk1"/>
                </a:solidFill>
                <a:latin typeface="Times New Roman"/>
                <a:ea typeface="Times New Roman"/>
                <a:cs typeface="Times New Roman"/>
                <a:sym typeface="Times New Roman"/>
              </a:rPr>
              <a:t>1. Ma'lumotlaringizni qanday tartibga solishni o'zingiz hal qiling. Eng foydali ma'lumotni beradigan sarlavhalar kombinatsiyasini o'ylab ko'ring. Ko'rib chiqiladigan sarlavhalar o'z ichiga olishi mumkin</a:t>
            </a:r>
            <a:endParaRPr sz="2800">
              <a:latin typeface="Times New Roman"/>
              <a:ea typeface="Times New Roman"/>
              <a:cs typeface="Times New Roman"/>
              <a:sym typeface="Times New Roman"/>
            </a:endParaRPr>
          </a:p>
        </p:txBody>
      </p:sp>
      <p:sp>
        <p:nvSpPr>
          <p:cNvPr id="343" name="Google Shape;343;p19"/>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19</a:t>
            </a:r>
            <a:endParaRPr sz="3600">
              <a:solidFill>
                <a:schemeClr val="dk1"/>
              </a:solidFill>
              <a:latin typeface="Times New Roman"/>
              <a:ea typeface="Times New Roman"/>
              <a:cs typeface="Times New Roman"/>
              <a:sym typeface="Times New Roman"/>
            </a:endParaRPr>
          </a:p>
        </p:txBody>
      </p:sp>
      <p:grpSp>
        <p:nvGrpSpPr>
          <p:cNvPr id="344" name="Google Shape;344;p19"/>
          <p:cNvGrpSpPr/>
          <p:nvPr/>
        </p:nvGrpSpPr>
        <p:grpSpPr>
          <a:xfrm>
            <a:off x="841152" y="3425414"/>
            <a:ext cx="10509694" cy="1040313"/>
            <a:chOff x="2952" y="1599790"/>
            <a:chExt cx="10509694" cy="1040313"/>
          </a:xfrm>
        </p:grpSpPr>
        <p:sp>
          <p:nvSpPr>
            <p:cNvPr id="345" name="Google Shape;345;p19"/>
            <p:cNvSpPr/>
            <p:nvPr/>
          </p:nvSpPr>
          <p:spPr>
            <a:xfrm>
              <a:off x="2952" y="1599790"/>
              <a:ext cx="1118052" cy="1040313"/>
            </a:xfrm>
            <a:prstGeom prst="roundRect">
              <a:avLst>
                <a:gd fmla="val 10000"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9"/>
            <p:cNvSpPr txBox="1"/>
            <p:nvPr/>
          </p:nvSpPr>
          <p:spPr>
            <a:xfrm>
              <a:off x="33422" y="1630260"/>
              <a:ext cx="1057112" cy="979373"/>
            </a:xfrm>
            <a:prstGeom prst="rect">
              <a:avLst/>
            </a:prstGeom>
            <a:noFill/>
            <a:ln>
              <a:noFill/>
            </a:ln>
          </p:spPr>
          <p:txBody>
            <a:bodyPr anchorCtr="0" anchor="ctr" bIns="60950" lIns="60950" spcFirstLastPara="1" rIns="60950" wrap="square" tIns="60950">
              <a:noAutofit/>
            </a:bodyPr>
            <a:lstStyle/>
            <a:p>
              <a:pPr indent="0" lvl="0" marL="0" marR="0" rtl="0" algn="ctr">
                <a:lnSpc>
                  <a:spcPct val="90000"/>
                </a:lnSpc>
                <a:spcBef>
                  <a:spcPts val="0"/>
                </a:spcBef>
                <a:spcAft>
                  <a:spcPts val="0"/>
                </a:spcAft>
                <a:buClr>
                  <a:schemeClr val="dk1"/>
                </a:buClr>
                <a:buSzPts val="1600"/>
                <a:buFont typeface="Times New Roman"/>
                <a:buNone/>
              </a:pPr>
              <a:r>
                <a:rPr lang="en-US" sz="1600">
                  <a:solidFill>
                    <a:schemeClr val="dk1"/>
                  </a:solidFill>
                  <a:latin typeface="Times New Roman"/>
                  <a:ea typeface="Times New Roman"/>
                  <a:cs typeface="Times New Roman"/>
                  <a:sym typeface="Times New Roman"/>
                </a:rPr>
                <a:t>Vujudga kelish chastotasi</a:t>
              </a:r>
              <a:endParaRPr sz="1600">
                <a:solidFill>
                  <a:schemeClr val="dk1"/>
                </a:solidFill>
                <a:latin typeface="Times New Roman"/>
                <a:ea typeface="Times New Roman"/>
                <a:cs typeface="Times New Roman"/>
                <a:sym typeface="Times New Roman"/>
              </a:endParaRPr>
            </a:p>
          </p:txBody>
        </p:sp>
        <p:sp>
          <p:nvSpPr>
            <p:cNvPr id="347" name="Google Shape;347;p19"/>
            <p:cNvSpPr/>
            <p:nvPr/>
          </p:nvSpPr>
          <p:spPr>
            <a:xfrm>
              <a:off x="1232810" y="1981308"/>
              <a:ext cx="237027" cy="277277"/>
            </a:xfrm>
            <a:prstGeom prst="rightArrow">
              <a:avLst>
                <a:gd fmla="val 60000" name="adj1"/>
                <a:gd fmla="val 5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9"/>
            <p:cNvSpPr txBox="1"/>
            <p:nvPr/>
          </p:nvSpPr>
          <p:spPr>
            <a:xfrm>
              <a:off x="1232810" y="2036763"/>
              <a:ext cx="165919" cy="16636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sz="1600">
                <a:solidFill>
                  <a:schemeClr val="dk1"/>
                </a:solidFill>
                <a:latin typeface="Times New Roman"/>
                <a:ea typeface="Times New Roman"/>
                <a:cs typeface="Times New Roman"/>
                <a:sym typeface="Times New Roman"/>
              </a:endParaRPr>
            </a:p>
          </p:txBody>
        </p:sp>
        <p:sp>
          <p:nvSpPr>
            <p:cNvPr id="349" name="Google Shape;349;p19"/>
            <p:cNvSpPr/>
            <p:nvPr/>
          </p:nvSpPr>
          <p:spPr>
            <a:xfrm>
              <a:off x="1568226" y="1599790"/>
              <a:ext cx="1118052" cy="1040313"/>
            </a:xfrm>
            <a:prstGeom prst="roundRect">
              <a:avLst>
                <a:gd fmla="val 10000" name="adj"/>
              </a:avLst>
            </a:prstGeom>
            <a:solidFill>
              <a:schemeClr val="accent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19"/>
            <p:cNvSpPr txBox="1"/>
            <p:nvPr/>
          </p:nvSpPr>
          <p:spPr>
            <a:xfrm>
              <a:off x="1598696" y="1630260"/>
              <a:ext cx="1057112" cy="979373"/>
            </a:xfrm>
            <a:prstGeom prst="rect">
              <a:avLst/>
            </a:prstGeom>
            <a:noFill/>
            <a:ln>
              <a:noFill/>
            </a:ln>
          </p:spPr>
          <p:txBody>
            <a:bodyPr anchorCtr="0" anchor="ctr" bIns="60950" lIns="60950" spcFirstLastPara="1" rIns="60950" wrap="square" tIns="60950">
              <a:noAutofit/>
            </a:bodyPr>
            <a:lstStyle/>
            <a:p>
              <a:pPr indent="0" lvl="0" marL="0" marR="0" rtl="0" algn="ctr">
                <a:lnSpc>
                  <a:spcPct val="90000"/>
                </a:lnSpc>
                <a:spcBef>
                  <a:spcPts val="0"/>
                </a:spcBef>
                <a:spcAft>
                  <a:spcPts val="0"/>
                </a:spcAft>
                <a:buClr>
                  <a:schemeClr val="dk1"/>
                </a:buClr>
                <a:buSzPts val="1600"/>
                <a:buFont typeface="Times New Roman"/>
                <a:buNone/>
              </a:pPr>
              <a:r>
                <a:rPr lang="en-US" sz="1600">
                  <a:solidFill>
                    <a:schemeClr val="dk1"/>
                  </a:solidFill>
                  <a:latin typeface="Times New Roman"/>
                  <a:ea typeface="Times New Roman"/>
                  <a:cs typeface="Times New Roman"/>
                  <a:sym typeface="Times New Roman"/>
                </a:rPr>
                <a:t>Muammo yuzaga keladigan joylar</a:t>
              </a:r>
              <a:endParaRPr sz="1600">
                <a:solidFill>
                  <a:schemeClr val="dk1"/>
                </a:solidFill>
                <a:latin typeface="Times New Roman"/>
                <a:ea typeface="Times New Roman"/>
                <a:cs typeface="Times New Roman"/>
                <a:sym typeface="Times New Roman"/>
              </a:endParaRPr>
            </a:p>
          </p:txBody>
        </p:sp>
        <p:sp>
          <p:nvSpPr>
            <p:cNvPr id="351" name="Google Shape;351;p19"/>
            <p:cNvSpPr/>
            <p:nvPr/>
          </p:nvSpPr>
          <p:spPr>
            <a:xfrm>
              <a:off x="2798084" y="1981308"/>
              <a:ext cx="237027" cy="277277"/>
            </a:xfrm>
            <a:prstGeom prst="rightArrow">
              <a:avLst>
                <a:gd fmla="val 60000" name="adj1"/>
                <a:gd fmla="val 5000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9"/>
            <p:cNvSpPr txBox="1"/>
            <p:nvPr/>
          </p:nvSpPr>
          <p:spPr>
            <a:xfrm>
              <a:off x="2798084" y="2036763"/>
              <a:ext cx="165919" cy="16636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sz="1600">
                <a:solidFill>
                  <a:schemeClr val="dk1"/>
                </a:solidFill>
                <a:latin typeface="Times New Roman"/>
                <a:ea typeface="Times New Roman"/>
                <a:cs typeface="Times New Roman"/>
                <a:sym typeface="Times New Roman"/>
              </a:endParaRPr>
            </a:p>
          </p:txBody>
        </p:sp>
        <p:sp>
          <p:nvSpPr>
            <p:cNvPr id="353" name="Google Shape;353;p19"/>
            <p:cNvSpPr/>
            <p:nvPr/>
          </p:nvSpPr>
          <p:spPr>
            <a:xfrm>
              <a:off x="3133499" y="1599790"/>
              <a:ext cx="1118052" cy="1040313"/>
            </a:xfrm>
            <a:prstGeom prst="roundRect">
              <a:avLst>
                <a:gd fmla="val 10000" name="adj"/>
              </a:avLst>
            </a:prstGeom>
            <a:solidFill>
              <a:schemeClr val="accent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19"/>
            <p:cNvSpPr txBox="1"/>
            <p:nvPr/>
          </p:nvSpPr>
          <p:spPr>
            <a:xfrm>
              <a:off x="3163969" y="1630260"/>
              <a:ext cx="1057112" cy="979373"/>
            </a:xfrm>
            <a:prstGeom prst="rect">
              <a:avLst/>
            </a:prstGeom>
            <a:noFill/>
            <a:ln>
              <a:noFill/>
            </a:ln>
          </p:spPr>
          <p:txBody>
            <a:bodyPr anchorCtr="0" anchor="ctr" bIns="60950" lIns="60950" spcFirstLastPara="1" rIns="60950" wrap="square" tIns="60950">
              <a:noAutofit/>
            </a:bodyPr>
            <a:lstStyle/>
            <a:p>
              <a:pPr indent="0" lvl="0" marL="0" marR="0" rtl="0" algn="ctr">
                <a:lnSpc>
                  <a:spcPct val="90000"/>
                </a:lnSpc>
                <a:spcBef>
                  <a:spcPts val="0"/>
                </a:spcBef>
                <a:spcAft>
                  <a:spcPts val="0"/>
                </a:spcAft>
                <a:buClr>
                  <a:schemeClr val="dk1"/>
                </a:buClr>
                <a:buSzPts val="1600"/>
                <a:buFont typeface="Times New Roman"/>
                <a:buNone/>
              </a:pPr>
              <a:r>
                <a:rPr lang="en-US" sz="1600">
                  <a:solidFill>
                    <a:schemeClr val="dk1"/>
                  </a:solidFill>
                  <a:latin typeface="Times New Roman"/>
                  <a:ea typeface="Times New Roman"/>
                  <a:cs typeface="Times New Roman"/>
                  <a:sym typeface="Times New Roman"/>
                </a:rPr>
                <a:t>Shift</a:t>
              </a:r>
              <a:endParaRPr sz="1600">
                <a:solidFill>
                  <a:schemeClr val="dk1"/>
                </a:solidFill>
                <a:latin typeface="Times New Roman"/>
                <a:ea typeface="Times New Roman"/>
                <a:cs typeface="Times New Roman"/>
                <a:sym typeface="Times New Roman"/>
              </a:endParaRPr>
            </a:p>
          </p:txBody>
        </p:sp>
        <p:sp>
          <p:nvSpPr>
            <p:cNvPr id="355" name="Google Shape;355;p19"/>
            <p:cNvSpPr/>
            <p:nvPr/>
          </p:nvSpPr>
          <p:spPr>
            <a:xfrm>
              <a:off x="4363357" y="1981308"/>
              <a:ext cx="237027" cy="277277"/>
            </a:xfrm>
            <a:prstGeom prst="rightArrow">
              <a:avLst>
                <a:gd fmla="val 60000" name="adj1"/>
                <a:gd fmla="val 50000" name="adj2"/>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19"/>
            <p:cNvSpPr txBox="1"/>
            <p:nvPr/>
          </p:nvSpPr>
          <p:spPr>
            <a:xfrm>
              <a:off x="4363357" y="2036763"/>
              <a:ext cx="165919" cy="16636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sz="1600">
                <a:solidFill>
                  <a:schemeClr val="dk1"/>
                </a:solidFill>
                <a:latin typeface="Times New Roman"/>
                <a:ea typeface="Times New Roman"/>
                <a:cs typeface="Times New Roman"/>
                <a:sym typeface="Times New Roman"/>
              </a:endParaRPr>
            </a:p>
          </p:txBody>
        </p:sp>
        <p:sp>
          <p:nvSpPr>
            <p:cNvPr id="357" name="Google Shape;357;p19"/>
            <p:cNvSpPr/>
            <p:nvPr/>
          </p:nvSpPr>
          <p:spPr>
            <a:xfrm>
              <a:off x="4698773" y="1599790"/>
              <a:ext cx="1118052" cy="1040313"/>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19"/>
            <p:cNvSpPr txBox="1"/>
            <p:nvPr/>
          </p:nvSpPr>
          <p:spPr>
            <a:xfrm>
              <a:off x="4729243" y="1630260"/>
              <a:ext cx="1057112" cy="979373"/>
            </a:xfrm>
            <a:prstGeom prst="rect">
              <a:avLst/>
            </a:prstGeom>
            <a:noFill/>
            <a:ln>
              <a:noFill/>
            </a:ln>
          </p:spPr>
          <p:txBody>
            <a:bodyPr anchorCtr="0" anchor="ctr" bIns="60950" lIns="60950" spcFirstLastPara="1" rIns="60950" wrap="square" tIns="60950">
              <a:noAutofit/>
            </a:bodyPr>
            <a:lstStyle/>
            <a:p>
              <a:pPr indent="0" lvl="0" marL="0" marR="0" rtl="0" algn="ctr">
                <a:lnSpc>
                  <a:spcPct val="90000"/>
                </a:lnSpc>
                <a:spcBef>
                  <a:spcPts val="0"/>
                </a:spcBef>
                <a:spcAft>
                  <a:spcPts val="0"/>
                </a:spcAft>
                <a:buClr>
                  <a:schemeClr val="dk1"/>
                </a:buClr>
                <a:buSzPts val="1600"/>
                <a:buFont typeface="Times New Roman"/>
                <a:buNone/>
              </a:pPr>
              <a:r>
                <a:rPr lang="en-US" sz="1600">
                  <a:solidFill>
                    <a:schemeClr val="dk1"/>
                  </a:solidFill>
                  <a:latin typeface="Times New Roman"/>
                  <a:ea typeface="Times New Roman"/>
                  <a:cs typeface="Times New Roman"/>
                  <a:sym typeface="Times New Roman"/>
                </a:rPr>
                <a:t>Kamchilik</a:t>
              </a:r>
              <a:endParaRPr sz="1600">
                <a:solidFill>
                  <a:schemeClr val="dk1"/>
                </a:solidFill>
                <a:latin typeface="Times New Roman"/>
                <a:ea typeface="Times New Roman"/>
                <a:cs typeface="Times New Roman"/>
                <a:sym typeface="Times New Roman"/>
              </a:endParaRPr>
            </a:p>
          </p:txBody>
        </p:sp>
        <p:sp>
          <p:nvSpPr>
            <p:cNvPr id="359" name="Google Shape;359;p19"/>
            <p:cNvSpPr/>
            <p:nvPr/>
          </p:nvSpPr>
          <p:spPr>
            <a:xfrm>
              <a:off x="5928631" y="1981308"/>
              <a:ext cx="237027" cy="277277"/>
            </a:xfrm>
            <a:prstGeom prst="rightArrow">
              <a:avLst>
                <a:gd fmla="val 60000" name="adj1"/>
                <a:gd fmla="val 50000" name="adj2"/>
              </a:avLst>
            </a:prstGeom>
            <a:solidFill>
              <a:srgbClr val="4372C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19"/>
            <p:cNvSpPr txBox="1"/>
            <p:nvPr/>
          </p:nvSpPr>
          <p:spPr>
            <a:xfrm>
              <a:off x="5928631" y="2036763"/>
              <a:ext cx="165919" cy="16636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sz="1600">
                <a:solidFill>
                  <a:schemeClr val="dk1"/>
                </a:solidFill>
                <a:latin typeface="Times New Roman"/>
                <a:ea typeface="Times New Roman"/>
                <a:cs typeface="Times New Roman"/>
                <a:sym typeface="Times New Roman"/>
              </a:endParaRPr>
            </a:p>
          </p:txBody>
        </p:sp>
        <p:sp>
          <p:nvSpPr>
            <p:cNvPr id="361" name="Google Shape;361;p19"/>
            <p:cNvSpPr/>
            <p:nvPr/>
          </p:nvSpPr>
          <p:spPr>
            <a:xfrm>
              <a:off x="6264047" y="1599790"/>
              <a:ext cx="1118052" cy="1040313"/>
            </a:xfrm>
            <a:prstGeom prst="roundRect">
              <a:avLst>
                <a:gd fmla="val 10000" name="adj"/>
              </a:avLst>
            </a:prstGeom>
            <a:solidFill>
              <a:schemeClr val="accent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9"/>
            <p:cNvSpPr txBox="1"/>
            <p:nvPr/>
          </p:nvSpPr>
          <p:spPr>
            <a:xfrm>
              <a:off x="6294517" y="1630260"/>
              <a:ext cx="1057112" cy="979373"/>
            </a:xfrm>
            <a:prstGeom prst="rect">
              <a:avLst/>
            </a:prstGeom>
            <a:noFill/>
            <a:ln>
              <a:noFill/>
            </a:ln>
          </p:spPr>
          <p:txBody>
            <a:bodyPr anchorCtr="0" anchor="ctr" bIns="60950" lIns="60950" spcFirstLastPara="1" rIns="60950" wrap="square" tIns="60950">
              <a:noAutofit/>
            </a:bodyPr>
            <a:lstStyle/>
            <a:p>
              <a:pPr indent="0" lvl="0" marL="0" marR="0" rtl="0" algn="ctr">
                <a:lnSpc>
                  <a:spcPct val="90000"/>
                </a:lnSpc>
                <a:spcBef>
                  <a:spcPts val="0"/>
                </a:spcBef>
                <a:spcAft>
                  <a:spcPts val="0"/>
                </a:spcAft>
                <a:buClr>
                  <a:schemeClr val="dk1"/>
                </a:buClr>
                <a:buSzPts val="1600"/>
                <a:buFont typeface="Times New Roman"/>
                <a:buNone/>
              </a:pPr>
              <a:r>
                <a:rPr lang="en-US" sz="1600">
                  <a:solidFill>
                    <a:schemeClr val="dk1"/>
                  </a:solidFill>
                  <a:latin typeface="Times New Roman"/>
                  <a:ea typeface="Times New Roman"/>
                  <a:cs typeface="Times New Roman"/>
                  <a:sym typeface="Times New Roman"/>
                </a:rPr>
                <a:t>Bo'lim</a:t>
              </a:r>
              <a:endParaRPr sz="1600">
                <a:solidFill>
                  <a:schemeClr val="dk1"/>
                </a:solidFill>
                <a:latin typeface="Times New Roman"/>
                <a:ea typeface="Times New Roman"/>
                <a:cs typeface="Times New Roman"/>
                <a:sym typeface="Times New Roman"/>
              </a:endParaRPr>
            </a:p>
          </p:txBody>
        </p:sp>
        <p:sp>
          <p:nvSpPr>
            <p:cNvPr id="363" name="Google Shape;363;p19"/>
            <p:cNvSpPr/>
            <p:nvPr/>
          </p:nvSpPr>
          <p:spPr>
            <a:xfrm>
              <a:off x="7493905" y="1981308"/>
              <a:ext cx="237027" cy="277277"/>
            </a:xfrm>
            <a:prstGeom prst="rightArrow">
              <a:avLst>
                <a:gd fmla="val 60000" name="adj1"/>
                <a:gd fmla="val 50000" name="adj2"/>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19"/>
            <p:cNvSpPr txBox="1"/>
            <p:nvPr/>
          </p:nvSpPr>
          <p:spPr>
            <a:xfrm>
              <a:off x="7493905" y="2036763"/>
              <a:ext cx="165919" cy="16636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sz="1600">
                <a:solidFill>
                  <a:schemeClr val="dk1"/>
                </a:solidFill>
                <a:latin typeface="Times New Roman"/>
                <a:ea typeface="Times New Roman"/>
                <a:cs typeface="Times New Roman"/>
                <a:sym typeface="Times New Roman"/>
              </a:endParaRPr>
            </a:p>
          </p:txBody>
        </p:sp>
        <p:sp>
          <p:nvSpPr>
            <p:cNvPr id="365" name="Google Shape;365;p19"/>
            <p:cNvSpPr/>
            <p:nvPr/>
          </p:nvSpPr>
          <p:spPr>
            <a:xfrm>
              <a:off x="7829321" y="1599790"/>
              <a:ext cx="1118052" cy="1040313"/>
            </a:xfrm>
            <a:prstGeom prst="roundRect">
              <a:avLst>
                <a:gd fmla="val 10000"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19"/>
            <p:cNvSpPr txBox="1"/>
            <p:nvPr/>
          </p:nvSpPr>
          <p:spPr>
            <a:xfrm>
              <a:off x="7859791" y="1630260"/>
              <a:ext cx="1057112" cy="979373"/>
            </a:xfrm>
            <a:prstGeom prst="rect">
              <a:avLst/>
            </a:prstGeom>
            <a:noFill/>
            <a:ln>
              <a:noFill/>
            </a:ln>
          </p:spPr>
          <p:txBody>
            <a:bodyPr anchorCtr="0" anchor="ctr" bIns="60950" lIns="60950" spcFirstLastPara="1" rIns="60950" wrap="square" tIns="60950">
              <a:noAutofit/>
            </a:bodyPr>
            <a:lstStyle/>
            <a:p>
              <a:pPr indent="0" lvl="0" marL="0" marR="0" rtl="0" algn="ctr">
                <a:lnSpc>
                  <a:spcPct val="90000"/>
                </a:lnSpc>
                <a:spcBef>
                  <a:spcPts val="0"/>
                </a:spcBef>
                <a:spcAft>
                  <a:spcPts val="0"/>
                </a:spcAft>
                <a:buClr>
                  <a:schemeClr val="dk1"/>
                </a:buClr>
                <a:buSzPts val="1600"/>
                <a:buFont typeface="Times New Roman"/>
                <a:buNone/>
              </a:pPr>
              <a:r>
                <a:rPr lang="en-US" sz="1600">
                  <a:solidFill>
                    <a:schemeClr val="dk1"/>
                  </a:solidFill>
                  <a:latin typeface="Times New Roman"/>
                  <a:ea typeface="Times New Roman"/>
                  <a:cs typeface="Times New Roman"/>
                  <a:sym typeface="Times New Roman"/>
                </a:rPr>
                <a:t>Xodim</a:t>
              </a:r>
              <a:endParaRPr sz="1600">
                <a:solidFill>
                  <a:schemeClr val="dk1"/>
                </a:solidFill>
                <a:latin typeface="Times New Roman"/>
                <a:ea typeface="Times New Roman"/>
                <a:cs typeface="Times New Roman"/>
                <a:sym typeface="Times New Roman"/>
              </a:endParaRPr>
            </a:p>
          </p:txBody>
        </p:sp>
        <p:sp>
          <p:nvSpPr>
            <p:cNvPr id="367" name="Google Shape;367;p19"/>
            <p:cNvSpPr/>
            <p:nvPr/>
          </p:nvSpPr>
          <p:spPr>
            <a:xfrm>
              <a:off x="9059179" y="1981308"/>
              <a:ext cx="237027" cy="277277"/>
            </a:xfrm>
            <a:prstGeom prst="rightArrow">
              <a:avLst>
                <a:gd fmla="val 60000" name="adj1"/>
                <a:gd fmla="val 5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19"/>
            <p:cNvSpPr txBox="1"/>
            <p:nvPr/>
          </p:nvSpPr>
          <p:spPr>
            <a:xfrm>
              <a:off x="9059179" y="2036763"/>
              <a:ext cx="165919" cy="16636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sz="1600">
                <a:solidFill>
                  <a:schemeClr val="dk1"/>
                </a:solidFill>
                <a:latin typeface="Times New Roman"/>
                <a:ea typeface="Times New Roman"/>
                <a:cs typeface="Times New Roman"/>
                <a:sym typeface="Times New Roman"/>
              </a:endParaRPr>
            </a:p>
          </p:txBody>
        </p:sp>
        <p:sp>
          <p:nvSpPr>
            <p:cNvPr id="369" name="Google Shape;369;p19"/>
            <p:cNvSpPr/>
            <p:nvPr/>
          </p:nvSpPr>
          <p:spPr>
            <a:xfrm>
              <a:off x="9394594" y="1599790"/>
              <a:ext cx="1118052" cy="1040313"/>
            </a:xfrm>
            <a:prstGeom prst="roundRect">
              <a:avLst>
                <a:gd fmla="val 10000" name="adj"/>
              </a:avLst>
            </a:prstGeom>
            <a:solidFill>
              <a:schemeClr val="accent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19"/>
            <p:cNvSpPr txBox="1"/>
            <p:nvPr/>
          </p:nvSpPr>
          <p:spPr>
            <a:xfrm>
              <a:off x="9425064" y="1630260"/>
              <a:ext cx="1057112" cy="979373"/>
            </a:xfrm>
            <a:prstGeom prst="rect">
              <a:avLst/>
            </a:prstGeom>
            <a:noFill/>
            <a:ln>
              <a:noFill/>
            </a:ln>
          </p:spPr>
          <p:txBody>
            <a:bodyPr anchorCtr="0" anchor="ctr" bIns="60950" lIns="60950" spcFirstLastPara="1" rIns="60950" wrap="square" tIns="60950">
              <a:noAutofit/>
            </a:bodyPr>
            <a:lstStyle/>
            <a:p>
              <a:pPr indent="0" lvl="0" marL="0" marR="0" rtl="0" algn="ctr">
                <a:lnSpc>
                  <a:spcPct val="90000"/>
                </a:lnSpc>
                <a:spcBef>
                  <a:spcPts val="0"/>
                </a:spcBef>
                <a:spcAft>
                  <a:spcPts val="0"/>
                </a:spcAft>
                <a:buClr>
                  <a:schemeClr val="dk1"/>
                </a:buClr>
                <a:buSzPts val="1600"/>
                <a:buFont typeface="Times New Roman"/>
                <a:buNone/>
              </a:pPr>
              <a:r>
                <a:rPr lang="en-US" sz="1600">
                  <a:solidFill>
                    <a:schemeClr val="dk1"/>
                  </a:solidFill>
                  <a:latin typeface="Times New Roman"/>
                  <a:ea typeface="Times New Roman"/>
                  <a:cs typeface="Times New Roman"/>
                  <a:sym typeface="Times New Roman"/>
                </a:rPr>
                <a:t>Mashina</a:t>
              </a:r>
              <a:endParaRPr sz="16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grpSp>
        <p:nvGrpSpPr>
          <p:cNvPr id="375" name="Google Shape;375;p20"/>
          <p:cNvGrpSpPr/>
          <p:nvPr/>
        </p:nvGrpSpPr>
        <p:grpSpPr>
          <a:xfrm>
            <a:off x="1420368" y="1837690"/>
            <a:ext cx="10607039" cy="4772828"/>
            <a:chOff x="1" y="232"/>
            <a:chExt cx="10607039" cy="4772828"/>
          </a:xfrm>
        </p:grpSpPr>
        <p:sp>
          <p:nvSpPr>
            <p:cNvPr id="376" name="Google Shape;376;p20"/>
            <p:cNvSpPr/>
            <p:nvPr/>
          </p:nvSpPr>
          <p:spPr>
            <a:xfrm rot="5400000">
              <a:off x="-195430" y="195663"/>
              <a:ext cx="1302867" cy="912006"/>
            </a:xfrm>
            <a:prstGeom prst="chevron">
              <a:avLst>
                <a:gd fmla="val 50000" name="adj"/>
              </a:avLst>
            </a:prstGeom>
            <a:blipFill rotWithShape="0">
              <a:blip r:embed="rId3">
                <a:alphaModFix/>
              </a:blip>
              <a:stretch>
                <a:fillRect b="0" l="0" r="0" t="0"/>
              </a:stretch>
            </a:blipFill>
            <a:ln cap="flat" cmpd="sng" w="12700">
              <a:solidFill>
                <a:srgbClr val="AC5B2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0"/>
            <p:cNvSpPr txBox="1"/>
            <p:nvPr/>
          </p:nvSpPr>
          <p:spPr>
            <a:xfrm>
              <a:off x="1" y="456235"/>
              <a:ext cx="912006" cy="390861"/>
            </a:xfrm>
            <a:prstGeom prst="rect">
              <a:avLst/>
            </a:prstGeom>
            <a:noFill/>
            <a:ln>
              <a:noFill/>
            </a:ln>
          </p:spPr>
          <p:txBody>
            <a:bodyPr anchorCtr="0" anchor="ctr" bIns="12700" lIns="12700" spcFirstLastPara="1" rIns="12700" wrap="square" tIns="12700">
              <a:noAutofit/>
            </a:bodyPr>
            <a:lstStyle/>
            <a:p>
              <a:pPr indent="0" lvl="0" marL="0" marR="0" rtl="0" algn="ctr">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 </a:t>
              </a:r>
              <a:endParaRPr sz="2000">
                <a:solidFill>
                  <a:schemeClr val="lt1"/>
                </a:solidFill>
                <a:latin typeface="Times New Roman"/>
                <a:ea typeface="Times New Roman"/>
                <a:cs typeface="Times New Roman"/>
                <a:sym typeface="Times New Roman"/>
              </a:endParaRPr>
            </a:p>
          </p:txBody>
        </p:sp>
        <p:sp>
          <p:nvSpPr>
            <p:cNvPr id="378" name="Google Shape;378;p20"/>
            <p:cNvSpPr/>
            <p:nvPr/>
          </p:nvSpPr>
          <p:spPr>
            <a:xfrm rot="5400000">
              <a:off x="5336091" y="-4423851"/>
              <a:ext cx="846863" cy="9695033"/>
            </a:xfrm>
            <a:prstGeom prst="round2SameRect">
              <a:avLst>
                <a:gd fmla="val 16667" name="adj1"/>
                <a:gd fmla="val 0" name="adj2"/>
              </a:avLst>
            </a:prstGeom>
            <a:solidFill>
              <a:srgbClr val="CFDEEF">
                <a:alpha val="89803"/>
              </a:srgb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0"/>
            <p:cNvSpPr txBox="1"/>
            <p:nvPr/>
          </p:nvSpPr>
          <p:spPr>
            <a:xfrm>
              <a:off x="912006" y="41574"/>
              <a:ext cx="9653693" cy="764183"/>
            </a:xfrm>
            <a:prstGeom prst="rect">
              <a:avLst/>
            </a:prstGeom>
            <a:noFill/>
            <a:ln>
              <a:noFill/>
            </a:ln>
          </p:spPr>
          <p:txBody>
            <a:bodyPr anchorCtr="0" anchor="ctr" bIns="12700" lIns="142225" spcFirstLastPara="1" rIns="12700" wrap="square" tIns="12700">
              <a:noAutofit/>
            </a:bodyPr>
            <a:lstStyle/>
            <a:p>
              <a:pPr indent="-228600" lvl="1" marL="228600" marR="0" rtl="0" algn="l">
                <a:lnSpc>
                  <a:spcPct val="9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Ishga tushirish jarayonlari</a:t>
              </a:r>
              <a:endParaRPr b="0" i="0" sz="2000" u="none" cap="none" strike="noStrike">
                <a:solidFill>
                  <a:schemeClr val="dk1"/>
                </a:solidFill>
                <a:latin typeface="Times New Roman"/>
                <a:ea typeface="Times New Roman"/>
                <a:cs typeface="Times New Roman"/>
                <a:sym typeface="Times New Roman"/>
              </a:endParaRPr>
            </a:p>
          </p:txBody>
        </p:sp>
        <p:sp>
          <p:nvSpPr>
            <p:cNvPr id="380" name="Google Shape;380;p20"/>
            <p:cNvSpPr/>
            <p:nvPr/>
          </p:nvSpPr>
          <p:spPr>
            <a:xfrm rot="5400000">
              <a:off x="-195430" y="1352317"/>
              <a:ext cx="1302867" cy="912006"/>
            </a:xfrm>
            <a:prstGeom prst="chevron">
              <a:avLst>
                <a:gd fmla="val 50000" name="adj"/>
              </a:avLst>
            </a:prstGeom>
            <a:blipFill rotWithShape="0">
              <a:blip r:embed="rId3">
                <a:alphaModFix/>
              </a:blip>
              <a:stretch>
                <a:fillRect b="0" l="0" r="0" t="0"/>
              </a:stretch>
            </a:blipFill>
            <a:ln cap="flat" cmpd="sng" w="12700">
              <a:solidFill>
                <a:srgbClr val="AC5B2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20"/>
            <p:cNvSpPr txBox="1"/>
            <p:nvPr/>
          </p:nvSpPr>
          <p:spPr>
            <a:xfrm>
              <a:off x="1" y="1612889"/>
              <a:ext cx="912006" cy="390861"/>
            </a:xfrm>
            <a:prstGeom prst="rect">
              <a:avLst/>
            </a:prstGeom>
            <a:noFill/>
            <a:ln>
              <a:noFill/>
            </a:ln>
          </p:spPr>
          <p:txBody>
            <a:bodyPr anchorCtr="0" anchor="ctr" bIns="12700" lIns="12700" spcFirstLastPara="1" rIns="12700" wrap="square" tIns="12700">
              <a:noAutofit/>
            </a:bodyPr>
            <a:lstStyle/>
            <a:p>
              <a:pPr indent="0" lvl="0" marL="0" marR="0" rtl="0" algn="ctr">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 </a:t>
              </a:r>
              <a:endParaRPr sz="2000">
                <a:solidFill>
                  <a:schemeClr val="lt1"/>
                </a:solidFill>
                <a:latin typeface="Times New Roman"/>
                <a:ea typeface="Times New Roman"/>
                <a:cs typeface="Times New Roman"/>
                <a:sym typeface="Times New Roman"/>
              </a:endParaRPr>
            </a:p>
          </p:txBody>
        </p:sp>
        <p:sp>
          <p:nvSpPr>
            <p:cNvPr id="382" name="Google Shape;382;p20"/>
            <p:cNvSpPr/>
            <p:nvPr/>
          </p:nvSpPr>
          <p:spPr>
            <a:xfrm rot="5400000">
              <a:off x="5336091" y="-3267197"/>
              <a:ext cx="846863" cy="9695033"/>
            </a:xfrm>
            <a:prstGeom prst="round2SameRect">
              <a:avLst>
                <a:gd fmla="val 16667" name="adj1"/>
                <a:gd fmla="val 0" name="adj2"/>
              </a:avLst>
            </a:prstGeom>
            <a:solidFill>
              <a:srgbClr val="CFDEEF">
                <a:alpha val="89803"/>
              </a:srgb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0"/>
            <p:cNvSpPr txBox="1"/>
            <p:nvPr/>
          </p:nvSpPr>
          <p:spPr>
            <a:xfrm>
              <a:off x="912006" y="1198228"/>
              <a:ext cx="9653693" cy="764183"/>
            </a:xfrm>
            <a:prstGeom prst="rect">
              <a:avLst/>
            </a:prstGeom>
            <a:noFill/>
            <a:ln>
              <a:noFill/>
            </a:ln>
          </p:spPr>
          <p:txBody>
            <a:bodyPr anchorCtr="0" anchor="ctr" bIns="12700" lIns="142225" spcFirstLastPara="1" rIns="12700" wrap="square" tIns="12700">
              <a:noAutofit/>
            </a:bodyPr>
            <a:lstStyle/>
            <a:p>
              <a:pPr indent="-228600" lvl="1" marL="228600" marR="0" rtl="0" algn="l">
                <a:lnSpc>
                  <a:spcPct val="9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Maxsus ishonchlilik va texnik xizmat ko'rsatish qobiliyati (R&amp;M) muammolari</a:t>
              </a:r>
              <a:endParaRPr b="0" i="0" sz="2000" u="none" cap="none" strike="noStrike">
                <a:solidFill>
                  <a:schemeClr val="dk1"/>
                </a:solidFill>
                <a:latin typeface="Times New Roman"/>
                <a:ea typeface="Times New Roman"/>
                <a:cs typeface="Times New Roman"/>
                <a:sym typeface="Times New Roman"/>
              </a:endParaRPr>
            </a:p>
          </p:txBody>
        </p:sp>
        <p:sp>
          <p:nvSpPr>
            <p:cNvPr id="384" name="Google Shape;384;p20"/>
            <p:cNvSpPr/>
            <p:nvPr/>
          </p:nvSpPr>
          <p:spPr>
            <a:xfrm rot="5400000">
              <a:off x="-195430" y="2508970"/>
              <a:ext cx="1302867" cy="912006"/>
            </a:xfrm>
            <a:prstGeom prst="chevron">
              <a:avLst>
                <a:gd fmla="val 50000" name="adj"/>
              </a:avLst>
            </a:prstGeom>
            <a:blipFill rotWithShape="0">
              <a:blip r:embed="rId3">
                <a:alphaModFix/>
              </a:blip>
              <a:stretch>
                <a:fillRect b="0" l="0" r="0" t="0"/>
              </a:stretch>
            </a:blipFill>
            <a:ln cap="flat" cmpd="sng" w="12700">
              <a:solidFill>
                <a:srgbClr val="AC5B2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20"/>
            <p:cNvSpPr txBox="1"/>
            <p:nvPr/>
          </p:nvSpPr>
          <p:spPr>
            <a:xfrm>
              <a:off x="1" y="2769542"/>
              <a:ext cx="912006" cy="390861"/>
            </a:xfrm>
            <a:prstGeom prst="rect">
              <a:avLst/>
            </a:prstGeom>
            <a:noFill/>
            <a:ln>
              <a:noFill/>
            </a:ln>
          </p:spPr>
          <p:txBody>
            <a:bodyPr anchorCtr="0" anchor="ctr" bIns="12700" lIns="12700" spcFirstLastPara="1" rIns="12700" wrap="square" tIns="12700">
              <a:noAutofit/>
            </a:bodyPr>
            <a:lstStyle/>
            <a:p>
              <a:pPr indent="0" lvl="0" marL="0" marR="0" rtl="0" algn="ctr">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 </a:t>
              </a:r>
              <a:endParaRPr sz="2000">
                <a:solidFill>
                  <a:schemeClr val="lt1"/>
                </a:solidFill>
                <a:latin typeface="Times New Roman"/>
                <a:ea typeface="Times New Roman"/>
                <a:cs typeface="Times New Roman"/>
                <a:sym typeface="Times New Roman"/>
              </a:endParaRPr>
            </a:p>
          </p:txBody>
        </p:sp>
        <p:sp>
          <p:nvSpPr>
            <p:cNvPr id="386" name="Google Shape;386;p20"/>
            <p:cNvSpPr/>
            <p:nvPr/>
          </p:nvSpPr>
          <p:spPr>
            <a:xfrm rot="5400000">
              <a:off x="5336091" y="-2110543"/>
              <a:ext cx="846863" cy="9695033"/>
            </a:xfrm>
            <a:prstGeom prst="round2SameRect">
              <a:avLst>
                <a:gd fmla="val 16667" name="adj1"/>
                <a:gd fmla="val 0" name="adj2"/>
              </a:avLst>
            </a:prstGeom>
            <a:solidFill>
              <a:srgbClr val="CFDEEF">
                <a:alpha val="89803"/>
              </a:srgb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0"/>
            <p:cNvSpPr txBox="1"/>
            <p:nvPr/>
          </p:nvSpPr>
          <p:spPr>
            <a:xfrm>
              <a:off x="912006" y="2354882"/>
              <a:ext cx="9653693" cy="764183"/>
            </a:xfrm>
            <a:prstGeom prst="rect">
              <a:avLst/>
            </a:prstGeom>
            <a:noFill/>
            <a:ln>
              <a:noFill/>
            </a:ln>
          </p:spPr>
          <p:txBody>
            <a:bodyPr anchorCtr="0" anchor="ctr" bIns="12700" lIns="142225" spcFirstLastPara="1" rIns="12700" wrap="square" tIns="12700">
              <a:noAutofit/>
            </a:bodyPr>
            <a:lstStyle/>
            <a:p>
              <a:pPr indent="-228600" lvl="1" marL="228600" marR="0" rtl="0" algn="l">
                <a:lnSpc>
                  <a:spcPct val="9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Ish o'zgarishi</a:t>
              </a:r>
              <a:endParaRPr b="0" i="0" sz="2000" u="none" cap="none" strike="noStrike">
                <a:solidFill>
                  <a:schemeClr val="dk1"/>
                </a:solidFill>
                <a:latin typeface="Times New Roman"/>
                <a:ea typeface="Times New Roman"/>
                <a:cs typeface="Times New Roman"/>
                <a:sym typeface="Times New Roman"/>
              </a:endParaRPr>
            </a:p>
          </p:txBody>
        </p:sp>
        <p:sp>
          <p:nvSpPr>
            <p:cNvPr id="388" name="Google Shape;388;p20"/>
            <p:cNvSpPr/>
            <p:nvPr/>
          </p:nvSpPr>
          <p:spPr>
            <a:xfrm rot="5400000">
              <a:off x="-195430" y="3665624"/>
              <a:ext cx="1302867" cy="912006"/>
            </a:xfrm>
            <a:prstGeom prst="chevron">
              <a:avLst>
                <a:gd fmla="val 50000" name="adj"/>
              </a:avLst>
            </a:prstGeom>
            <a:blipFill rotWithShape="0">
              <a:blip r:embed="rId3">
                <a:alphaModFix/>
              </a:blip>
              <a:stretch>
                <a:fillRect b="0" l="0" r="0" t="0"/>
              </a:stretch>
            </a:blipFill>
            <a:ln cap="flat" cmpd="sng" w="12700">
              <a:solidFill>
                <a:srgbClr val="AC5B2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0"/>
            <p:cNvSpPr txBox="1"/>
            <p:nvPr/>
          </p:nvSpPr>
          <p:spPr>
            <a:xfrm>
              <a:off x="1" y="3926196"/>
              <a:ext cx="912006" cy="390861"/>
            </a:xfrm>
            <a:prstGeom prst="rect">
              <a:avLst/>
            </a:prstGeom>
            <a:noFill/>
            <a:ln>
              <a:noFill/>
            </a:ln>
          </p:spPr>
          <p:txBody>
            <a:bodyPr anchorCtr="0" anchor="ctr" bIns="12700" lIns="12700" spcFirstLastPara="1" rIns="12700" wrap="square" tIns="12700">
              <a:noAutofit/>
            </a:bodyPr>
            <a:lstStyle/>
            <a:p>
              <a:pPr indent="0" lvl="0" marL="0" marR="0" rtl="0" algn="ctr">
                <a:lnSpc>
                  <a:spcPct val="90000"/>
                </a:lnSpc>
                <a:spcBef>
                  <a:spcPts val="0"/>
                </a:spcBef>
                <a:spcAft>
                  <a:spcPts val="0"/>
                </a:spcAft>
                <a:buClr>
                  <a:schemeClr val="dk1"/>
                </a:buClr>
                <a:buSzPts val="2000"/>
                <a:buFont typeface="Calibri"/>
                <a:buNone/>
              </a:pPr>
              <a:r>
                <a:t/>
              </a:r>
              <a:endParaRPr sz="2000">
                <a:solidFill>
                  <a:schemeClr val="lt1"/>
                </a:solidFill>
                <a:latin typeface="Times New Roman"/>
                <a:ea typeface="Times New Roman"/>
                <a:cs typeface="Times New Roman"/>
                <a:sym typeface="Times New Roman"/>
              </a:endParaRPr>
            </a:p>
          </p:txBody>
        </p:sp>
        <p:sp>
          <p:nvSpPr>
            <p:cNvPr id="390" name="Google Shape;390;p20"/>
            <p:cNvSpPr/>
            <p:nvPr/>
          </p:nvSpPr>
          <p:spPr>
            <a:xfrm rot="5400000">
              <a:off x="5336091" y="-953890"/>
              <a:ext cx="846863" cy="9695033"/>
            </a:xfrm>
            <a:prstGeom prst="round2SameRect">
              <a:avLst>
                <a:gd fmla="val 16667" name="adj1"/>
                <a:gd fmla="val 0" name="adj2"/>
              </a:avLst>
            </a:prstGeom>
            <a:solidFill>
              <a:srgbClr val="CFDEEF">
                <a:alpha val="89803"/>
              </a:srgb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0"/>
            <p:cNvSpPr txBox="1"/>
            <p:nvPr/>
          </p:nvSpPr>
          <p:spPr>
            <a:xfrm>
              <a:off x="912006" y="3511535"/>
              <a:ext cx="9653693" cy="764183"/>
            </a:xfrm>
            <a:prstGeom prst="rect">
              <a:avLst/>
            </a:prstGeom>
            <a:noFill/>
            <a:ln>
              <a:noFill/>
            </a:ln>
          </p:spPr>
          <p:txBody>
            <a:bodyPr anchorCtr="0" anchor="ctr" bIns="12700" lIns="142225" spcFirstLastPara="1" rIns="12700" wrap="square" tIns="12700">
              <a:noAutofit/>
            </a:bodyPr>
            <a:lstStyle/>
            <a:p>
              <a:pPr indent="-228600" lvl="1" marL="228600" marR="0" rtl="0" algn="l">
                <a:lnSpc>
                  <a:spcPct val="9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Mavsumiy farqlar</a:t>
              </a:r>
              <a:endParaRPr b="0" i="0" sz="2000" u="none" cap="none" strike="noStrike">
                <a:solidFill>
                  <a:schemeClr val="dk1"/>
                </a:solidFill>
                <a:latin typeface="Times New Roman"/>
                <a:ea typeface="Times New Roman"/>
                <a:cs typeface="Times New Roman"/>
                <a:sym typeface="Times New Roman"/>
              </a:endParaRPr>
            </a:p>
          </p:txBody>
        </p:sp>
      </p:grpSp>
      <p:sp>
        <p:nvSpPr>
          <p:cNvPr id="392" name="Google Shape;392;p20"/>
          <p:cNvSpPr txBox="1"/>
          <p:nvPr>
            <p:ph type="title"/>
          </p:nvPr>
        </p:nvSpPr>
        <p:spPr>
          <a:xfrm>
            <a:off x="1382268" y="376959"/>
            <a:ext cx="10354056" cy="1460499"/>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Times New Roman"/>
              <a:buNone/>
            </a:pPr>
            <a:r>
              <a:rPr lang="en-US" sz="2400">
                <a:solidFill>
                  <a:schemeClr val="dk1"/>
                </a:solidFill>
                <a:latin typeface="Times New Roman"/>
                <a:ea typeface="Times New Roman"/>
                <a:cs typeface="Times New Roman"/>
                <a:sym typeface="Times New Roman"/>
              </a:rPr>
              <a:t>2. Vaqt davrini belgilang. Bu bir necha soatdan bir necha oygacha bo'lishi mumkin; shuningdek, muammoga ta'sir qilishi mumkin bo'lgan omillar haqida o'ylang, masalan</a:t>
            </a:r>
            <a:endParaRPr sz="2400">
              <a:latin typeface="Times New Roman"/>
              <a:ea typeface="Times New Roman"/>
              <a:cs typeface="Times New Roman"/>
              <a:sym typeface="Times New Roman"/>
            </a:endParaRPr>
          </a:p>
        </p:txBody>
      </p:sp>
      <p:sp>
        <p:nvSpPr>
          <p:cNvPr id="393" name="Google Shape;393;p20"/>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20</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21"/>
          <p:cNvSpPr txBox="1"/>
          <p:nvPr>
            <p:ph type="title"/>
          </p:nvPr>
        </p:nvSpPr>
        <p:spPr>
          <a:xfrm>
            <a:off x="838200" y="365125"/>
            <a:ext cx="10280904" cy="71386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2400"/>
              <a:buFont typeface="Times New Roman"/>
              <a:buNone/>
            </a:pPr>
            <a:r>
              <a:rPr b="1" lang="en-US" sz="2400">
                <a:solidFill>
                  <a:schemeClr val="dk1"/>
                </a:solidFill>
                <a:latin typeface="Times New Roman"/>
                <a:ea typeface="Times New Roman"/>
                <a:cs typeface="Times New Roman"/>
                <a:sym typeface="Times New Roman"/>
              </a:rPr>
              <a:t>3. Tekshirish varag'ini qog'ozga qo'ying; agar kerak bo'lsa o'zgartiring.</a:t>
            </a:r>
            <a:endParaRPr b="1" sz="2400">
              <a:latin typeface="Times New Roman"/>
              <a:ea typeface="Times New Roman"/>
              <a:cs typeface="Times New Roman"/>
              <a:sym typeface="Times New Roman"/>
            </a:endParaRPr>
          </a:p>
        </p:txBody>
      </p:sp>
      <p:sp>
        <p:nvSpPr>
          <p:cNvPr id="399" name="Google Shape;399;p21"/>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21</a:t>
            </a:r>
            <a:endParaRPr sz="3600">
              <a:solidFill>
                <a:schemeClr val="dk1"/>
              </a:solidFill>
              <a:latin typeface="Times New Roman"/>
              <a:ea typeface="Times New Roman"/>
              <a:cs typeface="Times New Roman"/>
              <a:sym typeface="Times New Roman"/>
            </a:endParaRPr>
          </a:p>
        </p:txBody>
      </p:sp>
      <p:sp>
        <p:nvSpPr>
          <p:cNvPr id="400" name="Google Shape;400;p21"/>
          <p:cNvSpPr/>
          <p:nvPr/>
        </p:nvSpPr>
        <p:spPr>
          <a:xfrm>
            <a:off x="962891" y="1233767"/>
            <a:ext cx="6096000" cy="4154984"/>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Ma'lumotlarni qanday tartibga solishni hal qilishda, ma'lumotlarni to'plashning eng oson usulini emas, balki muammoni hal qilish mumkin bo'lgan real tarzda tasvirlash mumkin bo'lganini tanlang. Tekshirish varag'i mashinada, xodimda yoki qismda, ma'lum bir bo'limda yoki boshqa ko'plab usullar yoki joylarda muammoni aniqlashi mumkin. Belgilangan muddat qisman ma'lumotlarni qanday tashkil qilganingizga qarab belgilanishi mumkin. </a:t>
            </a:r>
            <a:endParaRPr sz="2400">
              <a:solidFill>
                <a:schemeClr val="dk1"/>
              </a:solidFill>
              <a:latin typeface="Calibri"/>
              <a:ea typeface="Calibri"/>
              <a:cs typeface="Calibri"/>
              <a:sym typeface="Calibri"/>
            </a:endParaRPr>
          </a:p>
        </p:txBody>
      </p:sp>
      <p:pic>
        <p:nvPicPr>
          <p:cNvPr descr="What is the Check Sheet? Definition, How to use, When to use &amp; Examples" id="401" name="Google Shape;401;p21"/>
          <p:cNvPicPr preferRelativeResize="0"/>
          <p:nvPr/>
        </p:nvPicPr>
        <p:blipFill rotWithShape="1">
          <a:blip r:embed="rId3">
            <a:alphaModFix/>
          </a:blip>
          <a:srcRect b="0" l="0" r="0" t="0"/>
          <a:stretch/>
        </p:blipFill>
        <p:spPr>
          <a:xfrm>
            <a:off x="7140775" y="1384307"/>
            <a:ext cx="4286304" cy="1958975"/>
          </a:xfrm>
          <a:prstGeom prst="rect">
            <a:avLst/>
          </a:prstGeom>
          <a:noFill/>
          <a:ln cap="flat" cmpd="sng" w="9525">
            <a:solidFill>
              <a:schemeClr val="accent1"/>
            </a:solidFill>
            <a:prstDash val="solid"/>
            <a:round/>
            <a:headEnd len="sm" w="sm" type="none"/>
            <a:tailEnd len="sm" w="sm" type="none"/>
          </a:ln>
        </p:spPr>
      </p:pic>
      <p:pic>
        <p:nvPicPr>
          <p:cNvPr descr="Check sheet, write, questionnaire, check,... - Stock Illustration  [92374615] - PIXTA" id="402" name="Google Shape;402;p21"/>
          <p:cNvPicPr preferRelativeResize="0"/>
          <p:nvPr/>
        </p:nvPicPr>
        <p:blipFill rotWithShape="1">
          <a:blip r:embed="rId4">
            <a:alphaModFix/>
          </a:blip>
          <a:srcRect b="6498" l="0" r="0" t="0"/>
          <a:stretch/>
        </p:blipFill>
        <p:spPr>
          <a:xfrm>
            <a:off x="8397240" y="4046290"/>
            <a:ext cx="1917192" cy="1342461"/>
          </a:xfrm>
          <a:prstGeom prst="rect">
            <a:avLst/>
          </a:prstGeom>
          <a:noFill/>
          <a:ln cap="flat" cmpd="sng" w="9525">
            <a:solidFill>
              <a:schemeClr val="accent1"/>
            </a:solidFill>
            <a:prstDash val="solid"/>
            <a:round/>
            <a:headEnd len="sm" w="sm" type="none"/>
            <a:tailEnd len="sm" w="sm" type="none"/>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22"/>
          <p:cNvSpPr txBox="1"/>
          <p:nvPr>
            <p:ph type="title"/>
          </p:nvPr>
        </p:nvSpPr>
        <p:spPr>
          <a:xfrm>
            <a:off x="838200" y="365125"/>
            <a:ext cx="10317480" cy="659003"/>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lang="en-US" sz="3200">
                <a:solidFill>
                  <a:schemeClr val="dk1"/>
                </a:solidFill>
                <a:latin typeface="Times New Roman"/>
                <a:ea typeface="Times New Roman"/>
                <a:cs typeface="Times New Roman"/>
                <a:sym typeface="Times New Roman"/>
              </a:rPr>
              <a:t>O'lchanadigan (uzluksiz) ma'lumotlarni tekshirish varag'i</a:t>
            </a:r>
            <a:endParaRPr sz="3200">
              <a:latin typeface="Times New Roman"/>
              <a:ea typeface="Times New Roman"/>
              <a:cs typeface="Times New Roman"/>
              <a:sym typeface="Times New Roman"/>
            </a:endParaRPr>
          </a:p>
        </p:txBody>
      </p:sp>
      <p:sp>
        <p:nvSpPr>
          <p:cNvPr id="408" name="Google Shape;408;p22"/>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22</a:t>
            </a:r>
            <a:endParaRPr sz="3600">
              <a:solidFill>
                <a:schemeClr val="dk1"/>
              </a:solidFill>
              <a:latin typeface="Times New Roman"/>
              <a:ea typeface="Times New Roman"/>
              <a:cs typeface="Times New Roman"/>
              <a:sym typeface="Times New Roman"/>
            </a:endParaRPr>
          </a:p>
        </p:txBody>
      </p:sp>
      <p:sp>
        <p:nvSpPr>
          <p:cNvPr id="409" name="Google Shape;409;p22"/>
          <p:cNvSpPr/>
          <p:nvPr/>
        </p:nvSpPr>
        <p:spPr>
          <a:xfrm>
            <a:off x="838200" y="1270326"/>
            <a:ext cx="6096000" cy="4281878"/>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3200">
                <a:solidFill>
                  <a:schemeClr val="dk1"/>
                </a:solidFill>
                <a:latin typeface="Times New Roman"/>
                <a:ea typeface="Times New Roman"/>
                <a:cs typeface="Times New Roman"/>
                <a:sym typeface="Times New Roman"/>
              </a:rPr>
              <a:t>Hajmi, vazni yoki diametrini tekshirish orqali jarayon uchun ma'lumotlarni olish o'lchovning taqsimlanishini keltirib chiqaradi. Masalan, ishlov berish jarayoni qanday amalga oshirilayotganini bilish uchun tekshirish varaqasi 3-jadvalga o'xshash bo'lishi mumkin.</a:t>
            </a:r>
            <a:endParaRPr sz="2400">
              <a:solidFill>
                <a:schemeClr val="dk1"/>
              </a:solidFill>
              <a:latin typeface="Calibri"/>
              <a:ea typeface="Calibri"/>
              <a:cs typeface="Calibri"/>
              <a:sym typeface="Calibri"/>
            </a:endParaRPr>
          </a:p>
        </p:txBody>
      </p:sp>
      <p:graphicFrame>
        <p:nvGraphicFramePr>
          <p:cNvPr id="410" name="Google Shape;410;p22"/>
          <p:cNvGraphicFramePr/>
          <p:nvPr/>
        </p:nvGraphicFramePr>
        <p:xfrm>
          <a:off x="7078783" y="1270326"/>
          <a:ext cx="3000000" cy="3000000"/>
        </p:xfrm>
        <a:graphic>
          <a:graphicData uri="http://schemas.openxmlformats.org/drawingml/2006/table">
            <a:tbl>
              <a:tblPr bandRow="1" firstCol="1" firstRow="1">
                <a:noFill/>
                <a:tableStyleId>{F8D52662-F848-447B-A675-C0AC45D9069E}</a:tableStyleId>
              </a:tblPr>
              <a:tblGrid>
                <a:gridCol w="1649550"/>
                <a:gridCol w="1649550"/>
                <a:gridCol w="1649550"/>
              </a:tblGrid>
              <a:tr h="828825">
                <a:tc gridSpan="3">
                  <a:txBody>
                    <a:bodyPr/>
                    <a:lstStyle/>
                    <a:p>
                      <a:pPr indent="0" lvl="0" marL="0" marR="0" rtl="0" algn="ctr">
                        <a:lnSpc>
                          <a:spcPct val="107000"/>
                        </a:lnSpc>
                        <a:spcBef>
                          <a:spcPts val="0"/>
                        </a:spcBef>
                        <a:spcAft>
                          <a:spcPts val="0"/>
                        </a:spcAft>
                        <a:buNone/>
                      </a:pPr>
                      <a:r>
                        <a:rPr lang="en-US" sz="1300" u="none" cap="none" strike="noStrike">
                          <a:solidFill>
                            <a:srgbClr val="000000"/>
                          </a:solidFill>
                        </a:rPr>
                        <a:t>Tekshirish varag'i</a:t>
                      </a:r>
                      <a:endParaRPr sz="1000" u="none" cap="none" strike="noStrike">
                        <a:solidFill>
                          <a:srgbClr val="000000"/>
                        </a:solidFill>
                      </a:endParaRPr>
                    </a:p>
                    <a:p>
                      <a:pPr indent="0" lvl="0" marL="0" marR="0" rtl="0" algn="ctr">
                        <a:lnSpc>
                          <a:spcPct val="107000"/>
                        </a:lnSpc>
                        <a:spcBef>
                          <a:spcPts val="0"/>
                        </a:spcBef>
                        <a:spcAft>
                          <a:spcPts val="0"/>
                        </a:spcAft>
                        <a:buNone/>
                      </a:pPr>
                      <a:r>
                        <a:rPr lang="en-US" sz="1300" u="none" cap="none" strike="noStrike">
                          <a:solidFill>
                            <a:srgbClr val="000000"/>
                          </a:solidFill>
                        </a:rPr>
                        <a:t>XYZ qismi tashqi diametri</a:t>
                      </a:r>
                      <a:endParaRPr sz="1000" u="none" cap="none" strike="noStrike">
                        <a:solidFill>
                          <a:srgbClr val="000000"/>
                        </a:solidFill>
                      </a:endParaRPr>
                    </a:p>
                    <a:p>
                      <a:pPr indent="0" lvl="0" marL="0" marR="0" rtl="0" algn="l">
                        <a:lnSpc>
                          <a:spcPct val="107000"/>
                        </a:lnSpc>
                        <a:spcBef>
                          <a:spcPts val="0"/>
                        </a:spcBef>
                        <a:spcAft>
                          <a:spcPts val="0"/>
                        </a:spcAft>
                        <a:buNone/>
                      </a:pPr>
                      <a:r>
                        <a:rPr lang="en-US" sz="1300" u="none" cap="none" strike="noStrike">
                          <a:solidFill>
                            <a:srgbClr val="000000"/>
                          </a:solidFill>
                        </a:rPr>
                        <a:t>Mashina: Raqam 21.                                                         Sana: 2023 yil 10 yanvar</a:t>
                      </a:r>
                      <a:endParaRPr sz="1000" u="none" cap="none" strike="noStrike">
                        <a:solidFill>
                          <a:srgbClr val="000000"/>
                        </a:solidFill>
                      </a:endParaRPr>
                    </a:p>
                    <a:p>
                      <a:pPr indent="0" lvl="0" marL="0" marR="0" rtl="0" algn="l">
                        <a:lnSpc>
                          <a:spcPct val="107000"/>
                        </a:lnSpc>
                        <a:spcBef>
                          <a:spcPts val="0"/>
                        </a:spcBef>
                        <a:spcAft>
                          <a:spcPts val="0"/>
                        </a:spcAft>
                        <a:buNone/>
                      </a:pPr>
                      <a:r>
                        <a:rPr lang="en-US" sz="1300" u="none" cap="none" strike="noStrike">
                          <a:solidFill>
                            <a:srgbClr val="000000"/>
                          </a:solidFill>
                        </a:rPr>
                        <a:t>Operator: Byeriqulov I                                                     Inspektor: Hokimov B</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O’lchashlar (natijalar)</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Takrorlanuvchanligi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Jami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1.55–1.64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 </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 </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1.65–1.74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1</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1.75–1.84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1.85–1.94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IIII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1.95–2.04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IIIII 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6</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2.05–2.14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IIIII IIIII III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13</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2.15–2.24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IIIII IIIII IIIII IIIII 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21</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2.25–2.34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IIIII IIIII IIIII IIIII IIIII 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26</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2.35–2.44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IIIII IIIII IIIII 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16</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2.45–2.54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IIIII IIIII 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11</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2.55–2.64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IIIII III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8</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2.65–2.74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IIII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2.75–2.84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3</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2.85–2.94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300" u="none" cap="none" strike="noStrike">
                          <a:solidFill>
                            <a:srgbClr val="000000"/>
                          </a:solidFill>
                        </a:rPr>
                        <a:t>III</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3</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2.95–3.04</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 </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 </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7200">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 </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 </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300" u="none" cap="none" strike="noStrike">
                          <a:solidFill>
                            <a:srgbClr val="000000"/>
                          </a:solidFill>
                        </a:rPr>
                        <a:t>Jami 120</a:t>
                      </a:r>
                      <a:endParaRPr sz="1000" u="none" cap="none" strike="noStrike">
                        <a:solidFill>
                          <a:srgbClr val="000000"/>
                        </a:solidFill>
                        <a:latin typeface="Calibri"/>
                        <a:ea typeface="Calibri"/>
                        <a:cs typeface="Calibri"/>
                        <a:sym typeface="Calibri"/>
                      </a:endParaRPr>
                    </a:p>
                  </a:txBody>
                  <a:tcPr marT="0" marB="0" marR="62250" marL="622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411" name="Google Shape;411;p22"/>
          <p:cNvSpPr/>
          <p:nvPr/>
        </p:nvSpPr>
        <p:spPr>
          <a:xfrm>
            <a:off x="6934200" y="6107074"/>
            <a:ext cx="3380231" cy="606256"/>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600">
                <a:solidFill>
                  <a:schemeClr val="dk1"/>
                </a:solidFill>
                <a:latin typeface="Times New Roman"/>
                <a:ea typeface="Times New Roman"/>
                <a:cs typeface="Times New Roman"/>
                <a:sym typeface="Times New Roman"/>
              </a:rPr>
              <a:t>3-jadval. Tekshirish varag'i - XYZ qismi tashqi diametrik</a:t>
            </a:r>
            <a:endParaRPr sz="12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23"/>
          <p:cNvSpPr txBox="1"/>
          <p:nvPr>
            <p:ph type="title"/>
          </p:nvPr>
        </p:nvSpPr>
        <p:spPr>
          <a:xfrm>
            <a:off x="838200" y="365125"/>
            <a:ext cx="10515600" cy="1325563"/>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Times New Roman"/>
              <a:buNone/>
            </a:pPr>
            <a:r>
              <a:rPr lang="en-US" sz="3600">
                <a:solidFill>
                  <a:schemeClr val="dk1"/>
                </a:solidFill>
                <a:latin typeface="Times New Roman"/>
                <a:ea typeface="Times New Roman"/>
                <a:cs typeface="Times New Roman"/>
                <a:sym typeface="Times New Roman"/>
              </a:rPr>
              <a:t>Atributlarni hisoblash uchun tekshirish varag'i</a:t>
            </a:r>
            <a:endParaRPr sz="3600">
              <a:latin typeface="Times New Roman"/>
              <a:ea typeface="Times New Roman"/>
              <a:cs typeface="Times New Roman"/>
              <a:sym typeface="Times New Roman"/>
            </a:endParaRPr>
          </a:p>
        </p:txBody>
      </p:sp>
      <p:sp>
        <p:nvSpPr>
          <p:cNvPr id="417" name="Google Shape;417;p23"/>
          <p:cNvSpPr txBox="1"/>
          <p:nvPr>
            <p:ph idx="1" type="body"/>
          </p:nvPr>
        </p:nvSpPr>
        <p:spPr>
          <a:xfrm>
            <a:off x="838200" y="1943233"/>
            <a:ext cx="3012948" cy="387896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rmAutofit fontScale="85000" lnSpcReduction="20000"/>
          </a:bodyPr>
          <a:lstStyle/>
          <a:p>
            <a:pPr indent="0" lvl="0" marL="0" rtl="0" algn="l">
              <a:lnSpc>
                <a:spcPct val="90000"/>
              </a:lnSpc>
              <a:spcBef>
                <a:spcPts val="0"/>
              </a:spcBef>
              <a:spcAft>
                <a:spcPts val="0"/>
              </a:spcAft>
              <a:buClr>
                <a:schemeClr val="dk1"/>
              </a:buClr>
              <a:buSzPct val="100000"/>
              <a:buNone/>
            </a:pPr>
            <a:r>
              <a:rPr lang="en-US">
                <a:solidFill>
                  <a:schemeClr val="dk1"/>
                </a:solidFill>
                <a:latin typeface="Times New Roman"/>
                <a:ea typeface="Times New Roman"/>
                <a:cs typeface="Times New Roman"/>
                <a:sym typeface="Times New Roman"/>
              </a:rPr>
              <a:t>Mahsulot turli xil atributlar yoki nuqsonlarga ega bo'lgan holatlarda, qaysi nuqsonlar mahsulotda eng ko'p tarqalganligini yoki ular qayera paydo bo'lishini aniqlaydigan ma'lumotlarni to'plash uchun tekshirish varag'i ishlab chiqilishi mumkin.</a:t>
            </a:r>
            <a:endParaRPr>
              <a:latin typeface="Times New Roman"/>
              <a:ea typeface="Times New Roman"/>
              <a:cs typeface="Times New Roman"/>
              <a:sym typeface="Times New Roman"/>
            </a:endParaRPr>
          </a:p>
        </p:txBody>
      </p:sp>
      <p:sp>
        <p:nvSpPr>
          <p:cNvPr id="418" name="Google Shape;418;p23"/>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23</a:t>
            </a:r>
            <a:endParaRPr sz="3600">
              <a:solidFill>
                <a:schemeClr val="dk1"/>
              </a:solidFill>
              <a:latin typeface="Times New Roman"/>
              <a:ea typeface="Times New Roman"/>
              <a:cs typeface="Times New Roman"/>
              <a:sym typeface="Times New Roman"/>
            </a:endParaRPr>
          </a:p>
        </p:txBody>
      </p:sp>
      <p:sp>
        <p:nvSpPr>
          <p:cNvPr id="419" name="Google Shape;419;p23"/>
          <p:cNvSpPr/>
          <p:nvPr/>
        </p:nvSpPr>
        <p:spPr>
          <a:xfrm>
            <a:off x="4218432" y="1896024"/>
            <a:ext cx="6096000" cy="187051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Misol. Faraz qilaylik, siz avtomobillarni yig'ish bilan shug'ullanasiz. Yakuniy inspektor doimiy ravishda avtomobildagi turli xil tashqi metall panellarda ko'plab sirt kamchiliklarini topadi. Metall panellarni ko'rsatish uchun tekshirish varag'ini loyihalashingiz va paneldagi nuqsonni belgilashingiz mumkin.</a:t>
            </a:r>
            <a:endParaRPr sz="1400">
              <a:solidFill>
                <a:schemeClr val="dk1"/>
              </a:solidFill>
              <a:latin typeface="Calibri"/>
              <a:ea typeface="Calibri"/>
              <a:cs typeface="Calibri"/>
              <a:sym typeface="Calibri"/>
            </a:endParaRPr>
          </a:p>
        </p:txBody>
      </p:sp>
      <p:graphicFrame>
        <p:nvGraphicFramePr>
          <p:cNvPr id="420" name="Google Shape;420;p23"/>
          <p:cNvGraphicFramePr/>
          <p:nvPr/>
        </p:nvGraphicFramePr>
        <p:xfrm>
          <a:off x="4218432" y="3882713"/>
          <a:ext cx="3000000" cy="3000000"/>
        </p:xfrm>
        <a:graphic>
          <a:graphicData uri="http://schemas.openxmlformats.org/drawingml/2006/table">
            <a:tbl>
              <a:tblPr bandRow="1" firstCol="1" firstRow="1">
                <a:noFill/>
                <a:tableStyleId>{F8D52662-F848-447B-A675-C0AC45D9069E}</a:tableStyleId>
              </a:tblPr>
              <a:tblGrid>
                <a:gridCol w="2032000"/>
                <a:gridCol w="2032000"/>
                <a:gridCol w="2032000"/>
              </a:tblGrid>
              <a:tr h="177800">
                <a:tc gridSpan="3">
                  <a:txBody>
                    <a:bodyPr/>
                    <a:lstStyle/>
                    <a:p>
                      <a:pPr indent="0" lvl="0" marL="0" marR="0" rtl="0" algn="ctr">
                        <a:lnSpc>
                          <a:spcPct val="107000"/>
                        </a:lnSpc>
                        <a:spcBef>
                          <a:spcPts val="0"/>
                        </a:spcBef>
                        <a:spcAft>
                          <a:spcPts val="0"/>
                        </a:spcAft>
                        <a:buNone/>
                      </a:pPr>
                      <a:r>
                        <a:rPr lang="en-US" sz="1400" u="none" cap="none" strike="noStrike">
                          <a:solidFill>
                            <a:srgbClr val="000000"/>
                          </a:solidFill>
                        </a:rPr>
                        <a:t>Tekshirish varag'i</a:t>
                      </a:r>
                      <a:endParaRPr sz="1100" u="none" cap="none" strike="noStrike">
                        <a:solidFill>
                          <a:srgbClr val="000000"/>
                        </a:solidFill>
                      </a:endParaRPr>
                    </a:p>
                    <a:p>
                      <a:pPr indent="0" lvl="0" marL="0" marR="0" rtl="0" algn="ctr">
                        <a:lnSpc>
                          <a:spcPct val="107000"/>
                        </a:lnSpc>
                        <a:spcBef>
                          <a:spcPts val="0"/>
                        </a:spcBef>
                        <a:spcAft>
                          <a:spcPts val="0"/>
                        </a:spcAft>
                        <a:buNone/>
                      </a:pPr>
                      <a:r>
                        <a:rPr lang="en-US" sz="1400" u="none" cap="none" strike="noStrike">
                          <a:solidFill>
                            <a:srgbClr val="000000"/>
                          </a:solidFill>
                        </a:rPr>
                        <a:t>Qism raqami: 123 ta turli nuqsonlar</a:t>
                      </a:r>
                      <a:endParaRPr sz="1100" u="none" cap="none" strike="noStrike">
                        <a:solidFill>
                          <a:srgbClr val="000000"/>
                        </a:solidFill>
                      </a:endParaRPr>
                    </a:p>
                    <a:p>
                      <a:pPr indent="0" lvl="0" marL="0" marR="0" rtl="0" algn="ctr">
                        <a:lnSpc>
                          <a:spcPct val="107000"/>
                        </a:lnSpc>
                        <a:spcBef>
                          <a:spcPts val="0"/>
                        </a:spcBef>
                        <a:spcAft>
                          <a:spcPts val="0"/>
                        </a:spcAft>
                        <a:buNone/>
                      </a:pPr>
                      <a:r>
                        <a:rPr lang="en-US" sz="1400" u="none" cap="none" strike="noStrike">
                          <a:solidFill>
                            <a:srgbClr val="000000"/>
                          </a:solidFill>
                        </a:rPr>
                        <a:t>Mashina №: B                                                                      Sana: 2008 yil 10 iyul</a:t>
                      </a:r>
                      <a:endParaRPr sz="1100" u="none" cap="none" strike="noStrike">
                        <a:solidFill>
                          <a:srgbClr val="000000"/>
                        </a:solidFill>
                      </a:endParaRPr>
                    </a:p>
                    <a:p>
                      <a:pPr indent="0" lvl="0" marL="0" marR="0" rtl="0" algn="just">
                        <a:lnSpc>
                          <a:spcPct val="107000"/>
                        </a:lnSpc>
                        <a:spcBef>
                          <a:spcPts val="0"/>
                        </a:spcBef>
                        <a:spcAft>
                          <a:spcPts val="0"/>
                        </a:spcAft>
                        <a:buNone/>
                      </a:pPr>
                      <a:r>
                        <a:rPr lang="en-US" sz="1400" u="none" cap="none" strike="noStrike">
                          <a:solidFill>
                            <a:srgbClr val="000000"/>
                          </a:solidFill>
                        </a:rPr>
                        <a:t>O'zgartirish:1                                                                        Inspektor: Jeymi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177800">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Kamchilik turi. </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Tekshirish.</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Jami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Muvaffaqiyatsizlik nuqsoni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solidFill>
                            <a:srgbClr val="000000"/>
                          </a:solidFill>
                        </a:rPr>
                        <a:t>IIIII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 </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Chiziq</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solidFill>
                            <a:srgbClr val="000000"/>
                          </a:solidFill>
                        </a:rPr>
                        <a:t>IIIII IIII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 </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Tugallanmagan ish</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solidFill>
                            <a:srgbClr val="000000"/>
                          </a:solidFill>
                        </a:rPr>
                        <a:t>IIIII IIIII II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 </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Burma</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solidFill>
                            <a:srgbClr val="000000"/>
                          </a:solidFill>
                        </a:rPr>
                        <a:t>IIII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 </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Boshqa</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solidFill>
                            <a:srgbClr val="000000"/>
                          </a:solidFill>
                        </a:rPr>
                        <a:t>IIIII II</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 </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800">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 </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solidFill>
                            <a:srgbClr val="000000"/>
                          </a:solidFill>
                        </a:rPr>
                        <a:t> </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solidFill>
                            <a:srgbClr val="000000"/>
                          </a:solidFill>
                        </a:rPr>
                        <a:t> </a:t>
                      </a:r>
                      <a:endParaRPr sz="1100" u="none" cap="none" strike="noStrike">
                        <a:solidFill>
                          <a:srgbClr val="000000"/>
                        </a:solidFill>
                        <a:latin typeface="Calibri"/>
                        <a:ea typeface="Calibri"/>
                        <a:cs typeface="Calibri"/>
                        <a:sym typeface="Calibri"/>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24"/>
          <p:cNvSpPr txBox="1"/>
          <p:nvPr>
            <p:ph type="title"/>
          </p:nvPr>
        </p:nvSpPr>
        <p:spPr>
          <a:xfrm>
            <a:off x="838200" y="365125"/>
            <a:ext cx="10515600" cy="71386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Times New Roman"/>
              <a:buNone/>
            </a:pPr>
            <a:r>
              <a:rPr b="1" lang="en-US" sz="2800">
                <a:solidFill>
                  <a:schemeClr val="dk1"/>
                </a:solidFill>
                <a:latin typeface="Times New Roman"/>
                <a:ea typeface="Times New Roman"/>
                <a:cs typeface="Times New Roman"/>
                <a:sym typeface="Times New Roman"/>
              </a:rPr>
              <a:t>III. Ma'lumotlarni ko'rsatish uchun diagrammalarni ishga tushirishdan foydalanish</a:t>
            </a:r>
            <a:endParaRPr sz="2800">
              <a:latin typeface="Times New Roman"/>
              <a:ea typeface="Times New Roman"/>
              <a:cs typeface="Times New Roman"/>
              <a:sym typeface="Times New Roman"/>
            </a:endParaRPr>
          </a:p>
        </p:txBody>
      </p:sp>
      <p:sp>
        <p:nvSpPr>
          <p:cNvPr id="426" name="Google Shape;426;p24"/>
          <p:cNvSpPr txBox="1"/>
          <p:nvPr>
            <p:ph idx="1" type="body"/>
          </p:nvPr>
        </p:nvSpPr>
        <p:spPr>
          <a:xfrm>
            <a:off x="545591" y="1423289"/>
            <a:ext cx="5957717" cy="520853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200"/>
              <a:buNone/>
            </a:pPr>
            <a:r>
              <a:rPr lang="en-US" sz="2200">
                <a:latin typeface="Times New Roman"/>
                <a:ea typeface="Times New Roman"/>
                <a:cs typeface="Times New Roman"/>
                <a:sym typeface="Times New Roman"/>
              </a:rPr>
              <a:t>Gistogrammalar nima uchun foydali?</a:t>
            </a:r>
            <a:endParaRPr/>
          </a:p>
          <a:p>
            <a:pPr indent="-228600" lvl="0" marL="228600" rtl="0" algn="l">
              <a:lnSpc>
                <a:spcPct val="9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Birinchidan, gistogramma ma'lumotlarning tasviriy ko'rinishdagi taqdimotidan boshqa narsa emas. </a:t>
            </a:r>
            <a:endParaRPr/>
          </a:p>
          <a:p>
            <a:pPr indent="-228600" lvl="0" marL="228600" rtl="0" algn="l">
              <a:lnSpc>
                <a:spcPct val="9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Ishlab chiqarish jarayoni to'g'risida yangi topilgan ma'lumotlarni etkazishda manfaatdor shaxslarga qisqa, oson tushunarli dalillarni ko'rsatish juda muhimdir. Gistogrammalar ularga ma'lumotlar tarkibidagi ma'lumotlarni ko'rishga imkon beradi.</a:t>
            </a:r>
            <a:endParaRPr/>
          </a:p>
          <a:p>
            <a:pPr indent="0" lvl="0" marL="0" rtl="0" algn="l">
              <a:lnSpc>
                <a:spcPct val="90000"/>
              </a:lnSpc>
              <a:spcBef>
                <a:spcPts val="1000"/>
              </a:spcBef>
              <a:spcAft>
                <a:spcPts val="0"/>
              </a:spcAft>
              <a:buClr>
                <a:schemeClr val="dk1"/>
              </a:buClr>
              <a:buSzPts val="2200"/>
              <a:buNone/>
            </a:pPr>
            <a:r>
              <a:t/>
            </a:r>
            <a:endParaRPr sz="2200">
              <a:latin typeface="Times New Roman"/>
              <a:ea typeface="Times New Roman"/>
              <a:cs typeface="Times New Roman"/>
              <a:sym typeface="Times New Roman"/>
            </a:endParaRPr>
          </a:p>
        </p:txBody>
      </p:sp>
      <p:sp>
        <p:nvSpPr>
          <p:cNvPr id="427" name="Google Shape;427;p24"/>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24</a:t>
            </a:r>
            <a:endParaRPr sz="3600">
              <a:solidFill>
                <a:schemeClr val="dk1"/>
              </a:solidFill>
              <a:latin typeface="Times New Roman"/>
              <a:ea typeface="Times New Roman"/>
              <a:cs typeface="Times New Roman"/>
              <a:sym typeface="Times New Roman"/>
            </a:endParaRPr>
          </a:p>
        </p:txBody>
      </p:sp>
      <p:grpSp>
        <p:nvGrpSpPr>
          <p:cNvPr id="428" name="Google Shape;428;p24"/>
          <p:cNvGrpSpPr/>
          <p:nvPr/>
        </p:nvGrpSpPr>
        <p:grpSpPr>
          <a:xfrm>
            <a:off x="6385848" y="1295114"/>
            <a:ext cx="5501352" cy="4424966"/>
            <a:chOff x="6385848" y="1295114"/>
            <a:chExt cx="4056600" cy="2224316"/>
          </a:xfrm>
        </p:grpSpPr>
        <p:pic>
          <p:nvPicPr>
            <p:cNvPr id="429" name="Google Shape;429;p24"/>
            <p:cNvPicPr preferRelativeResize="0"/>
            <p:nvPr/>
          </p:nvPicPr>
          <p:blipFill rotWithShape="1">
            <a:blip r:embed="rId3">
              <a:alphaModFix/>
            </a:blip>
            <a:srcRect b="0" l="0" r="0" t="0"/>
            <a:stretch/>
          </p:blipFill>
          <p:spPr>
            <a:xfrm>
              <a:off x="6385848" y="1295114"/>
              <a:ext cx="4056600" cy="1813846"/>
            </a:xfrm>
            <a:prstGeom prst="rect">
              <a:avLst/>
            </a:prstGeom>
            <a:noFill/>
            <a:ln>
              <a:noFill/>
            </a:ln>
          </p:spPr>
        </p:pic>
        <p:sp>
          <p:nvSpPr>
            <p:cNvPr id="430" name="Google Shape;430;p24"/>
            <p:cNvSpPr/>
            <p:nvPr/>
          </p:nvSpPr>
          <p:spPr>
            <a:xfrm>
              <a:off x="6385848" y="3130734"/>
              <a:ext cx="2871299" cy="388696"/>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1-rasm. Oddiy gisstogramma</a:t>
              </a:r>
              <a:endParaRPr sz="1400">
                <a:solidFill>
                  <a:schemeClr val="dk1"/>
                </a:solidFill>
                <a:latin typeface="Calibri"/>
                <a:ea typeface="Calibri"/>
                <a:cs typeface="Calibri"/>
                <a:sym typeface="Calibri"/>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25"/>
          <p:cNvSpPr txBox="1"/>
          <p:nvPr>
            <p:ph type="title"/>
          </p:nvPr>
        </p:nvSpPr>
        <p:spPr>
          <a:xfrm>
            <a:off x="838200" y="365125"/>
            <a:ext cx="10024872" cy="585851"/>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Font typeface="Times New Roman"/>
              <a:buNone/>
            </a:pPr>
            <a:r>
              <a:rPr b="1" lang="en-US" sz="2400">
                <a:solidFill>
                  <a:schemeClr val="dk1"/>
                </a:solidFill>
                <a:latin typeface="Times New Roman"/>
                <a:ea typeface="Times New Roman"/>
                <a:cs typeface="Times New Roman"/>
                <a:sym typeface="Times New Roman"/>
              </a:rPr>
              <a:t>Pareto diagrammalaridan ma'lumotlarni grafik qilish uchun foydalanish</a:t>
            </a:r>
            <a:endParaRPr b="1" sz="2400">
              <a:latin typeface="Times New Roman"/>
              <a:ea typeface="Times New Roman"/>
              <a:cs typeface="Times New Roman"/>
              <a:sym typeface="Times New Roman"/>
            </a:endParaRPr>
          </a:p>
        </p:txBody>
      </p:sp>
      <p:sp>
        <p:nvSpPr>
          <p:cNvPr id="436" name="Google Shape;436;p25"/>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25</a:t>
            </a:r>
            <a:endParaRPr sz="3600">
              <a:solidFill>
                <a:schemeClr val="dk1"/>
              </a:solidFill>
              <a:latin typeface="Times New Roman"/>
              <a:ea typeface="Times New Roman"/>
              <a:cs typeface="Times New Roman"/>
              <a:sym typeface="Times New Roman"/>
            </a:endParaRPr>
          </a:p>
        </p:txBody>
      </p:sp>
      <p:sp>
        <p:nvSpPr>
          <p:cNvPr id="437" name="Google Shape;437;p25"/>
          <p:cNvSpPr txBox="1"/>
          <p:nvPr>
            <p:ph idx="1" type="body"/>
          </p:nvPr>
        </p:nvSpPr>
        <p:spPr>
          <a:xfrm>
            <a:off x="838200" y="1167257"/>
            <a:ext cx="9476232" cy="1265047"/>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latin typeface="Times New Roman"/>
                <a:ea typeface="Times New Roman"/>
                <a:cs typeface="Times New Roman"/>
                <a:sym typeface="Times New Roman"/>
              </a:rPr>
              <a:t>Pareto printsipi ko'pchilikni ifodalovchi "muhim bir necha" borligini aytadi. Bu tamoyil umuman hayotda ham, kompaniya sharoitida ham ko'p narsalarga taalluqlidir. Mana, ba'zi misollar:</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grpSp>
        <p:nvGrpSpPr>
          <p:cNvPr id="438" name="Google Shape;438;p25"/>
          <p:cNvGrpSpPr/>
          <p:nvPr/>
        </p:nvGrpSpPr>
        <p:grpSpPr>
          <a:xfrm>
            <a:off x="2032000" y="2432304"/>
            <a:ext cx="7971535" cy="3986783"/>
            <a:chOff x="0" y="0"/>
            <a:chExt cx="7971535" cy="3986783"/>
          </a:xfrm>
        </p:grpSpPr>
        <p:sp>
          <p:nvSpPr>
            <p:cNvPr id="439" name="Google Shape;439;p25"/>
            <p:cNvSpPr/>
            <p:nvPr/>
          </p:nvSpPr>
          <p:spPr>
            <a:xfrm>
              <a:off x="0" y="0"/>
              <a:ext cx="6138082" cy="717621"/>
            </a:xfrm>
            <a:prstGeom prst="roundRect">
              <a:avLst>
                <a:gd fmla="val 1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25"/>
            <p:cNvSpPr txBox="1"/>
            <p:nvPr/>
          </p:nvSpPr>
          <p:spPr>
            <a:xfrm>
              <a:off x="21018" y="21018"/>
              <a:ext cx="5279752" cy="675585"/>
            </a:xfrm>
            <a:prstGeom prst="rect">
              <a:avLst/>
            </a:prstGeom>
            <a:noFill/>
            <a:ln>
              <a:noFill/>
            </a:ln>
          </p:spPr>
          <p:txBody>
            <a:bodyPr anchorCtr="0" anchor="ctr" bIns="57150" lIns="57150" spcFirstLastPara="1" rIns="57150" wrap="square" tIns="57150">
              <a:noAutofit/>
            </a:bodyPr>
            <a:lstStyle/>
            <a:p>
              <a:pPr indent="0" lvl="0" marL="0" marR="0" rtl="0" algn="l">
                <a:lnSpc>
                  <a:spcPct val="90000"/>
                </a:lnSpc>
                <a:spcBef>
                  <a:spcPts val="0"/>
                </a:spcBef>
                <a:spcAft>
                  <a:spcPts val="0"/>
                </a:spcAft>
                <a:buClr>
                  <a:schemeClr val="dk1"/>
                </a:buClr>
                <a:buSzPts val="1500"/>
                <a:buFont typeface="Times New Roman"/>
                <a:buNone/>
              </a:pPr>
              <a:r>
                <a:rPr lang="en-US" sz="1500">
                  <a:solidFill>
                    <a:schemeClr val="dk1"/>
                  </a:solidFill>
                  <a:latin typeface="Times New Roman"/>
                  <a:ea typeface="Times New Roman"/>
                  <a:cs typeface="Times New Roman"/>
                  <a:sym typeface="Times New Roman"/>
                </a:rPr>
                <a:t>Kompaniyaning mijozlarning atigi 20 foiziga sotilishi barcha sotuvlarning 80 foizini tashkil qiladi.</a:t>
              </a:r>
              <a:endParaRPr sz="1500">
                <a:solidFill>
                  <a:schemeClr val="dk1"/>
                </a:solidFill>
                <a:latin typeface="Times New Roman"/>
                <a:ea typeface="Times New Roman"/>
                <a:cs typeface="Times New Roman"/>
                <a:sym typeface="Times New Roman"/>
              </a:endParaRPr>
            </a:p>
          </p:txBody>
        </p:sp>
        <p:sp>
          <p:nvSpPr>
            <p:cNvPr id="441" name="Google Shape;441;p25"/>
            <p:cNvSpPr/>
            <p:nvPr/>
          </p:nvSpPr>
          <p:spPr>
            <a:xfrm>
              <a:off x="458363" y="817290"/>
              <a:ext cx="6138082" cy="717621"/>
            </a:xfrm>
            <a:prstGeom prst="roundRect">
              <a:avLst>
                <a:gd fmla="val 1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25"/>
            <p:cNvSpPr txBox="1"/>
            <p:nvPr/>
          </p:nvSpPr>
          <p:spPr>
            <a:xfrm>
              <a:off x="479381" y="838308"/>
              <a:ext cx="5171229" cy="675585"/>
            </a:xfrm>
            <a:prstGeom prst="rect">
              <a:avLst/>
            </a:prstGeom>
            <a:noFill/>
            <a:ln>
              <a:noFill/>
            </a:ln>
          </p:spPr>
          <p:txBody>
            <a:bodyPr anchorCtr="0" anchor="ctr" bIns="57150" lIns="57150" spcFirstLastPara="1" rIns="57150" wrap="square" tIns="57150">
              <a:noAutofit/>
            </a:bodyPr>
            <a:lstStyle/>
            <a:p>
              <a:pPr indent="0" lvl="0" marL="0" marR="0" rtl="0" algn="l">
                <a:lnSpc>
                  <a:spcPct val="90000"/>
                </a:lnSpc>
                <a:spcBef>
                  <a:spcPts val="0"/>
                </a:spcBef>
                <a:spcAft>
                  <a:spcPts val="0"/>
                </a:spcAft>
                <a:buClr>
                  <a:schemeClr val="dk1"/>
                </a:buClr>
                <a:buSzPts val="1500"/>
                <a:buFont typeface="Times New Roman"/>
                <a:buNone/>
              </a:pPr>
              <a:r>
                <a:rPr lang="en-US" sz="1500">
                  <a:solidFill>
                    <a:schemeClr val="dk1"/>
                  </a:solidFill>
                  <a:latin typeface="Times New Roman"/>
                  <a:ea typeface="Times New Roman"/>
                  <a:cs typeface="Times New Roman"/>
                  <a:sym typeface="Times New Roman"/>
                </a:rPr>
                <a:t>Xarid qilishda xarid buyurtmalarining kichik bir qismi xarid qilingan dollarlarning asosiy qismini tashkil qiladi.</a:t>
              </a:r>
              <a:endParaRPr sz="1500">
                <a:solidFill>
                  <a:schemeClr val="dk1"/>
                </a:solidFill>
                <a:latin typeface="Times New Roman"/>
                <a:ea typeface="Times New Roman"/>
                <a:cs typeface="Times New Roman"/>
                <a:sym typeface="Times New Roman"/>
              </a:endParaRPr>
            </a:p>
          </p:txBody>
        </p:sp>
        <p:sp>
          <p:nvSpPr>
            <p:cNvPr id="443" name="Google Shape;443;p25"/>
            <p:cNvSpPr/>
            <p:nvPr/>
          </p:nvSpPr>
          <p:spPr>
            <a:xfrm>
              <a:off x="916726" y="1634581"/>
              <a:ext cx="6138082" cy="717621"/>
            </a:xfrm>
            <a:prstGeom prst="roundRect">
              <a:avLst>
                <a:gd fmla="val 1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25"/>
            <p:cNvSpPr txBox="1"/>
            <p:nvPr/>
          </p:nvSpPr>
          <p:spPr>
            <a:xfrm>
              <a:off x="937744" y="1655599"/>
              <a:ext cx="5171229" cy="675585"/>
            </a:xfrm>
            <a:prstGeom prst="rect">
              <a:avLst/>
            </a:prstGeom>
            <a:noFill/>
            <a:ln>
              <a:noFill/>
            </a:ln>
          </p:spPr>
          <p:txBody>
            <a:bodyPr anchorCtr="0" anchor="ctr" bIns="57150" lIns="57150" spcFirstLastPara="1" rIns="57150" wrap="square" tIns="57150">
              <a:noAutofit/>
            </a:bodyPr>
            <a:lstStyle/>
            <a:p>
              <a:pPr indent="0" lvl="0" marL="0" marR="0" rtl="0" algn="l">
                <a:lnSpc>
                  <a:spcPct val="90000"/>
                </a:lnSpc>
                <a:spcBef>
                  <a:spcPts val="0"/>
                </a:spcBef>
                <a:spcAft>
                  <a:spcPts val="0"/>
                </a:spcAft>
                <a:buClr>
                  <a:schemeClr val="dk1"/>
                </a:buClr>
                <a:buSzPts val="1500"/>
                <a:buFont typeface="Times New Roman"/>
                <a:buNone/>
              </a:pPr>
              <a:r>
                <a:rPr lang="en-US" sz="1500">
                  <a:solidFill>
                    <a:schemeClr val="dk1"/>
                  </a:solidFill>
                  <a:latin typeface="Times New Roman"/>
                  <a:ea typeface="Times New Roman"/>
                  <a:cs typeface="Times New Roman"/>
                  <a:sym typeface="Times New Roman"/>
                </a:rPr>
                <a:t>Inventarizatsiyani nazorat qilishda katalog ob'ektlarining kichik bir qismi dollar inventarizatsiyasining ko'p qismini tashkil qiladi.</a:t>
              </a:r>
              <a:endParaRPr sz="1500">
                <a:solidFill>
                  <a:schemeClr val="dk1"/>
                </a:solidFill>
                <a:latin typeface="Times New Roman"/>
                <a:ea typeface="Times New Roman"/>
                <a:cs typeface="Times New Roman"/>
                <a:sym typeface="Times New Roman"/>
              </a:endParaRPr>
            </a:p>
          </p:txBody>
        </p:sp>
        <p:sp>
          <p:nvSpPr>
            <p:cNvPr id="445" name="Google Shape;445;p25"/>
            <p:cNvSpPr/>
            <p:nvPr/>
          </p:nvSpPr>
          <p:spPr>
            <a:xfrm>
              <a:off x="1375089" y="2451872"/>
              <a:ext cx="6138082" cy="717621"/>
            </a:xfrm>
            <a:prstGeom prst="roundRect">
              <a:avLst>
                <a:gd fmla="val 1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25"/>
            <p:cNvSpPr txBox="1"/>
            <p:nvPr/>
          </p:nvSpPr>
          <p:spPr>
            <a:xfrm>
              <a:off x="1396107" y="2472890"/>
              <a:ext cx="5171229" cy="675585"/>
            </a:xfrm>
            <a:prstGeom prst="rect">
              <a:avLst/>
            </a:prstGeom>
            <a:noFill/>
            <a:ln>
              <a:noFill/>
            </a:ln>
          </p:spPr>
          <p:txBody>
            <a:bodyPr anchorCtr="0" anchor="ctr" bIns="57150" lIns="57150" spcFirstLastPara="1" rIns="57150" wrap="square" tIns="57150">
              <a:noAutofit/>
            </a:bodyPr>
            <a:lstStyle/>
            <a:p>
              <a:pPr indent="0" lvl="0" marL="0" marR="0" rtl="0" algn="l">
                <a:lnSpc>
                  <a:spcPct val="90000"/>
                </a:lnSpc>
                <a:spcBef>
                  <a:spcPts val="0"/>
                </a:spcBef>
                <a:spcAft>
                  <a:spcPts val="0"/>
                </a:spcAft>
                <a:buClr>
                  <a:schemeClr val="dk1"/>
                </a:buClr>
                <a:buSzPts val="1500"/>
                <a:buFont typeface="Times New Roman"/>
                <a:buNone/>
              </a:pPr>
              <a:r>
                <a:rPr lang="en-US" sz="1500">
                  <a:solidFill>
                    <a:schemeClr val="dk1"/>
                  </a:solidFill>
                  <a:latin typeface="Times New Roman"/>
                  <a:ea typeface="Times New Roman"/>
                  <a:cs typeface="Times New Roman"/>
                  <a:sym typeface="Times New Roman"/>
                </a:rPr>
                <a:t>Xodimlar bilan munosabatlarda xodimlarning kichik bir qismi ishdan bo'shatishning katta qismini tashkil qiladi.</a:t>
              </a:r>
              <a:endParaRPr sz="1500">
                <a:solidFill>
                  <a:schemeClr val="dk1"/>
                </a:solidFill>
                <a:latin typeface="Times New Roman"/>
                <a:ea typeface="Times New Roman"/>
                <a:cs typeface="Times New Roman"/>
                <a:sym typeface="Times New Roman"/>
              </a:endParaRPr>
            </a:p>
          </p:txBody>
        </p:sp>
        <p:sp>
          <p:nvSpPr>
            <p:cNvPr id="447" name="Google Shape;447;p25"/>
            <p:cNvSpPr/>
            <p:nvPr/>
          </p:nvSpPr>
          <p:spPr>
            <a:xfrm>
              <a:off x="1833453" y="3269162"/>
              <a:ext cx="6138082" cy="717621"/>
            </a:xfrm>
            <a:prstGeom prst="roundRect">
              <a:avLst>
                <a:gd fmla="val 1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25"/>
            <p:cNvSpPr txBox="1"/>
            <p:nvPr/>
          </p:nvSpPr>
          <p:spPr>
            <a:xfrm>
              <a:off x="1854471" y="3290180"/>
              <a:ext cx="5171229" cy="675585"/>
            </a:xfrm>
            <a:prstGeom prst="rect">
              <a:avLst/>
            </a:prstGeom>
            <a:noFill/>
            <a:ln>
              <a:noFill/>
            </a:ln>
          </p:spPr>
          <p:txBody>
            <a:bodyPr anchorCtr="0" anchor="ctr" bIns="57150" lIns="57150" spcFirstLastPara="1" rIns="57150" wrap="square" tIns="57150">
              <a:noAutofit/>
            </a:bodyPr>
            <a:lstStyle/>
            <a:p>
              <a:pPr indent="0" lvl="0" marL="0" marR="0" rtl="0" algn="l">
                <a:lnSpc>
                  <a:spcPct val="90000"/>
                </a:lnSpc>
                <a:spcBef>
                  <a:spcPts val="0"/>
                </a:spcBef>
                <a:spcAft>
                  <a:spcPts val="0"/>
                </a:spcAft>
                <a:buClr>
                  <a:schemeClr val="dk1"/>
                </a:buClr>
                <a:buSzPts val="1500"/>
                <a:buFont typeface="Times New Roman"/>
                <a:buNone/>
              </a:pPr>
              <a:r>
                <a:rPr lang="en-US" sz="1500">
                  <a:solidFill>
                    <a:schemeClr val="dk1"/>
                  </a:solidFill>
                  <a:latin typeface="Times New Roman"/>
                  <a:ea typeface="Times New Roman"/>
                  <a:cs typeface="Times New Roman"/>
                  <a:sym typeface="Times New Roman"/>
                </a:rPr>
                <a:t>Mashina yoki uskunada uskunaning kichik bir qismi kechikishlar va nuqsonlarning ko'p qismini tashkil qiladi.</a:t>
              </a:r>
              <a:endParaRPr sz="1500">
                <a:solidFill>
                  <a:schemeClr val="dk1"/>
                </a:solidFill>
                <a:latin typeface="Times New Roman"/>
                <a:ea typeface="Times New Roman"/>
                <a:cs typeface="Times New Roman"/>
                <a:sym typeface="Times New Roman"/>
              </a:endParaRPr>
            </a:p>
          </p:txBody>
        </p:sp>
        <p:sp>
          <p:nvSpPr>
            <p:cNvPr id="449" name="Google Shape;449;p25"/>
            <p:cNvSpPr/>
            <p:nvPr/>
          </p:nvSpPr>
          <p:spPr>
            <a:xfrm>
              <a:off x="5671628" y="524262"/>
              <a:ext cx="466453" cy="466453"/>
            </a:xfrm>
            <a:prstGeom prst="downArrow">
              <a:avLst>
                <a:gd fmla="val 55000" name="adj1"/>
                <a:gd fmla="val 45000" name="adj2"/>
              </a:avLst>
            </a:prstGeom>
            <a:solidFill>
              <a:schemeClr val="accent2">
                <a:alpha val="89803"/>
              </a:scheme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25"/>
            <p:cNvSpPr txBox="1"/>
            <p:nvPr/>
          </p:nvSpPr>
          <p:spPr>
            <a:xfrm>
              <a:off x="5776580" y="524262"/>
              <a:ext cx="256549" cy="351006"/>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dk1"/>
                </a:buClr>
                <a:buSzPts val="2200"/>
                <a:buFont typeface="Calibri"/>
                <a:buNone/>
              </a:pPr>
              <a:r>
                <a:t/>
              </a:r>
              <a:endParaRPr sz="2200">
                <a:solidFill>
                  <a:schemeClr val="dk1"/>
                </a:solidFill>
                <a:latin typeface="Times New Roman"/>
                <a:ea typeface="Times New Roman"/>
                <a:cs typeface="Times New Roman"/>
                <a:sym typeface="Times New Roman"/>
              </a:endParaRPr>
            </a:p>
          </p:txBody>
        </p:sp>
        <p:sp>
          <p:nvSpPr>
            <p:cNvPr id="451" name="Google Shape;451;p25"/>
            <p:cNvSpPr/>
            <p:nvPr/>
          </p:nvSpPr>
          <p:spPr>
            <a:xfrm>
              <a:off x="6129992" y="1341552"/>
              <a:ext cx="466453" cy="466453"/>
            </a:xfrm>
            <a:prstGeom prst="downArrow">
              <a:avLst>
                <a:gd fmla="val 55000" name="adj1"/>
                <a:gd fmla="val 45000" name="adj2"/>
              </a:avLst>
            </a:prstGeom>
            <a:solidFill>
              <a:schemeClr val="accent2">
                <a:alpha val="89803"/>
              </a:scheme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25"/>
            <p:cNvSpPr txBox="1"/>
            <p:nvPr/>
          </p:nvSpPr>
          <p:spPr>
            <a:xfrm>
              <a:off x="6234944" y="1341552"/>
              <a:ext cx="256549" cy="351006"/>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dk1"/>
                </a:buClr>
                <a:buSzPts val="2200"/>
                <a:buFont typeface="Calibri"/>
                <a:buNone/>
              </a:pPr>
              <a:r>
                <a:t/>
              </a:r>
              <a:endParaRPr sz="2200">
                <a:solidFill>
                  <a:schemeClr val="dk1"/>
                </a:solidFill>
                <a:latin typeface="Times New Roman"/>
                <a:ea typeface="Times New Roman"/>
                <a:cs typeface="Times New Roman"/>
                <a:sym typeface="Times New Roman"/>
              </a:endParaRPr>
            </a:p>
          </p:txBody>
        </p:sp>
        <p:sp>
          <p:nvSpPr>
            <p:cNvPr id="453" name="Google Shape;453;p25"/>
            <p:cNvSpPr/>
            <p:nvPr/>
          </p:nvSpPr>
          <p:spPr>
            <a:xfrm>
              <a:off x="6588355" y="2146883"/>
              <a:ext cx="466453" cy="466453"/>
            </a:xfrm>
            <a:prstGeom prst="downArrow">
              <a:avLst>
                <a:gd fmla="val 55000" name="adj1"/>
                <a:gd fmla="val 45000" name="adj2"/>
              </a:avLst>
            </a:prstGeom>
            <a:solidFill>
              <a:schemeClr val="accent2">
                <a:alpha val="89803"/>
              </a:scheme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25"/>
            <p:cNvSpPr txBox="1"/>
            <p:nvPr/>
          </p:nvSpPr>
          <p:spPr>
            <a:xfrm>
              <a:off x="6693307" y="2146883"/>
              <a:ext cx="256549" cy="351006"/>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dk1"/>
                </a:buClr>
                <a:buSzPts val="2200"/>
                <a:buFont typeface="Calibri"/>
                <a:buNone/>
              </a:pPr>
              <a:r>
                <a:t/>
              </a:r>
              <a:endParaRPr sz="2200">
                <a:solidFill>
                  <a:schemeClr val="dk1"/>
                </a:solidFill>
                <a:latin typeface="Times New Roman"/>
                <a:ea typeface="Times New Roman"/>
                <a:cs typeface="Times New Roman"/>
                <a:sym typeface="Times New Roman"/>
              </a:endParaRPr>
            </a:p>
          </p:txBody>
        </p:sp>
        <p:sp>
          <p:nvSpPr>
            <p:cNvPr id="455" name="Google Shape;455;p25"/>
            <p:cNvSpPr/>
            <p:nvPr/>
          </p:nvSpPr>
          <p:spPr>
            <a:xfrm>
              <a:off x="7046718" y="2972147"/>
              <a:ext cx="466453" cy="466453"/>
            </a:xfrm>
            <a:prstGeom prst="downArrow">
              <a:avLst>
                <a:gd fmla="val 55000" name="adj1"/>
                <a:gd fmla="val 45000" name="adj2"/>
              </a:avLst>
            </a:prstGeom>
            <a:solidFill>
              <a:schemeClr val="accent2">
                <a:alpha val="89803"/>
              </a:scheme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25"/>
            <p:cNvSpPr txBox="1"/>
            <p:nvPr/>
          </p:nvSpPr>
          <p:spPr>
            <a:xfrm>
              <a:off x="7151670" y="2972147"/>
              <a:ext cx="256549" cy="351006"/>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dk1"/>
                </a:buClr>
                <a:buSzPts val="2200"/>
                <a:buFont typeface="Calibri"/>
                <a:buNone/>
              </a:pPr>
              <a:r>
                <a:t/>
              </a:r>
              <a:endParaRPr sz="22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26"/>
          <p:cNvSpPr txBox="1"/>
          <p:nvPr>
            <p:ph idx="1" type="body"/>
          </p:nvPr>
        </p:nvSpPr>
        <p:spPr>
          <a:xfrm>
            <a:off x="838200" y="347473"/>
            <a:ext cx="10024872" cy="1847088"/>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800"/>
              <a:buNone/>
            </a:pPr>
            <a:r>
              <a:rPr lang="en-US">
                <a:solidFill>
                  <a:schemeClr val="dk1"/>
                </a:solidFill>
                <a:latin typeface="Times New Roman"/>
                <a:ea typeface="Times New Roman"/>
                <a:cs typeface="Times New Roman"/>
                <a:sym typeface="Times New Roman"/>
              </a:rPr>
              <a:t>Muammoni hal qilishda qo'llanilganda, Pareto diagrammasi muammoga qo'shilgan hissalarning ularning ahamiyati tartibida ro'yxatidan iborat. Muammoni hal qilishda Pareto diagrammalaridan foydalanish keng ko'lamli bo'lishi mumkin.</a:t>
            </a:r>
            <a:endParaRPr>
              <a:latin typeface="Times New Roman"/>
              <a:ea typeface="Times New Roman"/>
              <a:cs typeface="Times New Roman"/>
              <a:sym typeface="Times New Roman"/>
            </a:endParaRPr>
          </a:p>
        </p:txBody>
      </p:sp>
      <p:sp>
        <p:nvSpPr>
          <p:cNvPr id="462" name="Google Shape;462;p26"/>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26</a:t>
            </a:r>
            <a:endParaRPr sz="3600">
              <a:solidFill>
                <a:schemeClr val="dk1"/>
              </a:solidFill>
              <a:latin typeface="Times New Roman"/>
              <a:ea typeface="Times New Roman"/>
              <a:cs typeface="Times New Roman"/>
              <a:sym typeface="Times New Roman"/>
            </a:endParaRPr>
          </a:p>
        </p:txBody>
      </p:sp>
      <p:grpSp>
        <p:nvGrpSpPr>
          <p:cNvPr id="463" name="Google Shape;463;p26"/>
          <p:cNvGrpSpPr/>
          <p:nvPr/>
        </p:nvGrpSpPr>
        <p:grpSpPr>
          <a:xfrm>
            <a:off x="2032000" y="2194561"/>
            <a:ext cx="7550912" cy="3913631"/>
            <a:chOff x="0" y="0"/>
            <a:chExt cx="7550912" cy="3913631"/>
          </a:xfrm>
        </p:grpSpPr>
        <p:cxnSp>
          <p:nvCxnSpPr>
            <p:cNvPr id="464" name="Google Shape;464;p26"/>
            <p:cNvCxnSpPr/>
            <p:nvPr/>
          </p:nvCxnSpPr>
          <p:spPr>
            <a:xfrm>
              <a:off x="0" y="0"/>
              <a:ext cx="7550912" cy="0"/>
            </a:xfrm>
            <a:prstGeom prst="straightConnector1">
              <a:avLst/>
            </a:prstGeom>
            <a:solidFill>
              <a:srgbClr val="D66E29"/>
            </a:solidFill>
            <a:ln cap="flat" cmpd="sng" w="12700">
              <a:solidFill>
                <a:srgbClr val="D66E29"/>
              </a:solidFill>
              <a:prstDash val="solid"/>
              <a:miter lim="800000"/>
              <a:headEnd len="sm" w="sm" type="none"/>
              <a:tailEnd len="sm" w="sm" type="none"/>
            </a:ln>
          </p:spPr>
        </p:cxnSp>
        <p:sp>
          <p:nvSpPr>
            <p:cNvPr id="465" name="Google Shape;465;p26"/>
            <p:cNvSpPr/>
            <p:nvPr/>
          </p:nvSpPr>
          <p:spPr>
            <a:xfrm>
              <a:off x="0" y="0"/>
              <a:ext cx="1510182" cy="39136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26"/>
            <p:cNvSpPr txBox="1"/>
            <p:nvPr/>
          </p:nvSpPr>
          <p:spPr>
            <a:xfrm>
              <a:off x="0" y="0"/>
              <a:ext cx="1510182" cy="3913631"/>
            </a:xfrm>
            <a:prstGeom prst="rect">
              <a:avLst/>
            </a:prstGeom>
            <a:noFill/>
            <a:ln>
              <a:noFill/>
            </a:ln>
          </p:spPr>
          <p:txBody>
            <a:bodyPr anchorCtr="0" anchor="t" bIns="99050" lIns="99050" spcFirstLastPara="1" rIns="99050" wrap="square" tIns="99050">
              <a:noAutofit/>
            </a:bodyPr>
            <a:lstStyle/>
            <a:p>
              <a:pPr indent="0" lvl="0" marL="0" marR="0" rtl="0" algn="l">
                <a:lnSpc>
                  <a:spcPct val="90000"/>
                </a:lnSpc>
                <a:spcBef>
                  <a:spcPts val="0"/>
                </a:spcBef>
                <a:spcAft>
                  <a:spcPts val="0"/>
                </a:spcAft>
                <a:buClr>
                  <a:schemeClr val="dk1"/>
                </a:buClr>
                <a:buSzPts val="2600"/>
                <a:buFont typeface="Calibri"/>
                <a:buNone/>
              </a:pPr>
              <a:r>
                <a:rPr lang="en-US" sz="2600">
                  <a:solidFill>
                    <a:schemeClr val="dk1"/>
                  </a:solidFill>
                  <a:latin typeface="Calibri"/>
                  <a:ea typeface="Calibri"/>
                  <a:cs typeface="Calibri"/>
                  <a:sym typeface="Calibri"/>
                </a:rPr>
                <a:t>NAMUNA</a:t>
              </a:r>
              <a:endParaRPr sz="2600">
                <a:solidFill>
                  <a:schemeClr val="dk1"/>
                </a:solidFill>
                <a:latin typeface="Calibri"/>
                <a:ea typeface="Calibri"/>
                <a:cs typeface="Calibri"/>
                <a:sym typeface="Calibri"/>
              </a:endParaRPr>
            </a:p>
          </p:txBody>
        </p:sp>
        <p:sp>
          <p:nvSpPr>
            <p:cNvPr id="467" name="Google Shape;467;p26"/>
            <p:cNvSpPr/>
            <p:nvPr/>
          </p:nvSpPr>
          <p:spPr>
            <a:xfrm>
              <a:off x="1623446" y="26418"/>
              <a:ext cx="5927465" cy="52837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26"/>
            <p:cNvSpPr txBox="1"/>
            <p:nvPr/>
          </p:nvSpPr>
          <p:spPr>
            <a:xfrm>
              <a:off x="1623446" y="26418"/>
              <a:ext cx="5927465" cy="528378"/>
            </a:xfrm>
            <a:prstGeom prst="rect">
              <a:avLst/>
            </a:prstGeom>
            <a:noFill/>
            <a:ln>
              <a:noFill/>
            </a:ln>
          </p:spPr>
          <p:txBody>
            <a:bodyPr anchorCtr="0" anchor="t" bIns="64750" lIns="64750" spcFirstLastPara="1" rIns="64750" wrap="square" tIns="64750">
              <a:noAutofit/>
            </a:bodyPr>
            <a:lstStyle/>
            <a:p>
              <a:pPr indent="0" lvl="0" marL="0" marR="0" rtl="0" algn="l">
                <a:lnSpc>
                  <a:spcPct val="90000"/>
                </a:lnSpc>
                <a:spcBef>
                  <a:spcPts val="0"/>
                </a:spcBef>
                <a:spcAft>
                  <a:spcPts val="0"/>
                </a:spcAft>
                <a:buClr>
                  <a:schemeClr val="dk1"/>
                </a:buClr>
                <a:buSzPts val="1700"/>
                <a:buFont typeface="Calibri"/>
                <a:buNone/>
              </a:pPr>
              <a:r>
                <a:rPr lang="en-US" sz="1700">
                  <a:solidFill>
                    <a:schemeClr val="dk1"/>
                  </a:solidFill>
                  <a:latin typeface="Calibri"/>
                  <a:ea typeface="Calibri"/>
                  <a:cs typeface="Calibri"/>
                  <a:sym typeface="Calibri"/>
                </a:rPr>
                <a:t>Eng jiddiy muammolarni aniqlang.</a:t>
              </a:r>
              <a:endParaRPr sz="1700">
                <a:solidFill>
                  <a:schemeClr val="dk1"/>
                </a:solidFill>
                <a:latin typeface="Calibri"/>
                <a:ea typeface="Calibri"/>
                <a:cs typeface="Calibri"/>
                <a:sym typeface="Calibri"/>
              </a:endParaRPr>
            </a:p>
          </p:txBody>
        </p:sp>
        <p:cxnSp>
          <p:nvCxnSpPr>
            <p:cNvPr id="469" name="Google Shape;469;p26"/>
            <p:cNvCxnSpPr/>
            <p:nvPr/>
          </p:nvCxnSpPr>
          <p:spPr>
            <a:xfrm>
              <a:off x="1510182" y="554797"/>
              <a:ext cx="6040729" cy="0"/>
            </a:xfrm>
            <a:prstGeom prst="straightConnector1">
              <a:avLst/>
            </a:prstGeom>
            <a:solidFill>
              <a:schemeClr val="accent2"/>
            </a:solidFill>
            <a:ln cap="flat" cmpd="sng" w="12700">
              <a:solidFill>
                <a:schemeClr val="accent2"/>
              </a:solidFill>
              <a:prstDash val="solid"/>
              <a:miter lim="800000"/>
              <a:headEnd len="sm" w="sm" type="none"/>
              <a:tailEnd len="sm" w="sm" type="none"/>
            </a:ln>
          </p:spPr>
        </p:cxnSp>
        <p:sp>
          <p:nvSpPr>
            <p:cNvPr id="470" name="Google Shape;470;p26"/>
            <p:cNvSpPr/>
            <p:nvPr/>
          </p:nvSpPr>
          <p:spPr>
            <a:xfrm>
              <a:off x="1623446" y="581216"/>
              <a:ext cx="5927465" cy="52837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26"/>
            <p:cNvSpPr txBox="1"/>
            <p:nvPr/>
          </p:nvSpPr>
          <p:spPr>
            <a:xfrm>
              <a:off x="1623446" y="581216"/>
              <a:ext cx="5927465" cy="528378"/>
            </a:xfrm>
            <a:prstGeom prst="rect">
              <a:avLst/>
            </a:prstGeom>
            <a:noFill/>
            <a:ln>
              <a:noFill/>
            </a:ln>
          </p:spPr>
          <p:txBody>
            <a:bodyPr anchorCtr="0" anchor="t" bIns="64750" lIns="64750" spcFirstLastPara="1" rIns="64750" wrap="square" tIns="64750">
              <a:noAutofit/>
            </a:bodyPr>
            <a:lstStyle/>
            <a:p>
              <a:pPr indent="0" lvl="0" marL="0" marR="0" rtl="0" algn="l">
                <a:lnSpc>
                  <a:spcPct val="90000"/>
                </a:lnSpc>
                <a:spcBef>
                  <a:spcPts val="0"/>
                </a:spcBef>
                <a:spcAft>
                  <a:spcPts val="0"/>
                </a:spcAft>
                <a:buClr>
                  <a:schemeClr val="dk1"/>
                </a:buClr>
                <a:buSzPts val="1700"/>
                <a:buFont typeface="Calibri"/>
                <a:buNone/>
              </a:pPr>
              <a:r>
                <a:rPr lang="en-US" sz="1700">
                  <a:solidFill>
                    <a:schemeClr val="dk1"/>
                  </a:solidFill>
                  <a:latin typeface="Calibri"/>
                  <a:ea typeface="Calibri"/>
                  <a:cs typeface="Calibri"/>
                  <a:sym typeface="Calibri"/>
                </a:rPr>
                <a:t>Muammoga chuqurroq kirib boring.</a:t>
              </a:r>
              <a:endParaRPr sz="1700">
                <a:solidFill>
                  <a:schemeClr val="dk1"/>
                </a:solidFill>
                <a:latin typeface="Calibri"/>
                <a:ea typeface="Calibri"/>
                <a:cs typeface="Calibri"/>
                <a:sym typeface="Calibri"/>
              </a:endParaRPr>
            </a:p>
          </p:txBody>
        </p:sp>
        <p:cxnSp>
          <p:nvCxnSpPr>
            <p:cNvPr id="472" name="Google Shape;472;p26"/>
            <p:cNvCxnSpPr/>
            <p:nvPr/>
          </p:nvCxnSpPr>
          <p:spPr>
            <a:xfrm>
              <a:off x="1510182" y="1109594"/>
              <a:ext cx="6040729" cy="0"/>
            </a:xfrm>
            <a:prstGeom prst="straightConnector1">
              <a:avLst/>
            </a:prstGeom>
            <a:solidFill>
              <a:schemeClr val="accent2"/>
            </a:solidFill>
            <a:ln cap="flat" cmpd="sng" w="12700">
              <a:solidFill>
                <a:schemeClr val="accent2"/>
              </a:solidFill>
              <a:prstDash val="solid"/>
              <a:miter lim="800000"/>
              <a:headEnd len="sm" w="sm" type="none"/>
              <a:tailEnd len="sm" w="sm" type="none"/>
            </a:ln>
          </p:spPr>
        </p:cxnSp>
        <p:sp>
          <p:nvSpPr>
            <p:cNvPr id="473" name="Google Shape;473;p26"/>
            <p:cNvSpPr/>
            <p:nvPr/>
          </p:nvSpPr>
          <p:spPr>
            <a:xfrm>
              <a:off x="1623446" y="1136013"/>
              <a:ext cx="5927465" cy="52837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26"/>
            <p:cNvSpPr txBox="1"/>
            <p:nvPr/>
          </p:nvSpPr>
          <p:spPr>
            <a:xfrm>
              <a:off x="1623446" y="1136013"/>
              <a:ext cx="5927465" cy="528378"/>
            </a:xfrm>
            <a:prstGeom prst="rect">
              <a:avLst/>
            </a:prstGeom>
            <a:noFill/>
            <a:ln>
              <a:noFill/>
            </a:ln>
          </p:spPr>
          <p:txBody>
            <a:bodyPr anchorCtr="0" anchor="t" bIns="64750" lIns="64750" spcFirstLastPara="1" rIns="64750" wrap="square" tIns="64750">
              <a:noAutofit/>
            </a:bodyPr>
            <a:lstStyle/>
            <a:p>
              <a:pPr indent="0" lvl="0" marL="0" marR="0" rtl="0" algn="l">
                <a:lnSpc>
                  <a:spcPct val="90000"/>
                </a:lnSpc>
                <a:spcBef>
                  <a:spcPts val="0"/>
                </a:spcBef>
                <a:spcAft>
                  <a:spcPts val="0"/>
                </a:spcAft>
                <a:buClr>
                  <a:schemeClr val="dk1"/>
                </a:buClr>
                <a:buSzPts val="1700"/>
                <a:buFont typeface="Calibri"/>
                <a:buNone/>
              </a:pPr>
              <a:r>
                <a:rPr lang="en-US" sz="1700">
                  <a:solidFill>
                    <a:schemeClr val="dk1"/>
                  </a:solidFill>
                  <a:latin typeface="Calibri"/>
                  <a:ea typeface="Calibri"/>
                  <a:cs typeface="Calibri"/>
                  <a:sym typeface="Calibri"/>
                </a:rPr>
                <a:t>Ma'lumotni tasviriy ko'rsatish orqali muammoni aniqlang.</a:t>
              </a:r>
              <a:endParaRPr sz="1700">
                <a:solidFill>
                  <a:schemeClr val="dk1"/>
                </a:solidFill>
                <a:latin typeface="Calibri"/>
                <a:ea typeface="Calibri"/>
                <a:cs typeface="Calibri"/>
                <a:sym typeface="Calibri"/>
              </a:endParaRPr>
            </a:p>
          </p:txBody>
        </p:sp>
        <p:cxnSp>
          <p:nvCxnSpPr>
            <p:cNvPr id="475" name="Google Shape;475;p26"/>
            <p:cNvCxnSpPr/>
            <p:nvPr/>
          </p:nvCxnSpPr>
          <p:spPr>
            <a:xfrm>
              <a:off x="1510182" y="1664391"/>
              <a:ext cx="6040729" cy="0"/>
            </a:xfrm>
            <a:prstGeom prst="straightConnector1">
              <a:avLst/>
            </a:prstGeom>
            <a:solidFill>
              <a:schemeClr val="accent2"/>
            </a:solidFill>
            <a:ln cap="flat" cmpd="sng" w="12700">
              <a:solidFill>
                <a:schemeClr val="accent2"/>
              </a:solidFill>
              <a:prstDash val="solid"/>
              <a:miter lim="800000"/>
              <a:headEnd len="sm" w="sm" type="none"/>
              <a:tailEnd len="sm" w="sm" type="none"/>
            </a:ln>
          </p:spPr>
        </p:cxnSp>
        <p:sp>
          <p:nvSpPr>
            <p:cNvPr id="476" name="Google Shape;476;p26"/>
            <p:cNvSpPr/>
            <p:nvPr/>
          </p:nvSpPr>
          <p:spPr>
            <a:xfrm>
              <a:off x="1623446" y="1690810"/>
              <a:ext cx="5927465" cy="52837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26"/>
            <p:cNvSpPr txBox="1"/>
            <p:nvPr/>
          </p:nvSpPr>
          <p:spPr>
            <a:xfrm>
              <a:off x="1623446" y="1690810"/>
              <a:ext cx="5927465" cy="528378"/>
            </a:xfrm>
            <a:prstGeom prst="rect">
              <a:avLst/>
            </a:prstGeom>
            <a:noFill/>
            <a:ln>
              <a:noFill/>
            </a:ln>
          </p:spPr>
          <p:txBody>
            <a:bodyPr anchorCtr="0" anchor="t" bIns="64750" lIns="64750" spcFirstLastPara="1" rIns="64750" wrap="square" tIns="64750">
              <a:noAutofit/>
            </a:bodyPr>
            <a:lstStyle/>
            <a:p>
              <a:pPr indent="0" lvl="0" marL="0" marR="0" rtl="0" algn="l">
                <a:lnSpc>
                  <a:spcPct val="90000"/>
                </a:lnSpc>
                <a:spcBef>
                  <a:spcPts val="0"/>
                </a:spcBef>
                <a:spcAft>
                  <a:spcPts val="0"/>
                </a:spcAft>
                <a:buClr>
                  <a:schemeClr val="dk1"/>
                </a:buClr>
                <a:buSzPts val="1700"/>
                <a:buFont typeface="Calibri"/>
                <a:buNone/>
              </a:pPr>
              <a:r>
                <a:rPr lang="en-US" sz="1700">
                  <a:solidFill>
                    <a:schemeClr val="dk1"/>
                  </a:solidFill>
                  <a:latin typeface="Calibri"/>
                  <a:ea typeface="Calibri"/>
                  <a:cs typeface="Calibri"/>
                  <a:sym typeface="Calibri"/>
                </a:rPr>
                <a:t>Boshqaruv taqdimotlarini qiling.</a:t>
              </a:r>
              <a:endParaRPr sz="1700">
                <a:solidFill>
                  <a:schemeClr val="dk1"/>
                </a:solidFill>
                <a:latin typeface="Calibri"/>
                <a:ea typeface="Calibri"/>
                <a:cs typeface="Calibri"/>
                <a:sym typeface="Calibri"/>
              </a:endParaRPr>
            </a:p>
          </p:txBody>
        </p:sp>
        <p:cxnSp>
          <p:nvCxnSpPr>
            <p:cNvPr id="478" name="Google Shape;478;p26"/>
            <p:cNvCxnSpPr/>
            <p:nvPr/>
          </p:nvCxnSpPr>
          <p:spPr>
            <a:xfrm>
              <a:off x="1510182" y="2219189"/>
              <a:ext cx="6040729" cy="0"/>
            </a:xfrm>
            <a:prstGeom prst="straightConnector1">
              <a:avLst/>
            </a:prstGeom>
            <a:solidFill>
              <a:schemeClr val="accent2"/>
            </a:solidFill>
            <a:ln cap="flat" cmpd="sng" w="12700">
              <a:solidFill>
                <a:schemeClr val="accent2"/>
              </a:solidFill>
              <a:prstDash val="solid"/>
              <a:miter lim="800000"/>
              <a:headEnd len="sm" w="sm" type="none"/>
              <a:tailEnd len="sm" w="sm" type="none"/>
            </a:ln>
          </p:spPr>
        </p:cxnSp>
        <p:sp>
          <p:nvSpPr>
            <p:cNvPr id="479" name="Google Shape;479;p26"/>
            <p:cNvSpPr/>
            <p:nvPr/>
          </p:nvSpPr>
          <p:spPr>
            <a:xfrm>
              <a:off x="1623446" y="2245608"/>
              <a:ext cx="5927465" cy="52837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26"/>
            <p:cNvSpPr txBox="1"/>
            <p:nvPr/>
          </p:nvSpPr>
          <p:spPr>
            <a:xfrm>
              <a:off x="1623446" y="2245608"/>
              <a:ext cx="5927465" cy="528378"/>
            </a:xfrm>
            <a:prstGeom prst="rect">
              <a:avLst/>
            </a:prstGeom>
            <a:noFill/>
            <a:ln>
              <a:noFill/>
            </a:ln>
          </p:spPr>
          <p:txBody>
            <a:bodyPr anchorCtr="0" anchor="t" bIns="64750" lIns="64750" spcFirstLastPara="1" rIns="64750" wrap="square" tIns="64750">
              <a:noAutofit/>
            </a:bodyPr>
            <a:lstStyle/>
            <a:p>
              <a:pPr indent="0" lvl="0" marL="0" marR="0" rtl="0" algn="l">
                <a:lnSpc>
                  <a:spcPct val="90000"/>
                </a:lnSpc>
                <a:spcBef>
                  <a:spcPts val="0"/>
                </a:spcBef>
                <a:spcAft>
                  <a:spcPts val="0"/>
                </a:spcAft>
                <a:buClr>
                  <a:schemeClr val="dk1"/>
                </a:buClr>
                <a:buSzPts val="1700"/>
                <a:buFont typeface="Calibri"/>
                <a:buNone/>
              </a:pPr>
              <a:r>
                <a:rPr lang="en-US" sz="1700">
                  <a:solidFill>
                    <a:schemeClr val="dk1"/>
                  </a:solidFill>
                  <a:latin typeface="Calibri"/>
                  <a:ea typeface="Calibri"/>
                  <a:cs typeface="Calibri"/>
                  <a:sym typeface="Calibri"/>
                </a:rPr>
                <a:t>Oldin va keyin tasviriy taqqoslash.</a:t>
              </a:r>
              <a:endParaRPr sz="1700">
                <a:solidFill>
                  <a:schemeClr val="dk1"/>
                </a:solidFill>
                <a:latin typeface="Calibri"/>
                <a:ea typeface="Calibri"/>
                <a:cs typeface="Calibri"/>
                <a:sym typeface="Calibri"/>
              </a:endParaRPr>
            </a:p>
          </p:txBody>
        </p:sp>
        <p:cxnSp>
          <p:nvCxnSpPr>
            <p:cNvPr id="481" name="Google Shape;481;p26"/>
            <p:cNvCxnSpPr/>
            <p:nvPr/>
          </p:nvCxnSpPr>
          <p:spPr>
            <a:xfrm>
              <a:off x="1510182" y="2773986"/>
              <a:ext cx="6040729" cy="0"/>
            </a:xfrm>
            <a:prstGeom prst="straightConnector1">
              <a:avLst/>
            </a:prstGeom>
            <a:solidFill>
              <a:schemeClr val="accent2"/>
            </a:solidFill>
            <a:ln cap="flat" cmpd="sng" w="12700">
              <a:solidFill>
                <a:schemeClr val="accent2"/>
              </a:solidFill>
              <a:prstDash val="solid"/>
              <a:miter lim="800000"/>
              <a:headEnd len="sm" w="sm" type="none"/>
              <a:tailEnd len="sm" w="sm" type="none"/>
            </a:ln>
          </p:spPr>
        </p:cxnSp>
        <p:sp>
          <p:nvSpPr>
            <p:cNvPr id="482" name="Google Shape;482;p26"/>
            <p:cNvSpPr/>
            <p:nvPr/>
          </p:nvSpPr>
          <p:spPr>
            <a:xfrm>
              <a:off x="1623446" y="2800405"/>
              <a:ext cx="5927465" cy="52837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26"/>
            <p:cNvSpPr txBox="1"/>
            <p:nvPr/>
          </p:nvSpPr>
          <p:spPr>
            <a:xfrm>
              <a:off x="1623446" y="2800405"/>
              <a:ext cx="5927465" cy="528378"/>
            </a:xfrm>
            <a:prstGeom prst="rect">
              <a:avLst/>
            </a:prstGeom>
            <a:noFill/>
            <a:ln>
              <a:noFill/>
            </a:ln>
          </p:spPr>
          <p:txBody>
            <a:bodyPr anchorCtr="0" anchor="t" bIns="64750" lIns="64750" spcFirstLastPara="1" rIns="64750" wrap="square" tIns="64750">
              <a:noAutofit/>
            </a:bodyPr>
            <a:lstStyle/>
            <a:p>
              <a:pPr indent="0" lvl="0" marL="0" marR="0" rtl="0" algn="l">
                <a:lnSpc>
                  <a:spcPct val="90000"/>
                </a:lnSpc>
                <a:spcBef>
                  <a:spcPts val="0"/>
                </a:spcBef>
                <a:spcAft>
                  <a:spcPts val="0"/>
                </a:spcAft>
                <a:buClr>
                  <a:schemeClr val="dk1"/>
                </a:buClr>
                <a:buSzPts val="1700"/>
                <a:buFont typeface="Calibri"/>
                <a:buNone/>
              </a:pPr>
              <a:r>
                <a:rPr lang="en-US" sz="1700">
                  <a:solidFill>
                    <a:schemeClr val="dk1"/>
                  </a:solidFill>
                  <a:latin typeface="Calibri"/>
                  <a:ea typeface="Calibri"/>
                  <a:cs typeface="Calibri"/>
                  <a:sym typeface="Calibri"/>
                </a:rPr>
                <a:t>Muammoni kuzatib boring va u hal qilinganiga ishonch hosil qiling.</a:t>
              </a:r>
              <a:endParaRPr sz="1700">
                <a:solidFill>
                  <a:schemeClr val="dk1"/>
                </a:solidFill>
                <a:latin typeface="Calibri"/>
                <a:ea typeface="Calibri"/>
                <a:cs typeface="Calibri"/>
                <a:sym typeface="Calibri"/>
              </a:endParaRPr>
            </a:p>
          </p:txBody>
        </p:sp>
        <p:cxnSp>
          <p:nvCxnSpPr>
            <p:cNvPr id="484" name="Google Shape;484;p26"/>
            <p:cNvCxnSpPr/>
            <p:nvPr/>
          </p:nvCxnSpPr>
          <p:spPr>
            <a:xfrm>
              <a:off x="1510182" y="3328783"/>
              <a:ext cx="6040729" cy="0"/>
            </a:xfrm>
            <a:prstGeom prst="straightConnector1">
              <a:avLst/>
            </a:prstGeom>
            <a:solidFill>
              <a:schemeClr val="accent2"/>
            </a:solidFill>
            <a:ln cap="flat" cmpd="sng" w="12700">
              <a:solidFill>
                <a:schemeClr val="accent2"/>
              </a:solidFill>
              <a:prstDash val="solid"/>
              <a:miter lim="800000"/>
              <a:headEnd len="sm" w="sm" type="none"/>
              <a:tailEnd len="sm" w="sm" type="none"/>
            </a:ln>
          </p:spPr>
        </p:cxnSp>
        <p:sp>
          <p:nvSpPr>
            <p:cNvPr id="485" name="Google Shape;485;p26"/>
            <p:cNvSpPr/>
            <p:nvPr/>
          </p:nvSpPr>
          <p:spPr>
            <a:xfrm>
              <a:off x="1623446" y="3355202"/>
              <a:ext cx="5927465" cy="52837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26"/>
            <p:cNvSpPr txBox="1"/>
            <p:nvPr/>
          </p:nvSpPr>
          <p:spPr>
            <a:xfrm>
              <a:off x="1623446" y="3355202"/>
              <a:ext cx="5927465" cy="528378"/>
            </a:xfrm>
            <a:prstGeom prst="rect">
              <a:avLst/>
            </a:prstGeom>
            <a:noFill/>
            <a:ln>
              <a:noFill/>
            </a:ln>
          </p:spPr>
          <p:txBody>
            <a:bodyPr anchorCtr="0" anchor="t" bIns="64750" lIns="64750" spcFirstLastPara="1" rIns="64750" wrap="square" tIns="64750">
              <a:noAutofit/>
            </a:bodyPr>
            <a:lstStyle/>
            <a:p>
              <a:pPr indent="0" lvl="0" marL="0" marR="0" rtl="0" algn="l">
                <a:lnSpc>
                  <a:spcPct val="90000"/>
                </a:lnSpc>
                <a:spcBef>
                  <a:spcPts val="0"/>
                </a:spcBef>
                <a:spcAft>
                  <a:spcPts val="0"/>
                </a:spcAft>
                <a:buClr>
                  <a:schemeClr val="dk1"/>
                </a:buClr>
                <a:buSzPts val="1700"/>
                <a:buFont typeface="Calibri"/>
                <a:buNone/>
              </a:pPr>
              <a:r>
                <a:rPr lang="en-US" sz="1700">
                  <a:solidFill>
                    <a:schemeClr val="dk1"/>
                  </a:solidFill>
                  <a:latin typeface="Calibri"/>
                  <a:ea typeface="Calibri"/>
                  <a:cs typeface="Calibri"/>
                  <a:sym typeface="Calibri"/>
                </a:rPr>
                <a:t>Taraqqiyotni boshqa xodimlarga rasmli ko'rsating.</a:t>
              </a:r>
              <a:endParaRPr sz="1700">
                <a:solidFill>
                  <a:schemeClr val="dk1"/>
                </a:solidFill>
                <a:latin typeface="Calibri"/>
                <a:ea typeface="Calibri"/>
                <a:cs typeface="Calibri"/>
                <a:sym typeface="Calibri"/>
              </a:endParaRPr>
            </a:p>
          </p:txBody>
        </p:sp>
        <p:cxnSp>
          <p:nvCxnSpPr>
            <p:cNvPr id="487" name="Google Shape;487;p26"/>
            <p:cNvCxnSpPr/>
            <p:nvPr/>
          </p:nvCxnSpPr>
          <p:spPr>
            <a:xfrm>
              <a:off x="1510182" y="3883581"/>
              <a:ext cx="6040729" cy="0"/>
            </a:xfrm>
            <a:prstGeom prst="straightConnector1">
              <a:avLst/>
            </a:prstGeom>
            <a:solidFill>
              <a:schemeClr val="accent2"/>
            </a:solidFill>
            <a:ln cap="flat" cmpd="sng" w="12700">
              <a:solidFill>
                <a:schemeClr val="accent2"/>
              </a:solidFill>
              <a:prstDash val="solid"/>
              <a:miter lim="800000"/>
              <a:headEnd len="sm" w="sm" type="none"/>
              <a:tailEnd len="sm" w="sm" type="none"/>
            </a:ln>
          </p:spPr>
        </p:cxn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27"/>
          <p:cNvSpPr txBox="1"/>
          <p:nvPr>
            <p:ph type="title"/>
          </p:nvPr>
        </p:nvSpPr>
        <p:spPr>
          <a:xfrm>
            <a:off x="1387377" y="169580"/>
            <a:ext cx="8799576" cy="530352"/>
          </a:xfrm>
          <a:prstGeom prst="rect">
            <a:avLst/>
          </a:prstGeom>
          <a:solidFill>
            <a:schemeClr val="lt2"/>
          </a:solidFill>
          <a:ln cap="flat" cmpd="sng" w="9525">
            <a:solidFill>
              <a:srgbClr val="FF0000"/>
            </a:solidFill>
            <a:prstDash val="solid"/>
            <a:round/>
            <a:headEnd len="sm" w="sm" type="none"/>
            <a:tailEnd len="sm" w="sm" type="none"/>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3600">
                <a:latin typeface="Times New Roman"/>
                <a:ea typeface="Times New Roman"/>
                <a:cs typeface="Times New Roman"/>
                <a:sym typeface="Times New Roman"/>
              </a:rPr>
              <a:t>Pareto diagrammasini qanday yaratish kerak?</a:t>
            </a:r>
            <a:endParaRPr b="1" sz="3600">
              <a:latin typeface="Times New Roman"/>
              <a:ea typeface="Times New Roman"/>
              <a:cs typeface="Times New Roman"/>
              <a:sym typeface="Times New Roman"/>
            </a:endParaRPr>
          </a:p>
        </p:txBody>
      </p:sp>
      <p:sp>
        <p:nvSpPr>
          <p:cNvPr id="493" name="Google Shape;493;p27"/>
          <p:cNvSpPr txBox="1"/>
          <p:nvPr>
            <p:ph idx="1" type="body"/>
          </p:nvPr>
        </p:nvSpPr>
        <p:spPr>
          <a:xfrm>
            <a:off x="529365" y="768346"/>
            <a:ext cx="11662635" cy="144792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2400"/>
              <a:buNone/>
            </a:pPr>
            <a:r>
              <a:rPr lang="en-US" sz="2400">
                <a:solidFill>
                  <a:schemeClr val="dk1"/>
                </a:solidFill>
                <a:latin typeface="Times New Roman"/>
                <a:ea typeface="Times New Roman"/>
                <a:cs typeface="Times New Roman"/>
                <a:sym typeface="Times New Roman"/>
              </a:rPr>
              <a:t>Birinchi qadam, o'zgaruvchilarni chastotasi bo'yicha tartiblash va barcha o'zgaruvchilarga nisbatan har birining foizlarini hisoblash orqali ma'lumotlarni jadval shaklida tartibga solishdir. Gistogrammani qurishga o'xshash tarzda vertikal va gorizontal o'qlarni tuzing:</a:t>
            </a:r>
            <a:endParaRPr sz="2400">
              <a:latin typeface="Times New Roman"/>
              <a:ea typeface="Times New Roman"/>
              <a:cs typeface="Times New Roman"/>
              <a:sym typeface="Times New Roman"/>
            </a:endParaRPr>
          </a:p>
        </p:txBody>
      </p:sp>
      <p:sp>
        <p:nvSpPr>
          <p:cNvPr id="494" name="Google Shape;494;p27"/>
          <p:cNvSpPr/>
          <p:nvPr/>
        </p:nvSpPr>
        <p:spPr>
          <a:xfrm>
            <a:off x="10387169" y="5426749"/>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27</a:t>
            </a:r>
            <a:endParaRPr sz="3600">
              <a:solidFill>
                <a:schemeClr val="dk1"/>
              </a:solidFill>
              <a:latin typeface="Times New Roman"/>
              <a:ea typeface="Times New Roman"/>
              <a:cs typeface="Times New Roman"/>
              <a:sym typeface="Times New Roman"/>
            </a:endParaRPr>
          </a:p>
        </p:txBody>
      </p:sp>
      <p:pic>
        <p:nvPicPr>
          <p:cNvPr id="495" name="Google Shape;495;p27"/>
          <p:cNvPicPr preferRelativeResize="0"/>
          <p:nvPr/>
        </p:nvPicPr>
        <p:blipFill rotWithShape="1">
          <a:blip r:embed="rId3">
            <a:alphaModFix/>
          </a:blip>
          <a:srcRect b="0" l="0" r="0" t="0"/>
          <a:stretch/>
        </p:blipFill>
        <p:spPr>
          <a:xfrm>
            <a:off x="8921552" y="4156424"/>
            <a:ext cx="3178593" cy="1595744"/>
          </a:xfrm>
          <a:prstGeom prst="rect">
            <a:avLst/>
          </a:prstGeom>
          <a:noFill/>
          <a:ln>
            <a:noFill/>
          </a:ln>
        </p:spPr>
      </p:pic>
      <p:graphicFrame>
        <p:nvGraphicFramePr>
          <p:cNvPr id="496" name="Google Shape;496;p27"/>
          <p:cNvGraphicFramePr/>
          <p:nvPr/>
        </p:nvGraphicFramePr>
        <p:xfrm>
          <a:off x="4747890" y="4329469"/>
          <a:ext cx="3000000" cy="3000000"/>
        </p:xfrm>
        <a:graphic>
          <a:graphicData uri="http://schemas.openxmlformats.org/drawingml/2006/table">
            <a:tbl>
              <a:tblPr>
                <a:noFill/>
                <a:tableStyleId>{F8D52662-F848-447B-A675-C0AC45D9069E}</a:tableStyleId>
              </a:tblPr>
              <a:tblGrid>
                <a:gridCol w="977900"/>
                <a:gridCol w="800100"/>
                <a:gridCol w="609600"/>
                <a:gridCol w="609600"/>
              </a:tblGrid>
              <a:tr h="182875">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Maxsulot nomi</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Hajmi tonna</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yig'indi</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875">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bug'doy</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2223</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2223</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35.5%</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875">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guruch</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1522</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3745</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59.8%</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875">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suv</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1111</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4856</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77.5%</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875">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paxta yog'i</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452</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5308</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84.8%</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875">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go'sht</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321</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5629</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89.9%</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875">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olma</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223</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5852</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93.4%</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875">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banan</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215</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6067</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96.9%</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875">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makaron</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112</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6179</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98.7%</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875">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anor</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72</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6251</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99.8%</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875">
                <a:tc>
                  <a:txBody>
                    <a:bodyPr/>
                    <a:lstStyle/>
                    <a:p>
                      <a:pPr indent="0" lvl="0" marL="0" marR="0" rtl="0" algn="l">
                        <a:spcBef>
                          <a:spcPts val="0"/>
                        </a:spcBef>
                        <a:spcAft>
                          <a:spcPts val="0"/>
                        </a:spcAft>
                        <a:buNone/>
                      </a:pPr>
                      <a:r>
                        <a:rPr lang="en-US" sz="1100" u="none" cap="none" strike="noStrike">
                          <a:latin typeface="Times New Roman"/>
                          <a:ea typeface="Times New Roman"/>
                          <a:cs typeface="Times New Roman"/>
                          <a:sym typeface="Times New Roman"/>
                        </a:rPr>
                        <a:t>uzum</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12</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6263</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100.0%</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875">
                <a:tc>
                  <a:txBody>
                    <a:bodyPr/>
                    <a:lstStyle/>
                    <a:p>
                      <a:pPr indent="0" lvl="0" marL="0" marR="0" rtl="0" algn="l">
                        <a:spcBef>
                          <a:spcPts val="0"/>
                        </a:spcBef>
                        <a:spcAft>
                          <a:spcPts val="0"/>
                        </a:spcAft>
                        <a:buNone/>
                      </a:pPr>
                      <a:r>
                        <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spcBef>
                          <a:spcPts val="0"/>
                        </a:spcBef>
                        <a:spcAft>
                          <a:spcPts val="0"/>
                        </a:spcAft>
                        <a:buNone/>
                      </a:pPr>
                      <a:r>
                        <a:rPr lang="en-US" sz="1100" u="none" cap="none" strike="noStrike">
                          <a:latin typeface="Times New Roman"/>
                          <a:ea typeface="Times New Roman"/>
                          <a:cs typeface="Times New Roman"/>
                          <a:sym typeface="Times New Roman"/>
                        </a:rPr>
                        <a:t>6263</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b="0" i="0" sz="1100" u="none" cap="none" strike="noStrike">
                        <a:solidFill>
                          <a:srgbClr val="000000"/>
                        </a:solidFill>
                        <a:latin typeface="Times New Roman"/>
                        <a:ea typeface="Times New Roman"/>
                        <a:cs typeface="Times New Roman"/>
                        <a:sym typeface="Times New Roman"/>
                      </a:endParaRPr>
                    </a:p>
                  </a:txBody>
                  <a:tcPr marT="7625" marB="0" marR="7625" marL="76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pSp>
        <p:nvGrpSpPr>
          <p:cNvPr id="497" name="Google Shape;497;p27"/>
          <p:cNvGrpSpPr/>
          <p:nvPr/>
        </p:nvGrpSpPr>
        <p:grpSpPr>
          <a:xfrm>
            <a:off x="4289322" y="2311202"/>
            <a:ext cx="7902678" cy="3387017"/>
            <a:chOff x="0" y="840"/>
            <a:chExt cx="7902678" cy="3387017"/>
          </a:xfrm>
        </p:grpSpPr>
        <p:cxnSp>
          <p:nvCxnSpPr>
            <p:cNvPr id="498" name="Google Shape;498;p27"/>
            <p:cNvCxnSpPr/>
            <p:nvPr/>
          </p:nvCxnSpPr>
          <p:spPr>
            <a:xfrm>
              <a:off x="0" y="840"/>
              <a:ext cx="7902678"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499" name="Google Shape;499;p27"/>
            <p:cNvSpPr/>
            <p:nvPr/>
          </p:nvSpPr>
          <p:spPr>
            <a:xfrm>
              <a:off x="0" y="840"/>
              <a:ext cx="7902678" cy="108706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27"/>
            <p:cNvSpPr txBox="1"/>
            <p:nvPr/>
          </p:nvSpPr>
          <p:spPr>
            <a:xfrm>
              <a:off x="0" y="840"/>
              <a:ext cx="7902678" cy="1087069"/>
            </a:xfrm>
            <a:prstGeom prst="rect">
              <a:avLst/>
            </a:prstGeom>
            <a:noFill/>
            <a:ln>
              <a:noFill/>
            </a:ln>
          </p:spPr>
          <p:txBody>
            <a:bodyPr anchorCtr="0" anchor="t" bIns="76200" lIns="76200" spcFirstLastPara="1" rIns="76200" wrap="square" tIns="76200">
              <a:noAutofit/>
            </a:bodyPr>
            <a:lstStyle/>
            <a:p>
              <a:pPr indent="0" lvl="0" marL="0" marR="0" rtl="0" algn="l">
                <a:lnSpc>
                  <a:spcPct val="9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Gorizontal o'qda hisob varag'idagi o'zgaruvchilarni kiriting va chap tomonda eng ko'p nuqsonli o'zgaruvchini sanab o'ting. Keyin, kamayish tartibida, qolgan o'zgaruvchilarni sanab o'ting.</a:t>
              </a:r>
              <a:endParaRPr sz="2000">
                <a:solidFill>
                  <a:schemeClr val="dk1"/>
                </a:solidFill>
                <a:latin typeface="Times New Roman"/>
                <a:ea typeface="Times New Roman"/>
                <a:cs typeface="Times New Roman"/>
                <a:sym typeface="Times New Roman"/>
              </a:endParaRPr>
            </a:p>
          </p:txBody>
        </p:sp>
        <p:cxnSp>
          <p:nvCxnSpPr>
            <p:cNvPr id="501" name="Google Shape;501;p27"/>
            <p:cNvCxnSpPr/>
            <p:nvPr/>
          </p:nvCxnSpPr>
          <p:spPr>
            <a:xfrm>
              <a:off x="0" y="1087910"/>
              <a:ext cx="7902678"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502" name="Google Shape;502;p27"/>
            <p:cNvSpPr/>
            <p:nvPr/>
          </p:nvSpPr>
          <p:spPr>
            <a:xfrm>
              <a:off x="0" y="1087910"/>
              <a:ext cx="7902678" cy="229994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27"/>
            <p:cNvSpPr txBox="1"/>
            <p:nvPr/>
          </p:nvSpPr>
          <p:spPr>
            <a:xfrm>
              <a:off x="0" y="1087910"/>
              <a:ext cx="7902678" cy="2299947"/>
            </a:xfrm>
            <a:prstGeom prst="rect">
              <a:avLst/>
            </a:prstGeom>
            <a:noFill/>
            <a:ln>
              <a:noFill/>
            </a:ln>
          </p:spPr>
          <p:txBody>
            <a:bodyPr anchorCtr="0" anchor="t" bIns="76200" lIns="76200" spcFirstLastPara="1" rIns="76200" wrap="square" tIns="76200">
              <a:noAutofit/>
            </a:bodyPr>
            <a:lstStyle/>
            <a:p>
              <a:pPr indent="0" lvl="0" marL="0" marR="0" rtl="0" algn="l">
                <a:lnSpc>
                  <a:spcPct val="9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Vertikal shkalada nuqsonlar chastotasini ifodalovchi raqamlarni ko'rsating. Pastki raqam nolga teng bo'lishi kerak, shkalaning yuqori qismi esa chastotalarning umumiy soni bo'lishi kerak.</a:t>
              </a:r>
              <a:endParaRPr sz="20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7" name="Shape 507"/>
        <p:cNvGrpSpPr/>
        <p:nvPr/>
      </p:nvGrpSpPr>
      <p:grpSpPr>
        <a:xfrm>
          <a:off x="0" y="0"/>
          <a:ext cx="0" cy="0"/>
          <a:chOff x="0" y="0"/>
          <a:chExt cx="0" cy="0"/>
        </a:xfrm>
      </p:grpSpPr>
      <p:sp>
        <p:nvSpPr>
          <p:cNvPr id="508" name="Google Shape;508;p28"/>
          <p:cNvSpPr txBox="1"/>
          <p:nvPr>
            <p:ph type="title"/>
          </p:nvPr>
        </p:nvSpPr>
        <p:spPr>
          <a:xfrm>
            <a:off x="838200" y="365125"/>
            <a:ext cx="9896856" cy="567563"/>
          </a:xfrm>
          <a:prstGeom prst="rect">
            <a:avLst/>
          </a:prstGeom>
          <a:noFill/>
          <a:ln cap="flat" cmpd="sng" w="9525">
            <a:solidFill>
              <a:schemeClr val="accent1"/>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000"/>
              <a:buFont typeface="Times New Roman"/>
              <a:buNone/>
            </a:pPr>
            <a:r>
              <a:rPr b="1" lang="en-US" sz="2000">
                <a:latin typeface="Times New Roman"/>
                <a:ea typeface="Times New Roman"/>
                <a:cs typeface="Times New Roman"/>
                <a:sym typeface="Times New Roman"/>
              </a:rPr>
              <a:t>Ma'lumotlarni ko'rsatish uchun sabab-oqibat diagrammalaridan foydalanish.</a:t>
            </a:r>
            <a:endParaRPr sz="2000">
              <a:latin typeface="Times New Roman"/>
              <a:ea typeface="Times New Roman"/>
              <a:cs typeface="Times New Roman"/>
              <a:sym typeface="Times New Roman"/>
            </a:endParaRPr>
          </a:p>
        </p:txBody>
      </p:sp>
      <p:sp>
        <p:nvSpPr>
          <p:cNvPr id="509" name="Google Shape;509;p28"/>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28</a:t>
            </a:r>
            <a:endParaRPr sz="3600">
              <a:solidFill>
                <a:schemeClr val="dk1"/>
              </a:solidFill>
              <a:latin typeface="Times New Roman"/>
              <a:ea typeface="Times New Roman"/>
              <a:cs typeface="Times New Roman"/>
              <a:sym typeface="Times New Roman"/>
            </a:endParaRPr>
          </a:p>
        </p:txBody>
      </p:sp>
      <p:sp>
        <p:nvSpPr>
          <p:cNvPr id="510" name="Google Shape;510;p28"/>
          <p:cNvSpPr/>
          <p:nvPr/>
        </p:nvSpPr>
        <p:spPr>
          <a:xfrm>
            <a:off x="838200" y="1133178"/>
            <a:ext cx="6096000" cy="2246769"/>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Muammo aniqlanganda, muammo haqida tegishli ma'lumotlarni taqdim etish uchun ma'lumotlarni to'plash, tartibga solish va ko'rsatish muhimdir. Biroq, ko'p hollarda, bu qadamlar muammoning asosiy sababini yoki yechimini ta'minlamaydi. Shuning uchun sabab-ta'sir (CE) vositasi ko'pincha aniqlangan muammoga haqiqiy yechim yoki yechimlarni topishga imkon beradi. </a:t>
            </a:r>
            <a:endParaRPr sz="2000">
              <a:solidFill>
                <a:schemeClr val="dk1"/>
              </a:solidFill>
              <a:latin typeface="Calibri"/>
              <a:ea typeface="Calibri"/>
              <a:cs typeface="Calibri"/>
              <a:sym typeface="Calibri"/>
            </a:endParaRPr>
          </a:p>
        </p:txBody>
      </p:sp>
      <p:pic>
        <p:nvPicPr>
          <p:cNvPr id="511" name="Google Shape;511;p28"/>
          <p:cNvPicPr preferRelativeResize="0"/>
          <p:nvPr/>
        </p:nvPicPr>
        <p:blipFill rotWithShape="1">
          <a:blip r:embed="rId3">
            <a:alphaModFix/>
          </a:blip>
          <a:srcRect b="0" l="0" r="0" t="0"/>
          <a:stretch/>
        </p:blipFill>
        <p:spPr>
          <a:xfrm>
            <a:off x="2260600" y="3683876"/>
            <a:ext cx="4648200" cy="2678430"/>
          </a:xfrm>
          <a:prstGeom prst="rect">
            <a:avLst/>
          </a:prstGeom>
          <a:noFill/>
          <a:ln cap="flat" cmpd="sng" w="9525">
            <a:solidFill>
              <a:schemeClr val="accent1"/>
            </a:solidFill>
            <a:prstDash val="solid"/>
            <a:round/>
            <a:headEnd len="sm" w="sm" type="none"/>
            <a:tailEnd len="sm" w="sm" type="none"/>
          </a:ln>
        </p:spPr>
      </p:pic>
      <p:grpSp>
        <p:nvGrpSpPr>
          <p:cNvPr id="512" name="Google Shape;512;p28"/>
          <p:cNvGrpSpPr/>
          <p:nvPr/>
        </p:nvGrpSpPr>
        <p:grpSpPr>
          <a:xfrm>
            <a:off x="7744165" y="1681508"/>
            <a:ext cx="2985658" cy="3849865"/>
            <a:chOff x="1335999" y="-1"/>
            <a:chExt cx="2985658" cy="3849865"/>
          </a:xfrm>
        </p:grpSpPr>
        <p:sp>
          <p:nvSpPr>
            <p:cNvPr id="513" name="Google Shape;513;p28"/>
            <p:cNvSpPr/>
            <p:nvPr/>
          </p:nvSpPr>
          <p:spPr>
            <a:xfrm rot="5400000">
              <a:off x="2497436" y="51890"/>
              <a:ext cx="762798" cy="663634"/>
            </a:xfrm>
            <a:prstGeom prst="hexagon">
              <a:avLst>
                <a:gd fmla="val 25000" name="adj"/>
                <a:gd fmla="val 115470" name="vf"/>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28"/>
            <p:cNvSpPr txBox="1"/>
            <p:nvPr/>
          </p:nvSpPr>
          <p:spPr>
            <a:xfrm>
              <a:off x="2650434" y="121177"/>
              <a:ext cx="456802" cy="525060"/>
            </a:xfrm>
            <a:prstGeom prst="rect">
              <a:avLst/>
            </a:prstGeom>
            <a:noFill/>
            <a:ln>
              <a:noFill/>
            </a:ln>
          </p:spPr>
          <p:txBody>
            <a:bodyPr anchorCtr="0" anchor="ctr" bIns="45700" lIns="45700" spcFirstLastPara="1" rIns="45700" wrap="square" tIns="45700">
              <a:noAutofit/>
            </a:bodyPr>
            <a:lstStyle/>
            <a:p>
              <a:pPr indent="0" lvl="0" marL="0" marR="0" rtl="0" algn="ctr">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Ish kuchi</a:t>
              </a:r>
              <a:endParaRPr sz="1200">
                <a:solidFill>
                  <a:schemeClr val="dk1"/>
                </a:solidFill>
                <a:latin typeface="Times New Roman"/>
                <a:ea typeface="Times New Roman"/>
                <a:cs typeface="Times New Roman"/>
                <a:sym typeface="Times New Roman"/>
              </a:endParaRPr>
            </a:p>
          </p:txBody>
        </p:sp>
        <p:sp>
          <p:nvSpPr>
            <p:cNvPr id="515" name="Google Shape;515;p28"/>
            <p:cNvSpPr/>
            <p:nvPr/>
          </p:nvSpPr>
          <p:spPr>
            <a:xfrm>
              <a:off x="3230791" y="154868"/>
              <a:ext cx="851283" cy="45767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28"/>
            <p:cNvSpPr/>
            <p:nvPr/>
          </p:nvSpPr>
          <p:spPr>
            <a:xfrm rot="5400000">
              <a:off x="1780711" y="51890"/>
              <a:ext cx="762798" cy="663634"/>
            </a:xfrm>
            <a:prstGeom prst="hexagon">
              <a:avLst>
                <a:gd fmla="val 25000" name="adj"/>
                <a:gd fmla="val 115470" name="vf"/>
              </a:avLst>
            </a:prstGeom>
            <a:blipFill rotWithShape="0">
              <a:blip r:embed="rId4">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28"/>
            <p:cNvSpPr txBox="1"/>
            <p:nvPr/>
          </p:nvSpPr>
          <p:spPr>
            <a:xfrm>
              <a:off x="1933709" y="121177"/>
              <a:ext cx="456802" cy="52506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p:txBody>
        </p:sp>
        <p:sp>
          <p:nvSpPr>
            <p:cNvPr id="518" name="Google Shape;518;p28"/>
            <p:cNvSpPr/>
            <p:nvPr/>
          </p:nvSpPr>
          <p:spPr>
            <a:xfrm rot="5400000">
              <a:off x="2137700" y="699354"/>
              <a:ext cx="762798" cy="663634"/>
            </a:xfrm>
            <a:prstGeom prst="hexagon">
              <a:avLst>
                <a:gd fmla="val 25000" name="adj"/>
                <a:gd fmla="val 115470" name="vf"/>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28"/>
            <p:cNvSpPr txBox="1"/>
            <p:nvPr/>
          </p:nvSpPr>
          <p:spPr>
            <a:xfrm>
              <a:off x="2290698" y="768641"/>
              <a:ext cx="456802" cy="525060"/>
            </a:xfrm>
            <a:prstGeom prst="rect">
              <a:avLst/>
            </a:prstGeom>
            <a:noFill/>
            <a:ln>
              <a:noFill/>
            </a:ln>
          </p:spPr>
          <p:txBody>
            <a:bodyPr anchorCtr="0" anchor="ctr" bIns="45700" lIns="45700" spcFirstLastPara="1" rIns="45700" wrap="square" tIns="45700">
              <a:noAutofit/>
            </a:bodyPr>
            <a:lstStyle/>
            <a:p>
              <a:pPr indent="0" lvl="0" marL="0" marR="0" rtl="0" algn="ctr">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Mashina (uskunalar)</a:t>
              </a:r>
              <a:endParaRPr sz="1200">
                <a:solidFill>
                  <a:schemeClr val="dk1"/>
                </a:solidFill>
                <a:latin typeface="Times New Roman"/>
                <a:ea typeface="Times New Roman"/>
                <a:cs typeface="Times New Roman"/>
                <a:sym typeface="Times New Roman"/>
              </a:endParaRPr>
            </a:p>
          </p:txBody>
        </p:sp>
        <p:sp>
          <p:nvSpPr>
            <p:cNvPr id="520" name="Google Shape;520;p28"/>
            <p:cNvSpPr/>
            <p:nvPr/>
          </p:nvSpPr>
          <p:spPr>
            <a:xfrm>
              <a:off x="1335999" y="802331"/>
              <a:ext cx="823822" cy="45767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28"/>
            <p:cNvSpPr/>
            <p:nvPr/>
          </p:nvSpPr>
          <p:spPr>
            <a:xfrm rot="5400000">
              <a:off x="2854426" y="699354"/>
              <a:ext cx="762798" cy="663634"/>
            </a:xfrm>
            <a:prstGeom prst="hexagon">
              <a:avLst>
                <a:gd fmla="val 25000" name="adj"/>
                <a:gd fmla="val 115470" name="vf"/>
              </a:avLst>
            </a:prstGeom>
            <a:blipFill rotWithShape="0">
              <a:blip r:embed="rId5">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28"/>
            <p:cNvSpPr txBox="1"/>
            <p:nvPr/>
          </p:nvSpPr>
          <p:spPr>
            <a:xfrm>
              <a:off x="3007424" y="768641"/>
              <a:ext cx="456802" cy="52506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p:txBody>
        </p:sp>
        <p:sp>
          <p:nvSpPr>
            <p:cNvPr id="523" name="Google Shape;523;p28"/>
            <p:cNvSpPr/>
            <p:nvPr/>
          </p:nvSpPr>
          <p:spPr>
            <a:xfrm rot="5400000">
              <a:off x="2497436" y="1346817"/>
              <a:ext cx="762798" cy="663634"/>
            </a:xfrm>
            <a:prstGeom prst="hexagon">
              <a:avLst>
                <a:gd fmla="val 25000" name="adj"/>
                <a:gd fmla="val 115470" name="vf"/>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28"/>
            <p:cNvSpPr txBox="1"/>
            <p:nvPr/>
          </p:nvSpPr>
          <p:spPr>
            <a:xfrm>
              <a:off x="2650434" y="1416104"/>
              <a:ext cx="456802" cy="525060"/>
            </a:xfrm>
            <a:prstGeom prst="rect">
              <a:avLst/>
            </a:prstGeom>
            <a:noFill/>
            <a:ln>
              <a:noFill/>
            </a:ln>
          </p:spPr>
          <p:txBody>
            <a:bodyPr anchorCtr="0" anchor="ctr" bIns="45700" lIns="45700" spcFirstLastPara="1" rIns="45700" wrap="square" tIns="45700">
              <a:noAutofit/>
            </a:bodyPr>
            <a:lstStyle/>
            <a:p>
              <a:pPr indent="0" lvl="0" marL="0" marR="0" rtl="0" algn="ctr">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Usul</a:t>
              </a:r>
              <a:endParaRPr sz="1200">
                <a:solidFill>
                  <a:schemeClr val="dk1"/>
                </a:solidFill>
                <a:latin typeface="Times New Roman"/>
                <a:ea typeface="Times New Roman"/>
                <a:cs typeface="Times New Roman"/>
                <a:sym typeface="Times New Roman"/>
              </a:endParaRPr>
            </a:p>
          </p:txBody>
        </p:sp>
        <p:sp>
          <p:nvSpPr>
            <p:cNvPr id="525" name="Google Shape;525;p28"/>
            <p:cNvSpPr/>
            <p:nvPr/>
          </p:nvSpPr>
          <p:spPr>
            <a:xfrm>
              <a:off x="3230791" y="1449795"/>
              <a:ext cx="851283" cy="45767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28"/>
            <p:cNvSpPr/>
            <p:nvPr/>
          </p:nvSpPr>
          <p:spPr>
            <a:xfrm rot="5400000">
              <a:off x="1767365" y="1365254"/>
              <a:ext cx="762798" cy="663634"/>
            </a:xfrm>
            <a:prstGeom prst="hexagon">
              <a:avLst>
                <a:gd fmla="val 25000" name="adj"/>
                <a:gd fmla="val 115470" name="vf"/>
              </a:avLst>
            </a:prstGeom>
            <a:blipFill rotWithShape="0">
              <a:blip r:embed="rId6">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8"/>
            <p:cNvSpPr txBox="1"/>
            <p:nvPr/>
          </p:nvSpPr>
          <p:spPr>
            <a:xfrm>
              <a:off x="1920363" y="1434541"/>
              <a:ext cx="456802" cy="52506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p:txBody>
        </p:sp>
        <p:sp>
          <p:nvSpPr>
            <p:cNvPr id="528" name="Google Shape;528;p28"/>
            <p:cNvSpPr/>
            <p:nvPr/>
          </p:nvSpPr>
          <p:spPr>
            <a:xfrm rot="5400000">
              <a:off x="2137700" y="1994280"/>
              <a:ext cx="762798" cy="663634"/>
            </a:xfrm>
            <a:prstGeom prst="hexagon">
              <a:avLst>
                <a:gd fmla="val 25000" name="adj"/>
                <a:gd fmla="val 115470" name="vf"/>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28"/>
            <p:cNvSpPr txBox="1"/>
            <p:nvPr/>
          </p:nvSpPr>
          <p:spPr>
            <a:xfrm>
              <a:off x="2290698" y="2063567"/>
              <a:ext cx="456802" cy="525060"/>
            </a:xfrm>
            <a:prstGeom prst="rect">
              <a:avLst/>
            </a:prstGeom>
            <a:noFill/>
            <a:ln>
              <a:noFill/>
            </a:ln>
          </p:spPr>
          <p:txBody>
            <a:bodyPr anchorCtr="0" anchor="ctr" bIns="45700" lIns="45700" spcFirstLastPara="1" rIns="45700" wrap="square" tIns="45700">
              <a:noAutofit/>
            </a:bodyPr>
            <a:lstStyle/>
            <a:p>
              <a:pPr indent="0" lvl="0" marL="0" marR="0" rtl="0" algn="ctr">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Material</a:t>
              </a:r>
              <a:endParaRPr sz="1200">
                <a:solidFill>
                  <a:schemeClr val="dk1"/>
                </a:solidFill>
                <a:latin typeface="Times New Roman"/>
                <a:ea typeface="Times New Roman"/>
                <a:cs typeface="Times New Roman"/>
                <a:sym typeface="Times New Roman"/>
              </a:endParaRPr>
            </a:p>
          </p:txBody>
        </p:sp>
        <p:sp>
          <p:nvSpPr>
            <p:cNvPr id="530" name="Google Shape;530;p28"/>
            <p:cNvSpPr/>
            <p:nvPr/>
          </p:nvSpPr>
          <p:spPr>
            <a:xfrm>
              <a:off x="1335999" y="2097258"/>
              <a:ext cx="823822" cy="45767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28"/>
            <p:cNvSpPr/>
            <p:nvPr/>
          </p:nvSpPr>
          <p:spPr>
            <a:xfrm rot="5400000">
              <a:off x="2854426" y="1994280"/>
              <a:ext cx="762798" cy="663634"/>
            </a:xfrm>
            <a:prstGeom prst="hexagon">
              <a:avLst>
                <a:gd fmla="val 25000" name="adj"/>
                <a:gd fmla="val 115470" name="vf"/>
              </a:avLst>
            </a:prstGeom>
            <a:blipFill rotWithShape="0">
              <a:blip r:embed="rId7">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8"/>
            <p:cNvSpPr txBox="1"/>
            <p:nvPr/>
          </p:nvSpPr>
          <p:spPr>
            <a:xfrm>
              <a:off x="3007424" y="2063567"/>
              <a:ext cx="456802" cy="52506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p:txBody>
        </p:sp>
        <p:sp>
          <p:nvSpPr>
            <p:cNvPr id="533" name="Google Shape;533;p28"/>
            <p:cNvSpPr/>
            <p:nvPr/>
          </p:nvSpPr>
          <p:spPr>
            <a:xfrm rot="5400000">
              <a:off x="1428314" y="686950"/>
              <a:ext cx="762798" cy="663634"/>
            </a:xfrm>
            <a:prstGeom prst="hexagon">
              <a:avLst>
                <a:gd fmla="val 25000" name="adj"/>
                <a:gd fmla="val 115470" name="vf"/>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8"/>
            <p:cNvSpPr txBox="1"/>
            <p:nvPr/>
          </p:nvSpPr>
          <p:spPr>
            <a:xfrm>
              <a:off x="1581312" y="756237"/>
              <a:ext cx="456802" cy="525060"/>
            </a:xfrm>
            <a:prstGeom prst="rect">
              <a:avLst/>
            </a:prstGeom>
            <a:noFill/>
            <a:ln>
              <a:noFill/>
            </a:ln>
          </p:spPr>
          <p:txBody>
            <a:bodyPr anchorCtr="0" anchor="ctr" bIns="45700" lIns="45700" spcFirstLastPara="1" rIns="45700" wrap="square" tIns="45700">
              <a:noAutofit/>
            </a:bodyPr>
            <a:lstStyle/>
            <a:p>
              <a:pPr indent="0" lvl="0" marL="0" marR="0" rtl="0" algn="ctr">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O'lchov</a:t>
              </a:r>
              <a:endParaRPr sz="1200">
                <a:solidFill>
                  <a:schemeClr val="dk1"/>
                </a:solidFill>
                <a:latin typeface="Times New Roman"/>
                <a:ea typeface="Times New Roman"/>
                <a:cs typeface="Times New Roman"/>
                <a:sym typeface="Times New Roman"/>
              </a:endParaRPr>
            </a:p>
          </p:txBody>
        </p:sp>
        <p:sp>
          <p:nvSpPr>
            <p:cNvPr id="535" name="Google Shape;535;p28"/>
            <p:cNvSpPr/>
            <p:nvPr/>
          </p:nvSpPr>
          <p:spPr>
            <a:xfrm>
              <a:off x="3230791" y="2744722"/>
              <a:ext cx="851283" cy="45767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28"/>
            <p:cNvSpPr/>
            <p:nvPr/>
          </p:nvSpPr>
          <p:spPr>
            <a:xfrm rot="5400000">
              <a:off x="3278421" y="49581"/>
              <a:ext cx="762798" cy="663634"/>
            </a:xfrm>
            <a:prstGeom prst="hexagon">
              <a:avLst>
                <a:gd fmla="val 25000" name="adj"/>
                <a:gd fmla="val 115470" name="vf"/>
              </a:avLst>
            </a:prstGeom>
            <a:blipFill rotWithShape="0">
              <a:blip r:embed="rId8">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28"/>
            <p:cNvSpPr txBox="1"/>
            <p:nvPr/>
          </p:nvSpPr>
          <p:spPr>
            <a:xfrm>
              <a:off x="3431419" y="118868"/>
              <a:ext cx="456802" cy="52506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p:txBody>
        </p:sp>
        <p:sp>
          <p:nvSpPr>
            <p:cNvPr id="538" name="Google Shape;538;p28"/>
            <p:cNvSpPr/>
            <p:nvPr/>
          </p:nvSpPr>
          <p:spPr>
            <a:xfrm rot="5400000">
              <a:off x="3282999" y="1301501"/>
              <a:ext cx="753644" cy="751718"/>
            </a:xfrm>
            <a:prstGeom prst="hexagon">
              <a:avLst>
                <a:gd fmla="val 25000" name="adj"/>
                <a:gd fmla="val 115470" name="vf"/>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28"/>
            <p:cNvSpPr txBox="1"/>
            <p:nvPr/>
          </p:nvSpPr>
          <p:spPr>
            <a:xfrm>
              <a:off x="3409088" y="1425985"/>
              <a:ext cx="501466" cy="502750"/>
            </a:xfrm>
            <a:prstGeom prst="rect">
              <a:avLst/>
            </a:prstGeom>
            <a:noFill/>
            <a:ln>
              <a:noFill/>
            </a:ln>
          </p:spPr>
          <p:txBody>
            <a:bodyPr anchorCtr="0" anchor="ctr" bIns="45700" lIns="45700" spcFirstLastPara="1" rIns="45700" wrap="square" tIns="45700">
              <a:noAutofit/>
            </a:bodyPr>
            <a:lstStyle/>
            <a:p>
              <a:pPr indent="0" lvl="0" marL="0" marR="0" rtl="0" algn="ctr">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(atrof-muhit)</a:t>
              </a:r>
              <a:endParaRPr sz="1200">
                <a:solidFill>
                  <a:schemeClr val="dk1"/>
                </a:solidFill>
                <a:latin typeface="Times New Roman"/>
                <a:ea typeface="Times New Roman"/>
                <a:cs typeface="Times New Roman"/>
                <a:sym typeface="Times New Roman"/>
              </a:endParaRPr>
            </a:p>
          </p:txBody>
        </p:sp>
        <p:sp>
          <p:nvSpPr>
            <p:cNvPr id="540" name="Google Shape;540;p28"/>
            <p:cNvSpPr/>
            <p:nvPr/>
          </p:nvSpPr>
          <p:spPr>
            <a:xfrm>
              <a:off x="1335999" y="3392185"/>
              <a:ext cx="823822" cy="45767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28"/>
            <p:cNvSpPr/>
            <p:nvPr/>
          </p:nvSpPr>
          <p:spPr>
            <a:xfrm rot="5400000">
              <a:off x="3608441" y="689552"/>
              <a:ext cx="762798" cy="663634"/>
            </a:xfrm>
            <a:prstGeom prst="hexagon">
              <a:avLst>
                <a:gd fmla="val 25000" name="adj"/>
                <a:gd fmla="val 115470" name="vf"/>
              </a:avLst>
            </a:prstGeom>
            <a:blipFill rotWithShape="0">
              <a:blip r:embed="rId9">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28"/>
            <p:cNvSpPr txBox="1"/>
            <p:nvPr/>
          </p:nvSpPr>
          <p:spPr>
            <a:xfrm>
              <a:off x="3761439" y="758839"/>
              <a:ext cx="456802" cy="52506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t/>
              </a:r>
              <a:endParaRPr sz="12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sp>
        <p:nvSpPr>
          <p:cNvPr id="547" name="Google Shape;547;p29"/>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29</a:t>
            </a:r>
            <a:endParaRPr sz="3600">
              <a:solidFill>
                <a:schemeClr val="dk1"/>
              </a:solidFill>
              <a:latin typeface="Times New Roman"/>
              <a:ea typeface="Times New Roman"/>
              <a:cs typeface="Times New Roman"/>
              <a:sym typeface="Times New Roman"/>
            </a:endParaRPr>
          </a:p>
        </p:txBody>
      </p:sp>
      <p:sp>
        <p:nvSpPr>
          <p:cNvPr id="548" name="Google Shape;548;p29"/>
          <p:cNvSpPr/>
          <p:nvPr/>
        </p:nvSpPr>
        <p:spPr>
          <a:xfrm>
            <a:off x="1813560" y="286435"/>
            <a:ext cx="8016240" cy="36933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Times New Roman"/>
                <a:ea typeface="Times New Roman"/>
                <a:cs typeface="Times New Roman"/>
                <a:sym typeface="Times New Roman"/>
              </a:rPr>
              <a:t>Muammoning asosiy sababini aniqlash uchun 5-Nega tahlilidan foydalanish.</a:t>
            </a:r>
            <a:r>
              <a:rPr lang="en-US" sz="1800">
                <a:solidFill>
                  <a:schemeClr val="dk1"/>
                </a:solidFill>
                <a:latin typeface="Times New Roman"/>
                <a:ea typeface="Times New Roman"/>
                <a:cs typeface="Times New Roman"/>
                <a:sym typeface="Times New Roman"/>
              </a:rPr>
              <a:t> </a:t>
            </a:r>
            <a:endParaRPr sz="1800">
              <a:solidFill>
                <a:schemeClr val="dk1"/>
              </a:solidFill>
              <a:latin typeface="Calibri"/>
              <a:ea typeface="Calibri"/>
              <a:cs typeface="Calibri"/>
              <a:sym typeface="Calibri"/>
            </a:endParaRPr>
          </a:p>
        </p:txBody>
      </p:sp>
      <p:sp>
        <p:nvSpPr>
          <p:cNvPr id="549" name="Google Shape;549;p29"/>
          <p:cNvSpPr/>
          <p:nvPr/>
        </p:nvSpPr>
        <p:spPr>
          <a:xfrm>
            <a:off x="2864427" y="747328"/>
            <a:ext cx="6096000" cy="646331"/>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Muammoga "chuqur sho'ng'ish"ning eng keng tarqalgan usullaridan biri 5-Nima uchun tahlildir. </a:t>
            </a:r>
            <a:endParaRPr sz="1800">
              <a:solidFill>
                <a:schemeClr val="dk1"/>
              </a:solidFill>
              <a:latin typeface="Calibri"/>
              <a:ea typeface="Calibri"/>
              <a:cs typeface="Calibri"/>
              <a:sym typeface="Calibri"/>
            </a:endParaRPr>
          </a:p>
        </p:txBody>
      </p:sp>
      <p:pic>
        <p:nvPicPr>
          <p:cNvPr id="550" name="Google Shape;550;p29"/>
          <p:cNvPicPr preferRelativeResize="0"/>
          <p:nvPr/>
        </p:nvPicPr>
        <p:blipFill rotWithShape="1">
          <a:blip r:embed="rId3">
            <a:alphaModFix/>
          </a:blip>
          <a:srcRect b="0" l="0" r="0" t="0"/>
          <a:stretch/>
        </p:blipFill>
        <p:spPr>
          <a:xfrm>
            <a:off x="2556163" y="1393659"/>
            <a:ext cx="9177943" cy="4360979"/>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sp>
        <p:nvSpPr>
          <p:cNvPr id="555" name="Google Shape;555;p30"/>
          <p:cNvSpPr txBox="1"/>
          <p:nvPr>
            <p:ph type="title"/>
          </p:nvPr>
        </p:nvSpPr>
        <p:spPr>
          <a:xfrm>
            <a:off x="838200" y="365125"/>
            <a:ext cx="10165080" cy="854075"/>
          </a:xfrm>
          <a:prstGeom prst="rect">
            <a:avLst/>
          </a:prstGeom>
          <a:noFill/>
          <a:ln cap="flat" cmpd="sng" w="952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IV. Uskunani ta'mirlash ma'lumotlarini to'plash va tahlil qilish uchun Kanbandan foydalanish.</a:t>
            </a:r>
            <a:endParaRPr sz="2800">
              <a:latin typeface="Times New Roman"/>
              <a:ea typeface="Times New Roman"/>
              <a:cs typeface="Times New Roman"/>
              <a:sym typeface="Times New Roman"/>
            </a:endParaRPr>
          </a:p>
        </p:txBody>
      </p:sp>
      <p:sp>
        <p:nvSpPr>
          <p:cNvPr id="556" name="Google Shape;556;p30"/>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30</a:t>
            </a:r>
            <a:endParaRPr sz="3600">
              <a:solidFill>
                <a:schemeClr val="dk1"/>
              </a:solidFill>
              <a:latin typeface="Times New Roman"/>
              <a:ea typeface="Times New Roman"/>
              <a:cs typeface="Times New Roman"/>
              <a:sym typeface="Times New Roman"/>
            </a:endParaRPr>
          </a:p>
        </p:txBody>
      </p:sp>
      <p:sp>
        <p:nvSpPr>
          <p:cNvPr id="557" name="Google Shape;557;p30"/>
          <p:cNvSpPr/>
          <p:nvPr/>
        </p:nvSpPr>
        <p:spPr>
          <a:xfrm>
            <a:off x="5920740" y="1214959"/>
            <a:ext cx="6096000" cy="1200329"/>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Kanban ishlab chiqarish jarayonida inventarizatsiyani kamaytirish uchun ishlatiladi. Biroq, Kanban ta'mirlash holatlarida ma'lumotlarni to'plash va tahlil qilish uchun ham ishlatilishi mumkin. </a:t>
            </a:r>
            <a:endParaRPr sz="1800">
              <a:solidFill>
                <a:schemeClr val="dk1"/>
              </a:solidFill>
              <a:latin typeface="Calibri"/>
              <a:ea typeface="Calibri"/>
              <a:cs typeface="Calibri"/>
              <a:sym typeface="Calibri"/>
            </a:endParaRPr>
          </a:p>
        </p:txBody>
      </p:sp>
      <p:sp>
        <p:nvSpPr>
          <p:cNvPr id="558" name="Google Shape;558;p30"/>
          <p:cNvSpPr/>
          <p:nvPr/>
        </p:nvSpPr>
        <p:spPr>
          <a:xfrm>
            <a:off x="645160" y="1214959"/>
            <a:ext cx="5093208" cy="1477328"/>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Kanban kartalari bu signallarning eng mashhur va eng keng tarqalgan namunasidir. Ular ko'pincha kartochkalar qog'ozi bo'lib, ba'zan shaffof vinil konvertlarda himoyalangan bo'lib, quyidagi ma'lumotlarni ko'rsatadi:</a:t>
            </a:r>
            <a:endParaRPr sz="1800">
              <a:solidFill>
                <a:schemeClr val="dk1"/>
              </a:solidFill>
              <a:latin typeface="Calibri"/>
              <a:ea typeface="Calibri"/>
              <a:cs typeface="Calibri"/>
              <a:sym typeface="Calibri"/>
            </a:endParaRPr>
          </a:p>
        </p:txBody>
      </p:sp>
      <p:grpSp>
        <p:nvGrpSpPr>
          <p:cNvPr id="559" name="Google Shape;559;p30"/>
          <p:cNvGrpSpPr/>
          <p:nvPr/>
        </p:nvGrpSpPr>
        <p:grpSpPr>
          <a:xfrm>
            <a:off x="3207006" y="2756040"/>
            <a:ext cx="6289037" cy="3605813"/>
            <a:chOff x="15242" y="63639"/>
            <a:chExt cx="6289037" cy="3605813"/>
          </a:xfrm>
        </p:grpSpPr>
        <p:sp>
          <p:nvSpPr>
            <p:cNvPr id="560" name="Google Shape;560;p30"/>
            <p:cNvSpPr/>
            <p:nvPr/>
          </p:nvSpPr>
          <p:spPr>
            <a:xfrm>
              <a:off x="15242" y="63639"/>
              <a:ext cx="4854295" cy="660501"/>
            </a:xfrm>
            <a:prstGeom prst="roundRect">
              <a:avLst>
                <a:gd fmla="val 1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30"/>
            <p:cNvSpPr txBox="1"/>
            <p:nvPr/>
          </p:nvSpPr>
          <p:spPr>
            <a:xfrm>
              <a:off x="34587" y="82984"/>
              <a:ext cx="4064285" cy="621811"/>
            </a:xfrm>
            <a:prstGeom prst="rect">
              <a:avLst/>
            </a:prstGeom>
            <a:noFill/>
            <a:ln>
              <a:noFill/>
            </a:ln>
          </p:spPr>
          <p:txBody>
            <a:bodyPr anchorCtr="0" anchor="ctr" bIns="45700" lIns="45700" spcFirstLastPara="1" rIns="45700" wrap="square" tIns="45700">
              <a:noAutofit/>
            </a:bodyPr>
            <a:lstStyle/>
            <a:p>
              <a:pPr indent="0" lvl="0" marL="0" marR="0" rtl="0" algn="l">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qism nomi</a:t>
              </a:r>
              <a:br>
                <a:rPr lang="en-US" sz="1200">
                  <a:solidFill>
                    <a:schemeClr val="dk1"/>
                  </a:solidFill>
                  <a:latin typeface="Times New Roman"/>
                  <a:ea typeface="Times New Roman"/>
                  <a:cs typeface="Times New Roman"/>
                  <a:sym typeface="Times New Roman"/>
                </a:rPr>
              </a:br>
              <a:endParaRPr sz="1200">
                <a:solidFill>
                  <a:schemeClr val="dk1"/>
                </a:solidFill>
                <a:latin typeface="Times New Roman"/>
                <a:ea typeface="Times New Roman"/>
                <a:cs typeface="Times New Roman"/>
                <a:sym typeface="Times New Roman"/>
              </a:endParaRPr>
            </a:p>
          </p:txBody>
        </p:sp>
        <p:sp>
          <p:nvSpPr>
            <p:cNvPr id="562" name="Google Shape;562;p30"/>
            <p:cNvSpPr/>
            <p:nvPr/>
          </p:nvSpPr>
          <p:spPr>
            <a:xfrm>
              <a:off x="362496" y="752237"/>
              <a:ext cx="4854295" cy="660501"/>
            </a:xfrm>
            <a:prstGeom prst="roundRect">
              <a:avLst>
                <a:gd fmla="val 1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30"/>
            <p:cNvSpPr txBox="1"/>
            <p:nvPr/>
          </p:nvSpPr>
          <p:spPr>
            <a:xfrm>
              <a:off x="381841" y="771582"/>
              <a:ext cx="4023783" cy="621811"/>
            </a:xfrm>
            <a:prstGeom prst="rect">
              <a:avLst/>
            </a:prstGeom>
            <a:noFill/>
            <a:ln>
              <a:noFill/>
            </a:ln>
          </p:spPr>
          <p:txBody>
            <a:bodyPr anchorCtr="0" anchor="ctr" bIns="45700" lIns="45700" spcFirstLastPara="1" rIns="45700" wrap="square" tIns="45700">
              <a:noAutofit/>
            </a:bodyPr>
            <a:lstStyle/>
            <a:p>
              <a:pPr indent="0" lvl="0" marL="0" marR="0" rtl="0" algn="l">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qism raqami</a:t>
              </a:r>
              <a:br>
                <a:rPr lang="en-US" sz="1200">
                  <a:solidFill>
                    <a:schemeClr val="dk1"/>
                  </a:solidFill>
                  <a:latin typeface="Times New Roman"/>
                  <a:ea typeface="Times New Roman"/>
                  <a:cs typeface="Times New Roman"/>
                  <a:sym typeface="Times New Roman"/>
                </a:rPr>
              </a:br>
              <a:endParaRPr sz="1200">
                <a:solidFill>
                  <a:schemeClr val="dk1"/>
                </a:solidFill>
                <a:latin typeface="Times New Roman"/>
                <a:ea typeface="Times New Roman"/>
                <a:cs typeface="Times New Roman"/>
                <a:sym typeface="Times New Roman"/>
              </a:endParaRPr>
            </a:p>
          </p:txBody>
        </p:sp>
        <p:sp>
          <p:nvSpPr>
            <p:cNvPr id="564" name="Google Shape;564;p30"/>
            <p:cNvSpPr/>
            <p:nvPr/>
          </p:nvSpPr>
          <p:spPr>
            <a:xfrm>
              <a:off x="724992" y="1504475"/>
              <a:ext cx="4854295" cy="660501"/>
            </a:xfrm>
            <a:prstGeom prst="roundRect">
              <a:avLst>
                <a:gd fmla="val 1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30"/>
            <p:cNvSpPr txBox="1"/>
            <p:nvPr/>
          </p:nvSpPr>
          <p:spPr>
            <a:xfrm>
              <a:off x="744337" y="1523820"/>
              <a:ext cx="4023783" cy="621811"/>
            </a:xfrm>
            <a:prstGeom prst="rect">
              <a:avLst/>
            </a:prstGeom>
            <a:noFill/>
            <a:ln>
              <a:noFill/>
            </a:ln>
          </p:spPr>
          <p:txBody>
            <a:bodyPr anchorCtr="0" anchor="ctr" bIns="45700" lIns="45700" spcFirstLastPara="1" rIns="45700" wrap="square" tIns="45700">
              <a:noAutofit/>
            </a:bodyPr>
            <a:lstStyle/>
            <a:p>
              <a:pPr indent="0" lvl="0" marL="0" marR="0" rtl="0" algn="l">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tashqi yetkazib beruvchi yoki ichki ta'minot jarayoni</a:t>
              </a:r>
              <a:br>
                <a:rPr lang="en-US" sz="1200">
                  <a:solidFill>
                    <a:schemeClr val="dk1"/>
                  </a:solidFill>
                  <a:latin typeface="Times New Roman"/>
                  <a:ea typeface="Times New Roman"/>
                  <a:cs typeface="Times New Roman"/>
                  <a:sym typeface="Times New Roman"/>
                </a:rPr>
              </a:br>
              <a:endParaRPr sz="1200">
                <a:solidFill>
                  <a:schemeClr val="dk1"/>
                </a:solidFill>
                <a:latin typeface="Times New Roman"/>
                <a:ea typeface="Times New Roman"/>
                <a:cs typeface="Times New Roman"/>
                <a:sym typeface="Times New Roman"/>
              </a:endParaRPr>
            </a:p>
          </p:txBody>
        </p:sp>
        <p:sp>
          <p:nvSpPr>
            <p:cNvPr id="566" name="Google Shape;566;p30"/>
            <p:cNvSpPr/>
            <p:nvPr/>
          </p:nvSpPr>
          <p:spPr>
            <a:xfrm>
              <a:off x="1087488" y="2256713"/>
              <a:ext cx="4854295" cy="660501"/>
            </a:xfrm>
            <a:prstGeom prst="roundRect">
              <a:avLst>
                <a:gd fmla="val 1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30"/>
            <p:cNvSpPr txBox="1"/>
            <p:nvPr/>
          </p:nvSpPr>
          <p:spPr>
            <a:xfrm>
              <a:off x="1106833" y="2276058"/>
              <a:ext cx="4023783" cy="621811"/>
            </a:xfrm>
            <a:prstGeom prst="rect">
              <a:avLst/>
            </a:prstGeom>
            <a:noFill/>
            <a:ln>
              <a:noFill/>
            </a:ln>
          </p:spPr>
          <p:txBody>
            <a:bodyPr anchorCtr="0" anchor="ctr" bIns="45700" lIns="45700" spcFirstLastPara="1" rIns="45700" wrap="square" tIns="45700">
              <a:noAutofit/>
            </a:bodyPr>
            <a:lstStyle/>
            <a:p>
              <a:pPr indent="0" lvl="0" marL="0" marR="0" rtl="0" algn="l">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qadoqlash miqdori</a:t>
              </a:r>
              <a:br>
                <a:rPr lang="en-US" sz="1200">
                  <a:solidFill>
                    <a:schemeClr val="dk1"/>
                  </a:solidFill>
                  <a:latin typeface="Times New Roman"/>
                  <a:ea typeface="Times New Roman"/>
                  <a:cs typeface="Times New Roman"/>
                  <a:sym typeface="Times New Roman"/>
                </a:rPr>
              </a:br>
              <a:endParaRPr sz="1200">
                <a:solidFill>
                  <a:schemeClr val="dk1"/>
                </a:solidFill>
                <a:latin typeface="Times New Roman"/>
                <a:ea typeface="Times New Roman"/>
                <a:cs typeface="Times New Roman"/>
                <a:sym typeface="Times New Roman"/>
              </a:endParaRPr>
            </a:p>
          </p:txBody>
        </p:sp>
        <p:sp>
          <p:nvSpPr>
            <p:cNvPr id="568" name="Google Shape;568;p30"/>
            <p:cNvSpPr/>
            <p:nvPr/>
          </p:nvSpPr>
          <p:spPr>
            <a:xfrm>
              <a:off x="1449984" y="3008951"/>
              <a:ext cx="4854295" cy="660501"/>
            </a:xfrm>
            <a:prstGeom prst="roundRect">
              <a:avLst>
                <a:gd fmla="val 1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30"/>
            <p:cNvSpPr txBox="1"/>
            <p:nvPr/>
          </p:nvSpPr>
          <p:spPr>
            <a:xfrm>
              <a:off x="1469329" y="3028296"/>
              <a:ext cx="4023783" cy="621811"/>
            </a:xfrm>
            <a:prstGeom prst="rect">
              <a:avLst/>
            </a:prstGeom>
            <a:noFill/>
            <a:ln>
              <a:noFill/>
            </a:ln>
          </p:spPr>
          <p:txBody>
            <a:bodyPr anchorCtr="0" anchor="ctr" bIns="45700" lIns="45700" spcFirstLastPara="1" rIns="45700" wrap="square" tIns="45700">
              <a:noAutofit/>
            </a:bodyPr>
            <a:lstStyle/>
            <a:p>
              <a:pPr indent="0" lvl="0" marL="0" marR="0" rtl="0" algn="l">
                <a:lnSpc>
                  <a:spcPct val="90000"/>
                </a:lnSpc>
                <a:spcBef>
                  <a:spcPts val="0"/>
                </a:spcBef>
                <a:spcAft>
                  <a:spcPts val="0"/>
                </a:spcAft>
                <a:buClr>
                  <a:schemeClr val="dk1"/>
                </a:buClr>
                <a:buSzPts val="1200"/>
                <a:buFont typeface="Times New Roman"/>
                <a:buNone/>
              </a:pPr>
              <a:r>
                <a:rPr lang="en-US" sz="1200">
                  <a:solidFill>
                    <a:schemeClr val="dk1"/>
                  </a:solidFill>
                  <a:latin typeface="Times New Roman"/>
                  <a:ea typeface="Times New Roman"/>
                  <a:cs typeface="Times New Roman"/>
                  <a:sym typeface="Times New Roman"/>
                </a:rPr>
                <a:t>saqlash manzili , iste'mol qilish jarayoni manzili, Kuzatuv yoki avtomatik hisob-kitob qilish uchun kartada shtrix kod chop etilishi mumkin.</a:t>
              </a:r>
              <a:endParaRPr sz="1200">
                <a:solidFill>
                  <a:schemeClr val="dk1"/>
                </a:solidFill>
                <a:latin typeface="Times New Roman"/>
                <a:ea typeface="Times New Roman"/>
                <a:cs typeface="Times New Roman"/>
                <a:sym typeface="Times New Roman"/>
              </a:endParaRPr>
            </a:p>
          </p:txBody>
        </p:sp>
        <p:sp>
          <p:nvSpPr>
            <p:cNvPr id="570" name="Google Shape;570;p30"/>
            <p:cNvSpPr/>
            <p:nvPr/>
          </p:nvSpPr>
          <p:spPr>
            <a:xfrm>
              <a:off x="4424969" y="482533"/>
              <a:ext cx="429326" cy="429326"/>
            </a:xfrm>
            <a:prstGeom prst="downArrow">
              <a:avLst>
                <a:gd fmla="val 55000" name="adj1"/>
                <a:gd fmla="val 45000" name="adj2"/>
              </a:avLst>
            </a:prstGeom>
            <a:solidFill>
              <a:srgbClr val="CFDEEF">
                <a:alpha val="89803"/>
              </a:srgb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0"/>
            <p:cNvSpPr txBox="1"/>
            <p:nvPr/>
          </p:nvSpPr>
          <p:spPr>
            <a:xfrm>
              <a:off x="4521567" y="482533"/>
              <a:ext cx="236130" cy="323068"/>
            </a:xfrm>
            <a:prstGeom prst="rect">
              <a:avLst/>
            </a:prstGeom>
            <a:noFill/>
            <a:ln>
              <a:noFill/>
            </a:ln>
          </p:spPr>
          <p:txBody>
            <a:bodyPr anchorCtr="0" anchor="ctr" bIns="50800" lIns="50800" spcFirstLastPara="1" rIns="50800" wrap="square" tIns="50800">
              <a:noAutofit/>
            </a:bodyPr>
            <a:lstStyle/>
            <a:p>
              <a:pPr indent="0" lvl="0" marL="0" marR="0" rtl="0" algn="ctr">
                <a:lnSpc>
                  <a:spcPct val="90000"/>
                </a:lnSpc>
                <a:spcBef>
                  <a:spcPts val="0"/>
                </a:spcBef>
                <a:spcAft>
                  <a:spcPts val="0"/>
                </a:spcAft>
                <a:buClr>
                  <a:schemeClr val="dk1"/>
                </a:buClr>
                <a:buSzPts val="4000"/>
                <a:buFont typeface="Calibri"/>
                <a:buNone/>
              </a:pPr>
              <a:r>
                <a:t/>
              </a:r>
              <a:endParaRPr sz="4000">
                <a:solidFill>
                  <a:schemeClr val="dk1"/>
                </a:solidFill>
                <a:latin typeface="Times New Roman"/>
                <a:ea typeface="Times New Roman"/>
                <a:cs typeface="Times New Roman"/>
                <a:sym typeface="Times New Roman"/>
              </a:endParaRPr>
            </a:p>
          </p:txBody>
        </p:sp>
        <p:sp>
          <p:nvSpPr>
            <p:cNvPr id="572" name="Google Shape;572;p30"/>
            <p:cNvSpPr/>
            <p:nvPr/>
          </p:nvSpPr>
          <p:spPr>
            <a:xfrm>
              <a:off x="4787465" y="1234770"/>
              <a:ext cx="429326" cy="429326"/>
            </a:xfrm>
            <a:prstGeom prst="downArrow">
              <a:avLst>
                <a:gd fmla="val 55000" name="adj1"/>
                <a:gd fmla="val 45000" name="adj2"/>
              </a:avLst>
            </a:prstGeom>
            <a:solidFill>
              <a:srgbClr val="CFDEEF">
                <a:alpha val="89803"/>
              </a:srgb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30"/>
            <p:cNvSpPr txBox="1"/>
            <p:nvPr/>
          </p:nvSpPr>
          <p:spPr>
            <a:xfrm>
              <a:off x="4884063" y="1234770"/>
              <a:ext cx="236130" cy="323068"/>
            </a:xfrm>
            <a:prstGeom prst="rect">
              <a:avLst/>
            </a:prstGeom>
            <a:noFill/>
            <a:ln>
              <a:noFill/>
            </a:ln>
          </p:spPr>
          <p:txBody>
            <a:bodyPr anchorCtr="0" anchor="ctr" bIns="50800" lIns="50800" spcFirstLastPara="1" rIns="50800" wrap="square" tIns="50800">
              <a:noAutofit/>
            </a:bodyPr>
            <a:lstStyle/>
            <a:p>
              <a:pPr indent="0" lvl="0" marL="0" marR="0" rtl="0" algn="ctr">
                <a:lnSpc>
                  <a:spcPct val="90000"/>
                </a:lnSpc>
                <a:spcBef>
                  <a:spcPts val="0"/>
                </a:spcBef>
                <a:spcAft>
                  <a:spcPts val="0"/>
                </a:spcAft>
                <a:buClr>
                  <a:schemeClr val="dk1"/>
                </a:buClr>
                <a:buSzPts val="4000"/>
                <a:buFont typeface="Calibri"/>
                <a:buNone/>
              </a:pPr>
              <a:r>
                <a:t/>
              </a:r>
              <a:endParaRPr sz="4000">
                <a:solidFill>
                  <a:schemeClr val="dk1"/>
                </a:solidFill>
                <a:latin typeface="Times New Roman"/>
                <a:ea typeface="Times New Roman"/>
                <a:cs typeface="Times New Roman"/>
                <a:sym typeface="Times New Roman"/>
              </a:endParaRPr>
            </a:p>
          </p:txBody>
        </p:sp>
        <p:sp>
          <p:nvSpPr>
            <p:cNvPr id="574" name="Google Shape;574;p30"/>
            <p:cNvSpPr/>
            <p:nvPr/>
          </p:nvSpPr>
          <p:spPr>
            <a:xfrm>
              <a:off x="5149961" y="1976000"/>
              <a:ext cx="429326" cy="429326"/>
            </a:xfrm>
            <a:prstGeom prst="downArrow">
              <a:avLst>
                <a:gd fmla="val 55000" name="adj1"/>
                <a:gd fmla="val 45000" name="adj2"/>
              </a:avLst>
            </a:prstGeom>
            <a:solidFill>
              <a:srgbClr val="CFDEEF">
                <a:alpha val="89803"/>
              </a:srgb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30"/>
            <p:cNvSpPr txBox="1"/>
            <p:nvPr/>
          </p:nvSpPr>
          <p:spPr>
            <a:xfrm>
              <a:off x="5246559" y="1976000"/>
              <a:ext cx="236130" cy="323068"/>
            </a:xfrm>
            <a:prstGeom prst="rect">
              <a:avLst/>
            </a:prstGeom>
            <a:noFill/>
            <a:ln>
              <a:noFill/>
            </a:ln>
          </p:spPr>
          <p:txBody>
            <a:bodyPr anchorCtr="0" anchor="ctr" bIns="50800" lIns="50800" spcFirstLastPara="1" rIns="50800" wrap="square" tIns="50800">
              <a:noAutofit/>
            </a:bodyPr>
            <a:lstStyle/>
            <a:p>
              <a:pPr indent="0" lvl="0" marL="0" marR="0" rtl="0" algn="ctr">
                <a:lnSpc>
                  <a:spcPct val="90000"/>
                </a:lnSpc>
                <a:spcBef>
                  <a:spcPts val="0"/>
                </a:spcBef>
                <a:spcAft>
                  <a:spcPts val="0"/>
                </a:spcAft>
                <a:buClr>
                  <a:schemeClr val="dk1"/>
                </a:buClr>
                <a:buSzPts val="4000"/>
                <a:buFont typeface="Calibri"/>
                <a:buNone/>
              </a:pPr>
              <a:r>
                <a:t/>
              </a:r>
              <a:endParaRPr sz="4000">
                <a:solidFill>
                  <a:schemeClr val="dk1"/>
                </a:solidFill>
                <a:latin typeface="Times New Roman"/>
                <a:ea typeface="Times New Roman"/>
                <a:cs typeface="Times New Roman"/>
                <a:sym typeface="Times New Roman"/>
              </a:endParaRPr>
            </a:p>
          </p:txBody>
        </p:sp>
        <p:sp>
          <p:nvSpPr>
            <p:cNvPr id="576" name="Google Shape;576;p30"/>
            <p:cNvSpPr/>
            <p:nvPr/>
          </p:nvSpPr>
          <p:spPr>
            <a:xfrm>
              <a:off x="5512457" y="2735577"/>
              <a:ext cx="429326" cy="429326"/>
            </a:xfrm>
            <a:prstGeom prst="downArrow">
              <a:avLst>
                <a:gd fmla="val 55000" name="adj1"/>
                <a:gd fmla="val 45000" name="adj2"/>
              </a:avLst>
            </a:prstGeom>
            <a:solidFill>
              <a:srgbClr val="CFDEEF">
                <a:alpha val="89803"/>
              </a:srgb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30"/>
            <p:cNvSpPr txBox="1"/>
            <p:nvPr/>
          </p:nvSpPr>
          <p:spPr>
            <a:xfrm>
              <a:off x="5609055" y="2735577"/>
              <a:ext cx="236130" cy="323068"/>
            </a:xfrm>
            <a:prstGeom prst="rect">
              <a:avLst/>
            </a:prstGeom>
            <a:noFill/>
            <a:ln>
              <a:noFill/>
            </a:ln>
          </p:spPr>
          <p:txBody>
            <a:bodyPr anchorCtr="0" anchor="ctr" bIns="50800" lIns="50800" spcFirstLastPara="1" rIns="50800" wrap="square" tIns="50800">
              <a:noAutofit/>
            </a:bodyPr>
            <a:lstStyle/>
            <a:p>
              <a:pPr indent="0" lvl="0" marL="0" marR="0" rtl="0" algn="ctr">
                <a:lnSpc>
                  <a:spcPct val="90000"/>
                </a:lnSpc>
                <a:spcBef>
                  <a:spcPts val="0"/>
                </a:spcBef>
                <a:spcAft>
                  <a:spcPts val="0"/>
                </a:spcAft>
                <a:buClr>
                  <a:schemeClr val="dk1"/>
                </a:buClr>
                <a:buSzPts val="4000"/>
                <a:buFont typeface="Calibri"/>
                <a:buNone/>
              </a:pPr>
              <a:r>
                <a:t/>
              </a:r>
              <a:endParaRPr sz="40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sp>
        <p:nvSpPr>
          <p:cNvPr id="582" name="Google Shape;582;p31"/>
          <p:cNvSpPr txBox="1"/>
          <p:nvPr>
            <p:ph type="title"/>
          </p:nvPr>
        </p:nvSpPr>
        <p:spPr>
          <a:xfrm>
            <a:off x="838200" y="365125"/>
            <a:ext cx="10299192" cy="64071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OEEni yaxshilash uchun Kaizen-dan foydalanish</a:t>
            </a:r>
            <a:endParaRPr b="1" sz="3600">
              <a:latin typeface="Times New Roman"/>
              <a:ea typeface="Times New Roman"/>
              <a:cs typeface="Times New Roman"/>
              <a:sym typeface="Times New Roman"/>
            </a:endParaRPr>
          </a:p>
        </p:txBody>
      </p:sp>
      <p:sp>
        <p:nvSpPr>
          <p:cNvPr id="583" name="Google Shape;583;p31"/>
          <p:cNvSpPr/>
          <p:nvPr/>
        </p:nvSpPr>
        <p:spPr>
          <a:xfrm>
            <a:off x="838200" y="1164997"/>
            <a:ext cx="6096000" cy="1754326"/>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Kaydzen Ikkinchi jahon urushidan keyin Yaponiyada yaratilgan. Kayzen so'zi doimiy takomillashtirish degan ma'noni anglatadi. Bu yaponcha Kai "maktab" va "donolik" degan ma'noni anglatuvchi Zen so'zlaridan kelib chiqqan. Kayzen - bu yuqori boshqaruvdan tortib tozalash brigadasigacha bo'lgan har bir xodimni o'z ichiga olgan tizim.</a:t>
            </a:r>
            <a:endParaRPr sz="1800">
              <a:solidFill>
                <a:schemeClr val="dk1"/>
              </a:solidFill>
              <a:latin typeface="Calibri"/>
              <a:ea typeface="Calibri"/>
              <a:cs typeface="Calibri"/>
              <a:sym typeface="Calibri"/>
            </a:endParaRPr>
          </a:p>
        </p:txBody>
      </p:sp>
      <p:sp>
        <p:nvSpPr>
          <p:cNvPr id="584" name="Google Shape;584;p31"/>
          <p:cNvSpPr/>
          <p:nvPr/>
        </p:nvSpPr>
        <p:spPr>
          <a:xfrm>
            <a:off x="7117080" y="1051560"/>
            <a:ext cx="4663440" cy="2585323"/>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Toyota va Canon kabi yapon kompaniyalarida har bir xodimga yiliga jami 60 dan 70 gacha takliflar yozib olinadi, baham ko'riladi va amalga oshiriladi. Ko'pgina hollarda, bu katta o'zgarishlar uchun g'oyalar emas. Kayzen har doim samaradorlikni oshirish, xavfsizlikni yaxshilash, samaradorlikni oshirish va yo’qotishlarni kamaytirish uchun muntazam ravishda kichik o'zgarishlar qilishga asoslangan. </a:t>
            </a:r>
            <a:endParaRPr sz="1800">
              <a:solidFill>
                <a:schemeClr val="dk1"/>
              </a:solidFill>
              <a:latin typeface="Calibri"/>
              <a:ea typeface="Calibri"/>
              <a:cs typeface="Calibri"/>
              <a:sym typeface="Calibri"/>
            </a:endParaRPr>
          </a:p>
        </p:txBody>
      </p:sp>
      <p:sp>
        <p:nvSpPr>
          <p:cNvPr id="585" name="Google Shape;585;p31"/>
          <p:cNvSpPr/>
          <p:nvPr/>
        </p:nvSpPr>
        <p:spPr>
          <a:xfrm>
            <a:off x="920186" y="3429000"/>
            <a:ext cx="6014013" cy="2585322"/>
          </a:xfrm>
          <a:prstGeom prst="foldedCorner">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Times New Roman"/>
                <a:ea typeface="Times New Roman"/>
                <a:cs typeface="Times New Roman"/>
                <a:sym typeface="Times New Roman"/>
              </a:rPr>
              <a:t>Kayzen falsafasi: "Buni yaxshiroq qiling, uni yaxshiroq qiling va buzilmagan bo'lsa ham, uni yaxshilang, chunki buni qilmasangiz, siz buni qilganlar bilan raqobatlasha olmaysiz".</a:t>
            </a:r>
            <a:endParaRPr sz="1600">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9" name="Shape 589"/>
        <p:cNvGrpSpPr/>
        <p:nvPr/>
      </p:nvGrpSpPr>
      <p:grpSpPr>
        <a:xfrm>
          <a:off x="0" y="0"/>
          <a:ext cx="0" cy="0"/>
          <a:chOff x="0" y="0"/>
          <a:chExt cx="0" cy="0"/>
        </a:xfrm>
      </p:grpSpPr>
      <p:sp>
        <p:nvSpPr>
          <p:cNvPr id="590" name="Google Shape;590;p32"/>
          <p:cNvSpPr txBox="1"/>
          <p:nvPr>
            <p:ph type="title"/>
          </p:nvPr>
        </p:nvSpPr>
        <p:spPr>
          <a:xfrm>
            <a:off x="838200" y="365125"/>
            <a:ext cx="10262616" cy="128079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3600">
                <a:solidFill>
                  <a:schemeClr val="dk1"/>
                </a:solidFill>
                <a:latin typeface="Times New Roman"/>
                <a:ea typeface="Times New Roman"/>
                <a:cs typeface="Times New Roman"/>
                <a:sym typeface="Times New Roman"/>
              </a:rPr>
              <a:t>Mashina va asbob-uskunalar sohasida Kayzen katta rol o'ynaydi, chunki u yaxshilash uchun mahalliy kuchni o'z ichiga oladi. </a:t>
            </a:r>
            <a:endParaRPr b="1" sz="3600">
              <a:latin typeface="Times New Roman"/>
              <a:ea typeface="Times New Roman"/>
              <a:cs typeface="Times New Roman"/>
              <a:sym typeface="Times New Roman"/>
            </a:endParaRPr>
          </a:p>
        </p:txBody>
      </p:sp>
      <p:sp>
        <p:nvSpPr>
          <p:cNvPr id="591" name="Google Shape;591;p32"/>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31</a:t>
            </a:r>
            <a:endParaRPr sz="3600">
              <a:solidFill>
                <a:schemeClr val="dk1"/>
              </a:solidFill>
              <a:latin typeface="Times New Roman"/>
              <a:ea typeface="Times New Roman"/>
              <a:cs typeface="Times New Roman"/>
              <a:sym typeface="Times New Roman"/>
            </a:endParaRPr>
          </a:p>
        </p:txBody>
      </p:sp>
      <p:grpSp>
        <p:nvGrpSpPr>
          <p:cNvPr id="592" name="Google Shape;592;p32"/>
          <p:cNvGrpSpPr/>
          <p:nvPr/>
        </p:nvGrpSpPr>
        <p:grpSpPr>
          <a:xfrm>
            <a:off x="2823892" y="2014684"/>
            <a:ext cx="5711095" cy="4120643"/>
            <a:chOff x="791892" y="3004"/>
            <a:chExt cx="5711095" cy="4120643"/>
          </a:xfrm>
        </p:grpSpPr>
        <p:sp>
          <p:nvSpPr>
            <p:cNvPr id="593" name="Google Shape;593;p32"/>
            <p:cNvSpPr/>
            <p:nvPr/>
          </p:nvSpPr>
          <p:spPr>
            <a:xfrm>
              <a:off x="791892" y="3004"/>
              <a:ext cx="1669441" cy="1246202"/>
            </a:xfrm>
            <a:prstGeom prst="round2SameRect">
              <a:avLst>
                <a:gd fmla="val 8000" name="adj1"/>
                <a:gd fmla="val 0" name="adj2"/>
              </a:avLst>
            </a:prstGeom>
            <a:blipFill rotWithShape="1">
              <a:blip r:embed="rId3">
                <a:alphaModFix/>
              </a:blip>
              <a:stretch>
                <a:fillRect b="0" l="0" r="0" t="0"/>
              </a:stretch>
            </a:blip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32"/>
            <p:cNvSpPr txBox="1"/>
            <p:nvPr/>
          </p:nvSpPr>
          <p:spPr>
            <a:xfrm>
              <a:off x="821092" y="32204"/>
              <a:ext cx="1611041" cy="1217002"/>
            </a:xfrm>
            <a:prstGeom prst="rect">
              <a:avLst/>
            </a:prstGeom>
            <a:noFill/>
            <a:ln>
              <a:noFill/>
            </a:ln>
          </p:spPr>
          <p:txBody>
            <a:bodyPr anchorCtr="0" anchor="t" bIns="80000" lIns="80000" spcFirstLastPara="1" rIns="80000" wrap="square" tIns="240025">
              <a:noAutofit/>
            </a:bodyPr>
            <a:lstStyle/>
            <a:p>
              <a:pPr indent="0" lvl="1" marL="285750" marR="0" rtl="0" algn="l">
                <a:lnSpc>
                  <a:spcPct val="90000"/>
                </a:lnSpc>
                <a:spcBef>
                  <a:spcPts val="0"/>
                </a:spcBef>
                <a:spcAft>
                  <a:spcPts val="0"/>
                </a:spcAft>
                <a:buClr>
                  <a:schemeClr val="dk1"/>
                </a:buClr>
                <a:buSzPts val="6300"/>
                <a:buFont typeface="Calibri"/>
                <a:buNone/>
              </a:pPr>
              <a:r>
                <a:t/>
              </a:r>
              <a:endParaRPr b="0" i="0" sz="6300" u="none" cap="none" strike="noStrike">
                <a:solidFill>
                  <a:schemeClr val="dk1"/>
                </a:solidFill>
                <a:latin typeface="Calibri"/>
                <a:ea typeface="Calibri"/>
                <a:cs typeface="Calibri"/>
                <a:sym typeface="Calibri"/>
              </a:endParaRPr>
            </a:p>
          </p:txBody>
        </p:sp>
        <p:sp>
          <p:nvSpPr>
            <p:cNvPr id="595" name="Google Shape;595;p32"/>
            <p:cNvSpPr/>
            <p:nvPr/>
          </p:nvSpPr>
          <p:spPr>
            <a:xfrm>
              <a:off x="791892" y="1249207"/>
              <a:ext cx="1669441" cy="535867"/>
            </a:xfrm>
            <a:prstGeom prst="rect">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32"/>
            <p:cNvSpPr txBox="1"/>
            <p:nvPr/>
          </p:nvSpPr>
          <p:spPr>
            <a:xfrm>
              <a:off x="791892" y="1249207"/>
              <a:ext cx="1175662" cy="535867"/>
            </a:xfrm>
            <a:prstGeom prst="rect">
              <a:avLst/>
            </a:prstGeom>
            <a:noFill/>
            <a:ln>
              <a:noFill/>
            </a:ln>
          </p:spPr>
          <p:txBody>
            <a:bodyPr anchorCtr="0" anchor="ctr" bIns="0" lIns="60950" spcFirstLastPara="1" rIns="20300" wrap="square" tIns="0">
              <a:noAutofit/>
            </a:bodyPr>
            <a:lstStyle/>
            <a:p>
              <a:pPr indent="0" lvl="0" marL="0" marR="0" rtl="0" algn="l">
                <a:lnSpc>
                  <a:spcPct val="90000"/>
                </a:lnSpc>
                <a:spcBef>
                  <a:spcPts val="0"/>
                </a:spcBef>
                <a:spcAft>
                  <a:spcPts val="0"/>
                </a:spcAft>
                <a:buClr>
                  <a:schemeClr val="lt1"/>
                </a:buClr>
                <a:buSzPts val="1600"/>
                <a:buFont typeface="Calibri"/>
                <a:buNone/>
              </a:pPr>
              <a:r>
                <a:rPr lang="en-US" sz="1600">
                  <a:solidFill>
                    <a:schemeClr val="lt1"/>
                  </a:solidFill>
                  <a:latin typeface="Calibri"/>
                  <a:ea typeface="Calibri"/>
                  <a:cs typeface="Calibri"/>
                  <a:sym typeface="Calibri"/>
                </a:rPr>
                <a:t>Operatorlar</a:t>
              </a:r>
              <a:endParaRPr sz="1600">
                <a:solidFill>
                  <a:schemeClr val="lt1"/>
                </a:solidFill>
                <a:latin typeface="Calibri"/>
                <a:ea typeface="Calibri"/>
                <a:cs typeface="Calibri"/>
                <a:sym typeface="Calibri"/>
              </a:endParaRPr>
            </a:p>
          </p:txBody>
        </p:sp>
        <p:sp>
          <p:nvSpPr>
            <p:cNvPr id="597" name="Google Shape;597;p32"/>
            <p:cNvSpPr/>
            <p:nvPr/>
          </p:nvSpPr>
          <p:spPr>
            <a:xfrm>
              <a:off x="2014781" y="1334325"/>
              <a:ext cx="584304" cy="584304"/>
            </a:xfrm>
            <a:prstGeom prst="ellipse">
              <a:avLst/>
            </a:prstGeom>
            <a:solidFill>
              <a:srgbClr val="CFDEEF">
                <a:alpha val="89803"/>
              </a:srgb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32"/>
            <p:cNvSpPr/>
            <p:nvPr/>
          </p:nvSpPr>
          <p:spPr>
            <a:xfrm>
              <a:off x="2743843" y="3004"/>
              <a:ext cx="1669441" cy="1246202"/>
            </a:xfrm>
            <a:prstGeom prst="round2SameRect">
              <a:avLst>
                <a:gd fmla="val 8000" name="adj1"/>
                <a:gd fmla="val 0" name="adj2"/>
              </a:avLst>
            </a:prstGeom>
            <a:blipFill rotWithShape="1">
              <a:blip r:embed="rId4">
                <a:alphaModFix/>
              </a:blip>
              <a:stretch>
                <a:fillRect b="0" l="0" r="0" t="0"/>
              </a:stretch>
            </a:blip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32"/>
            <p:cNvSpPr/>
            <p:nvPr/>
          </p:nvSpPr>
          <p:spPr>
            <a:xfrm>
              <a:off x="2743843" y="1249207"/>
              <a:ext cx="1669441" cy="535867"/>
            </a:xfrm>
            <a:prstGeom prst="rect">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32"/>
            <p:cNvSpPr txBox="1"/>
            <p:nvPr/>
          </p:nvSpPr>
          <p:spPr>
            <a:xfrm>
              <a:off x="2743843" y="1249207"/>
              <a:ext cx="1175662" cy="535867"/>
            </a:xfrm>
            <a:prstGeom prst="rect">
              <a:avLst/>
            </a:prstGeom>
            <a:noFill/>
            <a:ln>
              <a:noFill/>
            </a:ln>
          </p:spPr>
          <p:txBody>
            <a:bodyPr anchorCtr="0" anchor="ctr" bIns="0" lIns="60950" spcFirstLastPara="1" rIns="20300" wrap="square" tIns="0">
              <a:noAutofit/>
            </a:bodyPr>
            <a:lstStyle/>
            <a:p>
              <a:pPr indent="0" lvl="0" marL="0" marR="0" rtl="0" algn="l">
                <a:lnSpc>
                  <a:spcPct val="90000"/>
                </a:lnSpc>
                <a:spcBef>
                  <a:spcPts val="0"/>
                </a:spcBef>
                <a:spcAft>
                  <a:spcPts val="0"/>
                </a:spcAft>
                <a:buClr>
                  <a:schemeClr val="lt1"/>
                </a:buClr>
                <a:buSzPts val="1600"/>
                <a:buFont typeface="Calibri"/>
                <a:buNone/>
              </a:pPr>
              <a:r>
                <a:rPr lang="en-US" sz="1600">
                  <a:solidFill>
                    <a:schemeClr val="lt1"/>
                  </a:solidFill>
                  <a:latin typeface="Calibri"/>
                  <a:ea typeface="Calibri"/>
                  <a:cs typeface="Calibri"/>
                  <a:sym typeface="Calibri"/>
                </a:rPr>
                <a:t>Texniklar va muhandislar</a:t>
              </a:r>
              <a:endParaRPr sz="1600">
                <a:solidFill>
                  <a:schemeClr val="lt1"/>
                </a:solidFill>
                <a:latin typeface="Calibri"/>
                <a:ea typeface="Calibri"/>
                <a:cs typeface="Calibri"/>
                <a:sym typeface="Calibri"/>
              </a:endParaRPr>
            </a:p>
          </p:txBody>
        </p:sp>
        <p:sp>
          <p:nvSpPr>
            <p:cNvPr id="601" name="Google Shape;601;p32"/>
            <p:cNvSpPr/>
            <p:nvPr/>
          </p:nvSpPr>
          <p:spPr>
            <a:xfrm>
              <a:off x="3966732" y="1334325"/>
              <a:ext cx="584304" cy="584304"/>
            </a:xfrm>
            <a:prstGeom prst="ellipse">
              <a:avLst/>
            </a:prstGeom>
            <a:solidFill>
              <a:srgbClr val="CFDEEF">
                <a:alpha val="89803"/>
              </a:srgb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32"/>
            <p:cNvSpPr/>
            <p:nvPr/>
          </p:nvSpPr>
          <p:spPr>
            <a:xfrm>
              <a:off x="4695794" y="3004"/>
              <a:ext cx="1669441" cy="1246202"/>
            </a:xfrm>
            <a:prstGeom prst="round2SameRect">
              <a:avLst>
                <a:gd fmla="val 8000" name="adj1"/>
                <a:gd fmla="val 0" name="adj2"/>
              </a:avLst>
            </a:prstGeom>
            <a:blipFill rotWithShape="1">
              <a:blip r:embed="rId5">
                <a:alphaModFix/>
              </a:blip>
              <a:stretch>
                <a:fillRect b="0" l="0" r="0" t="0"/>
              </a:stretch>
            </a:blip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32"/>
            <p:cNvSpPr txBox="1"/>
            <p:nvPr/>
          </p:nvSpPr>
          <p:spPr>
            <a:xfrm>
              <a:off x="4724994" y="32204"/>
              <a:ext cx="1611041" cy="1217002"/>
            </a:xfrm>
            <a:prstGeom prst="rect">
              <a:avLst/>
            </a:prstGeom>
            <a:noFill/>
            <a:ln>
              <a:noFill/>
            </a:ln>
          </p:spPr>
          <p:txBody>
            <a:bodyPr anchorCtr="0" anchor="t" bIns="80000" lIns="80000" spcFirstLastPara="1" rIns="80000" wrap="square" tIns="240025">
              <a:noAutofit/>
            </a:bodyPr>
            <a:lstStyle/>
            <a:p>
              <a:pPr indent="0" lvl="1" marL="285750" marR="0" rtl="0" algn="l">
                <a:lnSpc>
                  <a:spcPct val="90000"/>
                </a:lnSpc>
                <a:spcBef>
                  <a:spcPts val="0"/>
                </a:spcBef>
                <a:spcAft>
                  <a:spcPts val="0"/>
                </a:spcAft>
                <a:buClr>
                  <a:schemeClr val="dk1"/>
                </a:buClr>
                <a:buSzPts val="6300"/>
                <a:buFont typeface="Calibri"/>
                <a:buNone/>
              </a:pPr>
              <a:r>
                <a:t/>
              </a:r>
              <a:endParaRPr b="0" i="0" sz="6300" u="none" cap="none" strike="noStrike">
                <a:solidFill>
                  <a:schemeClr val="dk1"/>
                </a:solidFill>
                <a:latin typeface="Calibri"/>
                <a:ea typeface="Calibri"/>
                <a:cs typeface="Calibri"/>
                <a:sym typeface="Calibri"/>
              </a:endParaRPr>
            </a:p>
          </p:txBody>
        </p:sp>
        <p:sp>
          <p:nvSpPr>
            <p:cNvPr id="604" name="Google Shape;604;p32"/>
            <p:cNvSpPr/>
            <p:nvPr/>
          </p:nvSpPr>
          <p:spPr>
            <a:xfrm>
              <a:off x="4695794" y="1249207"/>
              <a:ext cx="1669441" cy="535867"/>
            </a:xfrm>
            <a:prstGeom prst="rect">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32"/>
            <p:cNvSpPr txBox="1"/>
            <p:nvPr/>
          </p:nvSpPr>
          <p:spPr>
            <a:xfrm>
              <a:off x="4695794" y="1249207"/>
              <a:ext cx="1175662" cy="535867"/>
            </a:xfrm>
            <a:prstGeom prst="rect">
              <a:avLst/>
            </a:prstGeom>
            <a:noFill/>
            <a:ln>
              <a:noFill/>
            </a:ln>
          </p:spPr>
          <p:txBody>
            <a:bodyPr anchorCtr="0" anchor="ctr" bIns="0" lIns="60950" spcFirstLastPara="1" rIns="20300" wrap="square" tIns="0">
              <a:noAutofit/>
            </a:bodyPr>
            <a:lstStyle/>
            <a:p>
              <a:pPr indent="0" lvl="0" marL="0" marR="0" rtl="0" algn="l">
                <a:lnSpc>
                  <a:spcPct val="90000"/>
                </a:lnSpc>
                <a:spcBef>
                  <a:spcPts val="0"/>
                </a:spcBef>
                <a:spcAft>
                  <a:spcPts val="0"/>
                </a:spcAft>
                <a:buClr>
                  <a:schemeClr val="lt1"/>
                </a:buClr>
                <a:buSzPts val="1600"/>
                <a:buFont typeface="Calibri"/>
                <a:buNone/>
              </a:pPr>
              <a:r>
                <a:rPr lang="en-US" sz="1600">
                  <a:solidFill>
                    <a:schemeClr val="lt1"/>
                  </a:solidFill>
                  <a:latin typeface="Calibri"/>
                  <a:ea typeface="Calibri"/>
                  <a:cs typeface="Calibri"/>
                  <a:sym typeface="Calibri"/>
                </a:rPr>
                <a:t>Xizmat</a:t>
              </a:r>
              <a:endParaRPr sz="1600">
                <a:solidFill>
                  <a:schemeClr val="lt1"/>
                </a:solidFill>
                <a:latin typeface="Calibri"/>
                <a:ea typeface="Calibri"/>
                <a:cs typeface="Calibri"/>
                <a:sym typeface="Calibri"/>
              </a:endParaRPr>
            </a:p>
          </p:txBody>
        </p:sp>
        <p:sp>
          <p:nvSpPr>
            <p:cNvPr id="606" name="Google Shape;606;p32"/>
            <p:cNvSpPr/>
            <p:nvPr/>
          </p:nvSpPr>
          <p:spPr>
            <a:xfrm>
              <a:off x="5918683" y="1334325"/>
              <a:ext cx="584304" cy="584304"/>
            </a:xfrm>
            <a:prstGeom prst="ellipse">
              <a:avLst/>
            </a:prstGeom>
            <a:solidFill>
              <a:srgbClr val="CFDEEF">
                <a:alpha val="89803"/>
              </a:srgb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32"/>
            <p:cNvSpPr/>
            <p:nvPr/>
          </p:nvSpPr>
          <p:spPr>
            <a:xfrm>
              <a:off x="2743843" y="2208023"/>
              <a:ext cx="1669441" cy="1246202"/>
            </a:xfrm>
            <a:prstGeom prst="round2SameRect">
              <a:avLst>
                <a:gd fmla="val 8000" name="adj1"/>
                <a:gd fmla="val 0" name="adj2"/>
              </a:avLst>
            </a:prstGeom>
            <a:blipFill rotWithShape="1">
              <a:blip r:embed="rId6">
                <a:alphaModFix/>
              </a:blip>
              <a:stretch>
                <a:fillRect b="0" l="0" r="0" t="0"/>
              </a:stretch>
            </a:blip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32"/>
            <p:cNvSpPr/>
            <p:nvPr/>
          </p:nvSpPr>
          <p:spPr>
            <a:xfrm>
              <a:off x="2743843" y="3454226"/>
              <a:ext cx="1669441" cy="535867"/>
            </a:xfrm>
            <a:prstGeom prst="rect">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32"/>
            <p:cNvSpPr txBox="1"/>
            <p:nvPr/>
          </p:nvSpPr>
          <p:spPr>
            <a:xfrm>
              <a:off x="2743843" y="3454226"/>
              <a:ext cx="1175662" cy="535867"/>
            </a:xfrm>
            <a:prstGeom prst="rect">
              <a:avLst/>
            </a:prstGeom>
            <a:noFill/>
            <a:ln>
              <a:noFill/>
            </a:ln>
          </p:spPr>
          <p:txBody>
            <a:bodyPr anchorCtr="0" anchor="ctr" bIns="0" lIns="60950" spcFirstLastPara="1" rIns="20300" wrap="square" tIns="0">
              <a:noAutofit/>
            </a:bodyPr>
            <a:lstStyle/>
            <a:p>
              <a:pPr indent="0" lvl="0" marL="0" marR="0" rtl="0" algn="l">
                <a:lnSpc>
                  <a:spcPct val="90000"/>
                </a:lnSpc>
                <a:spcBef>
                  <a:spcPts val="0"/>
                </a:spcBef>
                <a:spcAft>
                  <a:spcPts val="0"/>
                </a:spcAft>
                <a:buClr>
                  <a:schemeClr val="lt1"/>
                </a:buClr>
                <a:buSzPts val="1600"/>
                <a:buFont typeface="Calibri"/>
                <a:buNone/>
              </a:pPr>
              <a:r>
                <a:rPr lang="en-US" sz="1600">
                  <a:solidFill>
                    <a:schemeClr val="lt1"/>
                  </a:solidFill>
                  <a:latin typeface="Calibri"/>
                  <a:ea typeface="Calibri"/>
                  <a:cs typeface="Calibri"/>
                  <a:sym typeface="Calibri"/>
                </a:rPr>
                <a:t>Nazoratchi</a:t>
              </a:r>
              <a:endParaRPr sz="1600">
                <a:solidFill>
                  <a:schemeClr val="lt1"/>
                </a:solidFill>
                <a:latin typeface="Calibri"/>
                <a:ea typeface="Calibri"/>
                <a:cs typeface="Calibri"/>
                <a:sym typeface="Calibri"/>
              </a:endParaRPr>
            </a:p>
          </p:txBody>
        </p:sp>
        <p:sp>
          <p:nvSpPr>
            <p:cNvPr id="610" name="Google Shape;610;p32"/>
            <p:cNvSpPr/>
            <p:nvPr/>
          </p:nvSpPr>
          <p:spPr>
            <a:xfrm>
              <a:off x="3966732" y="3539343"/>
              <a:ext cx="584304" cy="584304"/>
            </a:xfrm>
            <a:prstGeom prst="ellipse">
              <a:avLst/>
            </a:prstGeom>
            <a:solidFill>
              <a:srgbClr val="CFDEEF">
                <a:alpha val="89803"/>
              </a:srgbClr>
            </a:solidFill>
            <a:ln cap="flat" cmpd="sng" w="12700">
              <a:solidFill>
                <a:srgbClr val="CFDEEF">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4" name="Shape 614"/>
        <p:cNvGrpSpPr/>
        <p:nvPr/>
      </p:nvGrpSpPr>
      <p:grpSpPr>
        <a:xfrm>
          <a:off x="0" y="0"/>
          <a:ext cx="0" cy="0"/>
          <a:chOff x="0" y="0"/>
          <a:chExt cx="0" cy="0"/>
        </a:xfrm>
      </p:grpSpPr>
      <p:sp>
        <p:nvSpPr>
          <p:cNvPr id="615" name="Google Shape;615;p33"/>
          <p:cNvSpPr txBox="1"/>
          <p:nvPr>
            <p:ph type="title"/>
          </p:nvPr>
        </p:nvSpPr>
        <p:spPr>
          <a:xfrm>
            <a:off x="838200" y="365125"/>
            <a:ext cx="10226040" cy="768731"/>
          </a:xfrm>
          <a:prstGeom prst="rect">
            <a:avLst/>
          </a:prstGeom>
          <a:solidFill>
            <a:schemeClr val="lt1"/>
          </a:solidFill>
          <a:ln cap="flat" cmpd="sng" w="12700">
            <a:solidFill>
              <a:schemeClr val="accent3"/>
            </a:solidFill>
            <a:prstDash val="solid"/>
            <a:miter lim="800000"/>
            <a:headEnd len="sm" w="sm" type="none"/>
            <a:tailEnd len="sm" w="sm" type="none"/>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3600">
                <a:solidFill>
                  <a:schemeClr val="dk1"/>
                </a:solidFill>
                <a:latin typeface="Times New Roman"/>
                <a:ea typeface="Times New Roman"/>
                <a:cs typeface="Times New Roman"/>
                <a:sym typeface="Times New Roman"/>
              </a:rPr>
              <a:t>Nazorat jadvallari ideal tarzda jarayonga yordam beradi, chunki</a:t>
            </a:r>
            <a:endParaRPr b="1" sz="3600">
              <a:latin typeface="Times New Roman"/>
              <a:ea typeface="Times New Roman"/>
              <a:cs typeface="Times New Roman"/>
              <a:sym typeface="Times New Roman"/>
            </a:endParaRPr>
          </a:p>
        </p:txBody>
      </p:sp>
      <p:sp>
        <p:nvSpPr>
          <p:cNvPr id="616" name="Google Shape;616;p33"/>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32</a:t>
            </a:r>
            <a:endParaRPr sz="3600">
              <a:solidFill>
                <a:schemeClr val="dk1"/>
              </a:solidFill>
              <a:latin typeface="Times New Roman"/>
              <a:ea typeface="Times New Roman"/>
              <a:cs typeface="Times New Roman"/>
              <a:sym typeface="Times New Roman"/>
            </a:endParaRPr>
          </a:p>
        </p:txBody>
      </p:sp>
      <p:grpSp>
        <p:nvGrpSpPr>
          <p:cNvPr id="617" name="Google Shape;617;p33"/>
          <p:cNvGrpSpPr/>
          <p:nvPr/>
        </p:nvGrpSpPr>
        <p:grpSpPr>
          <a:xfrm>
            <a:off x="1383621" y="1210047"/>
            <a:ext cx="4917781" cy="4683601"/>
            <a:chOff x="1219029" y="3465"/>
            <a:chExt cx="4917781" cy="4683601"/>
          </a:xfrm>
        </p:grpSpPr>
        <p:sp>
          <p:nvSpPr>
            <p:cNvPr id="618" name="Google Shape;618;p33"/>
            <p:cNvSpPr/>
            <p:nvPr/>
          </p:nvSpPr>
          <p:spPr>
            <a:xfrm>
              <a:off x="1219029" y="3465"/>
              <a:ext cx="2341800" cy="140508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33"/>
            <p:cNvSpPr txBox="1"/>
            <p:nvPr/>
          </p:nvSpPr>
          <p:spPr>
            <a:xfrm>
              <a:off x="1219029" y="3465"/>
              <a:ext cx="2341800" cy="1405080"/>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Ular tasodifiy bo'lmagan o'zgarishlarni aniqlash orqali jarayon chegaralarini aniqlaydilar.</a:t>
              </a:r>
              <a:endParaRPr sz="1800">
                <a:solidFill>
                  <a:schemeClr val="dk1"/>
                </a:solidFill>
                <a:latin typeface="Times New Roman"/>
                <a:ea typeface="Times New Roman"/>
                <a:cs typeface="Times New Roman"/>
                <a:sym typeface="Times New Roman"/>
              </a:endParaRPr>
            </a:p>
          </p:txBody>
        </p:sp>
        <p:sp>
          <p:nvSpPr>
            <p:cNvPr id="620" name="Google Shape;620;p33"/>
            <p:cNvSpPr/>
            <p:nvPr/>
          </p:nvSpPr>
          <p:spPr>
            <a:xfrm>
              <a:off x="3795010" y="3465"/>
              <a:ext cx="2341800" cy="140508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3"/>
            <p:cNvSpPr txBox="1"/>
            <p:nvPr/>
          </p:nvSpPr>
          <p:spPr>
            <a:xfrm>
              <a:off x="3795010" y="3465"/>
              <a:ext cx="2341800" cy="1405080"/>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Ular jarayonning tasodifiy emasligini aniqlash uchun jarayonni kuzatib boradilar - biror narsa o'zgaradi.</a:t>
              </a:r>
              <a:endParaRPr sz="1800">
                <a:solidFill>
                  <a:schemeClr val="dk1"/>
                </a:solidFill>
                <a:latin typeface="Times New Roman"/>
                <a:ea typeface="Times New Roman"/>
                <a:cs typeface="Times New Roman"/>
                <a:sym typeface="Times New Roman"/>
              </a:endParaRPr>
            </a:p>
          </p:txBody>
        </p:sp>
        <p:sp>
          <p:nvSpPr>
            <p:cNvPr id="622" name="Google Shape;622;p33"/>
            <p:cNvSpPr/>
            <p:nvPr/>
          </p:nvSpPr>
          <p:spPr>
            <a:xfrm>
              <a:off x="1219029" y="1642726"/>
              <a:ext cx="2341800" cy="140508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33"/>
            <p:cNvSpPr txBox="1"/>
            <p:nvPr/>
          </p:nvSpPr>
          <p:spPr>
            <a:xfrm>
              <a:off x="1219029" y="1642726"/>
              <a:ext cx="2341800" cy="1405080"/>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Ular 100% sinov o'rniga kichik namuna bilan qo'llaniladi.</a:t>
              </a:r>
              <a:endParaRPr sz="1800">
                <a:solidFill>
                  <a:schemeClr val="dk1"/>
                </a:solidFill>
                <a:latin typeface="Times New Roman"/>
                <a:ea typeface="Times New Roman"/>
                <a:cs typeface="Times New Roman"/>
                <a:sym typeface="Times New Roman"/>
              </a:endParaRPr>
            </a:p>
          </p:txBody>
        </p:sp>
        <p:sp>
          <p:nvSpPr>
            <p:cNvPr id="624" name="Google Shape;624;p33"/>
            <p:cNvSpPr/>
            <p:nvPr/>
          </p:nvSpPr>
          <p:spPr>
            <a:xfrm>
              <a:off x="3795010" y="1642726"/>
              <a:ext cx="2341800" cy="140508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33"/>
            <p:cNvSpPr txBox="1"/>
            <p:nvPr/>
          </p:nvSpPr>
          <p:spPr>
            <a:xfrm>
              <a:off x="3795010" y="1642726"/>
              <a:ext cx="2341800" cy="1405080"/>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Ushbu o'zgarishni aniqlashning eng keng tarqalgan usullari quyidagilardan iborat:</a:t>
              </a:r>
              <a:endParaRPr sz="1800">
                <a:solidFill>
                  <a:schemeClr val="dk1"/>
                </a:solidFill>
                <a:latin typeface="Times New Roman"/>
                <a:ea typeface="Times New Roman"/>
                <a:cs typeface="Times New Roman"/>
                <a:sym typeface="Times New Roman"/>
              </a:endParaRPr>
            </a:p>
          </p:txBody>
        </p:sp>
        <p:sp>
          <p:nvSpPr>
            <p:cNvPr id="626" name="Google Shape;626;p33"/>
            <p:cNvSpPr/>
            <p:nvPr/>
          </p:nvSpPr>
          <p:spPr>
            <a:xfrm>
              <a:off x="2507019" y="3281986"/>
              <a:ext cx="2341800" cy="140508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33"/>
            <p:cNvSpPr txBox="1"/>
            <p:nvPr/>
          </p:nvSpPr>
          <p:spPr>
            <a:xfrm>
              <a:off x="2507019" y="3281986"/>
              <a:ext cx="2341800" cy="1405080"/>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Nazoratdan tashqari nuqtalar (bular yuqori yoki pastki chegaradan tashqaridagi nuqtalar).</a:t>
              </a:r>
              <a:endParaRPr sz="1800">
                <a:solidFill>
                  <a:schemeClr val="dk1"/>
                </a:solidFill>
                <a:latin typeface="Times New Roman"/>
                <a:ea typeface="Times New Roman"/>
                <a:cs typeface="Times New Roman"/>
                <a:sym typeface="Times New Roman"/>
              </a:endParaRPr>
            </a:p>
          </p:txBody>
        </p:sp>
      </p:grpSp>
      <p:grpSp>
        <p:nvGrpSpPr>
          <p:cNvPr id="628" name="Google Shape;628;p33"/>
          <p:cNvGrpSpPr/>
          <p:nvPr/>
        </p:nvGrpSpPr>
        <p:grpSpPr>
          <a:xfrm>
            <a:off x="6428232" y="1221278"/>
            <a:ext cx="5599176" cy="4052863"/>
            <a:chOff x="681899" y="636508"/>
            <a:chExt cx="9504517" cy="5626155"/>
          </a:xfrm>
        </p:grpSpPr>
        <p:sp>
          <p:nvSpPr>
            <p:cNvPr id="629" name="Google Shape;629;p33"/>
            <p:cNvSpPr/>
            <p:nvPr/>
          </p:nvSpPr>
          <p:spPr>
            <a:xfrm>
              <a:off x="956219" y="636508"/>
              <a:ext cx="4164421" cy="598154"/>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imes New Roman"/>
                  <a:ea typeface="Times New Roman"/>
                  <a:cs typeface="Times New Roman"/>
                  <a:sym typeface="Times New Roman"/>
                </a:rPr>
                <a:t>1-qoida: A zonasidan tashqaridagi istalgan nuqta</a:t>
              </a:r>
              <a:endParaRPr sz="1100">
                <a:solidFill>
                  <a:schemeClr val="dk1"/>
                </a:solidFill>
                <a:latin typeface="Times New Roman"/>
                <a:ea typeface="Times New Roman"/>
                <a:cs typeface="Times New Roman"/>
                <a:sym typeface="Times New Roman"/>
              </a:endParaRPr>
            </a:p>
          </p:txBody>
        </p:sp>
        <p:pic>
          <p:nvPicPr>
            <p:cNvPr id="630" name="Google Shape;630;p33"/>
            <p:cNvPicPr preferRelativeResize="0"/>
            <p:nvPr/>
          </p:nvPicPr>
          <p:blipFill rotWithShape="1">
            <a:blip r:embed="rId3">
              <a:alphaModFix/>
            </a:blip>
            <a:srcRect b="0" l="0" r="0" t="0"/>
            <a:stretch/>
          </p:blipFill>
          <p:spPr>
            <a:xfrm>
              <a:off x="681899" y="1413534"/>
              <a:ext cx="4438741" cy="2174551"/>
            </a:xfrm>
            <a:prstGeom prst="rect">
              <a:avLst/>
            </a:prstGeom>
            <a:solidFill>
              <a:schemeClr val="lt1"/>
            </a:solidFill>
            <a:ln cap="flat" cmpd="sng" w="12700">
              <a:solidFill>
                <a:schemeClr val="accent1"/>
              </a:solidFill>
              <a:prstDash val="solid"/>
              <a:miter lim="800000"/>
              <a:headEnd len="sm" w="sm" type="none"/>
              <a:tailEnd len="sm" w="sm" type="none"/>
            </a:ln>
          </p:spPr>
        </p:pic>
        <p:sp>
          <p:nvSpPr>
            <p:cNvPr id="631" name="Google Shape;631;p33"/>
            <p:cNvSpPr/>
            <p:nvPr/>
          </p:nvSpPr>
          <p:spPr>
            <a:xfrm>
              <a:off x="5699760" y="636508"/>
              <a:ext cx="3992880" cy="833143"/>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imes New Roman"/>
                  <a:ea typeface="Times New Roman"/>
                  <a:cs typeface="Times New Roman"/>
                  <a:sym typeface="Times New Roman"/>
                </a:rPr>
                <a:t>2-qoida: Ketma-ket uchta nuqtadan ikkitasi A zonasiga yoki undan tashqariga tushadi</a:t>
              </a:r>
              <a:endParaRPr sz="1100">
                <a:solidFill>
                  <a:schemeClr val="dk1"/>
                </a:solidFill>
                <a:latin typeface="Times New Roman"/>
                <a:ea typeface="Times New Roman"/>
                <a:cs typeface="Times New Roman"/>
                <a:sym typeface="Times New Roman"/>
              </a:endParaRPr>
            </a:p>
          </p:txBody>
        </p:sp>
        <p:pic>
          <p:nvPicPr>
            <p:cNvPr id="632" name="Google Shape;632;p33"/>
            <p:cNvPicPr preferRelativeResize="0"/>
            <p:nvPr/>
          </p:nvPicPr>
          <p:blipFill rotWithShape="1">
            <a:blip r:embed="rId4">
              <a:alphaModFix/>
            </a:blip>
            <a:srcRect b="0" l="0" r="0" t="0"/>
            <a:stretch/>
          </p:blipFill>
          <p:spPr>
            <a:xfrm>
              <a:off x="5699760" y="1559838"/>
              <a:ext cx="3992880" cy="2028247"/>
            </a:xfrm>
            <a:prstGeom prst="rect">
              <a:avLst/>
            </a:prstGeom>
            <a:solidFill>
              <a:schemeClr val="lt1"/>
            </a:solidFill>
            <a:ln cap="flat" cmpd="sng" w="12700">
              <a:solidFill>
                <a:schemeClr val="accent1"/>
              </a:solidFill>
              <a:prstDash val="solid"/>
              <a:miter lim="800000"/>
              <a:headEnd len="sm" w="sm" type="none"/>
              <a:tailEnd len="sm" w="sm" type="none"/>
            </a:ln>
          </p:spPr>
        </p:pic>
        <p:sp>
          <p:nvSpPr>
            <p:cNvPr id="633" name="Google Shape;633;p33"/>
            <p:cNvSpPr/>
            <p:nvPr/>
          </p:nvSpPr>
          <p:spPr>
            <a:xfrm>
              <a:off x="956219" y="3588085"/>
              <a:ext cx="4164421" cy="598154"/>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imes New Roman"/>
                  <a:ea typeface="Times New Roman"/>
                  <a:cs typeface="Times New Roman"/>
                  <a:sym typeface="Times New Roman"/>
                </a:rPr>
                <a:t>3-qoida: Ketma-ket besh balldan to'rttasi B zonasi yoki undan tashqariga tushadi</a:t>
              </a:r>
              <a:endParaRPr sz="1100">
                <a:solidFill>
                  <a:schemeClr val="dk1"/>
                </a:solidFill>
                <a:latin typeface="Times New Roman"/>
                <a:ea typeface="Times New Roman"/>
                <a:cs typeface="Times New Roman"/>
                <a:sym typeface="Times New Roman"/>
              </a:endParaRPr>
            </a:p>
          </p:txBody>
        </p:sp>
        <p:pic>
          <p:nvPicPr>
            <p:cNvPr id="634" name="Google Shape;634;p33"/>
            <p:cNvPicPr preferRelativeResize="0"/>
            <p:nvPr/>
          </p:nvPicPr>
          <p:blipFill rotWithShape="1">
            <a:blip r:embed="rId5">
              <a:alphaModFix/>
            </a:blip>
            <a:srcRect b="0" l="0" r="0" t="0"/>
            <a:stretch/>
          </p:blipFill>
          <p:spPr>
            <a:xfrm>
              <a:off x="956218" y="4234416"/>
              <a:ext cx="4164422" cy="1799558"/>
            </a:xfrm>
            <a:prstGeom prst="rect">
              <a:avLst/>
            </a:prstGeom>
            <a:solidFill>
              <a:schemeClr val="lt1"/>
            </a:solidFill>
            <a:ln cap="flat" cmpd="sng" w="12700">
              <a:solidFill>
                <a:schemeClr val="accent1"/>
              </a:solidFill>
              <a:prstDash val="solid"/>
              <a:miter lim="800000"/>
              <a:headEnd len="sm" w="sm" type="none"/>
              <a:tailEnd len="sm" w="sm" type="none"/>
            </a:ln>
          </p:spPr>
        </p:pic>
        <p:sp>
          <p:nvSpPr>
            <p:cNvPr id="635" name="Google Shape;635;p33"/>
            <p:cNvSpPr/>
            <p:nvPr/>
          </p:nvSpPr>
          <p:spPr>
            <a:xfrm>
              <a:off x="5699760" y="3588085"/>
              <a:ext cx="4486656" cy="598154"/>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Times New Roman"/>
                  <a:ea typeface="Times New Roman"/>
                  <a:cs typeface="Times New Roman"/>
                  <a:sym typeface="Times New Roman"/>
                </a:rPr>
                <a:t>4-qoida: markaziy chiziqning bir tomonida ketma-ket to'qqiz nuqta (o'rtacha)</a:t>
              </a:r>
              <a:endParaRPr/>
            </a:p>
          </p:txBody>
        </p:sp>
        <p:pic>
          <p:nvPicPr>
            <p:cNvPr id="636" name="Google Shape;636;p33"/>
            <p:cNvPicPr preferRelativeResize="0"/>
            <p:nvPr/>
          </p:nvPicPr>
          <p:blipFill rotWithShape="1">
            <a:blip r:embed="rId6">
              <a:alphaModFix/>
            </a:blip>
            <a:srcRect b="0" l="0" r="0" t="0"/>
            <a:stretch/>
          </p:blipFill>
          <p:spPr>
            <a:xfrm>
              <a:off x="5699760" y="4274629"/>
              <a:ext cx="3992880" cy="1988034"/>
            </a:xfrm>
            <a:prstGeom prst="rect">
              <a:avLst/>
            </a:prstGeom>
            <a:solidFill>
              <a:schemeClr val="lt1"/>
            </a:solidFill>
            <a:ln cap="flat" cmpd="sng" w="12700">
              <a:solidFill>
                <a:schemeClr val="accent1"/>
              </a:solidFill>
              <a:prstDash val="solid"/>
              <a:miter lim="800000"/>
              <a:headEnd len="sm" w="sm" type="none"/>
              <a:tailEnd len="sm" w="sm" type="none"/>
            </a:ln>
          </p:spPr>
        </p:pic>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0" name="Shape 640"/>
        <p:cNvGrpSpPr/>
        <p:nvPr/>
      </p:nvGrpSpPr>
      <p:grpSpPr>
        <a:xfrm>
          <a:off x="0" y="0"/>
          <a:ext cx="0" cy="0"/>
          <a:chOff x="0" y="0"/>
          <a:chExt cx="0" cy="0"/>
        </a:xfrm>
      </p:grpSpPr>
      <p:sp>
        <p:nvSpPr>
          <p:cNvPr id="641" name="Google Shape;641;p34"/>
          <p:cNvSpPr txBox="1"/>
          <p:nvPr>
            <p:ph idx="1" type="body"/>
          </p:nvPr>
        </p:nvSpPr>
        <p:spPr>
          <a:xfrm>
            <a:off x="973281" y="255974"/>
            <a:ext cx="10773697" cy="5665686"/>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lnSpc>
                <a:spcPct val="90000"/>
              </a:lnSpc>
              <a:spcBef>
                <a:spcPts val="0"/>
              </a:spcBef>
              <a:spcAft>
                <a:spcPts val="0"/>
              </a:spcAft>
              <a:buClr>
                <a:schemeClr val="dk1"/>
              </a:buClr>
              <a:buSzPct val="100000"/>
              <a:buNone/>
            </a:pPr>
            <a:r>
              <a:rPr b="1" lang="en-US" sz="4000">
                <a:latin typeface="Times New Roman"/>
                <a:ea typeface="Times New Roman"/>
                <a:cs typeface="Times New Roman"/>
                <a:sym typeface="Times New Roman"/>
              </a:rPr>
              <a:t>Foydalanilgan adabiyotlar</a:t>
            </a:r>
            <a:endParaRPr b="1" sz="4000">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ct val="100000"/>
              <a:buFont typeface="Calibri"/>
              <a:buAutoNum type="arabicPeriod"/>
            </a:pPr>
            <a:r>
              <a:rPr lang="en-US" sz="2400">
                <a:latin typeface="Times New Roman"/>
                <a:ea typeface="Times New Roman"/>
                <a:cs typeface="Times New Roman"/>
                <a:sym typeface="Times New Roman"/>
              </a:rPr>
              <a:t>"OEE Primer", D.H.Stamatis, Taylor and Francis group LLC, 2010</a:t>
            </a:r>
            <a:endParaRPr sz="2400">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ct val="100000"/>
              <a:buFont typeface="Calibri"/>
              <a:buAutoNum type="arabicPeriod"/>
            </a:pPr>
            <a:r>
              <a:rPr lang="en-US" sz="2400">
                <a:latin typeface="Times New Roman"/>
                <a:ea typeface="Times New Roman"/>
                <a:cs typeface="Times New Roman"/>
                <a:sym typeface="Times New Roman"/>
              </a:rPr>
              <a:t>“Juran’s Quality Handbook", Joseph M. Juran, A. Blanton Godfrey,McDraw-Hill, 2015</a:t>
            </a:r>
            <a:endParaRPr sz="2400">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ct val="100000"/>
              <a:buFont typeface="Calibri"/>
              <a:buAutoNum type="arabicPeriod"/>
            </a:pPr>
            <a:r>
              <a:rPr lang="en-US" sz="2400">
                <a:latin typeface="Times New Roman"/>
                <a:ea typeface="Times New Roman"/>
                <a:cs typeface="Times New Roman"/>
                <a:sym typeface="Times New Roman"/>
              </a:rPr>
              <a:t>"OEE Guide to Smart Manufacturing", Dr. Jill A O'Sullivan, Dr. Theresa Nick, Sandy Abraham, DMMSI, Associates Inc, 2016</a:t>
            </a:r>
            <a:endParaRPr sz="2400">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ct val="100000"/>
              <a:buFont typeface="Calibri"/>
              <a:buAutoNum type="arabicPeriod"/>
            </a:pPr>
            <a:r>
              <a:rPr lang="en-US" sz="2400">
                <a:latin typeface="Times New Roman"/>
                <a:ea typeface="Times New Roman"/>
                <a:cs typeface="Times New Roman"/>
                <a:sym typeface="Times New Roman"/>
              </a:rPr>
              <a:t>"Understanding, Measuring, and Improving Overall Equipment Effectiveness: How to Use OEE to Drive Significant Process Improvement", Ross Kenneth Kennedy, Productivity Press, 2017</a:t>
            </a:r>
            <a:endParaRPr sz="2400">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ct val="100000"/>
              <a:buFont typeface="Calibri"/>
              <a:buAutoNum type="arabicPeriod"/>
            </a:pPr>
            <a:r>
              <a:rPr lang="en-US" sz="2400">
                <a:latin typeface="Times New Roman"/>
                <a:ea typeface="Times New Roman"/>
                <a:cs typeface="Times New Roman"/>
                <a:sym typeface="Times New Roman"/>
              </a:rPr>
              <a:t>Overall Equipment Effectiveness, Robert C. Hansen,  Industrial Press, 2011</a:t>
            </a:r>
            <a:endParaRPr sz="2400">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ct val="100000"/>
              <a:buFont typeface="Calibri"/>
              <a:buAutoNum type="arabicPeriod"/>
            </a:pPr>
            <a:r>
              <a:rPr lang="en-US" sz="2400">
                <a:latin typeface="Times New Roman"/>
                <a:ea typeface="Times New Roman"/>
                <a:cs typeface="Times New Roman"/>
                <a:sym typeface="Times New Roman"/>
              </a:rPr>
              <a:t>https://www.oee.com/</a:t>
            </a:r>
            <a:endParaRPr sz="2400">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ct val="100000"/>
              <a:buFont typeface="Calibri"/>
              <a:buAutoNum type="arabicPeriod"/>
            </a:pPr>
            <a:r>
              <a:rPr lang="en-US" sz="2400">
                <a:latin typeface="Times New Roman"/>
                <a:ea typeface="Times New Roman"/>
                <a:cs typeface="Times New Roman"/>
                <a:sym typeface="Times New Roman"/>
              </a:rPr>
              <a:t>https://www.leanproduction.com/oee/</a:t>
            </a:r>
            <a:endParaRPr sz="2400">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ct val="100000"/>
              <a:buFont typeface="Calibri"/>
              <a:buAutoNum type="arabicPeriod"/>
            </a:pPr>
            <a:r>
              <a:rPr lang="en-US" sz="2400">
                <a:latin typeface="Times New Roman"/>
                <a:ea typeface="Times New Roman"/>
                <a:cs typeface="Times New Roman"/>
                <a:sym typeface="Times New Roman"/>
              </a:rPr>
              <a:t>https://sixsigmadsi.com/what-is-oee/</a:t>
            </a:r>
            <a:endParaRPr sz="2400">
              <a:latin typeface="Calibri"/>
              <a:ea typeface="Calibri"/>
              <a:cs typeface="Calibri"/>
              <a:sym typeface="Calibri"/>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642" name="Google Shape;642;p34"/>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34</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6" name="Shape 646"/>
        <p:cNvGrpSpPr/>
        <p:nvPr/>
      </p:nvGrpSpPr>
      <p:grpSpPr>
        <a:xfrm>
          <a:off x="0" y="0"/>
          <a:ext cx="0" cy="0"/>
          <a:chOff x="0" y="0"/>
          <a:chExt cx="0" cy="0"/>
        </a:xfrm>
      </p:grpSpPr>
      <p:sp>
        <p:nvSpPr>
          <p:cNvPr id="647" name="Google Shape;647;p35"/>
          <p:cNvSpPr txBox="1"/>
          <p:nvPr>
            <p:ph idx="1" type="body"/>
          </p:nvPr>
        </p:nvSpPr>
        <p:spPr>
          <a:xfrm>
            <a:off x="838200" y="1746967"/>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E’tiboringiz </a:t>
            </a:r>
            <a:endParaRPr/>
          </a:p>
          <a:p>
            <a:pPr indent="0" lvl="0" marL="0" rtl="0" algn="ctr">
              <a:lnSpc>
                <a:spcPct val="90000"/>
              </a:lnSpc>
              <a:spcBef>
                <a:spcPts val="100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uchun rahmat!</a:t>
            </a:r>
            <a:endParaRPr/>
          </a:p>
        </p:txBody>
      </p:sp>
      <p:sp>
        <p:nvSpPr>
          <p:cNvPr id="648" name="Google Shape;648;p35"/>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35</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2023-03-13T03:42:32Z</dcterms:created>
  <dc:creator>User</dc:creator>
</cp:coreProperties>
</file>