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Default Extension="wdp" ContentType="image/vnd.ms-photo"/>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72" r:id="rId1"/>
  </p:sldMasterIdLst>
  <p:notesMasterIdLst>
    <p:notesMasterId r:id="rId64"/>
  </p:notesMasterIdLst>
  <p:sldIdLst>
    <p:sldId id="302" r:id="rId2"/>
    <p:sldId id="299" r:id="rId3"/>
    <p:sldId id="352" r:id="rId4"/>
    <p:sldId id="408" r:id="rId5"/>
    <p:sldId id="402" r:id="rId6"/>
    <p:sldId id="409" r:id="rId7"/>
    <p:sldId id="420" r:id="rId8"/>
    <p:sldId id="421" r:id="rId9"/>
    <p:sldId id="422" r:id="rId10"/>
    <p:sldId id="423" r:id="rId11"/>
    <p:sldId id="424" r:id="rId12"/>
    <p:sldId id="425" r:id="rId13"/>
    <p:sldId id="410" r:id="rId14"/>
    <p:sldId id="426" r:id="rId15"/>
    <p:sldId id="427" r:id="rId16"/>
    <p:sldId id="428" r:id="rId17"/>
    <p:sldId id="429" r:id="rId18"/>
    <p:sldId id="430" r:id="rId19"/>
    <p:sldId id="431" r:id="rId20"/>
    <p:sldId id="432" r:id="rId21"/>
    <p:sldId id="433" r:id="rId22"/>
    <p:sldId id="437" r:id="rId23"/>
    <p:sldId id="438" r:id="rId24"/>
    <p:sldId id="439" r:id="rId25"/>
    <p:sldId id="440" r:id="rId26"/>
    <p:sldId id="441" r:id="rId27"/>
    <p:sldId id="442" r:id="rId28"/>
    <p:sldId id="443" r:id="rId29"/>
    <p:sldId id="444" r:id="rId30"/>
    <p:sldId id="445" r:id="rId31"/>
    <p:sldId id="446" r:id="rId32"/>
    <p:sldId id="447" r:id="rId33"/>
    <p:sldId id="448" r:id="rId34"/>
    <p:sldId id="449" r:id="rId35"/>
    <p:sldId id="450" r:id="rId36"/>
    <p:sldId id="451" r:id="rId37"/>
    <p:sldId id="452" r:id="rId38"/>
    <p:sldId id="453" r:id="rId39"/>
    <p:sldId id="454" r:id="rId40"/>
    <p:sldId id="455" r:id="rId41"/>
    <p:sldId id="456" r:id="rId42"/>
    <p:sldId id="457" r:id="rId43"/>
    <p:sldId id="458" r:id="rId44"/>
    <p:sldId id="459" r:id="rId45"/>
    <p:sldId id="460" r:id="rId46"/>
    <p:sldId id="461" r:id="rId47"/>
    <p:sldId id="462" r:id="rId48"/>
    <p:sldId id="463" r:id="rId49"/>
    <p:sldId id="464" r:id="rId50"/>
    <p:sldId id="465" r:id="rId51"/>
    <p:sldId id="466" r:id="rId52"/>
    <p:sldId id="468" r:id="rId53"/>
    <p:sldId id="471" r:id="rId54"/>
    <p:sldId id="472" r:id="rId55"/>
    <p:sldId id="473" r:id="rId56"/>
    <p:sldId id="476" r:id="rId57"/>
    <p:sldId id="477" r:id="rId58"/>
    <p:sldId id="478" r:id="rId59"/>
    <p:sldId id="415" r:id="rId60"/>
    <p:sldId id="479" r:id="rId61"/>
    <p:sldId id="481" r:id="rId62"/>
    <p:sldId id="297" r:id="rId6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660"/>
  </p:normalViewPr>
  <p:slideViewPr>
    <p:cSldViewPr>
      <p:cViewPr>
        <p:scale>
          <a:sx n="70" d="100"/>
          <a:sy n="70" d="100"/>
        </p:scale>
        <p:origin x="-126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B52857-089D-4592-A701-4C63A0421172}" type="datetimeFigureOut">
              <a:rPr lang="ru-RU" smtClean="0"/>
              <a:pPr/>
              <a:t>22.04.2023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5331BB-B5FA-4B78-9A12-7E92F1611A92}" type="slidenum">
              <a:rPr lang="ru-RU" smtClean="0"/>
              <a:pPr/>
              <a:t>‹#›</a:t>
            </a:fld>
            <a:endParaRPr lang="ru-RU"/>
          </a:p>
        </p:txBody>
      </p:sp>
    </p:spTree>
    <p:extLst>
      <p:ext uri="{BB962C8B-B14F-4D97-AF65-F5344CB8AC3E}">
        <p14:creationId xmlns="" xmlns:p14="http://schemas.microsoft.com/office/powerpoint/2010/main" val="2781587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38F6398-B677-4640-928D-49C79CC0DFC9}" type="slidenum">
              <a:rPr lang="ru-RU" smtClean="0"/>
              <a:pPr/>
              <a:t>1</a:t>
            </a:fld>
            <a:endParaRPr lang="ru-RU"/>
          </a:p>
        </p:txBody>
      </p:sp>
    </p:spTree>
    <p:extLst>
      <p:ext uri="{BB962C8B-B14F-4D97-AF65-F5344CB8AC3E}">
        <p14:creationId xmlns="" xmlns:p14="http://schemas.microsoft.com/office/powerpoint/2010/main" val="2999313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55331BB-B5FA-4B78-9A12-7E92F1611A92}" type="slidenum">
              <a:rPr lang="ru-RU" smtClean="0"/>
              <a:pPr/>
              <a:t>2</a:t>
            </a:fld>
            <a:endParaRPr lang="ru-RU"/>
          </a:p>
        </p:txBody>
      </p:sp>
    </p:spTree>
    <p:extLst>
      <p:ext uri="{BB962C8B-B14F-4D97-AF65-F5344CB8AC3E}">
        <p14:creationId xmlns="" xmlns:p14="http://schemas.microsoft.com/office/powerpoint/2010/main" val="1370447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55331BB-B5FA-4B78-9A12-7E92F1611A92}" type="slidenum">
              <a:rPr lang="ru-RU" smtClean="0"/>
              <a:pPr/>
              <a:t>4</a:t>
            </a:fld>
            <a:endParaRPr lang="ru-RU"/>
          </a:p>
        </p:txBody>
      </p:sp>
    </p:spTree>
    <p:extLst>
      <p:ext uri="{BB962C8B-B14F-4D97-AF65-F5344CB8AC3E}">
        <p14:creationId xmlns="" xmlns:p14="http://schemas.microsoft.com/office/powerpoint/2010/main" val="1370447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4183316629"/>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57103064"/>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3158509048"/>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7"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364818563"/>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9"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1731948774"/>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827543830"/>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4"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2390841735"/>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7"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2079613751"/>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7"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1952305982"/>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4106727033"/>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3163728043"/>
      </p:ext>
    </p:extLst>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 xmlns:p14="http://schemas.microsoft.com/office/powerpoint/2010/main" val="1873547177"/>
      </p:ext>
    </p:extLst>
  </p:cSld>
  <p:clrMap bg1="lt1" tx1="dk1" bg2="lt2" tx2="dk2" accent1="accent1" accent2="accent2" accent3="accent3" accent4="accent4" accent5="accent5" accent6="accent6" hlink="hlink" folHlink="folHlink"/>
  <p:sldLayoutIdLst>
    <p:sldLayoutId id="2147484473" r:id="rId1"/>
    <p:sldLayoutId id="2147484474" r:id="rId2"/>
    <p:sldLayoutId id="2147484475" r:id="rId3"/>
    <p:sldLayoutId id="2147484476" r:id="rId4"/>
    <p:sldLayoutId id="2147484477" r:id="rId5"/>
    <p:sldLayoutId id="2147484478" r:id="rId6"/>
    <p:sldLayoutId id="2147484479" r:id="rId7"/>
    <p:sldLayoutId id="2147484480" r:id="rId8"/>
    <p:sldLayoutId id="2147484481" r:id="rId9"/>
    <p:sldLayoutId id="2147484482" r:id="rId10"/>
    <p:sldLayoutId id="2147484483" r:id="rId11"/>
  </p:sldLayoutIdLst>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lex.uz/docs/-2153411"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youtube.com/watch?v=dRbNhiT17yk" TargetMode="External"/><Relationship Id="rId2" Type="http://schemas.openxmlformats.org/officeDocument/2006/relationships/hyperlink" Target="https://lex.uz/uz/docs/-5953883" TargetMode="External"/><Relationship Id="rId1" Type="http://schemas.openxmlformats.org/officeDocument/2006/relationships/slideLayout" Target="../slideLayouts/slideLayout2.xml"/><Relationship Id="rId4" Type="http://schemas.openxmlformats.org/officeDocument/2006/relationships/hyperlink" Target="http://www.gai.auto.ru/" TargetMode="External"/></Relationships>
</file>

<file path=ppt/slides/_rels/slide6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12953" y="579129"/>
            <a:ext cx="6206123" cy="118494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ru-RU" sz="22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O‘zbEKISTON</a:t>
            </a:r>
            <a:r>
              <a:rPr kumimoji="0" lang="en-US" altLang="ru-RU" sz="2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RESPUBLIKASI</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ru-RU" sz="2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OLIY VA O</a:t>
            </a:r>
            <a:r>
              <a:rPr kumimoji="0" lang="en-US" altLang="ru-RU" sz="2200" b="1" i="0" u="none" strike="noStrike" cap="none" normalizeH="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ru-RU" sz="2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RTA MAXSUS TA’LIM VAZIRLIGI</a:t>
            </a:r>
            <a:endParaRPr kumimoji="0" lang="ru-RU" altLang="ru-RU" sz="2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sv-FI" altLang="ru-RU" sz="2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ANDIJON MASHINASOZLIK INSTITUTI</a:t>
            </a:r>
            <a:endParaRPr kumimoji="0" lang="ru-RU" altLang="ru-RU" sz="2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3" name="Rectangle 3"/>
          <p:cNvSpPr>
            <a:spLocks noChangeArrowheads="1"/>
          </p:cNvSpPr>
          <p:nvPr/>
        </p:nvSpPr>
        <p:spPr bwMode="auto">
          <a:xfrm>
            <a:off x="395536" y="2659272"/>
            <a:ext cx="8424936" cy="166199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endParaRPr kumimoji="0" lang="ru-RU" altLang="ru-RU" sz="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algn="ctr"/>
            <a:r>
              <a:rPr lang="en-US" sz="2400" b="1" dirty="0" smtClean="0"/>
              <a:t>«</a:t>
            </a:r>
            <a:r>
              <a:rPr lang="uz-Latn-UZ" sz="2400" b="1" dirty="0" smtClean="0"/>
              <a:t>Y</a:t>
            </a:r>
            <a:r>
              <a:rPr lang="en-US" sz="2400" b="1" dirty="0"/>
              <a:t>O</a:t>
            </a:r>
            <a:r>
              <a:rPr lang="uz-Latn-UZ" sz="2400" b="1" dirty="0" smtClean="0"/>
              <a:t>‘L HARAKATI QOIDALARI VA </a:t>
            </a:r>
            <a:endParaRPr lang="ru-RU" sz="2400" b="1" dirty="0" smtClean="0"/>
          </a:p>
          <a:p>
            <a:pPr algn="ctr"/>
            <a:r>
              <a:rPr lang="uz-Latn-UZ" sz="2400" b="1" dirty="0" smtClean="0"/>
              <a:t>AMALIY BOSHQARUV</a:t>
            </a:r>
            <a:r>
              <a:rPr lang="en-US" sz="2400" b="1" dirty="0" smtClean="0"/>
              <a:t>»</a:t>
            </a:r>
          </a:p>
          <a:p>
            <a:pPr algn="ctr"/>
            <a:r>
              <a:rPr lang="en-US" sz="2400" b="1" dirty="0" smtClean="0"/>
              <a:t> </a:t>
            </a:r>
            <a:endParaRPr lang="ru-RU" sz="2400" dirty="0"/>
          </a:p>
          <a:p>
            <a:pPr lvl="0" algn="ctr" eaLnBrk="0" fontAlgn="base" hangingPunct="0">
              <a:spcBef>
                <a:spcPct val="0"/>
              </a:spcBef>
              <a:spcAft>
                <a:spcPct val="0"/>
              </a:spcAft>
            </a:pPr>
            <a:r>
              <a:rPr lang="en-US" altLang="ru-RU" sz="2400" b="1" dirty="0" smtClean="0">
                <a:latin typeface="Times New Roman" panose="02020603050405020304" pitchFamily="18" charset="0"/>
                <a:ea typeface="Times New Roman" panose="02020603050405020304" pitchFamily="18" charset="0"/>
                <a:cs typeface="Times New Roman" panose="02020603050405020304" pitchFamily="18" charset="0"/>
              </a:rPr>
              <a:t>(Traffic </a:t>
            </a:r>
            <a:r>
              <a:rPr lang="en-US" altLang="ru-RU" sz="2400" b="1" dirty="0">
                <a:latin typeface="Times New Roman" panose="02020603050405020304" pitchFamily="18" charset="0"/>
                <a:ea typeface="Times New Roman" panose="02020603050405020304" pitchFamily="18" charset="0"/>
                <a:cs typeface="Times New Roman" panose="02020603050405020304" pitchFamily="18" charset="0"/>
              </a:rPr>
              <a:t>rules and practical </a:t>
            </a:r>
            <a:r>
              <a:rPr lang="en-US" altLang="ru-RU" sz="2400" b="1" dirty="0" smtClean="0">
                <a:latin typeface="Times New Roman" panose="02020603050405020304" pitchFamily="18" charset="0"/>
                <a:ea typeface="Times New Roman" panose="02020603050405020304" pitchFamily="18" charset="0"/>
                <a:cs typeface="Times New Roman" panose="02020603050405020304" pitchFamily="18" charset="0"/>
              </a:rPr>
              <a:t>management)</a:t>
            </a:r>
            <a:r>
              <a:rPr kumimoji="0" lang="es-ES" altLang="ru-RU"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5364088" y="5445224"/>
            <a:ext cx="3456384" cy="369332"/>
          </a:xfrm>
          <a:prstGeom prst="rect">
            <a:avLst/>
          </a:prstGeom>
          <a:noFill/>
        </p:spPr>
        <p:txBody>
          <a:bodyPr wrap="square" rtlCol="0">
            <a:spAutoFit/>
          </a:bodyPr>
          <a:lstStyle/>
          <a:p>
            <a:pPr algn="just"/>
            <a:r>
              <a:rPr lang="en-US" b="1" dirty="0" err="1" smtClean="0">
                <a:latin typeface="Times New Roman" panose="02020603050405020304" pitchFamily="18" charset="0"/>
                <a:cs typeface="Times New Roman" panose="02020603050405020304" pitchFamily="18" charset="0"/>
              </a:rPr>
              <a:t>dotsent</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M.M.Shukurov</a:t>
            </a:r>
            <a:endParaRPr lang="ru-RU" b="1"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 xmlns:p14="http://schemas.microsoft.com/office/powerpoint/2010/main" val="2518422972"/>
      </p:ext>
    </p:extLst>
  </p:cSld>
  <p:clrMapOvr>
    <a:masterClrMapping/>
  </p:clrMapOvr>
  <mc:AlternateContent xmlns:mc="http://schemas.openxmlformats.org/markup-compatibility/2006">
    <mc:Choice xmlns="" xmlns:p14="http://schemas.microsoft.com/office/powerpoint/2010/main" Requires="p14">
      <p:transition spd="slow" p14:dur="20000" advClick="0"/>
    </mc:Choice>
    <mc:Fallback>
      <p:transition spd="slow"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Лента лицом вверх 4"/>
          <p:cNvSpPr/>
          <p:nvPr/>
        </p:nvSpPr>
        <p:spPr>
          <a:xfrm>
            <a:off x="467544" y="1844824"/>
            <a:ext cx="8352464" cy="3852176"/>
          </a:xfrm>
          <a:prstGeom prst="ribbon2">
            <a:avLst>
              <a:gd name="adj1" fmla="val 19881"/>
              <a:gd name="adj2" fmla="val 75000"/>
            </a:avLst>
          </a:prstGeom>
          <a:blipFill dpi="0" rotWithShape="0">
            <a:blip r:embed="rId3" cstate="print">
              <a:alphaModFix amt="31000"/>
              <a:extLst/>
            </a:blip>
            <a:srcRect/>
            <a:tile tx="0" ty="0" sx="100000" sy="100000" flip="none" algn="tl"/>
          </a:blipFill>
          <a:ln>
            <a:solidFill>
              <a:schemeClr val="accent4">
                <a:alpha val="53000"/>
              </a:schemeClr>
            </a:solidFill>
          </a:ln>
          <a:effectLst>
            <a:outerShdw dist="50800" sx="1000" sy="1000" algn="ctr" rotWithShape="0">
              <a:srgbClr val="000000">
                <a:alpha val="0"/>
              </a:srgb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a:endParaRPr lang="ru-RU" sz="2400" b="1" dirty="0"/>
          </a:p>
          <a:p>
            <a:pPr algn="ctr" eaLnBrk="0" fontAlgn="base" hangingPunct="0">
              <a:spcBef>
                <a:spcPct val="0"/>
              </a:spcBef>
              <a:spcAft>
                <a:spcPct val="0"/>
              </a:spcAft>
            </a:pPr>
            <a:r>
              <a:rPr lang="en-US" sz="2800" b="1" dirty="0" smtClean="0"/>
              <a:t>         Topic 1. Introduction</a:t>
            </a:r>
            <a:r>
              <a:rPr lang="en-US" sz="2800" b="1" dirty="0"/>
              <a:t>. </a:t>
            </a:r>
            <a:endParaRPr lang="en-US" sz="2800" b="1" dirty="0" smtClean="0"/>
          </a:p>
          <a:p>
            <a:pPr algn="ctr" eaLnBrk="0" fontAlgn="base" hangingPunct="0">
              <a:spcBef>
                <a:spcPct val="0"/>
              </a:spcBef>
              <a:spcAft>
                <a:spcPct val="0"/>
              </a:spcAft>
            </a:pPr>
            <a:r>
              <a:rPr lang="en-US" sz="2800" b="1" dirty="0" smtClean="0"/>
              <a:t>Relevance </a:t>
            </a:r>
            <a:r>
              <a:rPr lang="en-US" sz="2800" b="1" dirty="0"/>
              <a:t>of the course. General </a:t>
            </a:r>
            <a:r>
              <a:rPr lang="en-US" sz="2800" b="1" dirty="0" smtClean="0"/>
              <a:t>rules.</a:t>
            </a:r>
            <a:endParaRPr lang="en-US" sz="2800" b="1" dirty="0"/>
          </a:p>
          <a:p>
            <a:pPr algn="ctr" eaLnBrk="0" fontAlgn="base" hangingPunct="0">
              <a:spcBef>
                <a:spcPct val="0"/>
              </a:spcBef>
              <a:spcAft>
                <a:spcPct val="0"/>
              </a:spcAft>
            </a:pPr>
            <a:endParaRPr lang="en-US" sz="2800" b="1" dirty="0" smtClean="0"/>
          </a:p>
          <a:p>
            <a:pPr algn="ctr" eaLnBrk="0" fontAlgn="base" hangingPunct="0">
              <a:spcBef>
                <a:spcPct val="0"/>
              </a:spcBef>
              <a:spcAft>
                <a:spcPct val="0"/>
              </a:spcAft>
            </a:pPr>
            <a:r>
              <a:rPr lang="ru-RU" sz="2800" b="1" dirty="0" smtClean="0"/>
              <a:t>1</a:t>
            </a:r>
            <a:r>
              <a:rPr lang="en-US" sz="2800" b="1" dirty="0" smtClean="0"/>
              <a:t>-</a:t>
            </a:r>
            <a:r>
              <a:rPr lang="en-US" sz="2800" b="1" dirty="0" err="1"/>
              <a:t>m</a:t>
            </a:r>
            <a:r>
              <a:rPr lang="en-US" sz="2800" b="1" dirty="0" err="1" smtClean="0"/>
              <a:t>a’ruza</a:t>
            </a:r>
            <a:r>
              <a:rPr lang="en-US" sz="2800" b="1" dirty="0" smtClean="0"/>
              <a:t>. </a:t>
            </a:r>
            <a:r>
              <a:rPr lang="en-US" sz="2800" b="1" dirty="0" err="1" smtClean="0"/>
              <a:t>Kirish</a:t>
            </a:r>
            <a:r>
              <a:rPr lang="en-US" sz="2800" b="1" dirty="0" smtClean="0"/>
              <a:t>. Fanning </a:t>
            </a:r>
            <a:r>
              <a:rPr lang="en-US" sz="2800" b="1" dirty="0" err="1" smtClean="0"/>
              <a:t>maqsadi</a:t>
            </a:r>
            <a:r>
              <a:rPr lang="en-US" sz="2800" b="1" dirty="0" smtClean="0"/>
              <a:t>. </a:t>
            </a:r>
            <a:r>
              <a:rPr lang="en-US" sz="2800" b="1" dirty="0" err="1" smtClean="0"/>
              <a:t>Umumiy</a:t>
            </a:r>
            <a:r>
              <a:rPr lang="en-US" sz="2800" b="1" dirty="0" smtClean="0"/>
              <a:t> </a:t>
            </a:r>
            <a:r>
              <a:rPr lang="en-US" sz="2800" b="1" dirty="0" err="1" smtClean="0"/>
              <a:t>qoidalar</a:t>
            </a:r>
            <a:r>
              <a:rPr lang="en-US" sz="2800" b="1" dirty="0" smtClean="0"/>
              <a:t>.</a:t>
            </a:r>
            <a:r>
              <a:rPr lang="sv-SE" sz="2800" b="1" dirty="0" smtClean="0"/>
              <a:t>.</a:t>
            </a:r>
            <a:endParaRPr lang="ru-RU" sz="2800" b="1" dirty="0"/>
          </a:p>
        </p:txBody>
      </p:sp>
      <p:sp>
        <p:nvSpPr>
          <p:cNvPr id="2" name="Прямоугольник 1"/>
          <p:cNvSpPr/>
          <p:nvPr/>
        </p:nvSpPr>
        <p:spPr>
          <a:xfrm>
            <a:off x="1941240" y="620688"/>
            <a:ext cx="5628913" cy="461665"/>
          </a:xfrm>
          <a:prstGeom prst="rect">
            <a:avLst/>
          </a:prstGeom>
        </p:spPr>
        <p:txBody>
          <a:bodyPr wrap="none">
            <a:spAutoFit/>
          </a:bodyPr>
          <a:lstStyle/>
          <a:p>
            <a:pPr algn="ctr"/>
            <a:r>
              <a:rPr lang="en-US" sz="2400" b="1" dirty="0" err="1" smtClean="0">
                <a:latin typeface="Times New Roman" panose="02020603050405020304" pitchFamily="18" charset="0"/>
                <a:cs typeface="Times New Roman" panose="02020603050405020304" pitchFamily="18" charset="0"/>
              </a:rPr>
              <a:t>And.M.I</a:t>
            </a:r>
            <a:r>
              <a:rPr lang="ru-RU" sz="2400" b="1" dirty="0" smtClean="0">
                <a:latin typeface="Times New Roman" panose="02020603050405020304" pitchFamily="18" charset="0"/>
                <a:cs typeface="Times New Roman" panose="02020603050405020304" pitchFamily="18" charset="0"/>
              </a:rPr>
              <a:t>.</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Transport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logistika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fakulteti</a:t>
            </a:r>
            <a:endParaRPr lang="ru-RU" sz="2400" b="1"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 xmlns:p14="http://schemas.microsoft.com/office/powerpoint/2010/main" val="2097385414"/>
      </p:ext>
    </p:extLst>
  </p:cSld>
  <p:clrMapOvr>
    <a:masterClrMapping/>
  </p:clrMapOvr>
  <mc:AlternateContent xmlns:mc="http://schemas.openxmlformats.org/markup-compatibility/2006">
    <mc:Choice xmlns="" xmlns:p14="http://schemas.microsoft.com/office/powerpoint/2010/main"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2"/>
          <p:cNvSpPr>
            <a:spLocks noGrp="1"/>
          </p:cNvSpPr>
          <p:nvPr>
            <p:ph type="title"/>
          </p:nvPr>
        </p:nvSpPr>
        <p:spPr>
          <a:xfrm>
            <a:off x="827584" y="1340768"/>
            <a:ext cx="7992888" cy="792088"/>
          </a:xfrm>
        </p:spPr>
        <p:txBody>
          <a:bodyPr/>
          <a:lstStyle/>
          <a:p>
            <a:pPr>
              <a:lnSpc>
                <a:spcPct val="100000"/>
              </a:lnSpc>
            </a:pPr>
            <a:r>
              <a:rPr lang="en-US" altLang="ru-RU" sz="2400" b="1" dirty="0" smtClean="0">
                <a:latin typeface="+mn-lt"/>
              </a:rPr>
              <a:t>                                            </a:t>
            </a:r>
            <a:endParaRPr lang="en-US" altLang="ru-RU" sz="2800" b="1" dirty="0">
              <a:latin typeface="+mn-lt"/>
            </a:endParaRPr>
          </a:p>
        </p:txBody>
      </p:sp>
      <p:sp>
        <p:nvSpPr>
          <p:cNvPr id="2" name="Скругленный прямоугольник 1"/>
          <p:cNvSpPr/>
          <p:nvPr/>
        </p:nvSpPr>
        <p:spPr>
          <a:xfrm>
            <a:off x="1619672" y="836712"/>
            <a:ext cx="7344816" cy="9495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hangingPunct="0"/>
            <a:r>
              <a:rPr lang="en-US" sz="2000" b="1" dirty="0" smtClean="0"/>
              <a:t>1. </a:t>
            </a:r>
            <a:r>
              <a:rPr lang="en-US" sz="2000" b="1" dirty="0" err="1" smtClean="0"/>
              <a:t>O‘zbekiston</a:t>
            </a:r>
            <a:r>
              <a:rPr lang="en-US" sz="2000" b="1" dirty="0" smtClean="0"/>
              <a:t> </a:t>
            </a:r>
            <a:r>
              <a:rPr lang="en-US" sz="2000" b="1" dirty="0" err="1" smtClean="0"/>
              <a:t>Republikasida</a:t>
            </a:r>
            <a:r>
              <a:rPr lang="en-US" sz="2000" b="1" dirty="0" smtClean="0"/>
              <a:t> </a:t>
            </a:r>
            <a:r>
              <a:rPr lang="en-US" sz="2000" b="1" dirty="0" err="1" smtClean="0"/>
              <a:t>yo‘l</a:t>
            </a:r>
            <a:r>
              <a:rPr lang="en-US" sz="2000" b="1" dirty="0" smtClean="0"/>
              <a:t> </a:t>
            </a:r>
            <a:r>
              <a:rPr lang="en-US" sz="2000" b="1" dirty="0" err="1" smtClean="0"/>
              <a:t>harakatining</a:t>
            </a:r>
            <a:r>
              <a:rPr lang="en-US" sz="2000" b="1" dirty="0" smtClean="0"/>
              <a:t> </a:t>
            </a:r>
            <a:r>
              <a:rPr lang="en-US" sz="2000" b="1" dirty="0" err="1" smtClean="0"/>
              <a:t>yagona</a:t>
            </a:r>
            <a:r>
              <a:rPr lang="en-US" sz="2000" b="1" dirty="0" smtClean="0"/>
              <a:t> </a:t>
            </a:r>
            <a:r>
              <a:rPr lang="en-US" sz="2000" b="1" dirty="0" err="1" smtClean="0"/>
              <a:t>tartiblari</a:t>
            </a:r>
            <a:r>
              <a:rPr lang="en-US" sz="2000" b="1" dirty="0" smtClean="0"/>
              <a:t>. </a:t>
            </a:r>
            <a:endParaRPr lang="ru-RU" sz="2000" dirty="0"/>
          </a:p>
        </p:txBody>
      </p:sp>
      <p:sp>
        <p:nvSpPr>
          <p:cNvPr id="7" name="Скругленный прямоугольник 6"/>
          <p:cNvSpPr/>
          <p:nvPr/>
        </p:nvSpPr>
        <p:spPr>
          <a:xfrm>
            <a:off x="1619672" y="1916832"/>
            <a:ext cx="7344816" cy="9356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z-Cyrl-UZ" sz="2000" dirty="0" smtClean="0"/>
              <a:t>2. </a:t>
            </a:r>
            <a:r>
              <a:rPr lang="en-US" sz="2000" b="1" dirty="0" err="1" smtClean="0"/>
              <a:t>Respublikadagi</a:t>
            </a:r>
            <a:r>
              <a:rPr lang="en-US" sz="2000" b="1" dirty="0" smtClean="0"/>
              <a:t> </a:t>
            </a:r>
            <a:r>
              <a:rPr lang="en-US" sz="2000" b="1" dirty="0" err="1" smtClean="0"/>
              <a:t>yo‘llarda</a:t>
            </a:r>
            <a:r>
              <a:rPr lang="en-US" sz="2000" b="1" dirty="0" smtClean="0"/>
              <a:t> transport </a:t>
            </a:r>
            <a:r>
              <a:rPr lang="en-US" sz="2000" b="1" dirty="0" err="1" smtClean="0"/>
              <a:t>vositalarining</a:t>
            </a:r>
            <a:r>
              <a:rPr lang="en-US" sz="2000" b="1" dirty="0" smtClean="0"/>
              <a:t> </a:t>
            </a:r>
            <a:r>
              <a:rPr lang="en-US" sz="2000" b="1" dirty="0" err="1" smtClean="0"/>
              <a:t>o‘ng</a:t>
            </a:r>
            <a:r>
              <a:rPr lang="en-US" sz="2000" b="1" dirty="0" smtClean="0"/>
              <a:t> </a:t>
            </a:r>
            <a:r>
              <a:rPr lang="en-US" sz="2000" b="1" dirty="0" err="1" smtClean="0"/>
              <a:t>taraflama</a:t>
            </a:r>
            <a:r>
              <a:rPr lang="en-US" sz="2000" b="1" dirty="0" smtClean="0"/>
              <a:t> </a:t>
            </a:r>
            <a:r>
              <a:rPr lang="en-US" sz="2000" b="1" dirty="0" err="1" smtClean="0"/>
              <a:t>harakati</a:t>
            </a:r>
            <a:r>
              <a:rPr lang="en-US" sz="2000" b="1" dirty="0" smtClean="0"/>
              <a:t>. </a:t>
            </a:r>
            <a:endParaRPr lang="ru-RU" sz="2000" dirty="0" smtClean="0"/>
          </a:p>
          <a:p>
            <a:endParaRPr lang="ru-RU" sz="2000" dirty="0"/>
          </a:p>
        </p:txBody>
      </p:sp>
      <p:sp>
        <p:nvSpPr>
          <p:cNvPr id="8" name="Скругленный прямоугольник 7"/>
          <p:cNvSpPr/>
          <p:nvPr/>
        </p:nvSpPr>
        <p:spPr>
          <a:xfrm>
            <a:off x="1619672" y="2924944"/>
            <a:ext cx="7344816" cy="1152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z-Cyrl-UZ" sz="2000" dirty="0" smtClean="0"/>
              <a:t>3. </a:t>
            </a:r>
            <a:r>
              <a:rPr lang="en-US" sz="2000" b="1" dirty="0" err="1" smtClean="0"/>
              <a:t>Yo‘l</a:t>
            </a:r>
            <a:r>
              <a:rPr lang="en-US" sz="2000" b="1" dirty="0" smtClean="0"/>
              <a:t> </a:t>
            </a:r>
            <a:r>
              <a:rPr lang="en-US" sz="2000" b="1" dirty="0" err="1" smtClean="0"/>
              <a:t>harakati</a:t>
            </a:r>
            <a:r>
              <a:rPr lang="en-US" sz="2000" b="1" dirty="0" smtClean="0"/>
              <a:t> </a:t>
            </a:r>
            <a:r>
              <a:rPr lang="en-US" sz="2000" b="1" dirty="0" err="1" smtClean="0"/>
              <a:t>qatnashchilariga</a:t>
            </a:r>
            <a:r>
              <a:rPr lang="en-US" sz="2000" b="1" dirty="0" smtClean="0"/>
              <a:t> </a:t>
            </a:r>
            <a:r>
              <a:rPr lang="en-US" sz="2000" b="1" dirty="0" err="1" smtClean="0"/>
              <a:t>qo‘yiladigan</a:t>
            </a:r>
            <a:r>
              <a:rPr lang="en-US" sz="2000" b="1" dirty="0" smtClean="0"/>
              <a:t> </a:t>
            </a:r>
            <a:r>
              <a:rPr lang="en-US" sz="2000" b="1" dirty="0" err="1" smtClean="0"/>
              <a:t>talablar</a:t>
            </a:r>
            <a:r>
              <a:rPr lang="en-US" sz="2000" b="1" dirty="0" smtClean="0"/>
              <a:t>. </a:t>
            </a:r>
            <a:r>
              <a:rPr lang="en-US" sz="2000" b="1" dirty="0" err="1" smtClean="0"/>
              <a:t>Yo‘l</a:t>
            </a:r>
            <a:r>
              <a:rPr lang="en-US" sz="2000" b="1" dirty="0" smtClean="0"/>
              <a:t> </a:t>
            </a:r>
            <a:r>
              <a:rPr lang="en-US" sz="2000" b="1" dirty="0" err="1" smtClean="0"/>
              <a:t>harakati</a:t>
            </a:r>
            <a:r>
              <a:rPr lang="en-US" sz="2000" b="1" dirty="0" smtClean="0"/>
              <a:t> </a:t>
            </a:r>
            <a:r>
              <a:rPr lang="en-US" sz="2000" b="1" dirty="0" err="1" smtClean="0"/>
              <a:t>qatnashchilarining</a:t>
            </a:r>
            <a:r>
              <a:rPr lang="en-US" sz="2000" b="1" dirty="0" smtClean="0"/>
              <a:t> </a:t>
            </a:r>
            <a:r>
              <a:rPr lang="en-US" sz="2000" b="1" dirty="0" err="1" smtClean="0"/>
              <a:t>vazifalari</a:t>
            </a:r>
            <a:r>
              <a:rPr lang="en-US" sz="2000" b="1" dirty="0" smtClean="0"/>
              <a:t>. </a:t>
            </a:r>
            <a:endParaRPr lang="ru-RU" sz="2000" dirty="0" smtClean="0"/>
          </a:p>
          <a:p>
            <a:endParaRPr lang="ru-RU" sz="2000" b="1" dirty="0"/>
          </a:p>
        </p:txBody>
      </p:sp>
      <p:sp>
        <p:nvSpPr>
          <p:cNvPr id="4" name="Стрелка вправо 3"/>
          <p:cNvSpPr/>
          <p:nvPr/>
        </p:nvSpPr>
        <p:spPr>
          <a:xfrm>
            <a:off x="179512" y="2420888"/>
            <a:ext cx="1368152" cy="19396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ru-RU" sz="2800" b="1" dirty="0" err="1" smtClean="0">
                <a:solidFill>
                  <a:schemeClr val="bg1"/>
                </a:solidFill>
              </a:rPr>
              <a:t>Reja</a:t>
            </a:r>
            <a:r>
              <a:rPr lang="en-US" altLang="ru-RU" sz="2800" b="1" dirty="0" smtClean="0">
                <a:solidFill>
                  <a:schemeClr val="bg1"/>
                </a:solidFill>
              </a:rPr>
              <a:t>:</a:t>
            </a:r>
            <a:endParaRPr lang="ru-RU" sz="2800" dirty="0">
              <a:solidFill>
                <a:schemeClr val="bg1"/>
              </a:solidFill>
            </a:endParaRPr>
          </a:p>
        </p:txBody>
      </p:sp>
      <p:sp>
        <p:nvSpPr>
          <p:cNvPr id="12" name="Прямоугольник 11"/>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
        <p:nvSpPr>
          <p:cNvPr id="9" name="Скругленный прямоугольник 8"/>
          <p:cNvSpPr/>
          <p:nvPr/>
        </p:nvSpPr>
        <p:spPr>
          <a:xfrm>
            <a:off x="1619672" y="4149080"/>
            <a:ext cx="7344816"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smtClean="0"/>
              <a:t>4</a:t>
            </a:r>
            <a:r>
              <a:rPr lang="uz-Cyrl-UZ" sz="2000" dirty="0" smtClean="0"/>
              <a:t>. </a:t>
            </a:r>
            <a:r>
              <a:rPr lang="en-US" sz="2000" b="1" dirty="0" err="1" smtClean="0"/>
              <a:t>Haydovchining</a:t>
            </a:r>
            <a:r>
              <a:rPr lang="en-US" sz="2000" b="1" dirty="0" smtClean="0"/>
              <a:t> </a:t>
            </a:r>
            <a:r>
              <a:rPr lang="en-US" sz="2000" b="1" dirty="0" err="1" smtClean="0"/>
              <a:t>zaruriy</a:t>
            </a:r>
            <a:r>
              <a:rPr lang="en-US" sz="2000" b="1" dirty="0" smtClean="0"/>
              <a:t> </a:t>
            </a:r>
            <a:r>
              <a:rPr lang="en-US" sz="2000" b="1" dirty="0" err="1" smtClean="0"/>
              <a:t>hujjatlari</a:t>
            </a:r>
            <a:r>
              <a:rPr lang="en-US" sz="2000" b="1" dirty="0" smtClean="0"/>
              <a:t>. </a:t>
            </a:r>
            <a:r>
              <a:rPr lang="en-US" sz="2000" b="1" dirty="0" err="1" smtClean="0"/>
              <a:t>Haydovchining</a:t>
            </a:r>
            <a:r>
              <a:rPr lang="en-US" sz="2000" b="1" dirty="0" smtClean="0"/>
              <a:t> </a:t>
            </a:r>
            <a:r>
              <a:rPr lang="en-US" sz="2000" b="1" dirty="0" err="1" smtClean="0"/>
              <a:t>majburiyatlari</a:t>
            </a:r>
            <a:r>
              <a:rPr lang="en-US" sz="2000" b="1" dirty="0" smtClean="0"/>
              <a:t>. </a:t>
            </a:r>
            <a:endParaRPr lang="ru-RU" sz="2000" dirty="0" smtClean="0"/>
          </a:p>
          <a:p>
            <a:endParaRPr lang="ru-RU" sz="2000" b="1" dirty="0"/>
          </a:p>
        </p:txBody>
      </p:sp>
      <p:sp>
        <p:nvSpPr>
          <p:cNvPr id="10" name="Скругленный прямоугольник 9"/>
          <p:cNvSpPr/>
          <p:nvPr/>
        </p:nvSpPr>
        <p:spPr>
          <a:xfrm>
            <a:off x="1619672" y="5157192"/>
            <a:ext cx="7344816"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smtClean="0"/>
              <a:t>5</a:t>
            </a:r>
            <a:r>
              <a:rPr lang="uz-Cyrl-UZ" sz="2000" dirty="0" smtClean="0"/>
              <a:t>. </a:t>
            </a:r>
            <a:r>
              <a:rPr lang="en-US" sz="2000" b="1" dirty="0" err="1" smtClean="0"/>
              <a:t>Yo‘l</a:t>
            </a:r>
            <a:r>
              <a:rPr lang="en-US" sz="2000" b="1" dirty="0" smtClean="0"/>
              <a:t> transport </a:t>
            </a:r>
            <a:r>
              <a:rPr lang="en-US" sz="2000" b="1" dirty="0" err="1" smtClean="0"/>
              <a:t>hodisasi</a:t>
            </a:r>
            <a:r>
              <a:rPr lang="en-US" sz="2000" b="1" dirty="0" smtClean="0"/>
              <a:t> </a:t>
            </a:r>
            <a:r>
              <a:rPr lang="en-US" sz="2000" b="1" dirty="0" err="1" smtClean="0"/>
              <a:t>sodir</a:t>
            </a:r>
            <a:r>
              <a:rPr lang="en-US" sz="2000" b="1" dirty="0" smtClean="0"/>
              <a:t> </a:t>
            </a:r>
            <a:r>
              <a:rPr lang="en-US" sz="2000" b="1" dirty="0" err="1" smtClean="0"/>
              <a:t>etgan</a:t>
            </a:r>
            <a:r>
              <a:rPr lang="en-US" sz="2000" b="1" dirty="0" smtClean="0"/>
              <a:t> </a:t>
            </a:r>
            <a:r>
              <a:rPr lang="en-US" sz="2000" b="1" dirty="0" err="1" smtClean="0"/>
              <a:t>haydovchilarning</a:t>
            </a:r>
            <a:r>
              <a:rPr lang="en-US" sz="2000" b="1" dirty="0" smtClean="0"/>
              <a:t> </a:t>
            </a:r>
            <a:r>
              <a:rPr lang="en-US" sz="2000" b="1" dirty="0" err="1" smtClean="0"/>
              <a:t>vazifalari</a:t>
            </a:r>
            <a:r>
              <a:rPr lang="en-US" sz="2000" b="1" dirty="0" smtClean="0"/>
              <a:t>. </a:t>
            </a:r>
            <a:endParaRPr lang="ru-RU" sz="2000" dirty="0" smtClean="0"/>
          </a:p>
          <a:p>
            <a:endParaRPr lang="ru-RU" sz="2000" b="1" dirty="0"/>
          </a:p>
        </p:txBody>
      </p:sp>
    </p:spTree>
    <p:extLst>
      <p:ext uri="{BB962C8B-B14F-4D97-AF65-F5344CB8AC3E}">
        <p14:creationId xmlns="" xmlns:p14="http://schemas.microsoft.com/office/powerpoint/2010/main" val="63885928"/>
      </p:ext>
    </p:extLst>
  </p:cSld>
  <p:clrMapOvr>
    <a:masterClrMapping/>
  </p:clrMapOvr>
  <mc:AlternateContent xmlns:mc="http://schemas.openxmlformats.org/markup-compatibility/2006">
    <mc:Choice xmlns="" xmlns:p14="http://schemas.microsoft.com/office/powerpoint/2010/main"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Лента лицом вверх 4"/>
          <p:cNvSpPr/>
          <p:nvPr/>
        </p:nvSpPr>
        <p:spPr>
          <a:xfrm>
            <a:off x="467544" y="1844824"/>
            <a:ext cx="8352464" cy="3852176"/>
          </a:xfrm>
          <a:prstGeom prst="ribbon2">
            <a:avLst>
              <a:gd name="adj1" fmla="val 19881"/>
              <a:gd name="adj2" fmla="val 75000"/>
            </a:avLst>
          </a:prstGeom>
          <a:blipFill dpi="0" rotWithShape="0">
            <a:blip r:embed="rId3" cstate="print">
              <a:alphaModFix amt="31000"/>
              <a:extLst/>
            </a:blip>
            <a:srcRect/>
            <a:tile tx="0" ty="0" sx="100000" sy="100000" flip="none" algn="tl"/>
          </a:blipFill>
          <a:ln>
            <a:solidFill>
              <a:schemeClr val="accent4">
                <a:alpha val="53000"/>
              </a:schemeClr>
            </a:solidFill>
          </a:ln>
          <a:effectLst>
            <a:outerShdw dist="50800" sx="1000" sy="1000" algn="ctr" rotWithShape="0">
              <a:srgbClr val="000000">
                <a:alpha val="0"/>
              </a:srgb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a:endParaRPr lang="ru-RU" sz="2400" b="1" dirty="0"/>
          </a:p>
          <a:p>
            <a:pPr algn="ctr" eaLnBrk="0" fontAlgn="base" hangingPunct="0">
              <a:spcBef>
                <a:spcPct val="0"/>
              </a:spcBef>
              <a:spcAft>
                <a:spcPct val="0"/>
              </a:spcAft>
            </a:pPr>
            <a:endParaRPr lang="ru-RU" sz="2800" b="1" dirty="0" smtClean="0"/>
          </a:p>
          <a:p>
            <a:r>
              <a:rPr lang="en-US" sz="2800" b="1" dirty="0" err="1" smtClean="0"/>
              <a:t>Kalit</a:t>
            </a:r>
            <a:r>
              <a:rPr lang="en-US" sz="2800" b="1" dirty="0" smtClean="0"/>
              <a:t> </a:t>
            </a:r>
            <a:r>
              <a:rPr lang="en-US" sz="2800" b="1" dirty="0" err="1" smtClean="0"/>
              <a:t>sozlar</a:t>
            </a:r>
            <a:r>
              <a:rPr lang="en-US" sz="2800" b="1" dirty="0" smtClean="0"/>
              <a:t>: </a:t>
            </a:r>
            <a:r>
              <a:rPr lang="uz-Cyrl-UZ" sz="2800" dirty="0" smtClean="0"/>
              <a:t>Y</a:t>
            </a:r>
            <a:r>
              <a:rPr lang="en-US" sz="2800" dirty="0" smtClean="0"/>
              <a:t>o‘</a:t>
            </a:r>
            <a:r>
              <a:rPr lang="uz-Cyrl-UZ" sz="2800" dirty="0" smtClean="0"/>
              <a:t>l harakati</a:t>
            </a:r>
            <a:r>
              <a:rPr lang="en-US" sz="2800" dirty="0" smtClean="0"/>
              <a:t> </a:t>
            </a:r>
            <a:r>
              <a:rPr lang="en-US" sz="2800" dirty="0" err="1" smtClean="0"/>
              <a:t>qoidalari</a:t>
            </a:r>
            <a:r>
              <a:rPr lang="en-US" sz="2800" dirty="0" smtClean="0"/>
              <a:t>, </a:t>
            </a:r>
            <a:r>
              <a:rPr lang="en-US" sz="2800" dirty="0" err="1" smtClean="0"/>
              <a:t>yo</a:t>
            </a:r>
            <a:r>
              <a:rPr lang="en-US" sz="2800" dirty="0" smtClean="0"/>
              <a:t>‘</a:t>
            </a:r>
            <a:r>
              <a:rPr lang="uz-Cyrl-UZ" sz="2800" dirty="0" smtClean="0"/>
              <a:t>l</a:t>
            </a:r>
            <a:r>
              <a:rPr lang="en-US" sz="2800" dirty="0" smtClean="0"/>
              <a:t>, </a:t>
            </a:r>
            <a:r>
              <a:rPr lang="en-US" sz="2800" dirty="0" err="1" smtClean="0"/>
              <a:t>yo</a:t>
            </a:r>
            <a:r>
              <a:rPr lang="en-US" sz="2800" dirty="0" smtClean="0"/>
              <a:t>‘</a:t>
            </a:r>
            <a:r>
              <a:rPr lang="uz-Cyrl-UZ" sz="2800" dirty="0" smtClean="0"/>
              <a:t>l harakati</a:t>
            </a:r>
            <a:r>
              <a:rPr lang="en-US" sz="2800" dirty="0" smtClean="0"/>
              <a:t>, </a:t>
            </a:r>
            <a:r>
              <a:rPr lang="en-US" sz="2800" dirty="0" err="1" smtClean="0"/>
              <a:t>yo</a:t>
            </a:r>
            <a:r>
              <a:rPr lang="en-US" sz="2800" dirty="0" smtClean="0"/>
              <a:t>‘</a:t>
            </a:r>
            <a:r>
              <a:rPr lang="uz-Cyrl-UZ" sz="2800" dirty="0" smtClean="0"/>
              <a:t>l harakatini tashkil etish</a:t>
            </a:r>
            <a:r>
              <a:rPr lang="en-US" sz="2800" dirty="0" smtClean="0"/>
              <a:t>,  </a:t>
            </a:r>
            <a:r>
              <a:rPr lang="sv-FI" sz="2800" dirty="0" smtClean="0"/>
              <a:t>yo‘l harakati xavfsizligi, transport vosi</a:t>
            </a:r>
            <a:r>
              <a:rPr lang="en-US" sz="2800" dirty="0" smtClean="0"/>
              <a:t>t</a:t>
            </a:r>
            <a:r>
              <a:rPr lang="sv-FI" sz="2800" dirty="0" smtClean="0"/>
              <a:t>asining egasi, haydovchi</a:t>
            </a:r>
            <a:r>
              <a:rPr lang="ru-RU" sz="2800" dirty="0" smtClean="0"/>
              <a:t> </a:t>
            </a:r>
            <a:r>
              <a:rPr lang="en-US" sz="2800" dirty="0" err="1" smtClean="0"/>
              <a:t>va</a:t>
            </a:r>
            <a:r>
              <a:rPr lang="sv-FI" sz="2800" dirty="0" smtClean="0"/>
              <a:t> </a:t>
            </a:r>
            <a:r>
              <a:rPr lang="en-US" sz="2800" dirty="0" smtClean="0"/>
              <a:t>a</a:t>
            </a:r>
            <a:r>
              <a:rPr lang="uz-Cyrl-UZ" sz="2800" dirty="0" smtClean="0"/>
              <a:t>rava.</a:t>
            </a:r>
            <a:endParaRPr lang="ru-RU" sz="2800" dirty="0" smtClean="0"/>
          </a:p>
          <a:p>
            <a:pPr algn="ctr"/>
            <a:endParaRPr lang="ru-RU" sz="2800" b="1" dirty="0"/>
          </a:p>
        </p:txBody>
      </p:sp>
      <p:sp>
        <p:nvSpPr>
          <p:cNvPr id="2" name="Прямоугольник 1"/>
          <p:cNvSpPr/>
          <p:nvPr/>
        </p:nvSpPr>
        <p:spPr>
          <a:xfrm>
            <a:off x="1941240" y="620688"/>
            <a:ext cx="5628913" cy="461665"/>
          </a:xfrm>
          <a:prstGeom prst="rect">
            <a:avLst/>
          </a:prstGeom>
        </p:spPr>
        <p:txBody>
          <a:bodyPr wrap="none">
            <a:spAutoFit/>
          </a:bodyPr>
          <a:lstStyle/>
          <a:p>
            <a:pPr algn="ctr"/>
            <a:r>
              <a:rPr lang="en-US" sz="2400" b="1" dirty="0" err="1" smtClean="0">
                <a:latin typeface="Times New Roman" panose="02020603050405020304" pitchFamily="18" charset="0"/>
                <a:cs typeface="Times New Roman" panose="02020603050405020304" pitchFamily="18" charset="0"/>
              </a:rPr>
              <a:t>And.M</a:t>
            </a:r>
            <a:r>
              <a:rPr lang="ru-RU" sz="2400" b="1" dirty="0" smtClean="0">
                <a:latin typeface="Times New Roman" panose="02020603050405020304" pitchFamily="18" charset="0"/>
                <a:cs typeface="Times New Roman" panose="02020603050405020304" pitchFamily="18" charset="0"/>
              </a:rPr>
              <a:t>.</a:t>
            </a:r>
            <a:r>
              <a:rPr lang="en-US" sz="2400" b="1" dirty="0" smtClean="0">
                <a:latin typeface="Times New Roman" panose="02020603050405020304" pitchFamily="18" charset="0"/>
                <a:cs typeface="Times New Roman" panose="02020603050405020304" pitchFamily="18" charset="0"/>
              </a:rPr>
              <a:t>I</a:t>
            </a:r>
            <a:r>
              <a:rPr lang="ru-RU" sz="2400" b="1" dirty="0" smtClean="0">
                <a:latin typeface="Times New Roman" panose="02020603050405020304" pitchFamily="18" charset="0"/>
                <a:cs typeface="Times New Roman" panose="02020603050405020304" pitchFamily="18" charset="0"/>
              </a:rPr>
              <a:t>.</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Transport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logistika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fakulteti</a:t>
            </a:r>
            <a:endParaRPr lang="ru-RU" sz="2400" b="1"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 xmlns:p14="http://schemas.microsoft.com/office/powerpoint/2010/main" val="2097385414"/>
      </p:ext>
    </p:extLst>
  </p:cSld>
  <p:clrMapOvr>
    <a:masterClrMapping/>
  </p:clrMapOvr>
  <mc:AlternateContent xmlns:mc="http://schemas.openxmlformats.org/markup-compatibility/2006">
    <mc:Choice xmlns="" xmlns:p14="http://schemas.microsoft.com/office/powerpoint/2010/main"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792088"/>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extLst>
              <p:ext uri="{D42A27DB-BD31-4B8C-83A1-F6EECF244321}">
                <p14:modId xmlns="" xmlns:p14="http://schemas.microsoft.com/office/powerpoint/2010/main" val="3335900974"/>
              </p:ext>
            </p:extLst>
          </p:nvPr>
        </p:nvGraphicFramePr>
        <p:xfrm>
          <a:off x="611560" y="1772816"/>
          <a:ext cx="7848872" cy="3749040"/>
        </p:xfrm>
        <a:graphic>
          <a:graphicData uri="http://schemas.openxmlformats.org/drawingml/2006/table">
            <a:tbl>
              <a:tblPr firstRow="1" bandRow="1">
                <a:tableStyleId>{5C22544A-7EE6-4342-B048-85BDC9FD1C3A}</a:tableStyleId>
              </a:tblPr>
              <a:tblGrid>
                <a:gridCol w="7848872"/>
              </a:tblGrid>
              <a:tr h="83889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2400" b="1" i="1" kern="1200" dirty="0" smtClean="0">
                          <a:solidFill>
                            <a:schemeClr val="lt1"/>
                          </a:solidFill>
                          <a:latin typeface="+mn-lt"/>
                          <a:ea typeface="+mn-ea"/>
                          <a:cs typeface="+mn-cs"/>
                        </a:rPr>
                        <a:t>Y</a:t>
                      </a:r>
                      <a:r>
                        <a:rPr lang="en-US" sz="2400" b="1" i="1" kern="1200" dirty="0" smtClean="0">
                          <a:solidFill>
                            <a:schemeClr val="lt1"/>
                          </a:solidFill>
                          <a:latin typeface="+mn-lt"/>
                          <a:ea typeface="+mn-ea"/>
                          <a:cs typeface="+mn-cs"/>
                        </a:rPr>
                        <a:t>o‘</a:t>
                      </a:r>
                      <a:r>
                        <a:rPr lang="uz-Cyrl-UZ" sz="2400" b="1" i="1" kern="1200" dirty="0" smtClean="0">
                          <a:solidFill>
                            <a:schemeClr val="lt1"/>
                          </a:solidFill>
                          <a:latin typeface="+mn-lt"/>
                          <a:ea typeface="+mn-ea"/>
                          <a:cs typeface="+mn-cs"/>
                        </a:rPr>
                        <a:t>l harakatini tashkil etish</a:t>
                      </a:r>
                      <a:r>
                        <a:rPr lang="uz-Cyrl-UZ" sz="2400" b="1" kern="1200" dirty="0" smtClean="0">
                          <a:solidFill>
                            <a:schemeClr val="lt1"/>
                          </a:solidFill>
                          <a:latin typeface="+mn-lt"/>
                          <a:ea typeface="+mn-ea"/>
                          <a:cs typeface="+mn-cs"/>
                        </a:rPr>
                        <a:t> – transport vositalari oqimini maksimal darajada y</a:t>
                      </a:r>
                      <a:r>
                        <a:rPr lang="en-US" sz="2400" b="1" kern="1200" dirty="0" smtClean="0">
                          <a:solidFill>
                            <a:schemeClr val="lt1"/>
                          </a:solidFill>
                          <a:latin typeface="+mn-lt"/>
                          <a:ea typeface="+mn-ea"/>
                          <a:cs typeface="+mn-cs"/>
                        </a:rPr>
                        <a:t>o‘</a:t>
                      </a:r>
                      <a:r>
                        <a:rPr lang="uz-Cyrl-UZ" sz="2400" b="1" kern="1200" dirty="0" smtClean="0">
                          <a:solidFill>
                            <a:schemeClr val="lt1"/>
                          </a:solidFill>
                          <a:latin typeface="+mn-lt"/>
                          <a:ea typeface="+mn-ea"/>
                          <a:cs typeface="+mn-cs"/>
                        </a:rPr>
                        <a:t>lning geometrik </a:t>
                      </a:r>
                      <a:r>
                        <a:rPr lang="en-US" sz="2400" b="1" kern="1200" dirty="0" smtClean="0">
                          <a:solidFill>
                            <a:schemeClr val="lt1"/>
                          </a:solidFill>
                          <a:latin typeface="+mn-lt"/>
                          <a:ea typeface="+mn-ea"/>
                          <a:cs typeface="+mn-cs"/>
                        </a:rPr>
                        <a:t>o‘</a:t>
                      </a:r>
                      <a:r>
                        <a:rPr lang="uz-Cyrl-UZ" sz="2400" b="1" kern="1200" dirty="0" smtClean="0">
                          <a:solidFill>
                            <a:schemeClr val="lt1"/>
                          </a:solidFill>
                          <a:latin typeface="+mn-lt"/>
                          <a:ea typeface="+mn-ea"/>
                          <a:cs typeface="+mn-cs"/>
                        </a:rPr>
                        <a:t>lcham imkoniyatlaridan foydalanib, uning har xil b</a:t>
                      </a:r>
                      <a:r>
                        <a:rPr lang="en-US" sz="2400" b="1" kern="1200" dirty="0" smtClean="0">
                          <a:solidFill>
                            <a:schemeClr val="lt1"/>
                          </a:solidFill>
                          <a:latin typeface="+mn-lt"/>
                          <a:ea typeface="+mn-ea"/>
                          <a:cs typeface="+mn-cs"/>
                        </a:rPr>
                        <a:t>o‘</a:t>
                      </a:r>
                      <a:r>
                        <a:rPr lang="uz-Cyrl-UZ" sz="2400" b="1" kern="1200" dirty="0" smtClean="0">
                          <a:solidFill>
                            <a:schemeClr val="lt1"/>
                          </a:solidFill>
                          <a:latin typeface="+mn-lt"/>
                          <a:ea typeface="+mn-ea"/>
                          <a:cs typeface="+mn-cs"/>
                        </a:rPr>
                        <a:t>laklarida xavfsiz harakat tartibini va yuqori </a:t>
                      </a:r>
                      <a:r>
                        <a:rPr lang="en-US" sz="2400" b="1" kern="1200" dirty="0" smtClean="0">
                          <a:solidFill>
                            <a:schemeClr val="lt1"/>
                          </a:solidFill>
                          <a:latin typeface="+mn-lt"/>
                          <a:ea typeface="+mn-ea"/>
                          <a:cs typeface="+mn-cs"/>
                        </a:rPr>
                        <a:t>o‘</a:t>
                      </a:r>
                      <a:r>
                        <a:rPr lang="uz-Cyrl-UZ" sz="2400" b="1" kern="1200" dirty="0" smtClean="0">
                          <a:solidFill>
                            <a:schemeClr val="lt1"/>
                          </a:solidFill>
                          <a:latin typeface="+mn-lt"/>
                          <a:ea typeface="+mn-ea"/>
                          <a:cs typeface="+mn-cs"/>
                        </a:rPr>
                        <a:t>tkazish qobiliyatini ta’minlashga qaratilgan tadbirlar tizimidan iborat. </a:t>
                      </a:r>
                      <a:endParaRPr lang="ru-RU" sz="2400" b="1" kern="1200" dirty="0" smtClean="0">
                        <a:solidFill>
                          <a:schemeClr val="lt1"/>
                        </a:solidFill>
                        <a:latin typeface="+mn-lt"/>
                        <a:ea typeface="+mn-ea"/>
                        <a:cs typeface="+mn-cs"/>
                      </a:endParaRPr>
                    </a:p>
                    <a:p>
                      <a:pPr algn="just"/>
                      <a:endParaRPr lang="ru-RU" dirty="0"/>
                    </a:p>
                  </a:txBody>
                  <a:tcPr/>
                </a:tc>
              </a:tr>
              <a:tr h="838892">
                <a:tc>
                  <a:txBody>
                    <a:bodyPr/>
                    <a:lstStyle/>
                    <a:p>
                      <a:pPr algn="just"/>
                      <a:r>
                        <a:rPr lang="uz-Cyrl-UZ" sz="2400" b="1" i="1" kern="1200" dirty="0" smtClean="0">
                          <a:solidFill>
                            <a:schemeClr val="dk1"/>
                          </a:solidFill>
                          <a:latin typeface="+mn-lt"/>
                          <a:ea typeface="+mn-ea"/>
                          <a:cs typeface="+mn-cs"/>
                        </a:rPr>
                        <a:t>Y</a:t>
                      </a:r>
                      <a:r>
                        <a:rPr lang="en-US" sz="2400" b="1" i="1" kern="1200" dirty="0" smtClean="0">
                          <a:solidFill>
                            <a:schemeClr val="dk1"/>
                          </a:solidFill>
                          <a:latin typeface="+mn-lt"/>
                          <a:ea typeface="+mn-ea"/>
                          <a:cs typeface="+mn-cs"/>
                        </a:rPr>
                        <a:t>o‘</a:t>
                      </a:r>
                      <a:r>
                        <a:rPr lang="uz-Cyrl-UZ" sz="2400" b="1" i="1" kern="1200" dirty="0" smtClean="0">
                          <a:solidFill>
                            <a:schemeClr val="dk1"/>
                          </a:solidFill>
                          <a:latin typeface="+mn-lt"/>
                          <a:ea typeface="+mn-ea"/>
                          <a:cs typeface="+mn-cs"/>
                        </a:rPr>
                        <a:t>l harakatini tashkil qilishning </a:t>
                      </a:r>
                      <a:r>
                        <a:rPr lang="uz-Cyrl-UZ" sz="2400" kern="1200" dirty="0" smtClean="0">
                          <a:solidFill>
                            <a:schemeClr val="dk1"/>
                          </a:solidFill>
                          <a:latin typeface="+mn-lt"/>
                          <a:ea typeface="+mn-ea"/>
                          <a:cs typeface="+mn-cs"/>
                        </a:rPr>
                        <a:t>asosiy maqsadi deb har xil transport vositalarini yuqori tezlik bilan y</a:t>
                      </a:r>
                      <a:r>
                        <a:rPr lang="en-US" sz="2400" kern="1200" dirty="0" smtClean="0">
                          <a:solidFill>
                            <a:schemeClr val="dk1"/>
                          </a:solidFill>
                          <a:latin typeface="+mn-lt"/>
                          <a:ea typeface="+mn-ea"/>
                          <a:cs typeface="+mn-cs"/>
                        </a:rPr>
                        <a:t>o‘</a:t>
                      </a:r>
                      <a:r>
                        <a:rPr lang="uz-Cyrl-UZ" sz="2400" kern="1200" dirty="0" smtClean="0">
                          <a:solidFill>
                            <a:schemeClr val="dk1"/>
                          </a:solidFill>
                          <a:latin typeface="+mn-lt"/>
                          <a:ea typeface="+mn-ea"/>
                          <a:cs typeface="+mn-cs"/>
                        </a:rPr>
                        <a:t>lning turli b</a:t>
                      </a:r>
                      <a:r>
                        <a:rPr lang="en-US" sz="2400" kern="1200" dirty="0" smtClean="0">
                          <a:solidFill>
                            <a:schemeClr val="dk1"/>
                          </a:solidFill>
                          <a:latin typeface="+mn-lt"/>
                          <a:ea typeface="+mn-ea"/>
                          <a:cs typeface="+mn-cs"/>
                        </a:rPr>
                        <a:t>o‘</a:t>
                      </a:r>
                      <a:r>
                        <a:rPr lang="uz-Cyrl-UZ" sz="2400" kern="1200" dirty="0" smtClean="0">
                          <a:solidFill>
                            <a:schemeClr val="dk1"/>
                          </a:solidFill>
                          <a:latin typeface="+mn-lt"/>
                          <a:ea typeface="+mn-ea"/>
                          <a:cs typeface="+mn-cs"/>
                        </a:rPr>
                        <a:t>lagidan yilning har qanday ob-havo sharoitlarida xavfsiz </a:t>
                      </a:r>
                      <a:r>
                        <a:rPr lang="en-US" sz="2400" kern="1200" dirty="0" smtClean="0">
                          <a:solidFill>
                            <a:schemeClr val="dk1"/>
                          </a:solidFill>
                          <a:latin typeface="+mn-lt"/>
                          <a:ea typeface="+mn-ea"/>
                          <a:cs typeface="+mn-cs"/>
                        </a:rPr>
                        <a:t>o‘</a:t>
                      </a:r>
                      <a:r>
                        <a:rPr lang="uz-Cyrl-UZ" sz="2400" kern="1200" dirty="0" smtClean="0">
                          <a:solidFill>
                            <a:schemeClr val="dk1"/>
                          </a:solidFill>
                          <a:latin typeface="+mn-lt"/>
                          <a:ea typeface="+mn-ea"/>
                          <a:cs typeface="+mn-cs"/>
                        </a:rPr>
                        <a:t>tkazish tushuniladi.</a:t>
                      </a:r>
                      <a:endParaRPr lang="ru-RU" sz="2400" dirty="0"/>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467544" y="2204864"/>
          <a:ext cx="8208912" cy="3575640"/>
        </p:xfrm>
        <a:graphic>
          <a:graphicData uri="http://schemas.openxmlformats.org/drawingml/2006/table">
            <a:tbl>
              <a:tblPr firstRow="1" bandRow="1">
                <a:tableStyleId>{5C22544A-7EE6-4342-B048-85BDC9FD1C3A}</a:tableStyleId>
              </a:tblPr>
              <a:tblGrid>
                <a:gridCol w="8208912"/>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400" b="1" kern="1200" dirty="0" err="1" smtClean="0">
                          <a:solidFill>
                            <a:schemeClr val="lt1"/>
                          </a:solidFill>
                          <a:latin typeface="+mn-lt"/>
                          <a:ea typeface="+mn-ea"/>
                          <a:cs typeface="+mn-cs"/>
                        </a:rPr>
                        <a:t>Xalqaro</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kelishuvlarga</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asos</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solindi</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va</a:t>
                      </a:r>
                      <a:r>
                        <a:rPr lang="de-DE" sz="2400" b="1" kern="1200" dirty="0" smtClean="0">
                          <a:solidFill>
                            <a:schemeClr val="lt1"/>
                          </a:solidFill>
                          <a:latin typeface="+mn-lt"/>
                          <a:ea typeface="+mn-ea"/>
                          <a:cs typeface="+mn-cs"/>
                        </a:rPr>
                        <a:t> 1909 </a:t>
                      </a:r>
                      <a:r>
                        <a:rPr lang="de-DE" sz="2400" b="1" kern="1200" dirty="0" err="1" smtClean="0">
                          <a:solidFill>
                            <a:schemeClr val="lt1"/>
                          </a:solidFill>
                          <a:latin typeface="+mn-lt"/>
                          <a:ea typeface="+mn-ea"/>
                          <a:cs typeface="+mn-cs"/>
                        </a:rPr>
                        <a:t>yilda</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birinchi</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xalqaro</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konvensiya</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qabul</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qilingan</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bo‘lib</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unda</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atiga</a:t>
                      </a:r>
                      <a:r>
                        <a:rPr lang="de-DE" sz="2400" b="1" kern="1200" dirty="0" smtClean="0">
                          <a:solidFill>
                            <a:schemeClr val="lt1"/>
                          </a:solidFill>
                          <a:latin typeface="+mn-lt"/>
                          <a:ea typeface="+mn-ea"/>
                          <a:cs typeface="+mn-cs"/>
                        </a:rPr>
                        <a:t> 4 </a:t>
                      </a:r>
                      <a:r>
                        <a:rPr lang="de-DE" sz="2400" b="1" kern="1200" dirty="0" err="1" smtClean="0">
                          <a:solidFill>
                            <a:schemeClr val="lt1"/>
                          </a:solidFill>
                          <a:latin typeface="+mn-lt"/>
                          <a:ea typeface="+mn-ea"/>
                          <a:cs typeface="+mn-cs"/>
                        </a:rPr>
                        <a:t>ta</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yo‘l</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belgisi</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qabul</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qilingan</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edi</a:t>
                      </a:r>
                      <a:r>
                        <a:rPr lang="de-DE" sz="2400" b="1" kern="1200" dirty="0" smtClean="0">
                          <a:solidFill>
                            <a:schemeClr val="lt1"/>
                          </a:solidFill>
                          <a:latin typeface="+mn-lt"/>
                          <a:ea typeface="+mn-ea"/>
                          <a:cs typeface="+mn-cs"/>
                        </a:rPr>
                        <a:t>. </a:t>
                      </a:r>
                      <a:r>
                        <a:rPr lang="de-DE" sz="2400" b="1" kern="1200" dirty="0" err="1" smtClean="0">
                          <a:solidFill>
                            <a:schemeClr val="lt1"/>
                          </a:solidFill>
                          <a:latin typeface="+mn-lt"/>
                          <a:ea typeface="+mn-ea"/>
                          <a:cs typeface="+mn-cs"/>
                        </a:rPr>
                        <a:t>Bular</a:t>
                      </a:r>
                      <a:r>
                        <a:rPr lang="de-DE" sz="2400" b="1" kern="1200" dirty="0" smtClean="0">
                          <a:solidFill>
                            <a:schemeClr val="lt1"/>
                          </a:solidFill>
                          <a:latin typeface="+mn-lt"/>
                          <a:ea typeface="+mn-ea"/>
                          <a:cs typeface="+mn-cs"/>
                        </a:rPr>
                        <a:t>:</a:t>
                      </a:r>
                      <a:endParaRPr lang="ru-RU" sz="2400" b="1" kern="1200" dirty="0" smtClean="0">
                        <a:solidFill>
                          <a:schemeClr val="lt1"/>
                        </a:solidFill>
                        <a:latin typeface="+mn-lt"/>
                        <a:ea typeface="+mn-ea"/>
                        <a:cs typeface="+mn-cs"/>
                      </a:endParaRPr>
                    </a:p>
                  </a:txBody>
                  <a:tcPr/>
                </a:tc>
              </a:tr>
              <a:tr h="5120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dirty="0" err="1" smtClean="0">
                          <a:solidFill>
                            <a:schemeClr val="dk1"/>
                          </a:solidFill>
                          <a:latin typeface="+mn-lt"/>
                          <a:ea typeface="Times New Roman"/>
                          <a:cs typeface="+mn-cs"/>
                        </a:rPr>
                        <a:t>Notekis</a:t>
                      </a:r>
                      <a:r>
                        <a:rPr lang="en-US" sz="2400" kern="1200" dirty="0" smtClean="0">
                          <a:solidFill>
                            <a:schemeClr val="dk1"/>
                          </a:solidFill>
                          <a:latin typeface="+mn-lt"/>
                          <a:ea typeface="Times New Roman"/>
                          <a:cs typeface="+mn-cs"/>
                        </a:rPr>
                        <a:t> </a:t>
                      </a:r>
                      <a:r>
                        <a:rPr lang="en-US" sz="2400" kern="1200" dirty="0" err="1" smtClean="0">
                          <a:solidFill>
                            <a:schemeClr val="dk1"/>
                          </a:solidFill>
                          <a:latin typeface="+mn-lt"/>
                          <a:ea typeface="Times New Roman"/>
                          <a:cs typeface="+mn-cs"/>
                        </a:rPr>
                        <a:t>yo‘l</a:t>
                      </a:r>
                      <a:r>
                        <a:rPr lang="en-US" sz="2400" kern="1200" dirty="0" smtClean="0">
                          <a:solidFill>
                            <a:schemeClr val="dk1"/>
                          </a:solidFill>
                          <a:latin typeface="+mn-lt"/>
                          <a:ea typeface="Times New Roman"/>
                          <a:cs typeface="+mn-cs"/>
                        </a:rPr>
                        <a:t>;</a:t>
                      </a:r>
                      <a:endParaRPr lang="ru-RU" sz="2400" kern="1200" dirty="0" smtClean="0">
                        <a:solidFill>
                          <a:schemeClr val="dk1"/>
                        </a:solidFill>
                        <a:latin typeface="+mn-lt"/>
                        <a:ea typeface="Times New Roman"/>
                        <a:cs typeface="+mn-cs"/>
                      </a:endParaRPr>
                    </a:p>
                  </a:txBody>
                  <a:tcPr/>
                </a:tc>
              </a:tr>
              <a:tr h="4758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dirty="0" err="1" smtClean="0">
                          <a:solidFill>
                            <a:schemeClr val="dk1"/>
                          </a:solidFill>
                          <a:latin typeface="+mn-lt"/>
                          <a:ea typeface="Times New Roman"/>
                          <a:cs typeface="+mn-cs"/>
                        </a:rPr>
                        <a:t>Xavfli</a:t>
                      </a:r>
                      <a:r>
                        <a:rPr lang="en-US" sz="2400" kern="1200" dirty="0" smtClean="0">
                          <a:solidFill>
                            <a:schemeClr val="dk1"/>
                          </a:solidFill>
                          <a:latin typeface="+mn-lt"/>
                          <a:ea typeface="Times New Roman"/>
                          <a:cs typeface="+mn-cs"/>
                        </a:rPr>
                        <a:t> </a:t>
                      </a:r>
                      <a:r>
                        <a:rPr lang="en-US" sz="2400" kern="1200" dirty="0" err="1" smtClean="0">
                          <a:solidFill>
                            <a:schemeClr val="dk1"/>
                          </a:solidFill>
                          <a:latin typeface="+mn-lt"/>
                          <a:ea typeface="Times New Roman"/>
                          <a:cs typeface="+mn-cs"/>
                        </a:rPr>
                        <a:t>burilishlar</a:t>
                      </a:r>
                      <a:r>
                        <a:rPr lang="en-US" sz="2400" kern="1200" dirty="0" smtClean="0">
                          <a:solidFill>
                            <a:schemeClr val="dk1"/>
                          </a:solidFill>
                          <a:latin typeface="+mn-lt"/>
                          <a:ea typeface="Times New Roman"/>
                          <a:cs typeface="+mn-cs"/>
                        </a:rPr>
                        <a:t>;</a:t>
                      </a:r>
                      <a:endParaRPr lang="ru-RU" sz="2400" kern="1200" dirty="0" smtClean="0">
                        <a:solidFill>
                          <a:schemeClr val="dk1"/>
                        </a:solidFill>
                        <a:latin typeface="+mn-lt"/>
                        <a:ea typeface="Times New Roman"/>
                        <a:cs typeface="+mn-cs"/>
                      </a:endParaRPr>
                    </a:p>
                  </a:txBody>
                  <a:tcPr/>
                </a:tc>
              </a:tr>
              <a:tr h="5760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dirty="0" err="1" smtClean="0">
                          <a:solidFill>
                            <a:schemeClr val="dk1"/>
                          </a:solidFill>
                          <a:latin typeface="+mn-lt"/>
                          <a:ea typeface="Times New Roman"/>
                          <a:cs typeface="+mn-cs"/>
                        </a:rPr>
                        <a:t>Temir</a:t>
                      </a:r>
                      <a:r>
                        <a:rPr lang="en-US" sz="2400" kern="1200" dirty="0" smtClean="0">
                          <a:solidFill>
                            <a:schemeClr val="dk1"/>
                          </a:solidFill>
                          <a:latin typeface="+mn-lt"/>
                          <a:ea typeface="Times New Roman"/>
                          <a:cs typeface="+mn-cs"/>
                        </a:rPr>
                        <a:t> </a:t>
                      </a:r>
                      <a:r>
                        <a:rPr lang="en-US" sz="2400" kern="1200" dirty="0" err="1" smtClean="0">
                          <a:solidFill>
                            <a:schemeClr val="dk1"/>
                          </a:solidFill>
                          <a:latin typeface="+mn-lt"/>
                          <a:ea typeface="Times New Roman"/>
                          <a:cs typeface="+mn-cs"/>
                        </a:rPr>
                        <a:t>yo‘l</a:t>
                      </a:r>
                      <a:r>
                        <a:rPr lang="en-US" sz="2400" kern="1200" dirty="0" smtClean="0">
                          <a:solidFill>
                            <a:schemeClr val="dk1"/>
                          </a:solidFill>
                          <a:latin typeface="+mn-lt"/>
                          <a:ea typeface="Times New Roman"/>
                          <a:cs typeface="+mn-cs"/>
                        </a:rPr>
                        <a:t> </a:t>
                      </a:r>
                      <a:r>
                        <a:rPr lang="en-US" sz="2400" kern="1200" dirty="0" err="1" smtClean="0">
                          <a:solidFill>
                            <a:schemeClr val="dk1"/>
                          </a:solidFill>
                          <a:latin typeface="+mn-lt"/>
                          <a:ea typeface="Times New Roman"/>
                          <a:cs typeface="+mn-cs"/>
                        </a:rPr>
                        <a:t>kesishmasi</a:t>
                      </a:r>
                      <a:r>
                        <a:rPr lang="en-US" sz="2400" kern="1200" dirty="0" smtClean="0">
                          <a:solidFill>
                            <a:schemeClr val="dk1"/>
                          </a:solidFill>
                          <a:latin typeface="+mn-lt"/>
                          <a:ea typeface="Times New Roman"/>
                          <a:cs typeface="+mn-cs"/>
                        </a:rPr>
                        <a:t>;</a:t>
                      </a:r>
                      <a:endParaRPr lang="ru-RU" sz="2400" kern="1200" dirty="0" smtClean="0">
                        <a:solidFill>
                          <a:schemeClr val="dk1"/>
                        </a:solidFill>
                        <a:latin typeface="+mn-lt"/>
                        <a:ea typeface="Times New Roman"/>
                        <a:cs typeface="+mn-cs"/>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mn-lt"/>
                          <a:ea typeface="Times New Roman"/>
                        </a:rPr>
                        <a:t>Chorraha</a:t>
                      </a:r>
                      <a:r>
                        <a:rPr lang="en-US" sz="2400" dirty="0" smtClean="0">
                          <a:latin typeface="+mn-lt"/>
                          <a:ea typeface="Times New Roman"/>
                        </a:rPr>
                        <a:t> </a:t>
                      </a:r>
                      <a:r>
                        <a:rPr lang="en-US" sz="2400" dirty="0" err="1" smtClean="0">
                          <a:latin typeface="+mn-lt"/>
                          <a:ea typeface="Times New Roman"/>
                        </a:rPr>
                        <a:t>yo‘l</a:t>
                      </a:r>
                      <a:r>
                        <a:rPr lang="en-US" sz="2400" dirty="0" smtClean="0">
                          <a:latin typeface="+mn-lt"/>
                          <a:ea typeface="Times New Roman"/>
                        </a:rPr>
                        <a:t> </a:t>
                      </a:r>
                      <a:r>
                        <a:rPr lang="en-US" sz="2400" dirty="0" err="1" smtClean="0">
                          <a:latin typeface="+mn-lt"/>
                          <a:ea typeface="Times New Roman"/>
                        </a:rPr>
                        <a:t>belgilari</a:t>
                      </a:r>
                      <a:r>
                        <a:rPr lang="en-US" sz="2400" dirty="0" smtClean="0">
                          <a:latin typeface="+mn-lt"/>
                          <a:ea typeface="Times New Roman"/>
                        </a:rPr>
                        <a:t>.</a:t>
                      </a:r>
                      <a:endParaRPr lang="ru-RU" sz="2400" dirty="0" smtClean="0">
                        <a:latin typeface="+mn-lt"/>
                        <a:ea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mn-ea"/>
                        <a:cs typeface="+mn-cs"/>
                      </a:endParaRPr>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95536" y="1988840"/>
          <a:ext cx="8208912" cy="4215328"/>
        </p:xfrm>
        <a:graphic>
          <a:graphicData uri="http://schemas.openxmlformats.org/drawingml/2006/table">
            <a:tbl>
              <a:tblPr firstRow="1" bandRow="1">
                <a:tableStyleId>{5C22544A-7EE6-4342-B048-85BDC9FD1C3A}</a:tableStyleId>
              </a:tblPr>
              <a:tblGrid>
                <a:gridCol w="8208912"/>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1. </a:t>
                      </a:r>
                      <a:r>
                        <a:rPr lang="en-US" sz="1800" b="1" kern="1200" dirty="0" err="1" smtClean="0">
                          <a:solidFill>
                            <a:schemeClr val="lt1"/>
                          </a:solidFill>
                          <a:latin typeface="+mn-lt"/>
                          <a:ea typeface="+mn-ea"/>
                          <a:cs typeface="+mn-cs"/>
                        </a:rPr>
                        <a:t>Ushbu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qoidalari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keyingi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o‘rinlarda</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Qoidalar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O‘zbekiston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Respublikasi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hududida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yagona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tartibini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belgilaydi</a:t>
                      </a:r>
                      <a:r>
                        <a:rPr lang="en-US" sz="1800" b="1" kern="1200" dirty="0" smtClean="0">
                          <a:solidFill>
                            <a:schemeClr val="lt1"/>
                          </a:solidFill>
                          <a:latin typeface="+mn-lt"/>
                          <a:ea typeface="+mn-ea"/>
                          <a:cs typeface="+mn-cs"/>
                        </a:rPr>
                        <a:t> (1.1-rasm).</a:t>
                      </a:r>
                      <a:endParaRPr lang="ru-RU" sz="2400" b="1" kern="1200" dirty="0" smtClean="0">
                        <a:solidFill>
                          <a:schemeClr val="lt1"/>
                        </a:solidFill>
                        <a:latin typeface="+mn-lt"/>
                        <a:ea typeface="+mn-ea"/>
                        <a:cs typeface="+mn-cs"/>
                      </a:endParaRPr>
                    </a:p>
                  </a:txBody>
                  <a:tcPr/>
                </a:tc>
              </a:tr>
              <a:tr h="35752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Times New Roman"/>
                        <a:cs typeface="+mn-cs"/>
                      </a:endParaRPr>
                    </a:p>
                  </a:txBody>
                  <a:tcPr/>
                </a:tc>
              </a:tr>
            </a:tbl>
          </a:graphicData>
        </a:graphic>
      </p:graphicFrame>
      <p:pic>
        <p:nvPicPr>
          <p:cNvPr id="7" name="Рисунок 6"/>
          <p:cNvPicPr/>
          <p:nvPr/>
        </p:nvPicPr>
        <p:blipFill>
          <a:blip r:embed="rId2" cstate="print"/>
          <a:srcRect l="26363" t="23170" r="35775" b="27942"/>
          <a:stretch>
            <a:fillRect/>
          </a:stretch>
        </p:blipFill>
        <p:spPr bwMode="auto">
          <a:xfrm>
            <a:off x="2555776" y="2708920"/>
            <a:ext cx="4320480" cy="338437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95536" y="1988840"/>
          <a:ext cx="8208912" cy="4215328"/>
        </p:xfrm>
        <a:graphic>
          <a:graphicData uri="http://schemas.openxmlformats.org/drawingml/2006/table">
            <a:tbl>
              <a:tblPr firstRow="1" bandRow="1">
                <a:tableStyleId>{5C22544A-7EE6-4342-B048-85BDC9FD1C3A}</a:tableStyleId>
              </a:tblPr>
              <a:tblGrid>
                <a:gridCol w="8208912"/>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2. </a:t>
                      </a:r>
                      <a:r>
                        <a:rPr lang="en-US" sz="1800" b="1" kern="1200" dirty="0" err="1" smtClean="0">
                          <a:solidFill>
                            <a:schemeClr val="lt1"/>
                          </a:solidFill>
                          <a:latin typeface="+mn-lt"/>
                          <a:ea typeface="+mn-ea"/>
                          <a:cs typeface="+mn-cs"/>
                        </a:rPr>
                        <a:t>O‘zbekiston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Respublikasi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yo‘llarida</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tomonlama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tartibi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(1.2-rasm). </a:t>
                      </a:r>
                      <a:endParaRPr lang="ru-RU" sz="2400" b="1" kern="1200" dirty="0" smtClean="0">
                        <a:solidFill>
                          <a:schemeClr val="lt1"/>
                        </a:solidFill>
                        <a:latin typeface="+mn-lt"/>
                        <a:ea typeface="+mn-ea"/>
                        <a:cs typeface="+mn-cs"/>
                      </a:endParaRPr>
                    </a:p>
                  </a:txBody>
                  <a:tcPr/>
                </a:tc>
              </a:tr>
              <a:tr h="35752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Times New Roman"/>
                        <a:cs typeface="+mn-cs"/>
                      </a:endParaRPr>
                    </a:p>
                  </a:txBody>
                  <a:tcPr/>
                </a:tc>
              </a:tr>
            </a:tbl>
          </a:graphicData>
        </a:graphic>
      </p:graphicFrame>
      <p:pic>
        <p:nvPicPr>
          <p:cNvPr id="8" name="Рисунок 7"/>
          <p:cNvPicPr/>
          <p:nvPr/>
        </p:nvPicPr>
        <p:blipFill>
          <a:blip r:embed="rId2" cstate="print"/>
          <a:srcRect l="26233" t="23170" r="36159" b="27479"/>
          <a:stretch>
            <a:fillRect/>
          </a:stretch>
        </p:blipFill>
        <p:spPr bwMode="auto">
          <a:xfrm>
            <a:off x="3059832" y="2708920"/>
            <a:ext cx="3960440" cy="345638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23528" y="1628800"/>
          <a:ext cx="8208912" cy="4909616"/>
        </p:xfrm>
        <a:graphic>
          <a:graphicData uri="http://schemas.openxmlformats.org/drawingml/2006/table">
            <a:tbl>
              <a:tblPr firstRow="1" bandRow="1">
                <a:tableStyleId>{5C22544A-7EE6-4342-B048-85BDC9FD1C3A}</a:tableStyleId>
              </a:tblPr>
              <a:tblGrid>
                <a:gridCol w="8208912"/>
              </a:tblGrid>
              <a:tr h="192660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3.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xavfsizligi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to‘g‘risida”gi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O‘zbekiston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Respublikasi</a:t>
                      </a:r>
                      <a:r>
                        <a:rPr lang="en-US" sz="1800" b="1" kern="1200" dirty="0" smtClean="0">
                          <a:solidFill>
                            <a:schemeClr val="lt1"/>
                          </a:solidFill>
                          <a:latin typeface="+mn-lt"/>
                          <a:ea typeface="+mn-ea"/>
                          <a:cs typeface="+mn-cs"/>
                        </a:rPr>
                        <a:t> </a:t>
                      </a:r>
                      <a:r>
                        <a:rPr lang="en-US" sz="1800" b="1" u="sng" kern="1200" dirty="0" err="1" smtClean="0">
                          <a:solidFill>
                            <a:schemeClr val="lt1"/>
                          </a:solidFill>
                          <a:latin typeface="+mn-lt"/>
                          <a:ea typeface="+mn-ea"/>
                          <a:cs typeface="+mn-cs"/>
                          <a:hlinkClick r:id="rId2"/>
                        </a:rPr>
                        <a:t>Qonunini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ushbu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Qoidalarni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keltirilgan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svetofor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ishoralari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ushbu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qoidalarga</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1-ilova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chiziqlarining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ushbu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qoidalarga</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2-ilova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talablarini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bilishlari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amal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qilishlari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shuningdek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berilgan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vakolat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doirasida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tartibga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soluvchilarning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ko‘rsatmalarini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so‘zsiz</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bajarishlari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shart</a:t>
                      </a:r>
                      <a:r>
                        <a:rPr lang="en-US" sz="1800" b="1" kern="1200" dirty="0" smtClean="0">
                          <a:solidFill>
                            <a:schemeClr val="lt1"/>
                          </a:solidFill>
                          <a:latin typeface="+mn-lt"/>
                          <a:ea typeface="+mn-ea"/>
                          <a:cs typeface="+mn-cs"/>
                        </a:rPr>
                        <a:t> (1.3-rasm).</a:t>
                      </a:r>
                      <a:endParaRPr lang="ru-RU" sz="1800" b="1" kern="1200" dirty="0" smtClean="0">
                        <a:solidFill>
                          <a:schemeClr val="lt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 </a:t>
                      </a:r>
                      <a:endParaRPr lang="ru-RU" sz="2400" b="1" kern="1200" dirty="0" smtClean="0">
                        <a:solidFill>
                          <a:schemeClr val="lt1"/>
                        </a:solidFill>
                        <a:latin typeface="+mn-lt"/>
                        <a:ea typeface="+mn-ea"/>
                        <a:cs typeface="+mn-cs"/>
                      </a:endParaRPr>
                    </a:p>
                  </a:txBody>
                  <a:tcPr/>
                </a:tc>
              </a:tr>
              <a:tr h="28979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Times New Roman"/>
                        <a:cs typeface="+mn-cs"/>
                      </a:endParaRPr>
                    </a:p>
                  </a:txBody>
                  <a:tcPr/>
                </a:tc>
              </a:tr>
            </a:tbl>
          </a:graphicData>
        </a:graphic>
      </p:graphicFrame>
      <p:pic>
        <p:nvPicPr>
          <p:cNvPr id="7" name="Рисунок 6"/>
          <p:cNvPicPr/>
          <p:nvPr/>
        </p:nvPicPr>
        <p:blipFill>
          <a:blip r:embed="rId3" cstate="print"/>
          <a:srcRect l="25972" t="23633" r="35906" b="27942"/>
          <a:stretch>
            <a:fillRect/>
          </a:stretch>
        </p:blipFill>
        <p:spPr bwMode="auto">
          <a:xfrm>
            <a:off x="1907704" y="3717032"/>
            <a:ext cx="4392488" cy="273630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23528" y="1700808"/>
          <a:ext cx="8208912" cy="4847508"/>
        </p:xfrm>
        <a:graphic>
          <a:graphicData uri="http://schemas.openxmlformats.org/drawingml/2006/table">
            <a:tbl>
              <a:tblPr firstRow="1" bandRow="1">
                <a:tableStyleId>{5C22544A-7EE6-4342-B048-85BDC9FD1C3A}</a:tableStyleId>
              </a:tblPr>
              <a:tblGrid>
                <a:gridCol w="8208912"/>
              </a:tblGrid>
              <a:tr h="218847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4.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tug‘dirmasliklari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kerak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Tegishli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vakolatga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bo‘lmagan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yuridik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jismoniy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shaxslarga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qoplamasini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buzish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ifloslantirish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svetoforlarni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etishning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texnik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vositalarini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O‘zboshimchalik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olib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tashlash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o‘rnatish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to‘sib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qo‘yish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shikastlantirish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to‘sqinlik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narsalarni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qoldirish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taqiqlanadi</a:t>
                      </a:r>
                      <a:r>
                        <a:rPr lang="en-US" sz="1800" b="1" kern="1200" dirty="0" smtClean="0">
                          <a:solidFill>
                            <a:schemeClr val="lt1"/>
                          </a:solidFill>
                          <a:latin typeface="+mn-lt"/>
                          <a:ea typeface="+mn-ea"/>
                          <a:cs typeface="+mn-cs"/>
                        </a:rPr>
                        <a:t> (1.4-rasm). </a:t>
                      </a:r>
                      <a:endParaRPr lang="ru-RU" sz="2400" b="1" kern="1200" dirty="0" smtClean="0">
                        <a:solidFill>
                          <a:schemeClr val="lt1"/>
                        </a:solidFill>
                        <a:latin typeface="+mn-lt"/>
                        <a:ea typeface="+mn-ea"/>
                        <a:cs typeface="+mn-cs"/>
                      </a:endParaRPr>
                    </a:p>
                  </a:txBody>
                  <a:tcPr/>
                </a:tc>
              </a:tr>
              <a:tr h="2659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Times New Roman"/>
                        <a:cs typeface="+mn-cs"/>
                      </a:endParaRPr>
                    </a:p>
                  </a:txBody>
                  <a:tcPr/>
                </a:tc>
              </a:tr>
            </a:tbl>
          </a:graphicData>
        </a:graphic>
      </p:graphicFrame>
      <p:pic>
        <p:nvPicPr>
          <p:cNvPr id="8" name="Рисунок 7"/>
          <p:cNvPicPr/>
          <p:nvPr/>
        </p:nvPicPr>
        <p:blipFill>
          <a:blip r:embed="rId2" cstate="print"/>
          <a:srcRect l="26103" t="14596" r="26146" b="22850"/>
          <a:stretch>
            <a:fillRect/>
          </a:stretch>
        </p:blipFill>
        <p:spPr bwMode="auto">
          <a:xfrm>
            <a:off x="2483768" y="4005064"/>
            <a:ext cx="3744416" cy="252028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23528" y="1700808"/>
          <a:ext cx="8208912" cy="3883171"/>
        </p:xfrm>
        <a:graphic>
          <a:graphicData uri="http://schemas.openxmlformats.org/drawingml/2006/table">
            <a:tbl>
              <a:tblPr firstRow="1" bandRow="1">
                <a:tableStyleId>{5C22544A-7EE6-4342-B048-85BDC9FD1C3A}</a:tableStyleId>
              </a:tblPr>
              <a:tblGrid>
                <a:gridCol w="8208912"/>
              </a:tblGrid>
              <a:tr h="1224136">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Harakatga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to‘sqinlik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tug‘dirgan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shaxs</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tezda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bartaraf</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imkoniyati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darajasida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choralarni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ko‘rishi</a:t>
                      </a:r>
                      <a:r>
                        <a:rPr lang="en-US" sz="1800" b="1" kern="1200" dirty="0" smtClean="0">
                          <a:solidFill>
                            <a:schemeClr val="lt1"/>
                          </a:solidFill>
                          <a:latin typeface="+mn-lt"/>
                          <a:ea typeface="+mn-ea"/>
                          <a:cs typeface="+mn-cs"/>
                        </a:rPr>
                        <a:t>, agar </a:t>
                      </a:r>
                      <a:r>
                        <a:rPr lang="en-US" sz="1800" b="1" kern="1200" dirty="0" err="1" smtClean="0">
                          <a:solidFill>
                            <a:schemeClr val="lt1"/>
                          </a:solidFill>
                          <a:latin typeface="+mn-lt"/>
                          <a:ea typeface="+mn-ea"/>
                          <a:cs typeface="+mn-cs"/>
                        </a:rPr>
                        <a:t>buning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iloji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bo‘lmasa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mavjud</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vositalar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xavf-xatar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haqida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ogohlantirishi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ichki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organlariga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keyingi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o‘rinlarda</a:t>
                      </a:r>
                      <a:r>
                        <a:rPr lang="en-US" sz="1800" b="1" kern="1200" dirty="0" smtClean="0">
                          <a:solidFill>
                            <a:schemeClr val="lt1"/>
                          </a:solidFill>
                          <a:latin typeface="+mn-lt"/>
                          <a:ea typeface="+mn-ea"/>
                          <a:cs typeface="+mn-cs"/>
                        </a:rPr>
                        <a:t> IIO) </a:t>
                      </a:r>
                      <a:r>
                        <a:rPr lang="en-US" sz="1800" b="1" kern="1200" dirty="0" err="1" smtClean="0">
                          <a:solidFill>
                            <a:schemeClr val="lt1"/>
                          </a:solidFill>
                          <a:latin typeface="+mn-lt"/>
                          <a:ea typeface="+mn-ea"/>
                          <a:cs typeface="+mn-cs"/>
                        </a:rPr>
                        <a:t>xabar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berishi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shart</a:t>
                      </a:r>
                      <a:r>
                        <a:rPr lang="en-US" sz="1800" b="1" kern="1200" dirty="0" smtClean="0">
                          <a:solidFill>
                            <a:schemeClr val="lt1"/>
                          </a:solidFill>
                          <a:latin typeface="+mn-lt"/>
                          <a:ea typeface="+mn-ea"/>
                          <a:cs typeface="+mn-cs"/>
                        </a:rPr>
                        <a:t> (1.5, 1.6-rasm).</a:t>
                      </a:r>
                      <a:endParaRPr lang="ru-RU" sz="1800" b="1" kern="1200" dirty="0" smtClean="0">
                        <a:solidFill>
                          <a:schemeClr val="lt1"/>
                        </a:solidFill>
                        <a:latin typeface="+mn-lt"/>
                        <a:ea typeface="+mn-ea"/>
                        <a:cs typeface="+mn-cs"/>
                      </a:endParaRPr>
                    </a:p>
                  </a:txBody>
                  <a:tcPr/>
                </a:tc>
              </a:tr>
              <a:tr h="2659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Times New Roman"/>
                        <a:cs typeface="+mn-cs"/>
                      </a:endParaRPr>
                    </a:p>
                  </a:txBody>
                  <a:tcPr/>
                </a:tc>
              </a:tr>
            </a:tbl>
          </a:graphicData>
        </a:graphic>
      </p:graphicFrame>
      <p:pic>
        <p:nvPicPr>
          <p:cNvPr id="7" name="Рисунок 6"/>
          <p:cNvPicPr/>
          <p:nvPr/>
        </p:nvPicPr>
        <p:blipFill>
          <a:blip r:embed="rId2" cstate="print"/>
          <a:srcRect l="26493" t="22938" r="35743" b="27711"/>
          <a:stretch>
            <a:fillRect/>
          </a:stretch>
        </p:blipFill>
        <p:spPr bwMode="auto">
          <a:xfrm>
            <a:off x="755576" y="3068960"/>
            <a:ext cx="3168352" cy="2520280"/>
          </a:xfrm>
          <a:prstGeom prst="rect">
            <a:avLst/>
          </a:prstGeom>
          <a:noFill/>
          <a:ln w="9525">
            <a:noFill/>
            <a:miter lim="800000"/>
            <a:headEnd/>
            <a:tailEnd/>
          </a:ln>
        </p:spPr>
      </p:pic>
      <p:pic>
        <p:nvPicPr>
          <p:cNvPr id="9" name="Рисунок 8"/>
          <p:cNvPicPr/>
          <p:nvPr/>
        </p:nvPicPr>
        <p:blipFill>
          <a:blip r:embed="rId3" cstate="print"/>
          <a:srcRect l="26103" t="21780" r="35775" b="28405"/>
          <a:stretch>
            <a:fillRect/>
          </a:stretch>
        </p:blipFill>
        <p:spPr bwMode="auto">
          <a:xfrm>
            <a:off x="4860032" y="3068960"/>
            <a:ext cx="3240360" cy="252028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620688"/>
            <a:ext cx="7886700" cy="1080120"/>
          </a:xfrm>
        </p:spPr>
        <p:txBody>
          <a:bodyPr/>
          <a:lstStyle/>
          <a:p>
            <a:pPr algn="ctr"/>
            <a:r>
              <a:rPr lang="en-US" sz="1800" b="1" dirty="0" smtClean="0"/>
              <a:t>1-2. </a:t>
            </a:r>
            <a:r>
              <a:rPr lang="en-US" sz="1800" b="1" dirty="0" err="1" smtClean="0"/>
              <a:t>O‘zbekiston</a:t>
            </a:r>
            <a:r>
              <a:rPr lang="en-US" sz="1800" b="1" dirty="0" smtClean="0"/>
              <a:t> </a:t>
            </a:r>
            <a:r>
              <a:rPr lang="en-US" sz="1800" b="1" dirty="0" err="1" smtClean="0"/>
              <a:t>Republikasida</a:t>
            </a:r>
            <a:r>
              <a:rPr lang="en-US" sz="1800" b="1" dirty="0" smtClean="0"/>
              <a:t> </a:t>
            </a:r>
            <a:r>
              <a:rPr lang="en-US" sz="1800" b="1" dirty="0" err="1" smtClean="0"/>
              <a:t>yo‘l</a:t>
            </a:r>
            <a:r>
              <a:rPr lang="en-US" sz="1800" b="1" dirty="0" smtClean="0"/>
              <a:t> </a:t>
            </a:r>
            <a:r>
              <a:rPr lang="en-US" sz="1800" b="1" dirty="0" err="1" smtClean="0"/>
              <a:t>harakatining</a:t>
            </a:r>
            <a:r>
              <a:rPr lang="en-US" sz="1800" b="1" dirty="0" smtClean="0"/>
              <a:t> </a:t>
            </a:r>
            <a:r>
              <a:rPr lang="en-US" sz="1800" b="1" dirty="0" err="1" smtClean="0"/>
              <a:t>yagona</a:t>
            </a:r>
            <a:r>
              <a:rPr lang="en-US" sz="1800" b="1" dirty="0" smtClean="0"/>
              <a:t> </a:t>
            </a:r>
            <a:r>
              <a:rPr lang="en-US" sz="1800" b="1" dirty="0" err="1" smtClean="0"/>
              <a:t>tartiblari</a:t>
            </a:r>
            <a:r>
              <a:rPr lang="en-US" sz="1800" b="1" dirty="0" smtClean="0"/>
              <a:t>. </a:t>
            </a:r>
            <a:r>
              <a:rPr lang="ru-RU" sz="1800" dirty="0" smtClean="0"/>
              <a:t/>
            </a:r>
            <a:br>
              <a:rPr lang="ru-RU" sz="1800" dirty="0" smtClean="0"/>
            </a:br>
            <a:r>
              <a:rPr lang="en-US" sz="1800" b="1" dirty="0" err="1" smtClean="0"/>
              <a:t>Respublikadagi</a:t>
            </a:r>
            <a:r>
              <a:rPr lang="en-US" sz="1800" b="1" dirty="0" smtClean="0"/>
              <a:t> </a:t>
            </a:r>
            <a:r>
              <a:rPr lang="en-US" sz="1800" b="1" dirty="0" err="1" smtClean="0"/>
              <a:t>yo‘llarda</a:t>
            </a:r>
            <a:r>
              <a:rPr lang="en-US" sz="1800" b="1" dirty="0" smtClean="0"/>
              <a:t> transport </a:t>
            </a:r>
            <a:r>
              <a:rPr lang="en-US" sz="1800" b="1" dirty="0" err="1" smtClean="0"/>
              <a:t>vositalarining</a:t>
            </a:r>
            <a:r>
              <a:rPr lang="en-US" sz="1800" b="1" dirty="0" smtClean="0"/>
              <a:t> </a:t>
            </a:r>
            <a:r>
              <a:rPr lang="en-US" sz="1800" b="1" dirty="0" err="1" smtClean="0"/>
              <a:t>o‘ng</a:t>
            </a:r>
            <a:r>
              <a:rPr lang="en-US" sz="1800" b="1" dirty="0" smtClean="0"/>
              <a:t> </a:t>
            </a:r>
            <a:r>
              <a:rPr lang="en-US" sz="1800" b="1" dirty="0" err="1" smtClean="0"/>
              <a:t>taraflama</a:t>
            </a:r>
            <a:r>
              <a:rPr lang="en-US" sz="1800" b="1" dirty="0" smtClean="0"/>
              <a:t> </a:t>
            </a:r>
            <a:r>
              <a:rPr lang="en-US" sz="1800" b="1" dirty="0" err="1" smtClean="0"/>
              <a:t>harakati</a:t>
            </a:r>
            <a:r>
              <a:rPr lang="en-US" sz="1800" b="1" dirty="0" smtClean="0"/>
              <a:t>. </a:t>
            </a: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23528" y="1700808"/>
          <a:ext cx="8208912" cy="3883171"/>
        </p:xfrm>
        <a:graphic>
          <a:graphicData uri="http://schemas.openxmlformats.org/drawingml/2006/table">
            <a:tbl>
              <a:tblPr firstRow="1" bandRow="1">
                <a:tableStyleId>{5C22544A-7EE6-4342-B048-85BDC9FD1C3A}</a:tableStyleId>
              </a:tblPr>
              <a:tblGrid>
                <a:gridCol w="8208912"/>
              </a:tblGrid>
              <a:tr h="1224136">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Harakatga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to‘sqinlik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tug‘dirgan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shaxs</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tezda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bartaraf</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imkoniyati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darajasida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choralarni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ko‘rishi</a:t>
                      </a:r>
                      <a:r>
                        <a:rPr lang="en-US" sz="1800" b="1" kern="1200" dirty="0" smtClean="0">
                          <a:solidFill>
                            <a:schemeClr val="lt1"/>
                          </a:solidFill>
                          <a:latin typeface="+mn-lt"/>
                          <a:ea typeface="+mn-ea"/>
                          <a:cs typeface="+mn-cs"/>
                        </a:rPr>
                        <a:t>, agar </a:t>
                      </a:r>
                      <a:r>
                        <a:rPr lang="en-US" sz="1800" b="1" kern="1200" dirty="0" err="1" smtClean="0">
                          <a:solidFill>
                            <a:schemeClr val="lt1"/>
                          </a:solidFill>
                          <a:latin typeface="+mn-lt"/>
                          <a:ea typeface="+mn-ea"/>
                          <a:cs typeface="+mn-cs"/>
                        </a:rPr>
                        <a:t>buning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iloji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bo‘lmasa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mavjud</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vositalar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xavf-xatar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haqida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ogohlantirishi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ichki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organlariga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keyingi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o‘rinlarda</a:t>
                      </a:r>
                      <a:r>
                        <a:rPr lang="en-US" sz="1800" b="1" kern="1200" dirty="0" smtClean="0">
                          <a:solidFill>
                            <a:schemeClr val="lt1"/>
                          </a:solidFill>
                          <a:latin typeface="+mn-lt"/>
                          <a:ea typeface="+mn-ea"/>
                          <a:cs typeface="+mn-cs"/>
                        </a:rPr>
                        <a:t> IIO) </a:t>
                      </a:r>
                      <a:r>
                        <a:rPr lang="en-US" sz="1800" b="1" kern="1200" dirty="0" err="1" smtClean="0">
                          <a:solidFill>
                            <a:schemeClr val="lt1"/>
                          </a:solidFill>
                          <a:latin typeface="+mn-lt"/>
                          <a:ea typeface="+mn-ea"/>
                          <a:cs typeface="+mn-cs"/>
                        </a:rPr>
                        <a:t>xabar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berishi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shart</a:t>
                      </a:r>
                      <a:r>
                        <a:rPr lang="en-US" sz="1800" b="1" kern="1200" dirty="0" smtClean="0">
                          <a:solidFill>
                            <a:schemeClr val="lt1"/>
                          </a:solidFill>
                          <a:latin typeface="+mn-lt"/>
                          <a:ea typeface="+mn-ea"/>
                          <a:cs typeface="+mn-cs"/>
                        </a:rPr>
                        <a:t> (1.5, 1.6-rasm).</a:t>
                      </a:r>
                      <a:endParaRPr lang="ru-RU" sz="1800" b="1" kern="1200" dirty="0" smtClean="0">
                        <a:solidFill>
                          <a:schemeClr val="lt1"/>
                        </a:solidFill>
                        <a:latin typeface="+mn-lt"/>
                        <a:ea typeface="+mn-ea"/>
                        <a:cs typeface="+mn-cs"/>
                      </a:endParaRPr>
                    </a:p>
                  </a:txBody>
                  <a:tcPr/>
                </a:tc>
              </a:tr>
              <a:tr h="2659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2400" kern="1200" dirty="0" smtClean="0">
                        <a:solidFill>
                          <a:schemeClr val="dk1"/>
                        </a:solidFill>
                        <a:latin typeface="+mn-lt"/>
                        <a:ea typeface="Times New Roman"/>
                        <a:cs typeface="+mn-cs"/>
                      </a:endParaRPr>
                    </a:p>
                  </a:txBody>
                  <a:tcPr/>
                </a:tc>
              </a:tr>
            </a:tbl>
          </a:graphicData>
        </a:graphic>
      </p:graphicFrame>
      <p:pic>
        <p:nvPicPr>
          <p:cNvPr id="7" name="Рисунок 6"/>
          <p:cNvPicPr/>
          <p:nvPr/>
        </p:nvPicPr>
        <p:blipFill>
          <a:blip r:embed="rId2" cstate="print"/>
          <a:srcRect l="26493" t="22938" r="35743" b="27711"/>
          <a:stretch>
            <a:fillRect/>
          </a:stretch>
        </p:blipFill>
        <p:spPr bwMode="auto">
          <a:xfrm>
            <a:off x="755576" y="3068960"/>
            <a:ext cx="3168352" cy="2520280"/>
          </a:xfrm>
          <a:prstGeom prst="rect">
            <a:avLst/>
          </a:prstGeom>
          <a:noFill/>
          <a:ln w="9525">
            <a:noFill/>
            <a:miter lim="800000"/>
            <a:headEnd/>
            <a:tailEnd/>
          </a:ln>
        </p:spPr>
      </p:pic>
      <p:pic>
        <p:nvPicPr>
          <p:cNvPr id="9" name="Рисунок 8"/>
          <p:cNvPicPr/>
          <p:nvPr/>
        </p:nvPicPr>
        <p:blipFill>
          <a:blip r:embed="rId3" cstate="print"/>
          <a:srcRect l="26103" t="21780" r="35775" b="28405"/>
          <a:stretch>
            <a:fillRect/>
          </a:stretch>
        </p:blipFill>
        <p:spPr bwMode="auto">
          <a:xfrm>
            <a:off x="4860032" y="3068960"/>
            <a:ext cx="3240360" cy="252028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772816"/>
          <a:ext cx="8064896" cy="4752528"/>
        </p:xfrm>
        <a:graphic>
          <a:graphicData uri="http://schemas.openxmlformats.org/drawingml/2006/table">
            <a:tbl>
              <a:tblPr firstRow="1" bandRow="1">
                <a:tableStyleId>{5C22544A-7EE6-4342-B048-85BDC9FD1C3A}</a:tableStyleId>
              </a:tblPr>
              <a:tblGrid>
                <a:gridCol w="8064896"/>
              </a:tblGrid>
              <a:tr h="1504348">
                <a:tc>
                  <a:txBody>
                    <a:bodyPr/>
                    <a:lstStyle/>
                    <a:p>
                      <a:pPr algn="just"/>
                      <a:r>
                        <a:rPr lang="uz-Cyrl-UZ" sz="2000" b="1" kern="1200" dirty="0" smtClean="0">
                          <a:solidFill>
                            <a:schemeClr val="lt1"/>
                          </a:solidFill>
                          <a:latin typeface="+mn-lt"/>
                          <a:ea typeface="+mn-ea"/>
                          <a:cs typeface="+mn-cs"/>
                        </a:rPr>
                        <a:t>Avtomagistral – 5.1</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a:t>
                      </a:r>
                      <a:r>
                        <a:rPr lang="en-US" sz="2000" b="1" kern="1200" dirty="0" smtClean="0">
                          <a:solidFill>
                            <a:schemeClr val="lt1"/>
                          </a:solidFill>
                          <a:latin typeface="+mn-lt"/>
                          <a:ea typeface="+mn-ea"/>
                          <a:cs typeface="+mn-cs"/>
                        </a:rPr>
                        <a:t> </a:t>
                      </a:r>
                      <a:r>
                        <a:rPr lang="uz-Cyrl-UZ" sz="2000" b="1" kern="1200" dirty="0" smtClean="0">
                          <a:solidFill>
                            <a:schemeClr val="lt1"/>
                          </a:solidFill>
                          <a:latin typeface="+mn-lt"/>
                          <a:ea typeface="+mn-ea"/>
                          <a:cs typeface="+mn-cs"/>
                        </a:rPr>
                        <a:t>belgi</a:t>
                      </a:r>
                      <a:r>
                        <a:rPr lang="en-US" sz="2000" b="1" kern="1200" dirty="0" err="1" smtClean="0">
                          <a:solidFill>
                            <a:schemeClr val="lt1"/>
                          </a:solidFill>
                          <a:latin typeface="+mn-lt"/>
                          <a:ea typeface="+mn-ea"/>
                          <a:cs typeface="+mn-cs"/>
                        </a:rPr>
                        <a:t>si</a:t>
                      </a:r>
                      <a:r>
                        <a:rPr lang="en-US" sz="2000" b="1" kern="1200" dirty="0" smtClean="0">
                          <a:solidFill>
                            <a:schemeClr val="lt1"/>
                          </a:solidFill>
                          <a:latin typeface="+mn-lt"/>
                          <a:ea typeface="+mn-ea"/>
                          <a:cs typeface="+mn-cs"/>
                        </a:rPr>
                        <a:t> </a:t>
                      </a:r>
                      <a:r>
                        <a:rPr lang="uz-Cyrl-UZ" sz="2000" b="1" kern="1200" dirty="0" smtClean="0">
                          <a:solidFill>
                            <a:schemeClr val="lt1"/>
                          </a:solidFill>
                          <a:latin typeface="+mn-lt"/>
                          <a:ea typeface="+mn-ea"/>
                          <a:cs typeface="+mn-cs"/>
                        </a:rPr>
                        <a:t>bilan belgilan</a:t>
                      </a:r>
                      <a:r>
                        <a:rPr lang="en-US" sz="2000" b="1" kern="1200" dirty="0" err="1" smtClean="0">
                          <a:solidFill>
                            <a:schemeClr val="lt1"/>
                          </a:solidFill>
                          <a:latin typeface="+mn-lt"/>
                          <a:ea typeface="+mn-ea"/>
                          <a:cs typeface="+mn-cs"/>
                        </a:rPr>
                        <a:t>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yo‘nalishning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qatnov</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qismlari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yotiq</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chiziq</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ajratilgan</a:t>
                      </a:r>
                      <a:r>
                        <a:rPr lang="en-US" sz="2000" b="1" kern="1200" dirty="0" smtClean="0">
                          <a:solidFill>
                            <a:schemeClr val="lt1"/>
                          </a:solidFill>
                          <a:latin typeface="+mn-lt"/>
                          <a:ea typeface="+mn-ea"/>
                          <a:cs typeface="+mn-cs"/>
                        </a:rPr>
                        <a:t> (u </a:t>
                      </a:r>
                      <a:r>
                        <a:rPr lang="en-US" sz="2000" b="1" kern="1200" dirty="0" err="1" smtClean="0">
                          <a:solidFill>
                            <a:schemeClr val="lt1"/>
                          </a:solidFill>
                          <a:latin typeface="+mn-lt"/>
                          <a:ea typeface="+mn-ea"/>
                          <a:cs typeface="+mn-cs"/>
                        </a:rPr>
                        <a:t>bo‘lmaganda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to‘siqlari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hamda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boshqa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yo‘llar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tramvay</a:t>
                      </a:r>
                      <a:r>
                        <a:rPr lang="en-US" sz="2000" b="1" kern="1200" dirty="0" smtClean="0">
                          <a:solidFill>
                            <a:schemeClr val="lt1"/>
                          </a:solidFill>
                          <a:latin typeface="+mn-lt"/>
                          <a:ea typeface="+mn-ea"/>
                          <a:cs typeface="+mn-cs"/>
                        </a:rPr>
                        <a:t> vat emir </a:t>
                      </a:r>
                      <a:r>
                        <a:rPr lang="en-US" sz="2000" b="1" kern="1200" dirty="0" err="1" smtClean="0">
                          <a:solidFill>
                            <a:schemeClr val="lt1"/>
                          </a:solidFill>
                          <a:latin typeface="+mn-lt"/>
                          <a:ea typeface="+mn-ea"/>
                          <a:cs typeface="+mn-cs"/>
                        </a:rPr>
                        <a:t>yo‘llari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piyoda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va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velosiped</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yo‘laklari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sathda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kesishmaydigan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a:t>
                      </a:r>
                      <a:r>
                        <a:rPr lang="en-US" sz="2000" b="1" kern="1200" dirty="0" smtClean="0">
                          <a:solidFill>
                            <a:schemeClr val="lt1"/>
                          </a:solidFill>
                          <a:latin typeface="+mn-lt"/>
                          <a:ea typeface="+mn-ea"/>
                          <a:cs typeface="+mn-cs"/>
                        </a:rPr>
                        <a:t>.</a:t>
                      </a:r>
                      <a:endParaRPr lang="ru-RU" sz="2000" dirty="0"/>
                    </a:p>
                  </a:txBody>
                  <a:tcPr/>
                </a:tc>
              </a:tr>
              <a:tr h="32481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26233" t="21547" r="37724" b="29741"/>
          <a:stretch>
            <a:fillRect/>
          </a:stretch>
        </p:blipFill>
        <p:spPr bwMode="auto">
          <a:xfrm>
            <a:off x="2915816" y="3356992"/>
            <a:ext cx="4032448" cy="309634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802660"/>
        </p:xfrm>
        <a:graphic>
          <a:graphicData uri="http://schemas.openxmlformats.org/drawingml/2006/table">
            <a:tbl>
              <a:tblPr firstRow="1" bandRow="1">
                <a:tableStyleId>{5C22544A-7EE6-4342-B048-85BDC9FD1C3A}</a:tableStyleId>
              </a:tblPr>
              <a:tblGrid>
                <a:gridCol w="8064896"/>
              </a:tblGrid>
              <a:tr h="1504348">
                <a:tc>
                  <a:txBody>
                    <a:bodyPr/>
                    <a:lstStyle/>
                    <a:p>
                      <a:pPr algn="just"/>
                      <a:r>
                        <a:rPr lang="en-US" sz="2400" b="1" kern="1200" dirty="0" err="1" smtClean="0">
                          <a:solidFill>
                            <a:schemeClr val="lt1"/>
                          </a:solidFill>
                          <a:latin typeface="+mn-lt"/>
                          <a:ea typeface="+mn-ea"/>
                          <a:cs typeface="+mn-cs"/>
                        </a:rPr>
                        <a:t>Avtopoyezd</a:t>
                      </a:r>
                      <a:r>
                        <a:rPr lang="ru-RU" sz="2400" b="1" kern="1200" dirty="0" smtClean="0">
                          <a:solidFill>
                            <a:schemeClr val="lt1"/>
                          </a:solidFill>
                          <a:latin typeface="+mn-lt"/>
                          <a:ea typeface="+mn-ea"/>
                          <a:cs typeface="+mn-cs"/>
                        </a:rPr>
                        <a:t> — </a:t>
                      </a:r>
                      <a:r>
                        <a:rPr lang="en-US" sz="2400" b="1" kern="1200" dirty="0" err="1" smtClean="0">
                          <a:solidFill>
                            <a:schemeClr val="lt1"/>
                          </a:solidFill>
                          <a:latin typeface="+mn-lt"/>
                          <a:ea typeface="+mn-ea"/>
                          <a:cs typeface="+mn-cs"/>
                        </a:rPr>
                        <a:t>ulagich</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moslamalari</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bilan</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ulangan</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egarli</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shatakka</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oluvchi</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va</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yarim</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tirkama</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yoki</a:t>
                      </a:r>
                      <a:r>
                        <a:rPr lang="en-US" sz="2400" b="1" kern="1200" dirty="0" smtClean="0">
                          <a:solidFill>
                            <a:schemeClr val="lt1"/>
                          </a:solidFill>
                          <a:latin typeface="+mn-lt"/>
                          <a:ea typeface="+mn-ea"/>
                          <a:cs typeface="+mn-cs"/>
                        </a:rPr>
                        <a:t> yuk </a:t>
                      </a:r>
                      <a:r>
                        <a:rPr lang="en-US" sz="2400" b="1" kern="1200" dirty="0" err="1" smtClean="0">
                          <a:solidFill>
                            <a:schemeClr val="lt1"/>
                          </a:solidFill>
                          <a:latin typeface="+mn-lt"/>
                          <a:ea typeface="+mn-ea"/>
                          <a:cs typeface="+mn-cs"/>
                        </a:rPr>
                        <a:t>avtomobili</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va</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tirkama</a:t>
                      </a:r>
                      <a:r>
                        <a:rPr lang="ru-RU"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tirkamalar</a:t>
                      </a:r>
                      <a:r>
                        <a:rPr lang="ru-RU" sz="2400" b="1" kern="1200" dirty="0" smtClean="0">
                          <a:solidFill>
                            <a:schemeClr val="lt1"/>
                          </a:solidFill>
                          <a:latin typeface="+mn-lt"/>
                          <a:ea typeface="+mn-ea"/>
                          <a:cs typeface="+mn-cs"/>
                        </a:rPr>
                        <a:t>)</a:t>
                      </a:r>
                      <a:r>
                        <a:rPr lang="en-US" sz="2400" b="1" kern="1200" dirty="0" err="1" smtClean="0">
                          <a:solidFill>
                            <a:schemeClr val="lt1"/>
                          </a:solidFill>
                          <a:latin typeface="+mn-lt"/>
                          <a:ea typeface="+mn-ea"/>
                          <a:cs typeface="+mn-cs"/>
                        </a:rPr>
                        <a:t>dan</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iborat</a:t>
                      </a:r>
                      <a:r>
                        <a:rPr lang="en-US" sz="2400" b="1" kern="1200" dirty="0" smtClean="0">
                          <a:solidFill>
                            <a:schemeClr val="lt1"/>
                          </a:solidFill>
                          <a:latin typeface="+mn-lt"/>
                          <a:ea typeface="+mn-ea"/>
                          <a:cs typeface="+mn-cs"/>
                        </a:rPr>
                        <a:t> transport </a:t>
                      </a:r>
                      <a:r>
                        <a:rPr lang="en-US" sz="2400" b="1" kern="1200" dirty="0" err="1" smtClean="0">
                          <a:solidFill>
                            <a:schemeClr val="lt1"/>
                          </a:solidFill>
                          <a:latin typeface="+mn-lt"/>
                          <a:ea typeface="+mn-ea"/>
                          <a:cs typeface="+mn-cs"/>
                        </a:rPr>
                        <a:t>vositasi</a:t>
                      </a:r>
                      <a:r>
                        <a:rPr lang="en-US" sz="2400" b="1" kern="1200" dirty="0" smtClean="0">
                          <a:solidFill>
                            <a:schemeClr val="lt1"/>
                          </a:solidFill>
                          <a:latin typeface="+mn-lt"/>
                          <a:ea typeface="+mn-ea"/>
                          <a:cs typeface="+mn-cs"/>
                        </a:rPr>
                        <a:t> </a:t>
                      </a:r>
                      <a:r>
                        <a:rPr lang="en-US" sz="2400" b="1" kern="1200" dirty="0" err="1" smtClean="0">
                          <a:solidFill>
                            <a:schemeClr val="lt1"/>
                          </a:solidFill>
                          <a:latin typeface="+mn-lt"/>
                          <a:ea typeface="+mn-ea"/>
                          <a:cs typeface="+mn-cs"/>
                        </a:rPr>
                        <a:t>tarkibi</a:t>
                      </a:r>
                      <a:r>
                        <a:rPr lang="ru-RU" sz="2400" b="1" kern="1200" dirty="0" smtClean="0">
                          <a:solidFill>
                            <a:schemeClr val="lt1"/>
                          </a:solidFill>
                          <a:latin typeface="+mn-lt"/>
                          <a:ea typeface="+mn-ea"/>
                          <a:cs typeface="+mn-cs"/>
                        </a:rPr>
                        <a:t> (1.8-</a:t>
                      </a:r>
                      <a:r>
                        <a:rPr lang="en-US" sz="2400" b="1" kern="1200" dirty="0" err="1" smtClean="0">
                          <a:solidFill>
                            <a:schemeClr val="lt1"/>
                          </a:solidFill>
                          <a:latin typeface="+mn-lt"/>
                          <a:ea typeface="+mn-ea"/>
                          <a:cs typeface="+mn-cs"/>
                        </a:rPr>
                        <a:t>rasm</a:t>
                      </a:r>
                      <a:r>
                        <a:rPr lang="ru-RU" sz="2400" b="1" kern="1200" dirty="0" smtClean="0">
                          <a:solidFill>
                            <a:schemeClr val="lt1"/>
                          </a:solidFill>
                          <a:latin typeface="+mn-lt"/>
                          <a:ea typeface="+mn-ea"/>
                          <a:cs typeface="+mn-cs"/>
                        </a:rPr>
                        <a:t>).</a:t>
                      </a:r>
                      <a:endParaRPr lang="ru-RU" sz="2400" b="1" kern="1200" dirty="0">
                        <a:solidFill>
                          <a:schemeClr val="lt1"/>
                        </a:solidFill>
                        <a:latin typeface="+mn-lt"/>
                        <a:ea typeface="+mn-ea"/>
                        <a:cs typeface="+mn-cs"/>
                      </a:endParaRPr>
                    </a:p>
                  </a:txBody>
                  <a:tcPr/>
                </a:tc>
              </a:tr>
              <a:tr h="32481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6363" t="20157" r="35907" b="26322"/>
          <a:stretch>
            <a:fillRect/>
          </a:stretch>
        </p:blipFill>
        <p:spPr bwMode="auto">
          <a:xfrm>
            <a:off x="2195736" y="3212976"/>
            <a:ext cx="4680520" cy="309634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760348"/>
        </p:xfrm>
        <a:graphic>
          <a:graphicData uri="http://schemas.openxmlformats.org/drawingml/2006/table">
            <a:tbl>
              <a:tblPr firstRow="1" bandRow="1">
                <a:tableStyleId>{5C22544A-7EE6-4342-B048-85BDC9FD1C3A}</a:tableStyleId>
              </a:tblPr>
              <a:tblGrid>
                <a:gridCol w="8064896"/>
              </a:tblGrid>
              <a:tr h="1512168">
                <a:tc>
                  <a:txBody>
                    <a:bodyPr/>
                    <a:lstStyle/>
                    <a:p>
                      <a:pPr algn="just"/>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xavfsizligi</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transport </a:t>
                      </a:r>
                      <a:r>
                        <a:rPr lang="en-US" sz="1800" b="1" kern="1200" dirty="0" err="1" smtClean="0">
                          <a:solidFill>
                            <a:schemeClr val="lt1"/>
                          </a:solidFill>
                          <a:latin typeface="+mn-lt"/>
                          <a:ea typeface="+mn-ea"/>
                          <a:cs typeface="+mn-cs"/>
                        </a:rPr>
                        <a:t>hodisalari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oqibatlaridan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himoyalanganlik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darajasini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aks</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ettiruvchi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holati</a:t>
                      </a:r>
                      <a:r>
                        <a:rPr lang="ru-RU" sz="1800" b="1" kern="1200" dirty="0" smtClean="0">
                          <a:solidFill>
                            <a:schemeClr val="lt1"/>
                          </a:solidFill>
                          <a:latin typeface="+mn-lt"/>
                          <a:ea typeface="+mn-ea"/>
                          <a:cs typeface="+mn-cs"/>
                        </a:rPr>
                        <a:t>.</a:t>
                      </a:r>
                    </a:p>
                    <a:p>
                      <a:pPr algn="just"/>
                      <a:r>
                        <a:rPr lang="en-US" sz="1800" b="1" kern="1200" dirty="0" err="1" smtClean="0">
                          <a:solidFill>
                            <a:schemeClr val="lt1"/>
                          </a:solidFill>
                          <a:latin typeface="+mn-lt"/>
                          <a:ea typeface="+mn-ea"/>
                          <a:cs typeface="+mn-cs"/>
                        </a:rPr>
                        <a:t>Velosiped</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odam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kuchi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harakatlantiriladigan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nogironlar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aravachasidan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tashqari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ikki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g‘ildirakli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(1.9, 1.10-rasm).</a:t>
                      </a:r>
                      <a:endParaRPr lang="ru-RU" sz="1800" b="1" kern="1200" dirty="0" smtClean="0">
                        <a:solidFill>
                          <a:schemeClr val="lt1"/>
                        </a:solidFill>
                        <a:latin typeface="+mn-lt"/>
                        <a:ea typeface="+mn-ea"/>
                        <a:cs typeface="+mn-cs"/>
                      </a:endParaRPr>
                    </a:p>
                  </a:txBody>
                  <a:tcPr/>
                </a:tc>
              </a:tr>
              <a:tr h="32481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51866" t="19231" r="8983" b="26553"/>
          <a:stretch>
            <a:fillRect/>
          </a:stretch>
        </p:blipFill>
        <p:spPr bwMode="auto">
          <a:xfrm>
            <a:off x="611560" y="3356992"/>
            <a:ext cx="2808312" cy="2592288"/>
          </a:xfrm>
          <a:prstGeom prst="rect">
            <a:avLst/>
          </a:prstGeom>
          <a:noFill/>
          <a:ln w="9525">
            <a:noFill/>
            <a:miter lim="800000"/>
            <a:headEnd/>
            <a:tailEnd/>
          </a:ln>
        </p:spPr>
      </p:pic>
      <p:pic>
        <p:nvPicPr>
          <p:cNvPr id="9" name="Рисунок 8"/>
          <p:cNvPicPr/>
          <p:nvPr/>
        </p:nvPicPr>
        <p:blipFill>
          <a:blip r:embed="rId3" cstate="print"/>
          <a:srcRect l="51866" t="17841" r="8980" b="33956"/>
          <a:stretch>
            <a:fillRect/>
          </a:stretch>
        </p:blipFill>
        <p:spPr bwMode="auto">
          <a:xfrm>
            <a:off x="3491880" y="3356992"/>
            <a:ext cx="2592288" cy="2592288"/>
          </a:xfrm>
          <a:prstGeom prst="rect">
            <a:avLst/>
          </a:prstGeom>
          <a:noFill/>
          <a:ln w="9525">
            <a:noFill/>
            <a:miter lim="800000"/>
            <a:headEnd/>
            <a:tailEnd/>
          </a:ln>
        </p:spPr>
      </p:pic>
      <p:pic>
        <p:nvPicPr>
          <p:cNvPr id="10" name="Рисунок 9"/>
          <p:cNvPicPr/>
          <p:nvPr/>
        </p:nvPicPr>
        <p:blipFill>
          <a:blip r:embed="rId4" cstate="print"/>
          <a:srcRect l="51996" t="19463" r="11590" b="32343"/>
          <a:stretch>
            <a:fillRect/>
          </a:stretch>
        </p:blipFill>
        <p:spPr bwMode="auto">
          <a:xfrm>
            <a:off x="6156176" y="3356992"/>
            <a:ext cx="2376264" cy="2592288"/>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608512"/>
        </p:xfrm>
        <a:graphic>
          <a:graphicData uri="http://schemas.openxmlformats.org/drawingml/2006/table">
            <a:tbl>
              <a:tblPr firstRow="1" bandRow="1">
                <a:tableStyleId>{5C22544A-7EE6-4342-B048-85BDC9FD1C3A}</a:tableStyleId>
              </a:tblPr>
              <a:tblGrid>
                <a:gridCol w="8064896"/>
              </a:tblGrid>
              <a:tr h="1091536">
                <a:tc>
                  <a:txBody>
                    <a:bodyPr/>
                    <a:lstStyle/>
                    <a:p>
                      <a:pPr algn="just"/>
                      <a:r>
                        <a:rPr lang="en-US" sz="1800" b="1" kern="1200" dirty="0" smtClean="0">
                          <a:solidFill>
                            <a:schemeClr val="lt1"/>
                          </a:solidFill>
                          <a:latin typeface="+mn-lt"/>
                          <a:ea typeface="+mn-ea"/>
                          <a:cs typeface="+mn-cs"/>
                        </a:rPr>
                        <a:t>Transport </a:t>
                      </a:r>
                      <a:r>
                        <a:rPr lang="en-US" sz="1800" b="1" kern="1200" dirty="0" err="1" smtClean="0">
                          <a:solidFill>
                            <a:schemeClr val="lt1"/>
                          </a:solidFill>
                          <a:latin typeface="+mn-lt"/>
                          <a:ea typeface="+mn-ea"/>
                          <a:cs typeface="+mn-cs"/>
                        </a:rPr>
                        <a:t>vositasining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egasi</a:t>
                      </a:r>
                      <a:r>
                        <a:rPr lang="en-US" sz="1800" b="1" kern="1200" dirty="0" smtClean="0">
                          <a:solidFill>
                            <a:schemeClr val="lt1"/>
                          </a:solidFill>
                          <a:latin typeface="+mn-lt"/>
                          <a:ea typeface="+mn-ea"/>
                          <a:cs typeface="+mn-cs"/>
                        </a:rPr>
                        <a:t> — transport </a:t>
                      </a:r>
                      <a:r>
                        <a:rPr lang="en-US" sz="1800" b="1" kern="1200" dirty="0" err="1" smtClean="0">
                          <a:solidFill>
                            <a:schemeClr val="lt1"/>
                          </a:solidFill>
                          <a:latin typeface="+mn-lt"/>
                          <a:ea typeface="+mn-ea"/>
                          <a:cs typeface="+mn-cs"/>
                        </a:rPr>
                        <a:t>vositasiga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mulk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ashyoviy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asosida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yuridik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jismoniy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shaxs</a:t>
                      </a:r>
                      <a:r>
                        <a:rPr lang="en-US" sz="1800" b="1" kern="1200" dirty="0" smtClean="0">
                          <a:solidFill>
                            <a:schemeClr val="lt1"/>
                          </a:solidFill>
                          <a:latin typeface="+mn-lt"/>
                          <a:ea typeface="+mn-ea"/>
                          <a:cs typeface="+mn-cs"/>
                        </a:rPr>
                        <a:t> (1.11-rasm).</a:t>
                      </a:r>
                      <a:endParaRPr lang="ru-RU" sz="1800" b="1" kern="1200" dirty="0" smtClean="0">
                        <a:solidFill>
                          <a:schemeClr val="lt1"/>
                        </a:solidFill>
                        <a:latin typeface="+mn-lt"/>
                        <a:ea typeface="+mn-ea"/>
                        <a:cs typeface="+mn-cs"/>
                      </a:endParaRPr>
                    </a:p>
                  </a:txBody>
                  <a:tcPr/>
                </a:tc>
              </a:tr>
              <a:tr h="3516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5972" t="11584" r="26017" b="20998"/>
          <a:stretch>
            <a:fillRect/>
          </a:stretch>
        </p:blipFill>
        <p:spPr bwMode="auto">
          <a:xfrm>
            <a:off x="2411760" y="2852936"/>
            <a:ext cx="4536504" cy="302433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608512"/>
        </p:xfrm>
        <a:graphic>
          <a:graphicData uri="http://schemas.openxmlformats.org/drawingml/2006/table">
            <a:tbl>
              <a:tblPr firstRow="1" bandRow="1">
                <a:tableStyleId>{5C22544A-7EE6-4342-B048-85BDC9FD1C3A}</a:tableStyleId>
              </a:tblPr>
              <a:tblGrid>
                <a:gridCol w="8064896"/>
              </a:tblGrid>
              <a:tr h="1091536">
                <a:tc>
                  <a:txBody>
                    <a:bodyPr/>
                    <a:lstStyle/>
                    <a:p>
                      <a:pPr algn="just"/>
                      <a:r>
                        <a:rPr lang="en-US" sz="1800" b="1" kern="1200" dirty="0" smtClean="0">
                          <a:solidFill>
                            <a:schemeClr val="lt1"/>
                          </a:solidFill>
                          <a:latin typeface="+mn-lt"/>
                          <a:ea typeface="+mn-ea"/>
                          <a:cs typeface="+mn-cs"/>
                        </a:rPr>
                        <a:t>Transport </a:t>
                      </a:r>
                      <a:r>
                        <a:rPr lang="en-US" sz="1800" b="1" kern="1200" dirty="0" err="1" smtClean="0">
                          <a:solidFill>
                            <a:schemeClr val="lt1"/>
                          </a:solidFill>
                          <a:latin typeface="+mn-lt"/>
                          <a:ea typeface="+mn-ea"/>
                          <a:cs typeface="+mn-cs"/>
                        </a:rPr>
                        <a:t>vositasining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egasi</a:t>
                      </a:r>
                      <a:r>
                        <a:rPr lang="en-US" sz="1800" b="1" kern="1200" dirty="0" smtClean="0">
                          <a:solidFill>
                            <a:schemeClr val="lt1"/>
                          </a:solidFill>
                          <a:latin typeface="+mn-lt"/>
                          <a:ea typeface="+mn-ea"/>
                          <a:cs typeface="+mn-cs"/>
                        </a:rPr>
                        <a:t> — transport </a:t>
                      </a:r>
                      <a:r>
                        <a:rPr lang="en-US" sz="1800" b="1" kern="1200" dirty="0" err="1" smtClean="0">
                          <a:solidFill>
                            <a:schemeClr val="lt1"/>
                          </a:solidFill>
                          <a:latin typeface="+mn-lt"/>
                          <a:ea typeface="+mn-ea"/>
                          <a:cs typeface="+mn-cs"/>
                        </a:rPr>
                        <a:t>vositasiga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mulk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ashyoviy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asosida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yuridik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jismoniy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shaxs</a:t>
                      </a:r>
                      <a:r>
                        <a:rPr lang="en-US" sz="1800" b="1" kern="1200" dirty="0" smtClean="0">
                          <a:solidFill>
                            <a:schemeClr val="lt1"/>
                          </a:solidFill>
                          <a:latin typeface="+mn-lt"/>
                          <a:ea typeface="+mn-ea"/>
                          <a:cs typeface="+mn-cs"/>
                        </a:rPr>
                        <a:t> (1.11-rasm).</a:t>
                      </a:r>
                      <a:endParaRPr lang="ru-RU" sz="1800" b="1" kern="1200" dirty="0" smtClean="0">
                        <a:solidFill>
                          <a:schemeClr val="lt1"/>
                        </a:solidFill>
                        <a:latin typeface="+mn-lt"/>
                        <a:ea typeface="+mn-ea"/>
                        <a:cs typeface="+mn-cs"/>
                      </a:endParaRPr>
                    </a:p>
                  </a:txBody>
                  <a:tcPr/>
                </a:tc>
              </a:tr>
              <a:tr h="3516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29486" t="10890" r="28619" b="27016"/>
          <a:stretch>
            <a:fillRect/>
          </a:stretch>
        </p:blipFill>
        <p:spPr bwMode="auto">
          <a:xfrm>
            <a:off x="611560" y="2780928"/>
            <a:ext cx="2304256" cy="1872208"/>
          </a:xfrm>
          <a:prstGeom prst="rect">
            <a:avLst/>
          </a:prstGeom>
          <a:noFill/>
          <a:ln w="9525">
            <a:noFill/>
            <a:miter lim="800000"/>
            <a:headEnd/>
            <a:tailEnd/>
          </a:ln>
        </p:spPr>
      </p:pic>
      <p:pic>
        <p:nvPicPr>
          <p:cNvPr id="9" name="Рисунок 8"/>
          <p:cNvPicPr/>
          <p:nvPr/>
        </p:nvPicPr>
        <p:blipFill>
          <a:blip r:embed="rId3" cstate="print"/>
          <a:srcRect l="28575" t="11121" r="25496" b="24933"/>
          <a:stretch>
            <a:fillRect/>
          </a:stretch>
        </p:blipFill>
        <p:spPr bwMode="auto">
          <a:xfrm>
            <a:off x="2555776" y="4293096"/>
            <a:ext cx="2361830" cy="1862904"/>
          </a:xfrm>
          <a:prstGeom prst="rect">
            <a:avLst/>
          </a:prstGeom>
          <a:noFill/>
          <a:ln w="9525">
            <a:noFill/>
            <a:miter lim="800000"/>
            <a:headEnd/>
            <a:tailEnd/>
          </a:ln>
        </p:spPr>
      </p:pic>
      <p:pic>
        <p:nvPicPr>
          <p:cNvPr id="10" name="Рисунок 9"/>
          <p:cNvPicPr/>
          <p:nvPr/>
        </p:nvPicPr>
        <p:blipFill>
          <a:blip r:embed="rId4" cstate="print"/>
          <a:srcRect l="26512" t="11354" r="33063" b="20524"/>
          <a:stretch>
            <a:fillRect/>
          </a:stretch>
        </p:blipFill>
        <p:spPr bwMode="auto">
          <a:xfrm>
            <a:off x="4572000" y="2708920"/>
            <a:ext cx="2224418" cy="1726270"/>
          </a:xfrm>
          <a:prstGeom prst="rect">
            <a:avLst/>
          </a:prstGeom>
          <a:noFill/>
          <a:ln w="9525">
            <a:noFill/>
            <a:miter lim="800000"/>
            <a:headEnd/>
            <a:tailEnd/>
          </a:ln>
        </p:spPr>
      </p:pic>
      <p:pic>
        <p:nvPicPr>
          <p:cNvPr id="11" name="Рисунок 10"/>
          <p:cNvPicPr/>
          <p:nvPr/>
        </p:nvPicPr>
        <p:blipFill>
          <a:blip r:embed="rId5" cstate="print"/>
          <a:srcRect l="26267" t="11681" r="25596" b="21156"/>
          <a:stretch>
            <a:fillRect/>
          </a:stretch>
        </p:blipFill>
        <p:spPr bwMode="auto">
          <a:xfrm>
            <a:off x="6444208" y="4149080"/>
            <a:ext cx="2088232" cy="194421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705696"/>
        </p:xfrm>
        <a:graphic>
          <a:graphicData uri="http://schemas.openxmlformats.org/drawingml/2006/table">
            <a:tbl>
              <a:tblPr firstRow="1" bandRow="1">
                <a:tableStyleId>{5C22544A-7EE6-4342-B048-85BDC9FD1C3A}</a:tableStyleId>
              </a:tblPr>
              <a:tblGrid>
                <a:gridCol w="8064896"/>
              </a:tblGrid>
              <a:tr h="1091536">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Majburiy</a:t>
                      </a:r>
                      <a:r>
                        <a:rPr lang="en-US" sz="1800" b="1" kern="1200" dirty="0" smtClean="0">
                          <a:solidFill>
                            <a:schemeClr val="lt1"/>
                          </a:solidFill>
                          <a:latin typeface="+mn-lt"/>
                          <a:ea typeface="+mn-ea"/>
                          <a:cs typeface="+mn-cs"/>
                        </a:rPr>
                        <a:t> to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xtash</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texnik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nuqson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tashilayotgan</a:t>
                      </a:r>
                      <a:r>
                        <a:rPr lang="en-US" sz="1800" b="1" kern="1200" dirty="0" smtClean="0">
                          <a:solidFill>
                            <a:schemeClr val="lt1"/>
                          </a:solidFill>
                          <a:latin typeface="+mn-lt"/>
                          <a:ea typeface="+mn-ea"/>
                          <a:cs typeface="+mn-cs"/>
                        </a:rPr>
                        <a:t> yuk</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haydovchi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lovchining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holati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biror</a:t>
                      </a:r>
                      <a:r>
                        <a:rPr lang="en-US" sz="1800" b="1" kern="1200" dirty="0" smtClean="0">
                          <a:solidFill>
                            <a:schemeClr val="lt1"/>
                          </a:solidFill>
                          <a:latin typeface="+mn-lt"/>
                          <a:ea typeface="+mn-ea"/>
                          <a:cs typeface="+mn-cs"/>
                        </a:rPr>
                        <a:t> to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siq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tufayli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yuzaga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kelganda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yoxud</a:t>
                      </a:r>
                      <a:r>
                        <a:rPr lang="en-US" sz="1800" b="1" kern="1200" dirty="0" smtClean="0">
                          <a:solidFill>
                            <a:schemeClr val="lt1"/>
                          </a:solidFill>
                          <a:latin typeface="+mn-lt"/>
                          <a:ea typeface="+mn-ea"/>
                          <a:cs typeface="+mn-cs"/>
                        </a:rPr>
                        <a:t> ob</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havo</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sharoitiga</a:t>
                      </a:r>
                      <a:r>
                        <a:rPr lang="en-US" sz="1800" b="1" kern="1200" dirty="0" smtClean="0">
                          <a:solidFill>
                            <a:schemeClr val="lt1"/>
                          </a:solidFill>
                          <a:latin typeface="+mn-lt"/>
                          <a:ea typeface="+mn-ea"/>
                          <a:cs typeface="+mn-cs"/>
                        </a:rPr>
                        <a:t> bog</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holda</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harakatini</a:t>
                      </a:r>
                      <a:r>
                        <a:rPr lang="en-US" sz="1800" b="1" kern="1200" dirty="0" smtClean="0">
                          <a:solidFill>
                            <a:schemeClr val="lt1"/>
                          </a:solidFill>
                          <a:latin typeface="+mn-lt"/>
                          <a:ea typeface="+mn-ea"/>
                          <a:cs typeface="+mn-cs"/>
                        </a:rPr>
                        <a:t> to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xtatish</a:t>
                      </a:r>
                      <a:r>
                        <a:rPr lang="ru-RU" sz="1800" b="1" kern="1200" dirty="0" smtClean="0">
                          <a:solidFill>
                            <a:schemeClr val="lt1"/>
                          </a:solidFill>
                          <a:latin typeface="+mn-lt"/>
                          <a:ea typeface="+mn-ea"/>
                          <a:cs typeface="+mn-cs"/>
                        </a:rPr>
                        <a:t> (1.13-</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3516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2" name="Рисунок 11"/>
          <p:cNvPicPr/>
          <p:nvPr/>
        </p:nvPicPr>
        <p:blipFill>
          <a:blip r:embed="rId2" cstate="print"/>
          <a:srcRect l="52257" t="26413" r="8723" b="26785"/>
          <a:stretch>
            <a:fillRect/>
          </a:stretch>
        </p:blipFill>
        <p:spPr bwMode="auto">
          <a:xfrm>
            <a:off x="2627784" y="2924944"/>
            <a:ext cx="4464496" cy="309634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5111246"/>
        </p:xfrm>
        <a:graphic>
          <a:graphicData uri="http://schemas.openxmlformats.org/drawingml/2006/table">
            <a:tbl>
              <a:tblPr firstRow="1" bandRow="1">
                <a:tableStyleId>{5C22544A-7EE6-4342-B048-85BDC9FD1C3A}</a:tableStyleId>
              </a:tblPr>
              <a:tblGrid>
                <a:gridCol w="8064896"/>
              </a:tblGrid>
              <a:tr h="166667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Asosiy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tuproqli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qoplamali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asfalt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sement</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betonli</a:t>
                      </a:r>
                      <a:r>
                        <a:rPr lang="ru-RU" sz="1800" b="1" kern="1200" dirty="0" smtClean="0">
                          <a:solidFill>
                            <a:schemeClr val="lt1"/>
                          </a:solidFill>
                          <a:latin typeface="+mn-lt"/>
                          <a:ea typeface="+mn-ea"/>
                          <a:cs typeface="+mn-cs"/>
                        </a:rPr>
                        <a:t>, </a:t>
                      </a:r>
                      <a:r>
                        <a:rPr lang="en-US" sz="1800" b="1" kern="1200" dirty="0" smtClean="0">
                          <a:solidFill>
                            <a:schemeClr val="lt1"/>
                          </a:solidFill>
                          <a:latin typeface="+mn-lt"/>
                          <a:ea typeface="+mn-ea"/>
                          <a:cs typeface="+mn-cs"/>
                        </a:rPr>
                        <a:t>tosh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shunga</a:t>
                      </a:r>
                      <a:r>
                        <a:rPr lang="en-US" sz="1800" b="1" kern="1200" dirty="0" smtClean="0">
                          <a:solidFill>
                            <a:schemeClr val="lt1"/>
                          </a:solidFill>
                          <a:latin typeface="+mn-lt"/>
                          <a:ea typeface="+mn-ea"/>
                          <a:cs typeface="+mn-cs"/>
                        </a:rPr>
                        <a:t> 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xshashlar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yotqizilgan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kesishayotgan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2.1</a:t>
                      </a:r>
                      <a:r>
                        <a:rPr lang="ru-RU"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2.3.1 — 2.3.3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5.1</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belgilari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yoxud</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yondosh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hududdan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chiqadigan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qanday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Ikkinchi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darajali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bevosita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chorrahaga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qoplamali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asosiy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qilmaydi</a:t>
                      </a:r>
                      <a:r>
                        <a:rPr lang="ru-RU" sz="1800" b="1" kern="1200" dirty="0" smtClean="0">
                          <a:solidFill>
                            <a:schemeClr val="lt1"/>
                          </a:solidFill>
                          <a:latin typeface="+mn-lt"/>
                          <a:ea typeface="+mn-ea"/>
                          <a:cs typeface="+mn-cs"/>
                        </a:rPr>
                        <a:t> (1.14, 1.15-</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33738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51996" t="24560" r="8592" b="27016"/>
          <a:stretch>
            <a:fillRect/>
          </a:stretch>
        </p:blipFill>
        <p:spPr bwMode="auto">
          <a:xfrm>
            <a:off x="755576" y="3573016"/>
            <a:ext cx="3672408" cy="2736304"/>
          </a:xfrm>
          <a:prstGeom prst="rect">
            <a:avLst/>
          </a:prstGeom>
          <a:noFill/>
          <a:ln w="9525">
            <a:noFill/>
            <a:miter lim="800000"/>
            <a:headEnd/>
            <a:tailEnd/>
          </a:ln>
        </p:spPr>
      </p:pic>
      <p:pic>
        <p:nvPicPr>
          <p:cNvPr id="8" name="Рисунок 7"/>
          <p:cNvPicPr/>
          <p:nvPr/>
        </p:nvPicPr>
        <p:blipFill>
          <a:blip r:embed="rId3" cstate="print"/>
          <a:srcRect l="51996" t="24560" r="9114" b="26553"/>
          <a:stretch>
            <a:fillRect/>
          </a:stretch>
        </p:blipFill>
        <p:spPr bwMode="auto">
          <a:xfrm>
            <a:off x="4644008" y="3573016"/>
            <a:ext cx="3744416" cy="273630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5111246"/>
        </p:xfrm>
        <a:graphic>
          <a:graphicData uri="http://schemas.openxmlformats.org/drawingml/2006/table">
            <a:tbl>
              <a:tblPr firstRow="1" bandRow="1">
                <a:tableStyleId>{5C22544A-7EE6-4342-B048-85BDC9FD1C3A}</a:tableStyleId>
              </a:tblPr>
              <a:tblGrid>
                <a:gridCol w="8064896"/>
              </a:tblGrid>
              <a:tr h="166667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Asosiy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tuproqli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qoplamali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asfalt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sement</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betonli</a:t>
                      </a:r>
                      <a:r>
                        <a:rPr lang="ru-RU" sz="1800" b="1" kern="1200" dirty="0" smtClean="0">
                          <a:solidFill>
                            <a:schemeClr val="lt1"/>
                          </a:solidFill>
                          <a:latin typeface="+mn-lt"/>
                          <a:ea typeface="+mn-ea"/>
                          <a:cs typeface="+mn-cs"/>
                        </a:rPr>
                        <a:t>, </a:t>
                      </a:r>
                      <a:r>
                        <a:rPr lang="en-US" sz="1800" b="1" kern="1200" dirty="0" smtClean="0">
                          <a:solidFill>
                            <a:schemeClr val="lt1"/>
                          </a:solidFill>
                          <a:latin typeface="+mn-lt"/>
                          <a:ea typeface="+mn-ea"/>
                          <a:cs typeface="+mn-cs"/>
                        </a:rPr>
                        <a:t>tosh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shunga</a:t>
                      </a:r>
                      <a:r>
                        <a:rPr lang="en-US" sz="1800" b="1" kern="1200" dirty="0" smtClean="0">
                          <a:solidFill>
                            <a:schemeClr val="lt1"/>
                          </a:solidFill>
                          <a:latin typeface="+mn-lt"/>
                          <a:ea typeface="+mn-ea"/>
                          <a:cs typeface="+mn-cs"/>
                        </a:rPr>
                        <a:t> 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xshashlar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yotqizilgan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kesishayotgan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2.1</a:t>
                      </a:r>
                      <a:r>
                        <a:rPr lang="ru-RU"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2.3.1 — 2.3.3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5.1</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belgilari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yoxud</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yondosh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hududdan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chiqadigan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qanday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Ikkinchi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darajali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bevosita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chorrahaga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qoplamali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asosiy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qilmaydi</a:t>
                      </a:r>
                      <a:r>
                        <a:rPr lang="ru-RU" sz="1800" b="1" kern="1200" dirty="0" smtClean="0">
                          <a:solidFill>
                            <a:schemeClr val="lt1"/>
                          </a:solidFill>
                          <a:latin typeface="+mn-lt"/>
                          <a:ea typeface="+mn-ea"/>
                          <a:cs typeface="+mn-cs"/>
                        </a:rPr>
                        <a:t> (1.14, 1.15-</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33738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9" name="Рисунок 8"/>
          <p:cNvPicPr/>
          <p:nvPr/>
        </p:nvPicPr>
        <p:blipFill>
          <a:blip r:embed="rId2" cstate="print"/>
          <a:srcRect l="52126" t="25950" r="9112" b="27248"/>
          <a:stretch>
            <a:fillRect/>
          </a:stretch>
        </p:blipFill>
        <p:spPr bwMode="auto">
          <a:xfrm>
            <a:off x="755576" y="3717032"/>
            <a:ext cx="3744416" cy="2808312"/>
          </a:xfrm>
          <a:prstGeom prst="rect">
            <a:avLst/>
          </a:prstGeom>
          <a:noFill/>
          <a:ln w="9525">
            <a:noFill/>
            <a:miter lim="800000"/>
            <a:headEnd/>
            <a:tailEnd/>
          </a:ln>
        </p:spPr>
      </p:pic>
      <p:pic>
        <p:nvPicPr>
          <p:cNvPr id="10" name="Рисунок 9"/>
          <p:cNvPicPr/>
          <p:nvPr/>
        </p:nvPicPr>
        <p:blipFill>
          <a:blip r:embed="rId3" cstate="print"/>
          <a:srcRect l="51996" t="23864" r="8853" b="26785"/>
          <a:stretch>
            <a:fillRect/>
          </a:stretch>
        </p:blipFill>
        <p:spPr bwMode="auto">
          <a:xfrm>
            <a:off x="4716016" y="3717032"/>
            <a:ext cx="3744416" cy="280831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598022"/>
        </p:xfrm>
        <a:graphic>
          <a:graphicData uri="http://schemas.openxmlformats.org/drawingml/2006/table">
            <a:tbl>
              <a:tblPr firstRow="1" bandRow="1">
                <a:tableStyleId>{5C22544A-7EE6-4342-B048-85BDC9FD1C3A}</a:tableStyleId>
              </a:tblPr>
              <a:tblGrid>
                <a:gridCol w="8064896"/>
              </a:tblGrid>
              <a:tr h="1224136">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Arava</a:t>
                      </a:r>
                      <a:r>
                        <a:rPr lang="ru-RU"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ot</a:t>
                      </a:r>
                      <a:r>
                        <a:rPr lang="ru-RU"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yoki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boshqa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hayvonlar</a:t>
                      </a:r>
                      <a:r>
                        <a:rPr lang="ru-RU" sz="2000" b="1" kern="1200" dirty="0" smtClean="0">
                          <a:solidFill>
                            <a:schemeClr val="lt1"/>
                          </a:solidFill>
                          <a:latin typeface="+mn-lt"/>
                          <a:ea typeface="+mn-ea"/>
                          <a:cs typeface="+mn-cs"/>
                        </a:rPr>
                        <a:t>)</a:t>
                      </a:r>
                      <a:r>
                        <a:rPr lang="en-US" sz="2000" b="1" kern="1200" dirty="0" err="1" smtClean="0">
                          <a:solidFill>
                            <a:schemeClr val="lt1"/>
                          </a:solidFill>
                          <a:latin typeface="+mn-lt"/>
                          <a:ea typeface="+mn-ea"/>
                          <a:cs typeface="+mn-cs"/>
                        </a:rPr>
                        <a:t>ga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qo</a:t>
                      </a:r>
                      <a:r>
                        <a:rPr lang="ru-RU" sz="2000" b="1" kern="1200" dirty="0" smtClean="0">
                          <a:solidFill>
                            <a:schemeClr val="lt1"/>
                          </a:solidFill>
                          <a:latin typeface="+mn-lt"/>
                          <a:ea typeface="+mn-ea"/>
                          <a:cs typeface="+mn-cs"/>
                        </a:rPr>
                        <a:t>‘</a:t>
                      </a:r>
                      <a:r>
                        <a:rPr lang="en-US" sz="2000" b="1" kern="1200" dirty="0" err="1" smtClean="0">
                          <a:solidFill>
                            <a:schemeClr val="lt1"/>
                          </a:solidFill>
                          <a:latin typeface="+mn-lt"/>
                          <a:ea typeface="+mn-ea"/>
                          <a:cs typeface="+mn-cs"/>
                        </a:rPr>
                        <a:t>shib</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tortiladigan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yoki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odam</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mushak</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kuchi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harakatga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keltiriladigan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dvigatel</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jihozlanmagan</a:t>
                      </a:r>
                      <a:r>
                        <a:rPr lang="ru-RU" sz="2000" b="1" kern="1200" dirty="0" smtClean="0">
                          <a:solidFill>
                            <a:schemeClr val="lt1"/>
                          </a:solidFill>
                          <a:latin typeface="+mn-lt"/>
                          <a:ea typeface="+mn-ea"/>
                          <a:cs typeface="+mn-cs"/>
                        </a:rPr>
                        <a:t>, </a:t>
                      </a:r>
                      <a:r>
                        <a:rPr lang="en-US" sz="2000" b="1" kern="1200" dirty="0" smtClean="0">
                          <a:solidFill>
                            <a:schemeClr val="lt1"/>
                          </a:solidFill>
                          <a:latin typeface="+mn-lt"/>
                          <a:ea typeface="+mn-ea"/>
                          <a:cs typeface="+mn-cs"/>
                        </a:rPr>
                        <a:t>yuk </a:t>
                      </a:r>
                      <a:r>
                        <a:rPr lang="en-US" sz="2000" b="1" kern="1200" dirty="0" err="1" smtClean="0">
                          <a:solidFill>
                            <a:schemeClr val="lt1"/>
                          </a:solidFill>
                          <a:latin typeface="+mn-lt"/>
                          <a:ea typeface="+mn-ea"/>
                          <a:cs typeface="+mn-cs"/>
                        </a:rPr>
                        <a:t>tashishga</a:t>
                      </a:r>
                      <a:r>
                        <a:rPr lang="en-US" sz="2000" b="1" kern="1200" dirty="0" smtClean="0">
                          <a:solidFill>
                            <a:schemeClr val="lt1"/>
                          </a:solidFill>
                          <a:latin typeface="+mn-lt"/>
                          <a:ea typeface="+mn-ea"/>
                          <a:cs typeface="+mn-cs"/>
                        </a:rPr>
                        <a:t> mo</a:t>
                      </a:r>
                      <a:r>
                        <a:rPr lang="ru-RU" sz="2000" b="1" kern="1200" dirty="0" smtClean="0">
                          <a:solidFill>
                            <a:schemeClr val="lt1"/>
                          </a:solidFill>
                          <a:latin typeface="+mn-lt"/>
                          <a:ea typeface="+mn-ea"/>
                          <a:cs typeface="+mn-cs"/>
                        </a:rPr>
                        <a:t>‘</a:t>
                      </a:r>
                      <a:r>
                        <a:rPr lang="en-US" sz="2000" b="1" kern="1200" dirty="0" err="1" smtClean="0">
                          <a:solidFill>
                            <a:schemeClr val="lt1"/>
                          </a:solidFill>
                          <a:latin typeface="+mn-lt"/>
                          <a:ea typeface="+mn-ea"/>
                          <a:cs typeface="+mn-cs"/>
                        </a:rPr>
                        <a:t>ljallangan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qurilma</a:t>
                      </a:r>
                      <a:r>
                        <a:rPr lang="ru-RU" sz="2000" b="1" kern="1200" dirty="0" smtClean="0">
                          <a:solidFill>
                            <a:schemeClr val="lt1"/>
                          </a:solidFill>
                          <a:latin typeface="+mn-lt"/>
                          <a:ea typeface="+mn-ea"/>
                          <a:cs typeface="+mn-cs"/>
                        </a:rPr>
                        <a:t> (1.16-</a:t>
                      </a:r>
                      <a:r>
                        <a:rPr lang="en-US" sz="2000" b="1" kern="1200" dirty="0" err="1" smtClean="0">
                          <a:solidFill>
                            <a:schemeClr val="lt1"/>
                          </a:solidFill>
                          <a:latin typeface="+mn-lt"/>
                          <a:ea typeface="+mn-ea"/>
                          <a:cs typeface="+mn-cs"/>
                        </a:rPr>
                        <a:t>rasm</a:t>
                      </a:r>
                      <a:r>
                        <a:rPr lang="ru-RU" sz="2000" b="1" kern="1200" dirty="0" smtClean="0">
                          <a:solidFill>
                            <a:schemeClr val="lt1"/>
                          </a:solidFill>
                          <a:latin typeface="+mn-lt"/>
                          <a:ea typeface="+mn-ea"/>
                          <a:cs typeface="+mn-cs"/>
                        </a:rPr>
                        <a:t>).</a:t>
                      </a:r>
                    </a:p>
                  </a:txBody>
                  <a:tcPr/>
                </a:tc>
              </a:tr>
              <a:tr h="33738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51996" t="33595" r="24351" b="36180"/>
          <a:stretch>
            <a:fillRect/>
          </a:stretch>
        </p:blipFill>
        <p:spPr bwMode="auto">
          <a:xfrm>
            <a:off x="2411760" y="3068960"/>
            <a:ext cx="4176464" cy="2952328"/>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824536"/>
        </p:xfrm>
        <a:graphic>
          <a:graphicData uri="http://schemas.openxmlformats.org/drawingml/2006/table">
            <a:tbl>
              <a:tblPr firstRow="1" bandRow="1">
                <a:tableStyleId>{5C22544A-7EE6-4342-B048-85BDC9FD1C3A}</a:tableStyleId>
              </a:tblPr>
              <a:tblGrid>
                <a:gridCol w="8064896"/>
              </a:tblGrid>
              <a:tr h="83000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Temir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kesishmasi</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yo‘lning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temir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yo‘llar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sathda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kesishgan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joyi</a:t>
                      </a:r>
                      <a:r>
                        <a:rPr lang="en-US" sz="2000" b="1" kern="1200" dirty="0" smtClean="0">
                          <a:solidFill>
                            <a:schemeClr val="lt1"/>
                          </a:solidFill>
                          <a:latin typeface="+mn-lt"/>
                          <a:ea typeface="+mn-ea"/>
                          <a:cs typeface="+mn-cs"/>
                        </a:rPr>
                        <a:t> (1.20-rasm).</a:t>
                      </a:r>
                      <a:endParaRPr lang="ru-RU" sz="2000" b="1" kern="1200" dirty="0" smtClean="0">
                        <a:solidFill>
                          <a:schemeClr val="lt1"/>
                        </a:solidFill>
                        <a:latin typeface="+mn-lt"/>
                        <a:ea typeface="+mn-ea"/>
                        <a:cs typeface="+mn-cs"/>
                      </a:endParaRPr>
                    </a:p>
                  </a:txBody>
                  <a:tcPr/>
                </a:tc>
              </a:tr>
              <a:tr h="39945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6119" t="10836" r="30181" b="30259"/>
          <a:stretch>
            <a:fillRect/>
          </a:stretch>
        </p:blipFill>
        <p:spPr bwMode="auto">
          <a:xfrm>
            <a:off x="611560" y="2636912"/>
            <a:ext cx="3816424" cy="3600400"/>
          </a:xfrm>
          <a:prstGeom prst="rect">
            <a:avLst/>
          </a:prstGeom>
          <a:noFill/>
          <a:ln w="9525">
            <a:noFill/>
            <a:miter lim="800000"/>
            <a:headEnd/>
            <a:tailEnd/>
          </a:ln>
        </p:spPr>
      </p:pic>
      <p:pic>
        <p:nvPicPr>
          <p:cNvPr id="9" name="Рисунок 8"/>
          <p:cNvPicPr/>
          <p:nvPr/>
        </p:nvPicPr>
        <p:blipFill>
          <a:blip r:embed="rId3" cstate="print"/>
          <a:srcRect l="25771" t="11455" r="25659" b="19814"/>
          <a:stretch>
            <a:fillRect/>
          </a:stretch>
        </p:blipFill>
        <p:spPr bwMode="auto">
          <a:xfrm>
            <a:off x="4644008" y="2636912"/>
            <a:ext cx="3816424" cy="360040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824536"/>
        </p:xfrm>
        <a:graphic>
          <a:graphicData uri="http://schemas.openxmlformats.org/drawingml/2006/table">
            <a:tbl>
              <a:tblPr firstRow="1" bandRow="1">
                <a:tableStyleId>{5C22544A-7EE6-4342-B048-85BDC9FD1C3A}</a:tableStyleId>
              </a:tblPr>
              <a:tblGrid>
                <a:gridCol w="8064896"/>
              </a:tblGrid>
              <a:tr h="83000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Temir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kesishmasi</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yo‘lning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temir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yo‘llar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sathda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kesishgan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joyi</a:t>
                      </a:r>
                      <a:r>
                        <a:rPr lang="en-US" sz="2000" b="1" kern="1200" dirty="0" smtClean="0">
                          <a:solidFill>
                            <a:schemeClr val="lt1"/>
                          </a:solidFill>
                          <a:latin typeface="+mn-lt"/>
                          <a:ea typeface="+mn-ea"/>
                          <a:cs typeface="+mn-cs"/>
                        </a:rPr>
                        <a:t> (1.20-rasm).</a:t>
                      </a:r>
                      <a:endParaRPr lang="ru-RU" sz="2000" b="1" kern="1200" dirty="0" smtClean="0">
                        <a:solidFill>
                          <a:schemeClr val="lt1"/>
                        </a:solidFill>
                        <a:latin typeface="+mn-lt"/>
                        <a:ea typeface="+mn-ea"/>
                        <a:cs typeface="+mn-cs"/>
                      </a:endParaRPr>
                    </a:p>
                  </a:txBody>
                  <a:tcPr/>
                </a:tc>
              </a:tr>
              <a:tr h="39945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6119" t="10836" r="30181" b="30259"/>
          <a:stretch>
            <a:fillRect/>
          </a:stretch>
        </p:blipFill>
        <p:spPr bwMode="auto">
          <a:xfrm>
            <a:off x="611560" y="2636912"/>
            <a:ext cx="3816424" cy="3600400"/>
          </a:xfrm>
          <a:prstGeom prst="rect">
            <a:avLst/>
          </a:prstGeom>
          <a:noFill/>
          <a:ln w="9525">
            <a:noFill/>
            <a:miter lim="800000"/>
            <a:headEnd/>
            <a:tailEnd/>
          </a:ln>
        </p:spPr>
      </p:pic>
      <p:pic>
        <p:nvPicPr>
          <p:cNvPr id="9" name="Рисунок 8"/>
          <p:cNvPicPr/>
          <p:nvPr/>
        </p:nvPicPr>
        <p:blipFill>
          <a:blip r:embed="rId3" cstate="print"/>
          <a:srcRect l="25771" t="11455" r="25659" b="19814"/>
          <a:stretch>
            <a:fillRect/>
          </a:stretch>
        </p:blipFill>
        <p:spPr bwMode="auto">
          <a:xfrm>
            <a:off x="4644008" y="2636912"/>
            <a:ext cx="3816424" cy="360040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908935"/>
        </p:xfrm>
        <a:graphic>
          <a:graphicData uri="http://schemas.openxmlformats.org/drawingml/2006/table">
            <a:tbl>
              <a:tblPr firstRow="1" bandRow="1">
                <a:tableStyleId>{5C22544A-7EE6-4342-B048-85BDC9FD1C3A}</a:tableStyleId>
              </a:tblPr>
              <a:tblGrid>
                <a:gridCol w="8064896"/>
              </a:tblGrid>
              <a:tr h="83000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nalishli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bekatlari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lovchi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mo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ljallangan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umum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foydalanishdagi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ru-RU" sz="1800" b="1" kern="1200" dirty="0" smtClean="0">
                          <a:solidFill>
                            <a:schemeClr val="lt1"/>
                          </a:solidFill>
                          <a:latin typeface="+mn-lt"/>
                          <a:ea typeface="+mn-ea"/>
                          <a:cs typeface="+mn-cs"/>
                        </a:rPr>
                        <a:t> (</a:t>
                      </a:r>
                      <a:r>
                        <a:rPr lang="en-US" sz="1800" b="1" kern="1200" dirty="0" smtClean="0">
                          <a:solidFill>
                            <a:schemeClr val="lt1"/>
                          </a:solidFill>
                          <a:latin typeface="+mn-lt"/>
                          <a:ea typeface="+mn-ea"/>
                          <a:cs typeface="+mn-cs"/>
                        </a:rPr>
                        <a:t>trolleybus</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tramvay</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avtobus</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taksi</a:t>
                      </a:r>
                      <a:r>
                        <a:rPr lang="ru-RU" sz="1800" b="1" kern="1200" dirty="0" smtClean="0">
                          <a:solidFill>
                            <a:schemeClr val="lt1"/>
                          </a:solidFill>
                          <a:latin typeface="+mn-lt"/>
                          <a:ea typeface="+mn-ea"/>
                          <a:cs typeface="+mn-cs"/>
                        </a:rPr>
                        <a:t>) (1.21-</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 </a:t>
                      </a:r>
                    </a:p>
                  </a:txBody>
                  <a:tcPr/>
                </a:tc>
              </a:tr>
              <a:tr h="39945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0" name="Рисунок 9"/>
          <p:cNvPicPr/>
          <p:nvPr/>
        </p:nvPicPr>
        <p:blipFill>
          <a:blip r:embed="rId2" cstate="print"/>
          <a:srcRect l="25945" t="10526" r="25487" b="22291"/>
          <a:stretch>
            <a:fillRect/>
          </a:stretch>
        </p:blipFill>
        <p:spPr bwMode="auto">
          <a:xfrm>
            <a:off x="683568" y="2924944"/>
            <a:ext cx="3672408" cy="2952328"/>
          </a:xfrm>
          <a:prstGeom prst="rect">
            <a:avLst/>
          </a:prstGeom>
          <a:noFill/>
          <a:ln w="9525">
            <a:noFill/>
            <a:miter lim="800000"/>
            <a:headEnd/>
            <a:tailEnd/>
          </a:ln>
        </p:spPr>
      </p:pic>
      <p:pic>
        <p:nvPicPr>
          <p:cNvPr id="11" name="Рисунок 10"/>
          <p:cNvPicPr/>
          <p:nvPr/>
        </p:nvPicPr>
        <p:blipFill>
          <a:blip r:embed="rId3" cstate="print"/>
          <a:srcRect l="25771" t="12074" r="25659" b="20433"/>
          <a:stretch>
            <a:fillRect/>
          </a:stretch>
        </p:blipFill>
        <p:spPr bwMode="auto">
          <a:xfrm>
            <a:off x="4716016" y="2924944"/>
            <a:ext cx="3705171" cy="294752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908935"/>
        </p:xfrm>
        <a:graphic>
          <a:graphicData uri="http://schemas.openxmlformats.org/drawingml/2006/table">
            <a:tbl>
              <a:tblPr firstRow="1" bandRow="1">
                <a:tableStyleId>{5C22544A-7EE6-4342-B048-85BDC9FD1C3A}</a:tableStyleId>
              </a:tblPr>
              <a:tblGrid>
                <a:gridCol w="8064896"/>
              </a:tblGrid>
              <a:tr h="83000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nalishli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bekatlari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lovchi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mo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ljallangan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umum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foydalanishdagi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ru-RU" sz="1800" b="1" kern="1200" dirty="0" smtClean="0">
                          <a:solidFill>
                            <a:schemeClr val="lt1"/>
                          </a:solidFill>
                          <a:latin typeface="+mn-lt"/>
                          <a:ea typeface="+mn-ea"/>
                          <a:cs typeface="+mn-cs"/>
                        </a:rPr>
                        <a:t> (</a:t>
                      </a:r>
                      <a:r>
                        <a:rPr lang="en-US" sz="1800" b="1" kern="1200" dirty="0" smtClean="0">
                          <a:solidFill>
                            <a:schemeClr val="lt1"/>
                          </a:solidFill>
                          <a:latin typeface="+mn-lt"/>
                          <a:ea typeface="+mn-ea"/>
                          <a:cs typeface="+mn-cs"/>
                        </a:rPr>
                        <a:t>trolleybus</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tramvay</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avtobus</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taksi</a:t>
                      </a:r>
                      <a:r>
                        <a:rPr lang="ru-RU" sz="1800" b="1" kern="1200" dirty="0" smtClean="0">
                          <a:solidFill>
                            <a:schemeClr val="lt1"/>
                          </a:solidFill>
                          <a:latin typeface="+mn-lt"/>
                          <a:ea typeface="+mn-ea"/>
                          <a:cs typeface="+mn-cs"/>
                        </a:rPr>
                        <a:t>) (1.21-</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 </a:t>
                      </a:r>
                    </a:p>
                  </a:txBody>
                  <a:tcPr/>
                </a:tc>
              </a:tr>
              <a:tr h="39945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5597" t="13622" r="31762" b="20433"/>
          <a:stretch>
            <a:fillRect/>
          </a:stretch>
        </p:blipFill>
        <p:spPr bwMode="auto">
          <a:xfrm>
            <a:off x="611560" y="2996952"/>
            <a:ext cx="3816424" cy="3384376"/>
          </a:xfrm>
          <a:prstGeom prst="rect">
            <a:avLst/>
          </a:prstGeom>
          <a:noFill/>
          <a:ln w="9525">
            <a:noFill/>
            <a:miter lim="800000"/>
            <a:headEnd/>
            <a:tailEnd/>
          </a:ln>
        </p:spPr>
      </p:pic>
      <p:pic>
        <p:nvPicPr>
          <p:cNvPr id="9" name="Рисунок 8"/>
          <p:cNvPicPr/>
          <p:nvPr/>
        </p:nvPicPr>
        <p:blipFill>
          <a:blip r:embed="rId3" cstate="print"/>
          <a:srcRect l="26119" t="18035" r="25702" b="20433"/>
          <a:stretch>
            <a:fillRect/>
          </a:stretch>
        </p:blipFill>
        <p:spPr bwMode="auto">
          <a:xfrm>
            <a:off x="4572000" y="2996952"/>
            <a:ext cx="3888432" cy="338437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2"/>
          <a:ext cx="8064896" cy="4908935"/>
        </p:xfrm>
        <a:graphic>
          <a:graphicData uri="http://schemas.openxmlformats.org/drawingml/2006/table">
            <a:tbl>
              <a:tblPr firstRow="1" bandRow="1">
                <a:tableStyleId>{5C22544A-7EE6-4342-B048-85BDC9FD1C3A}</a:tableStyleId>
              </a:tblPr>
              <a:tblGrid>
                <a:gridCol w="8064896"/>
              </a:tblGrid>
              <a:tr h="83000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dvigatel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keltiriladigan</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mopeddan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tashqari</a:t>
                      </a:r>
                      <a:r>
                        <a:rPr lang="en-US" sz="1800" b="1" kern="1200" dirty="0" smtClean="0">
                          <a:solidFill>
                            <a:schemeClr val="lt1"/>
                          </a:solidFill>
                          <a:latin typeface="+mn-lt"/>
                          <a:ea typeface="+mn-ea"/>
                          <a:cs typeface="+mn-cs"/>
                        </a:rPr>
                        <a:t>). Bu </a:t>
                      </a:r>
                      <a:r>
                        <a:rPr lang="en-US" sz="1800" b="1" kern="1200" dirty="0" err="1" smtClean="0">
                          <a:solidFill>
                            <a:schemeClr val="lt1"/>
                          </a:solidFill>
                          <a:latin typeface="+mn-lt"/>
                          <a:ea typeface="+mn-ea"/>
                          <a:cs typeface="+mn-cs"/>
                        </a:rPr>
                        <a:t>atama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barcha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traktor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o‘ziyurar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moslamalarga</a:t>
                      </a:r>
                      <a:r>
                        <a:rPr lang="en-US" sz="1800" b="1" kern="1200" dirty="0" smtClean="0">
                          <a:solidFill>
                            <a:schemeClr val="lt1"/>
                          </a:solidFill>
                          <a:latin typeface="+mn-lt"/>
                          <a:ea typeface="+mn-ea"/>
                          <a:cs typeface="+mn-cs"/>
                        </a:rPr>
                        <a:t> ham </a:t>
                      </a:r>
                      <a:r>
                        <a:rPr lang="en-US" sz="1800" b="1" kern="1200" dirty="0" err="1" smtClean="0">
                          <a:solidFill>
                            <a:schemeClr val="lt1"/>
                          </a:solidFill>
                          <a:latin typeface="+mn-lt"/>
                          <a:ea typeface="+mn-ea"/>
                          <a:cs typeface="+mn-cs"/>
                        </a:rPr>
                        <a:t>taalluqlidir</a:t>
                      </a:r>
                      <a:r>
                        <a:rPr lang="en-US" sz="1800" b="1" kern="1200" dirty="0" smtClean="0">
                          <a:solidFill>
                            <a:schemeClr val="lt1"/>
                          </a:solidFill>
                          <a:latin typeface="+mn-lt"/>
                          <a:ea typeface="+mn-ea"/>
                          <a:cs typeface="+mn-cs"/>
                        </a:rPr>
                        <a:t> (1.22-rasm).</a:t>
                      </a:r>
                      <a:endParaRPr lang="ru-RU" sz="1800" b="1" kern="1200" dirty="0" smtClean="0">
                        <a:solidFill>
                          <a:schemeClr val="lt1"/>
                        </a:solidFill>
                        <a:latin typeface="+mn-lt"/>
                        <a:ea typeface="+mn-ea"/>
                        <a:cs typeface="+mn-cs"/>
                      </a:endParaRPr>
                    </a:p>
                  </a:txBody>
                  <a:tcPr/>
                </a:tc>
              </a:tr>
              <a:tr h="39945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0" name="Рисунок 9"/>
          <p:cNvPicPr/>
          <p:nvPr/>
        </p:nvPicPr>
        <p:blipFill>
          <a:blip r:embed="rId2" cstate="print"/>
          <a:srcRect l="51854" t="18266" r="8967" b="30650"/>
          <a:stretch>
            <a:fillRect/>
          </a:stretch>
        </p:blipFill>
        <p:spPr bwMode="auto">
          <a:xfrm>
            <a:off x="1619672" y="2636912"/>
            <a:ext cx="6048672" cy="3640869"/>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539552" y="1556793"/>
          <a:ext cx="8064896" cy="5035028"/>
        </p:xfrm>
        <a:graphic>
          <a:graphicData uri="http://schemas.openxmlformats.org/drawingml/2006/table">
            <a:tbl>
              <a:tblPr firstRow="1" bandRow="1">
                <a:tableStyleId>{5C22544A-7EE6-4342-B048-85BDC9FD1C3A}</a:tableStyleId>
              </a:tblPr>
              <a:tblGrid>
                <a:gridCol w="8064896"/>
              </a:tblGrid>
              <a:tr h="139656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Moped — </a:t>
                      </a:r>
                      <a:r>
                        <a:rPr lang="en-US" sz="1800" b="1" kern="1200" dirty="0" err="1" smtClean="0">
                          <a:solidFill>
                            <a:schemeClr val="lt1"/>
                          </a:solidFill>
                          <a:latin typeface="+mn-lt"/>
                          <a:ea typeface="+mn-ea"/>
                          <a:cs typeface="+mn-cs"/>
                        </a:rPr>
                        <a:t>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hajmi</a:t>
                      </a:r>
                      <a:r>
                        <a:rPr lang="en-US" sz="1800" b="1" kern="1200" dirty="0" smtClean="0">
                          <a:solidFill>
                            <a:schemeClr val="lt1"/>
                          </a:solidFill>
                          <a:latin typeface="+mn-lt"/>
                          <a:ea typeface="+mn-ea"/>
                          <a:cs typeface="+mn-cs"/>
                        </a:rPr>
                        <a:t> 50 sm</a:t>
                      </a:r>
                      <a:r>
                        <a:rPr lang="en-US" sz="1800" b="1" kern="1200" baseline="30000" dirty="0" smtClean="0">
                          <a:solidFill>
                            <a:schemeClr val="lt1"/>
                          </a:solidFill>
                          <a:latin typeface="+mn-lt"/>
                          <a:ea typeface="+mn-ea"/>
                          <a:cs typeface="+mn-cs"/>
                        </a:rPr>
                        <a:t>3</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gacha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yuqori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tezligi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soatiga</a:t>
                      </a:r>
                      <a:r>
                        <a:rPr lang="en-US" sz="1800" b="1" kern="1200" dirty="0" smtClean="0">
                          <a:solidFill>
                            <a:schemeClr val="lt1"/>
                          </a:solidFill>
                          <a:latin typeface="+mn-lt"/>
                          <a:ea typeface="+mn-ea"/>
                          <a:cs typeface="+mn-cs"/>
                        </a:rPr>
                        <a:t> 50 </a:t>
                      </a:r>
                      <a:r>
                        <a:rPr lang="en-US" sz="1800" b="1" kern="1200" dirty="0" err="1" smtClean="0">
                          <a:solidFill>
                            <a:schemeClr val="lt1"/>
                          </a:solidFill>
                          <a:latin typeface="+mn-lt"/>
                          <a:ea typeface="+mn-ea"/>
                          <a:cs typeface="+mn-cs"/>
                        </a:rPr>
                        <a:t>kilometrdan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oshmaydigan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dvigatel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keltiriladigan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ikki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g‘ildirakli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Osma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dvigatelli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velosipedlar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yuqoridagi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ta’rifga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ham </a:t>
                      </a:r>
                      <a:r>
                        <a:rPr lang="en-US" sz="1800" b="1" kern="1200" dirty="0" err="1" smtClean="0">
                          <a:solidFill>
                            <a:schemeClr val="lt1"/>
                          </a:solidFill>
                          <a:latin typeface="+mn-lt"/>
                          <a:ea typeface="+mn-ea"/>
                          <a:cs typeface="+mn-cs"/>
                        </a:rPr>
                        <a:t>mopedlarga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tenglashtiriladi</a:t>
                      </a:r>
                      <a:r>
                        <a:rPr lang="en-US" sz="1800" b="1" kern="1200" dirty="0" smtClean="0">
                          <a:solidFill>
                            <a:schemeClr val="lt1"/>
                          </a:solidFill>
                          <a:latin typeface="+mn-lt"/>
                          <a:ea typeface="+mn-ea"/>
                          <a:cs typeface="+mn-cs"/>
                        </a:rPr>
                        <a:t> (1.23-rasm).</a:t>
                      </a:r>
                      <a:endParaRPr lang="ru-RU" sz="1800" b="1" kern="1200" dirty="0" smtClean="0">
                        <a:solidFill>
                          <a:schemeClr val="lt1"/>
                        </a:solidFill>
                        <a:latin typeface="+mn-lt"/>
                        <a:ea typeface="+mn-ea"/>
                        <a:cs typeface="+mn-cs"/>
                      </a:endParaRPr>
                    </a:p>
                  </a:txBody>
                  <a:tcPr/>
                </a:tc>
              </a:tr>
              <a:tr h="35719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32901" t="23219" r="25309" b="25387"/>
          <a:stretch>
            <a:fillRect/>
          </a:stretch>
        </p:blipFill>
        <p:spPr bwMode="auto">
          <a:xfrm>
            <a:off x="755576" y="3429000"/>
            <a:ext cx="3672408" cy="2880320"/>
          </a:xfrm>
          <a:prstGeom prst="rect">
            <a:avLst/>
          </a:prstGeom>
          <a:noFill/>
          <a:ln w="9525">
            <a:noFill/>
            <a:miter lim="800000"/>
            <a:headEnd/>
            <a:tailEnd/>
          </a:ln>
        </p:spPr>
      </p:pic>
      <p:pic>
        <p:nvPicPr>
          <p:cNvPr id="8" name="Рисунок 7"/>
          <p:cNvPicPr/>
          <p:nvPr/>
        </p:nvPicPr>
        <p:blipFill>
          <a:blip r:embed="rId3" cstate="print"/>
          <a:srcRect l="29597" t="22601" r="28090" b="25387"/>
          <a:stretch>
            <a:fillRect/>
          </a:stretch>
        </p:blipFill>
        <p:spPr bwMode="auto">
          <a:xfrm>
            <a:off x="4644008" y="3429000"/>
            <a:ext cx="3744416" cy="288032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309348"/>
        </p:xfrm>
        <a:graphic>
          <a:graphicData uri="http://schemas.openxmlformats.org/drawingml/2006/table">
            <a:tbl>
              <a:tblPr firstRow="1" bandRow="1">
                <a:tableStyleId>{5C22544A-7EE6-4342-B048-85BDC9FD1C3A}</a:tableStyleId>
              </a:tblPr>
              <a:tblGrid>
                <a:gridCol w="8064896"/>
              </a:tblGrid>
              <a:tr h="139656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Mototsikl</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kajavali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kajavasiz</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ikki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g‘ildirakli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Aslahalangan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holatdagi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vazni</a:t>
                      </a:r>
                      <a:r>
                        <a:rPr lang="en-US" sz="1800" b="1" kern="1200" dirty="0" smtClean="0">
                          <a:solidFill>
                            <a:schemeClr val="lt1"/>
                          </a:solidFill>
                          <a:latin typeface="+mn-lt"/>
                          <a:ea typeface="+mn-ea"/>
                          <a:cs typeface="+mn-cs"/>
                        </a:rPr>
                        <a:t> 400 </a:t>
                      </a:r>
                      <a:r>
                        <a:rPr lang="en-US" sz="1800" b="1" kern="1200" dirty="0" err="1" smtClean="0">
                          <a:solidFill>
                            <a:schemeClr val="lt1"/>
                          </a:solidFill>
                          <a:latin typeface="+mn-lt"/>
                          <a:ea typeface="+mn-ea"/>
                          <a:cs typeface="+mn-cs"/>
                        </a:rPr>
                        <a:t>kilogrammdan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oshmaydigan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to‘rt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g‘ildirakli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shuningdek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dvigatelining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hajmi</a:t>
                      </a:r>
                      <a:r>
                        <a:rPr lang="en-US" sz="1800" b="1" kern="1200" dirty="0" smtClean="0">
                          <a:solidFill>
                            <a:schemeClr val="lt1"/>
                          </a:solidFill>
                          <a:latin typeface="+mn-lt"/>
                          <a:ea typeface="+mn-ea"/>
                          <a:cs typeface="+mn-cs"/>
                        </a:rPr>
                        <a:t> 50 sm</a:t>
                      </a:r>
                      <a:r>
                        <a:rPr lang="en-US" sz="1800" b="1" kern="1200" baseline="30000" dirty="0" smtClean="0">
                          <a:solidFill>
                            <a:schemeClr val="lt1"/>
                          </a:solidFill>
                          <a:latin typeface="+mn-lt"/>
                          <a:ea typeface="+mn-ea"/>
                          <a:cs typeface="+mn-cs"/>
                        </a:rPr>
                        <a:t>3</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eng </a:t>
                      </a:r>
                      <a:r>
                        <a:rPr lang="en-US" sz="1800" b="1" kern="1200" dirty="0" err="1" smtClean="0">
                          <a:solidFill>
                            <a:schemeClr val="lt1"/>
                          </a:solidFill>
                          <a:latin typeface="+mn-lt"/>
                          <a:ea typeface="+mn-ea"/>
                          <a:cs typeface="+mn-cs"/>
                        </a:rPr>
                        <a:t>yuqori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konstruktiv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tezligi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soatiga</a:t>
                      </a:r>
                      <a:r>
                        <a:rPr lang="en-US" sz="1800" b="1" kern="1200" dirty="0" smtClean="0">
                          <a:solidFill>
                            <a:schemeClr val="lt1"/>
                          </a:solidFill>
                          <a:latin typeface="+mn-lt"/>
                          <a:ea typeface="+mn-ea"/>
                          <a:cs typeface="+mn-cs"/>
                        </a:rPr>
                        <a:t> 50 </a:t>
                      </a:r>
                      <a:r>
                        <a:rPr lang="en-US" sz="1800" b="1" kern="1200" dirty="0" err="1" smtClean="0">
                          <a:solidFill>
                            <a:schemeClr val="lt1"/>
                          </a:solidFill>
                          <a:latin typeface="+mn-lt"/>
                          <a:ea typeface="+mn-ea"/>
                          <a:cs typeface="+mn-cs"/>
                        </a:rPr>
                        <a:t>kilometrdan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skuter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kvadrotsikl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elektroskutyerlar</a:t>
                      </a:r>
                      <a:r>
                        <a:rPr lang="en-US" sz="1800" b="1" kern="1200" dirty="0" smtClean="0">
                          <a:solidFill>
                            <a:schemeClr val="lt1"/>
                          </a:solidFill>
                          <a:latin typeface="+mn-lt"/>
                          <a:ea typeface="+mn-ea"/>
                          <a:cs typeface="+mn-cs"/>
                        </a:rPr>
                        <a:t> ham </a:t>
                      </a:r>
                      <a:r>
                        <a:rPr lang="en-US" sz="1800" b="1" kern="1200" dirty="0" err="1" smtClean="0">
                          <a:solidFill>
                            <a:schemeClr val="lt1"/>
                          </a:solidFill>
                          <a:latin typeface="+mn-lt"/>
                          <a:ea typeface="+mn-ea"/>
                          <a:cs typeface="+mn-cs"/>
                        </a:rPr>
                        <a:t>mototsikllarga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tenglashtiriladi</a:t>
                      </a:r>
                      <a:r>
                        <a:rPr lang="en-US" sz="1800" b="1" kern="1200" dirty="0" smtClean="0">
                          <a:solidFill>
                            <a:schemeClr val="lt1"/>
                          </a:solidFill>
                          <a:latin typeface="+mn-lt"/>
                          <a:ea typeface="+mn-ea"/>
                          <a:cs typeface="+mn-cs"/>
                        </a:rPr>
                        <a:t> (1.24-rasm).</a:t>
                      </a:r>
                      <a:endParaRPr lang="ru-RU" sz="1800" b="1" kern="1200" dirty="0" smtClean="0">
                        <a:solidFill>
                          <a:schemeClr val="lt1"/>
                        </a:solidFill>
                        <a:latin typeface="+mn-lt"/>
                        <a:ea typeface="+mn-ea"/>
                        <a:cs typeface="+mn-cs"/>
                      </a:endParaRPr>
                    </a:p>
                  </a:txBody>
                  <a:tcPr/>
                </a:tc>
              </a:tr>
              <a:tr h="35719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9" name="Рисунок 8"/>
          <p:cNvPicPr/>
          <p:nvPr/>
        </p:nvPicPr>
        <p:blipFill>
          <a:blip r:embed="rId2" cstate="print"/>
          <a:srcRect l="28026" t="16409" r="27766" b="26316"/>
          <a:stretch>
            <a:fillRect/>
          </a:stretch>
        </p:blipFill>
        <p:spPr bwMode="auto">
          <a:xfrm>
            <a:off x="755576" y="3356992"/>
            <a:ext cx="3672408" cy="2952328"/>
          </a:xfrm>
          <a:prstGeom prst="rect">
            <a:avLst/>
          </a:prstGeom>
          <a:noFill/>
          <a:ln w="9525">
            <a:noFill/>
            <a:miter lim="800000"/>
            <a:headEnd/>
            <a:tailEnd/>
          </a:ln>
        </p:spPr>
      </p:pic>
      <p:pic>
        <p:nvPicPr>
          <p:cNvPr id="10" name="Рисунок 9"/>
          <p:cNvPicPr/>
          <p:nvPr/>
        </p:nvPicPr>
        <p:blipFill>
          <a:blip r:embed="rId3" cstate="print"/>
          <a:srcRect l="29075" t="15789" r="30868" b="29102"/>
          <a:stretch>
            <a:fillRect/>
          </a:stretch>
        </p:blipFill>
        <p:spPr bwMode="auto">
          <a:xfrm>
            <a:off x="4572000" y="3356992"/>
            <a:ext cx="3600400" cy="2952328"/>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309348"/>
        </p:xfrm>
        <a:graphic>
          <a:graphicData uri="http://schemas.openxmlformats.org/drawingml/2006/table">
            <a:tbl>
              <a:tblPr firstRow="1" bandRow="1">
                <a:tableStyleId>{5C22544A-7EE6-4342-B048-85BDC9FD1C3A}</a:tableStyleId>
              </a:tblPr>
              <a:tblGrid>
                <a:gridCol w="8064896"/>
              </a:tblGrid>
              <a:tr h="139656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Mototsikl</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kajavali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kajavasiz</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ikki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g‘ildirakli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Aslahalangan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holatdagi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vazni</a:t>
                      </a:r>
                      <a:r>
                        <a:rPr lang="en-US" sz="1800" b="1" kern="1200" dirty="0" smtClean="0">
                          <a:solidFill>
                            <a:schemeClr val="lt1"/>
                          </a:solidFill>
                          <a:latin typeface="+mn-lt"/>
                          <a:ea typeface="+mn-ea"/>
                          <a:cs typeface="+mn-cs"/>
                        </a:rPr>
                        <a:t> 400 </a:t>
                      </a:r>
                      <a:r>
                        <a:rPr lang="en-US" sz="1800" b="1" kern="1200" dirty="0" err="1" smtClean="0">
                          <a:solidFill>
                            <a:schemeClr val="lt1"/>
                          </a:solidFill>
                          <a:latin typeface="+mn-lt"/>
                          <a:ea typeface="+mn-ea"/>
                          <a:cs typeface="+mn-cs"/>
                        </a:rPr>
                        <a:t>kilogrammdan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oshmaydigan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to‘rt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g‘ildirakli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shuningdek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dvigatelining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hajmi</a:t>
                      </a:r>
                      <a:r>
                        <a:rPr lang="en-US" sz="1800" b="1" kern="1200" dirty="0" smtClean="0">
                          <a:solidFill>
                            <a:schemeClr val="lt1"/>
                          </a:solidFill>
                          <a:latin typeface="+mn-lt"/>
                          <a:ea typeface="+mn-ea"/>
                          <a:cs typeface="+mn-cs"/>
                        </a:rPr>
                        <a:t> 50 sm</a:t>
                      </a:r>
                      <a:r>
                        <a:rPr lang="en-US" sz="1800" b="1" kern="1200" baseline="30000" dirty="0" smtClean="0">
                          <a:solidFill>
                            <a:schemeClr val="lt1"/>
                          </a:solidFill>
                          <a:latin typeface="+mn-lt"/>
                          <a:ea typeface="+mn-ea"/>
                          <a:cs typeface="+mn-cs"/>
                        </a:rPr>
                        <a:t>3</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eng </a:t>
                      </a:r>
                      <a:r>
                        <a:rPr lang="en-US" sz="1800" b="1" kern="1200" dirty="0" err="1" smtClean="0">
                          <a:solidFill>
                            <a:schemeClr val="lt1"/>
                          </a:solidFill>
                          <a:latin typeface="+mn-lt"/>
                          <a:ea typeface="+mn-ea"/>
                          <a:cs typeface="+mn-cs"/>
                        </a:rPr>
                        <a:t>yuqori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konstruktiv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tezligi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soatiga</a:t>
                      </a:r>
                      <a:r>
                        <a:rPr lang="en-US" sz="1800" b="1" kern="1200" dirty="0" smtClean="0">
                          <a:solidFill>
                            <a:schemeClr val="lt1"/>
                          </a:solidFill>
                          <a:latin typeface="+mn-lt"/>
                          <a:ea typeface="+mn-ea"/>
                          <a:cs typeface="+mn-cs"/>
                        </a:rPr>
                        <a:t> 50 </a:t>
                      </a:r>
                      <a:r>
                        <a:rPr lang="en-US" sz="1800" b="1" kern="1200" dirty="0" err="1" smtClean="0">
                          <a:solidFill>
                            <a:schemeClr val="lt1"/>
                          </a:solidFill>
                          <a:latin typeface="+mn-lt"/>
                          <a:ea typeface="+mn-ea"/>
                          <a:cs typeface="+mn-cs"/>
                        </a:rPr>
                        <a:t>kilometrdan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skuter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kvadrotsikl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elektroskutyerlar</a:t>
                      </a:r>
                      <a:r>
                        <a:rPr lang="en-US" sz="1800" b="1" kern="1200" dirty="0" smtClean="0">
                          <a:solidFill>
                            <a:schemeClr val="lt1"/>
                          </a:solidFill>
                          <a:latin typeface="+mn-lt"/>
                          <a:ea typeface="+mn-ea"/>
                          <a:cs typeface="+mn-cs"/>
                        </a:rPr>
                        <a:t> ham </a:t>
                      </a:r>
                      <a:r>
                        <a:rPr lang="en-US" sz="1800" b="1" kern="1200" dirty="0" err="1" smtClean="0">
                          <a:solidFill>
                            <a:schemeClr val="lt1"/>
                          </a:solidFill>
                          <a:latin typeface="+mn-lt"/>
                          <a:ea typeface="+mn-ea"/>
                          <a:cs typeface="+mn-cs"/>
                        </a:rPr>
                        <a:t>mototsikllarga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tenglashtiriladi</a:t>
                      </a:r>
                      <a:r>
                        <a:rPr lang="en-US" sz="1800" b="1" kern="1200" dirty="0" smtClean="0">
                          <a:solidFill>
                            <a:schemeClr val="lt1"/>
                          </a:solidFill>
                          <a:latin typeface="+mn-lt"/>
                          <a:ea typeface="+mn-ea"/>
                          <a:cs typeface="+mn-cs"/>
                        </a:rPr>
                        <a:t> (1.24-rasm).</a:t>
                      </a:r>
                      <a:endParaRPr lang="ru-RU" sz="1800" b="1" kern="1200" dirty="0" smtClean="0">
                        <a:solidFill>
                          <a:schemeClr val="lt1"/>
                        </a:solidFill>
                        <a:latin typeface="+mn-lt"/>
                        <a:ea typeface="+mn-ea"/>
                        <a:cs typeface="+mn-cs"/>
                      </a:endParaRPr>
                    </a:p>
                  </a:txBody>
                  <a:tcPr/>
                </a:tc>
              </a:tr>
              <a:tr h="35719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9249" t="17957" r="29132" b="25697"/>
          <a:stretch>
            <a:fillRect/>
          </a:stretch>
        </p:blipFill>
        <p:spPr bwMode="auto">
          <a:xfrm>
            <a:off x="755576" y="3356992"/>
            <a:ext cx="3672408" cy="3096344"/>
          </a:xfrm>
          <a:prstGeom prst="rect">
            <a:avLst/>
          </a:prstGeom>
          <a:noFill/>
          <a:ln w="9525">
            <a:noFill/>
            <a:miter lim="800000"/>
            <a:headEnd/>
            <a:tailEnd/>
          </a:ln>
        </p:spPr>
      </p:pic>
      <p:pic>
        <p:nvPicPr>
          <p:cNvPr id="11" name="Рисунок 10"/>
          <p:cNvPicPr/>
          <p:nvPr/>
        </p:nvPicPr>
        <p:blipFill>
          <a:blip r:embed="rId3" cstate="print"/>
          <a:srcRect l="33248" t="25077" r="30695" b="26316"/>
          <a:stretch>
            <a:fillRect/>
          </a:stretch>
        </p:blipFill>
        <p:spPr bwMode="auto">
          <a:xfrm>
            <a:off x="4572000" y="3375762"/>
            <a:ext cx="3888432" cy="307757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4824536"/>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Aholi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punkti</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kirish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va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chiqish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yo‘llari</a:t>
                      </a:r>
                      <a:r>
                        <a:rPr lang="en-US" sz="2000" b="1" kern="1200" dirty="0" smtClean="0">
                          <a:solidFill>
                            <a:schemeClr val="lt1"/>
                          </a:solidFill>
                          <a:latin typeface="+mn-lt"/>
                          <a:ea typeface="+mn-ea"/>
                          <a:cs typeface="+mn-cs"/>
                        </a:rPr>
                        <a:t> </a:t>
                      </a:r>
                      <a:r>
                        <a:rPr lang="en-US" sz="2000" b="1" u="sng" kern="1200" dirty="0" smtClean="0">
                          <a:solidFill>
                            <a:schemeClr val="lt1"/>
                          </a:solidFill>
                          <a:latin typeface="+mn-lt"/>
                          <a:ea typeface="+mn-ea"/>
                          <a:cs typeface="+mn-cs"/>
                        </a:rPr>
                        <a:t>5.22 — 5.25 </a:t>
                      </a:r>
                      <a:r>
                        <a:rPr lang="en-US" sz="2000" b="1" kern="1200" dirty="0" err="1" smtClean="0">
                          <a:solidFill>
                            <a:schemeClr val="lt1"/>
                          </a:solidFill>
                          <a:latin typeface="+mn-lt"/>
                          <a:ea typeface="+mn-ea"/>
                          <a:cs typeface="+mn-cs"/>
                        </a:rPr>
                        <a:t>yo‘l</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belgilari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belgilangan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hudud</a:t>
                      </a:r>
                      <a:r>
                        <a:rPr lang="en-US" sz="2000" b="1" kern="1200" dirty="0" smtClean="0">
                          <a:solidFill>
                            <a:schemeClr val="lt1"/>
                          </a:solidFill>
                          <a:latin typeface="+mn-lt"/>
                          <a:ea typeface="+mn-ea"/>
                          <a:cs typeface="+mn-cs"/>
                        </a:rPr>
                        <a:t> (1.25-rasm).</a:t>
                      </a:r>
                      <a:endParaRPr lang="ru-RU" sz="2000" b="1" kern="1200" dirty="0" smtClean="0">
                        <a:solidFill>
                          <a:schemeClr val="lt1"/>
                        </a:solidFill>
                        <a:latin typeface="+mn-lt"/>
                        <a:ea typeface="+mn-ea"/>
                        <a:cs typeface="+mn-cs"/>
                      </a:endParaRPr>
                    </a:p>
                  </a:txBody>
                  <a:tcPr/>
                </a:tc>
              </a:tr>
              <a:tr h="38227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9" name="Рисунок 8"/>
          <p:cNvPicPr/>
          <p:nvPr/>
        </p:nvPicPr>
        <p:blipFill>
          <a:blip r:embed="rId2" cstate="print"/>
          <a:srcRect l="28380" t="21362" r="29145" b="24458"/>
          <a:stretch>
            <a:fillRect/>
          </a:stretch>
        </p:blipFill>
        <p:spPr bwMode="auto">
          <a:xfrm>
            <a:off x="2195736" y="2564904"/>
            <a:ext cx="4752528" cy="341546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84576"/>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Etarlicha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ko‘rinmaslik</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yomg‘ir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yog‘ishi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tuman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tushishi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o‘xshash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sharoitlarda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shuningdek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kunning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g‘ira-shira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vaqtida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ko‘rinish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masofasi</a:t>
                      </a:r>
                      <a:r>
                        <a:rPr lang="en-US" sz="1800" b="1" kern="1200" dirty="0" smtClean="0">
                          <a:solidFill>
                            <a:schemeClr val="lt1"/>
                          </a:solidFill>
                          <a:latin typeface="+mn-lt"/>
                          <a:ea typeface="+mn-ea"/>
                          <a:cs typeface="+mn-cs"/>
                        </a:rPr>
                        <a:t> 300 </a:t>
                      </a:r>
                      <a:r>
                        <a:rPr lang="en-US" sz="1800" b="1" kern="1200" dirty="0" err="1" smtClean="0">
                          <a:solidFill>
                            <a:schemeClr val="lt1"/>
                          </a:solidFill>
                          <a:latin typeface="+mn-lt"/>
                          <a:ea typeface="+mn-ea"/>
                          <a:cs typeface="+mn-cs"/>
                        </a:rPr>
                        <a:t>metrdan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kam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bo‘lishi</a:t>
                      </a:r>
                      <a:r>
                        <a:rPr lang="en-US" sz="1800" b="1" kern="1200" dirty="0" smtClean="0">
                          <a:solidFill>
                            <a:schemeClr val="lt1"/>
                          </a:solidFill>
                          <a:latin typeface="+mn-lt"/>
                          <a:ea typeface="+mn-ea"/>
                          <a:cs typeface="+mn-cs"/>
                        </a:rPr>
                        <a:t> (1.26-rasm).</a:t>
                      </a:r>
                      <a:endParaRPr lang="ru-RU" sz="1800" b="1" kern="1200" dirty="0" smtClean="0">
                        <a:solidFill>
                          <a:schemeClr val="lt1"/>
                        </a:solidFill>
                        <a:latin typeface="+mn-lt"/>
                        <a:ea typeface="+mn-ea"/>
                        <a:cs typeface="+mn-cs"/>
                      </a:endParaRPr>
                    </a:p>
                  </a:txBody>
                  <a:tcPr/>
                </a:tc>
              </a:tr>
              <a:tr h="4182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52376" t="27864" r="12633" b="31269"/>
          <a:stretch>
            <a:fillRect/>
          </a:stretch>
        </p:blipFill>
        <p:spPr bwMode="auto">
          <a:xfrm>
            <a:off x="2051720" y="2604976"/>
            <a:ext cx="5688632" cy="3776351"/>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84576"/>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Quvib</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o‘tish</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egallagan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harakatlanish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bo‘lagidan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chiqib</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oldinda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harakatlanayotgan</a:t>
                      </a:r>
                      <a:r>
                        <a:rPr lang="en-US" sz="2000" b="1" kern="1200" dirty="0" smtClean="0">
                          <a:solidFill>
                            <a:schemeClr val="lt1"/>
                          </a:solidFill>
                          <a:latin typeface="+mn-lt"/>
                          <a:ea typeface="+mn-ea"/>
                          <a:cs typeface="+mn-cs"/>
                        </a:rPr>
                        <a:t> transport </a:t>
                      </a:r>
                      <a:r>
                        <a:rPr lang="en-US" sz="2000" b="1" kern="1200" dirty="0" err="1" smtClean="0">
                          <a:solidFill>
                            <a:schemeClr val="lt1"/>
                          </a:solidFill>
                          <a:latin typeface="+mn-lt"/>
                          <a:ea typeface="+mn-ea"/>
                          <a:cs typeface="+mn-cs"/>
                        </a:rPr>
                        <a:t>vositasidan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o‘zib</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ketish</a:t>
                      </a:r>
                      <a:r>
                        <a:rPr lang="en-US" sz="2000" b="1" kern="1200" dirty="0" smtClean="0">
                          <a:solidFill>
                            <a:schemeClr val="lt1"/>
                          </a:solidFill>
                          <a:latin typeface="+mn-lt"/>
                          <a:ea typeface="+mn-ea"/>
                          <a:cs typeface="+mn-cs"/>
                        </a:rPr>
                        <a:t> (1.27-rasm).</a:t>
                      </a:r>
                      <a:endParaRPr lang="ru-RU" sz="2000" b="1" kern="1200" dirty="0" smtClean="0">
                        <a:solidFill>
                          <a:schemeClr val="lt1"/>
                        </a:solidFill>
                        <a:latin typeface="+mn-lt"/>
                        <a:ea typeface="+mn-ea"/>
                        <a:cs typeface="+mn-cs"/>
                      </a:endParaRPr>
                    </a:p>
                  </a:txBody>
                  <a:tcPr/>
                </a:tc>
              </a:tr>
              <a:tr h="4182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5945" t="27254" r="26337" b="23812"/>
          <a:stretch>
            <a:fillRect/>
          </a:stretch>
        </p:blipFill>
        <p:spPr bwMode="auto">
          <a:xfrm>
            <a:off x="1691681" y="2492896"/>
            <a:ext cx="6048671" cy="3843043"/>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84576"/>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xavfsizligini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minlash</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transport </a:t>
                      </a:r>
                      <a:r>
                        <a:rPr lang="en-US" sz="1800" b="1" kern="1200" dirty="0" err="1" smtClean="0">
                          <a:solidFill>
                            <a:schemeClr val="lt1"/>
                          </a:solidFill>
                          <a:latin typeface="+mn-lt"/>
                          <a:ea typeface="+mn-ea"/>
                          <a:cs typeface="+mn-cs"/>
                        </a:rPr>
                        <a:t>hodisalarining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kelib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chiqish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sabablarini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oldini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olishga</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og</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oqibatlarini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kamaytirishga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qaratilgan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faoliyat</a:t>
                      </a:r>
                      <a:r>
                        <a:rPr lang="ru-RU" sz="1800" b="1" kern="1200" dirty="0" smtClean="0">
                          <a:solidFill>
                            <a:schemeClr val="lt1"/>
                          </a:solidFill>
                          <a:latin typeface="+mn-lt"/>
                          <a:ea typeface="+mn-ea"/>
                          <a:cs typeface="+mn-cs"/>
                        </a:rPr>
                        <a:t> (1.28-</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4182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26293" t="11146" r="25634" b="20433"/>
          <a:stretch>
            <a:fillRect/>
          </a:stretch>
        </p:blipFill>
        <p:spPr bwMode="auto">
          <a:xfrm>
            <a:off x="1763688" y="2492896"/>
            <a:ext cx="5544616" cy="388843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371482"/>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yoqasi</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qatnov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qismiga</a:t>
                      </a:r>
                      <a:r>
                        <a:rPr lang="en-US" sz="1800" b="1" kern="1200" dirty="0" smtClean="0">
                          <a:solidFill>
                            <a:schemeClr val="lt1"/>
                          </a:solidFill>
                          <a:latin typeface="+mn-lt"/>
                          <a:ea typeface="+mn-ea"/>
                          <a:cs typeface="+mn-cs"/>
                        </a:rPr>
                        <a:t> u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sathda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bevosita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qoplama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farq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ru-RU" sz="1800" b="1" u="sng" kern="1200" dirty="0" smtClean="0">
                          <a:solidFill>
                            <a:schemeClr val="lt1"/>
                          </a:solidFill>
                          <a:latin typeface="+mn-lt"/>
                          <a:ea typeface="+mn-ea"/>
                          <a:cs typeface="+mn-cs"/>
                        </a:rPr>
                        <a:t>1.1</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chizig</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yordamida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ajratilgan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ushbu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Qoidalarga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muvofiq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a:t>
                      </a:r>
                      <a:r>
                        <a:rPr lang="ru-RU" sz="1800" b="1" kern="1200" dirty="0" smtClean="0">
                          <a:solidFill>
                            <a:schemeClr val="lt1"/>
                          </a:solidFill>
                          <a:latin typeface="+mn-lt"/>
                          <a:ea typeface="+mn-ea"/>
                          <a:cs typeface="+mn-cs"/>
                        </a:rPr>
                        <a:t>, </a:t>
                      </a:r>
                      <a:r>
                        <a:rPr lang="en-US" sz="1800" b="1" kern="1200" dirty="0" smtClean="0">
                          <a:solidFill>
                            <a:schemeClr val="lt1"/>
                          </a:solidFill>
                          <a:latin typeface="+mn-lt"/>
                          <a:ea typeface="+mn-ea"/>
                          <a:cs typeface="+mn-cs"/>
                        </a:rPr>
                        <a:t>to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xtash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to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xtab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turish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mo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ljallangan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lagi</a:t>
                      </a:r>
                      <a:r>
                        <a:rPr lang="ru-RU" sz="1800" b="1" kern="1200" dirty="0" smtClean="0">
                          <a:solidFill>
                            <a:schemeClr val="lt1"/>
                          </a:solidFill>
                          <a:latin typeface="+mn-lt"/>
                          <a:ea typeface="+mn-ea"/>
                          <a:cs typeface="+mn-cs"/>
                        </a:rPr>
                        <a:t> (1.29-</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4182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7684" t="29412" r="33477" b="26625"/>
          <a:stretch>
            <a:fillRect/>
          </a:stretch>
        </p:blipFill>
        <p:spPr bwMode="auto">
          <a:xfrm>
            <a:off x="683568" y="3140968"/>
            <a:ext cx="3888432" cy="3024336"/>
          </a:xfrm>
          <a:prstGeom prst="rect">
            <a:avLst/>
          </a:prstGeom>
          <a:noFill/>
          <a:ln w="9525">
            <a:noFill/>
            <a:miter lim="800000"/>
            <a:headEnd/>
            <a:tailEnd/>
          </a:ln>
        </p:spPr>
      </p:pic>
      <p:pic>
        <p:nvPicPr>
          <p:cNvPr id="9" name="Рисунок 8"/>
          <p:cNvPicPr/>
          <p:nvPr/>
        </p:nvPicPr>
        <p:blipFill>
          <a:blip r:embed="rId3" cstate="print"/>
          <a:srcRect l="29945" t="20433" r="27932" b="24458"/>
          <a:stretch>
            <a:fillRect/>
          </a:stretch>
        </p:blipFill>
        <p:spPr bwMode="auto">
          <a:xfrm>
            <a:off x="4644008" y="3140968"/>
            <a:ext cx="3888432" cy="302433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84576"/>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etish</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yo‘llarda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boshqarish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bo‘yicha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tashkiliy-texnikaviy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tadbirlar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boshqaruv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majmui</a:t>
                      </a:r>
                      <a:r>
                        <a:rPr lang="en-US" sz="1800" b="1" kern="1200" dirty="0" smtClean="0">
                          <a:solidFill>
                            <a:schemeClr val="lt1"/>
                          </a:solidFill>
                          <a:latin typeface="+mn-lt"/>
                          <a:ea typeface="+mn-ea"/>
                          <a:cs typeface="+mn-cs"/>
                        </a:rPr>
                        <a:t> (1.30-rasm).</a:t>
                      </a:r>
                      <a:endParaRPr lang="ru-RU" sz="1800" b="1" kern="1200" dirty="0" smtClean="0">
                        <a:solidFill>
                          <a:schemeClr val="lt1"/>
                        </a:solidFill>
                        <a:latin typeface="+mn-lt"/>
                        <a:ea typeface="+mn-ea"/>
                        <a:cs typeface="+mn-cs"/>
                      </a:endParaRPr>
                    </a:p>
                  </a:txBody>
                  <a:tcPr/>
                </a:tc>
              </a:tr>
              <a:tr h="4182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0" name="Рисунок 9"/>
          <p:cNvPicPr/>
          <p:nvPr/>
        </p:nvPicPr>
        <p:blipFill>
          <a:blip r:embed="rId2" cstate="print"/>
          <a:srcRect l="52202" t="19814" r="9148" b="31579"/>
          <a:stretch>
            <a:fillRect/>
          </a:stretch>
        </p:blipFill>
        <p:spPr bwMode="auto">
          <a:xfrm>
            <a:off x="1691680" y="2492896"/>
            <a:ext cx="6048672" cy="381642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84576"/>
        </p:xfrm>
        <a:graphic>
          <a:graphicData uri="http://schemas.openxmlformats.org/drawingml/2006/table">
            <a:tbl>
              <a:tblPr firstRow="1" bandRow="1">
                <a:tableStyleId>{5C22544A-7EE6-4342-B048-85BDC9FD1C3A}</a:tableStyleId>
              </a:tblPr>
              <a:tblGrid>
                <a:gridCol w="8064896"/>
              </a:tblGrid>
              <a:tr h="100181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Piyodalarning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jamlanmasi</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Qoidalarning</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16-bandi </a:t>
                      </a:r>
                      <a:r>
                        <a:rPr lang="en-US" sz="1800" b="1" kern="1200" dirty="0" err="1" smtClean="0">
                          <a:solidFill>
                            <a:schemeClr val="lt1"/>
                          </a:solidFill>
                          <a:latin typeface="+mn-lt"/>
                          <a:ea typeface="+mn-ea"/>
                          <a:cs typeface="+mn-cs"/>
                        </a:rPr>
                        <a:t>talablariga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muvofiq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yo‘nalishda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birgalikda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harakatlanayotgan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odamlar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guruhi</a:t>
                      </a:r>
                      <a:r>
                        <a:rPr lang="en-US" sz="1800" b="1" kern="1200" dirty="0" smtClean="0">
                          <a:solidFill>
                            <a:schemeClr val="lt1"/>
                          </a:solidFill>
                          <a:latin typeface="+mn-lt"/>
                          <a:ea typeface="+mn-ea"/>
                          <a:cs typeface="+mn-cs"/>
                        </a:rPr>
                        <a:t> (1.31-rasm).</a:t>
                      </a:r>
                      <a:endParaRPr lang="ru-RU" sz="1800" b="1" kern="1200" dirty="0" smtClean="0">
                        <a:solidFill>
                          <a:schemeClr val="lt1"/>
                        </a:solidFill>
                        <a:latin typeface="+mn-lt"/>
                        <a:ea typeface="+mn-ea"/>
                        <a:cs typeface="+mn-cs"/>
                      </a:endParaRPr>
                    </a:p>
                  </a:txBody>
                  <a:tcPr/>
                </a:tc>
              </a:tr>
              <a:tr h="41827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25857" t="12465" r="26168" b="21330"/>
          <a:stretch>
            <a:fillRect/>
          </a:stretch>
        </p:blipFill>
        <p:spPr bwMode="auto">
          <a:xfrm>
            <a:off x="1835696" y="2542604"/>
            <a:ext cx="5688632" cy="376671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357445"/>
        </p:xfrm>
        <a:graphic>
          <a:graphicData uri="http://schemas.openxmlformats.org/drawingml/2006/table">
            <a:tbl>
              <a:tblPr firstRow="1" bandRow="1">
                <a:tableStyleId>{5C22544A-7EE6-4342-B048-85BDC9FD1C3A}</a:tableStyleId>
              </a:tblPr>
              <a:tblGrid>
                <a:gridCol w="8064896"/>
              </a:tblGrid>
              <a:tr h="1362179">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latin typeface="+mn-lt"/>
                          <a:ea typeface="+mn-ea"/>
                          <a:cs typeface="+mn-cs"/>
                        </a:rPr>
                        <a:t>Transport </a:t>
                      </a:r>
                      <a:r>
                        <a:rPr lang="en-US" sz="1800" b="1" kern="1200" dirty="0" err="1" smtClean="0">
                          <a:solidFill>
                            <a:schemeClr val="lt1"/>
                          </a:solidFill>
                          <a:latin typeface="+mn-lt"/>
                          <a:ea typeface="+mn-ea"/>
                          <a:cs typeface="+mn-cs"/>
                        </a:rPr>
                        <a:t>vositalarining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jamlanmasi</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oldida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yalt</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yalt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k </a:t>
                      </a:r>
                      <a:r>
                        <a:rPr lang="en-US" sz="1800" b="1" kern="1200" dirty="0" err="1" smtClean="0">
                          <a:solidFill>
                            <a:schemeClr val="lt1"/>
                          </a:solidFill>
                          <a:latin typeface="+mn-lt"/>
                          <a:ea typeface="+mn-ea"/>
                          <a:cs typeface="+mn-cs"/>
                        </a:rPr>
                        <a:t>rangli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k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qizil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rangli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chiroq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mayoqchasi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yoqilgan</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kuzatib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borayotgan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bevosita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birining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ketidan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bitta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lagida</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chiroqlarini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doimiy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yoqib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kelayotgan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guruhi</a:t>
                      </a:r>
                      <a:r>
                        <a:rPr lang="ru-RU" sz="1800" b="1" kern="1200" dirty="0" smtClean="0">
                          <a:solidFill>
                            <a:schemeClr val="lt1"/>
                          </a:solidFill>
                          <a:latin typeface="+mn-lt"/>
                          <a:ea typeface="+mn-ea"/>
                          <a:cs typeface="+mn-cs"/>
                        </a:rPr>
                        <a:t> (1.32-</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38944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5857" t="12188" r="25857" b="20222"/>
          <a:stretch>
            <a:fillRect/>
          </a:stretch>
        </p:blipFill>
        <p:spPr bwMode="auto">
          <a:xfrm>
            <a:off x="2267744" y="2924944"/>
            <a:ext cx="5544616" cy="3672408"/>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4974525"/>
        </p:xfrm>
        <a:graphic>
          <a:graphicData uri="http://schemas.openxmlformats.org/drawingml/2006/table">
            <a:tbl>
              <a:tblPr firstRow="1" bandRow="1">
                <a:tableStyleId>{5C22544A-7EE6-4342-B048-85BDC9FD1C3A}</a:tableStyleId>
              </a:tblPr>
              <a:tblGrid>
                <a:gridCol w="8064896"/>
              </a:tblGrid>
              <a:tr h="108012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Bolalar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guruhini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tashish</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nalishli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daxli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lmagan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avtobuslarda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sakkiz</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bolalarning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tashkiliy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tashilishi</a:t>
                      </a:r>
                      <a:r>
                        <a:rPr lang="ru-RU" sz="1800" b="1" kern="1200" dirty="0" smtClean="0">
                          <a:solidFill>
                            <a:schemeClr val="lt1"/>
                          </a:solidFill>
                          <a:latin typeface="+mn-lt"/>
                          <a:ea typeface="+mn-ea"/>
                          <a:cs typeface="+mn-cs"/>
                        </a:rPr>
                        <a:t> (1.33-</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 </a:t>
                      </a:r>
                    </a:p>
                  </a:txBody>
                  <a:tcPr/>
                </a:tc>
              </a:tr>
              <a:tr h="38944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29128" t="14958" r="26480" b="27147"/>
          <a:stretch>
            <a:fillRect/>
          </a:stretch>
        </p:blipFill>
        <p:spPr bwMode="auto">
          <a:xfrm>
            <a:off x="1979712" y="2564904"/>
            <a:ext cx="5832647" cy="3622065"/>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4974525"/>
        </p:xfrm>
        <a:graphic>
          <a:graphicData uri="http://schemas.openxmlformats.org/drawingml/2006/table">
            <a:tbl>
              <a:tblPr firstRow="1" bandRow="1">
                <a:tableStyleId>{5C22544A-7EE6-4342-B048-85BDC9FD1C3A}</a:tableStyleId>
              </a:tblPr>
              <a:tblGrid>
                <a:gridCol w="8064896"/>
              </a:tblGrid>
              <a:tr h="108012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To‘xtash</a:t>
                      </a:r>
                      <a:r>
                        <a:rPr lang="en-US" sz="2000" b="1" kern="1200" dirty="0" smtClean="0">
                          <a:solidFill>
                            <a:schemeClr val="lt1"/>
                          </a:solidFill>
                          <a:latin typeface="+mn-lt"/>
                          <a:ea typeface="+mn-ea"/>
                          <a:cs typeface="+mn-cs"/>
                        </a:rPr>
                        <a:t> — transport </a:t>
                      </a:r>
                      <a:r>
                        <a:rPr lang="en-US" sz="2000" b="1" kern="1200" dirty="0" err="1" smtClean="0">
                          <a:solidFill>
                            <a:schemeClr val="lt1"/>
                          </a:solidFill>
                          <a:latin typeface="+mn-lt"/>
                          <a:ea typeface="+mn-ea"/>
                          <a:cs typeface="+mn-cs"/>
                        </a:rPr>
                        <a:t>vositasi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harakatini</a:t>
                      </a:r>
                      <a:r>
                        <a:rPr lang="en-US" sz="2000" b="1" kern="1200" dirty="0" smtClean="0">
                          <a:solidFill>
                            <a:schemeClr val="lt1"/>
                          </a:solidFill>
                          <a:latin typeface="+mn-lt"/>
                          <a:ea typeface="+mn-ea"/>
                          <a:cs typeface="+mn-cs"/>
                        </a:rPr>
                        <a:t> 10 </a:t>
                      </a:r>
                      <a:r>
                        <a:rPr lang="en-US" sz="2000" b="1" kern="1200" dirty="0" err="1" smtClean="0">
                          <a:solidFill>
                            <a:schemeClr val="lt1"/>
                          </a:solidFill>
                          <a:latin typeface="+mn-lt"/>
                          <a:ea typeface="+mn-ea"/>
                          <a:cs typeface="+mn-cs"/>
                        </a:rPr>
                        <a:t>daqiqagacha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bo‘lgan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muddatga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to‘xtatish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harakatsiz</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holatga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keltirish</a:t>
                      </a:r>
                      <a:r>
                        <a:rPr lang="en-US" sz="2000" b="1" kern="1200" dirty="0" smtClean="0">
                          <a:solidFill>
                            <a:schemeClr val="lt1"/>
                          </a:solidFill>
                          <a:latin typeface="+mn-lt"/>
                          <a:ea typeface="+mn-ea"/>
                          <a:cs typeface="+mn-cs"/>
                        </a:rPr>
                        <a:t>) (1.34-rasm).</a:t>
                      </a:r>
                      <a:endParaRPr lang="ru-RU" sz="2000" b="1" kern="1200" dirty="0" smtClean="0">
                        <a:solidFill>
                          <a:schemeClr val="lt1"/>
                        </a:solidFill>
                        <a:latin typeface="+mn-lt"/>
                        <a:ea typeface="+mn-ea"/>
                        <a:cs typeface="+mn-cs"/>
                      </a:endParaRPr>
                    </a:p>
                  </a:txBody>
                  <a:tcPr/>
                </a:tc>
              </a:tr>
              <a:tr h="38944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6324" t="13019" r="25857" b="22438"/>
          <a:stretch>
            <a:fillRect/>
          </a:stretch>
        </p:blipFill>
        <p:spPr bwMode="auto">
          <a:xfrm>
            <a:off x="2051720" y="2636912"/>
            <a:ext cx="5472608" cy="352839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4830509"/>
        </p:xfrm>
        <a:graphic>
          <a:graphicData uri="http://schemas.openxmlformats.org/drawingml/2006/table">
            <a:tbl>
              <a:tblPr firstRow="1" bandRow="1">
                <a:tableStyleId>{5C22544A-7EE6-4342-B048-85BDC9FD1C3A}</a:tableStyleId>
              </a:tblPr>
              <a:tblGrid>
                <a:gridCol w="8064896"/>
              </a:tblGrid>
              <a:tr h="93610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Yo‘lovchi</a:t>
                      </a:r>
                      <a:r>
                        <a:rPr lang="en-US" sz="2000" b="1" kern="1200" dirty="0" smtClean="0">
                          <a:solidFill>
                            <a:schemeClr val="lt1"/>
                          </a:solidFill>
                          <a:latin typeface="+mn-lt"/>
                          <a:ea typeface="+mn-ea"/>
                          <a:cs typeface="+mn-cs"/>
                        </a:rPr>
                        <a:t> — transport </a:t>
                      </a:r>
                      <a:r>
                        <a:rPr lang="en-US" sz="2000" b="1" kern="1200" dirty="0" err="1" smtClean="0">
                          <a:solidFill>
                            <a:schemeClr val="lt1"/>
                          </a:solidFill>
                          <a:latin typeface="+mn-lt"/>
                          <a:ea typeface="+mn-ea"/>
                          <a:cs typeface="+mn-cs"/>
                        </a:rPr>
                        <a:t>vositasidagi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haydovchidan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tashqari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shaxs</a:t>
                      </a:r>
                      <a:r>
                        <a:rPr lang="en-US" sz="2000" b="1" kern="1200" dirty="0" smtClean="0">
                          <a:solidFill>
                            <a:schemeClr val="lt1"/>
                          </a:solidFill>
                          <a:latin typeface="+mn-lt"/>
                          <a:ea typeface="+mn-ea"/>
                          <a:cs typeface="+mn-cs"/>
                        </a:rPr>
                        <a:t> (1.35-rasm).</a:t>
                      </a:r>
                      <a:endParaRPr lang="ru-RU" sz="2000" b="1" kern="1200" dirty="0" smtClean="0">
                        <a:solidFill>
                          <a:schemeClr val="lt1"/>
                        </a:solidFill>
                        <a:latin typeface="+mn-lt"/>
                        <a:ea typeface="+mn-ea"/>
                        <a:cs typeface="+mn-cs"/>
                      </a:endParaRPr>
                    </a:p>
                  </a:txBody>
                  <a:tcPr/>
                </a:tc>
              </a:tr>
              <a:tr h="38944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55140" t="22161" r="12550" b="30471"/>
          <a:stretch>
            <a:fillRect/>
          </a:stretch>
        </p:blipFill>
        <p:spPr bwMode="auto">
          <a:xfrm>
            <a:off x="1979712" y="2564904"/>
            <a:ext cx="5760640" cy="338437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245292"/>
        </p:xfrm>
        <a:graphic>
          <a:graphicData uri="http://schemas.openxmlformats.org/drawingml/2006/table">
            <a:tbl>
              <a:tblPr firstRow="1" bandRow="1">
                <a:tableStyleId>{5C22544A-7EE6-4342-B048-85BDC9FD1C3A}</a:tableStyleId>
              </a:tblPr>
              <a:tblGrid>
                <a:gridCol w="8064896"/>
              </a:tblGrid>
              <a:tr h="1676643">
                <a:tc>
                  <a:txBody>
                    <a:bodyPr/>
                    <a:lstStyle/>
                    <a:p>
                      <a:pPr algn="just"/>
                      <a:r>
                        <a:rPr lang="en-US" sz="1800" b="1" kern="1200" dirty="0" err="1" smtClean="0">
                          <a:solidFill>
                            <a:schemeClr val="lt1"/>
                          </a:solidFill>
                          <a:latin typeface="+mn-lt"/>
                          <a:ea typeface="+mn-ea"/>
                          <a:cs typeface="+mn-cs"/>
                        </a:rPr>
                        <a:t>Chorraha</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yo‘llarning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o‘zaro</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sathda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kesishadigan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ayriladigan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joyi</a:t>
                      </a:r>
                      <a:r>
                        <a:rPr lang="en-US" sz="1800" b="1" kern="1200" dirty="0" smtClean="0">
                          <a:solidFill>
                            <a:schemeClr val="lt1"/>
                          </a:solidFill>
                          <a:latin typeface="+mn-lt"/>
                          <a:ea typeface="+mn-ea"/>
                          <a:cs typeface="+mn-cs"/>
                        </a:rPr>
                        <a:t> (1.36-rasm).</a:t>
                      </a:r>
                      <a:endParaRPr lang="ru-RU" sz="1800" b="1" kern="1200" dirty="0" smtClean="0">
                        <a:solidFill>
                          <a:schemeClr val="lt1"/>
                        </a:solidFill>
                        <a:latin typeface="+mn-lt"/>
                        <a:ea typeface="+mn-ea"/>
                        <a:cs typeface="+mn-cs"/>
                      </a:endParaRPr>
                    </a:p>
                    <a:p>
                      <a:pPr algn="just"/>
                      <a:r>
                        <a:rPr lang="en-US" sz="1800" b="1" kern="1200" dirty="0" err="1" smtClean="0">
                          <a:solidFill>
                            <a:schemeClr val="lt1"/>
                          </a:solidFill>
                          <a:latin typeface="+mn-lt"/>
                          <a:ea typeface="+mn-ea"/>
                          <a:cs typeface="+mn-cs"/>
                        </a:rPr>
                        <a:t>Chorraha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chegarasi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markazidan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qatnov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oxiridagi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qarama-qarshi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tomonlarning</a:t>
                      </a:r>
                      <a:r>
                        <a:rPr lang="en-US" sz="1800" b="1" kern="1200" dirty="0" smtClean="0">
                          <a:solidFill>
                            <a:schemeClr val="lt1"/>
                          </a:solidFill>
                          <a:latin typeface="+mn-lt"/>
                          <a:ea typeface="+mn-ea"/>
                          <a:cs typeface="+mn-cs"/>
                        </a:rPr>
                        <a:t> eng </a:t>
                      </a:r>
                      <a:r>
                        <a:rPr lang="en-US" sz="1800" b="1" kern="1200" dirty="0" err="1" smtClean="0">
                          <a:solidFill>
                            <a:schemeClr val="lt1"/>
                          </a:solidFill>
                          <a:latin typeface="+mn-lt"/>
                          <a:ea typeface="+mn-ea"/>
                          <a:cs typeface="+mn-cs"/>
                        </a:rPr>
                        <a:t>uzoq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burila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boshlagan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joylarini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tutashtiruvchi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tasavvur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qilinadigan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chiziqlar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aniqlanadi</a:t>
                      </a:r>
                      <a:r>
                        <a:rPr lang="en-US" sz="1800" b="1" kern="1200" dirty="0" smtClean="0">
                          <a:solidFill>
                            <a:schemeClr val="lt1"/>
                          </a:solidFill>
                          <a:latin typeface="+mn-lt"/>
                          <a:ea typeface="+mn-ea"/>
                          <a:cs typeface="+mn-cs"/>
                        </a:rPr>
                        <a:t>.</a:t>
                      </a:r>
                      <a:endParaRPr lang="ru-RU" sz="1800" b="1" kern="1200" dirty="0" smtClean="0">
                        <a:solidFill>
                          <a:schemeClr val="lt1"/>
                        </a:solidFill>
                        <a:latin typeface="+mn-lt"/>
                        <a:ea typeface="+mn-ea"/>
                        <a:cs typeface="+mn-cs"/>
                      </a:endParaRPr>
                    </a:p>
                    <a:p>
                      <a:pPr algn="just"/>
                      <a:r>
                        <a:rPr lang="en-US" sz="1800" b="1" kern="1200" dirty="0" err="1" smtClean="0">
                          <a:solidFill>
                            <a:schemeClr val="lt1"/>
                          </a:solidFill>
                          <a:latin typeface="+mn-lt"/>
                          <a:ea typeface="+mn-ea"/>
                          <a:cs typeface="+mn-cs"/>
                        </a:rPr>
                        <a:t>Yondosh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hududlardan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chiqish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joylari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chorraha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hisoblanmaydi</a:t>
                      </a:r>
                      <a:r>
                        <a:rPr lang="en-US" sz="1800" b="1" kern="1200" dirty="0" smtClean="0">
                          <a:solidFill>
                            <a:schemeClr val="lt1"/>
                          </a:solidFill>
                          <a:latin typeface="+mn-lt"/>
                          <a:ea typeface="+mn-ea"/>
                          <a:cs typeface="+mn-cs"/>
                        </a:rPr>
                        <a:t>.</a:t>
                      </a:r>
                      <a:endParaRPr lang="ru-RU" sz="1800" b="1" kern="1200" dirty="0" smtClean="0">
                        <a:solidFill>
                          <a:schemeClr val="lt1"/>
                        </a:solidFill>
                        <a:latin typeface="+mn-lt"/>
                        <a:ea typeface="+mn-ea"/>
                        <a:cs typeface="+mn-cs"/>
                      </a:endParaRPr>
                    </a:p>
                  </a:txBody>
                  <a:tcPr/>
                </a:tc>
              </a:tr>
              <a:tr h="35079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9283" t="12188" r="23209" b="20222"/>
          <a:stretch>
            <a:fillRect/>
          </a:stretch>
        </p:blipFill>
        <p:spPr bwMode="auto">
          <a:xfrm>
            <a:off x="755576" y="3717032"/>
            <a:ext cx="2376264" cy="2232248"/>
          </a:xfrm>
          <a:prstGeom prst="rect">
            <a:avLst/>
          </a:prstGeom>
          <a:noFill/>
          <a:ln w="9525">
            <a:noFill/>
            <a:miter lim="800000"/>
            <a:headEnd/>
            <a:tailEnd/>
          </a:ln>
        </p:spPr>
      </p:pic>
      <p:pic>
        <p:nvPicPr>
          <p:cNvPr id="9" name="Рисунок 8"/>
          <p:cNvPicPr/>
          <p:nvPr/>
        </p:nvPicPr>
        <p:blipFill>
          <a:blip r:embed="rId3" cstate="print"/>
          <a:srcRect l="28972" t="12465" r="23053" b="19945"/>
          <a:stretch>
            <a:fillRect/>
          </a:stretch>
        </p:blipFill>
        <p:spPr bwMode="auto">
          <a:xfrm>
            <a:off x="3347864" y="3717032"/>
            <a:ext cx="2489820" cy="2232248"/>
          </a:xfrm>
          <a:prstGeom prst="rect">
            <a:avLst/>
          </a:prstGeom>
          <a:noFill/>
          <a:ln w="9525">
            <a:noFill/>
            <a:miter lim="800000"/>
            <a:headEnd/>
            <a:tailEnd/>
          </a:ln>
        </p:spPr>
      </p:pic>
      <p:pic>
        <p:nvPicPr>
          <p:cNvPr id="10" name="Рисунок 9"/>
          <p:cNvPicPr/>
          <p:nvPr/>
        </p:nvPicPr>
        <p:blipFill>
          <a:blip r:embed="rId4" cstate="print"/>
          <a:srcRect l="29283" t="12018" r="25132" b="20499"/>
          <a:stretch>
            <a:fillRect/>
          </a:stretch>
        </p:blipFill>
        <p:spPr bwMode="auto">
          <a:xfrm>
            <a:off x="6012160" y="3717032"/>
            <a:ext cx="2520280" cy="2232248"/>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256583"/>
        </p:xfrm>
        <a:graphic>
          <a:graphicData uri="http://schemas.openxmlformats.org/drawingml/2006/table">
            <a:tbl>
              <a:tblPr firstRow="1" bandRow="1">
                <a:tableStyleId>{5C22544A-7EE6-4342-B048-85BDC9FD1C3A}</a:tableStyleId>
              </a:tblPr>
              <a:tblGrid>
                <a:gridCol w="8064896"/>
              </a:tblGrid>
              <a:tr h="123750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Ogohlantiruvchi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ishoralar</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avariya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holatlarining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oldini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olish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maqsadida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shuningdek</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yo‘nalishini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o‘zgartirishda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qo‘llaniladigan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ishoralar</a:t>
                      </a:r>
                      <a:r>
                        <a:rPr lang="en-US" sz="2000" b="1" kern="1200" dirty="0" smtClean="0">
                          <a:solidFill>
                            <a:schemeClr val="lt1"/>
                          </a:solidFill>
                          <a:latin typeface="+mn-lt"/>
                          <a:ea typeface="+mn-ea"/>
                          <a:cs typeface="+mn-cs"/>
                        </a:rPr>
                        <a:t> (1.37-rasm).</a:t>
                      </a:r>
                      <a:endParaRPr lang="ru-RU" sz="2000" b="1" kern="1200" dirty="0" smtClean="0">
                        <a:solidFill>
                          <a:schemeClr val="lt1"/>
                        </a:solidFill>
                        <a:latin typeface="+mn-lt"/>
                        <a:ea typeface="+mn-ea"/>
                        <a:cs typeface="+mn-cs"/>
                      </a:endParaRPr>
                    </a:p>
                  </a:txBody>
                  <a:tcPr/>
                </a:tc>
              </a:tr>
              <a:tr h="40190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1" name="Рисунок 10"/>
          <p:cNvPicPr/>
          <p:nvPr/>
        </p:nvPicPr>
        <p:blipFill>
          <a:blip r:embed="rId2" cstate="print"/>
          <a:srcRect l="28816" t="13019" r="23053" b="19945"/>
          <a:stretch>
            <a:fillRect/>
          </a:stretch>
        </p:blipFill>
        <p:spPr bwMode="auto">
          <a:xfrm>
            <a:off x="1835696" y="2819400"/>
            <a:ext cx="5544616" cy="363393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256583"/>
        </p:xfrm>
        <a:graphic>
          <a:graphicData uri="http://schemas.openxmlformats.org/drawingml/2006/table">
            <a:tbl>
              <a:tblPr firstRow="1" bandRow="1">
                <a:tableStyleId>{5C22544A-7EE6-4342-B048-85BDC9FD1C3A}</a:tableStyleId>
              </a:tblPr>
              <a:tblGrid>
                <a:gridCol w="8064896"/>
              </a:tblGrid>
              <a:tr h="123750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Ogohlantiruvchi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ishoralar</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avariya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holatlarining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oldini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olish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maqsadida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shuningdek</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yo‘nalishini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o‘zgartirishda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qo‘llaniladigan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ishoralar</a:t>
                      </a:r>
                      <a:r>
                        <a:rPr lang="en-US" sz="2000" b="1" kern="1200" dirty="0" smtClean="0">
                          <a:solidFill>
                            <a:schemeClr val="lt1"/>
                          </a:solidFill>
                          <a:latin typeface="+mn-lt"/>
                          <a:ea typeface="+mn-ea"/>
                          <a:cs typeface="+mn-cs"/>
                        </a:rPr>
                        <a:t> (1.37-rasm).</a:t>
                      </a:r>
                      <a:endParaRPr lang="ru-RU" sz="2000" b="1" kern="1200" dirty="0" smtClean="0">
                        <a:solidFill>
                          <a:schemeClr val="lt1"/>
                        </a:solidFill>
                        <a:latin typeface="+mn-lt"/>
                        <a:ea typeface="+mn-ea"/>
                        <a:cs typeface="+mn-cs"/>
                      </a:endParaRPr>
                    </a:p>
                  </a:txBody>
                  <a:tcPr/>
                </a:tc>
              </a:tr>
              <a:tr h="40190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29751" t="13573" r="23209" b="20776"/>
          <a:stretch>
            <a:fillRect/>
          </a:stretch>
        </p:blipFill>
        <p:spPr bwMode="auto">
          <a:xfrm>
            <a:off x="755576" y="3501008"/>
            <a:ext cx="2592288" cy="2448272"/>
          </a:xfrm>
          <a:prstGeom prst="rect">
            <a:avLst/>
          </a:prstGeom>
          <a:noFill/>
          <a:ln w="9525">
            <a:noFill/>
            <a:miter lim="800000"/>
            <a:headEnd/>
            <a:tailEnd/>
          </a:ln>
        </p:spPr>
      </p:pic>
      <p:pic>
        <p:nvPicPr>
          <p:cNvPr id="8" name="Рисунок 7"/>
          <p:cNvPicPr/>
          <p:nvPr/>
        </p:nvPicPr>
        <p:blipFill>
          <a:blip r:embed="rId3" cstate="print"/>
          <a:srcRect l="29128" t="13296" r="22741" b="20222"/>
          <a:stretch>
            <a:fillRect/>
          </a:stretch>
        </p:blipFill>
        <p:spPr bwMode="auto">
          <a:xfrm>
            <a:off x="6156176" y="3501008"/>
            <a:ext cx="2304256" cy="2448272"/>
          </a:xfrm>
          <a:prstGeom prst="rect">
            <a:avLst/>
          </a:prstGeom>
          <a:noFill/>
          <a:ln w="9525">
            <a:noFill/>
            <a:miter lim="800000"/>
            <a:headEnd/>
            <a:tailEnd/>
          </a:ln>
        </p:spPr>
      </p:pic>
      <p:pic>
        <p:nvPicPr>
          <p:cNvPr id="9" name="Рисунок 8"/>
          <p:cNvPicPr/>
          <p:nvPr/>
        </p:nvPicPr>
        <p:blipFill>
          <a:blip r:embed="rId4" cstate="print"/>
          <a:srcRect l="29907" t="14358" r="22592" b="19945"/>
          <a:stretch>
            <a:fillRect/>
          </a:stretch>
        </p:blipFill>
        <p:spPr bwMode="auto">
          <a:xfrm>
            <a:off x="3491880" y="3501008"/>
            <a:ext cx="2520280" cy="244827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543078"/>
        </p:xfrm>
        <a:graphic>
          <a:graphicData uri="http://schemas.openxmlformats.org/drawingml/2006/table">
            <a:tbl>
              <a:tblPr firstRow="1" bandRow="1">
                <a:tableStyleId>{5C22544A-7EE6-4342-B048-85BDC9FD1C3A}</a:tableStyleId>
              </a:tblPr>
              <a:tblGrid>
                <a:gridCol w="8064896"/>
              </a:tblGrid>
              <a:tr h="86409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Piyoda</a:t>
                      </a:r>
                      <a:r>
                        <a:rPr lang="en-US" sz="2000" b="1" kern="1200" dirty="0" smtClean="0">
                          <a:solidFill>
                            <a:schemeClr val="lt1"/>
                          </a:solidFill>
                          <a:latin typeface="+mn-lt"/>
                          <a:ea typeface="+mn-ea"/>
                          <a:cs typeface="+mn-cs"/>
                        </a:rPr>
                        <a:t> — transport </a:t>
                      </a:r>
                      <a:r>
                        <a:rPr lang="en-US" sz="2000" b="1" kern="1200" dirty="0" err="1" smtClean="0">
                          <a:solidFill>
                            <a:schemeClr val="lt1"/>
                          </a:solidFill>
                          <a:latin typeface="+mn-lt"/>
                          <a:ea typeface="+mn-ea"/>
                          <a:cs typeface="+mn-cs"/>
                        </a:rPr>
                        <a:t>vositasidan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tashqarida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bo‘lgan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va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biror-bir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yumush</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bilan</a:t>
                      </a:r>
                      <a:r>
                        <a:rPr lang="en-US" sz="2000" b="1" kern="1200" dirty="0" smtClean="0">
                          <a:solidFill>
                            <a:schemeClr val="lt1"/>
                          </a:solidFill>
                          <a:latin typeface="+mn-lt"/>
                          <a:ea typeface="+mn-ea"/>
                          <a:cs typeface="+mn-cs"/>
                        </a:rPr>
                        <a:t> band </a:t>
                      </a:r>
                      <a:r>
                        <a:rPr lang="en-US" sz="2000" b="1" kern="1200" dirty="0" err="1" smtClean="0">
                          <a:solidFill>
                            <a:schemeClr val="lt1"/>
                          </a:solidFill>
                          <a:latin typeface="+mn-lt"/>
                          <a:ea typeface="+mn-ea"/>
                          <a:cs typeface="+mn-cs"/>
                        </a:rPr>
                        <a:t>bo‘lmagan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shaxs</a:t>
                      </a:r>
                      <a:r>
                        <a:rPr lang="en-US" sz="2000" b="1" kern="1200" dirty="0" smtClean="0">
                          <a:solidFill>
                            <a:schemeClr val="lt1"/>
                          </a:solidFill>
                          <a:latin typeface="+mn-lt"/>
                          <a:ea typeface="+mn-ea"/>
                          <a:cs typeface="+mn-cs"/>
                        </a:rPr>
                        <a:t> (1.38-rasm).</a:t>
                      </a:r>
                      <a:endParaRPr lang="ru-RU" sz="2000" b="1" kern="1200" dirty="0" smtClean="0">
                        <a:solidFill>
                          <a:schemeClr val="lt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Velosiped</a:t>
                      </a:r>
                      <a:r>
                        <a:rPr lang="en-US" sz="1800" b="1" kern="1200" dirty="0" smtClean="0">
                          <a:solidFill>
                            <a:schemeClr val="lt1"/>
                          </a:solidFill>
                          <a:latin typeface="+mn-lt"/>
                          <a:ea typeface="+mn-ea"/>
                          <a:cs typeface="+mn-cs"/>
                        </a:rPr>
                        <a:t>, moped, </a:t>
                      </a:r>
                      <a:r>
                        <a:rPr lang="en-US" sz="1800" b="1" kern="1200" dirty="0" err="1" smtClean="0">
                          <a:solidFill>
                            <a:schemeClr val="lt1"/>
                          </a:solidFill>
                          <a:latin typeface="+mn-lt"/>
                          <a:ea typeface="+mn-ea"/>
                          <a:cs typeface="+mn-cs"/>
                        </a:rPr>
                        <a:t>mototsikl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chana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aravacha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hamda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nogironlar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aravachasini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yetaklagan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nogironlarning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dvigatelsiz</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aravachasida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harakatlanayotgan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shaxslar</a:t>
                      </a:r>
                      <a:r>
                        <a:rPr lang="en-US" sz="1800" b="1" kern="1200" dirty="0" smtClean="0">
                          <a:solidFill>
                            <a:schemeClr val="lt1"/>
                          </a:solidFill>
                          <a:latin typeface="+mn-lt"/>
                          <a:ea typeface="+mn-ea"/>
                          <a:cs typeface="+mn-cs"/>
                        </a:rPr>
                        <a:t> ham </a:t>
                      </a:r>
                      <a:r>
                        <a:rPr lang="en-US" sz="1800" b="1" kern="1200" dirty="0" err="1" smtClean="0">
                          <a:solidFill>
                            <a:schemeClr val="lt1"/>
                          </a:solidFill>
                          <a:latin typeface="+mn-lt"/>
                          <a:ea typeface="+mn-ea"/>
                          <a:cs typeface="+mn-cs"/>
                        </a:rPr>
                        <a:t>piyoda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hisoblanadilar</a:t>
                      </a:r>
                      <a:r>
                        <a:rPr lang="en-US" sz="1800" b="1" kern="1200" dirty="0" smtClean="0">
                          <a:solidFill>
                            <a:schemeClr val="lt1"/>
                          </a:solidFill>
                          <a:latin typeface="+mn-lt"/>
                          <a:ea typeface="+mn-ea"/>
                          <a:cs typeface="+mn-cs"/>
                        </a:rPr>
                        <a:t>.</a:t>
                      </a:r>
                      <a:endParaRPr lang="ru-RU" sz="1800" b="1" kern="1200" dirty="0" smtClean="0">
                        <a:solidFill>
                          <a:schemeClr val="lt1"/>
                        </a:solidFill>
                        <a:latin typeface="+mn-lt"/>
                        <a:ea typeface="+mn-ea"/>
                        <a:cs typeface="+mn-cs"/>
                      </a:endParaRPr>
                    </a:p>
                  </a:txBody>
                  <a:tcPr/>
                </a:tc>
              </a:tr>
              <a:tr h="40190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0" name="Рисунок 9"/>
          <p:cNvPicPr/>
          <p:nvPr/>
        </p:nvPicPr>
        <p:blipFill>
          <a:blip r:embed="rId2" cstate="print"/>
          <a:srcRect l="28816" t="11634" r="31932" b="34072"/>
          <a:stretch>
            <a:fillRect/>
          </a:stretch>
        </p:blipFill>
        <p:spPr bwMode="auto">
          <a:xfrm>
            <a:off x="683568" y="3717032"/>
            <a:ext cx="2736304" cy="2520280"/>
          </a:xfrm>
          <a:prstGeom prst="rect">
            <a:avLst/>
          </a:prstGeom>
          <a:noFill/>
          <a:ln w="9525">
            <a:noFill/>
            <a:miter lim="800000"/>
            <a:headEnd/>
            <a:tailEnd/>
          </a:ln>
        </p:spPr>
      </p:pic>
      <p:pic>
        <p:nvPicPr>
          <p:cNvPr id="11" name="Рисунок 10"/>
          <p:cNvPicPr/>
          <p:nvPr/>
        </p:nvPicPr>
        <p:blipFill>
          <a:blip r:embed="rId3" cstate="print"/>
          <a:srcRect l="28816" t="11911" r="23053" b="20499"/>
          <a:stretch>
            <a:fillRect/>
          </a:stretch>
        </p:blipFill>
        <p:spPr bwMode="auto">
          <a:xfrm>
            <a:off x="3491880" y="3717032"/>
            <a:ext cx="2520280" cy="2520280"/>
          </a:xfrm>
          <a:prstGeom prst="rect">
            <a:avLst/>
          </a:prstGeom>
          <a:noFill/>
          <a:ln w="9525">
            <a:noFill/>
            <a:miter lim="800000"/>
            <a:headEnd/>
            <a:tailEnd/>
          </a:ln>
        </p:spPr>
      </p:pic>
      <p:pic>
        <p:nvPicPr>
          <p:cNvPr id="12" name="Рисунок 11"/>
          <p:cNvPicPr/>
          <p:nvPr/>
        </p:nvPicPr>
        <p:blipFill>
          <a:blip r:embed="rId4" cstate="print"/>
          <a:srcRect l="28972" t="14681" r="24766" b="20776"/>
          <a:stretch>
            <a:fillRect/>
          </a:stretch>
        </p:blipFill>
        <p:spPr bwMode="auto">
          <a:xfrm>
            <a:off x="6084168" y="3717032"/>
            <a:ext cx="2520280" cy="252028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211191"/>
        </p:xfrm>
        <a:graphic>
          <a:graphicData uri="http://schemas.openxmlformats.org/drawingml/2006/table">
            <a:tbl>
              <a:tblPr firstRow="1" bandRow="1">
                <a:tableStyleId>{5C22544A-7EE6-4342-B048-85BDC9FD1C3A}</a:tableStyleId>
              </a:tblPr>
              <a:tblGrid>
                <a:gridCol w="8064896"/>
              </a:tblGrid>
              <a:tr h="1364416">
                <a:tc>
                  <a:txBody>
                    <a:bodyPr/>
                    <a:lstStyle/>
                    <a:p>
                      <a:pPr algn="just"/>
                      <a:r>
                        <a:rPr lang="en-US" sz="1800" b="1" kern="1200" dirty="0" err="1" smtClean="0">
                          <a:solidFill>
                            <a:schemeClr val="lt1"/>
                          </a:solidFill>
                          <a:latin typeface="+mn-lt"/>
                          <a:ea typeface="+mn-ea"/>
                          <a:cs typeface="+mn-cs"/>
                        </a:rPr>
                        <a:t>Piyodalar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o‘tish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joyi</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qatnov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piyodalar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kesib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o‘tishi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mo‘ljallangan</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5.16.1</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5.16.2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1.14.1 — 1.14.3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chiziqlari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ajratilgan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bo‘lagi</a:t>
                      </a:r>
                      <a:r>
                        <a:rPr lang="en-US" sz="1800" b="1" kern="1200" dirty="0" smtClean="0">
                          <a:solidFill>
                            <a:schemeClr val="lt1"/>
                          </a:solidFill>
                          <a:latin typeface="+mn-lt"/>
                          <a:ea typeface="+mn-ea"/>
                          <a:cs typeface="+mn-cs"/>
                        </a:rPr>
                        <a:t> (1.39-rasm).</a:t>
                      </a:r>
                      <a:endParaRPr lang="ru-RU" sz="1800" b="1" kern="1200" dirty="0" smtClean="0">
                        <a:solidFill>
                          <a:schemeClr val="lt1"/>
                        </a:solidFill>
                        <a:latin typeface="+mn-lt"/>
                        <a:ea typeface="+mn-ea"/>
                        <a:cs typeface="+mn-cs"/>
                      </a:endParaRPr>
                    </a:p>
                    <a:p>
                      <a:pPr algn="just"/>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chiziqlari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bo‘lmasa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piyodalar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o‘tish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joyining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kengligi</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5.16.1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5.16.2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orasidagi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masofa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aniqlanadi</a:t>
                      </a:r>
                      <a:r>
                        <a:rPr lang="en-US" sz="1800" b="1" kern="1200" dirty="0" smtClean="0">
                          <a:solidFill>
                            <a:schemeClr val="lt1"/>
                          </a:solidFill>
                          <a:latin typeface="+mn-lt"/>
                          <a:ea typeface="+mn-ea"/>
                          <a:cs typeface="+mn-cs"/>
                        </a:rPr>
                        <a:t>.</a:t>
                      </a:r>
                      <a:endParaRPr lang="ru-RU" sz="1800" b="1" kern="1200" dirty="0" smtClean="0">
                        <a:solidFill>
                          <a:schemeClr val="lt1"/>
                        </a:solidFill>
                        <a:latin typeface="+mn-lt"/>
                        <a:ea typeface="+mn-ea"/>
                        <a:cs typeface="+mn-cs"/>
                      </a:endParaRPr>
                    </a:p>
                  </a:txBody>
                  <a:tcPr/>
                </a:tc>
              </a:tr>
              <a:tr h="37481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9439" t="10803" r="22586" b="21053"/>
          <a:stretch>
            <a:fillRect/>
          </a:stretch>
        </p:blipFill>
        <p:spPr bwMode="auto">
          <a:xfrm>
            <a:off x="683568" y="3284984"/>
            <a:ext cx="3888432" cy="3024336"/>
          </a:xfrm>
          <a:prstGeom prst="rect">
            <a:avLst/>
          </a:prstGeom>
          <a:noFill/>
          <a:ln w="9525">
            <a:noFill/>
            <a:miter lim="800000"/>
            <a:headEnd/>
            <a:tailEnd/>
          </a:ln>
        </p:spPr>
      </p:pic>
      <p:pic>
        <p:nvPicPr>
          <p:cNvPr id="9" name="Рисунок 8"/>
          <p:cNvPicPr/>
          <p:nvPr/>
        </p:nvPicPr>
        <p:blipFill>
          <a:blip r:embed="rId3" cstate="print"/>
          <a:srcRect l="29907" t="10803" r="23053" b="20222"/>
          <a:stretch>
            <a:fillRect/>
          </a:stretch>
        </p:blipFill>
        <p:spPr bwMode="auto">
          <a:xfrm>
            <a:off x="4716016" y="3284984"/>
            <a:ext cx="3816424" cy="302433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040559"/>
        </p:xfrm>
        <a:graphic>
          <a:graphicData uri="http://schemas.openxmlformats.org/drawingml/2006/table">
            <a:tbl>
              <a:tblPr firstRow="1" bandRow="1">
                <a:tableStyleId>{5C22544A-7EE6-4342-B048-85BDC9FD1C3A}</a:tableStyleId>
              </a:tblPr>
              <a:tblGrid>
                <a:gridCol w="8064896"/>
              </a:tblGrid>
              <a:tr h="86409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Piyodalar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yo‘lkasi</a:t>
                      </a:r>
                      <a:r>
                        <a:rPr lang="en-US"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yo‘lning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piyodalar</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harakatlanishi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uchun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mo‘ljallangan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va</a:t>
                      </a:r>
                      <a:r>
                        <a:rPr lang="en-US" sz="2000" b="1" kern="1200" dirty="0" smtClean="0">
                          <a:solidFill>
                            <a:schemeClr val="lt1"/>
                          </a:solidFill>
                          <a:latin typeface="+mn-lt"/>
                          <a:ea typeface="+mn-ea"/>
                          <a:cs typeface="+mn-cs"/>
                        </a:rPr>
                        <a:t> transport </a:t>
                      </a:r>
                      <a:r>
                        <a:rPr lang="en-US" sz="2000" b="1" kern="1200" dirty="0" err="1" smtClean="0">
                          <a:solidFill>
                            <a:schemeClr val="lt1"/>
                          </a:solidFill>
                          <a:latin typeface="+mn-lt"/>
                          <a:ea typeface="+mn-ea"/>
                          <a:cs typeface="+mn-cs"/>
                        </a:rPr>
                        <a:t>vositalari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harakati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taqiqlangan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qismi</a:t>
                      </a:r>
                      <a:r>
                        <a:rPr lang="en-US" sz="2000" b="1" kern="1200" dirty="0" smtClean="0">
                          <a:solidFill>
                            <a:schemeClr val="lt1"/>
                          </a:solidFill>
                          <a:latin typeface="+mn-lt"/>
                          <a:ea typeface="+mn-ea"/>
                          <a:cs typeface="+mn-cs"/>
                        </a:rPr>
                        <a:t> (1.40-rasm).</a:t>
                      </a:r>
                      <a:endParaRPr lang="ru-RU" sz="2000" b="1" kern="1200" dirty="0" smtClean="0">
                        <a:solidFill>
                          <a:schemeClr val="lt1"/>
                        </a:solidFill>
                        <a:latin typeface="+mn-lt"/>
                        <a:ea typeface="+mn-ea"/>
                        <a:cs typeface="+mn-cs"/>
                      </a:endParaRPr>
                    </a:p>
                  </a:txBody>
                  <a:tcPr/>
                </a:tc>
              </a:tr>
              <a:tr h="40347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0" name="Рисунок 9"/>
          <p:cNvPicPr/>
          <p:nvPr/>
        </p:nvPicPr>
        <p:blipFill>
          <a:blip r:embed="rId2" cstate="print"/>
          <a:srcRect l="28660" t="12186" r="22476" b="21053"/>
          <a:stretch>
            <a:fillRect/>
          </a:stretch>
        </p:blipFill>
        <p:spPr bwMode="auto">
          <a:xfrm>
            <a:off x="2339752" y="2564904"/>
            <a:ext cx="4824536" cy="352839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223439"/>
        </p:xfrm>
        <a:graphic>
          <a:graphicData uri="http://schemas.openxmlformats.org/drawingml/2006/table">
            <a:tbl>
              <a:tblPr firstRow="1" bandRow="1">
                <a:tableStyleId>{5C22544A-7EE6-4342-B048-85BDC9FD1C3A}</a:tableStyleId>
              </a:tblPr>
              <a:tblGrid>
                <a:gridCol w="8064896"/>
              </a:tblGrid>
              <a:tr h="86409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Yondosh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hudud</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bevosita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tutashgan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o‘tib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ketishi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mo‘ljallanmagan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hudud</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hovlilar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turar</a:t>
                      </a:r>
                      <a:r>
                        <a:rPr lang="en-US" sz="1800" b="1" kern="1200" dirty="0" smtClean="0">
                          <a:solidFill>
                            <a:schemeClr val="lt1"/>
                          </a:solidFill>
                          <a:latin typeface="+mn-lt"/>
                          <a:ea typeface="+mn-ea"/>
                          <a:cs typeface="+mn-cs"/>
                        </a:rPr>
                        <a:t> joy </a:t>
                      </a:r>
                      <a:r>
                        <a:rPr lang="en-US" sz="1800" b="1" kern="1200" dirty="0" err="1" smtClean="0">
                          <a:solidFill>
                            <a:schemeClr val="lt1"/>
                          </a:solidFill>
                          <a:latin typeface="+mn-lt"/>
                          <a:ea typeface="+mn-ea"/>
                          <a:cs typeface="+mn-cs"/>
                        </a:rPr>
                        <a:t>dahalari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avtomobil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to‘xtab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turish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joylari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yonilg‘i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quyish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shoxobchalari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korxona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shunga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o‘xshashlar</a:t>
                      </a:r>
                      <a:r>
                        <a:rPr lang="en-US" sz="1800" b="1" kern="1200" dirty="0" smtClean="0">
                          <a:solidFill>
                            <a:schemeClr val="lt1"/>
                          </a:solidFill>
                          <a:latin typeface="+mn-lt"/>
                          <a:ea typeface="+mn-ea"/>
                          <a:cs typeface="+mn-cs"/>
                        </a:rPr>
                        <a:t>) (1.41-rasm).</a:t>
                      </a:r>
                      <a:endParaRPr lang="ru-RU" sz="1800" b="1" kern="1200" dirty="0" smtClean="0">
                        <a:solidFill>
                          <a:schemeClr val="lt1"/>
                        </a:solidFill>
                        <a:latin typeface="+mn-lt"/>
                        <a:ea typeface="+mn-ea"/>
                        <a:cs typeface="+mn-cs"/>
                      </a:endParaRPr>
                    </a:p>
                  </a:txBody>
                  <a:tcPr/>
                </a:tc>
              </a:tr>
              <a:tr h="40347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55763" t="22161" r="16044" b="40166"/>
          <a:stretch>
            <a:fillRect/>
          </a:stretch>
        </p:blipFill>
        <p:spPr bwMode="auto">
          <a:xfrm>
            <a:off x="1403648" y="2636912"/>
            <a:ext cx="5976664" cy="381642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4898814"/>
        </p:xfrm>
        <a:graphic>
          <a:graphicData uri="http://schemas.openxmlformats.org/drawingml/2006/table">
            <a:tbl>
              <a:tblPr firstRow="1" bandRow="1">
                <a:tableStyleId>{5C22544A-7EE6-4342-B048-85BDC9FD1C3A}</a:tableStyleId>
              </a:tblPr>
              <a:tblGrid>
                <a:gridCol w="8064896"/>
              </a:tblGrid>
              <a:tr h="86409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Imtiyoz</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mo‘ljallangan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yo‘nalishda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oldin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huquqi</a:t>
                      </a:r>
                      <a:r>
                        <a:rPr lang="en-US" sz="1800" b="1" kern="1200" dirty="0" smtClean="0">
                          <a:solidFill>
                            <a:schemeClr val="lt1"/>
                          </a:solidFill>
                          <a:latin typeface="+mn-lt"/>
                          <a:ea typeface="+mn-ea"/>
                          <a:cs typeface="+mn-cs"/>
                        </a:rPr>
                        <a:t>  (1.42-rasm).</a:t>
                      </a:r>
                      <a:endParaRPr lang="ru-RU" sz="1800" b="1" kern="1200" dirty="0" smtClean="0">
                        <a:solidFill>
                          <a:schemeClr val="lt1"/>
                        </a:solidFill>
                        <a:latin typeface="+mn-lt"/>
                        <a:ea typeface="+mn-ea"/>
                        <a:cs typeface="+mn-cs"/>
                      </a:endParaRPr>
                    </a:p>
                  </a:txBody>
                  <a:tcPr/>
                </a:tc>
              </a:tr>
              <a:tr h="40347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9" name="Рисунок 8"/>
          <p:cNvPicPr/>
          <p:nvPr/>
        </p:nvPicPr>
        <p:blipFill>
          <a:blip r:embed="rId2" cstate="print"/>
          <a:srcRect l="54829" t="27701" r="7632" b="27424"/>
          <a:stretch>
            <a:fillRect/>
          </a:stretch>
        </p:blipFill>
        <p:spPr bwMode="auto">
          <a:xfrm>
            <a:off x="1835696" y="2348880"/>
            <a:ext cx="5472608" cy="381642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4949119"/>
        </p:xfrm>
        <a:graphic>
          <a:graphicData uri="http://schemas.openxmlformats.org/drawingml/2006/table">
            <a:tbl>
              <a:tblPr firstRow="1" bandRow="1">
                <a:tableStyleId>{5C22544A-7EE6-4342-B048-85BDC9FD1C3A}</a:tableStyleId>
              </a:tblPr>
              <a:tblGrid>
                <a:gridCol w="8064896"/>
              </a:tblGrid>
              <a:tr h="86409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Tirkama</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mexanik</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tarkibida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mo‘ljallangan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dvigatel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jihozlanmagan</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a:t>
                      </a:r>
                      <a:r>
                        <a:rPr lang="en-US" sz="1800" b="1" kern="1200" dirty="0" smtClean="0">
                          <a:solidFill>
                            <a:schemeClr val="lt1"/>
                          </a:solidFill>
                          <a:latin typeface="+mn-lt"/>
                          <a:ea typeface="+mn-ea"/>
                          <a:cs typeface="+mn-cs"/>
                        </a:rPr>
                        <a:t>. Bu </a:t>
                      </a:r>
                      <a:r>
                        <a:rPr lang="en-US" sz="1800" b="1" kern="1200" dirty="0" err="1" smtClean="0">
                          <a:solidFill>
                            <a:schemeClr val="lt1"/>
                          </a:solidFill>
                          <a:latin typeface="+mn-lt"/>
                          <a:ea typeface="+mn-ea"/>
                          <a:cs typeface="+mn-cs"/>
                        </a:rPr>
                        <a:t>atama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yarim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tirkama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uzaytiriladigan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tirkamalarga</a:t>
                      </a:r>
                      <a:r>
                        <a:rPr lang="en-US" sz="1800" b="1" kern="1200" dirty="0" smtClean="0">
                          <a:solidFill>
                            <a:schemeClr val="lt1"/>
                          </a:solidFill>
                          <a:latin typeface="+mn-lt"/>
                          <a:ea typeface="+mn-ea"/>
                          <a:cs typeface="+mn-cs"/>
                        </a:rPr>
                        <a:t> ham </a:t>
                      </a:r>
                      <a:r>
                        <a:rPr lang="en-US" sz="1800" b="1" kern="1200" dirty="0" err="1" smtClean="0">
                          <a:solidFill>
                            <a:schemeClr val="lt1"/>
                          </a:solidFill>
                          <a:latin typeface="+mn-lt"/>
                          <a:ea typeface="+mn-ea"/>
                          <a:cs typeface="+mn-cs"/>
                        </a:rPr>
                        <a:t>taalluqlidir</a:t>
                      </a:r>
                      <a:r>
                        <a:rPr lang="en-US" sz="1800" b="1" kern="1200" dirty="0" smtClean="0">
                          <a:solidFill>
                            <a:schemeClr val="lt1"/>
                          </a:solidFill>
                          <a:latin typeface="+mn-lt"/>
                          <a:ea typeface="+mn-ea"/>
                          <a:cs typeface="+mn-cs"/>
                        </a:rPr>
                        <a:t> (1.43-rasm).</a:t>
                      </a:r>
                      <a:endParaRPr lang="ru-RU" sz="1800" b="1" kern="1200" dirty="0" smtClean="0">
                        <a:solidFill>
                          <a:schemeClr val="lt1"/>
                        </a:solidFill>
                        <a:latin typeface="+mn-lt"/>
                        <a:ea typeface="+mn-ea"/>
                        <a:cs typeface="+mn-cs"/>
                      </a:endParaRPr>
                    </a:p>
                  </a:txBody>
                  <a:tcPr/>
                </a:tc>
              </a:tr>
              <a:tr h="40347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61682" t="31302" r="15116" b="40166"/>
          <a:stretch>
            <a:fillRect/>
          </a:stretch>
        </p:blipFill>
        <p:spPr bwMode="auto">
          <a:xfrm>
            <a:off x="755576" y="4221088"/>
            <a:ext cx="2433439" cy="1944216"/>
          </a:xfrm>
          <a:prstGeom prst="rect">
            <a:avLst/>
          </a:prstGeom>
          <a:noFill/>
          <a:ln w="9525">
            <a:noFill/>
            <a:miter lim="800000"/>
            <a:headEnd/>
            <a:tailEnd/>
          </a:ln>
        </p:spPr>
      </p:pic>
      <p:pic>
        <p:nvPicPr>
          <p:cNvPr id="8" name="Рисунок 7"/>
          <p:cNvPicPr/>
          <p:nvPr/>
        </p:nvPicPr>
        <p:blipFill>
          <a:blip r:embed="rId3" cstate="print"/>
          <a:srcRect l="60904" t="24931" r="5919" b="36011"/>
          <a:stretch>
            <a:fillRect/>
          </a:stretch>
        </p:blipFill>
        <p:spPr bwMode="auto">
          <a:xfrm>
            <a:off x="3419872" y="2564904"/>
            <a:ext cx="2172841" cy="1944216"/>
          </a:xfrm>
          <a:prstGeom prst="rect">
            <a:avLst/>
          </a:prstGeom>
          <a:noFill/>
          <a:ln w="9525">
            <a:noFill/>
            <a:miter lim="800000"/>
            <a:headEnd/>
            <a:tailEnd/>
          </a:ln>
        </p:spPr>
      </p:pic>
      <p:pic>
        <p:nvPicPr>
          <p:cNvPr id="10" name="Рисунок 9"/>
          <p:cNvPicPr/>
          <p:nvPr/>
        </p:nvPicPr>
        <p:blipFill>
          <a:blip r:embed="rId4" cstate="print"/>
          <a:srcRect l="63395" t="24931" r="8723" b="39889"/>
          <a:stretch>
            <a:fillRect/>
          </a:stretch>
        </p:blipFill>
        <p:spPr bwMode="auto">
          <a:xfrm>
            <a:off x="5868144" y="4221088"/>
            <a:ext cx="2664296" cy="194421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4898814"/>
        </p:xfrm>
        <a:graphic>
          <a:graphicData uri="http://schemas.openxmlformats.org/drawingml/2006/table">
            <a:tbl>
              <a:tblPr firstRow="1" bandRow="1">
                <a:tableStyleId>{5C22544A-7EE6-4342-B048-85BDC9FD1C3A}</a:tableStyleId>
              </a:tblPr>
              <a:tblGrid>
                <a:gridCol w="8064896"/>
              </a:tblGrid>
              <a:tr h="86409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Qatnov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yo‘lning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relssiz</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mo‘ljallangan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a:t>
                      </a:r>
                      <a:r>
                        <a:rPr lang="en-US" sz="1800" b="1" kern="1200" dirty="0" smtClean="0">
                          <a:solidFill>
                            <a:schemeClr val="lt1"/>
                          </a:solidFill>
                          <a:latin typeface="+mn-lt"/>
                          <a:ea typeface="+mn-ea"/>
                          <a:cs typeface="+mn-cs"/>
                        </a:rPr>
                        <a:t> (1.44-rasm).</a:t>
                      </a:r>
                      <a:endParaRPr lang="ru-RU" sz="1800" b="1" kern="1200" dirty="0" smtClean="0">
                        <a:solidFill>
                          <a:schemeClr val="lt1"/>
                        </a:solidFill>
                        <a:latin typeface="+mn-lt"/>
                        <a:ea typeface="+mn-ea"/>
                        <a:cs typeface="+mn-cs"/>
                      </a:endParaRPr>
                    </a:p>
                  </a:txBody>
                  <a:tcPr/>
                </a:tc>
              </a:tr>
              <a:tr h="40347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9" name="Рисунок 8"/>
          <p:cNvPicPr/>
          <p:nvPr/>
        </p:nvPicPr>
        <p:blipFill>
          <a:blip r:embed="rId2" cstate="print"/>
          <a:srcRect l="31308" t="16620" r="26698" b="27147"/>
          <a:stretch>
            <a:fillRect/>
          </a:stretch>
        </p:blipFill>
        <p:spPr bwMode="auto">
          <a:xfrm>
            <a:off x="2123728" y="2348880"/>
            <a:ext cx="4720158" cy="359723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184575"/>
        </p:xfrm>
        <a:graphic>
          <a:graphicData uri="http://schemas.openxmlformats.org/drawingml/2006/table">
            <a:tbl>
              <a:tblPr firstRow="1" bandRow="1">
                <a:tableStyleId>{5C22544A-7EE6-4342-B048-85BDC9FD1C3A}</a:tableStyleId>
              </a:tblPr>
              <a:tblGrid>
                <a:gridCol w="8064896"/>
              </a:tblGrid>
              <a:tr h="208389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Harakatlanish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bo‘lagi</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avtomobillarning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qator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bo‘lib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yetarlicha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chiziqlari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belgilanmagan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qatnov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qanday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bo‘ylama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bo‘lagi</a:t>
                      </a:r>
                      <a:r>
                        <a:rPr lang="en-US" sz="1800" b="1" kern="1200" dirty="0" smtClean="0">
                          <a:solidFill>
                            <a:schemeClr val="lt1"/>
                          </a:solidFill>
                          <a:latin typeface="+mn-lt"/>
                          <a:ea typeface="+mn-ea"/>
                          <a:cs typeface="+mn-cs"/>
                        </a:rPr>
                        <a:t> (1.45-rasm).</a:t>
                      </a:r>
                      <a:r>
                        <a:rPr lang="ru-RU" sz="1800" b="1" kern="1200" dirty="0" smtClean="0">
                          <a:solidFill>
                            <a:schemeClr val="lt1"/>
                          </a:solidFill>
                          <a:latin typeface="+mn-lt"/>
                          <a:ea typeface="+mn-ea"/>
                          <a:cs typeface="+mn-cs"/>
                        </a:rPr>
                        <a:t> </a:t>
                      </a:r>
                    </a:p>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Ajratuvchi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bo‘lak</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yo‘lning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yonma</a:t>
                      </a:r>
                      <a:r>
                        <a:rPr lang="en-US" sz="1800" b="1" kern="1200" dirty="0" smtClean="0">
                          <a:solidFill>
                            <a:schemeClr val="lt1"/>
                          </a:solidFill>
                          <a:latin typeface="+mn-lt"/>
                          <a:ea typeface="+mn-ea"/>
                          <a:cs typeface="+mn-cs"/>
                        </a:rPr>
                        <a:t>-yon </a:t>
                      </a:r>
                      <a:r>
                        <a:rPr lang="en-US" sz="1800" b="1" kern="1200" dirty="0" err="1" smtClean="0">
                          <a:solidFill>
                            <a:schemeClr val="lt1"/>
                          </a:solidFill>
                          <a:latin typeface="+mn-lt"/>
                          <a:ea typeface="+mn-ea"/>
                          <a:cs typeface="+mn-cs"/>
                        </a:rPr>
                        <a:t>joylashgan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qatnov</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ajratuvchi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to‘xtashi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uchun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mo‘ljallanmagan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sathidan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baland</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u="sng" kern="1200" dirty="0" smtClean="0">
                          <a:solidFill>
                            <a:schemeClr val="lt1"/>
                          </a:solidFill>
                          <a:latin typeface="+mn-lt"/>
                          <a:ea typeface="+mn-ea"/>
                          <a:cs typeface="+mn-cs"/>
                        </a:rPr>
                        <a:t>1.1 </a:t>
                      </a:r>
                      <a:r>
                        <a:rPr lang="en-US" sz="1800" b="1" kern="1200" dirty="0" err="1" smtClean="0">
                          <a:solidFill>
                            <a:schemeClr val="lt1"/>
                          </a:solidFill>
                          <a:latin typeface="+mn-lt"/>
                          <a:ea typeface="+mn-ea"/>
                          <a:cs typeface="+mn-cs"/>
                        </a:rPr>
                        <a:t>yotiq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chizig‘i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qismi</a:t>
                      </a:r>
                      <a:r>
                        <a:rPr lang="en-US" sz="1800" b="1" kern="1200" dirty="0" smtClean="0">
                          <a:solidFill>
                            <a:schemeClr val="lt1"/>
                          </a:solidFill>
                          <a:latin typeface="+mn-lt"/>
                          <a:ea typeface="+mn-ea"/>
                          <a:cs typeface="+mn-cs"/>
                        </a:rPr>
                        <a:t> (1.45-rasm).</a:t>
                      </a:r>
                      <a:endParaRPr lang="ru-RU" sz="1800" b="1" kern="1200" dirty="0" smtClean="0">
                        <a:solidFill>
                          <a:schemeClr val="lt1"/>
                        </a:solidFill>
                        <a:latin typeface="+mn-lt"/>
                        <a:ea typeface="+mn-ea"/>
                        <a:cs typeface="+mn-cs"/>
                      </a:endParaRPr>
                    </a:p>
                  </a:txBody>
                  <a:tcPr/>
                </a:tc>
              </a:tr>
              <a:tr h="31006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31153" t="19945" r="22586" b="30194"/>
          <a:stretch>
            <a:fillRect/>
          </a:stretch>
        </p:blipFill>
        <p:spPr bwMode="auto">
          <a:xfrm>
            <a:off x="1907704" y="3573016"/>
            <a:ext cx="5976664" cy="2806800"/>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4838045"/>
        </p:xfrm>
        <a:graphic>
          <a:graphicData uri="http://schemas.openxmlformats.org/drawingml/2006/table">
            <a:tbl>
              <a:tblPr firstRow="1" bandRow="1">
                <a:tableStyleId>{5C22544A-7EE6-4342-B048-85BDC9FD1C3A}</a:tableStyleId>
              </a:tblPr>
              <a:tblGrid>
                <a:gridCol w="8064896"/>
              </a:tblGrid>
              <a:tr h="1008111">
                <a:tc>
                  <a:txBody>
                    <a:bodyPr/>
                    <a:lstStyle/>
                    <a:p>
                      <a:pPr algn="just"/>
                      <a:r>
                        <a:rPr lang="en-US" sz="1800" b="1" kern="1200" dirty="0" err="1" smtClean="0">
                          <a:solidFill>
                            <a:schemeClr val="lt1"/>
                          </a:solidFill>
                          <a:latin typeface="+mn-lt"/>
                          <a:ea typeface="+mn-ea"/>
                          <a:cs typeface="+mn-cs"/>
                        </a:rPr>
                        <a:t>Ruxsat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to‘la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vazn</a:t>
                      </a:r>
                      <a:r>
                        <a:rPr lang="en-US"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aslahalangan</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vositasining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ishlab</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chiqargan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korxona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tomonidan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belgilangan</a:t>
                      </a:r>
                      <a:r>
                        <a:rPr lang="en-US" sz="1800" b="1" kern="1200" dirty="0" smtClean="0">
                          <a:solidFill>
                            <a:schemeClr val="lt1"/>
                          </a:solidFill>
                          <a:latin typeface="+mn-lt"/>
                          <a:ea typeface="+mn-ea"/>
                          <a:cs typeface="+mn-cs"/>
                        </a:rPr>
                        <a:t>, yuk, </a:t>
                      </a:r>
                      <a:r>
                        <a:rPr lang="en-US" sz="1800" b="1" kern="1200" dirty="0" err="1" smtClean="0">
                          <a:solidFill>
                            <a:schemeClr val="lt1"/>
                          </a:solidFill>
                          <a:latin typeface="+mn-lt"/>
                          <a:ea typeface="+mn-ea"/>
                          <a:cs typeface="+mn-cs"/>
                        </a:rPr>
                        <a:t>haydovchi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yo‘lovchilari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birgalikdagi</a:t>
                      </a:r>
                      <a:r>
                        <a:rPr lang="en-US" sz="1800" b="1" kern="1200" dirty="0" smtClean="0">
                          <a:solidFill>
                            <a:schemeClr val="lt1"/>
                          </a:solidFill>
                          <a:latin typeface="+mn-lt"/>
                          <a:ea typeface="+mn-ea"/>
                          <a:cs typeface="+mn-cs"/>
                        </a:rPr>
                        <a:t> eng </a:t>
                      </a:r>
                      <a:r>
                        <a:rPr lang="en-US" sz="1800" b="1" kern="1200" dirty="0" err="1" smtClean="0">
                          <a:solidFill>
                            <a:schemeClr val="lt1"/>
                          </a:solidFill>
                          <a:latin typeface="+mn-lt"/>
                          <a:ea typeface="+mn-ea"/>
                          <a:cs typeface="+mn-cs"/>
                        </a:rPr>
                        <a:t>yuqori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o‘lchovi</a:t>
                      </a:r>
                      <a:r>
                        <a:rPr lang="en-US" sz="1800" b="1" kern="1200" dirty="0" smtClean="0">
                          <a:solidFill>
                            <a:schemeClr val="lt1"/>
                          </a:solidFill>
                          <a:latin typeface="+mn-lt"/>
                          <a:ea typeface="+mn-ea"/>
                          <a:cs typeface="+mn-cs"/>
                        </a:rPr>
                        <a:t>) (1.46-rasm).</a:t>
                      </a:r>
                      <a:endParaRPr lang="ru-RU" sz="1800" b="1" kern="1200" dirty="0" smtClean="0">
                        <a:solidFill>
                          <a:schemeClr val="lt1"/>
                        </a:solidFill>
                        <a:latin typeface="+mn-lt"/>
                        <a:ea typeface="+mn-ea"/>
                        <a:cs typeface="+mn-cs"/>
                      </a:endParaRPr>
                    </a:p>
                    <a:p>
                      <a:pPr algn="just"/>
                      <a:r>
                        <a:rPr lang="en-US" sz="1800" b="1" kern="1200" dirty="0" err="1" smtClean="0">
                          <a:solidFill>
                            <a:schemeClr val="lt1"/>
                          </a:solidFill>
                          <a:latin typeface="+mn-lt"/>
                          <a:ea typeface="+mn-ea"/>
                          <a:cs typeface="+mn-cs"/>
                        </a:rPr>
                        <a:t>Bir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tarkibda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harakatlanayotgan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tirkama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h. k.) transport </a:t>
                      </a:r>
                      <a:r>
                        <a:rPr lang="en-US" sz="1800" b="1" kern="1200" dirty="0" err="1" smtClean="0">
                          <a:solidFill>
                            <a:schemeClr val="lt1"/>
                          </a:solidFill>
                          <a:latin typeface="+mn-lt"/>
                          <a:ea typeface="+mn-ea"/>
                          <a:cs typeface="+mn-cs"/>
                        </a:rPr>
                        <a:t>vositalarining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ruxsat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to‘la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vazniga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tarkibga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kiruvchi</a:t>
                      </a:r>
                      <a:r>
                        <a:rPr lang="en-US" sz="1800" b="1" kern="1200" dirty="0" smtClean="0">
                          <a:solidFill>
                            <a:schemeClr val="lt1"/>
                          </a:solidFill>
                          <a:latin typeface="+mn-lt"/>
                          <a:ea typeface="+mn-ea"/>
                          <a:cs typeface="+mn-cs"/>
                        </a:rPr>
                        <a:t> transport </a:t>
                      </a:r>
                      <a:r>
                        <a:rPr lang="en-US" sz="1800" b="1" kern="1200" dirty="0" err="1" smtClean="0">
                          <a:solidFill>
                            <a:schemeClr val="lt1"/>
                          </a:solidFill>
                          <a:latin typeface="+mn-lt"/>
                          <a:ea typeface="+mn-ea"/>
                          <a:cs typeface="+mn-cs"/>
                        </a:rPr>
                        <a:t>vositalarining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ruxsat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to‘la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vaznlari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yig‘indisi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kiradi</a:t>
                      </a:r>
                      <a:r>
                        <a:rPr lang="en-US" sz="1800" b="1" kern="1200" dirty="0" smtClean="0">
                          <a:solidFill>
                            <a:schemeClr val="lt1"/>
                          </a:solidFill>
                          <a:latin typeface="+mn-lt"/>
                          <a:ea typeface="+mn-ea"/>
                          <a:cs typeface="+mn-cs"/>
                        </a:rPr>
                        <a:t>.</a:t>
                      </a:r>
                      <a:endParaRPr lang="ru-RU" sz="1800" b="1" kern="1200" dirty="0" smtClean="0">
                        <a:solidFill>
                          <a:schemeClr val="lt1"/>
                        </a:solidFill>
                        <a:latin typeface="+mn-lt"/>
                        <a:ea typeface="+mn-ea"/>
                        <a:cs typeface="+mn-cs"/>
                      </a:endParaRPr>
                    </a:p>
                  </a:txBody>
                  <a:tcPr/>
                </a:tc>
              </a:tr>
              <a:tr h="31006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8816" t="20499" r="22586" b="20222"/>
          <a:stretch>
            <a:fillRect/>
          </a:stretch>
        </p:blipFill>
        <p:spPr bwMode="auto">
          <a:xfrm>
            <a:off x="1763688" y="3212976"/>
            <a:ext cx="6120680" cy="280831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9"/>
          <a:ext cx="8064896" cy="5304562"/>
        </p:xfrm>
        <a:graphic>
          <a:graphicData uri="http://schemas.openxmlformats.org/drawingml/2006/table">
            <a:tbl>
              <a:tblPr firstRow="1" bandRow="1">
                <a:tableStyleId>{5C22544A-7EE6-4342-B048-85BDC9FD1C3A}</a:tableStyleId>
              </a:tblPr>
              <a:tblGrid>
                <a:gridCol w="8064896"/>
              </a:tblGrid>
              <a:tr h="244033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Tartibga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soluvchi</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O‘zbekiston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Respublikasi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Ichki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vazirligi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Davlat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xavfsizligi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xizmati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keyingi</a:t>
                      </a:r>
                      <a:r>
                        <a:rPr lang="en-US" sz="1800" b="1" kern="1200" dirty="0" smtClean="0">
                          <a:solidFill>
                            <a:schemeClr val="lt1"/>
                          </a:solidFill>
                          <a:latin typeface="+mn-lt"/>
                          <a:ea typeface="+mn-ea"/>
                          <a:cs typeface="+mn-cs"/>
                        </a:rPr>
                        <a:t> 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rinlarda</a:t>
                      </a:r>
                      <a:r>
                        <a:rPr lang="en-US" sz="1800" b="1" kern="1200" dirty="0" smtClean="0">
                          <a:solidFill>
                            <a:schemeClr val="lt1"/>
                          </a:solidFill>
                          <a:latin typeface="+mn-lt"/>
                          <a:ea typeface="+mn-ea"/>
                          <a:cs typeface="+mn-cs"/>
                        </a:rPr>
                        <a:t> DYHXX</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harbiy</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avtomobil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nazorati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organlari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xodimi</a:t>
                      </a:r>
                      <a:r>
                        <a:rPr lang="ru-RU" sz="1800" b="1" kern="1200" dirty="0" smtClean="0">
                          <a:solidFill>
                            <a:schemeClr val="lt1"/>
                          </a:solidFill>
                          <a:latin typeface="+mn-lt"/>
                          <a:ea typeface="+mn-ea"/>
                          <a:cs typeface="+mn-cs"/>
                        </a:rPr>
                        <a:t>, </a:t>
                      </a:r>
                      <a:r>
                        <a:rPr lang="en-US" sz="1800" b="1" kern="1200" dirty="0" smtClean="0">
                          <a:solidFill>
                            <a:schemeClr val="lt1"/>
                          </a:solidFill>
                          <a:latin typeface="+mn-lt"/>
                          <a:ea typeface="+mn-ea"/>
                          <a:cs typeface="+mn-cs"/>
                        </a:rPr>
                        <a:t>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z </a:t>
                      </a:r>
                      <a:r>
                        <a:rPr lang="en-US" sz="1800" b="1" kern="1200" dirty="0" err="1" smtClean="0">
                          <a:solidFill>
                            <a:schemeClr val="lt1"/>
                          </a:solidFill>
                          <a:latin typeface="+mn-lt"/>
                          <a:ea typeface="+mn-ea"/>
                          <a:cs typeface="+mn-cs"/>
                        </a:rPr>
                        <a:t>xizmat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vazifalarini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bajarayotgan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ushbu</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Qoidalarda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zda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tutilgan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ishoralar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yordamida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tartibga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solish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vakolatiga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uni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bevosita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amalga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oshirayotgan</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ldan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foydalanish</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xizmati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xodimlari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temir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kesishmasi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en-US" sz="1800" b="1" kern="1200" dirty="0" smtClean="0">
                          <a:solidFill>
                            <a:schemeClr val="lt1"/>
                          </a:solidFill>
                          <a:latin typeface="+mn-lt"/>
                          <a:ea typeface="+mn-ea"/>
                          <a:cs typeface="+mn-cs"/>
                        </a:rPr>
                        <a:t> sol </a:t>
                      </a:r>
                      <a:r>
                        <a:rPr lang="en-US" sz="1800" b="1" kern="1200" dirty="0" err="1" smtClean="0">
                          <a:solidFill>
                            <a:schemeClr val="lt1"/>
                          </a:solidFill>
                          <a:latin typeface="+mn-lt"/>
                          <a:ea typeface="+mn-ea"/>
                          <a:cs typeface="+mn-cs"/>
                        </a:rPr>
                        <a:t>kechuvlaridagi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navbatchilar</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Tartibga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soluvchi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maxsus</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kiyim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va</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taniqlik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belgisi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bog</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ichi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jezl</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qizil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ishorali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yorug</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lik</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qaytargich</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qizil</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chiroq</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bayroqcha</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shart</a:t>
                      </a:r>
                      <a:r>
                        <a:rPr lang="ru-RU" sz="1800" b="1" kern="1200" dirty="0" smtClean="0">
                          <a:solidFill>
                            <a:schemeClr val="lt1"/>
                          </a:solidFill>
                          <a:latin typeface="+mn-lt"/>
                          <a:ea typeface="+mn-ea"/>
                          <a:cs typeface="+mn-cs"/>
                        </a:rPr>
                        <a:t> (1.48-</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2744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9128" t="16066" r="23364" b="22438"/>
          <a:stretch>
            <a:fillRect/>
          </a:stretch>
        </p:blipFill>
        <p:spPr bwMode="auto">
          <a:xfrm>
            <a:off x="3419872" y="4077072"/>
            <a:ext cx="5112568" cy="2448272"/>
          </a:xfrm>
          <a:prstGeom prst="rect">
            <a:avLst/>
          </a:prstGeom>
          <a:noFill/>
          <a:ln w="9525">
            <a:noFill/>
            <a:miter lim="800000"/>
            <a:headEnd/>
            <a:tailEnd/>
          </a:ln>
        </p:spPr>
      </p:pic>
      <p:pic>
        <p:nvPicPr>
          <p:cNvPr id="9" name="Рисунок 8"/>
          <p:cNvPicPr/>
          <p:nvPr/>
        </p:nvPicPr>
        <p:blipFill>
          <a:blip r:embed="rId3" cstate="print"/>
          <a:srcRect l="29283" t="13850" r="24767" b="22992"/>
          <a:stretch>
            <a:fillRect/>
          </a:stretch>
        </p:blipFill>
        <p:spPr bwMode="auto">
          <a:xfrm>
            <a:off x="611560" y="4077072"/>
            <a:ext cx="2664296" cy="2448272"/>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84575"/>
        </p:xfrm>
        <a:graphic>
          <a:graphicData uri="http://schemas.openxmlformats.org/drawingml/2006/table">
            <a:tbl>
              <a:tblPr firstRow="1" bandRow="1">
                <a:tableStyleId>{5C22544A-7EE6-4342-B048-85BDC9FD1C3A}</a:tableStyleId>
              </a:tblPr>
              <a:tblGrid>
                <a:gridCol w="8064896"/>
              </a:tblGrid>
              <a:tr h="180288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berish</a:t>
                      </a:r>
                      <a:r>
                        <a:rPr lang="ru-RU" sz="1800" b="1" kern="1200" dirty="0" smtClean="0">
                          <a:solidFill>
                            <a:schemeClr val="lt1"/>
                          </a:solidFill>
                          <a:latin typeface="+mn-lt"/>
                          <a:ea typeface="+mn-ea"/>
                          <a:cs typeface="+mn-cs"/>
                        </a:rPr>
                        <a:t> —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qatnashchilariga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nisbatan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imtiyozi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boshqa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smtClean="0">
                          <a:solidFill>
                            <a:schemeClr val="lt1"/>
                          </a:solidFill>
                          <a:latin typeface="+mn-lt"/>
                          <a:ea typeface="+mn-ea"/>
                          <a:cs typeface="+mn-cs"/>
                        </a:rPr>
                        <a:t>l </a:t>
                      </a:r>
                      <a:r>
                        <a:rPr lang="en-US" sz="1800" b="1" kern="1200" dirty="0" err="1" smtClean="0">
                          <a:solidFill>
                            <a:schemeClr val="lt1"/>
                          </a:solidFill>
                          <a:latin typeface="+mn-lt"/>
                          <a:ea typeface="+mn-ea"/>
                          <a:cs typeface="+mn-cs"/>
                        </a:rPr>
                        <a:t>harakati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qatnashchisining</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nalishi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tezligini</a:t>
                      </a:r>
                      <a:r>
                        <a:rPr lang="en-US" sz="1800" b="1" kern="1200" dirty="0" smtClean="0">
                          <a:solidFill>
                            <a:schemeClr val="lt1"/>
                          </a:solidFill>
                          <a:latin typeface="+mn-lt"/>
                          <a:ea typeface="+mn-ea"/>
                          <a:cs typeface="+mn-cs"/>
                        </a:rPr>
                        <a:t> 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zgartirishga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majbur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mumkin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lgan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hollarda</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harakatni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davom</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ettirmasligini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yoki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boshlamasligini</a:t>
                      </a:r>
                      <a:r>
                        <a:rPr lang="ru-RU"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biror</a:t>
                      </a:r>
                      <a:r>
                        <a:rPr lang="ru-RU" sz="1800" b="1" kern="1200" dirty="0" smtClean="0">
                          <a:solidFill>
                            <a:schemeClr val="lt1"/>
                          </a:solidFill>
                          <a:latin typeface="+mn-lt"/>
                          <a:ea typeface="+mn-ea"/>
                          <a:cs typeface="+mn-cs"/>
                        </a:rPr>
                        <a:t>-</a:t>
                      </a:r>
                      <a:r>
                        <a:rPr lang="en-US" sz="1800" b="1" kern="1200" dirty="0" err="1" smtClean="0">
                          <a:solidFill>
                            <a:schemeClr val="lt1"/>
                          </a:solidFill>
                          <a:latin typeface="+mn-lt"/>
                          <a:ea typeface="+mn-ea"/>
                          <a:cs typeface="+mn-cs"/>
                        </a:rPr>
                        <a:t>bir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manyovr</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bajarishi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mumkin</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emasligini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bildiruvchi</a:t>
                      </a:r>
                      <a:r>
                        <a:rPr lang="en-US" sz="1800" b="1" kern="1200" dirty="0" smtClean="0">
                          <a:solidFill>
                            <a:schemeClr val="lt1"/>
                          </a:solidFill>
                          <a:latin typeface="+mn-lt"/>
                          <a:ea typeface="+mn-ea"/>
                          <a:cs typeface="+mn-cs"/>
                        </a:rPr>
                        <a:t> </a:t>
                      </a:r>
                      <a:r>
                        <a:rPr lang="en-US" sz="1800" b="1" kern="1200" dirty="0" err="1" smtClean="0">
                          <a:solidFill>
                            <a:schemeClr val="lt1"/>
                          </a:solidFill>
                          <a:latin typeface="+mn-lt"/>
                          <a:ea typeface="+mn-ea"/>
                          <a:cs typeface="+mn-cs"/>
                        </a:rPr>
                        <a:t>talab</a:t>
                      </a:r>
                      <a:r>
                        <a:rPr lang="en-US" sz="1800" b="1" kern="1200" dirty="0" smtClean="0">
                          <a:solidFill>
                            <a:schemeClr val="lt1"/>
                          </a:solidFill>
                          <a:latin typeface="+mn-lt"/>
                          <a:ea typeface="+mn-ea"/>
                          <a:cs typeface="+mn-cs"/>
                        </a:rPr>
                        <a:t> </a:t>
                      </a:r>
                      <a:r>
                        <a:rPr lang="ru-RU" sz="1800" b="1" kern="1200" dirty="0" smtClean="0">
                          <a:solidFill>
                            <a:schemeClr val="lt1"/>
                          </a:solidFill>
                          <a:latin typeface="+mn-lt"/>
                          <a:ea typeface="+mn-ea"/>
                          <a:cs typeface="+mn-cs"/>
                        </a:rPr>
                        <a:t>(1.49-</a:t>
                      </a:r>
                      <a:r>
                        <a:rPr lang="en-US" sz="1800" b="1" kern="1200" dirty="0" err="1" smtClean="0">
                          <a:solidFill>
                            <a:schemeClr val="lt1"/>
                          </a:solidFill>
                          <a:latin typeface="+mn-lt"/>
                          <a:ea typeface="+mn-ea"/>
                          <a:cs typeface="+mn-cs"/>
                        </a:rPr>
                        <a:t>rasm</a:t>
                      </a:r>
                      <a:r>
                        <a:rPr lang="ru-RU" sz="1800" b="1" kern="1200" dirty="0" smtClean="0">
                          <a:solidFill>
                            <a:schemeClr val="lt1"/>
                          </a:solidFill>
                          <a:latin typeface="+mn-lt"/>
                          <a:ea typeface="+mn-ea"/>
                          <a:cs typeface="+mn-cs"/>
                        </a:rPr>
                        <a:t>).</a:t>
                      </a:r>
                    </a:p>
                  </a:txBody>
                  <a:tcPr/>
                </a:tc>
              </a:tr>
              <a:tr h="3381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10" name="Рисунок 9"/>
          <p:cNvPicPr/>
          <p:nvPr/>
        </p:nvPicPr>
        <p:blipFill>
          <a:blip r:embed="rId2" cstate="print"/>
          <a:srcRect l="29439" t="16066" r="22430" b="20776"/>
          <a:stretch>
            <a:fillRect/>
          </a:stretch>
        </p:blipFill>
        <p:spPr bwMode="auto">
          <a:xfrm>
            <a:off x="2051720" y="3284984"/>
            <a:ext cx="5040560" cy="309634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112568"/>
        </p:xfrm>
        <a:graphic>
          <a:graphicData uri="http://schemas.openxmlformats.org/drawingml/2006/table">
            <a:tbl>
              <a:tblPr firstRow="1" bandRow="1">
                <a:tableStyleId>{5C22544A-7EE6-4342-B048-85BDC9FD1C3A}</a:tableStyleId>
              </a:tblPr>
              <a:tblGrid>
                <a:gridCol w="8064896"/>
              </a:tblGrid>
              <a:tr h="1152128">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lt1"/>
                          </a:solidFill>
                          <a:latin typeface="+mn-lt"/>
                          <a:ea typeface="+mn-ea"/>
                          <a:cs typeface="+mn-cs"/>
                        </a:rPr>
                        <a:t>Yo</a:t>
                      </a:r>
                      <a:r>
                        <a:rPr lang="ru-RU" sz="2000" b="1" kern="1200" dirty="0" smtClean="0">
                          <a:solidFill>
                            <a:schemeClr val="lt1"/>
                          </a:solidFill>
                          <a:latin typeface="+mn-lt"/>
                          <a:ea typeface="+mn-ea"/>
                          <a:cs typeface="+mn-cs"/>
                        </a:rPr>
                        <a:t>‘</a:t>
                      </a:r>
                      <a:r>
                        <a:rPr lang="en-US" sz="2000" b="1" kern="1200" dirty="0" smtClean="0">
                          <a:solidFill>
                            <a:schemeClr val="lt1"/>
                          </a:solidFill>
                          <a:latin typeface="+mn-lt"/>
                          <a:ea typeface="+mn-ea"/>
                          <a:cs typeface="+mn-cs"/>
                        </a:rPr>
                        <a:t>l </a:t>
                      </a:r>
                      <a:r>
                        <a:rPr lang="en-US" sz="2000" b="1" kern="1200" dirty="0" err="1" smtClean="0">
                          <a:solidFill>
                            <a:schemeClr val="lt1"/>
                          </a:solidFill>
                          <a:latin typeface="+mn-lt"/>
                          <a:ea typeface="+mn-ea"/>
                          <a:cs typeface="+mn-cs"/>
                        </a:rPr>
                        <a:t>harakati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qatnashchisi</a:t>
                      </a:r>
                      <a:r>
                        <a:rPr lang="ru-RU"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yo</a:t>
                      </a:r>
                      <a:r>
                        <a:rPr lang="ru-RU" sz="2000" b="1" kern="1200" dirty="0" smtClean="0">
                          <a:solidFill>
                            <a:schemeClr val="lt1"/>
                          </a:solidFill>
                          <a:latin typeface="+mn-lt"/>
                          <a:ea typeface="+mn-ea"/>
                          <a:cs typeface="+mn-cs"/>
                        </a:rPr>
                        <a:t>‘</a:t>
                      </a:r>
                      <a:r>
                        <a:rPr lang="en-US" sz="2000" b="1" kern="1200" dirty="0" smtClean="0">
                          <a:solidFill>
                            <a:schemeClr val="lt1"/>
                          </a:solidFill>
                          <a:latin typeface="+mn-lt"/>
                          <a:ea typeface="+mn-ea"/>
                          <a:cs typeface="+mn-cs"/>
                        </a:rPr>
                        <a:t>l </a:t>
                      </a:r>
                      <a:r>
                        <a:rPr lang="en-US" sz="2000" b="1" kern="1200" dirty="0" err="1" smtClean="0">
                          <a:solidFill>
                            <a:schemeClr val="lt1"/>
                          </a:solidFill>
                          <a:latin typeface="+mn-lt"/>
                          <a:ea typeface="+mn-ea"/>
                          <a:cs typeface="+mn-cs"/>
                        </a:rPr>
                        <a:t>harakati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jarayonida</a:t>
                      </a:r>
                      <a:r>
                        <a:rPr lang="en-US" sz="2000" b="1" kern="1200" dirty="0" smtClean="0">
                          <a:solidFill>
                            <a:schemeClr val="lt1"/>
                          </a:solidFill>
                          <a:latin typeface="+mn-lt"/>
                          <a:ea typeface="+mn-ea"/>
                          <a:cs typeface="+mn-cs"/>
                        </a:rPr>
                        <a:t> transport </a:t>
                      </a:r>
                      <a:r>
                        <a:rPr lang="en-US" sz="2000" b="1" kern="1200" dirty="0" err="1" smtClean="0">
                          <a:solidFill>
                            <a:schemeClr val="lt1"/>
                          </a:solidFill>
                          <a:latin typeface="+mn-lt"/>
                          <a:ea typeface="+mn-ea"/>
                          <a:cs typeface="+mn-cs"/>
                        </a:rPr>
                        <a:t>vositasining</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haydovchisi</a:t>
                      </a:r>
                      <a:r>
                        <a:rPr lang="ru-RU"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a:t>
                      </a:r>
                      <a:r>
                        <a:rPr lang="ru-RU" sz="2000" b="1" kern="1200" dirty="0" smtClean="0">
                          <a:solidFill>
                            <a:schemeClr val="lt1"/>
                          </a:solidFill>
                          <a:latin typeface="+mn-lt"/>
                          <a:ea typeface="+mn-ea"/>
                          <a:cs typeface="+mn-cs"/>
                        </a:rPr>
                        <a:t>‘</a:t>
                      </a:r>
                      <a:r>
                        <a:rPr lang="en-US" sz="2000" b="1" kern="1200" dirty="0" err="1" smtClean="0">
                          <a:solidFill>
                            <a:schemeClr val="lt1"/>
                          </a:solidFill>
                          <a:latin typeface="+mn-lt"/>
                          <a:ea typeface="+mn-ea"/>
                          <a:cs typeface="+mn-cs"/>
                        </a:rPr>
                        <a:t>lovchisi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yoki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piyoda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tariqasida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bevosita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ishtirok</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etayotgan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shaxs</a:t>
                      </a:r>
                      <a:r>
                        <a:rPr lang="en-US" sz="2000" b="1" kern="1200" dirty="0" smtClean="0">
                          <a:solidFill>
                            <a:schemeClr val="lt1"/>
                          </a:solidFill>
                          <a:latin typeface="+mn-lt"/>
                          <a:ea typeface="+mn-ea"/>
                          <a:cs typeface="+mn-cs"/>
                        </a:rPr>
                        <a:t> </a:t>
                      </a:r>
                      <a:r>
                        <a:rPr lang="ru-RU" sz="2000" b="1" kern="1200" dirty="0" smtClean="0">
                          <a:solidFill>
                            <a:schemeClr val="lt1"/>
                          </a:solidFill>
                          <a:latin typeface="+mn-lt"/>
                          <a:ea typeface="+mn-ea"/>
                          <a:cs typeface="+mn-cs"/>
                        </a:rPr>
                        <a:t>(1.50-</a:t>
                      </a:r>
                      <a:r>
                        <a:rPr lang="en-US" sz="2000" b="1" kern="1200" dirty="0" err="1" smtClean="0">
                          <a:solidFill>
                            <a:schemeClr val="lt1"/>
                          </a:solidFill>
                          <a:latin typeface="+mn-lt"/>
                          <a:ea typeface="+mn-ea"/>
                          <a:cs typeface="+mn-cs"/>
                        </a:rPr>
                        <a:t>rasm</a:t>
                      </a:r>
                      <a:r>
                        <a:rPr lang="ru-RU" sz="2000" b="1" kern="1200" dirty="0" smtClean="0">
                          <a:solidFill>
                            <a:schemeClr val="lt1"/>
                          </a:solidFill>
                          <a:latin typeface="+mn-lt"/>
                          <a:ea typeface="+mn-ea"/>
                          <a:cs typeface="+mn-cs"/>
                        </a:rPr>
                        <a:t>).</a:t>
                      </a:r>
                    </a:p>
                  </a:txBody>
                  <a:tcPr/>
                </a:tc>
              </a:tr>
              <a:tr h="39604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6" name="Рисунок 5"/>
          <p:cNvPicPr/>
          <p:nvPr/>
        </p:nvPicPr>
        <p:blipFill>
          <a:blip r:embed="rId2" cstate="print"/>
          <a:srcRect l="54829" t="18560" r="6075" b="27147"/>
          <a:stretch>
            <a:fillRect/>
          </a:stretch>
        </p:blipFill>
        <p:spPr bwMode="auto">
          <a:xfrm>
            <a:off x="2051720" y="2633662"/>
            <a:ext cx="5040560" cy="3747666"/>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3.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qatnashchilariga</a:t>
            </a:r>
            <a:r>
              <a:rPr lang="en-US" sz="1800" b="1" dirty="0" smtClean="0"/>
              <a:t> </a:t>
            </a:r>
            <a:r>
              <a:rPr lang="en-US" sz="1800" b="1" dirty="0" err="1" smtClean="0"/>
              <a:t>qo‘yiladigan</a:t>
            </a:r>
            <a:r>
              <a:rPr lang="en-US" sz="1800" b="1" dirty="0" smtClean="0"/>
              <a:t> </a:t>
            </a:r>
            <a:r>
              <a:rPr lang="en-US" sz="1800" b="1" dirty="0" err="1" smtClean="0"/>
              <a:t>talablar</a:t>
            </a:r>
            <a:r>
              <a:rPr lang="en-US" sz="1800" b="1" dirty="0" smtClean="0"/>
              <a:t>. </a:t>
            </a:r>
            <a:r>
              <a:rPr lang="en-US" sz="1800" b="1" dirty="0" err="1" smtClean="0"/>
              <a:t>Yo‘l</a:t>
            </a:r>
            <a:r>
              <a:rPr lang="en-US" sz="1800" b="1" dirty="0" smtClean="0"/>
              <a:t> </a:t>
            </a:r>
            <a:r>
              <a:rPr lang="en-US" sz="1800" b="1" dirty="0" err="1" smtClean="0"/>
              <a:t>harakati</a:t>
            </a:r>
            <a:r>
              <a:rPr lang="en-US" sz="1800" b="1" dirty="0" smtClean="0"/>
              <a:t> </a:t>
            </a:r>
            <a:r>
              <a:rPr lang="en-US" sz="1800" b="1" dirty="0" err="1" smtClean="0"/>
              <a:t>qatnashchilarining</a:t>
            </a:r>
            <a:r>
              <a:rPr lang="en-US" sz="1800" b="1" dirty="0" smtClean="0"/>
              <a:t> </a:t>
            </a:r>
            <a:r>
              <a:rPr lang="en-US" sz="1800" b="1" dirty="0" err="1" smtClean="0"/>
              <a:t>vazifalari</a:t>
            </a:r>
            <a:r>
              <a:rPr lang="en-US" sz="1800" b="1" dirty="0" smtClean="0"/>
              <a:t>. </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7" name="Таблица 6"/>
          <p:cNvGraphicFramePr>
            <a:graphicFrameLocks noGrp="1"/>
          </p:cNvGraphicFramePr>
          <p:nvPr/>
        </p:nvGraphicFramePr>
        <p:xfrm>
          <a:off x="611560" y="1340768"/>
          <a:ext cx="8064896" cy="5328592"/>
        </p:xfrm>
        <a:graphic>
          <a:graphicData uri="http://schemas.openxmlformats.org/drawingml/2006/table">
            <a:tbl>
              <a:tblPr firstRow="1" bandRow="1">
                <a:tableStyleId>{5C22544A-7EE6-4342-B048-85BDC9FD1C3A}</a:tableStyleId>
              </a:tblPr>
              <a:tblGrid>
                <a:gridCol w="8064896"/>
              </a:tblGrid>
              <a:tr h="864096">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lt1"/>
                          </a:solidFill>
                          <a:latin typeface="+mn-lt"/>
                          <a:ea typeface="+mn-ea"/>
                          <a:cs typeface="+mn-cs"/>
                        </a:rPr>
                        <a:t>Transport </a:t>
                      </a:r>
                      <a:r>
                        <a:rPr lang="en-US" sz="2000" b="1" kern="1200" dirty="0" err="1" smtClean="0">
                          <a:solidFill>
                            <a:schemeClr val="lt1"/>
                          </a:solidFill>
                          <a:latin typeface="+mn-lt"/>
                          <a:ea typeface="+mn-ea"/>
                          <a:cs typeface="+mn-cs"/>
                        </a:rPr>
                        <a:t>vositasi</a:t>
                      </a:r>
                      <a:r>
                        <a:rPr lang="ru-RU" sz="2000" b="1" kern="1200" dirty="0" smtClean="0">
                          <a:solidFill>
                            <a:schemeClr val="lt1"/>
                          </a:solidFill>
                          <a:latin typeface="+mn-lt"/>
                          <a:ea typeface="+mn-ea"/>
                          <a:cs typeface="+mn-cs"/>
                        </a:rPr>
                        <a:t> — </a:t>
                      </a:r>
                      <a:r>
                        <a:rPr lang="en-US" sz="2000" b="1" kern="1200" dirty="0" err="1" smtClean="0">
                          <a:solidFill>
                            <a:schemeClr val="lt1"/>
                          </a:solidFill>
                          <a:latin typeface="+mn-lt"/>
                          <a:ea typeface="+mn-ea"/>
                          <a:cs typeface="+mn-cs"/>
                        </a:rPr>
                        <a:t>odamlarni</a:t>
                      </a:r>
                      <a:r>
                        <a:rPr lang="ru-RU"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yuklarni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tashishga</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yoki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maxsus</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ishlarni</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bajarishga</a:t>
                      </a:r>
                      <a:r>
                        <a:rPr lang="en-US" sz="2000" b="1" kern="1200" dirty="0" smtClean="0">
                          <a:solidFill>
                            <a:schemeClr val="lt1"/>
                          </a:solidFill>
                          <a:latin typeface="+mn-lt"/>
                          <a:ea typeface="+mn-ea"/>
                          <a:cs typeface="+mn-cs"/>
                        </a:rPr>
                        <a:t> mo</a:t>
                      </a:r>
                      <a:r>
                        <a:rPr lang="ru-RU" sz="2000" b="1" kern="1200" dirty="0" smtClean="0">
                          <a:solidFill>
                            <a:schemeClr val="lt1"/>
                          </a:solidFill>
                          <a:latin typeface="+mn-lt"/>
                          <a:ea typeface="+mn-ea"/>
                          <a:cs typeface="+mn-cs"/>
                        </a:rPr>
                        <a:t>‘</a:t>
                      </a:r>
                      <a:r>
                        <a:rPr lang="en-US" sz="2000" b="1" kern="1200" dirty="0" err="1" smtClean="0">
                          <a:solidFill>
                            <a:schemeClr val="lt1"/>
                          </a:solidFill>
                          <a:latin typeface="+mn-lt"/>
                          <a:ea typeface="+mn-ea"/>
                          <a:cs typeface="+mn-cs"/>
                        </a:rPr>
                        <a:t>ljallangan</a:t>
                      </a:r>
                      <a:r>
                        <a:rPr lang="en-US" sz="2000" b="1" kern="1200" dirty="0" smtClean="0">
                          <a:solidFill>
                            <a:schemeClr val="lt1"/>
                          </a:solidFill>
                          <a:latin typeface="+mn-lt"/>
                          <a:ea typeface="+mn-ea"/>
                          <a:cs typeface="+mn-cs"/>
                        </a:rPr>
                        <a:t> </a:t>
                      </a:r>
                      <a:r>
                        <a:rPr lang="en-US" sz="2000" b="1" kern="1200" dirty="0" err="1" smtClean="0">
                          <a:solidFill>
                            <a:schemeClr val="lt1"/>
                          </a:solidFill>
                          <a:latin typeface="+mn-lt"/>
                          <a:ea typeface="+mn-ea"/>
                          <a:cs typeface="+mn-cs"/>
                        </a:rPr>
                        <a:t>qurilma</a:t>
                      </a:r>
                      <a:r>
                        <a:rPr lang="en-US" sz="2000" b="1" kern="1200" dirty="0" smtClean="0">
                          <a:solidFill>
                            <a:schemeClr val="lt1"/>
                          </a:solidFill>
                          <a:latin typeface="+mn-lt"/>
                          <a:ea typeface="+mn-ea"/>
                          <a:cs typeface="+mn-cs"/>
                        </a:rPr>
                        <a:t> </a:t>
                      </a:r>
                      <a:r>
                        <a:rPr lang="ru-RU" sz="2000" b="1" kern="1200" dirty="0" smtClean="0">
                          <a:solidFill>
                            <a:schemeClr val="lt1"/>
                          </a:solidFill>
                          <a:latin typeface="+mn-lt"/>
                          <a:ea typeface="+mn-ea"/>
                          <a:cs typeface="+mn-cs"/>
                        </a:rPr>
                        <a:t>(1.51-</a:t>
                      </a:r>
                      <a:r>
                        <a:rPr lang="en-US" sz="2000" b="1" kern="1200" dirty="0" err="1" smtClean="0">
                          <a:solidFill>
                            <a:schemeClr val="lt1"/>
                          </a:solidFill>
                          <a:latin typeface="+mn-lt"/>
                          <a:ea typeface="+mn-ea"/>
                          <a:cs typeface="+mn-cs"/>
                        </a:rPr>
                        <a:t>rasm</a:t>
                      </a:r>
                      <a:r>
                        <a:rPr lang="ru-RU" sz="2000" b="1" kern="1200" dirty="0" smtClean="0">
                          <a:solidFill>
                            <a:schemeClr val="lt1"/>
                          </a:solidFill>
                          <a:latin typeface="+mn-lt"/>
                          <a:ea typeface="+mn-ea"/>
                          <a:cs typeface="+mn-cs"/>
                        </a:rPr>
                        <a:t>).</a:t>
                      </a:r>
                    </a:p>
                  </a:txBody>
                  <a:tcPr/>
                </a:tc>
              </a:tr>
              <a:tr h="44644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r>
            </a:tbl>
          </a:graphicData>
        </a:graphic>
      </p:graphicFrame>
      <p:pic>
        <p:nvPicPr>
          <p:cNvPr id="8" name="Рисунок 7"/>
          <p:cNvPicPr/>
          <p:nvPr/>
        </p:nvPicPr>
        <p:blipFill>
          <a:blip r:embed="rId2" cstate="print"/>
          <a:srcRect l="29128" t="11080" r="24610" b="20776"/>
          <a:stretch>
            <a:fillRect/>
          </a:stretch>
        </p:blipFill>
        <p:spPr bwMode="auto">
          <a:xfrm>
            <a:off x="1115616" y="2420888"/>
            <a:ext cx="6912768" cy="4176464"/>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4-5. </a:t>
            </a:r>
            <a:r>
              <a:rPr lang="en-US" sz="1800" b="1" dirty="0" err="1" smtClean="0"/>
              <a:t>Haydovchining</a:t>
            </a:r>
            <a:r>
              <a:rPr lang="en-US" sz="1800" b="1" dirty="0" smtClean="0"/>
              <a:t> </a:t>
            </a:r>
            <a:r>
              <a:rPr lang="en-US" sz="1800" b="1" dirty="0" err="1" smtClean="0"/>
              <a:t>zaruriy</a:t>
            </a:r>
            <a:r>
              <a:rPr lang="en-US" sz="1800" b="1" dirty="0" smtClean="0"/>
              <a:t> </a:t>
            </a:r>
            <a:r>
              <a:rPr lang="en-US" sz="1800" b="1" dirty="0" err="1" smtClean="0"/>
              <a:t>hujjatlari</a:t>
            </a:r>
            <a:r>
              <a:rPr lang="en-US" sz="1800" b="1" dirty="0" smtClean="0"/>
              <a:t>. </a:t>
            </a:r>
            <a:r>
              <a:rPr lang="en-US" sz="1800" b="1" dirty="0" err="1" smtClean="0"/>
              <a:t>Haydovchining</a:t>
            </a:r>
            <a:r>
              <a:rPr lang="en-US" sz="1800" b="1" dirty="0" smtClean="0"/>
              <a:t> </a:t>
            </a:r>
            <a:r>
              <a:rPr lang="en-US" sz="1800" b="1" dirty="0" err="1" smtClean="0"/>
              <a:t>majburiyatlari</a:t>
            </a:r>
            <a:r>
              <a:rPr lang="en-US" sz="1800" b="1" dirty="0" smtClean="0"/>
              <a:t>. </a:t>
            </a:r>
            <a:r>
              <a:rPr lang="en-US" sz="1800" b="1" dirty="0" err="1" smtClean="0"/>
              <a:t>Yo‘l</a:t>
            </a:r>
            <a:r>
              <a:rPr lang="en-US" sz="1800" b="1" dirty="0" smtClean="0"/>
              <a:t> transport </a:t>
            </a:r>
            <a:r>
              <a:rPr lang="en-US" sz="1800" b="1" dirty="0" err="1" smtClean="0"/>
              <a:t>hodisasi</a:t>
            </a:r>
            <a:r>
              <a:rPr lang="en-US" sz="1800" b="1" dirty="0" smtClean="0"/>
              <a:t> </a:t>
            </a:r>
            <a:r>
              <a:rPr lang="en-US" sz="1800" b="1" dirty="0" err="1" smtClean="0"/>
              <a:t>sodir</a:t>
            </a:r>
            <a:r>
              <a:rPr lang="en-US" sz="1800" b="1" dirty="0" smtClean="0"/>
              <a:t> </a:t>
            </a:r>
            <a:r>
              <a:rPr lang="en-US" sz="1800" b="1" dirty="0" err="1" smtClean="0"/>
              <a:t>etgan</a:t>
            </a:r>
            <a:r>
              <a:rPr lang="en-US" sz="1800" b="1" dirty="0" smtClean="0"/>
              <a:t> </a:t>
            </a:r>
            <a:r>
              <a:rPr lang="en-US" sz="1800" b="1" dirty="0" err="1" smtClean="0"/>
              <a:t>haydovchilarning</a:t>
            </a:r>
            <a:r>
              <a:rPr lang="en-US" sz="1800" b="1" dirty="0" smtClean="0"/>
              <a:t> </a:t>
            </a:r>
            <a:r>
              <a:rPr lang="en-US" sz="1800" b="1" dirty="0" err="1" smtClean="0"/>
              <a:t>vazifalari</a:t>
            </a:r>
            <a:r>
              <a:rPr lang="en-US" sz="1800" b="1" dirty="0" smtClean="0"/>
              <a:t>.</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323528" y="1628800"/>
          <a:ext cx="8568952" cy="4394200"/>
        </p:xfrm>
        <a:graphic>
          <a:graphicData uri="http://schemas.openxmlformats.org/drawingml/2006/table">
            <a:tbl>
              <a:tblPr firstRow="1" bandRow="1">
                <a:tableStyleId>{5C22544A-7EE6-4342-B048-85BDC9FD1C3A}</a:tableStyleId>
              </a:tblPr>
              <a:tblGrid>
                <a:gridCol w="8568952"/>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800" b="1" kern="1200" dirty="0" smtClean="0">
                          <a:solidFill>
                            <a:schemeClr val="lt1"/>
                          </a:solidFill>
                          <a:latin typeface="+mn-lt"/>
                          <a:ea typeface="+mn-ea"/>
                          <a:cs typeface="+mn-cs"/>
                        </a:rPr>
                        <a:t>Mexanik transport vositasining haydovchisi quyidagilarni yonida olib yurishi va IIO hodimlari talab qilganda tekshirish uchun taqdim etishi shart:</a:t>
                      </a:r>
                      <a:endParaRPr lang="ru-RU" sz="1800" b="1" kern="1200" dirty="0" smtClean="0">
                        <a:solidFill>
                          <a:schemeClr val="lt1"/>
                        </a:solidFill>
                        <a:latin typeface="+mn-lt"/>
                        <a:ea typeface="+mn-ea"/>
                        <a:cs typeface="+mn-cs"/>
                      </a:endParaRPr>
                    </a:p>
                  </a:txBody>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z-Latn-UZ" sz="1800" kern="1200" dirty="0" smtClean="0">
                          <a:solidFill>
                            <a:schemeClr val="dk1"/>
                          </a:solidFill>
                          <a:latin typeface="+mn-lt"/>
                          <a:ea typeface="+mn-ea"/>
                          <a:cs typeface="+mn-cs"/>
                        </a:rPr>
                        <a:t>Haydovchilik guvohnomasi va uning tallonini yoki transport vositasini vaqtinchalik boshqarish huquqini beruvchi tallonni, haydovchilik guvohnomasi belgilangan tartibda olib qo‘yilgan bo‘lsa, uning tallonini, haydovchilik guvohnomasi va uning talloni olib qo‘yilgan hollarda vaqtinchalik ruxsatnomani;</a:t>
                      </a:r>
                      <a:endParaRPr lang="ru-RU" sz="1800" kern="1200" dirty="0" smtClean="0">
                        <a:solidFill>
                          <a:schemeClr val="dk1"/>
                        </a:solidFill>
                        <a:latin typeface="+mn-lt"/>
                        <a:ea typeface="+mn-ea"/>
                        <a:cs typeface="+mn-cs"/>
                      </a:endParaRPr>
                    </a:p>
                  </a:txBody>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z-Latn-UZ" sz="1800" kern="1200" dirty="0" smtClean="0">
                          <a:solidFill>
                            <a:schemeClr val="dk1"/>
                          </a:solidFill>
                          <a:latin typeface="+mn-lt"/>
                          <a:ea typeface="+mn-ea"/>
                          <a:cs typeface="+mn-cs"/>
                        </a:rPr>
                        <a:t>Vaqtinchalik boshqarish huquqini beruvchi talon yoki vaqtinchalik ruxsatnoma bilan transport vositasini boshqarishda haydovchining shaxsini tasdiqlovchi hujjatni;</a:t>
                      </a:r>
                      <a:endParaRPr lang="ru-RU" sz="1800" kern="1200" dirty="0" smtClean="0">
                        <a:solidFill>
                          <a:schemeClr val="dk1"/>
                        </a:solidFill>
                        <a:latin typeface="+mn-lt"/>
                        <a:ea typeface="+mn-ea"/>
                        <a:cs typeface="+mn-cs"/>
                      </a:endParaRPr>
                    </a:p>
                  </a:txBody>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z-Latn-UZ" sz="1800" kern="1200" dirty="0" smtClean="0">
                          <a:solidFill>
                            <a:schemeClr val="dk1"/>
                          </a:solidFill>
                          <a:latin typeface="+mn-lt"/>
                          <a:ea typeface="+mn-ea"/>
                          <a:cs typeface="+mn-cs"/>
                        </a:rPr>
                        <a:t>Transport vositasi yoki tirkamani qayd qilish guvohnomasini, transport vositasining egasi bo‘lmagan hollarda esa umumiy egalik huquqini yoki tasarruf etish huquqini beruvchi, egalik qilishga va foydalanishga berilganligini tasdiqlovchi hujjatni;</a:t>
                      </a:r>
                      <a:endParaRPr lang="ru-RU" sz="1800" kern="1200" dirty="0" smtClean="0">
                        <a:solidFill>
                          <a:schemeClr val="dk1"/>
                        </a:solidFill>
                        <a:latin typeface="+mn-lt"/>
                        <a:ea typeface="+mn-ea"/>
                        <a:cs typeface="+mn-cs"/>
                      </a:endParaRPr>
                    </a:p>
                  </a:txBody>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z-Latn-UZ" sz="1800" kern="1200" dirty="0" smtClean="0">
                          <a:solidFill>
                            <a:schemeClr val="dk1"/>
                          </a:solidFill>
                          <a:latin typeface="+mn-lt"/>
                          <a:ea typeface="+mn-ea"/>
                          <a:cs typeface="+mn-cs"/>
                        </a:rPr>
                        <a:t>Transport vositasi egasining fuqarolik javobgarligini majburiy sug`urta qilish bo‘yicha sug`urta polisini;</a:t>
                      </a:r>
                      <a:endParaRPr lang="ru-RU" sz="1800" kern="1200" dirty="0" smtClean="0">
                        <a:solidFill>
                          <a:schemeClr val="dk1"/>
                        </a:solidFill>
                        <a:latin typeface="+mn-lt"/>
                        <a:ea typeface="+mn-ea"/>
                        <a:cs typeface="+mn-cs"/>
                      </a:endParaRPr>
                    </a:p>
                  </a:txBody>
                  <a:tcPr/>
                </a:tc>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z-Latn-UZ" sz="1800" kern="1200" dirty="0" smtClean="0">
                          <a:solidFill>
                            <a:schemeClr val="dk1"/>
                          </a:solidFill>
                          <a:latin typeface="+mn-lt"/>
                          <a:ea typeface="+mn-ea"/>
                          <a:cs typeface="+mn-cs"/>
                        </a:rPr>
                        <a:t>Qonunchilikda ko‘zda tutilgan hollarda yo‘l varaqasi va tashilayotgan yukning hujjatlarini.</a:t>
                      </a:r>
                      <a:endParaRPr lang="ru-RU" sz="1800" kern="1200" dirty="0" smtClean="0">
                        <a:solidFill>
                          <a:schemeClr val="dk1"/>
                        </a:solidFill>
                        <a:latin typeface="+mn-lt"/>
                        <a:ea typeface="+mn-ea"/>
                        <a:cs typeface="+mn-cs"/>
                      </a:endParaRPr>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4-5. </a:t>
            </a:r>
            <a:r>
              <a:rPr lang="en-US" sz="1800" b="1" dirty="0" err="1" smtClean="0"/>
              <a:t>Haydovchining</a:t>
            </a:r>
            <a:r>
              <a:rPr lang="en-US" sz="1800" b="1" dirty="0" smtClean="0"/>
              <a:t> </a:t>
            </a:r>
            <a:r>
              <a:rPr lang="en-US" sz="1800" b="1" dirty="0" err="1" smtClean="0"/>
              <a:t>zaruriy</a:t>
            </a:r>
            <a:r>
              <a:rPr lang="en-US" sz="1800" b="1" dirty="0" smtClean="0"/>
              <a:t> </a:t>
            </a:r>
            <a:r>
              <a:rPr lang="en-US" sz="1800" b="1" dirty="0" err="1" smtClean="0"/>
              <a:t>hujjatlari</a:t>
            </a:r>
            <a:r>
              <a:rPr lang="en-US" sz="1800" b="1" dirty="0" smtClean="0"/>
              <a:t>. </a:t>
            </a:r>
            <a:r>
              <a:rPr lang="en-US" sz="1800" b="1" dirty="0" err="1" smtClean="0"/>
              <a:t>Haydovchining</a:t>
            </a:r>
            <a:r>
              <a:rPr lang="en-US" sz="1800" b="1" dirty="0" smtClean="0"/>
              <a:t> </a:t>
            </a:r>
            <a:r>
              <a:rPr lang="en-US" sz="1800" b="1" dirty="0" err="1" smtClean="0"/>
              <a:t>majburiyatlari</a:t>
            </a:r>
            <a:r>
              <a:rPr lang="en-US" sz="1800" b="1" dirty="0" smtClean="0"/>
              <a:t>. </a:t>
            </a:r>
            <a:r>
              <a:rPr lang="en-US" sz="1800" b="1" dirty="0" err="1" smtClean="0"/>
              <a:t>Yo‘l</a:t>
            </a:r>
            <a:r>
              <a:rPr lang="en-US" sz="1800" b="1" dirty="0" smtClean="0"/>
              <a:t> transport </a:t>
            </a:r>
            <a:r>
              <a:rPr lang="en-US" sz="1800" b="1" dirty="0" err="1" smtClean="0"/>
              <a:t>hodisasi</a:t>
            </a:r>
            <a:r>
              <a:rPr lang="en-US" sz="1800" b="1" dirty="0" smtClean="0"/>
              <a:t> </a:t>
            </a:r>
            <a:r>
              <a:rPr lang="en-US" sz="1800" b="1" dirty="0" err="1" smtClean="0"/>
              <a:t>sodir</a:t>
            </a:r>
            <a:r>
              <a:rPr lang="en-US" sz="1800" b="1" dirty="0" smtClean="0"/>
              <a:t> </a:t>
            </a:r>
            <a:r>
              <a:rPr lang="en-US" sz="1800" b="1" dirty="0" err="1" smtClean="0"/>
              <a:t>etgan</a:t>
            </a:r>
            <a:r>
              <a:rPr lang="en-US" sz="1800" b="1" dirty="0" smtClean="0"/>
              <a:t> </a:t>
            </a:r>
            <a:r>
              <a:rPr lang="en-US" sz="1800" b="1" dirty="0" err="1" smtClean="0"/>
              <a:t>haydovchilarning</a:t>
            </a:r>
            <a:r>
              <a:rPr lang="en-US" sz="1800" b="1" dirty="0" smtClean="0"/>
              <a:t> </a:t>
            </a:r>
            <a:r>
              <a:rPr lang="en-US" sz="1800" b="1" dirty="0" err="1" smtClean="0"/>
              <a:t>vazifalari</a:t>
            </a:r>
            <a:r>
              <a:rPr lang="en-US" sz="1800" b="1" dirty="0" smtClean="0"/>
              <a:t>.</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179512" y="1340768"/>
          <a:ext cx="8892480" cy="5175039"/>
        </p:xfrm>
        <a:graphic>
          <a:graphicData uri="http://schemas.openxmlformats.org/drawingml/2006/table">
            <a:tbl>
              <a:tblPr firstRow="1" bandRow="1">
                <a:tableStyleId>{5C22544A-7EE6-4342-B048-85BDC9FD1C3A}</a:tableStyleId>
              </a:tblPr>
              <a:tblGrid>
                <a:gridCol w="8892480"/>
              </a:tblGrid>
              <a:tr h="3496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800" b="1" kern="1200" dirty="0" smtClean="0">
                          <a:solidFill>
                            <a:schemeClr val="lt1"/>
                          </a:solidFill>
                          <a:latin typeface="+mn-lt"/>
                          <a:ea typeface="+mn-ea"/>
                          <a:cs typeface="+mn-cs"/>
                        </a:rPr>
                        <a:t>Transport vositasi haydovchisi quyidagilarga amal qilishga majburdir:</a:t>
                      </a:r>
                      <a:endParaRPr lang="ru-RU" sz="1800" b="1" kern="1200" dirty="0" smtClean="0">
                        <a:solidFill>
                          <a:schemeClr val="lt1"/>
                        </a:solidFill>
                        <a:latin typeface="+mn-lt"/>
                        <a:ea typeface="+mn-ea"/>
                        <a:cs typeface="+mn-cs"/>
                      </a:endParaRPr>
                    </a:p>
                  </a:txBody>
                  <a:tcPr/>
                </a:tc>
              </a:tr>
              <a:tr h="61193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uz-Latn-UZ" sz="1800" kern="1200" dirty="0" smtClean="0">
                          <a:solidFill>
                            <a:schemeClr val="dk1"/>
                          </a:solidFill>
                          <a:latin typeface="+mn-lt"/>
                          <a:ea typeface="+mn-ea"/>
                          <a:cs typeface="+mn-cs"/>
                        </a:rPr>
                        <a:t>Harakatlanishdan oldin transport vositasining texnik sozligini, tozaligini va to‘liq jihozlanganligini tekshirishi;</a:t>
                      </a:r>
                      <a:endParaRPr lang="ru-RU" sz="1800" kern="1200" dirty="0" smtClean="0">
                        <a:solidFill>
                          <a:schemeClr val="dk1"/>
                        </a:solidFill>
                        <a:latin typeface="+mn-lt"/>
                        <a:ea typeface="+mn-ea"/>
                        <a:cs typeface="+mn-cs"/>
                      </a:endParaRPr>
                    </a:p>
                  </a:txBody>
                  <a:tcPr/>
                </a:tc>
              </a:tr>
              <a:tr h="113644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sv-FI" sz="1800" kern="1200" dirty="0" smtClean="0">
                          <a:solidFill>
                            <a:schemeClr val="dk1"/>
                          </a:solidFill>
                          <a:latin typeface="+mn-lt"/>
                          <a:ea typeface="+mn-ea"/>
                          <a:cs typeface="+mn-cs"/>
                        </a:rPr>
                        <a:t>Harakatlanishni boshlashdan oldin yo‘lovchilarning transport vositasiga to‘liq chiqib joylarini egallaganligiga, transport vositasining eshiklari yo‘ilganligiga, yo‘lovchilar tashish uchun maxsus jihozlangan yuk avtomobillarida yo‘lovchilar tashiyotganda ushbu qoidalarning 6.2.bandi talablari bajarilganligiga ishonch hosil qilishi;</a:t>
                      </a:r>
                      <a:endParaRPr lang="ru-RU" sz="1800" kern="1200" dirty="0" smtClean="0">
                        <a:solidFill>
                          <a:schemeClr val="dk1"/>
                        </a:solidFill>
                        <a:latin typeface="+mn-lt"/>
                        <a:ea typeface="+mn-ea"/>
                        <a:cs typeface="+mn-cs"/>
                      </a:endParaRPr>
                    </a:p>
                  </a:txBody>
                  <a:tcPr/>
                </a:tc>
              </a:tr>
              <a:tr h="61193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sv-FI" sz="1800" kern="1200" dirty="0" smtClean="0">
                          <a:solidFill>
                            <a:schemeClr val="dk1"/>
                          </a:solidFill>
                          <a:latin typeface="+mn-lt"/>
                          <a:ea typeface="+mn-ea"/>
                          <a:cs typeface="+mn-cs"/>
                        </a:rPr>
                        <a:t>Harakatlanish davrida piyodalar, ayniqsa bolalar,nogironlar, qariyalarga va velosipedchilarga nisbatan ehtiyotkorlik choralarini ko‘rishi;</a:t>
                      </a:r>
                      <a:endParaRPr lang="ru-RU" sz="1800" kern="1200" dirty="0" smtClean="0">
                        <a:solidFill>
                          <a:schemeClr val="dk1"/>
                        </a:solidFill>
                        <a:latin typeface="+mn-lt"/>
                        <a:ea typeface="+mn-ea"/>
                        <a:cs typeface="+mn-cs"/>
                      </a:endParaRPr>
                    </a:p>
                  </a:txBody>
                  <a:tcPr/>
                </a:tc>
              </a:tr>
              <a:tr h="47772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sv-FI" sz="1800" kern="1200" dirty="0" smtClean="0">
                          <a:solidFill>
                            <a:schemeClr val="dk1"/>
                          </a:solidFill>
                          <a:latin typeface="+mn-lt"/>
                          <a:ea typeface="+mn-ea"/>
                          <a:cs typeface="+mn-cs"/>
                        </a:rPr>
                        <a:t>Militsiya hodimlarining talabiga ko‘ra mastlik holatini aniqlovchi maxsus tekshiruvdan o‘tishi;</a:t>
                      </a:r>
                      <a:endParaRPr lang="ru-RU" sz="1800" kern="1200" dirty="0" smtClean="0">
                        <a:solidFill>
                          <a:schemeClr val="dk1"/>
                        </a:solidFill>
                        <a:latin typeface="+mn-lt"/>
                        <a:ea typeface="+mn-ea"/>
                        <a:cs typeface="+mn-cs"/>
                      </a:endParaRPr>
                    </a:p>
                  </a:txBody>
                  <a:tcPr/>
                </a:tc>
              </a:tr>
              <a:tr h="186267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sv-FI" sz="1600" kern="1200" dirty="0" smtClean="0">
                          <a:solidFill>
                            <a:schemeClr val="dk1"/>
                          </a:solidFill>
                          <a:latin typeface="+mn-lt"/>
                          <a:ea typeface="+mn-ea"/>
                          <a:cs typeface="+mn-cs"/>
                        </a:rPr>
                        <a:t>Yo‘l-transport hodisasi tufayli shikastlangan transport vositasini shatakka olish (faqat yuk avtomobilida), shuningdek kechiktirib bo‘lmaydigan hizmat vazifalarini bajarish zarurati tug`ilgan hollarda militsiya hodimlariga, yo‘lakay yo‘nalishda tibbiy yordam ko‘rsatishga ketayotgan tibbiyot hodimlariga, zudlik bilan tibbiy yordamga muhtoj bo‘lgan fuqarolarni davolash muassasasiga olib borish uchun tibbiyot va militsiya hodimlariga militsiyaning shtatdan tashqari hodimlariga va jamoatchi avtonazoratchilarga transport vositasidan foydalanishga imkon beradi. </a:t>
                      </a:r>
                      <a:endParaRPr lang="ru-RU" sz="1600" kern="1200" dirty="0" smtClean="0">
                        <a:solidFill>
                          <a:schemeClr val="dk1"/>
                        </a:solidFill>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ru-RU" sz="1800" kern="1200" dirty="0" smtClean="0">
                        <a:solidFill>
                          <a:schemeClr val="dk1"/>
                        </a:solidFill>
                        <a:latin typeface="+mn-lt"/>
                        <a:ea typeface="+mn-ea"/>
                        <a:cs typeface="+mn-cs"/>
                      </a:endParaRPr>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err="1" smtClean="0"/>
              <a:t>Nazorat</a:t>
            </a:r>
            <a:r>
              <a:rPr lang="ru-RU" sz="1800" b="1" dirty="0" smtClean="0"/>
              <a:t> </a:t>
            </a:r>
            <a:r>
              <a:rPr lang="en-US" sz="1800" b="1" dirty="0" err="1" smtClean="0"/>
              <a:t>uchun</a:t>
            </a:r>
            <a:r>
              <a:rPr lang="ru-RU" sz="1800" b="1" dirty="0" smtClean="0"/>
              <a:t> </a:t>
            </a:r>
            <a:r>
              <a:rPr lang="en-US" sz="1800" b="1" dirty="0" err="1" smtClean="0"/>
              <a:t>savollar</a:t>
            </a:r>
            <a:r>
              <a:rPr lang="en-US" sz="1800" b="1" dirty="0" smtClean="0"/>
              <a:t>:</a:t>
            </a:r>
            <a:r>
              <a:rPr lang="ru-RU" sz="1800" dirty="0" smtClean="0"/>
              <a:t/>
            </a:r>
            <a:br>
              <a:rPr lang="ru-RU" sz="1800" dirty="0" smtClean="0"/>
            </a:b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124744"/>
            <a:ext cx="7886700" cy="5143426"/>
          </a:xfrm>
        </p:spPr>
        <p:txBody>
          <a:bodyPr/>
          <a:lstStyle/>
          <a:p>
            <a:pPr>
              <a:buNone/>
            </a:pPr>
            <a:endParaRPr lang="ru-RU" dirty="0" smtClean="0"/>
          </a:p>
          <a:p>
            <a:pPr algn="just"/>
            <a:r>
              <a:rPr lang="en-US" dirty="0" smtClean="0"/>
              <a:t>1. </a:t>
            </a:r>
            <a:r>
              <a:rPr lang="en-US" dirty="0" err="1" smtClean="0"/>
              <a:t>O‘zbekiston</a:t>
            </a:r>
            <a:r>
              <a:rPr lang="en-US" dirty="0" smtClean="0"/>
              <a:t> </a:t>
            </a:r>
            <a:r>
              <a:rPr lang="en-US" dirty="0" err="1" smtClean="0"/>
              <a:t>Republikasida</a:t>
            </a:r>
            <a:r>
              <a:rPr lang="en-US" dirty="0" smtClean="0"/>
              <a:t> </a:t>
            </a:r>
            <a:r>
              <a:rPr lang="en-US" dirty="0" err="1" smtClean="0"/>
              <a:t>yo‘l</a:t>
            </a:r>
            <a:r>
              <a:rPr lang="en-US" dirty="0" smtClean="0"/>
              <a:t> </a:t>
            </a:r>
            <a:r>
              <a:rPr lang="en-US" dirty="0" err="1" smtClean="0"/>
              <a:t>harakatining</a:t>
            </a:r>
            <a:r>
              <a:rPr lang="en-US" dirty="0" smtClean="0"/>
              <a:t> </a:t>
            </a:r>
            <a:r>
              <a:rPr lang="en-US" dirty="0" err="1" smtClean="0"/>
              <a:t>yagona</a:t>
            </a:r>
            <a:r>
              <a:rPr lang="en-US" dirty="0" smtClean="0"/>
              <a:t> </a:t>
            </a:r>
            <a:r>
              <a:rPr lang="en-US" dirty="0" err="1" smtClean="0"/>
              <a:t>tartiblari</a:t>
            </a:r>
            <a:r>
              <a:rPr lang="en-US" dirty="0" smtClean="0"/>
              <a:t>.</a:t>
            </a:r>
            <a:endParaRPr lang="ru-RU" dirty="0" smtClean="0"/>
          </a:p>
          <a:p>
            <a:pPr algn="just" hangingPunct="0"/>
            <a:r>
              <a:rPr lang="en-US" dirty="0" smtClean="0"/>
              <a:t>2. </a:t>
            </a:r>
            <a:r>
              <a:rPr lang="en-US" dirty="0" err="1" smtClean="0"/>
              <a:t>Yo‘l</a:t>
            </a:r>
            <a:r>
              <a:rPr lang="en-US" dirty="0" smtClean="0"/>
              <a:t> </a:t>
            </a:r>
            <a:r>
              <a:rPr lang="en-US" dirty="0" err="1" smtClean="0"/>
              <a:t>harakati</a:t>
            </a:r>
            <a:r>
              <a:rPr lang="en-US" dirty="0" smtClean="0"/>
              <a:t> </a:t>
            </a:r>
            <a:r>
              <a:rPr lang="en-US" dirty="0" err="1" smtClean="0"/>
              <a:t>qatnashchilariga</a:t>
            </a:r>
            <a:r>
              <a:rPr lang="en-US" dirty="0" smtClean="0"/>
              <a:t> </a:t>
            </a:r>
            <a:r>
              <a:rPr lang="en-US" dirty="0" err="1" smtClean="0"/>
              <a:t>qo‘yiladigan</a:t>
            </a:r>
            <a:r>
              <a:rPr lang="en-US" dirty="0" smtClean="0"/>
              <a:t> </a:t>
            </a:r>
            <a:r>
              <a:rPr lang="en-US" dirty="0" err="1" smtClean="0"/>
              <a:t>talablar</a:t>
            </a:r>
            <a:r>
              <a:rPr lang="en-US" dirty="0" smtClean="0"/>
              <a:t>.</a:t>
            </a:r>
            <a:endParaRPr lang="ru-RU" dirty="0" smtClean="0"/>
          </a:p>
          <a:p>
            <a:pPr algn="just" hangingPunct="0"/>
            <a:r>
              <a:rPr lang="en-US" dirty="0" smtClean="0"/>
              <a:t>3. </a:t>
            </a:r>
            <a:r>
              <a:rPr lang="en-US" dirty="0" err="1" smtClean="0"/>
              <a:t>Yo‘l</a:t>
            </a:r>
            <a:r>
              <a:rPr lang="en-US" dirty="0" smtClean="0"/>
              <a:t> </a:t>
            </a:r>
            <a:r>
              <a:rPr lang="en-US" dirty="0" err="1" smtClean="0"/>
              <a:t>harakati</a:t>
            </a:r>
            <a:r>
              <a:rPr lang="en-US" dirty="0" smtClean="0"/>
              <a:t> </a:t>
            </a:r>
            <a:r>
              <a:rPr lang="en-US" dirty="0" err="1" smtClean="0"/>
              <a:t>qatnashchilarining</a:t>
            </a:r>
            <a:r>
              <a:rPr lang="en-US" dirty="0" smtClean="0"/>
              <a:t> </a:t>
            </a:r>
            <a:r>
              <a:rPr lang="en-US" dirty="0" err="1" smtClean="0"/>
              <a:t>vazifalari</a:t>
            </a:r>
            <a:r>
              <a:rPr lang="en-US" dirty="0" smtClean="0"/>
              <a:t>.</a:t>
            </a:r>
            <a:endParaRPr lang="ru-RU" dirty="0" smtClean="0"/>
          </a:p>
          <a:p>
            <a:pPr algn="just" hangingPunct="0"/>
            <a:r>
              <a:rPr lang="en-US" dirty="0" smtClean="0"/>
              <a:t>4. </a:t>
            </a:r>
            <a:r>
              <a:rPr lang="en-US" dirty="0" err="1" smtClean="0"/>
              <a:t>Haydovchining</a:t>
            </a:r>
            <a:r>
              <a:rPr lang="en-US" dirty="0" smtClean="0"/>
              <a:t> </a:t>
            </a:r>
            <a:r>
              <a:rPr lang="en-US" dirty="0" err="1" smtClean="0"/>
              <a:t>zaruriy</a:t>
            </a:r>
            <a:r>
              <a:rPr lang="en-US" dirty="0" smtClean="0"/>
              <a:t> </a:t>
            </a:r>
            <a:r>
              <a:rPr lang="en-US" dirty="0" err="1" smtClean="0"/>
              <a:t>hujjatlari</a:t>
            </a:r>
            <a:r>
              <a:rPr lang="en-US" dirty="0" smtClean="0"/>
              <a:t>. </a:t>
            </a:r>
            <a:endParaRPr lang="ru-RU" dirty="0" smtClean="0"/>
          </a:p>
          <a:p>
            <a:pPr algn="just"/>
            <a:r>
              <a:rPr lang="en-US" dirty="0" smtClean="0"/>
              <a:t>6. </a:t>
            </a:r>
            <a:r>
              <a:rPr lang="en-US" dirty="0" err="1" smtClean="0"/>
              <a:t>Haydovchining</a:t>
            </a:r>
            <a:r>
              <a:rPr lang="en-US" dirty="0" smtClean="0"/>
              <a:t> </a:t>
            </a:r>
            <a:r>
              <a:rPr lang="en-US" dirty="0" err="1" smtClean="0"/>
              <a:t>majburiyatlari</a:t>
            </a:r>
            <a:r>
              <a:rPr lang="en-US" dirty="0" smtClean="0"/>
              <a:t>.</a:t>
            </a:r>
            <a:endParaRPr lang="ru-RU" dirty="0" smtClean="0"/>
          </a:p>
          <a:p>
            <a:pPr algn="just"/>
            <a:r>
              <a:rPr lang="en-US" dirty="0" smtClean="0"/>
              <a:t>5. </a:t>
            </a:r>
            <a:r>
              <a:rPr lang="en-US" dirty="0" err="1" smtClean="0"/>
              <a:t>Yo‘l</a:t>
            </a:r>
            <a:r>
              <a:rPr lang="en-US" dirty="0" smtClean="0"/>
              <a:t> transport </a:t>
            </a:r>
            <a:r>
              <a:rPr lang="en-US" dirty="0" err="1" smtClean="0"/>
              <a:t>hodisasi</a:t>
            </a:r>
            <a:r>
              <a:rPr lang="en-US" dirty="0" smtClean="0"/>
              <a:t> </a:t>
            </a:r>
            <a:r>
              <a:rPr lang="en-US" dirty="0" err="1" smtClean="0"/>
              <a:t>sodir</a:t>
            </a:r>
            <a:r>
              <a:rPr lang="en-US" dirty="0" smtClean="0"/>
              <a:t> </a:t>
            </a:r>
            <a:r>
              <a:rPr lang="en-US" dirty="0" err="1" smtClean="0"/>
              <a:t>etgan</a:t>
            </a:r>
            <a:r>
              <a:rPr lang="en-US" dirty="0" smtClean="0"/>
              <a:t> </a:t>
            </a:r>
            <a:r>
              <a:rPr lang="en-US" dirty="0" err="1" smtClean="0"/>
              <a:t>haydovchilarning</a:t>
            </a:r>
            <a:r>
              <a:rPr lang="en-US" dirty="0" smtClean="0"/>
              <a:t> </a:t>
            </a:r>
            <a:r>
              <a:rPr lang="en-US" dirty="0" err="1" smtClean="0"/>
              <a:t>vazifalari</a:t>
            </a:r>
            <a:r>
              <a:rPr lang="en-US" dirty="0" smtClean="0"/>
              <a:t>.</a:t>
            </a:r>
            <a:endParaRPr lang="ru-RU" dirty="0" smtClean="0"/>
          </a:p>
          <a:p>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1"/>
            <a:ext cx="7886700" cy="648072"/>
          </a:xfrm>
        </p:spPr>
        <p:txBody>
          <a:bodyPr/>
          <a:lstStyle/>
          <a:p>
            <a:pPr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
            </a:r>
            <a:br>
              <a:rPr lang="en-US" sz="1800" b="1" dirty="0" smtClean="0"/>
            </a:br>
            <a:r>
              <a:rPr lang="uz-Cyrl-UZ" sz="1800" b="1" dirty="0" smtClean="0"/>
              <a:t>Asosiy va qo‘shimcha o‘quv adabiyotlar hamda axborot manbaalari</a:t>
            </a:r>
            <a:r>
              <a:rPr lang="en-US" sz="1800" b="1" dirty="0" smtClean="0"/>
              <a:t>:</a:t>
            </a:r>
            <a:r>
              <a:rPr lang="ru-RU" sz="1800" dirty="0" smtClean="0"/>
              <a:t/>
            </a:r>
            <a:br>
              <a:rPr lang="ru-RU" sz="1800" dirty="0" smtClean="0"/>
            </a:b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124744"/>
            <a:ext cx="7886700" cy="5143426"/>
          </a:xfrm>
        </p:spPr>
        <p:txBody>
          <a:bodyPr/>
          <a:lstStyle/>
          <a:p>
            <a:pPr algn="ctr">
              <a:buNone/>
            </a:pPr>
            <a:r>
              <a:rPr lang="uz-Cyrl-UZ" sz="2000" b="1" dirty="0" smtClean="0"/>
              <a:t>Asosiy adabiyotlar</a:t>
            </a:r>
            <a:r>
              <a:rPr lang="en-US" sz="2000" b="1" dirty="0" smtClean="0"/>
              <a:t>:</a:t>
            </a:r>
          </a:p>
          <a:p>
            <a:pPr lvl="0" algn="just">
              <a:lnSpc>
                <a:spcPct val="100000"/>
              </a:lnSpc>
              <a:buNone/>
            </a:pPr>
            <a:r>
              <a:rPr lang="it-IT" sz="2000" dirty="0" smtClean="0"/>
              <a:t>1. Yo‘l harakati qoidalari. Rasmiy nashr. Toshkent, Adolat: 2016 y, -120 b. </a:t>
            </a:r>
            <a:endParaRPr lang="ru-RU" sz="2000" dirty="0" smtClean="0"/>
          </a:p>
          <a:p>
            <a:pPr lvl="0" algn="just">
              <a:lnSpc>
                <a:spcPct val="100000"/>
              </a:lnSpc>
              <a:buNone/>
            </a:pPr>
            <a:r>
              <a:rPr lang="en-US" sz="2000" dirty="0" smtClean="0"/>
              <a:t>2. </a:t>
            </a:r>
            <a:r>
              <a:rPr lang="en-US" sz="2000" dirty="0" err="1" smtClean="0"/>
              <a:t>Q.X.Azizov</a:t>
            </a:r>
            <a:r>
              <a:rPr lang="en-US" sz="2000" dirty="0" smtClean="0"/>
              <a:t>. </a:t>
            </a:r>
            <a:r>
              <a:rPr lang="en-US" sz="2000" dirty="0" err="1" smtClean="0"/>
              <a:t>Harakat</a:t>
            </a:r>
            <a:r>
              <a:rPr lang="en-US" sz="2000" dirty="0" smtClean="0"/>
              <a:t> </a:t>
            </a:r>
            <a:r>
              <a:rPr lang="en-US" sz="2000" dirty="0" err="1" smtClean="0"/>
              <a:t>xavfsizligini</a:t>
            </a:r>
            <a:r>
              <a:rPr lang="en-US" sz="2000" dirty="0" smtClean="0"/>
              <a:t> </a:t>
            </a:r>
            <a:r>
              <a:rPr lang="en-US" sz="2000" dirty="0" err="1" smtClean="0"/>
              <a:t>tashkil</a:t>
            </a:r>
            <a:r>
              <a:rPr lang="en-US" sz="2000" dirty="0" smtClean="0"/>
              <a:t> </a:t>
            </a:r>
            <a:r>
              <a:rPr lang="en-US" sz="2000" dirty="0" err="1" smtClean="0"/>
              <a:t>etish</a:t>
            </a:r>
            <a:r>
              <a:rPr lang="en-US" sz="2000" dirty="0" smtClean="0"/>
              <a:t> </a:t>
            </a:r>
            <a:r>
              <a:rPr lang="en-US" sz="2000" dirty="0" err="1" smtClean="0"/>
              <a:t>asoslari</a:t>
            </a:r>
            <a:r>
              <a:rPr lang="en-US" sz="2000" dirty="0" smtClean="0"/>
              <a:t>. </a:t>
            </a:r>
            <a:r>
              <a:rPr lang="it-IT" sz="2000" dirty="0" smtClean="0"/>
              <a:t>T.: </a:t>
            </a:r>
            <a:r>
              <a:rPr lang="en-US" sz="2000" dirty="0" smtClean="0"/>
              <a:t>“</a:t>
            </a:r>
            <a:r>
              <a:rPr lang="uz-Latn-UZ" sz="2000" dirty="0" smtClean="0"/>
              <a:t>Fan va texnologiyalar</a:t>
            </a:r>
            <a:r>
              <a:rPr lang="en-US" sz="2000" dirty="0" smtClean="0"/>
              <a:t>”</a:t>
            </a:r>
            <a:r>
              <a:rPr lang="it-IT" sz="2000" dirty="0" smtClean="0"/>
              <a:t>, 200</a:t>
            </a:r>
            <a:r>
              <a:rPr lang="uz-Latn-UZ" sz="2000" dirty="0" smtClean="0"/>
              <a:t>9</a:t>
            </a:r>
            <a:r>
              <a:rPr lang="it-IT" sz="2000" dirty="0" smtClean="0"/>
              <a:t>-</a:t>
            </a:r>
            <a:r>
              <a:rPr lang="uz-Latn-UZ" sz="2000" dirty="0" smtClean="0"/>
              <a:t>244</a:t>
            </a:r>
            <a:r>
              <a:rPr lang="it-IT" sz="2000" dirty="0" smtClean="0"/>
              <a:t> b.</a:t>
            </a:r>
          </a:p>
          <a:p>
            <a:pPr algn="ctr">
              <a:lnSpc>
                <a:spcPct val="100000"/>
              </a:lnSpc>
              <a:buNone/>
            </a:pPr>
            <a:r>
              <a:rPr lang="en-US" sz="2000" b="1" cap="all" dirty="0" smtClean="0"/>
              <a:t>Q</a:t>
            </a:r>
            <a:r>
              <a:rPr lang="uz-Cyrl-UZ" sz="2000" b="1" dirty="0" smtClean="0"/>
              <a:t>o</a:t>
            </a:r>
            <a:r>
              <a:rPr lang="en-US" sz="2000" b="1" dirty="0" smtClean="0"/>
              <a:t>‘</a:t>
            </a:r>
            <a:r>
              <a:rPr lang="uz-Cyrl-UZ" sz="2000" b="1" dirty="0" smtClean="0"/>
              <a:t>shimcha adabiyotlar</a:t>
            </a:r>
            <a:r>
              <a:rPr lang="en-US" sz="2000" b="1" dirty="0" smtClean="0"/>
              <a:t>:</a:t>
            </a:r>
            <a:endParaRPr lang="ru-RU" sz="2000" dirty="0" smtClean="0"/>
          </a:p>
          <a:p>
            <a:pPr lvl="0" algn="just">
              <a:lnSpc>
                <a:spcPct val="100000"/>
              </a:lnSpc>
              <a:buNone/>
            </a:pPr>
            <a:r>
              <a:rPr lang="en-US" sz="2000" dirty="0" smtClean="0"/>
              <a:t>1. </a:t>
            </a:r>
            <a:r>
              <a:rPr lang="en-US" sz="2000" dirty="0" err="1" smtClean="0"/>
              <a:t>Ryabokon</a:t>
            </a:r>
            <a:r>
              <a:rPr lang="en-US" sz="2000" dirty="0" smtClean="0"/>
              <a:t> </a:t>
            </a:r>
            <a:r>
              <a:rPr lang="en-US" sz="2000" dirty="0" err="1" smtClean="0"/>
              <a:t>Yu.A</a:t>
            </a:r>
            <a:r>
              <a:rPr lang="en-US" sz="2000" dirty="0" smtClean="0"/>
              <a:t>., </a:t>
            </a:r>
            <a:r>
              <a:rPr lang="en-US" sz="2000" dirty="0" err="1" smtClean="0"/>
              <a:t>Zaytsev</a:t>
            </a:r>
            <a:r>
              <a:rPr lang="en-US" sz="2000" dirty="0" smtClean="0"/>
              <a:t> K.V., </a:t>
            </a:r>
            <a:r>
              <a:rPr lang="en-US" sz="2000" dirty="0" err="1" smtClean="0"/>
              <a:t>Yo‘l</a:t>
            </a:r>
            <a:r>
              <a:rPr lang="en-US" sz="2000" dirty="0" smtClean="0"/>
              <a:t> </a:t>
            </a:r>
            <a:r>
              <a:rPr lang="en-US" sz="2000" dirty="0" err="1" smtClean="0"/>
              <a:t>harakatini</a:t>
            </a:r>
            <a:r>
              <a:rPr lang="en-US" sz="2000" dirty="0" smtClean="0"/>
              <a:t> </a:t>
            </a:r>
            <a:r>
              <a:rPr lang="en-US" sz="2000" dirty="0" err="1" smtClean="0"/>
              <a:t>tashkil</a:t>
            </a:r>
            <a:r>
              <a:rPr lang="en-US" sz="2000" dirty="0" smtClean="0"/>
              <a:t> </a:t>
            </a:r>
            <a:r>
              <a:rPr lang="en-US" sz="2000" dirty="0" err="1" smtClean="0"/>
              <a:t>etish</a:t>
            </a:r>
            <a:r>
              <a:rPr lang="en-US" sz="2000" dirty="0" smtClean="0"/>
              <a:t> </a:t>
            </a:r>
            <a:r>
              <a:rPr lang="en-US" sz="2000" dirty="0" err="1" smtClean="0"/>
              <a:t>va</a:t>
            </a:r>
            <a:r>
              <a:rPr lang="en-US" sz="2000" dirty="0" smtClean="0"/>
              <a:t> </a:t>
            </a:r>
            <a:r>
              <a:rPr lang="en-US" sz="2000" dirty="0" err="1" smtClean="0"/>
              <a:t>xavfsizligi</a:t>
            </a:r>
            <a:r>
              <a:rPr lang="en-US" sz="2000" dirty="0" smtClean="0"/>
              <a:t>: </a:t>
            </a:r>
            <a:r>
              <a:rPr lang="en-US" sz="2000" dirty="0" err="1" smtClean="0"/>
              <a:t>kurs</a:t>
            </a:r>
            <a:r>
              <a:rPr lang="en-US" sz="2000" dirty="0" smtClean="0"/>
              <a:t>, Omsk 2007 </a:t>
            </a:r>
            <a:r>
              <a:rPr lang="en-US" sz="2000" dirty="0" err="1" smtClean="0"/>
              <a:t>yil</a:t>
            </a:r>
            <a:r>
              <a:rPr lang="it-IT" sz="2000" dirty="0" smtClean="0"/>
              <a:t>.</a:t>
            </a:r>
            <a:endParaRPr lang="ru-RU" sz="2000" dirty="0" smtClean="0"/>
          </a:p>
          <a:p>
            <a:pPr lvl="0" algn="just">
              <a:lnSpc>
                <a:spcPct val="100000"/>
              </a:lnSpc>
              <a:buNone/>
            </a:pPr>
            <a:r>
              <a:rPr lang="it-IT" sz="2000" dirty="0" smtClean="0"/>
              <a:t>2. Azizov Q.X.  Harakat xavfsizligini tashkil etish asoslari. T.: “</a:t>
            </a:r>
            <a:r>
              <a:rPr lang="uz-Latn-UZ" sz="2000" dirty="0" smtClean="0"/>
              <a:t>Yozuvchi</a:t>
            </a:r>
            <a:r>
              <a:rPr lang="it-IT" sz="2000" dirty="0" smtClean="0"/>
              <a:t>”, 200</a:t>
            </a:r>
            <a:r>
              <a:rPr lang="uz-Latn-UZ" sz="2000" dirty="0" smtClean="0"/>
              <a:t>2</a:t>
            </a:r>
            <a:r>
              <a:rPr lang="it-IT" sz="2000" dirty="0" smtClean="0"/>
              <a:t>-</a:t>
            </a:r>
            <a:r>
              <a:rPr lang="uz-Latn-UZ" sz="2000" dirty="0" smtClean="0"/>
              <a:t>182</a:t>
            </a:r>
            <a:r>
              <a:rPr lang="it-IT" sz="2000" dirty="0" smtClean="0"/>
              <a:t>-b.</a:t>
            </a:r>
            <a:endParaRPr lang="ru-RU" sz="2000" dirty="0" smtClean="0"/>
          </a:p>
          <a:p>
            <a:pPr lvl="0" algn="just">
              <a:lnSpc>
                <a:spcPct val="100000"/>
              </a:lnSpc>
              <a:buNone/>
            </a:pPr>
            <a:r>
              <a:rPr lang="it-IT" sz="2000" dirty="0" smtClean="0"/>
              <a:t>3. Q.X.Azizov.  Harakat xavfsizligini tashkil etish asoslari. Toshk</a:t>
            </a:r>
            <a:r>
              <a:rPr lang="ru-RU" sz="2000" dirty="0" smtClean="0"/>
              <a:t>е</a:t>
            </a:r>
            <a:r>
              <a:rPr lang="it-IT" sz="2000" dirty="0" smtClean="0"/>
              <a:t>nt, 1999, 113-b.</a:t>
            </a:r>
            <a:endParaRPr lang="ru-RU" sz="2000" dirty="0" smtClean="0"/>
          </a:p>
          <a:p>
            <a:pPr lvl="0" algn="just">
              <a:lnSpc>
                <a:spcPct val="100000"/>
              </a:lnSpc>
              <a:buNone/>
            </a:pPr>
            <a:r>
              <a:rPr lang="it-IT" sz="2000" dirty="0" smtClean="0"/>
              <a:t>4. A.A.Akilov, Q.A.Karimova, Sh.Sh.Rizayev. Yo`l harakati qoidalariga suratli sharhlar va mavzuga oid testlar. Toshkent, Avtohamroh 2017 y., 192 b.</a:t>
            </a:r>
            <a:endParaRPr lang="ru-RU" sz="2000" dirty="0" smtClean="0"/>
          </a:p>
        </p:txBody>
      </p:sp>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1"/>
            <a:ext cx="7886700" cy="648072"/>
          </a:xfrm>
        </p:spPr>
        <p:txBody>
          <a:bodyPr/>
          <a:lstStyle/>
          <a:p>
            <a:pPr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smtClean="0"/>
              <a:t/>
            </a:r>
            <a:br>
              <a:rPr lang="en-US" sz="1800" b="1" dirty="0" smtClean="0"/>
            </a:br>
            <a:r>
              <a:rPr lang="uz-Cyrl-UZ" sz="1800" b="1" dirty="0" smtClean="0"/>
              <a:t>Asosiy va qo‘shimcha o‘quv adabiyotlar hamda axborot manbaalari</a:t>
            </a:r>
            <a:r>
              <a:rPr lang="en-US" sz="1800" b="1" dirty="0" smtClean="0"/>
              <a:t>:</a:t>
            </a:r>
            <a:r>
              <a:rPr lang="ru-RU" sz="1800" dirty="0" smtClean="0"/>
              <a:t/>
            </a:r>
            <a:br>
              <a:rPr lang="ru-RU" sz="1800" dirty="0" smtClean="0"/>
            </a:b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124744"/>
            <a:ext cx="7886700" cy="5143426"/>
          </a:xfrm>
        </p:spPr>
        <p:txBody>
          <a:bodyPr/>
          <a:lstStyle/>
          <a:p>
            <a:pPr lvl="0" algn="just">
              <a:lnSpc>
                <a:spcPct val="100000"/>
              </a:lnSpc>
              <a:buNone/>
            </a:pPr>
            <a:r>
              <a:rPr lang="it-IT" sz="2000" dirty="0" smtClean="0"/>
              <a:t>5. N.F.Muxitdinov,  J.R.Kulmuhamedov. Yo`l harakati qoidalariga suratli sharhlar va yuqori tezlik chegaralari. Toshkent, 2016 y., 96 b. </a:t>
            </a:r>
            <a:endParaRPr lang="ru-RU" sz="2000" dirty="0" smtClean="0"/>
          </a:p>
          <a:p>
            <a:pPr lvl="0" algn="just">
              <a:lnSpc>
                <a:spcPct val="100000"/>
              </a:lnSpc>
              <a:buNone/>
            </a:pPr>
            <a:r>
              <a:rPr lang="it-IT" sz="2000" dirty="0" smtClean="0"/>
              <a:t>6. V.I.Konoplyanko va boshqalar. Yo‘l harakatini tashkil etish va xavfsizligi: darslik: OTM uchun / V.I.Konoplyanko. </a:t>
            </a:r>
            <a:r>
              <a:rPr lang="ru-RU" sz="2000" dirty="0" smtClean="0"/>
              <a:t>М</a:t>
            </a:r>
            <a:r>
              <a:rPr lang="it-IT" sz="2000" dirty="0" smtClean="0"/>
              <a:t>.: “Oliy.mak.”, 2007-383 b.</a:t>
            </a:r>
            <a:endParaRPr lang="ru-RU" sz="2000" dirty="0" smtClean="0"/>
          </a:p>
          <a:p>
            <a:pPr lvl="0" algn="just">
              <a:lnSpc>
                <a:spcPct val="100000"/>
              </a:lnSpc>
              <a:buNone/>
            </a:pPr>
            <a:r>
              <a:rPr lang="en-US" sz="2000" dirty="0" smtClean="0"/>
              <a:t>7. </a:t>
            </a:r>
            <a:r>
              <a:rPr lang="ru-RU" sz="2000" dirty="0" smtClean="0"/>
              <a:t>“</a:t>
            </a:r>
            <a:r>
              <a:rPr lang="ru-RU" sz="2000" dirty="0" err="1" smtClean="0"/>
              <a:t>Avtohamro</a:t>
            </a:r>
            <a:r>
              <a:rPr lang="uz-Latn-UZ" sz="2000" dirty="0" smtClean="0"/>
              <a:t>h</a:t>
            </a:r>
            <a:r>
              <a:rPr lang="ru-RU" sz="2000" dirty="0" smtClean="0"/>
              <a:t>” </a:t>
            </a:r>
            <a:r>
              <a:rPr lang="ru-RU" sz="2000" dirty="0" err="1" smtClean="0"/>
              <a:t>jurnali</a:t>
            </a:r>
            <a:r>
              <a:rPr lang="ru-RU" sz="2000" dirty="0" smtClean="0"/>
              <a:t> 1999-201</a:t>
            </a:r>
            <a:r>
              <a:rPr lang="en-US" sz="2000" dirty="0" smtClean="0"/>
              <a:t>8</a:t>
            </a:r>
            <a:r>
              <a:rPr lang="ru-RU" sz="2000" dirty="0" smtClean="0"/>
              <a:t> </a:t>
            </a:r>
            <a:r>
              <a:rPr lang="ru-RU" sz="2000" dirty="0" err="1" smtClean="0"/>
              <a:t>yy</a:t>
            </a:r>
            <a:r>
              <a:rPr lang="ru-RU" sz="2000" dirty="0" smtClean="0"/>
              <a:t>.</a:t>
            </a:r>
          </a:p>
          <a:p>
            <a:pPr algn="ctr">
              <a:buNone/>
            </a:pPr>
            <a:r>
              <a:rPr lang="en-US" sz="2000" b="1" dirty="0" err="1" smtClean="0"/>
              <a:t>Elektron</a:t>
            </a:r>
            <a:r>
              <a:rPr lang="en-US" sz="2000" b="1" dirty="0" smtClean="0"/>
              <a:t> </a:t>
            </a:r>
            <a:r>
              <a:rPr lang="uz-Cyrl-UZ" sz="2000" b="1" dirty="0" smtClean="0"/>
              <a:t>axborot manbaalari</a:t>
            </a:r>
            <a:r>
              <a:rPr lang="en-US" sz="2000" b="1" dirty="0" smtClean="0"/>
              <a:t>: </a:t>
            </a:r>
            <a:endParaRPr lang="ru-RU" sz="2000" dirty="0" smtClean="0"/>
          </a:p>
          <a:p>
            <a:pPr marL="1588" indent="12700" algn="just">
              <a:buNone/>
            </a:pPr>
            <a:r>
              <a:rPr lang="en-US" sz="2000" dirty="0" smtClean="0"/>
              <a:t>1. </a:t>
            </a:r>
            <a:r>
              <a:rPr lang="en-US" sz="2000" u="sng" dirty="0" smtClean="0">
                <a:hlinkClick r:id="rId2"/>
              </a:rPr>
              <a:t>https</a:t>
            </a:r>
            <a:r>
              <a:rPr lang="en-US" sz="2000" u="sng" dirty="0" smtClean="0">
                <a:hlinkClick r:id="rId2"/>
              </a:rPr>
              <a:t>://lex.uz/uz/docs</a:t>
            </a:r>
            <a:r>
              <a:rPr lang="en-US" sz="2000" u="sng" smtClean="0">
                <a:hlinkClick r:id="rId2"/>
              </a:rPr>
              <a:t>/-</a:t>
            </a:r>
            <a:r>
              <a:rPr lang="en-US" sz="2000" u="sng" smtClean="0">
                <a:hlinkClick r:id="rId2"/>
              </a:rPr>
              <a:t>5953883</a:t>
            </a:r>
            <a:endParaRPr lang="ru-RU" sz="2000" dirty="0" smtClean="0"/>
          </a:p>
          <a:p>
            <a:pPr marL="1588" indent="12700" algn="just">
              <a:buNone/>
            </a:pPr>
            <a:r>
              <a:rPr lang="en-US" sz="2000" dirty="0" smtClean="0"/>
              <a:t>2.Rasm </a:t>
            </a:r>
            <a:r>
              <a:rPr lang="en-US" sz="2000" dirty="0" err="1" smtClean="0"/>
              <a:t>olingan</a:t>
            </a:r>
            <a:r>
              <a:rPr lang="en-US" sz="2000" dirty="0" smtClean="0"/>
              <a:t> </a:t>
            </a:r>
            <a:r>
              <a:rPr lang="en-US" sz="2000" dirty="0" err="1" smtClean="0"/>
              <a:t>manbaa</a:t>
            </a:r>
            <a:r>
              <a:rPr lang="ru-RU" sz="2000" dirty="0" smtClean="0"/>
              <a:t> </a:t>
            </a:r>
            <a:r>
              <a:rPr lang="en-US" sz="2000" dirty="0" smtClean="0">
                <a:hlinkClick r:id="rId3"/>
              </a:rPr>
              <a:t>https</a:t>
            </a:r>
            <a:r>
              <a:rPr lang="en-US" sz="2000" dirty="0" smtClean="0">
                <a:hlinkClick r:id="rId3"/>
              </a:rPr>
              <a:t>://</a:t>
            </a:r>
            <a:r>
              <a:rPr lang="en-US" sz="2000" dirty="0" smtClean="0">
                <a:hlinkClick r:id="rId3"/>
              </a:rPr>
              <a:t>www.youtube.com/watch?v=dRbNhiT17yk</a:t>
            </a:r>
            <a:r>
              <a:rPr lang="ru-RU" sz="2000" dirty="0" smtClean="0"/>
              <a:t> </a:t>
            </a:r>
            <a:r>
              <a:rPr lang="en-US" sz="2000" dirty="0" smtClean="0"/>
              <a:t> </a:t>
            </a:r>
            <a:r>
              <a:rPr lang="en-US" sz="2000" dirty="0" smtClean="0"/>
              <a:t>(</a:t>
            </a:r>
            <a:r>
              <a:rPr lang="en-US" sz="2000" dirty="0" err="1" smtClean="0"/>
              <a:t>Avto</a:t>
            </a:r>
            <a:r>
              <a:rPr lang="en-US" sz="2000" dirty="0" smtClean="0"/>
              <a:t> test – </a:t>
            </a:r>
            <a:r>
              <a:rPr lang="en-US" sz="2000" dirty="0" err="1" smtClean="0"/>
              <a:t>Yo‘l</a:t>
            </a:r>
            <a:r>
              <a:rPr lang="en-US" sz="2000" dirty="0" smtClean="0"/>
              <a:t> </a:t>
            </a:r>
            <a:r>
              <a:rPr lang="en-US" sz="2000" dirty="0" err="1" smtClean="0"/>
              <a:t>harakati</a:t>
            </a:r>
            <a:r>
              <a:rPr lang="en-US" sz="2000" dirty="0" smtClean="0"/>
              <a:t> </a:t>
            </a:r>
            <a:r>
              <a:rPr lang="en-US" sz="2000" dirty="0" err="1" smtClean="0"/>
              <a:t>qoidalari</a:t>
            </a:r>
            <a:r>
              <a:rPr lang="en-US" sz="2000" dirty="0" smtClean="0"/>
              <a:t> </a:t>
            </a:r>
            <a:r>
              <a:rPr lang="ru-RU" sz="2000" dirty="0" smtClean="0"/>
              <a:t>1</a:t>
            </a:r>
            <a:r>
              <a:rPr lang="en-US" sz="2000" dirty="0" smtClean="0"/>
              <a:t> </a:t>
            </a:r>
            <a:r>
              <a:rPr lang="en-US" sz="2000" dirty="0" smtClean="0"/>
              <a:t>- </a:t>
            </a:r>
            <a:r>
              <a:rPr lang="en-US" sz="2000" dirty="0" err="1" smtClean="0"/>
              <a:t>Qism</a:t>
            </a:r>
            <a:r>
              <a:rPr lang="en-US" sz="2000" dirty="0" smtClean="0"/>
              <a:t> "UMUMIY KOIDALAR")</a:t>
            </a:r>
          </a:p>
          <a:p>
            <a:pPr marL="1588" indent="12700" algn="just">
              <a:buNone/>
            </a:pPr>
            <a:r>
              <a:rPr lang="en-US" sz="2000" dirty="0" smtClean="0"/>
              <a:t>3. </a:t>
            </a:r>
            <a:r>
              <a:rPr lang="en-US" sz="2000" dirty="0" err="1" smtClean="0"/>
              <a:t>Rasm</a:t>
            </a:r>
            <a:r>
              <a:rPr lang="en-US" sz="2000" dirty="0" smtClean="0"/>
              <a:t> </a:t>
            </a:r>
            <a:r>
              <a:rPr lang="en-US" sz="2000" dirty="0" err="1" smtClean="0"/>
              <a:t>olingan</a:t>
            </a:r>
            <a:r>
              <a:rPr lang="en-US" sz="2000" dirty="0" smtClean="0"/>
              <a:t> </a:t>
            </a:r>
            <a:r>
              <a:rPr lang="en-US" sz="2000" dirty="0" err="1" smtClean="0"/>
              <a:t>manbaa</a:t>
            </a:r>
            <a:r>
              <a:rPr lang="en-US" sz="2000" dirty="0" smtClean="0"/>
              <a:t> </a:t>
            </a:r>
            <a:r>
              <a:rPr lang="en-US" sz="2000" u="sng" dirty="0" smtClean="0">
                <a:hlinkClick r:id="rId2"/>
              </a:rPr>
              <a:t>https://lex.uz/uz/docs/-5953883</a:t>
            </a:r>
            <a:r>
              <a:rPr lang="en-US" sz="2000" dirty="0" smtClean="0"/>
              <a:t> (</a:t>
            </a:r>
            <a:r>
              <a:rPr lang="en-US" sz="2000" dirty="0" err="1" smtClean="0"/>
              <a:t>O‘zbekiston</a:t>
            </a:r>
            <a:r>
              <a:rPr lang="en-US" sz="2000" dirty="0" smtClean="0"/>
              <a:t> </a:t>
            </a:r>
            <a:r>
              <a:rPr lang="en-US" sz="2000" dirty="0" err="1" smtClean="0"/>
              <a:t>Respublikasi</a:t>
            </a:r>
            <a:r>
              <a:rPr lang="en-US" sz="2000" u="sng" dirty="0" smtClean="0"/>
              <a:t> </a:t>
            </a:r>
            <a:r>
              <a:rPr lang="en-US" sz="2000" dirty="0" err="1" smtClean="0"/>
              <a:t>Vazirlar</a:t>
            </a:r>
            <a:r>
              <a:rPr lang="en-US" sz="2000" dirty="0" smtClean="0"/>
              <a:t> </a:t>
            </a:r>
            <a:r>
              <a:rPr lang="en-US" sz="2000" dirty="0" err="1" smtClean="0"/>
              <a:t>Mahkamasining</a:t>
            </a:r>
            <a:r>
              <a:rPr lang="en-US" sz="2000" dirty="0" smtClean="0"/>
              <a:t> 2022-yil 12-apreldagi 172-son </a:t>
            </a:r>
            <a:r>
              <a:rPr lang="en-US" sz="2000" dirty="0" err="1" smtClean="0"/>
              <a:t>qarori</a:t>
            </a:r>
            <a:r>
              <a:rPr lang="en-US" sz="2000" dirty="0" smtClean="0"/>
              <a:t> 1-ILOVA </a:t>
            </a:r>
            <a:r>
              <a:rPr lang="en-US" sz="2000" dirty="0" err="1" smtClean="0"/>
              <a:t>Yo‘l</a:t>
            </a:r>
            <a:r>
              <a:rPr lang="en-US" sz="2000" dirty="0" smtClean="0"/>
              <a:t> </a:t>
            </a:r>
            <a:r>
              <a:rPr lang="en-US" sz="2000" dirty="0" err="1" smtClean="0"/>
              <a:t>harakati</a:t>
            </a:r>
            <a:r>
              <a:rPr lang="en-US" sz="2000" dirty="0" smtClean="0"/>
              <a:t> </a:t>
            </a:r>
            <a:r>
              <a:rPr lang="en-US" sz="2000" dirty="0" err="1" smtClean="0"/>
              <a:t>qoidalariga</a:t>
            </a:r>
            <a:r>
              <a:rPr lang="en-US" sz="2000" dirty="0" smtClean="0"/>
              <a:t> 1-ilova).</a:t>
            </a:r>
            <a:r>
              <a:rPr lang="en-US" sz="2000" u="sng" dirty="0" smtClean="0"/>
              <a:t> </a:t>
            </a:r>
            <a:endParaRPr lang="ru-RU" sz="2000" dirty="0" smtClean="0">
              <a:hlinkClick r:id="rId4"/>
            </a:endParaRPr>
          </a:p>
          <a:p>
            <a:pPr algn="just">
              <a:buNone/>
            </a:pPr>
            <a:endParaRPr lang="it-IT" sz="2000" dirty="0" smtClean="0"/>
          </a:p>
        </p:txBody>
      </p:sp>
    </p:spTree>
  </p:cSld>
  <p:clrMapOvr>
    <a:masterClrMapping/>
  </p:clrMapOvr>
  <mc:AlternateContent xmlns:mc="http://schemas.openxmlformats.org/markup-compatibility/2006">
    <mc:Choice xmlns="" xmlns:p14="http://schemas.microsoft.com/office/powerpoint/2010/main" Requires="p14">
      <p:transition spd="slow" p14:dur="2500" advClick="0" advTm="7000">
        <p14:prism/>
      </p:transition>
    </mc:Choice>
    <mc:Fallback>
      <p:transition spd="slow" advClick="0" advTm="70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Лента лицом вверх 4"/>
          <p:cNvSpPr/>
          <p:nvPr/>
        </p:nvSpPr>
        <p:spPr>
          <a:xfrm>
            <a:off x="251520" y="2420888"/>
            <a:ext cx="8748000" cy="2268000"/>
          </a:xfrm>
          <a:prstGeom prst="ribbon2">
            <a:avLst>
              <a:gd name="adj1" fmla="val 21585"/>
              <a:gd name="adj2" fmla="val 58769"/>
            </a:avLst>
          </a:prstGeom>
          <a:blipFill dpi="0" rotWithShape="0">
            <a:blip r:embed="rId2" cstate="print">
              <a:alphaModFix amt="31000"/>
              <a:extLst>
                <a:ext uri="{BEBA8EAE-BF5A-486C-A8C5-ECC9F3942E4B}">
                  <a14:imgProps xmlns="" xmlns:a14="http://schemas.microsoft.com/office/drawing/2010/main">
                    <a14:imgLayer r:embed="rId3">
                      <a14:imgEffect>
                        <a14:saturation sat="85000"/>
                      </a14:imgEffect>
                    </a14:imgLayer>
                  </a14:imgProps>
                </a:ext>
              </a:extLst>
            </a:blip>
            <a:srcRect/>
            <a:tile tx="0" ty="0" sx="100000" sy="100000" flip="none" algn="tl"/>
          </a:blipFill>
          <a:ln>
            <a:solidFill>
              <a:schemeClr val="accent4">
                <a:alpha val="53000"/>
              </a:schemeClr>
            </a:solidFill>
          </a:ln>
          <a:effectLst>
            <a:outerShdw dist="50800" sx="1000" sy="1000" algn="ctr" rotWithShape="0">
              <a:srgbClr val="000000">
                <a:alpha val="0"/>
              </a:srgbClr>
            </a:outerShdw>
          </a:effectLst>
        </p:spPr>
        <p:style>
          <a:lnRef idx="2">
            <a:schemeClr val="accent4"/>
          </a:lnRef>
          <a:fillRef idx="1">
            <a:schemeClr val="lt1"/>
          </a:fillRef>
          <a:effectRef idx="0">
            <a:schemeClr val="accent4"/>
          </a:effectRef>
          <a:fontRef idx="minor">
            <a:schemeClr val="dk1"/>
          </a:fontRef>
        </p:style>
        <p:txBody>
          <a:bodyPr rtlCol="0" anchor="ctr"/>
          <a:lstStyle/>
          <a:p>
            <a:pPr lvl="0" algn="ctr"/>
            <a:r>
              <a:rPr lang="en-US" sz="2800" b="1" dirty="0">
                <a:cs typeface="Arial" panose="020B0604020202020204" pitchFamily="34" charset="0"/>
              </a:rPr>
              <a:t>E’TIBORINGIZ UCHUN </a:t>
            </a:r>
            <a:r>
              <a:rPr lang="en-US" sz="2800" b="1" dirty="0" smtClean="0">
                <a:cs typeface="Arial" panose="020B0604020202020204" pitchFamily="34" charset="0"/>
              </a:rPr>
              <a:t>RAHMAT !!!</a:t>
            </a:r>
            <a:endParaRPr lang="ru-RU" sz="2800" b="1" dirty="0">
              <a:cs typeface="Arial" panose="020B0604020202020204" pitchFamily="34" charset="0"/>
            </a:endParaRPr>
          </a:p>
        </p:txBody>
      </p:sp>
    </p:spTree>
    <p:extLst>
      <p:ext uri="{BB962C8B-B14F-4D97-AF65-F5344CB8AC3E}">
        <p14:creationId xmlns="" xmlns:p14="http://schemas.microsoft.com/office/powerpoint/2010/main" val="2596824428"/>
      </p:ext>
    </p:extLst>
  </p:cSld>
  <p:clrMapOvr>
    <a:masterClrMapping/>
  </p:clrMapOvr>
  <mc:AlternateContent xmlns:mc="http://schemas.openxmlformats.org/markup-compatibility/2006">
    <mc:Choice xmlns="" xmlns:p14="http://schemas.microsoft.com/office/powerpoint/2010/main"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theme/theme1.xml><?xml version="1.0" encoding="utf-8"?>
<a:theme xmlns:a="http://schemas.openxmlformats.org/drawingml/2006/main" name="Тема49">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5126</TotalTime>
  <Words>2829</Words>
  <Application>Microsoft Office PowerPoint</Application>
  <PresentationFormat>Экран (4:3)</PresentationFormat>
  <Paragraphs>186</Paragraphs>
  <Slides>62</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62</vt:i4>
      </vt:variant>
    </vt:vector>
  </HeadingPairs>
  <TitlesOfParts>
    <vt:vector size="63" baseType="lpstr">
      <vt:lpstr>Тема49</vt:lpstr>
      <vt:lpstr>Слайд 1</vt:lpstr>
      <vt:lpstr>Слайд 2</vt:lpstr>
      <vt:lpstr>                                            </vt:lpstr>
      <vt:lpstr>Слайд 4</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1-2. O‘zbekiston Republikasida yo‘l harakatining yagona tartiblari.  Respublikadagi yo‘llarda transport vositalarining o‘ng taraflama harakati.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3. Yo‘l harakati qatnashchilariga qo‘yiladigan talablar. Yo‘l harakati qatnashchilarining vazifalari.   </vt:lpstr>
      <vt:lpstr>      4-5. Haydovchining zaruriy hujjatlari. Haydovchining majburiyatlari. Yo‘l transport hodisasi sodir etgan haydovchilarning vazifalari.  </vt:lpstr>
      <vt:lpstr>      4-5. Haydovchining zaruriy hujjatlari. Haydovchining majburiyatlari. Yo‘l transport hodisasi sodir etgan haydovchilarning vazifalari.  </vt:lpstr>
      <vt:lpstr>      Nazorat uchun savollar:   </vt:lpstr>
      <vt:lpstr>       Asosiy va qo‘shimcha o‘quv adabiyotlar hamda axborot manbaalari:   </vt:lpstr>
      <vt:lpstr>       Asosiy va qo‘shimcha o‘quv adabiyotlar hamda axborot manbaalari:   </vt:lpstr>
      <vt:lpstr>Слайд 62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ANDIJAN MACHININE Building Institute Machine building fakultete  3 course 140-14 group Allamuradov Urozali</dc:title>
  <dc:creator>baza</dc:creator>
  <cp:lastModifiedBy>SAMSUNG</cp:lastModifiedBy>
  <cp:revision>392</cp:revision>
  <dcterms:created xsi:type="dcterms:W3CDTF">2017-02-16T18:20:43Z</dcterms:created>
  <dcterms:modified xsi:type="dcterms:W3CDTF">2023-04-22T06:02:33Z</dcterms:modified>
</cp:coreProperties>
</file>