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Default Extension="wdp" ContentType="image/vnd.ms-photo"/>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472" r:id="rId1"/>
  </p:sldMasterIdLst>
  <p:notesMasterIdLst>
    <p:notesMasterId r:id="rId57"/>
  </p:notesMasterIdLst>
  <p:sldIdLst>
    <p:sldId id="302" r:id="rId2"/>
    <p:sldId id="299" r:id="rId3"/>
    <p:sldId id="352" r:id="rId4"/>
    <p:sldId id="408" r:id="rId5"/>
    <p:sldId id="513" r:id="rId6"/>
    <p:sldId id="402" r:id="rId7"/>
    <p:sldId id="514" r:id="rId8"/>
    <p:sldId id="480" r:id="rId9"/>
    <p:sldId id="515" r:id="rId10"/>
    <p:sldId id="516" r:id="rId11"/>
    <p:sldId id="481" r:id="rId12"/>
    <p:sldId id="518" r:id="rId13"/>
    <p:sldId id="519" r:id="rId14"/>
    <p:sldId id="520" r:id="rId15"/>
    <p:sldId id="521" r:id="rId16"/>
    <p:sldId id="522" r:id="rId17"/>
    <p:sldId id="523" r:id="rId18"/>
    <p:sldId id="524" r:id="rId19"/>
    <p:sldId id="525" r:id="rId20"/>
    <p:sldId id="526" r:id="rId21"/>
    <p:sldId id="527" r:id="rId22"/>
    <p:sldId id="528" r:id="rId23"/>
    <p:sldId id="529" r:id="rId24"/>
    <p:sldId id="530" r:id="rId25"/>
    <p:sldId id="531" r:id="rId26"/>
    <p:sldId id="532" r:id="rId27"/>
    <p:sldId id="533" r:id="rId28"/>
    <p:sldId id="534" r:id="rId29"/>
    <p:sldId id="535" r:id="rId30"/>
    <p:sldId id="536" r:id="rId31"/>
    <p:sldId id="539" r:id="rId32"/>
    <p:sldId id="540" r:id="rId33"/>
    <p:sldId id="541" r:id="rId34"/>
    <p:sldId id="548" r:id="rId35"/>
    <p:sldId id="500" r:id="rId36"/>
    <p:sldId id="501" r:id="rId37"/>
    <p:sldId id="550" r:id="rId38"/>
    <p:sldId id="549" r:id="rId39"/>
    <p:sldId id="551" r:id="rId40"/>
    <p:sldId id="552" r:id="rId41"/>
    <p:sldId id="553" r:id="rId42"/>
    <p:sldId id="554" r:id="rId43"/>
    <p:sldId id="556" r:id="rId44"/>
    <p:sldId id="555" r:id="rId45"/>
    <p:sldId id="558" r:id="rId46"/>
    <p:sldId id="557" r:id="rId47"/>
    <p:sldId id="559" r:id="rId48"/>
    <p:sldId id="560" r:id="rId49"/>
    <p:sldId id="561" r:id="rId50"/>
    <p:sldId id="562" r:id="rId51"/>
    <p:sldId id="563" r:id="rId52"/>
    <p:sldId id="469" r:id="rId53"/>
    <p:sldId id="467" r:id="rId54"/>
    <p:sldId id="415" r:id="rId55"/>
    <p:sldId id="297" r:id="rId5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4444" autoAdjust="0"/>
  </p:normalViewPr>
  <p:slideViewPr>
    <p:cSldViewPr>
      <p:cViewPr>
        <p:scale>
          <a:sx n="70" d="100"/>
          <a:sy n="70" d="100"/>
        </p:scale>
        <p:origin x="-1266"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B52857-089D-4592-A701-4C63A0421172}" type="datetimeFigureOut">
              <a:rPr lang="ru-RU" smtClean="0"/>
              <a:pPr/>
              <a:t>22.04.2023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5331BB-B5FA-4B78-9A12-7E92F1611A92}" type="slidenum">
              <a:rPr lang="ru-RU" smtClean="0"/>
              <a:pPr/>
              <a:t>‹#›</a:t>
            </a:fld>
            <a:endParaRPr lang="ru-RU"/>
          </a:p>
        </p:txBody>
      </p:sp>
    </p:spTree>
    <p:extLst>
      <p:ext uri="{BB962C8B-B14F-4D97-AF65-F5344CB8AC3E}">
        <p14:creationId xmlns:p14="http://schemas.microsoft.com/office/powerpoint/2010/main" xmlns="" val="2781587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E38F6398-B677-4640-928D-49C79CC0DFC9}" type="slidenum">
              <a:rPr lang="ru-RU" smtClean="0"/>
              <a:pPr/>
              <a:t>1</a:t>
            </a:fld>
            <a:endParaRPr lang="ru-RU"/>
          </a:p>
        </p:txBody>
      </p:sp>
    </p:spTree>
    <p:extLst>
      <p:ext uri="{BB962C8B-B14F-4D97-AF65-F5344CB8AC3E}">
        <p14:creationId xmlns:p14="http://schemas.microsoft.com/office/powerpoint/2010/main" xmlns="" val="2999313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55331BB-B5FA-4B78-9A12-7E92F1611A92}" type="slidenum">
              <a:rPr lang="ru-RU" smtClean="0"/>
              <a:pPr/>
              <a:t>2</a:t>
            </a:fld>
            <a:endParaRPr lang="ru-RU"/>
          </a:p>
        </p:txBody>
      </p:sp>
    </p:spTree>
    <p:extLst>
      <p:ext uri="{BB962C8B-B14F-4D97-AF65-F5344CB8AC3E}">
        <p14:creationId xmlns:p14="http://schemas.microsoft.com/office/powerpoint/2010/main" xmlns="" val="1370447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755331BB-B5FA-4B78-9A12-7E92F1611A92}" type="slidenum">
              <a:rPr lang="ru-RU" smtClean="0"/>
              <a:pPr/>
              <a:t>4</a:t>
            </a:fld>
            <a:endParaRPr lang="ru-RU"/>
          </a:p>
        </p:txBody>
      </p:sp>
    </p:spTree>
    <p:extLst>
      <p:ext uri="{BB962C8B-B14F-4D97-AF65-F5344CB8AC3E}">
        <p14:creationId xmlns:p14="http://schemas.microsoft.com/office/powerpoint/2010/main" xmlns="" val="1370447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4183316629"/>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57103064"/>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ru-RU" smtClean="0"/>
              <a:t>Образец заголовка</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3158509048"/>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7"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364818563"/>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8"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9"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1731948774"/>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4"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827543830"/>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3"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4"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2390841735"/>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7"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2079613751"/>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7"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1952305982"/>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4106727033"/>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11"/>
          </p:nvPr>
        </p:nvSpPr>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12"/>
          </p:nvPr>
        </p:nvSpPr>
        <p:spPr/>
        <p:txBody>
          <a:bodyPr/>
          <a:lstStyle>
            <a:lvl1pPr fontAlgn="auto">
              <a:spcBef>
                <a:spcPts val="0"/>
              </a:spcBef>
              <a:spcAft>
                <a:spcPts val="0"/>
              </a:spcAf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3163728043"/>
      </p:ext>
    </p:extLst>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238942FD-11C8-4F2C-9AFB-124491E2022F}" type="datetimeFigureOut">
              <a:rPr kumimoji="0" lang="ru-RU" sz="1200" b="0" i="0" u="none" strike="noStrike" kern="1200" cap="none" spc="0" normalizeH="0" baseline="0" noProof="0" smtClean="0">
                <a:ln>
                  <a:noFill/>
                </a:ln>
                <a:solidFill>
                  <a:prstClr val="black">
                    <a:tint val="75000"/>
                  </a:prstClr>
                </a:solidFill>
                <a:effectLst/>
                <a:uLnTx/>
                <a:uFillTx/>
                <a:latin typeface="Times New Roman"/>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22.04.2023</a:t>
            </a:fld>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tint val="75000"/>
                </a:prstClr>
              </a:solidFill>
              <a:effectLst/>
              <a:uLnTx/>
              <a:uFillTx/>
              <a:latin typeface="Times New Roman"/>
              <a:ea typeface="+mn-ea"/>
              <a:cs typeface="+mn-cs"/>
            </a:endParaRP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EBBAC6B-0D9A-4BBF-BE33-9C0A767E8219}" type="slidenum">
              <a:rPr kumimoji="0" lang="ru-RU" sz="1200" b="0" i="0" u="none" strike="noStrike" kern="1200" cap="none" spc="0" normalizeH="0" baseline="0" noProof="0" smtClean="0">
                <a:ln>
                  <a:noFill/>
                </a:ln>
                <a:solidFill>
                  <a:srgbClr val="898989"/>
                </a:solidFill>
                <a:effectLst/>
                <a:uLnTx/>
                <a:uFillTx/>
                <a:latin typeface="Times New Roman"/>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srgbClr val="898989"/>
              </a:solidFill>
              <a:effectLst/>
              <a:uLnTx/>
              <a:uFillTx/>
              <a:latin typeface="Times New Roman"/>
              <a:ea typeface="+mn-ea"/>
              <a:cs typeface="+mn-cs"/>
            </a:endParaRPr>
          </a:p>
        </p:txBody>
      </p:sp>
    </p:spTree>
    <p:extLst>
      <p:ext uri="{BB962C8B-B14F-4D97-AF65-F5344CB8AC3E}">
        <p14:creationId xmlns:p14="http://schemas.microsoft.com/office/powerpoint/2010/main" xmlns="" val="1873547177"/>
      </p:ext>
    </p:extLst>
  </p:cSld>
  <p:clrMap bg1="lt1" tx1="dk1" bg2="lt2" tx2="dk2" accent1="accent1" accent2="accent2" accent3="accent3" accent4="accent4" accent5="accent5" accent6="accent6" hlink="hlink" folHlink="folHlink"/>
  <p:sldLayoutIdLst>
    <p:sldLayoutId id="2147484473" r:id="rId1"/>
    <p:sldLayoutId id="2147484474" r:id="rId2"/>
    <p:sldLayoutId id="2147484475" r:id="rId3"/>
    <p:sldLayoutId id="2147484476" r:id="rId4"/>
    <p:sldLayoutId id="2147484477" r:id="rId5"/>
    <p:sldLayoutId id="2147484478" r:id="rId6"/>
    <p:sldLayoutId id="2147484479" r:id="rId7"/>
    <p:sldLayoutId id="2147484480" r:id="rId8"/>
    <p:sldLayoutId id="2147484481" r:id="rId9"/>
    <p:sldLayoutId id="2147484482" r:id="rId10"/>
    <p:sldLayoutId id="2147484483" r:id="rId11"/>
  </p:sldLayoutIdLst>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3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4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4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png"/></Relationships>
</file>

<file path=ppt/slides/_rels/slide4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 Id="rId4" Type="http://schemas.openxmlformats.org/officeDocument/2006/relationships/image" Target="../media/image73.png"/></Relationships>
</file>

<file path=ppt/slides/_rels/slide4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 Id="rId4" Type="http://schemas.openxmlformats.org/officeDocument/2006/relationships/image" Target="../media/image76.png"/></Relationships>
</file>

<file path=ppt/slides/_rels/slide4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4" Type="http://schemas.openxmlformats.org/officeDocument/2006/relationships/image" Target="../media/image79.png"/></Relationships>
</file>

<file path=ppt/slides/_rels/slide46.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lex.uz/uz/docs/-5953883" TargetMode="External"/><Relationship Id="rId2" Type="http://schemas.openxmlformats.org/officeDocument/2006/relationships/hyperlink" Target="http://www.gai.auto.ru/" TargetMode="External"/><Relationship Id="rId1" Type="http://schemas.openxmlformats.org/officeDocument/2006/relationships/slideLayout" Target="../slideLayouts/slideLayout2.xml"/><Relationship Id="rId4" Type="http://schemas.openxmlformats.org/officeDocument/2006/relationships/hyperlink" Target="https://www.youtube.com/watch?v=lD-wWKm0Myc" TargetMode="Externa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539552" y="600363"/>
            <a:ext cx="8424936" cy="36009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endParaRPr kumimoji="0" lang="ru-RU" altLang="ru-RU" sz="6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algn="ctr"/>
            <a:endParaRPr lang="ru-RU" sz="2400" b="1" dirty="0" smtClean="0"/>
          </a:p>
          <a:p>
            <a:pPr algn="ctr"/>
            <a:endParaRPr lang="ru-RU" sz="2400" b="1" dirty="0" smtClean="0"/>
          </a:p>
          <a:p>
            <a:pPr algn="ctr"/>
            <a:r>
              <a:rPr lang="uz-Latn-UZ" sz="2800" b="1" dirty="0" smtClean="0"/>
              <a:t>YO‘L HARAKATI QOIDALARI VA </a:t>
            </a:r>
            <a:endParaRPr lang="ru-RU" sz="2800" b="1" dirty="0" smtClean="0"/>
          </a:p>
          <a:p>
            <a:pPr algn="ctr"/>
            <a:r>
              <a:rPr lang="uz-Latn-UZ" sz="2800" b="1" dirty="0" smtClean="0"/>
              <a:t>AMALIY BOSHQAR</a:t>
            </a:r>
            <a:r>
              <a:rPr lang="en-US" sz="2800" b="1" dirty="0" smtClean="0"/>
              <a:t>ISH</a:t>
            </a:r>
            <a:endParaRPr lang="ru-RU" sz="2800" dirty="0"/>
          </a:p>
          <a:p>
            <a:pPr lvl="0" algn="ctr" eaLnBrk="0" fontAlgn="base" hangingPunct="0">
              <a:spcBef>
                <a:spcPct val="0"/>
              </a:spcBef>
              <a:spcAft>
                <a:spcPct val="0"/>
              </a:spcAft>
            </a:pPr>
            <a:endParaRPr lang="ru-RU" sz="2400" b="1" dirty="0" smtClean="0"/>
          </a:p>
          <a:p>
            <a:pPr lvl="0" algn="ctr" eaLnBrk="0" fontAlgn="base" hangingPunct="0">
              <a:spcBef>
                <a:spcPct val="0"/>
              </a:spcBef>
              <a:spcAft>
                <a:spcPct val="0"/>
              </a:spcAft>
            </a:pPr>
            <a:endParaRPr lang="ru-RU" sz="2400" b="1" dirty="0" smtClean="0"/>
          </a:p>
          <a:p>
            <a:pPr lvl="0" algn="ctr" eaLnBrk="0" fontAlgn="base" hangingPunct="0">
              <a:spcBef>
                <a:spcPct val="0"/>
              </a:spcBef>
              <a:spcAft>
                <a:spcPct val="0"/>
              </a:spcAft>
            </a:pPr>
            <a:r>
              <a:rPr lang="ru-RU" sz="2800" b="1" dirty="0" smtClean="0"/>
              <a:t>(</a:t>
            </a:r>
            <a:r>
              <a:rPr lang="en-US" sz="2800" b="1" dirty="0" smtClean="0"/>
              <a:t>Traffic rules and</a:t>
            </a:r>
            <a:r>
              <a:rPr lang="ru-RU" sz="2800" b="1" dirty="0" smtClean="0"/>
              <a:t> </a:t>
            </a:r>
            <a:r>
              <a:rPr lang="en-US" sz="2800" b="1" dirty="0" smtClean="0"/>
              <a:t>practical management</a:t>
            </a:r>
            <a:r>
              <a:rPr lang="ru-RU" sz="2800" b="1" dirty="0" smtClean="0"/>
              <a:t>)</a:t>
            </a:r>
          </a:p>
          <a:p>
            <a:pPr lvl="0" algn="ctr" eaLnBrk="0" fontAlgn="base" hangingPunct="0">
              <a:spcBef>
                <a:spcPct val="0"/>
              </a:spcBef>
              <a:spcAft>
                <a:spcPct val="0"/>
              </a:spcAft>
            </a:pPr>
            <a:endParaRPr lang="ru-RU" sz="2400" b="1" dirty="0" smtClean="0"/>
          </a:p>
          <a:p>
            <a:pPr marL="0" marR="0" lvl="0" indent="0" algn="ctr" defTabSz="914400" rtl="0" eaLnBrk="0" fontAlgn="base" latinLnBrk="0" hangingPunct="0">
              <a:lnSpc>
                <a:spcPct val="100000"/>
              </a:lnSpc>
              <a:spcBef>
                <a:spcPct val="0"/>
              </a:spcBef>
              <a:spcAft>
                <a:spcPct val="0"/>
              </a:spcAft>
              <a:buClrTx/>
              <a:buSzTx/>
              <a:buFontTx/>
              <a:buNone/>
              <a:tabLst/>
            </a:pPr>
            <a:r>
              <a:rPr kumimoji="0" lang="es-ES"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6" name="TextBox 5"/>
          <p:cNvSpPr txBox="1"/>
          <p:nvPr/>
        </p:nvSpPr>
        <p:spPr>
          <a:xfrm>
            <a:off x="251520" y="4869160"/>
            <a:ext cx="3960440" cy="1200329"/>
          </a:xfrm>
          <a:prstGeom prst="rect">
            <a:avLst/>
          </a:prstGeom>
          <a:noFill/>
        </p:spPr>
        <p:txBody>
          <a:bodyPr wrap="square" rtlCol="0">
            <a:spAutoFit/>
          </a:bodyPr>
          <a:lstStyle/>
          <a:p>
            <a:pPr algn="just"/>
            <a:r>
              <a:rPr lang="en-US" sz="1600" b="1" dirty="0" smtClean="0">
                <a:latin typeface="Times New Roman" panose="02020603050405020304" pitchFamily="18" charset="0"/>
                <a:cs typeface="Times New Roman" panose="02020603050405020304" pitchFamily="18" charset="0"/>
              </a:rPr>
              <a:t>SHUKUROV MANSURKHON</a:t>
            </a:r>
          </a:p>
          <a:p>
            <a:pPr algn="just"/>
            <a:r>
              <a:rPr lang="en-US" sz="1400" dirty="0" err="1" smtClean="0">
                <a:latin typeface="Times New Roman" panose="02020603050405020304" pitchFamily="18" charset="0"/>
                <a:cs typeface="Times New Roman" panose="02020603050405020304" pitchFamily="18" charset="0"/>
              </a:rPr>
              <a:t>Andijon</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mashinasozlik</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instituti</a:t>
            </a:r>
            <a:r>
              <a:rPr lang="en-US" sz="1400" dirty="0" smtClean="0">
                <a:latin typeface="Times New Roman" panose="02020603050405020304" pitchFamily="18" charset="0"/>
                <a:cs typeface="Times New Roman" panose="02020603050405020304" pitchFamily="18" charset="0"/>
              </a:rPr>
              <a:t>,</a:t>
            </a:r>
          </a:p>
          <a:p>
            <a:pPr algn="just"/>
            <a:r>
              <a:rPr lang="en-US" sz="1400" dirty="0" smtClean="0">
                <a:latin typeface="Times New Roman" panose="02020603050405020304" pitchFamily="18" charset="0"/>
                <a:cs typeface="Times New Roman" panose="02020603050405020304" pitchFamily="18" charset="0"/>
              </a:rPr>
              <a:t>Transport </a:t>
            </a:r>
            <a:r>
              <a:rPr lang="en-US" sz="1400" dirty="0" err="1" smtClean="0">
                <a:latin typeface="Times New Roman" panose="02020603050405020304" pitchFamily="18" charset="0"/>
                <a:cs typeface="Times New Roman" panose="02020603050405020304" pitchFamily="18" charset="0"/>
              </a:rPr>
              <a:t>va</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logistika</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fakulteti</a:t>
            </a:r>
            <a:endParaRPr lang="ru-RU" sz="1400" dirty="0" smtClean="0">
              <a:latin typeface="Times New Roman" panose="02020603050405020304" pitchFamily="18" charset="0"/>
              <a:cs typeface="Times New Roman" panose="02020603050405020304" pitchFamily="18" charset="0"/>
            </a:endParaRPr>
          </a:p>
          <a:p>
            <a:pPr algn="just"/>
            <a:r>
              <a:rPr lang="en-US" sz="1400" dirty="0" smtClean="0">
                <a:latin typeface="Times New Roman" panose="02020603050405020304" pitchFamily="18" charset="0"/>
                <a:cs typeface="Times New Roman" panose="02020603050405020304" pitchFamily="18" charset="0"/>
              </a:rPr>
              <a:t>Transport </a:t>
            </a:r>
            <a:r>
              <a:rPr lang="en-US" sz="1400" dirty="0" err="1" smtClean="0">
                <a:latin typeface="Times New Roman" panose="02020603050405020304" pitchFamily="18" charset="0"/>
                <a:cs typeface="Times New Roman" panose="02020603050405020304" pitchFamily="18" charset="0"/>
              </a:rPr>
              <a:t>vositalari</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muhandisligi</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kafedrasi</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dotsent</a:t>
            </a:r>
            <a:r>
              <a:rPr lang="en-US" sz="1400" dirty="0" smtClean="0">
                <a:latin typeface="Times New Roman" panose="02020603050405020304" pitchFamily="18" charset="0"/>
                <a:cs typeface="Times New Roman" panose="02020603050405020304" pitchFamily="18" charset="0"/>
              </a:rPr>
              <a:t>. </a:t>
            </a:r>
          </a:p>
          <a:p>
            <a:pPr algn="just"/>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Andijon</a:t>
            </a:r>
            <a:r>
              <a:rPr lang="ru-RU"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shahar</a:t>
            </a:r>
            <a:r>
              <a:rPr lang="en-US" sz="1400" dirty="0" smtClean="0">
                <a:latin typeface="Times New Roman" panose="02020603050405020304" pitchFamily="18" charset="0"/>
                <a:cs typeface="Times New Roman" panose="02020603050405020304" pitchFamily="18" charset="0"/>
              </a:rPr>
              <a:t> </a:t>
            </a:r>
            <a:r>
              <a:rPr lang="en-US" sz="1400" dirty="0" err="1" smtClean="0">
                <a:latin typeface="Times New Roman" panose="02020603050405020304" pitchFamily="18" charset="0"/>
                <a:cs typeface="Times New Roman" panose="02020603050405020304" pitchFamily="18" charset="0"/>
              </a:rPr>
              <a:t>Boburshox</a:t>
            </a:r>
            <a:r>
              <a:rPr lang="en-US" sz="1400" dirty="0" smtClean="0">
                <a:latin typeface="Times New Roman" panose="02020603050405020304" pitchFamily="18" charset="0"/>
                <a:cs typeface="Times New Roman" panose="02020603050405020304" pitchFamily="18" charset="0"/>
              </a:rPr>
              <a:t> 39a</a:t>
            </a:r>
            <a:r>
              <a:rPr lang="ru-RU" sz="1400" dirty="0" smtClean="0">
                <a:latin typeface="Times New Roman" panose="02020603050405020304" pitchFamily="18" charset="0"/>
                <a:cs typeface="Times New Roman" panose="02020603050405020304" pitchFamily="18" charset="0"/>
              </a:rPr>
              <a:t>.</a:t>
            </a:r>
            <a:r>
              <a:rPr lang="en-US" sz="1400" dirty="0" smtClean="0">
                <a:latin typeface="Times New Roman" panose="02020603050405020304" pitchFamily="18" charset="0"/>
                <a:cs typeface="Times New Roman" panose="02020603050405020304" pitchFamily="18" charset="0"/>
              </a:rPr>
              <a:t> </a:t>
            </a:r>
          </a:p>
        </p:txBody>
      </p:sp>
      <p:sp>
        <p:nvSpPr>
          <p:cNvPr id="8" name="Прямоугольник 7"/>
          <p:cNvSpPr/>
          <p:nvPr/>
        </p:nvSpPr>
        <p:spPr>
          <a:xfrm>
            <a:off x="0" y="6565414"/>
            <a:ext cx="9144000" cy="319970"/>
          </a:xfrm>
          <a:prstGeom prst="rect">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518422972"/>
      </p:ext>
    </p:extLst>
  </p:cSld>
  <p:clrMapOvr>
    <a:masterClrMapping/>
  </p:clrMapOvr>
  <mc:AlternateContent xmlns:mc="http://schemas.openxmlformats.org/markup-compatibility/2006">
    <mc:Choice xmlns:p14="http://schemas.microsoft.com/office/powerpoint/2010/main" xmlns="" Requires="p14">
      <p:transition spd="slow" p14:dur="20000" advClick="0"/>
    </mc:Choice>
    <mc:Fallback>
      <p:transition spd="slow" advClick="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Лента лицом вверх 4"/>
          <p:cNvSpPr/>
          <p:nvPr/>
        </p:nvSpPr>
        <p:spPr>
          <a:xfrm>
            <a:off x="467544" y="1082353"/>
            <a:ext cx="8352464" cy="4614647"/>
          </a:xfrm>
          <a:prstGeom prst="ribbon2">
            <a:avLst>
              <a:gd name="adj1" fmla="val 19881"/>
              <a:gd name="adj2" fmla="val 75000"/>
            </a:avLst>
          </a:prstGeom>
          <a:blipFill dpi="0" rotWithShape="0">
            <a:blip r:embed="rId3" cstate="print">
              <a:alphaModFix amt="31000"/>
              <a:extLst/>
            </a:blip>
            <a:srcRect/>
            <a:tile tx="0" ty="0" sx="100000" sy="100000" flip="none" algn="tl"/>
          </a:blipFill>
          <a:ln>
            <a:solidFill>
              <a:schemeClr val="accent4">
                <a:alpha val="53000"/>
              </a:schemeClr>
            </a:solidFill>
          </a:ln>
          <a:effectLst>
            <a:outerShdw dist="50800" sx="1000" sy="1000" algn="ctr" rotWithShape="0">
              <a:srgbClr val="000000">
                <a:alpha val="0"/>
              </a:srgbClr>
            </a:outerShdw>
          </a:effectLst>
        </p:spPr>
        <p:style>
          <a:lnRef idx="2">
            <a:schemeClr val="accent4"/>
          </a:lnRef>
          <a:fillRef idx="1">
            <a:schemeClr val="lt1"/>
          </a:fillRef>
          <a:effectRef idx="0">
            <a:schemeClr val="accent4"/>
          </a:effectRef>
          <a:fontRef idx="minor">
            <a:schemeClr val="dk1"/>
          </a:fontRef>
        </p:style>
        <p:txBody>
          <a:bodyPr rtlCol="0" anchor="ctr"/>
          <a:lstStyle/>
          <a:p>
            <a:pPr algn="ctr"/>
            <a:endParaRPr lang="ru-RU" sz="2400" b="1" dirty="0"/>
          </a:p>
          <a:p>
            <a:pPr algn="ctr" eaLnBrk="0" fontAlgn="base" hangingPunct="0">
              <a:spcBef>
                <a:spcPct val="0"/>
              </a:spcBef>
              <a:spcAft>
                <a:spcPct val="0"/>
              </a:spcAft>
            </a:pPr>
            <a:r>
              <a:rPr lang="en-US" sz="2800" b="1" dirty="0" smtClean="0"/>
              <a:t>Topic </a:t>
            </a:r>
            <a:r>
              <a:rPr lang="ru-RU" sz="2800" b="1" dirty="0" smtClean="0"/>
              <a:t>2</a:t>
            </a:r>
            <a:r>
              <a:rPr lang="en-US" sz="2800" b="1" dirty="0" smtClean="0"/>
              <a:t>. Road signs. </a:t>
            </a:r>
          </a:p>
          <a:p>
            <a:pPr algn="ctr" eaLnBrk="0" fontAlgn="base" hangingPunct="0">
              <a:spcBef>
                <a:spcPct val="0"/>
              </a:spcBef>
              <a:spcAft>
                <a:spcPct val="0"/>
              </a:spcAft>
            </a:pPr>
            <a:r>
              <a:rPr lang="en-US" sz="2800" b="1" dirty="0" smtClean="0"/>
              <a:t>Warning signs. Prohibitive signs.</a:t>
            </a:r>
          </a:p>
          <a:p>
            <a:pPr algn="ctr" eaLnBrk="0" fontAlgn="base" hangingPunct="0">
              <a:spcBef>
                <a:spcPct val="0"/>
              </a:spcBef>
              <a:spcAft>
                <a:spcPct val="0"/>
              </a:spcAft>
            </a:pPr>
            <a:endParaRPr lang="en-US" sz="2800" b="1" dirty="0" smtClean="0"/>
          </a:p>
          <a:p>
            <a:pPr algn="ctr" eaLnBrk="0" fontAlgn="base" hangingPunct="0">
              <a:spcBef>
                <a:spcPct val="0"/>
              </a:spcBef>
              <a:spcAft>
                <a:spcPct val="0"/>
              </a:spcAft>
            </a:pPr>
            <a:r>
              <a:rPr lang="ru-RU" sz="2800" b="1" dirty="0" smtClean="0"/>
              <a:t>2</a:t>
            </a:r>
            <a:r>
              <a:rPr lang="en-US" sz="2800" b="1" dirty="0" smtClean="0"/>
              <a:t>-MAVZU. </a:t>
            </a:r>
            <a:r>
              <a:rPr lang="es-ES" sz="2800" b="1" dirty="0" smtClean="0"/>
              <a:t>Yo‘l belgilari</a:t>
            </a:r>
            <a:r>
              <a:rPr lang="sv-SE" sz="2800" b="1" dirty="0" smtClean="0"/>
              <a:t>. Ogohlantiruvchi belgilar. Taqiqlovchi belgilar.</a:t>
            </a:r>
            <a:endParaRPr lang="ru-RU" sz="2800" b="1" dirty="0"/>
          </a:p>
        </p:txBody>
      </p:sp>
      <p:sp>
        <p:nvSpPr>
          <p:cNvPr id="7" name="Прямоугольник 6"/>
          <p:cNvSpPr/>
          <p:nvPr/>
        </p:nvSpPr>
        <p:spPr>
          <a:xfrm>
            <a:off x="0" y="6565414"/>
            <a:ext cx="9144000" cy="319970"/>
          </a:xfrm>
          <a:prstGeom prst="rect">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097385414"/>
      </p:ext>
    </p:extLst>
  </p:cSld>
  <p:clrMapOvr>
    <a:masterClrMapping/>
  </p:clrMapOvr>
  <mc:AlternateContent xmlns:mc="http://schemas.openxmlformats.org/markup-compatibility/2006">
    <mc:Choice xmlns:p14="http://schemas.microsoft.com/office/powerpoint/2010/main" xmlns="" Requires="p14">
      <p:transition spd="slow" p14:dur="20000" advClick="0">
        <p14:gallery dir="l"/>
      </p:transition>
    </mc:Choice>
    <mc:Fallback>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2"/>
          <p:cNvSpPr>
            <a:spLocks noGrp="1"/>
          </p:cNvSpPr>
          <p:nvPr>
            <p:ph type="title"/>
          </p:nvPr>
        </p:nvSpPr>
        <p:spPr>
          <a:xfrm>
            <a:off x="827584" y="1340768"/>
            <a:ext cx="7992888" cy="792088"/>
          </a:xfrm>
        </p:spPr>
        <p:txBody>
          <a:bodyPr/>
          <a:lstStyle/>
          <a:p>
            <a:pPr>
              <a:lnSpc>
                <a:spcPct val="100000"/>
              </a:lnSpc>
            </a:pPr>
            <a:r>
              <a:rPr lang="en-US" altLang="ru-RU" sz="2400" b="1" dirty="0" smtClean="0">
                <a:latin typeface="+mn-lt"/>
              </a:rPr>
              <a:t>                                            </a:t>
            </a:r>
            <a:endParaRPr lang="en-US" altLang="ru-RU" sz="2800" b="1" dirty="0">
              <a:latin typeface="+mn-lt"/>
            </a:endParaRPr>
          </a:p>
        </p:txBody>
      </p:sp>
      <p:sp>
        <p:nvSpPr>
          <p:cNvPr id="7" name="Скругленный прямоугольник 6"/>
          <p:cNvSpPr/>
          <p:nvPr/>
        </p:nvSpPr>
        <p:spPr>
          <a:xfrm>
            <a:off x="1331640" y="1268760"/>
            <a:ext cx="7344816" cy="9356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de-DE" sz="2000" b="1" dirty="0" err="1" smtClean="0"/>
              <a:t>Reja</a:t>
            </a:r>
            <a:r>
              <a:rPr lang="ru-RU" sz="2000" b="1" dirty="0" smtClean="0"/>
              <a:t>:</a:t>
            </a:r>
            <a:endParaRPr lang="ru-RU" sz="2000" dirty="0"/>
          </a:p>
        </p:txBody>
      </p:sp>
      <p:sp>
        <p:nvSpPr>
          <p:cNvPr id="8" name="Скругленный прямоугольник 7"/>
          <p:cNvSpPr/>
          <p:nvPr/>
        </p:nvSpPr>
        <p:spPr>
          <a:xfrm>
            <a:off x="1331640" y="2708920"/>
            <a:ext cx="7344816" cy="11521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en-US" sz="2000" dirty="0" smtClean="0"/>
              <a:t>1. </a:t>
            </a:r>
            <a:r>
              <a:rPr lang="en-US" sz="2000" dirty="0" err="1" smtClean="0"/>
              <a:t>Ogohlantiruvchi</a:t>
            </a:r>
            <a:r>
              <a:rPr lang="en-US" sz="2000" dirty="0" smtClean="0"/>
              <a:t> </a:t>
            </a:r>
            <a:r>
              <a:rPr lang="en-US" sz="2000" dirty="0" err="1" smtClean="0"/>
              <a:t>belgilarning</a:t>
            </a:r>
            <a:r>
              <a:rPr lang="en-US" sz="2000" dirty="0" smtClean="0"/>
              <a:t> </a:t>
            </a:r>
            <a:r>
              <a:rPr lang="en-US" sz="2000" dirty="0" err="1" smtClean="0"/>
              <a:t>ta’rifi</a:t>
            </a:r>
            <a:r>
              <a:rPr lang="en-US" sz="2000" dirty="0" smtClean="0"/>
              <a:t>, </a:t>
            </a:r>
            <a:r>
              <a:rPr lang="en-US" sz="2000" dirty="0" err="1" smtClean="0"/>
              <a:t>vazifasi</a:t>
            </a:r>
            <a:r>
              <a:rPr lang="en-US" sz="2000" dirty="0" smtClean="0"/>
              <a:t> </a:t>
            </a:r>
            <a:r>
              <a:rPr lang="en-US" sz="2000" dirty="0" err="1" smtClean="0"/>
              <a:t>va</a:t>
            </a:r>
            <a:r>
              <a:rPr lang="en-US" sz="2000" dirty="0" smtClean="0"/>
              <a:t> </a:t>
            </a:r>
            <a:r>
              <a:rPr lang="uz-Cyrl-UZ" sz="2000" dirty="0" smtClean="0"/>
              <a:t>o‘rnatilishi</a:t>
            </a:r>
            <a:r>
              <a:rPr lang="en-US" sz="2000" dirty="0" smtClean="0"/>
              <a:t>.</a:t>
            </a:r>
            <a:endParaRPr lang="ru-RU" sz="2000" b="1" dirty="0"/>
          </a:p>
        </p:txBody>
      </p:sp>
      <p:sp>
        <p:nvSpPr>
          <p:cNvPr id="12" name="Прямоугольник 11"/>
          <p:cNvSpPr/>
          <p:nvPr/>
        </p:nvSpPr>
        <p:spPr>
          <a:xfrm>
            <a:off x="0" y="6565414"/>
            <a:ext cx="9144000" cy="319970"/>
          </a:xfrm>
          <a:prstGeom prst="rect">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ru-RU"/>
          </a:p>
        </p:txBody>
      </p:sp>
      <p:sp>
        <p:nvSpPr>
          <p:cNvPr id="10" name="Скругленный прямоугольник 9"/>
          <p:cNvSpPr/>
          <p:nvPr/>
        </p:nvSpPr>
        <p:spPr>
          <a:xfrm>
            <a:off x="1331640" y="4005064"/>
            <a:ext cx="7344816"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hangingPunct="0"/>
            <a:r>
              <a:rPr lang="en-US" sz="2000" dirty="0" smtClean="0"/>
              <a:t>2. </a:t>
            </a:r>
            <a:r>
              <a:rPr lang="en-US" sz="2000" dirty="0" err="1" smtClean="0"/>
              <a:t>Taqiqlovchi</a:t>
            </a:r>
            <a:r>
              <a:rPr lang="en-US" sz="2000" dirty="0" smtClean="0"/>
              <a:t> </a:t>
            </a:r>
            <a:r>
              <a:rPr lang="en-US" sz="2000" dirty="0" err="1" smtClean="0"/>
              <a:t>belgilarning</a:t>
            </a:r>
            <a:r>
              <a:rPr lang="en-US" sz="2000" dirty="0" smtClean="0"/>
              <a:t> </a:t>
            </a:r>
            <a:r>
              <a:rPr lang="en-US" sz="2000" dirty="0" err="1" smtClean="0"/>
              <a:t>ta’rifi</a:t>
            </a:r>
            <a:r>
              <a:rPr lang="en-US" sz="2000" dirty="0" smtClean="0"/>
              <a:t>, </a:t>
            </a:r>
            <a:r>
              <a:rPr lang="en-US" sz="2000" dirty="0" err="1" smtClean="0"/>
              <a:t>vazifasi</a:t>
            </a:r>
            <a:r>
              <a:rPr lang="en-US" sz="2000" dirty="0" smtClean="0"/>
              <a:t> </a:t>
            </a:r>
            <a:r>
              <a:rPr lang="en-US" sz="2000" dirty="0" err="1" smtClean="0"/>
              <a:t>va</a:t>
            </a:r>
            <a:r>
              <a:rPr lang="en-US" sz="2000" dirty="0" smtClean="0"/>
              <a:t> </a:t>
            </a:r>
            <a:r>
              <a:rPr lang="uz-Cyrl-UZ" sz="2000" dirty="0" smtClean="0"/>
              <a:t>o‘rnatilishi</a:t>
            </a:r>
            <a:r>
              <a:rPr lang="en-US" sz="2000" dirty="0" smtClean="0"/>
              <a:t>.</a:t>
            </a:r>
            <a:endParaRPr lang="ru-RU" sz="2000" dirty="0" smtClean="0"/>
          </a:p>
          <a:p>
            <a:endParaRPr lang="ru-RU" sz="2000" b="1" dirty="0"/>
          </a:p>
        </p:txBody>
      </p:sp>
    </p:spTree>
    <p:extLst>
      <p:ext uri="{BB962C8B-B14F-4D97-AF65-F5344CB8AC3E}">
        <p14:creationId xmlns:p14="http://schemas.microsoft.com/office/powerpoint/2010/main" xmlns="" val="63885928"/>
      </p:ext>
    </p:extLst>
  </p:cSld>
  <p:clrMapOvr>
    <a:masterClrMapping/>
  </p:clrMapOvr>
  <mc:AlternateContent xmlns:mc="http://schemas.openxmlformats.org/markup-compatibility/2006">
    <mc:Choice xmlns:p14="http://schemas.microsoft.com/office/powerpoint/2010/main" xmlns="" Requires="p14">
      <p:transition spd="slow" p14:dur="20000" advClick="0">
        <p14:gallery dir="l"/>
      </p:transition>
    </mc:Choice>
    <mc:Fallback>
      <p:transition spd="slow" advClick="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Лента лицом вверх 4"/>
          <p:cNvSpPr/>
          <p:nvPr/>
        </p:nvSpPr>
        <p:spPr>
          <a:xfrm>
            <a:off x="539552" y="1412776"/>
            <a:ext cx="8352464" cy="3852176"/>
          </a:xfrm>
          <a:prstGeom prst="ribbon2">
            <a:avLst>
              <a:gd name="adj1" fmla="val 19881"/>
              <a:gd name="adj2" fmla="val 75000"/>
            </a:avLst>
          </a:prstGeom>
          <a:blipFill dpi="0" rotWithShape="0">
            <a:blip r:embed="rId3" cstate="print">
              <a:alphaModFix amt="31000"/>
              <a:extLst/>
            </a:blip>
            <a:srcRect/>
            <a:tile tx="0" ty="0" sx="100000" sy="100000" flip="none" algn="tl"/>
          </a:blipFill>
          <a:ln>
            <a:solidFill>
              <a:schemeClr val="accent4">
                <a:alpha val="53000"/>
              </a:schemeClr>
            </a:solidFill>
          </a:ln>
          <a:effectLst>
            <a:outerShdw dist="50800" sx="1000" sy="1000" algn="ctr" rotWithShape="0">
              <a:srgbClr val="000000">
                <a:alpha val="0"/>
              </a:srgbClr>
            </a:outerShdw>
          </a:effectLst>
        </p:spPr>
        <p:style>
          <a:lnRef idx="2">
            <a:schemeClr val="accent4"/>
          </a:lnRef>
          <a:fillRef idx="1">
            <a:schemeClr val="lt1"/>
          </a:fillRef>
          <a:effectRef idx="0">
            <a:schemeClr val="accent4"/>
          </a:effectRef>
          <a:fontRef idx="minor">
            <a:schemeClr val="dk1"/>
          </a:fontRef>
        </p:style>
        <p:txBody>
          <a:bodyPr rtlCol="0" anchor="ctr"/>
          <a:lstStyle/>
          <a:p>
            <a:pPr algn="ctr"/>
            <a:endParaRPr lang="ru-RU" sz="2400" b="1" dirty="0"/>
          </a:p>
          <a:p>
            <a:pPr algn="ctr" eaLnBrk="0" fontAlgn="base" hangingPunct="0">
              <a:spcBef>
                <a:spcPct val="0"/>
              </a:spcBef>
              <a:spcAft>
                <a:spcPct val="0"/>
              </a:spcAft>
            </a:pPr>
            <a:endParaRPr lang="ru-RU" sz="2800" b="1" dirty="0" smtClean="0"/>
          </a:p>
          <a:p>
            <a:pPr algn="just"/>
            <a:r>
              <a:rPr lang="en-US" sz="2800" b="1" dirty="0" err="1" smtClean="0"/>
              <a:t>Kalit</a:t>
            </a:r>
            <a:r>
              <a:rPr lang="en-US" sz="2800" b="1" dirty="0" smtClean="0"/>
              <a:t> </a:t>
            </a:r>
            <a:r>
              <a:rPr lang="en-US" sz="2800" b="1" dirty="0" err="1" smtClean="0"/>
              <a:t>va</a:t>
            </a:r>
            <a:r>
              <a:rPr lang="en-US" sz="2800" b="1" dirty="0" smtClean="0"/>
              <a:t> </a:t>
            </a:r>
            <a:r>
              <a:rPr lang="en-US" sz="2800" b="1" dirty="0" err="1" smtClean="0"/>
              <a:t>tayanch</a:t>
            </a:r>
            <a:r>
              <a:rPr lang="en-US" sz="2800" b="1" dirty="0" smtClean="0"/>
              <a:t> </a:t>
            </a:r>
            <a:r>
              <a:rPr lang="en-US" sz="2800" b="1" dirty="0" err="1" smtClean="0"/>
              <a:t>so‘zlar</a:t>
            </a:r>
            <a:r>
              <a:rPr lang="en-US" sz="2800" b="1" dirty="0" smtClean="0"/>
              <a:t>: </a:t>
            </a:r>
            <a:r>
              <a:rPr lang="uz-Cyrl-UZ" sz="2800" dirty="0" smtClean="0"/>
              <a:t>Yo‘l harakati</a:t>
            </a:r>
            <a:r>
              <a:rPr lang="en-US" sz="2800" dirty="0" smtClean="0"/>
              <a:t> </a:t>
            </a:r>
            <a:r>
              <a:rPr lang="en-US" sz="2800" dirty="0" err="1" smtClean="0"/>
              <a:t>qoidalari</a:t>
            </a:r>
            <a:r>
              <a:rPr lang="en-US" sz="2800" dirty="0" smtClean="0"/>
              <a:t>, y</a:t>
            </a:r>
            <a:r>
              <a:rPr lang="uz-Cyrl-UZ" sz="2800" dirty="0" smtClean="0"/>
              <a:t>o‘l</a:t>
            </a:r>
            <a:r>
              <a:rPr lang="en-US" sz="2800" dirty="0" smtClean="0"/>
              <a:t>, y</a:t>
            </a:r>
            <a:r>
              <a:rPr lang="uz-Cyrl-UZ" sz="2800" dirty="0" smtClean="0"/>
              <a:t>o‘l harakati</a:t>
            </a:r>
            <a:r>
              <a:rPr lang="en-US" sz="2800" dirty="0" smtClean="0"/>
              <a:t>, y</a:t>
            </a:r>
            <a:r>
              <a:rPr lang="uz-Cyrl-UZ" sz="2800" dirty="0" smtClean="0"/>
              <a:t>o‘l harakatini tashkil etish</a:t>
            </a:r>
            <a:r>
              <a:rPr lang="en-US" sz="2800" dirty="0" smtClean="0"/>
              <a:t>,  </a:t>
            </a:r>
            <a:r>
              <a:rPr lang="sv-FI" sz="2800" dirty="0" smtClean="0"/>
              <a:t>yo‘l harakati xavfsizligi, </a:t>
            </a:r>
            <a:r>
              <a:rPr lang="en-US" sz="2800" dirty="0" smtClean="0"/>
              <a:t>y</a:t>
            </a:r>
            <a:r>
              <a:rPr lang="uz-Cyrl-UZ" sz="2800" dirty="0" smtClean="0"/>
              <a:t>o‘l</a:t>
            </a:r>
            <a:r>
              <a:rPr lang="en-US" sz="2800" dirty="0" smtClean="0"/>
              <a:t> </a:t>
            </a:r>
            <a:r>
              <a:rPr lang="en-US" sz="2800" dirty="0" err="1" smtClean="0"/>
              <a:t>belgilarning</a:t>
            </a:r>
            <a:r>
              <a:rPr lang="en-US" sz="2800" dirty="0" smtClean="0"/>
              <a:t> </a:t>
            </a:r>
            <a:r>
              <a:rPr lang="en-US" sz="2800" dirty="0" err="1" smtClean="0"/>
              <a:t>ta’rifi</a:t>
            </a:r>
            <a:r>
              <a:rPr lang="en-US" sz="2800" dirty="0" smtClean="0"/>
              <a:t>, </a:t>
            </a:r>
            <a:r>
              <a:rPr lang="en-US" sz="2800" dirty="0" err="1" smtClean="0"/>
              <a:t>vazifasi</a:t>
            </a:r>
            <a:r>
              <a:rPr lang="en-US" sz="2800" dirty="0" smtClean="0"/>
              <a:t> </a:t>
            </a:r>
            <a:r>
              <a:rPr lang="en-US" sz="2800" dirty="0" err="1" smtClean="0"/>
              <a:t>va</a:t>
            </a:r>
            <a:r>
              <a:rPr lang="en-US" sz="2800" dirty="0" smtClean="0"/>
              <a:t> </a:t>
            </a:r>
            <a:r>
              <a:rPr lang="uz-Cyrl-UZ" sz="2800" dirty="0" smtClean="0"/>
              <a:t>o‘rnatilishi.</a:t>
            </a:r>
            <a:endParaRPr lang="ru-RU" sz="2800" b="1" dirty="0"/>
          </a:p>
        </p:txBody>
      </p:sp>
      <p:sp>
        <p:nvSpPr>
          <p:cNvPr id="2" name="Прямоугольник 1"/>
          <p:cNvSpPr/>
          <p:nvPr/>
        </p:nvSpPr>
        <p:spPr>
          <a:xfrm>
            <a:off x="737769" y="620688"/>
            <a:ext cx="8035854" cy="400110"/>
          </a:xfrm>
          <a:prstGeom prst="rect">
            <a:avLst/>
          </a:prstGeom>
        </p:spPr>
        <p:txBody>
          <a:bodyPr wrap="none">
            <a:spAutoFit/>
          </a:bodyPr>
          <a:lstStyle/>
          <a:p>
            <a:pPr algn="ctr" eaLnBrk="0" fontAlgn="base" hangingPunct="0">
              <a:spcBef>
                <a:spcPct val="0"/>
              </a:spcBef>
              <a:spcAft>
                <a:spcPct val="0"/>
              </a:spcAft>
            </a:pPr>
            <a:r>
              <a:rPr lang="ru-RU" sz="2000" b="1" dirty="0" smtClean="0"/>
              <a:t>2</a:t>
            </a:r>
            <a:r>
              <a:rPr lang="en-US" sz="2000" b="1" dirty="0" smtClean="0"/>
              <a:t>-MAVZU. </a:t>
            </a:r>
            <a:r>
              <a:rPr lang="es-ES" sz="2000" b="1" dirty="0" smtClean="0"/>
              <a:t>Yo‘l belgilari</a:t>
            </a:r>
            <a:r>
              <a:rPr lang="sv-SE" sz="2000" b="1" dirty="0" smtClean="0"/>
              <a:t>. Ogohlantiruvchi belgilar. Taqiqlovchi belgilar.</a:t>
            </a:r>
            <a:endParaRPr lang="ru-RU" sz="2400" b="1" dirty="0"/>
          </a:p>
        </p:txBody>
      </p:sp>
      <p:sp>
        <p:nvSpPr>
          <p:cNvPr id="7" name="Прямоугольник 6"/>
          <p:cNvSpPr/>
          <p:nvPr/>
        </p:nvSpPr>
        <p:spPr>
          <a:xfrm>
            <a:off x="0" y="6565414"/>
            <a:ext cx="9144000" cy="319970"/>
          </a:xfrm>
          <a:prstGeom prst="rect">
            <a:avLst/>
          </a:prstGeom>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xmlns="" val="2097385414"/>
      </p:ext>
    </p:extLst>
  </p:cSld>
  <p:clrMapOvr>
    <a:masterClrMapping/>
  </p:clrMapOvr>
  <mc:AlternateContent xmlns:mc="http://schemas.openxmlformats.org/markup-compatibility/2006">
    <mc:Choice xmlns:p14="http://schemas.microsoft.com/office/powerpoint/2010/main" xmlns="" Requires="p14">
      <p:transition spd="slow" p14:dur="20000" advClick="0">
        <p14:gallery dir="l"/>
      </p:transition>
    </mc:Choice>
    <mc:Fallback>
      <p:transition spd="slow" advClick="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4" name="Таблица 3"/>
          <p:cNvGraphicFramePr>
            <a:graphicFrameLocks noGrp="1"/>
          </p:cNvGraphicFramePr>
          <p:nvPr/>
        </p:nvGraphicFramePr>
        <p:xfrm>
          <a:off x="683568" y="1556792"/>
          <a:ext cx="7848872" cy="3936464"/>
        </p:xfrm>
        <a:graphic>
          <a:graphicData uri="http://schemas.openxmlformats.org/drawingml/2006/table">
            <a:tbl>
              <a:tblPr firstRow="1" bandRow="1">
                <a:tableStyleId>{5C22544A-7EE6-4342-B048-85BDC9FD1C3A}</a:tableStyleId>
              </a:tblPr>
              <a:tblGrid>
                <a:gridCol w="7848872"/>
              </a:tblGrid>
              <a:tr h="2016224">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400" b="1" kern="1200" dirty="0" smtClean="0">
                        <a:solidFill>
                          <a:schemeClr val="lt1"/>
                        </a:solidFill>
                        <a:latin typeface="+mn-lt"/>
                        <a:ea typeface="+mn-ea"/>
                        <a:cs typeface="+mn-cs"/>
                      </a:endParaRPr>
                    </a:p>
                  </a:txBody>
                  <a:tcPr/>
                </a:tc>
              </a:tr>
              <a:tr h="838892">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b="1" kern="1200" dirty="0" smtClean="0">
                        <a:solidFill>
                          <a:schemeClr val="tx2"/>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n-US" sz="2000" b="1" kern="1200" dirty="0" err="1" smtClean="0">
                          <a:solidFill>
                            <a:schemeClr val="tx2"/>
                          </a:solidFill>
                          <a:latin typeface="+mn-lt"/>
                          <a:ea typeface="+mn-ea"/>
                          <a:cs typeface="+mn-cs"/>
                        </a:rPr>
                        <a:t>Ogohlahtiruvchi</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belgilar</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yo‘l</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harakati</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qatnashchilariga</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yo‘lda</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harakatlanishda</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vaziyatga</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qarab</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chora</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ko‘rishni</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talab</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qiladigan</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havfli</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qismlarni</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joylashuvi</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hamda</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ularni</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hususiyatlari</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to‘g‘risida</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ma’lumot</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berish</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uchun</a:t>
                      </a:r>
                      <a:r>
                        <a:rPr lang="en-US" sz="2000" b="1" kern="1200" dirty="0" smtClean="0">
                          <a:solidFill>
                            <a:schemeClr val="tx2"/>
                          </a:solidFill>
                          <a:latin typeface="+mn-lt"/>
                          <a:ea typeface="+mn-ea"/>
                          <a:cs typeface="+mn-cs"/>
                        </a:rPr>
                        <a:t> </a:t>
                      </a:r>
                      <a:r>
                        <a:rPr lang="en-US" sz="2000" b="1" kern="1200" dirty="0" err="1" smtClean="0">
                          <a:solidFill>
                            <a:schemeClr val="tx2"/>
                          </a:solidFill>
                          <a:latin typeface="+mn-lt"/>
                          <a:ea typeface="+mn-ea"/>
                          <a:cs typeface="+mn-cs"/>
                        </a:rPr>
                        <a:t>qo‘llaniladi</a:t>
                      </a:r>
                      <a:r>
                        <a:rPr lang="en-US" sz="2000" b="1" kern="1200" dirty="0" smtClean="0">
                          <a:solidFill>
                            <a:schemeClr val="tx2"/>
                          </a:solidFill>
                          <a:latin typeface="+mn-lt"/>
                          <a:ea typeface="+mn-ea"/>
                          <a:cs typeface="+mn-cs"/>
                        </a:rPr>
                        <a:t>.</a:t>
                      </a:r>
                      <a:endParaRPr lang="ru-RU" sz="2000" b="1" kern="1200" dirty="0" smtClean="0">
                        <a:solidFill>
                          <a:schemeClr val="tx2"/>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b="1" kern="1200" dirty="0" smtClean="0">
                        <a:solidFill>
                          <a:schemeClr val="tx2"/>
                        </a:solidFill>
                        <a:latin typeface="+mn-lt"/>
                        <a:ea typeface="+mn-ea"/>
                        <a:cs typeface="+mn-cs"/>
                      </a:endParaRPr>
                    </a:p>
                  </a:txBody>
                  <a:tcPr/>
                </a:tc>
              </a:tr>
            </a:tbl>
          </a:graphicData>
        </a:graphic>
      </p:graphicFrame>
      <p:pic>
        <p:nvPicPr>
          <p:cNvPr id="6" name="Picture 2"/>
          <p:cNvPicPr>
            <a:picLocks noChangeAspect="1" noChangeArrowheads="1"/>
          </p:cNvPicPr>
          <p:nvPr/>
        </p:nvPicPr>
        <p:blipFill>
          <a:blip r:embed="rId2" cstate="print"/>
          <a:srcRect l="22410" t="31125" r="54899" b="40328"/>
          <a:stretch>
            <a:fillRect/>
          </a:stretch>
        </p:blipFill>
        <p:spPr bwMode="auto">
          <a:xfrm>
            <a:off x="3419872" y="1700808"/>
            <a:ext cx="2448272" cy="173170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4" name="Таблица 3"/>
          <p:cNvGraphicFramePr>
            <a:graphicFrameLocks noGrp="1"/>
          </p:cNvGraphicFramePr>
          <p:nvPr/>
        </p:nvGraphicFramePr>
        <p:xfrm>
          <a:off x="683568" y="1556792"/>
          <a:ext cx="7848872" cy="4305578"/>
        </p:xfrm>
        <a:graphic>
          <a:graphicData uri="http://schemas.openxmlformats.org/drawingml/2006/table">
            <a:tbl>
              <a:tblPr firstRow="1" bandRow="1">
                <a:tableStyleId>{5C22544A-7EE6-4342-B048-85BDC9FD1C3A}</a:tableStyleId>
              </a:tblPr>
              <a:tblGrid>
                <a:gridCol w="3924436"/>
                <a:gridCol w="3924436"/>
              </a:tblGrid>
              <a:tr h="2385338">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400" b="1" kern="1200" dirty="0" smtClean="0">
                        <a:solidFill>
                          <a:schemeClr val="lt1"/>
                        </a:solidFill>
                        <a:latin typeface="+mn-lt"/>
                        <a:ea typeface="+mn-ea"/>
                        <a:cs typeface="+mn-cs"/>
                      </a:endParaRPr>
                    </a:p>
                  </a:txBody>
                  <a:tcPr>
                    <a:lnR w="12700" cap="flat" cmpd="sng" algn="ctr">
                      <a:solidFill>
                        <a:schemeClr val="tx1"/>
                      </a:solidFill>
                      <a:prstDash val="solid"/>
                      <a:round/>
                      <a:headEnd type="none" w="med" len="med"/>
                      <a:tailEnd type="none" w="med" len="med"/>
                    </a:lnR>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400" b="1" kern="1200" dirty="0" smtClean="0">
                        <a:solidFill>
                          <a:schemeClr val="lt1"/>
                        </a:solidFill>
                        <a:latin typeface="+mn-lt"/>
                        <a:ea typeface="+mn-ea"/>
                        <a:cs typeface="+mn-cs"/>
                      </a:endParaRPr>
                    </a:p>
                  </a:txBody>
                  <a:tcPr>
                    <a:lnL w="12700" cap="flat" cmpd="sng" algn="ctr">
                      <a:solidFill>
                        <a:schemeClr val="tx1"/>
                      </a:solidFill>
                      <a:prstDash val="solid"/>
                      <a:round/>
                      <a:headEnd type="none" w="med" len="med"/>
                      <a:tailEnd type="none" w="med" len="med"/>
                    </a:lnL>
                  </a:tcPr>
                </a:tc>
              </a:tr>
              <a:tr h="1575102">
                <a:tc gridSpan="2">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n-US" sz="2000" kern="1200" dirty="0" err="1" smtClean="0">
                          <a:solidFill>
                            <a:schemeClr val="dk1"/>
                          </a:solidFill>
                          <a:latin typeface="+mn-lt"/>
                          <a:ea typeface="+mn-ea"/>
                          <a:cs typeface="+mn-cs"/>
                        </a:rPr>
                        <a:t>Ogohlantiruvchi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belgilar</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asosiy</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qismining</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ko‘rinishi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uchburchak</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shaklida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xoshiyasi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qizil</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foni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oq</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va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tasviri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qora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rahgda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berilgan</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bo‘ladi</a:t>
                      </a:r>
                      <a:r>
                        <a:rPr lang="en-US" sz="2000" kern="1200" dirty="0" smtClean="0">
                          <a:solidFill>
                            <a:schemeClr val="dk1"/>
                          </a:solidFill>
                          <a:latin typeface="+mn-lt"/>
                          <a:ea typeface="+mn-ea"/>
                          <a:cs typeface="+mn-cs"/>
                        </a:rPr>
                        <a:t>.</a:t>
                      </a:r>
                      <a:endParaRPr lang="ru-RU" sz="2000" kern="1200" dirty="0" smtClean="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n-US" sz="2000" kern="1200" dirty="0" err="1" smtClean="0">
                          <a:solidFill>
                            <a:schemeClr val="dk1"/>
                          </a:solidFill>
                          <a:latin typeface="+mn-lt"/>
                          <a:ea typeface="+mn-ea"/>
                          <a:cs typeface="+mn-cs"/>
                        </a:rPr>
                        <a:t>Lekin</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ogohlantiruvchi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belgilar</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ko‘rinishi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to‘rtuchburchak</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va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boshqacha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shaklda</a:t>
                      </a:r>
                      <a:r>
                        <a:rPr lang="en-US" sz="2000" kern="1200" dirty="0" smtClean="0">
                          <a:solidFill>
                            <a:schemeClr val="dk1"/>
                          </a:solidFill>
                          <a:latin typeface="+mn-lt"/>
                          <a:ea typeface="+mn-ea"/>
                          <a:cs typeface="+mn-cs"/>
                        </a:rPr>
                        <a:t> ham </a:t>
                      </a:r>
                      <a:r>
                        <a:rPr lang="en-US" sz="2000" kern="1200" dirty="0" err="1" smtClean="0">
                          <a:solidFill>
                            <a:schemeClr val="dk1"/>
                          </a:solidFill>
                          <a:latin typeface="+mn-lt"/>
                          <a:ea typeface="+mn-ea"/>
                          <a:cs typeface="+mn-cs"/>
                        </a:rPr>
                        <a:t>bo‘ladi</a:t>
                      </a:r>
                      <a:r>
                        <a:rPr lang="en-US" sz="2000" kern="1200" dirty="0" smtClean="0">
                          <a:solidFill>
                            <a:schemeClr val="dk1"/>
                          </a:solidFill>
                          <a:latin typeface="+mn-lt"/>
                          <a:ea typeface="+mn-ea"/>
                          <a:cs typeface="+mn-cs"/>
                        </a:rPr>
                        <a:t>.</a:t>
                      </a:r>
                      <a:endParaRPr lang="ru-RU" sz="2000" kern="1200" dirty="0" smtClean="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c hMerge="1">
                  <a:txBody>
                    <a:bodyPr/>
                    <a:lstStyle/>
                    <a:p>
                      <a:endParaRPr lang="ru-RU"/>
                    </a:p>
                  </a:txBody>
                  <a:tcPr/>
                </a:tc>
              </a:tr>
            </a:tbl>
          </a:graphicData>
        </a:graphic>
      </p:graphicFrame>
      <p:pic>
        <p:nvPicPr>
          <p:cNvPr id="2050" name="Picture 2"/>
          <p:cNvPicPr>
            <a:picLocks noChangeAspect="1" noChangeArrowheads="1"/>
          </p:cNvPicPr>
          <p:nvPr/>
        </p:nvPicPr>
        <p:blipFill>
          <a:blip r:embed="rId2" cstate="print"/>
          <a:srcRect l="27944" t="33094" r="58220" b="45250"/>
          <a:stretch>
            <a:fillRect/>
          </a:stretch>
        </p:blipFill>
        <p:spPr bwMode="auto">
          <a:xfrm>
            <a:off x="1753868" y="1772816"/>
            <a:ext cx="2127510" cy="1872208"/>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l="23435" t="32110" r="54981" b="42297"/>
          <a:stretch>
            <a:fillRect/>
          </a:stretch>
        </p:blipFill>
        <p:spPr bwMode="auto">
          <a:xfrm>
            <a:off x="5256076" y="1772816"/>
            <a:ext cx="2700300" cy="18002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4" name="Таблица 3"/>
          <p:cNvGraphicFramePr>
            <a:graphicFrameLocks noGrp="1"/>
          </p:cNvGraphicFramePr>
          <p:nvPr/>
        </p:nvGraphicFramePr>
        <p:xfrm>
          <a:off x="683568" y="1556792"/>
          <a:ext cx="7848872" cy="4303295"/>
        </p:xfrm>
        <a:graphic>
          <a:graphicData uri="http://schemas.openxmlformats.org/drawingml/2006/table">
            <a:tbl>
              <a:tblPr firstRow="1" bandRow="1">
                <a:tableStyleId>{5C22544A-7EE6-4342-B048-85BDC9FD1C3A}</a:tableStyleId>
              </a:tblPr>
              <a:tblGrid>
                <a:gridCol w="3924436"/>
                <a:gridCol w="3924436"/>
              </a:tblGrid>
              <a:tr h="268785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400" b="1" kern="1200" dirty="0" smtClean="0">
                        <a:solidFill>
                          <a:schemeClr val="lt1"/>
                        </a:solidFill>
                        <a:latin typeface="+mn-lt"/>
                        <a:ea typeface="+mn-ea"/>
                        <a:cs typeface="+mn-cs"/>
                      </a:endParaRPr>
                    </a:p>
                  </a:txBody>
                  <a:tcPr>
                    <a:lnR w="12700" cap="flat" cmpd="sng" algn="ctr">
                      <a:solidFill>
                        <a:schemeClr val="tx1"/>
                      </a:solidFill>
                      <a:prstDash val="solid"/>
                      <a:round/>
                      <a:headEnd type="none" w="med" len="med"/>
                      <a:tailEnd type="none" w="med" len="med"/>
                    </a:lnR>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400" b="1" kern="1200" dirty="0" smtClean="0">
                        <a:solidFill>
                          <a:schemeClr val="lt1"/>
                        </a:solidFill>
                        <a:latin typeface="+mn-lt"/>
                        <a:ea typeface="+mn-ea"/>
                        <a:cs typeface="+mn-cs"/>
                      </a:endParaRPr>
                    </a:p>
                  </a:txBody>
                  <a:tcPr>
                    <a:lnL w="12700" cap="flat" cmpd="sng" algn="ctr">
                      <a:solidFill>
                        <a:schemeClr val="tx1"/>
                      </a:solidFill>
                      <a:prstDash val="solid"/>
                      <a:round/>
                      <a:headEnd type="none" w="med" len="med"/>
                      <a:tailEnd type="none" w="med" len="med"/>
                    </a:lnL>
                  </a:tcPr>
                </a:tc>
              </a:tr>
              <a:tr h="1344593">
                <a:tc gridSpan="2">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en-US" sz="2000" kern="1200" dirty="0" err="1" smtClean="0">
                          <a:solidFill>
                            <a:schemeClr val="dk1"/>
                          </a:solidFill>
                          <a:latin typeface="+mn-lt"/>
                          <a:ea typeface="+mn-ea"/>
                          <a:cs typeface="+mn-cs"/>
                        </a:rPr>
                        <a:t>Ogohlantiruvchi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belgilar</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aholi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yashaydigan</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joylarda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havfli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joydan</a:t>
                      </a:r>
                      <a:r>
                        <a:rPr lang="en-US" sz="2000" kern="1200" dirty="0" smtClean="0">
                          <a:solidFill>
                            <a:schemeClr val="dk1"/>
                          </a:solidFill>
                          <a:latin typeface="+mn-lt"/>
                          <a:ea typeface="+mn-ea"/>
                          <a:cs typeface="+mn-cs"/>
                        </a:rPr>
                        <a:t> 50-100 </a:t>
                      </a:r>
                      <a:r>
                        <a:rPr lang="en-US" sz="2000" kern="1200" dirty="0" err="1" smtClean="0">
                          <a:solidFill>
                            <a:schemeClr val="dk1"/>
                          </a:solidFill>
                          <a:latin typeface="+mn-lt"/>
                          <a:ea typeface="+mn-ea"/>
                          <a:cs typeface="+mn-cs"/>
                        </a:rPr>
                        <a:t>metr</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aholi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yashaydigan</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joylardan</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tashqarida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esa</a:t>
                      </a:r>
                      <a:r>
                        <a:rPr lang="en-US" sz="2000" kern="1200" dirty="0" smtClean="0">
                          <a:solidFill>
                            <a:schemeClr val="dk1"/>
                          </a:solidFill>
                          <a:latin typeface="+mn-lt"/>
                          <a:ea typeface="+mn-ea"/>
                          <a:cs typeface="+mn-cs"/>
                        </a:rPr>
                        <a:t> 150-300 </a:t>
                      </a:r>
                      <a:r>
                        <a:rPr lang="en-US" sz="2000" kern="1200" dirty="0" err="1" smtClean="0">
                          <a:solidFill>
                            <a:schemeClr val="dk1"/>
                          </a:solidFill>
                          <a:latin typeface="+mn-lt"/>
                          <a:ea typeface="+mn-ea"/>
                          <a:cs typeface="+mn-cs"/>
                        </a:rPr>
                        <a:t>metr</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oldin</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o‘rnatiladi</a:t>
                      </a:r>
                      <a:r>
                        <a:rPr lang="en-US" sz="2000" kern="1200" dirty="0" smtClean="0">
                          <a:solidFill>
                            <a:schemeClr val="dk1"/>
                          </a:solidFill>
                          <a:latin typeface="+mn-lt"/>
                          <a:ea typeface="+mn-ea"/>
                          <a:cs typeface="+mn-cs"/>
                        </a:rPr>
                        <a:t>. </a:t>
                      </a:r>
                      <a:endParaRPr lang="ru-RU" sz="2000" kern="1200" dirty="0" smtClean="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kern="1200" dirty="0" smtClean="0">
                        <a:solidFill>
                          <a:schemeClr val="dk1"/>
                        </a:solidFill>
                        <a:latin typeface="+mn-lt"/>
                        <a:ea typeface="+mn-ea"/>
                        <a:cs typeface="+mn-cs"/>
                      </a:endParaRPr>
                    </a:p>
                  </a:txBody>
                  <a:tcPr/>
                </a:tc>
                <a:tc hMerge="1">
                  <a:txBody>
                    <a:bodyPr/>
                    <a:lstStyle/>
                    <a:p>
                      <a:endParaRPr lang="ru-RU"/>
                    </a:p>
                  </a:txBody>
                  <a:tcPr/>
                </a:tc>
              </a:tr>
            </a:tbl>
          </a:graphicData>
        </a:graphic>
      </p:graphicFrame>
      <p:pic>
        <p:nvPicPr>
          <p:cNvPr id="3074" name="Picture 2"/>
          <p:cNvPicPr>
            <a:picLocks noChangeAspect="1" noChangeArrowheads="1"/>
          </p:cNvPicPr>
          <p:nvPr/>
        </p:nvPicPr>
        <p:blipFill>
          <a:blip r:embed="rId2" cstate="print"/>
          <a:srcRect l="19643" t="27562" r="53239" b="37001"/>
          <a:stretch>
            <a:fillRect/>
          </a:stretch>
        </p:blipFill>
        <p:spPr bwMode="auto">
          <a:xfrm>
            <a:off x="1475656" y="1916832"/>
            <a:ext cx="2548284" cy="1872208"/>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l="19924" t="29531" r="54618" b="37001"/>
          <a:stretch>
            <a:fillRect/>
          </a:stretch>
        </p:blipFill>
        <p:spPr bwMode="auto">
          <a:xfrm>
            <a:off x="5364088" y="1926224"/>
            <a:ext cx="2520280" cy="186281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4" name="Таблица 3"/>
          <p:cNvGraphicFramePr>
            <a:graphicFrameLocks noGrp="1"/>
          </p:cNvGraphicFramePr>
          <p:nvPr/>
        </p:nvGraphicFramePr>
        <p:xfrm>
          <a:off x="683568" y="1916832"/>
          <a:ext cx="7848872" cy="3864456"/>
        </p:xfrm>
        <a:graphic>
          <a:graphicData uri="http://schemas.openxmlformats.org/drawingml/2006/table">
            <a:tbl>
              <a:tblPr firstRow="1" bandRow="1">
                <a:tableStyleId>{5C22544A-7EE6-4342-B048-85BDC9FD1C3A}</a:tableStyleId>
              </a:tblPr>
              <a:tblGrid>
                <a:gridCol w="3924436"/>
                <a:gridCol w="3924436"/>
              </a:tblGrid>
              <a:tr h="1944216">
                <a:tc>
                  <a:txBody>
                    <a:bodyPr/>
                    <a:lstStyle/>
                    <a:p>
                      <a:pPr algn="just"/>
                      <a:endParaRPr lang="ru-RU" sz="2400" b="1" kern="1200" dirty="0" smtClean="0">
                        <a:solidFill>
                          <a:schemeClr val="lt1"/>
                        </a:solidFill>
                        <a:latin typeface="+mn-lt"/>
                        <a:ea typeface="+mn-ea"/>
                        <a:cs typeface="+mn-cs"/>
                      </a:endParaRPr>
                    </a:p>
                  </a:txBody>
                  <a:tcPr>
                    <a:lnR w="12700" cap="flat" cmpd="sng" algn="ctr">
                      <a:solidFill>
                        <a:schemeClr val="tx1"/>
                      </a:solidFill>
                      <a:prstDash val="solid"/>
                      <a:round/>
                      <a:headEnd type="none" w="med" len="med"/>
                      <a:tailEnd type="none" w="med" len="med"/>
                    </a:lnR>
                  </a:tcPr>
                </a:tc>
                <a:tc>
                  <a:txBody>
                    <a:bodyPr/>
                    <a:lstStyle/>
                    <a:p>
                      <a:pPr algn="just"/>
                      <a:endParaRPr lang="ru-RU" sz="2400" b="1" kern="1200" dirty="0" smtClean="0">
                        <a:solidFill>
                          <a:schemeClr val="lt1"/>
                        </a:solidFill>
                        <a:latin typeface="+mn-lt"/>
                        <a:ea typeface="+mn-ea"/>
                        <a:cs typeface="+mn-cs"/>
                      </a:endParaRPr>
                    </a:p>
                  </a:txBody>
                  <a:tcPr>
                    <a:lnL w="12700" cap="flat" cmpd="sng" algn="ctr">
                      <a:solidFill>
                        <a:schemeClr val="tx1"/>
                      </a:solidFill>
                      <a:prstDash val="solid"/>
                      <a:round/>
                      <a:headEnd type="none" w="med" len="med"/>
                      <a:tailEnd type="none" w="med" len="med"/>
                    </a:lnL>
                  </a:tcPr>
                </a:tc>
              </a:tr>
              <a:tr h="838892">
                <a:tc gridSpan="2">
                  <a:txBody>
                    <a:bodyPr/>
                    <a:lstStyle/>
                    <a:p>
                      <a:pPr algn="just"/>
                      <a:endParaRPr lang="ru-RU" sz="2000" b="1" kern="1200" dirty="0" smtClean="0">
                        <a:solidFill>
                          <a:schemeClr val="tx2"/>
                        </a:solidFill>
                        <a:latin typeface="+mn-lt"/>
                        <a:ea typeface="+mn-ea"/>
                        <a:cs typeface="+mn-cs"/>
                      </a:endParaRPr>
                    </a:p>
                    <a:p>
                      <a:pPr algn="just"/>
                      <a:r>
                        <a:rPr lang="sv-FI" sz="2000" b="1" kern="1200" dirty="0" smtClean="0">
                          <a:solidFill>
                            <a:schemeClr val="tx2"/>
                          </a:solidFill>
                          <a:latin typeface="+mn-lt"/>
                          <a:ea typeface="+mn-ea"/>
                          <a:cs typeface="+mn-cs"/>
                        </a:rPr>
                        <a:t>Agar nishablik va balandlik ketma-ket keladigan bo‘lsa, yo‘l belgilari bevosita nishablik va balandlik oldiga o‘rnatilishi mumkin. Ikkinchi belgi yo‘lning havfli qismi boshlanishiga kamida 50 metr qolganda o‘rnatiladi.</a:t>
                      </a:r>
                      <a:endParaRPr lang="ru-RU" sz="2000" b="1" kern="1200" dirty="0" smtClean="0">
                        <a:solidFill>
                          <a:schemeClr val="tx2"/>
                        </a:solidFill>
                        <a:latin typeface="+mn-lt"/>
                        <a:ea typeface="+mn-ea"/>
                        <a:cs typeface="+mn-cs"/>
                      </a:endParaRPr>
                    </a:p>
                    <a:p>
                      <a:pPr algn="just"/>
                      <a:endParaRPr lang="ru-RU" sz="2000" b="1" kern="1200" dirty="0" smtClean="0">
                        <a:solidFill>
                          <a:schemeClr val="tx2"/>
                        </a:solidFill>
                        <a:latin typeface="+mn-lt"/>
                        <a:ea typeface="+mn-ea"/>
                        <a:cs typeface="+mn-cs"/>
                      </a:endParaRPr>
                    </a:p>
                  </a:txBody>
                  <a:tcPr/>
                </a:tc>
                <a:tc hMerge="1">
                  <a:txBody>
                    <a:bodyPr/>
                    <a:lstStyle/>
                    <a:p>
                      <a:endParaRPr lang="ru-RU"/>
                    </a:p>
                  </a:txBody>
                  <a:tcPr/>
                </a:tc>
              </a:tr>
            </a:tbl>
          </a:graphicData>
        </a:graphic>
      </p:graphicFrame>
      <p:pic>
        <p:nvPicPr>
          <p:cNvPr id="4098" name="Picture 2"/>
          <p:cNvPicPr>
            <a:picLocks noChangeAspect="1" noChangeArrowheads="1"/>
          </p:cNvPicPr>
          <p:nvPr/>
        </p:nvPicPr>
        <p:blipFill>
          <a:blip r:embed="rId2" cstate="print"/>
          <a:srcRect l="19924" t="28546" r="52958" b="40939"/>
          <a:stretch>
            <a:fillRect/>
          </a:stretch>
        </p:blipFill>
        <p:spPr bwMode="auto">
          <a:xfrm>
            <a:off x="1403647" y="2060848"/>
            <a:ext cx="2617839" cy="1656184"/>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l="19924" t="32484" r="57939" b="42907"/>
          <a:stretch>
            <a:fillRect/>
          </a:stretch>
        </p:blipFill>
        <p:spPr bwMode="auto">
          <a:xfrm>
            <a:off x="5292080" y="2060848"/>
            <a:ext cx="2534682" cy="158417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4" name="Таблица 3"/>
          <p:cNvGraphicFramePr>
            <a:graphicFrameLocks noGrp="1"/>
          </p:cNvGraphicFramePr>
          <p:nvPr/>
        </p:nvGraphicFramePr>
        <p:xfrm>
          <a:off x="683568" y="1916832"/>
          <a:ext cx="7848872" cy="3974936"/>
        </p:xfrm>
        <a:graphic>
          <a:graphicData uri="http://schemas.openxmlformats.org/drawingml/2006/table">
            <a:tbl>
              <a:tblPr firstRow="1" bandRow="1">
                <a:tableStyleId>{5C22544A-7EE6-4342-B048-85BDC9FD1C3A}</a:tableStyleId>
              </a:tblPr>
              <a:tblGrid>
                <a:gridCol w="7848872"/>
              </a:tblGrid>
              <a:tr h="2664296">
                <a:tc>
                  <a:txBody>
                    <a:bodyPr/>
                    <a:lstStyle/>
                    <a:p>
                      <a:pPr algn="just"/>
                      <a:endParaRPr lang="ru-RU" sz="2400" b="1" kern="1200" dirty="0" smtClean="0">
                        <a:solidFill>
                          <a:schemeClr val="dk1"/>
                        </a:solidFill>
                        <a:latin typeface="+mn-lt"/>
                        <a:ea typeface="+mn-ea"/>
                        <a:cs typeface="+mn-cs"/>
                      </a:endParaRPr>
                    </a:p>
                  </a:txBody>
                  <a:tcPr/>
                </a:tc>
              </a:tr>
              <a:tr h="838892">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b="1" kern="1200" dirty="0" smtClean="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sv-FI" sz="2000" b="1" kern="1200" dirty="0" smtClean="0">
                          <a:solidFill>
                            <a:schemeClr val="dk1"/>
                          </a:solidFill>
                          <a:latin typeface="+mn-lt"/>
                          <a:ea typeface="+mn-ea"/>
                          <a:cs typeface="+mn-cs"/>
                        </a:rPr>
                        <a:t>Ushbu yo‘l belgilari </a:t>
                      </a:r>
                      <a:r>
                        <a:rPr lang="en-US" sz="2000" b="1" kern="1200" dirty="0" err="1" smtClean="0">
                          <a:solidFill>
                            <a:schemeClr val="dk1"/>
                          </a:solidFill>
                          <a:latin typeface="+mn-lt"/>
                          <a:ea typeface="+mn-ea"/>
                          <a:cs typeface="+mn-cs"/>
                        </a:rPr>
                        <a:t>aholi</a:t>
                      </a:r>
                      <a:r>
                        <a:rPr lang="en-US" sz="2000" b="1" kern="1200" dirty="0" smtClean="0">
                          <a:solidFill>
                            <a:schemeClr val="dk1"/>
                          </a:solidFill>
                          <a:latin typeface="+mn-lt"/>
                          <a:ea typeface="+mn-ea"/>
                          <a:cs typeface="+mn-cs"/>
                        </a:rPr>
                        <a:t> </a:t>
                      </a:r>
                      <a:r>
                        <a:rPr lang="en-US" sz="2000" b="1" kern="1200" dirty="0" err="1" smtClean="0">
                          <a:solidFill>
                            <a:schemeClr val="dk1"/>
                          </a:solidFill>
                          <a:latin typeface="+mn-lt"/>
                          <a:ea typeface="+mn-ea"/>
                          <a:cs typeface="+mn-cs"/>
                        </a:rPr>
                        <a:t>yashaydigan</a:t>
                      </a:r>
                      <a:r>
                        <a:rPr lang="en-US" sz="2000" b="1" kern="1200" dirty="0" smtClean="0">
                          <a:solidFill>
                            <a:schemeClr val="dk1"/>
                          </a:solidFill>
                          <a:latin typeface="+mn-lt"/>
                          <a:ea typeface="+mn-ea"/>
                          <a:cs typeface="+mn-cs"/>
                        </a:rPr>
                        <a:t> </a:t>
                      </a:r>
                      <a:r>
                        <a:rPr lang="en-US" sz="2000" b="1" kern="1200" dirty="0" err="1" smtClean="0">
                          <a:solidFill>
                            <a:schemeClr val="dk1"/>
                          </a:solidFill>
                          <a:latin typeface="+mn-lt"/>
                          <a:ea typeface="+mn-ea"/>
                          <a:cs typeface="+mn-cs"/>
                        </a:rPr>
                        <a:t>joylardan</a:t>
                      </a:r>
                      <a:r>
                        <a:rPr lang="en-US" sz="2000" b="1" kern="1200" dirty="0" smtClean="0">
                          <a:solidFill>
                            <a:schemeClr val="dk1"/>
                          </a:solidFill>
                          <a:latin typeface="+mn-lt"/>
                          <a:ea typeface="+mn-ea"/>
                          <a:cs typeface="+mn-cs"/>
                        </a:rPr>
                        <a:t> </a:t>
                      </a:r>
                      <a:r>
                        <a:rPr lang="en-US" sz="2000" b="1" kern="1200" dirty="0" err="1" smtClean="0">
                          <a:solidFill>
                            <a:schemeClr val="dk1"/>
                          </a:solidFill>
                          <a:latin typeface="+mn-lt"/>
                          <a:ea typeface="+mn-ea"/>
                          <a:cs typeface="+mn-cs"/>
                        </a:rPr>
                        <a:t>tashqarida</a:t>
                      </a:r>
                      <a:r>
                        <a:rPr lang="en-US" sz="2000" b="1" kern="1200" dirty="0" smtClean="0">
                          <a:solidFill>
                            <a:schemeClr val="dk1"/>
                          </a:solidFill>
                          <a:latin typeface="+mn-lt"/>
                          <a:ea typeface="+mn-ea"/>
                          <a:cs typeface="+mn-cs"/>
                        </a:rPr>
                        <a:t> </a:t>
                      </a:r>
                      <a:r>
                        <a:rPr lang="en-US" sz="2000" b="1" kern="1200" dirty="0" err="1" smtClean="0">
                          <a:solidFill>
                            <a:schemeClr val="dk1"/>
                          </a:solidFill>
                          <a:latin typeface="+mn-lt"/>
                          <a:ea typeface="+mn-ea"/>
                          <a:cs typeface="+mn-cs"/>
                        </a:rPr>
                        <a:t>takror</a:t>
                      </a:r>
                      <a:r>
                        <a:rPr lang="sv-FI" sz="2000" b="1" kern="1200" dirty="0" smtClean="0">
                          <a:solidFill>
                            <a:schemeClr val="dk1"/>
                          </a:solidFill>
                          <a:latin typeface="+mn-lt"/>
                          <a:ea typeface="+mn-ea"/>
                          <a:cs typeface="+mn-cs"/>
                        </a:rPr>
                        <a:t>lanadi.</a:t>
                      </a:r>
                      <a:endParaRPr lang="ru-RU" sz="2000" b="1" kern="1200" dirty="0" smtClean="0">
                        <a:solidFill>
                          <a:schemeClr val="dk1"/>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b="1" kern="1200" dirty="0" smtClean="0">
                        <a:solidFill>
                          <a:schemeClr val="dk1"/>
                        </a:solidFill>
                        <a:latin typeface="+mn-lt"/>
                        <a:ea typeface="+mn-ea"/>
                        <a:cs typeface="+mn-cs"/>
                      </a:endParaRPr>
                    </a:p>
                  </a:txBody>
                  <a:tcPr/>
                </a:tc>
              </a:tr>
            </a:tbl>
          </a:graphicData>
        </a:graphic>
      </p:graphicFrame>
      <p:pic>
        <p:nvPicPr>
          <p:cNvPr id="5122" name="Picture 2"/>
          <p:cNvPicPr>
            <a:picLocks noChangeAspect="1" noChangeArrowheads="1"/>
          </p:cNvPicPr>
          <p:nvPr/>
        </p:nvPicPr>
        <p:blipFill>
          <a:blip r:embed="rId2" cstate="print"/>
          <a:srcRect l="21303" t="25593" r="53792" b="38970"/>
          <a:stretch>
            <a:fillRect/>
          </a:stretch>
        </p:blipFill>
        <p:spPr bwMode="auto">
          <a:xfrm>
            <a:off x="3203848" y="2132856"/>
            <a:ext cx="2700300" cy="216024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4" name="Таблица 3"/>
          <p:cNvGraphicFramePr>
            <a:graphicFrameLocks noGrp="1"/>
          </p:cNvGraphicFramePr>
          <p:nvPr/>
        </p:nvGraphicFramePr>
        <p:xfrm>
          <a:off x="683568" y="1916832"/>
          <a:ext cx="7848872" cy="4152488"/>
        </p:xfrm>
        <a:graphic>
          <a:graphicData uri="http://schemas.openxmlformats.org/drawingml/2006/table">
            <a:tbl>
              <a:tblPr firstRow="1" bandRow="1">
                <a:tableStyleId>{5C22544A-7EE6-4342-B048-85BDC9FD1C3A}</a:tableStyleId>
              </a:tblPr>
              <a:tblGrid>
                <a:gridCol w="7848872"/>
              </a:tblGrid>
              <a:tr h="2232248">
                <a:tc>
                  <a:txBody>
                    <a:bodyPr/>
                    <a:lstStyle/>
                    <a:p>
                      <a:pPr algn="just"/>
                      <a:endParaRPr lang="ru-RU" sz="2400" b="1" kern="1200" dirty="0" smtClean="0">
                        <a:solidFill>
                          <a:schemeClr val="lt1"/>
                        </a:solidFill>
                        <a:latin typeface="+mn-lt"/>
                        <a:ea typeface="+mn-ea"/>
                        <a:cs typeface="+mn-cs"/>
                      </a:endParaRPr>
                    </a:p>
                  </a:txBody>
                  <a:tcPr/>
                </a:tc>
              </a:tr>
              <a:tr h="838892">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b="1" kern="1200" dirty="0" smtClean="0">
                        <a:solidFill>
                          <a:schemeClr val="tx1">
                            <a:lumMod val="65000"/>
                            <a:lumOff val="35000"/>
                          </a:schemeClr>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r>
                        <a:rPr lang="sv-FI" sz="2000" b="1" kern="1200" dirty="0" smtClean="0">
                          <a:solidFill>
                            <a:schemeClr val="tx1">
                              <a:lumMod val="65000"/>
                              <a:lumOff val="35000"/>
                            </a:schemeClr>
                          </a:solidFill>
                          <a:latin typeface="+mn-lt"/>
                          <a:ea typeface="+mn-ea"/>
                          <a:cs typeface="+mn-cs"/>
                        </a:rPr>
                        <a:t>Agar yo‘lning qatnov qismida qisqa muddatli yo‘l ishlari olib borilayotgan bo‘lsa, ushbu yo‘l ishlari olib borilayotgan joyga 10-15 metr masofa etmasdan yo‘l ishlari olib borilayotgan haqidagi yo‘l belgilar takroriy o‘rnatiladi.</a:t>
                      </a:r>
                      <a:endParaRPr lang="ru-RU" sz="2000" b="1" kern="1200" smtClean="0">
                        <a:solidFill>
                          <a:schemeClr val="tx1">
                            <a:lumMod val="65000"/>
                            <a:lumOff val="35000"/>
                          </a:schemeClr>
                        </a:solidFill>
                        <a:latin typeface="+mn-lt"/>
                        <a:ea typeface="+mn-ea"/>
                        <a:cs typeface="+mn-cs"/>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ru-RU" sz="2000" b="1" kern="1200" dirty="0" smtClean="0">
                        <a:solidFill>
                          <a:schemeClr val="tx1">
                            <a:lumMod val="65000"/>
                            <a:lumOff val="35000"/>
                          </a:schemeClr>
                        </a:solidFill>
                        <a:latin typeface="+mn-lt"/>
                        <a:ea typeface="+mn-ea"/>
                        <a:cs typeface="+mn-cs"/>
                      </a:endParaRPr>
                    </a:p>
                  </a:txBody>
                  <a:tcPr/>
                </a:tc>
              </a:tr>
            </a:tbl>
          </a:graphicData>
        </a:graphic>
      </p:graphicFrame>
      <p:pic>
        <p:nvPicPr>
          <p:cNvPr id="6146" name="Picture 2"/>
          <p:cNvPicPr>
            <a:picLocks noChangeAspect="1" noChangeArrowheads="1"/>
          </p:cNvPicPr>
          <p:nvPr/>
        </p:nvPicPr>
        <p:blipFill>
          <a:blip r:embed="rId2" cstate="print"/>
          <a:srcRect l="19643" t="30515" r="53239" b="38970"/>
          <a:stretch>
            <a:fillRect/>
          </a:stretch>
        </p:blipFill>
        <p:spPr bwMode="auto">
          <a:xfrm>
            <a:off x="2987824" y="2046152"/>
            <a:ext cx="3096344" cy="195891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988840"/>
          <a:ext cx="8064896" cy="3187770"/>
        </p:xfrm>
        <a:graphic>
          <a:graphicData uri="http://schemas.openxmlformats.org/drawingml/2006/table">
            <a:tbl>
              <a:tblPr firstRow="1" bandRow="1">
                <a:tableStyleId>{5C22544A-7EE6-4342-B048-85BDC9FD1C3A}</a:tableStyleId>
              </a:tblPr>
              <a:tblGrid>
                <a:gridCol w="4032448"/>
                <a:gridCol w="4032448"/>
              </a:tblGrid>
              <a:tr h="2464048">
                <a:tc>
                  <a:txBody>
                    <a:bodyPr/>
                    <a:lstStyle/>
                    <a:p>
                      <a:endParaRPr lang="ru-RU" dirty="0"/>
                    </a:p>
                  </a:txBody>
                  <a:tcPr/>
                </a:tc>
                <a:tc>
                  <a:txBody>
                    <a:bodyPr/>
                    <a:lstStyle/>
                    <a:p>
                      <a:endParaRPr lang="ru-RU" dirty="0"/>
                    </a:p>
                  </a:txBody>
                  <a:tcPr/>
                </a:tc>
              </a:tr>
              <a:tr h="723722">
                <a:tc>
                  <a:txBody>
                    <a:bodyPr/>
                    <a:lstStyle/>
                    <a:p>
                      <a:pPr algn="just"/>
                      <a:r>
                        <a:rPr lang="en-US" sz="2000" dirty="0" smtClean="0"/>
                        <a:t>1.1. “</a:t>
                      </a:r>
                      <a:r>
                        <a:rPr lang="en-US" sz="2000" dirty="0" err="1" smtClean="0"/>
                        <a:t>Shlagbaumli</a:t>
                      </a:r>
                      <a:r>
                        <a:rPr lang="en-US" sz="2000" dirty="0" smtClean="0"/>
                        <a:t> </a:t>
                      </a:r>
                      <a:r>
                        <a:rPr lang="en-US" sz="2000" dirty="0" err="1" smtClean="0"/>
                        <a:t>temir</a:t>
                      </a:r>
                      <a:r>
                        <a:rPr lang="en-US" sz="2000" dirty="0" smtClean="0"/>
                        <a:t> </a:t>
                      </a:r>
                      <a:r>
                        <a:rPr lang="en-US" sz="2000" dirty="0" err="1" smtClean="0"/>
                        <a:t>yo‘l</a:t>
                      </a:r>
                      <a:r>
                        <a:rPr lang="en-US" sz="2000" dirty="0" smtClean="0"/>
                        <a:t> </a:t>
                      </a:r>
                      <a:r>
                        <a:rPr lang="en-US" sz="2000" dirty="0" err="1" smtClean="0"/>
                        <a:t>kesishmasi</a:t>
                      </a:r>
                      <a:r>
                        <a:rPr lang="en-US" sz="2000" dirty="0" smtClean="0"/>
                        <a:t>”. </a:t>
                      </a:r>
                      <a:endParaRPr lang="ru-RU" sz="2000" dirty="0"/>
                    </a:p>
                  </a:txBody>
                  <a:tcPr/>
                </a:tc>
                <a:tc>
                  <a:txBody>
                    <a:bodyPr/>
                    <a:lstStyle/>
                    <a:p>
                      <a:pPr algn="just"/>
                      <a:r>
                        <a:rPr lang="en-US" sz="2000" dirty="0" smtClean="0"/>
                        <a:t>1.2. “</a:t>
                      </a:r>
                      <a:r>
                        <a:rPr lang="en-US" sz="2000" dirty="0" err="1" smtClean="0"/>
                        <a:t>Shlagbaumsiz</a:t>
                      </a:r>
                      <a:r>
                        <a:rPr lang="en-US" sz="2000" dirty="0" smtClean="0"/>
                        <a:t> </a:t>
                      </a:r>
                      <a:r>
                        <a:rPr lang="en-US" sz="2000" dirty="0" err="1" smtClean="0"/>
                        <a:t>temir</a:t>
                      </a:r>
                      <a:r>
                        <a:rPr lang="en-US" sz="2000" dirty="0" smtClean="0"/>
                        <a:t> </a:t>
                      </a:r>
                      <a:r>
                        <a:rPr lang="en-US" sz="2000" dirty="0" err="1" smtClean="0"/>
                        <a:t>yo‘l</a:t>
                      </a:r>
                      <a:r>
                        <a:rPr lang="en-US" sz="2000" dirty="0" smtClean="0"/>
                        <a:t> </a:t>
                      </a:r>
                      <a:r>
                        <a:rPr lang="en-US" sz="2000" dirty="0" err="1" smtClean="0"/>
                        <a:t>kesishmasi</a:t>
                      </a:r>
                      <a:r>
                        <a:rPr lang="en-US" sz="2000" dirty="0" smtClean="0"/>
                        <a:t>”.</a:t>
                      </a:r>
                      <a:endParaRPr lang="ru-RU" sz="2000" dirty="0"/>
                    </a:p>
                  </a:txBody>
                  <a:tcPr/>
                </a:tc>
              </a:tr>
            </a:tbl>
          </a:graphicData>
        </a:graphic>
      </p:graphicFrame>
      <p:pic>
        <p:nvPicPr>
          <p:cNvPr id="1026" name="Picture 2"/>
          <p:cNvPicPr>
            <a:picLocks noChangeAspect="1" noChangeArrowheads="1"/>
          </p:cNvPicPr>
          <p:nvPr/>
        </p:nvPicPr>
        <p:blipFill>
          <a:blip r:embed="rId2" cstate="print"/>
          <a:srcRect l="29332" t="11812" r="31101" b="24204"/>
          <a:stretch>
            <a:fillRect/>
          </a:stretch>
        </p:blipFill>
        <p:spPr bwMode="auto">
          <a:xfrm>
            <a:off x="1403648" y="2060848"/>
            <a:ext cx="2448272" cy="2225921"/>
          </a:xfrm>
          <a:prstGeom prst="rect">
            <a:avLst/>
          </a:prstGeom>
          <a:noFill/>
          <a:ln w="9525">
            <a:noFill/>
            <a:miter lim="800000"/>
            <a:headEnd/>
            <a:tailEnd/>
          </a:ln>
        </p:spPr>
      </p:pic>
      <p:pic>
        <p:nvPicPr>
          <p:cNvPr id="3" name="Picture 3"/>
          <p:cNvPicPr>
            <a:picLocks noChangeAspect="1" noChangeArrowheads="1"/>
          </p:cNvPicPr>
          <p:nvPr/>
        </p:nvPicPr>
        <p:blipFill>
          <a:blip r:embed="rId3" cstate="print"/>
          <a:srcRect l="24904" t="17719" r="33588" b="22235"/>
          <a:stretch>
            <a:fillRect/>
          </a:stretch>
        </p:blipFill>
        <p:spPr bwMode="auto">
          <a:xfrm>
            <a:off x="5292080" y="2060848"/>
            <a:ext cx="2520280" cy="223224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988840"/>
          <a:ext cx="8064896" cy="4079488"/>
        </p:xfrm>
        <a:graphic>
          <a:graphicData uri="http://schemas.openxmlformats.org/drawingml/2006/table">
            <a:tbl>
              <a:tblPr firstRow="1" bandRow="1">
                <a:tableStyleId>{5C22544A-7EE6-4342-B048-85BDC9FD1C3A}</a:tableStyleId>
              </a:tblPr>
              <a:tblGrid>
                <a:gridCol w="4032448"/>
                <a:gridCol w="4032448"/>
              </a:tblGrid>
              <a:tr h="2464048">
                <a:tc>
                  <a:txBody>
                    <a:bodyPr/>
                    <a:lstStyle/>
                    <a:p>
                      <a:endParaRPr lang="ru-RU" dirty="0"/>
                    </a:p>
                  </a:txBody>
                  <a:tcPr/>
                </a:tc>
                <a:tc>
                  <a:txBody>
                    <a:bodyPr/>
                    <a:lstStyle/>
                    <a:p>
                      <a:endParaRPr lang="ru-RU" dirty="0"/>
                    </a:p>
                  </a:txBody>
                  <a:tcPr/>
                </a:tc>
              </a:tr>
              <a:tr h="723722">
                <a:tc gridSpan="2">
                  <a:txBody>
                    <a:bodyPr/>
                    <a:lstStyle/>
                    <a:p>
                      <a:pPr algn="just"/>
                      <a:r>
                        <a:rPr lang="en-US" sz="2000" dirty="0" smtClean="0"/>
                        <a:t>1.3.1. “</a:t>
                      </a:r>
                      <a:r>
                        <a:rPr lang="en-US" sz="2000" dirty="0" err="1" smtClean="0"/>
                        <a:t>Bir</a:t>
                      </a:r>
                      <a:r>
                        <a:rPr lang="en-US" sz="2000" dirty="0" smtClean="0"/>
                        <a:t> </a:t>
                      </a:r>
                      <a:r>
                        <a:rPr lang="en-US" sz="2000" dirty="0" err="1" smtClean="0"/>
                        <a:t>izli</a:t>
                      </a:r>
                      <a:r>
                        <a:rPr lang="en-US" sz="2000" dirty="0" smtClean="0"/>
                        <a:t> </a:t>
                      </a:r>
                      <a:r>
                        <a:rPr lang="en-US" sz="2000" dirty="0" err="1" smtClean="0"/>
                        <a:t>temir</a:t>
                      </a:r>
                      <a:r>
                        <a:rPr lang="en-US" sz="2000" dirty="0" smtClean="0"/>
                        <a:t> </a:t>
                      </a:r>
                      <a:r>
                        <a:rPr lang="en-US" sz="2000" dirty="0" err="1" smtClean="0"/>
                        <a:t>yo‘l</a:t>
                      </a:r>
                      <a:r>
                        <a:rPr lang="en-US" sz="2000" dirty="0" smtClean="0"/>
                        <a:t>”.                              </a:t>
                      </a:r>
                    </a:p>
                    <a:p>
                      <a:pPr algn="just"/>
                      <a:r>
                        <a:rPr lang="en-US" sz="2000" dirty="0" smtClean="0"/>
                        <a:t>1.3.2. “</a:t>
                      </a:r>
                      <a:r>
                        <a:rPr lang="en-US" sz="2000" dirty="0" err="1" smtClean="0"/>
                        <a:t>Ko‘p</a:t>
                      </a:r>
                      <a:r>
                        <a:rPr lang="en-US" sz="2000" dirty="0" smtClean="0"/>
                        <a:t> </a:t>
                      </a:r>
                      <a:r>
                        <a:rPr lang="en-US" sz="2000" dirty="0" err="1" smtClean="0"/>
                        <a:t>izli</a:t>
                      </a:r>
                      <a:r>
                        <a:rPr lang="en-US" sz="2000" dirty="0" smtClean="0"/>
                        <a:t> </a:t>
                      </a:r>
                      <a:r>
                        <a:rPr lang="en-US" sz="2000" dirty="0" err="1" smtClean="0"/>
                        <a:t>temir</a:t>
                      </a:r>
                      <a:r>
                        <a:rPr lang="en-US" sz="2000" dirty="0" smtClean="0"/>
                        <a:t> </a:t>
                      </a:r>
                      <a:r>
                        <a:rPr lang="en-US" sz="2000" dirty="0" err="1" smtClean="0"/>
                        <a:t>yo‘l</a:t>
                      </a:r>
                      <a:r>
                        <a:rPr lang="en-US" sz="2000" dirty="0" smtClean="0"/>
                        <a:t>” </a:t>
                      </a:r>
                    </a:p>
                    <a:p>
                      <a:pPr algn="just"/>
                      <a:r>
                        <a:rPr lang="en-US" sz="2000" dirty="0" smtClean="0"/>
                        <a:t>1.3.1. — </a:t>
                      </a:r>
                      <a:r>
                        <a:rPr lang="en-US" sz="2000" dirty="0" err="1" smtClean="0"/>
                        <a:t>bir</a:t>
                      </a:r>
                      <a:r>
                        <a:rPr lang="en-US" sz="2000" dirty="0" smtClean="0"/>
                        <a:t> </a:t>
                      </a:r>
                      <a:r>
                        <a:rPr lang="en-US" sz="2000" dirty="0" err="1" smtClean="0"/>
                        <a:t>izli</a:t>
                      </a:r>
                      <a:r>
                        <a:rPr lang="en-US" sz="2000" dirty="0" smtClean="0"/>
                        <a:t> </a:t>
                      </a:r>
                      <a:r>
                        <a:rPr lang="en-US" sz="2000" dirty="0" err="1" smtClean="0"/>
                        <a:t>temir</a:t>
                      </a:r>
                      <a:r>
                        <a:rPr lang="en-US" sz="2000" dirty="0" smtClean="0"/>
                        <a:t> </a:t>
                      </a:r>
                      <a:r>
                        <a:rPr lang="en-US" sz="2000" dirty="0" err="1" smtClean="0"/>
                        <a:t>yo‘l</a:t>
                      </a:r>
                      <a:r>
                        <a:rPr lang="en-US" sz="2000" dirty="0" smtClean="0"/>
                        <a:t>, 1.3.2. — </a:t>
                      </a:r>
                      <a:r>
                        <a:rPr lang="en-US" sz="2000" dirty="0" err="1" smtClean="0"/>
                        <a:t>ikki</a:t>
                      </a:r>
                      <a:r>
                        <a:rPr lang="en-US" sz="2000" dirty="0" smtClean="0"/>
                        <a:t> </a:t>
                      </a:r>
                      <a:r>
                        <a:rPr lang="en-US" sz="2000" dirty="0" err="1" smtClean="0"/>
                        <a:t>va</a:t>
                      </a:r>
                      <a:r>
                        <a:rPr lang="en-US" sz="2000" dirty="0" smtClean="0"/>
                        <a:t> </a:t>
                      </a:r>
                      <a:r>
                        <a:rPr lang="en-US" sz="2000" dirty="0" err="1" smtClean="0"/>
                        <a:t>undan</a:t>
                      </a:r>
                      <a:r>
                        <a:rPr lang="en-US" sz="2000" dirty="0" smtClean="0"/>
                        <a:t> </a:t>
                      </a:r>
                      <a:r>
                        <a:rPr lang="en-US" sz="2000" dirty="0" err="1" smtClean="0"/>
                        <a:t>ortiq</a:t>
                      </a:r>
                      <a:r>
                        <a:rPr lang="en-US" sz="2000" dirty="0" smtClean="0"/>
                        <a:t> </a:t>
                      </a:r>
                      <a:r>
                        <a:rPr lang="en-US" sz="2000" dirty="0" err="1" smtClean="0"/>
                        <a:t>izli</a:t>
                      </a:r>
                      <a:r>
                        <a:rPr lang="en-US" sz="2000" dirty="0" smtClean="0"/>
                        <a:t> </a:t>
                      </a:r>
                      <a:r>
                        <a:rPr lang="en-US" sz="2000" dirty="0" err="1" smtClean="0"/>
                        <a:t>temir</a:t>
                      </a:r>
                      <a:r>
                        <a:rPr lang="en-US" sz="2000" dirty="0" smtClean="0"/>
                        <a:t> </a:t>
                      </a:r>
                      <a:r>
                        <a:rPr lang="en-US" sz="2000" dirty="0" err="1" smtClean="0"/>
                        <a:t>yo‘l</a:t>
                      </a:r>
                      <a:r>
                        <a:rPr lang="en-US" sz="2000" dirty="0" smtClean="0"/>
                        <a:t> </a:t>
                      </a:r>
                      <a:r>
                        <a:rPr lang="en-US" sz="2000" dirty="0" err="1" smtClean="0"/>
                        <a:t>belgilari</a:t>
                      </a:r>
                      <a:r>
                        <a:rPr lang="en-US" sz="2000" dirty="0" smtClean="0"/>
                        <a:t> </a:t>
                      </a:r>
                      <a:r>
                        <a:rPr lang="en-US" sz="2000" dirty="0" err="1" smtClean="0"/>
                        <a:t>shlagbaum</a:t>
                      </a:r>
                      <a:r>
                        <a:rPr lang="en-US" sz="2000" dirty="0" smtClean="0"/>
                        <a:t> </a:t>
                      </a:r>
                      <a:r>
                        <a:rPr lang="en-US" sz="2000" dirty="0" err="1" smtClean="0"/>
                        <a:t>bilan</a:t>
                      </a:r>
                      <a:r>
                        <a:rPr lang="en-US" sz="2000" dirty="0" smtClean="0"/>
                        <a:t> </a:t>
                      </a:r>
                      <a:r>
                        <a:rPr lang="en-US" sz="2000" dirty="0" err="1" smtClean="0"/>
                        <a:t>jihozlanmagan</a:t>
                      </a:r>
                      <a:r>
                        <a:rPr lang="en-US" sz="2000" dirty="0" smtClean="0"/>
                        <a:t> </a:t>
                      </a:r>
                      <a:r>
                        <a:rPr lang="en-US" sz="2000" dirty="0" err="1" smtClean="0"/>
                        <a:t>temir</a:t>
                      </a:r>
                      <a:r>
                        <a:rPr lang="en-US" sz="2000" dirty="0" smtClean="0"/>
                        <a:t> </a:t>
                      </a:r>
                      <a:r>
                        <a:rPr lang="en-US" sz="2000" dirty="0" err="1" smtClean="0"/>
                        <a:t>yo‘l</a:t>
                      </a:r>
                      <a:r>
                        <a:rPr lang="en-US" sz="2000" dirty="0" smtClean="0"/>
                        <a:t> </a:t>
                      </a:r>
                      <a:r>
                        <a:rPr lang="en-US" sz="2000" dirty="0" err="1" smtClean="0"/>
                        <a:t>kesishmasi</a:t>
                      </a:r>
                      <a:r>
                        <a:rPr lang="en-US" sz="2000" dirty="0" smtClean="0"/>
                        <a:t> </a:t>
                      </a:r>
                      <a:r>
                        <a:rPr lang="en-US" sz="2000" dirty="0" err="1" smtClean="0"/>
                        <a:t>oldida</a:t>
                      </a:r>
                      <a:r>
                        <a:rPr lang="en-US" sz="2000" dirty="0" smtClean="0"/>
                        <a:t> </a:t>
                      </a:r>
                      <a:r>
                        <a:rPr lang="en-US" sz="2000" dirty="0" err="1" smtClean="0"/>
                        <a:t>o‘rnatiladi</a:t>
                      </a:r>
                      <a:r>
                        <a:rPr lang="en-US" sz="2000" dirty="0" smtClean="0"/>
                        <a:t>.</a:t>
                      </a:r>
                      <a:endParaRPr lang="ru-RU" sz="2000" dirty="0"/>
                    </a:p>
                  </a:txBody>
                  <a:tcPr/>
                </a:tc>
                <a:tc hMerge="1">
                  <a:txBody>
                    <a:bodyPr/>
                    <a:lstStyle/>
                    <a:p>
                      <a:pPr algn="just"/>
                      <a:endParaRPr lang="ru-RU" dirty="0"/>
                    </a:p>
                  </a:txBody>
                  <a:tcPr/>
                </a:tc>
              </a:tr>
            </a:tbl>
          </a:graphicData>
        </a:graphic>
      </p:graphicFrame>
      <p:pic>
        <p:nvPicPr>
          <p:cNvPr id="2050" name="Picture 2"/>
          <p:cNvPicPr>
            <a:picLocks noChangeAspect="1" noChangeArrowheads="1"/>
          </p:cNvPicPr>
          <p:nvPr/>
        </p:nvPicPr>
        <p:blipFill>
          <a:blip r:embed="rId2" cstate="print"/>
          <a:srcRect l="28225" t="21656" r="35248" b="27157"/>
          <a:stretch>
            <a:fillRect/>
          </a:stretch>
        </p:blipFill>
        <p:spPr bwMode="auto">
          <a:xfrm>
            <a:off x="1403648" y="2132856"/>
            <a:ext cx="2736304" cy="2155876"/>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l="26756" t="16532" r="33950" b="27360"/>
          <a:stretch>
            <a:fillRect/>
          </a:stretch>
        </p:blipFill>
        <p:spPr bwMode="auto">
          <a:xfrm>
            <a:off x="5436096" y="2132856"/>
            <a:ext cx="2421743" cy="216024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37579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endParaRPr lang="en-US" sz="2000" dirty="0" smtClean="0"/>
                    </a:p>
                    <a:p>
                      <a:pPr algn="just"/>
                      <a:r>
                        <a:rPr lang="en-US" sz="2000" dirty="0" smtClean="0"/>
                        <a:t>1.4.1 — 1.4.6. “</a:t>
                      </a:r>
                      <a:r>
                        <a:rPr lang="en-US" sz="2000" dirty="0" err="1" smtClean="0"/>
                        <a:t>Temir</a:t>
                      </a:r>
                      <a:r>
                        <a:rPr lang="en-US" sz="2000" dirty="0" smtClean="0"/>
                        <a:t> </a:t>
                      </a:r>
                      <a:r>
                        <a:rPr lang="en-US" sz="2000" dirty="0" err="1" smtClean="0"/>
                        <a:t>yo‘l</a:t>
                      </a:r>
                      <a:r>
                        <a:rPr lang="en-US" sz="2000" dirty="0" smtClean="0"/>
                        <a:t> </a:t>
                      </a:r>
                      <a:r>
                        <a:rPr lang="en-US" sz="2000" dirty="0" err="1" smtClean="0"/>
                        <a:t>kesishmasiga</a:t>
                      </a:r>
                      <a:r>
                        <a:rPr lang="en-US" sz="2000" dirty="0" smtClean="0"/>
                        <a:t> </a:t>
                      </a:r>
                      <a:r>
                        <a:rPr lang="en-US" sz="2000" dirty="0" err="1" smtClean="0"/>
                        <a:t>yaqinlashuv</a:t>
                      </a:r>
                      <a:r>
                        <a:rPr lang="en-US" sz="2000" dirty="0" smtClean="0"/>
                        <a:t>”. </a:t>
                      </a:r>
                    </a:p>
                    <a:p>
                      <a:pPr algn="just"/>
                      <a:endParaRPr lang="ru-RU" sz="2000" dirty="0"/>
                    </a:p>
                  </a:txBody>
                  <a:tcPr/>
                </a:tc>
                <a:tc hMerge="1">
                  <a:txBody>
                    <a:bodyPr/>
                    <a:lstStyle/>
                    <a:p>
                      <a:pPr algn="just"/>
                      <a:endParaRPr lang="ru-RU" dirty="0"/>
                    </a:p>
                  </a:txBody>
                  <a:tcPr/>
                </a:tc>
              </a:tr>
            </a:tbl>
          </a:graphicData>
        </a:graphic>
      </p:graphicFrame>
      <p:pic>
        <p:nvPicPr>
          <p:cNvPr id="3074" name="Picture 2"/>
          <p:cNvPicPr>
            <a:picLocks noChangeAspect="1" noChangeArrowheads="1"/>
          </p:cNvPicPr>
          <p:nvPr/>
        </p:nvPicPr>
        <p:blipFill>
          <a:blip r:embed="rId2" cstate="print"/>
          <a:srcRect l="25731" t="15375" r="33315" b="25563"/>
          <a:stretch>
            <a:fillRect/>
          </a:stretch>
        </p:blipFill>
        <p:spPr bwMode="auto">
          <a:xfrm>
            <a:off x="1259632" y="1844824"/>
            <a:ext cx="2952328" cy="2393779"/>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l="23988" t="21454" r="28970" b="25391"/>
          <a:stretch>
            <a:fillRect/>
          </a:stretch>
        </p:blipFill>
        <p:spPr bwMode="auto">
          <a:xfrm>
            <a:off x="5060055" y="1844824"/>
            <a:ext cx="3256361" cy="2376264"/>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40627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endParaRPr lang="en-US" sz="2000" dirty="0" smtClean="0"/>
                    </a:p>
                    <a:p>
                      <a:pPr algn="just"/>
                      <a:r>
                        <a:rPr lang="en-US" sz="2000" dirty="0" err="1" smtClean="0"/>
                        <a:t>Aholi</a:t>
                      </a:r>
                      <a:r>
                        <a:rPr lang="en-US" sz="2000" dirty="0" smtClean="0"/>
                        <a:t> </a:t>
                      </a:r>
                      <a:r>
                        <a:rPr lang="en-US" sz="2000" dirty="0" err="1" smtClean="0"/>
                        <a:t>punktlaridan</a:t>
                      </a:r>
                      <a:r>
                        <a:rPr lang="en-US" sz="2000" dirty="0" smtClean="0"/>
                        <a:t> </a:t>
                      </a:r>
                      <a:r>
                        <a:rPr lang="en-US" sz="2000" dirty="0" err="1" smtClean="0"/>
                        <a:t>tashqarida</a:t>
                      </a:r>
                      <a:r>
                        <a:rPr lang="en-US" sz="2000" dirty="0" smtClean="0"/>
                        <a:t> </a:t>
                      </a:r>
                      <a:r>
                        <a:rPr lang="en-US" sz="2000" dirty="0" err="1" smtClean="0"/>
                        <a:t>temir</a:t>
                      </a:r>
                      <a:r>
                        <a:rPr lang="en-US" sz="2000" dirty="0" smtClean="0"/>
                        <a:t> </a:t>
                      </a:r>
                      <a:r>
                        <a:rPr lang="en-US" sz="2000" dirty="0" err="1" smtClean="0"/>
                        <a:t>yo‘l</a:t>
                      </a:r>
                      <a:r>
                        <a:rPr lang="en-US" sz="2000" dirty="0" smtClean="0"/>
                        <a:t> </a:t>
                      </a:r>
                      <a:r>
                        <a:rPr lang="en-US" sz="2000" dirty="0" err="1" smtClean="0"/>
                        <a:t>kesishmasiga</a:t>
                      </a:r>
                      <a:r>
                        <a:rPr lang="en-US" sz="2000" dirty="0" smtClean="0"/>
                        <a:t> </a:t>
                      </a:r>
                      <a:r>
                        <a:rPr lang="en-US" sz="2000" dirty="0" err="1" smtClean="0"/>
                        <a:t>yaqinlashayotganlik</a:t>
                      </a:r>
                      <a:r>
                        <a:rPr lang="en-US" sz="2000" dirty="0" smtClean="0"/>
                        <a:t> </a:t>
                      </a:r>
                      <a:r>
                        <a:rPr lang="en-US" sz="2000" dirty="0" err="1" smtClean="0"/>
                        <a:t>haqida</a:t>
                      </a:r>
                      <a:r>
                        <a:rPr lang="en-US" sz="2000" dirty="0" smtClean="0"/>
                        <a:t> </a:t>
                      </a:r>
                      <a:r>
                        <a:rPr lang="en-US" sz="2000" dirty="0" err="1" smtClean="0"/>
                        <a:t>qo‘shimcha</a:t>
                      </a:r>
                      <a:r>
                        <a:rPr lang="en-US" sz="2000" dirty="0" smtClean="0"/>
                        <a:t> </a:t>
                      </a:r>
                      <a:r>
                        <a:rPr lang="en-US" sz="2000" dirty="0" err="1" smtClean="0"/>
                        <a:t>ogohlantirish</a:t>
                      </a:r>
                      <a:r>
                        <a:rPr lang="en-US" sz="2000" dirty="0" smtClean="0"/>
                        <a:t> </a:t>
                      </a:r>
                      <a:r>
                        <a:rPr lang="en-US" sz="2000" dirty="0" err="1" smtClean="0"/>
                        <a:t>beradi</a:t>
                      </a:r>
                      <a:r>
                        <a:rPr lang="en-US" sz="2000" dirty="0" smtClean="0"/>
                        <a:t>.</a:t>
                      </a:r>
                    </a:p>
                    <a:p>
                      <a:pPr algn="just"/>
                      <a:endParaRPr lang="ru-RU" sz="2000" dirty="0"/>
                    </a:p>
                  </a:txBody>
                  <a:tcPr/>
                </a:tc>
                <a:tc hMerge="1">
                  <a:txBody>
                    <a:bodyPr/>
                    <a:lstStyle/>
                    <a:p>
                      <a:pPr algn="just"/>
                      <a:endParaRPr lang="ru-RU" dirty="0"/>
                    </a:p>
                  </a:txBody>
                  <a:tcPr/>
                </a:tc>
              </a:tr>
            </a:tbl>
          </a:graphicData>
        </a:graphic>
      </p:graphicFrame>
      <p:pic>
        <p:nvPicPr>
          <p:cNvPr id="3074" name="Picture 2"/>
          <p:cNvPicPr>
            <a:picLocks noChangeAspect="1" noChangeArrowheads="1"/>
          </p:cNvPicPr>
          <p:nvPr/>
        </p:nvPicPr>
        <p:blipFill>
          <a:blip r:embed="rId2" cstate="print"/>
          <a:srcRect l="25731" t="15375" r="33315" b="25563"/>
          <a:stretch>
            <a:fillRect/>
          </a:stretch>
        </p:blipFill>
        <p:spPr bwMode="auto">
          <a:xfrm>
            <a:off x="1259632" y="1844824"/>
            <a:ext cx="2952328" cy="2393779"/>
          </a:xfrm>
          <a:prstGeom prst="rect">
            <a:avLst/>
          </a:prstGeom>
          <a:noFill/>
          <a:ln w="9525">
            <a:noFill/>
            <a:miter lim="800000"/>
            <a:headEnd/>
            <a:tailEnd/>
          </a:ln>
        </p:spPr>
      </p:pic>
      <p:pic>
        <p:nvPicPr>
          <p:cNvPr id="4098" name="Picture 2"/>
          <p:cNvPicPr>
            <a:picLocks noChangeAspect="1" noChangeArrowheads="1"/>
          </p:cNvPicPr>
          <p:nvPr/>
        </p:nvPicPr>
        <p:blipFill>
          <a:blip r:embed="rId3" cstate="print"/>
          <a:srcRect l="24070" t="12797" r="29722" b="27157"/>
          <a:stretch>
            <a:fillRect/>
          </a:stretch>
        </p:blipFill>
        <p:spPr bwMode="auto">
          <a:xfrm>
            <a:off x="5004048" y="1844824"/>
            <a:ext cx="3252480" cy="2376264"/>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37579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r>
                        <a:rPr lang="en-US" sz="2000" dirty="0" smtClean="0"/>
                        <a:t>1.5. “</a:t>
                      </a:r>
                      <a:r>
                        <a:rPr lang="en-US" sz="2000" dirty="0" err="1" smtClean="0"/>
                        <a:t>Tramvay</a:t>
                      </a:r>
                      <a:r>
                        <a:rPr lang="en-US" sz="2000" dirty="0" smtClean="0"/>
                        <a:t> </a:t>
                      </a:r>
                      <a:r>
                        <a:rPr lang="en-US" sz="2000" dirty="0" err="1" smtClean="0"/>
                        <a:t>yo‘li</a:t>
                      </a:r>
                      <a:r>
                        <a:rPr lang="en-US" sz="2000" dirty="0" smtClean="0"/>
                        <a:t> </a:t>
                      </a:r>
                      <a:r>
                        <a:rPr lang="en-US" sz="2000" dirty="0" err="1" smtClean="0"/>
                        <a:t>bilan</a:t>
                      </a:r>
                      <a:r>
                        <a:rPr lang="en-US" sz="2000" dirty="0" smtClean="0"/>
                        <a:t> </a:t>
                      </a:r>
                      <a:r>
                        <a:rPr lang="en-US" sz="2000" dirty="0" err="1" smtClean="0"/>
                        <a:t>kesishuv</a:t>
                      </a:r>
                      <a:r>
                        <a:rPr lang="en-US" sz="2000" dirty="0" smtClean="0"/>
                        <a:t>”. </a:t>
                      </a:r>
                    </a:p>
                    <a:p>
                      <a:pPr algn="just"/>
                      <a:endParaRPr lang="en-US" sz="2000" dirty="0" smtClean="0"/>
                    </a:p>
                    <a:p>
                      <a:pPr algn="just"/>
                      <a:r>
                        <a:rPr lang="en-US" sz="2000" dirty="0" smtClean="0"/>
                        <a:t>1.6. “</a:t>
                      </a:r>
                      <a:r>
                        <a:rPr lang="en-US" sz="2000" dirty="0" err="1" smtClean="0"/>
                        <a:t>Teng</a:t>
                      </a:r>
                      <a:r>
                        <a:rPr lang="en-US" sz="2000" dirty="0" smtClean="0"/>
                        <a:t> </a:t>
                      </a:r>
                      <a:r>
                        <a:rPr lang="en-US" sz="2000" dirty="0" err="1" smtClean="0"/>
                        <a:t>ahamiyatli</a:t>
                      </a:r>
                      <a:r>
                        <a:rPr lang="en-US" sz="2000" dirty="0" smtClean="0"/>
                        <a:t> </a:t>
                      </a:r>
                      <a:r>
                        <a:rPr lang="en-US" sz="2000" dirty="0" err="1" smtClean="0"/>
                        <a:t>yo‘llar</a:t>
                      </a:r>
                      <a:r>
                        <a:rPr lang="en-US" sz="2000" dirty="0" smtClean="0"/>
                        <a:t> </a:t>
                      </a:r>
                      <a:r>
                        <a:rPr lang="en-US" sz="2000" dirty="0" err="1" smtClean="0"/>
                        <a:t>kesishuvi</a:t>
                      </a:r>
                      <a:r>
                        <a:rPr lang="en-US" sz="2000" dirty="0" smtClean="0"/>
                        <a:t>”.</a:t>
                      </a:r>
                      <a:endParaRPr lang="ru-RU" sz="2000" dirty="0"/>
                    </a:p>
                  </a:txBody>
                  <a:tcPr/>
                </a:tc>
                <a:tc hMerge="1">
                  <a:txBody>
                    <a:bodyPr/>
                    <a:lstStyle/>
                    <a:p>
                      <a:pPr algn="just"/>
                      <a:endParaRPr lang="ru-RU" dirty="0"/>
                    </a:p>
                  </a:txBody>
                  <a:tcPr/>
                </a:tc>
              </a:tr>
            </a:tbl>
          </a:graphicData>
        </a:graphic>
      </p:graphicFrame>
      <p:pic>
        <p:nvPicPr>
          <p:cNvPr id="5122" name="Picture 2"/>
          <p:cNvPicPr>
            <a:picLocks noChangeAspect="1" noChangeArrowheads="1"/>
          </p:cNvPicPr>
          <p:nvPr/>
        </p:nvPicPr>
        <p:blipFill>
          <a:blip r:embed="rId2" cstate="print"/>
          <a:srcRect l="25458" t="18703" r="34141" b="29126"/>
          <a:stretch>
            <a:fillRect/>
          </a:stretch>
        </p:blipFill>
        <p:spPr bwMode="auto">
          <a:xfrm>
            <a:off x="1043608" y="1844824"/>
            <a:ext cx="3168352" cy="2448272"/>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l="27672" t="16734" r="34141" b="24204"/>
          <a:stretch>
            <a:fillRect/>
          </a:stretch>
        </p:blipFill>
        <p:spPr bwMode="auto">
          <a:xfrm>
            <a:off x="5220071" y="1841693"/>
            <a:ext cx="2819113" cy="2451403"/>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43675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r>
                        <a:rPr lang="en-US" sz="2000" dirty="0" smtClean="0"/>
                        <a:t>1.7. “</a:t>
                      </a:r>
                      <a:r>
                        <a:rPr lang="en-US" sz="2000" dirty="0" err="1" smtClean="0"/>
                        <a:t>Aylanma</a:t>
                      </a:r>
                      <a:r>
                        <a:rPr lang="en-US" sz="2000" dirty="0" smtClean="0"/>
                        <a:t> </a:t>
                      </a:r>
                      <a:r>
                        <a:rPr lang="en-US" sz="2000" dirty="0" err="1" smtClean="0"/>
                        <a:t>harakatlanish</a:t>
                      </a:r>
                      <a:r>
                        <a:rPr lang="en-US" sz="2000" dirty="0" smtClean="0"/>
                        <a:t> </a:t>
                      </a:r>
                      <a:r>
                        <a:rPr lang="en-US" sz="2000" dirty="0" err="1" smtClean="0"/>
                        <a:t>bilan</a:t>
                      </a:r>
                      <a:r>
                        <a:rPr lang="en-US" sz="2000" dirty="0" smtClean="0"/>
                        <a:t> </a:t>
                      </a:r>
                      <a:r>
                        <a:rPr lang="en-US" sz="2000" dirty="0" err="1" smtClean="0"/>
                        <a:t>kesishuv</a:t>
                      </a:r>
                      <a:r>
                        <a:rPr lang="en-US" sz="2000" dirty="0" smtClean="0"/>
                        <a:t>”. </a:t>
                      </a:r>
                    </a:p>
                    <a:p>
                      <a:pPr algn="just"/>
                      <a:endParaRPr lang="en-US" sz="2000" dirty="0" smtClean="0"/>
                    </a:p>
                    <a:p>
                      <a:pPr algn="just"/>
                      <a:r>
                        <a:rPr lang="en-US" sz="2000" dirty="0" smtClean="0"/>
                        <a:t>1.8. “</a:t>
                      </a:r>
                      <a:r>
                        <a:rPr lang="en-US" sz="2000" dirty="0" err="1" smtClean="0"/>
                        <a:t>Svetofor</a:t>
                      </a:r>
                      <a:r>
                        <a:rPr lang="en-US" sz="2000" dirty="0" smtClean="0"/>
                        <a:t> </a:t>
                      </a:r>
                      <a:r>
                        <a:rPr lang="en-US" sz="2000" dirty="0" err="1" smtClean="0"/>
                        <a:t>bilan</a:t>
                      </a:r>
                      <a:r>
                        <a:rPr lang="en-US" sz="2000" dirty="0" smtClean="0"/>
                        <a:t> </a:t>
                      </a:r>
                      <a:r>
                        <a:rPr lang="en-US" sz="2000" dirty="0" err="1" smtClean="0"/>
                        <a:t>tartibga</a:t>
                      </a:r>
                      <a:r>
                        <a:rPr lang="en-US" sz="2000" dirty="0" smtClean="0"/>
                        <a:t> </a:t>
                      </a:r>
                      <a:r>
                        <a:rPr lang="en-US" sz="2000" dirty="0" err="1" smtClean="0"/>
                        <a:t>solish</a:t>
                      </a:r>
                      <a:r>
                        <a:rPr lang="en-US" sz="2000" dirty="0" smtClean="0"/>
                        <a:t>”. </a:t>
                      </a:r>
                    </a:p>
                    <a:p>
                      <a:pPr algn="just"/>
                      <a:r>
                        <a:rPr lang="en-US" sz="2000" dirty="0" err="1" smtClean="0"/>
                        <a:t>Harakatlanish</a:t>
                      </a:r>
                      <a:r>
                        <a:rPr lang="en-US" sz="2000" dirty="0" smtClean="0"/>
                        <a:t> </a:t>
                      </a:r>
                      <a:r>
                        <a:rPr lang="en-US" sz="2000" dirty="0" err="1" smtClean="0"/>
                        <a:t>svetofor</a:t>
                      </a:r>
                      <a:r>
                        <a:rPr lang="en-US" sz="2000" dirty="0" smtClean="0"/>
                        <a:t> </a:t>
                      </a:r>
                      <a:r>
                        <a:rPr lang="en-US" sz="2000" dirty="0" err="1" smtClean="0"/>
                        <a:t>bilan</a:t>
                      </a:r>
                      <a:r>
                        <a:rPr lang="en-US" sz="2000" dirty="0" smtClean="0"/>
                        <a:t> </a:t>
                      </a:r>
                      <a:r>
                        <a:rPr lang="en-US" sz="2000" dirty="0" err="1" smtClean="0"/>
                        <a:t>tartibga</a:t>
                      </a:r>
                      <a:r>
                        <a:rPr lang="en-US" sz="2000" dirty="0" smtClean="0"/>
                        <a:t> </a:t>
                      </a:r>
                      <a:r>
                        <a:rPr lang="en-US" sz="2000" dirty="0" err="1" smtClean="0"/>
                        <a:t>solinadigan</a:t>
                      </a:r>
                      <a:r>
                        <a:rPr lang="en-US" sz="2000" dirty="0" smtClean="0"/>
                        <a:t> </a:t>
                      </a:r>
                      <a:r>
                        <a:rPr lang="en-US" sz="2000" dirty="0" err="1" smtClean="0"/>
                        <a:t>chorraha</a:t>
                      </a:r>
                      <a:r>
                        <a:rPr lang="en-US" sz="2000" dirty="0" smtClean="0"/>
                        <a:t>, </a:t>
                      </a:r>
                      <a:r>
                        <a:rPr lang="en-US" sz="2000" dirty="0" err="1" smtClean="0"/>
                        <a:t>piyodalar</a:t>
                      </a:r>
                      <a:r>
                        <a:rPr lang="en-US" sz="2000" dirty="0" smtClean="0"/>
                        <a:t> </a:t>
                      </a:r>
                      <a:r>
                        <a:rPr lang="en-US" sz="2000" dirty="0" err="1" smtClean="0"/>
                        <a:t>o‘tish</a:t>
                      </a:r>
                      <a:r>
                        <a:rPr lang="en-US" sz="2000" dirty="0" smtClean="0"/>
                        <a:t> </a:t>
                      </a:r>
                      <a:r>
                        <a:rPr lang="en-US" sz="2000" dirty="0" err="1" smtClean="0"/>
                        <a:t>joyi</a:t>
                      </a:r>
                      <a:r>
                        <a:rPr lang="en-US" sz="2000" dirty="0" smtClean="0"/>
                        <a:t> </a:t>
                      </a:r>
                      <a:r>
                        <a:rPr lang="en-US" sz="2000" dirty="0" err="1" smtClean="0"/>
                        <a:t>yoki</a:t>
                      </a:r>
                      <a:r>
                        <a:rPr lang="en-US" sz="2000" dirty="0" smtClean="0"/>
                        <a:t> </a:t>
                      </a:r>
                      <a:r>
                        <a:rPr lang="en-US" sz="2000" dirty="0" err="1" smtClean="0"/>
                        <a:t>yo‘l</a:t>
                      </a:r>
                      <a:r>
                        <a:rPr lang="en-US" sz="2000" dirty="0" smtClean="0"/>
                        <a:t> </a:t>
                      </a:r>
                      <a:r>
                        <a:rPr lang="en-US" sz="2000" dirty="0" err="1" smtClean="0"/>
                        <a:t>qismini</a:t>
                      </a:r>
                      <a:r>
                        <a:rPr lang="en-US" sz="2000" dirty="0" smtClean="0"/>
                        <a:t> </a:t>
                      </a:r>
                      <a:r>
                        <a:rPr lang="en-US" sz="2000" dirty="0" err="1" smtClean="0"/>
                        <a:t>bildiradi</a:t>
                      </a:r>
                      <a:r>
                        <a:rPr lang="en-US" sz="2000" dirty="0" smtClean="0"/>
                        <a:t>.</a:t>
                      </a:r>
                      <a:endParaRPr lang="ru-RU" sz="2000" dirty="0"/>
                    </a:p>
                  </a:txBody>
                  <a:tcPr/>
                </a:tc>
                <a:tc hMerge="1">
                  <a:txBody>
                    <a:bodyPr/>
                    <a:lstStyle/>
                    <a:p>
                      <a:pPr algn="just"/>
                      <a:endParaRPr lang="ru-RU" dirty="0"/>
                    </a:p>
                  </a:txBody>
                  <a:tcPr/>
                </a:tc>
              </a:tr>
            </a:tbl>
          </a:graphicData>
        </a:graphic>
      </p:graphicFrame>
      <p:pic>
        <p:nvPicPr>
          <p:cNvPr id="6146" name="Picture 2"/>
          <p:cNvPicPr>
            <a:picLocks noChangeAspect="1" noChangeArrowheads="1"/>
          </p:cNvPicPr>
          <p:nvPr/>
        </p:nvPicPr>
        <p:blipFill>
          <a:blip r:embed="rId2" cstate="print"/>
          <a:srcRect l="25731" t="16734" r="33869" b="25189"/>
          <a:stretch>
            <a:fillRect/>
          </a:stretch>
        </p:blipFill>
        <p:spPr bwMode="auto">
          <a:xfrm>
            <a:off x="1187624" y="1790571"/>
            <a:ext cx="3096344" cy="2502525"/>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l="26565" t="20672" r="33035" b="26173"/>
          <a:stretch>
            <a:fillRect/>
          </a:stretch>
        </p:blipFill>
        <p:spPr bwMode="auto">
          <a:xfrm>
            <a:off x="5004048" y="1844824"/>
            <a:ext cx="3309702" cy="244827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40627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r>
                        <a:rPr lang="en-US" sz="2000" dirty="0" smtClean="0"/>
                        <a:t>1.9. “</a:t>
                      </a:r>
                      <a:r>
                        <a:rPr lang="en-US" sz="2000" dirty="0" err="1" smtClean="0"/>
                        <a:t>Ko‘tarma</a:t>
                      </a:r>
                      <a:r>
                        <a:rPr lang="en-US" sz="2000" dirty="0" smtClean="0"/>
                        <a:t> </a:t>
                      </a:r>
                      <a:r>
                        <a:rPr lang="en-US" sz="2000" dirty="0" err="1" smtClean="0"/>
                        <a:t>ko‘prik</a:t>
                      </a:r>
                      <a:r>
                        <a:rPr lang="en-US" sz="2000" dirty="0" smtClean="0"/>
                        <a:t>”. </a:t>
                      </a:r>
                      <a:r>
                        <a:rPr lang="en-US" sz="2000" dirty="0" err="1" smtClean="0"/>
                        <a:t>Ko‘tarma</a:t>
                      </a:r>
                      <a:r>
                        <a:rPr lang="en-US" sz="2000" dirty="0" smtClean="0"/>
                        <a:t> </a:t>
                      </a:r>
                      <a:r>
                        <a:rPr lang="en-US" sz="2000" dirty="0" err="1" smtClean="0"/>
                        <a:t>ko‘prik</a:t>
                      </a:r>
                      <a:r>
                        <a:rPr lang="en-US" sz="2000" dirty="0" smtClean="0"/>
                        <a:t> </a:t>
                      </a:r>
                      <a:r>
                        <a:rPr lang="en-US" sz="2000" dirty="0" err="1" smtClean="0"/>
                        <a:t>yoki</a:t>
                      </a:r>
                      <a:r>
                        <a:rPr lang="en-US" sz="2000" dirty="0" smtClean="0"/>
                        <a:t> </a:t>
                      </a:r>
                      <a:r>
                        <a:rPr lang="en-US" sz="2000" dirty="0" err="1" smtClean="0"/>
                        <a:t>solda</a:t>
                      </a:r>
                      <a:r>
                        <a:rPr lang="en-US" sz="2000" dirty="0" smtClean="0"/>
                        <a:t> </a:t>
                      </a:r>
                      <a:r>
                        <a:rPr lang="en-US" sz="2000" dirty="0" err="1" smtClean="0"/>
                        <a:t>kesib</a:t>
                      </a:r>
                      <a:r>
                        <a:rPr lang="en-US" sz="2000" dirty="0" smtClean="0"/>
                        <a:t> </a:t>
                      </a:r>
                      <a:r>
                        <a:rPr lang="en-US" sz="2000" dirty="0" err="1" smtClean="0"/>
                        <a:t>o‘tish</a:t>
                      </a:r>
                      <a:r>
                        <a:rPr lang="en-US" sz="2000" dirty="0" smtClean="0"/>
                        <a:t>. </a:t>
                      </a:r>
                    </a:p>
                    <a:p>
                      <a:pPr algn="just"/>
                      <a:endParaRPr lang="en-US" sz="2000" dirty="0" smtClean="0"/>
                    </a:p>
                    <a:p>
                      <a:pPr algn="just"/>
                      <a:r>
                        <a:rPr lang="en-US" sz="2000" dirty="0" smtClean="0"/>
                        <a:t>1.10. “</a:t>
                      </a:r>
                      <a:r>
                        <a:rPr lang="en-US" sz="2000" dirty="0" err="1" smtClean="0"/>
                        <a:t>Sohilga</a:t>
                      </a:r>
                      <a:r>
                        <a:rPr lang="en-US" sz="2000" dirty="0" smtClean="0"/>
                        <a:t> </a:t>
                      </a:r>
                      <a:r>
                        <a:rPr lang="en-US" sz="2000" dirty="0" err="1" smtClean="0"/>
                        <a:t>chiqish</a:t>
                      </a:r>
                      <a:r>
                        <a:rPr lang="en-US" sz="2000" dirty="0" smtClean="0"/>
                        <a:t>”. </a:t>
                      </a:r>
                      <a:r>
                        <a:rPr lang="en-US" sz="2000" dirty="0" err="1" smtClean="0"/>
                        <a:t>Daryo</a:t>
                      </a:r>
                      <a:r>
                        <a:rPr lang="en-US" sz="2000" dirty="0" smtClean="0"/>
                        <a:t> </a:t>
                      </a:r>
                      <a:r>
                        <a:rPr lang="en-US" sz="2000" dirty="0" err="1" smtClean="0"/>
                        <a:t>yoki</a:t>
                      </a:r>
                      <a:r>
                        <a:rPr lang="en-US" sz="2000" dirty="0" smtClean="0"/>
                        <a:t> </a:t>
                      </a:r>
                      <a:r>
                        <a:rPr lang="en-US" sz="2000" dirty="0" err="1" smtClean="0"/>
                        <a:t>suv</a:t>
                      </a:r>
                      <a:r>
                        <a:rPr lang="en-US" sz="2000" dirty="0" smtClean="0"/>
                        <a:t> </a:t>
                      </a:r>
                      <a:r>
                        <a:rPr lang="en-US" sz="2000" dirty="0" err="1" smtClean="0"/>
                        <a:t>havzasi</a:t>
                      </a:r>
                      <a:r>
                        <a:rPr lang="en-US" sz="2000" dirty="0" smtClean="0"/>
                        <a:t> </a:t>
                      </a:r>
                      <a:r>
                        <a:rPr lang="en-US" sz="2000" dirty="0" err="1" smtClean="0"/>
                        <a:t>qirg‘og‘iga</a:t>
                      </a:r>
                      <a:r>
                        <a:rPr lang="en-US" sz="2000" dirty="0" smtClean="0"/>
                        <a:t> </a:t>
                      </a:r>
                      <a:r>
                        <a:rPr lang="en-US" sz="2000" dirty="0" err="1" smtClean="0"/>
                        <a:t>chiqishni</a:t>
                      </a:r>
                      <a:r>
                        <a:rPr lang="en-US" sz="2000" dirty="0" smtClean="0"/>
                        <a:t> </a:t>
                      </a:r>
                      <a:r>
                        <a:rPr lang="en-US" sz="2000" dirty="0" err="1" smtClean="0"/>
                        <a:t>bildiradi</a:t>
                      </a:r>
                      <a:r>
                        <a:rPr lang="en-US" sz="2000" dirty="0" smtClean="0"/>
                        <a:t>.</a:t>
                      </a:r>
                      <a:endParaRPr lang="ru-RU" sz="2000" dirty="0"/>
                    </a:p>
                  </a:txBody>
                  <a:tcPr/>
                </a:tc>
                <a:tc hMerge="1">
                  <a:txBody>
                    <a:bodyPr/>
                    <a:lstStyle/>
                    <a:p>
                      <a:pPr algn="just"/>
                      <a:endParaRPr lang="ru-RU" dirty="0"/>
                    </a:p>
                  </a:txBody>
                  <a:tcPr/>
                </a:tc>
              </a:tr>
            </a:tbl>
          </a:graphicData>
        </a:graphic>
      </p:graphicFrame>
      <p:pic>
        <p:nvPicPr>
          <p:cNvPr id="7170" name="Picture 2"/>
          <p:cNvPicPr>
            <a:picLocks noChangeAspect="1" noChangeArrowheads="1"/>
          </p:cNvPicPr>
          <p:nvPr/>
        </p:nvPicPr>
        <p:blipFill>
          <a:blip r:embed="rId2" cstate="print"/>
          <a:srcRect l="27944" t="19687" r="34976" b="29126"/>
          <a:stretch>
            <a:fillRect/>
          </a:stretch>
        </p:blipFill>
        <p:spPr bwMode="auto">
          <a:xfrm>
            <a:off x="1043608" y="1844824"/>
            <a:ext cx="3168352" cy="2459020"/>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l="27672" t="18703" r="34695" b="29126"/>
          <a:stretch>
            <a:fillRect/>
          </a:stretch>
        </p:blipFill>
        <p:spPr bwMode="auto">
          <a:xfrm>
            <a:off x="4979592" y="1844824"/>
            <a:ext cx="3141180" cy="244827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4406984"/>
        </p:xfrm>
        <a:graphic>
          <a:graphicData uri="http://schemas.openxmlformats.org/drawingml/2006/table">
            <a:tbl>
              <a:tblPr firstRow="1" bandRow="1">
                <a:tableStyleId>{5C22544A-7EE6-4342-B048-85BDC9FD1C3A}</a:tableStyleId>
              </a:tblPr>
              <a:tblGrid>
                <a:gridCol w="8064896"/>
              </a:tblGrid>
              <a:tr h="3096344">
                <a:tc>
                  <a:txBody>
                    <a:bodyPr/>
                    <a:lstStyle/>
                    <a:p>
                      <a:endParaRPr lang="ru-RU" dirty="0"/>
                    </a:p>
                  </a:txBody>
                  <a:tcPr/>
                </a:tc>
              </a:tr>
              <a:tr h="723722">
                <a:tc>
                  <a:txBody>
                    <a:bodyPr/>
                    <a:lstStyle/>
                    <a:p>
                      <a:pPr algn="just"/>
                      <a:r>
                        <a:rPr lang="en-US" sz="2000" dirty="0" smtClean="0"/>
                        <a:t>1.11.1 </a:t>
                      </a:r>
                      <a:r>
                        <a:rPr lang="en-US" sz="2000" dirty="0" err="1" smtClean="0"/>
                        <a:t>va</a:t>
                      </a:r>
                      <a:r>
                        <a:rPr lang="en-US" sz="2000" baseline="0" dirty="0" smtClean="0"/>
                        <a:t> </a:t>
                      </a:r>
                      <a:r>
                        <a:rPr lang="en-US" sz="2000" dirty="0" smtClean="0"/>
                        <a:t>1.11.2. “</a:t>
                      </a:r>
                      <a:r>
                        <a:rPr lang="en-US" sz="2000" dirty="0" err="1" smtClean="0"/>
                        <a:t>Xavfli</a:t>
                      </a:r>
                      <a:r>
                        <a:rPr lang="en-US" sz="2000" dirty="0" smtClean="0"/>
                        <a:t> </a:t>
                      </a:r>
                      <a:r>
                        <a:rPr lang="en-US" sz="2000" dirty="0" err="1" smtClean="0"/>
                        <a:t>burilish</a:t>
                      </a:r>
                      <a:r>
                        <a:rPr lang="en-US" sz="2000" dirty="0" smtClean="0"/>
                        <a:t>”. </a:t>
                      </a:r>
                    </a:p>
                    <a:p>
                      <a:pPr algn="just"/>
                      <a:endParaRPr lang="en-US" sz="2000" dirty="0" smtClean="0"/>
                    </a:p>
                    <a:p>
                      <a:pPr algn="just"/>
                      <a:r>
                        <a:rPr lang="en-US" sz="2000" dirty="0" smtClean="0"/>
                        <a:t>1.11.1 — </a:t>
                      </a:r>
                      <a:r>
                        <a:rPr lang="en-US" sz="2000" dirty="0" err="1" smtClean="0"/>
                        <a:t>o‘ngga</a:t>
                      </a:r>
                      <a:r>
                        <a:rPr lang="en-US" sz="2000" dirty="0" smtClean="0"/>
                        <a:t>, 1.11.2 — </a:t>
                      </a:r>
                      <a:r>
                        <a:rPr lang="en-US" sz="2000" dirty="0" err="1" smtClean="0"/>
                        <a:t>chapga</a:t>
                      </a:r>
                      <a:r>
                        <a:rPr lang="en-US" sz="2000" dirty="0" smtClean="0"/>
                        <a:t> </a:t>
                      </a:r>
                      <a:r>
                        <a:rPr lang="en-US" sz="2000" dirty="0" err="1" smtClean="0"/>
                        <a:t>yo‘l</a:t>
                      </a:r>
                      <a:r>
                        <a:rPr lang="en-US" sz="2000" dirty="0" smtClean="0"/>
                        <a:t> </a:t>
                      </a:r>
                      <a:r>
                        <a:rPr lang="en-US" sz="2000" dirty="0" err="1" smtClean="0"/>
                        <a:t>belgilari</a:t>
                      </a:r>
                      <a:r>
                        <a:rPr lang="en-US" sz="2000" dirty="0" smtClean="0"/>
                        <a:t> </a:t>
                      </a:r>
                      <a:r>
                        <a:rPr lang="en-US" sz="2000" dirty="0" err="1" smtClean="0"/>
                        <a:t>yo‘lning</a:t>
                      </a:r>
                      <a:r>
                        <a:rPr lang="en-US" sz="2000" dirty="0" smtClean="0"/>
                        <a:t> </a:t>
                      </a:r>
                      <a:r>
                        <a:rPr lang="en-US" sz="2000" dirty="0" err="1" smtClean="0"/>
                        <a:t>kichik</a:t>
                      </a:r>
                      <a:r>
                        <a:rPr lang="en-US" sz="2000" dirty="0" smtClean="0"/>
                        <a:t> </a:t>
                      </a:r>
                      <a:r>
                        <a:rPr lang="en-US" sz="2000" dirty="0" err="1" smtClean="0"/>
                        <a:t>radiusli</a:t>
                      </a:r>
                      <a:r>
                        <a:rPr lang="en-US" sz="2000" dirty="0" smtClean="0"/>
                        <a:t> </a:t>
                      </a:r>
                      <a:r>
                        <a:rPr lang="en-US" sz="2000" dirty="0" err="1" smtClean="0"/>
                        <a:t>yoki</a:t>
                      </a:r>
                      <a:r>
                        <a:rPr lang="en-US" sz="2000" dirty="0" smtClean="0"/>
                        <a:t> </a:t>
                      </a:r>
                      <a:r>
                        <a:rPr lang="en-US" sz="2000" dirty="0" err="1" smtClean="0"/>
                        <a:t>ko‘rinishi</a:t>
                      </a:r>
                      <a:r>
                        <a:rPr lang="en-US" sz="2000" dirty="0" smtClean="0"/>
                        <a:t> </a:t>
                      </a:r>
                      <a:r>
                        <a:rPr lang="en-US" sz="2000" dirty="0" err="1" smtClean="0"/>
                        <a:t>cheklangan</a:t>
                      </a:r>
                      <a:r>
                        <a:rPr lang="en-US" sz="2000" dirty="0" smtClean="0"/>
                        <a:t> </a:t>
                      </a:r>
                      <a:r>
                        <a:rPr lang="en-US" sz="2000" dirty="0" err="1" smtClean="0"/>
                        <a:t>burilish</a:t>
                      </a:r>
                      <a:r>
                        <a:rPr lang="en-US" sz="2000" dirty="0" smtClean="0"/>
                        <a:t> </a:t>
                      </a:r>
                      <a:r>
                        <a:rPr lang="en-US" sz="2000" dirty="0" err="1" smtClean="0"/>
                        <a:t>joyini</a:t>
                      </a:r>
                      <a:r>
                        <a:rPr lang="en-US" sz="2000" dirty="0" smtClean="0"/>
                        <a:t> </a:t>
                      </a:r>
                      <a:r>
                        <a:rPr lang="en-US" sz="2000" dirty="0" err="1" smtClean="0"/>
                        <a:t>bildiradi</a:t>
                      </a:r>
                      <a:r>
                        <a:rPr lang="en-US" sz="2000" dirty="0" smtClean="0"/>
                        <a:t>.</a:t>
                      </a:r>
                      <a:endParaRPr lang="ru-RU" sz="2000" dirty="0"/>
                    </a:p>
                  </a:txBody>
                  <a:tcPr/>
                </a:tc>
              </a:tr>
            </a:tbl>
          </a:graphicData>
        </a:graphic>
      </p:graphicFrame>
      <p:pic>
        <p:nvPicPr>
          <p:cNvPr id="8194" name="Picture 2"/>
          <p:cNvPicPr>
            <a:picLocks noChangeAspect="1" noChangeArrowheads="1"/>
          </p:cNvPicPr>
          <p:nvPr/>
        </p:nvPicPr>
        <p:blipFill>
          <a:blip r:embed="rId2" cstate="print"/>
          <a:srcRect l="25177" t="21656" r="32762" b="31095"/>
          <a:stretch>
            <a:fillRect/>
          </a:stretch>
        </p:blipFill>
        <p:spPr bwMode="auto">
          <a:xfrm>
            <a:off x="2555776" y="1916832"/>
            <a:ext cx="4218469" cy="266429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412776"/>
          <a:ext cx="8064896" cy="4623008"/>
        </p:xfrm>
        <a:graphic>
          <a:graphicData uri="http://schemas.openxmlformats.org/drawingml/2006/table">
            <a:tbl>
              <a:tblPr firstRow="1" bandRow="1">
                <a:tableStyleId>{5C22544A-7EE6-4342-B048-85BDC9FD1C3A}</a:tableStyleId>
              </a:tblPr>
              <a:tblGrid>
                <a:gridCol w="8064896"/>
              </a:tblGrid>
              <a:tr h="2088232">
                <a:tc>
                  <a:txBody>
                    <a:bodyPr/>
                    <a:lstStyle/>
                    <a:p>
                      <a:endParaRPr lang="ru-RU" dirty="0"/>
                    </a:p>
                  </a:txBody>
                  <a:tcPr>
                    <a:lnB w="12700" cap="flat" cmpd="sng" algn="ctr">
                      <a:solidFill>
                        <a:schemeClr val="tx1"/>
                      </a:solidFill>
                      <a:prstDash val="solid"/>
                      <a:round/>
                      <a:headEnd type="none" w="med" len="med"/>
                      <a:tailEnd type="none" w="med" len="med"/>
                    </a:lnB>
                  </a:tcPr>
                </a:tc>
              </a:tr>
              <a:tr h="1224136">
                <a:tc>
                  <a:txBody>
                    <a:bodyPr/>
                    <a:lstStyle/>
                    <a:p>
                      <a:endParaRPr lang="ru-RU" dirty="0"/>
                    </a:p>
                  </a:txBody>
                  <a:tcPr>
                    <a:lnT w="12700" cap="flat" cmpd="sng" algn="ctr">
                      <a:solidFill>
                        <a:schemeClr val="tx1"/>
                      </a:solidFill>
                      <a:prstDash val="solid"/>
                      <a:round/>
                      <a:headEnd type="none" w="med" len="med"/>
                      <a:tailEnd type="none" w="med" len="med"/>
                    </a:lnT>
                  </a:tcPr>
                </a:tc>
              </a:tr>
              <a:tr h="723722">
                <a:tc>
                  <a:txBody>
                    <a:bodyPr/>
                    <a:lstStyle/>
                    <a:p>
                      <a:pPr algn="just"/>
                      <a:r>
                        <a:rPr lang="en-US" sz="2000" dirty="0" smtClean="0"/>
                        <a:t>1.12.1 </a:t>
                      </a:r>
                      <a:r>
                        <a:rPr lang="en-US" sz="2000" dirty="0" err="1" smtClean="0"/>
                        <a:t>va</a:t>
                      </a:r>
                      <a:r>
                        <a:rPr lang="en-US" sz="2000" dirty="0" smtClean="0"/>
                        <a:t>  1.12.2. “</a:t>
                      </a:r>
                      <a:r>
                        <a:rPr lang="en-US" sz="2000" dirty="0" err="1" smtClean="0"/>
                        <a:t>Xavfli</a:t>
                      </a:r>
                      <a:r>
                        <a:rPr lang="en-US" sz="2000" dirty="0" smtClean="0"/>
                        <a:t> </a:t>
                      </a:r>
                      <a:r>
                        <a:rPr lang="en-US" sz="2000" dirty="0" err="1" smtClean="0"/>
                        <a:t>burilishlar</a:t>
                      </a:r>
                      <a:r>
                        <a:rPr lang="en-US" sz="2000" dirty="0" smtClean="0"/>
                        <a:t>”. </a:t>
                      </a:r>
                    </a:p>
                    <a:p>
                      <a:pPr algn="just"/>
                      <a:endParaRPr lang="en-US" sz="2000" dirty="0" smtClean="0"/>
                    </a:p>
                    <a:p>
                      <a:pPr algn="just"/>
                      <a:r>
                        <a:rPr lang="en-US" sz="2000" dirty="0" smtClean="0"/>
                        <a:t>1.12.1 — </a:t>
                      </a:r>
                      <a:r>
                        <a:rPr lang="en-US" sz="2000" dirty="0" err="1" smtClean="0"/>
                        <a:t>birinchi</a:t>
                      </a:r>
                      <a:r>
                        <a:rPr lang="en-US" sz="2000" dirty="0" smtClean="0"/>
                        <a:t> </a:t>
                      </a:r>
                      <a:r>
                        <a:rPr lang="en-US" sz="2000" dirty="0" err="1" smtClean="0"/>
                        <a:t>burilish</a:t>
                      </a:r>
                      <a:r>
                        <a:rPr lang="en-US" sz="2000" dirty="0" smtClean="0"/>
                        <a:t> </a:t>
                      </a:r>
                      <a:r>
                        <a:rPr lang="en-US" sz="2000" dirty="0" err="1" smtClean="0"/>
                        <a:t>o‘ngga</a:t>
                      </a:r>
                      <a:r>
                        <a:rPr lang="en-US" sz="2000" dirty="0" smtClean="0"/>
                        <a:t>, 1.12.2 — </a:t>
                      </a:r>
                      <a:r>
                        <a:rPr lang="en-US" sz="2000" dirty="0" err="1" smtClean="0"/>
                        <a:t>birinchi</a:t>
                      </a:r>
                      <a:r>
                        <a:rPr lang="en-US" sz="2000" dirty="0" smtClean="0"/>
                        <a:t> </a:t>
                      </a:r>
                      <a:r>
                        <a:rPr lang="en-US" sz="2000" dirty="0" err="1" smtClean="0"/>
                        <a:t>burilish</a:t>
                      </a:r>
                      <a:r>
                        <a:rPr lang="en-US" sz="2000" dirty="0" smtClean="0"/>
                        <a:t> </a:t>
                      </a:r>
                      <a:r>
                        <a:rPr lang="en-US" sz="2000" dirty="0" err="1" smtClean="0"/>
                        <a:t>chapga</a:t>
                      </a:r>
                      <a:r>
                        <a:rPr lang="en-US" sz="2000" dirty="0" smtClean="0"/>
                        <a:t> </a:t>
                      </a:r>
                      <a:r>
                        <a:rPr lang="en-US" sz="2000" dirty="0" err="1" smtClean="0"/>
                        <a:t>yo‘l</a:t>
                      </a:r>
                      <a:r>
                        <a:rPr lang="en-US" sz="2000" dirty="0" smtClean="0"/>
                        <a:t> </a:t>
                      </a:r>
                      <a:r>
                        <a:rPr lang="en-US" sz="2000" dirty="0" err="1" smtClean="0"/>
                        <a:t>belgilari</a:t>
                      </a:r>
                      <a:r>
                        <a:rPr lang="en-US" sz="2000" dirty="0" smtClean="0"/>
                        <a:t> </a:t>
                      </a:r>
                      <a:r>
                        <a:rPr lang="en-US" sz="2000" dirty="0" err="1" smtClean="0"/>
                        <a:t>yo‘lning</a:t>
                      </a:r>
                      <a:r>
                        <a:rPr lang="en-US" sz="2000" dirty="0" smtClean="0"/>
                        <a:t> </a:t>
                      </a:r>
                      <a:r>
                        <a:rPr lang="en-US" sz="2000" dirty="0" err="1" smtClean="0"/>
                        <a:t>xavfli</a:t>
                      </a:r>
                      <a:r>
                        <a:rPr lang="en-US" sz="2000" dirty="0" smtClean="0"/>
                        <a:t> </a:t>
                      </a:r>
                      <a:r>
                        <a:rPr lang="en-US" sz="2000" dirty="0" err="1" smtClean="0"/>
                        <a:t>burilishlari</a:t>
                      </a:r>
                      <a:r>
                        <a:rPr lang="en-US" sz="2000" dirty="0" smtClean="0"/>
                        <a:t> </a:t>
                      </a:r>
                      <a:r>
                        <a:rPr lang="en-US" sz="2000" dirty="0" err="1" smtClean="0"/>
                        <a:t>bo‘lgan</a:t>
                      </a:r>
                      <a:r>
                        <a:rPr lang="en-US" sz="2000" dirty="0" smtClean="0"/>
                        <a:t> </a:t>
                      </a:r>
                      <a:r>
                        <a:rPr lang="en-US" sz="2000" dirty="0" err="1" smtClean="0"/>
                        <a:t>qismini</a:t>
                      </a:r>
                      <a:r>
                        <a:rPr lang="en-US" sz="2000" dirty="0" smtClean="0"/>
                        <a:t> </a:t>
                      </a:r>
                      <a:r>
                        <a:rPr lang="en-US" sz="2000" dirty="0" err="1" smtClean="0"/>
                        <a:t>bildiradi</a:t>
                      </a:r>
                      <a:r>
                        <a:rPr lang="en-US" sz="2000" dirty="0" smtClean="0"/>
                        <a:t>.</a:t>
                      </a:r>
                      <a:endParaRPr lang="ru-RU" sz="2000" dirty="0"/>
                    </a:p>
                  </a:txBody>
                  <a:tcPr/>
                </a:tc>
              </a:tr>
            </a:tbl>
          </a:graphicData>
        </a:graphic>
      </p:graphicFrame>
      <p:pic>
        <p:nvPicPr>
          <p:cNvPr id="9218" name="Picture 2"/>
          <p:cNvPicPr>
            <a:picLocks noChangeAspect="1" noChangeArrowheads="1"/>
          </p:cNvPicPr>
          <p:nvPr/>
        </p:nvPicPr>
        <p:blipFill>
          <a:blip r:embed="rId2" cstate="print"/>
          <a:srcRect l="29332" t="55821" r="35248" b="29126"/>
          <a:stretch>
            <a:fillRect/>
          </a:stretch>
        </p:blipFill>
        <p:spPr bwMode="auto">
          <a:xfrm>
            <a:off x="2411760" y="3717032"/>
            <a:ext cx="4536504" cy="796588"/>
          </a:xfrm>
          <a:prstGeom prst="rect">
            <a:avLst/>
          </a:prstGeom>
          <a:noFill/>
          <a:ln w="9525">
            <a:noFill/>
            <a:miter lim="800000"/>
            <a:headEnd/>
            <a:tailEnd/>
          </a:ln>
        </p:spPr>
      </p:pic>
      <p:pic>
        <p:nvPicPr>
          <p:cNvPr id="9219" name="Picture 3"/>
          <p:cNvPicPr>
            <a:picLocks noChangeAspect="1" noChangeArrowheads="1"/>
          </p:cNvPicPr>
          <p:nvPr/>
        </p:nvPicPr>
        <p:blipFill>
          <a:blip r:embed="rId3" cstate="print"/>
          <a:srcRect l="43912" t="23422" r="36718" b="59844"/>
          <a:stretch>
            <a:fillRect/>
          </a:stretch>
        </p:blipFill>
        <p:spPr bwMode="auto">
          <a:xfrm>
            <a:off x="2627784" y="1628800"/>
            <a:ext cx="3558042" cy="172819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37579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r>
                        <a:rPr lang="en-US" sz="2000" dirty="0" smtClean="0"/>
                        <a:t>1.13. “</a:t>
                      </a:r>
                      <a:r>
                        <a:rPr lang="en-US" sz="2000" dirty="0" err="1" smtClean="0"/>
                        <a:t>Tik</a:t>
                      </a:r>
                      <a:r>
                        <a:rPr lang="en-US" sz="2000" dirty="0" smtClean="0"/>
                        <a:t> </a:t>
                      </a:r>
                      <a:r>
                        <a:rPr lang="en-US" sz="2000" dirty="0" err="1" smtClean="0"/>
                        <a:t>nishablik</a:t>
                      </a:r>
                      <a:r>
                        <a:rPr lang="en-US" sz="2000" dirty="0" smtClean="0"/>
                        <a:t>”. </a:t>
                      </a:r>
                    </a:p>
                    <a:p>
                      <a:pPr algn="just"/>
                      <a:endParaRPr lang="en-US" sz="2000" dirty="0" smtClean="0"/>
                    </a:p>
                    <a:p>
                      <a:pPr algn="just"/>
                      <a:r>
                        <a:rPr lang="en-US" sz="2000" dirty="0" smtClean="0"/>
                        <a:t>1.14. “</a:t>
                      </a:r>
                      <a:r>
                        <a:rPr lang="en-US" sz="2000" dirty="0" err="1" smtClean="0"/>
                        <a:t>Tik</a:t>
                      </a:r>
                      <a:r>
                        <a:rPr lang="en-US" sz="2000" dirty="0" smtClean="0"/>
                        <a:t> </a:t>
                      </a:r>
                      <a:r>
                        <a:rPr lang="en-US" sz="2000" dirty="0" err="1" smtClean="0"/>
                        <a:t>balandlik</a:t>
                      </a:r>
                      <a:r>
                        <a:rPr lang="en-US" sz="2000" dirty="0" smtClean="0"/>
                        <a:t>”.</a:t>
                      </a:r>
                      <a:endParaRPr lang="ru-RU" sz="2000" dirty="0"/>
                    </a:p>
                  </a:txBody>
                  <a:tcPr/>
                </a:tc>
                <a:tc hMerge="1">
                  <a:txBody>
                    <a:bodyPr/>
                    <a:lstStyle/>
                    <a:p>
                      <a:pPr algn="just"/>
                      <a:endParaRPr lang="ru-RU" dirty="0"/>
                    </a:p>
                  </a:txBody>
                  <a:tcPr/>
                </a:tc>
              </a:tr>
            </a:tbl>
          </a:graphicData>
        </a:graphic>
      </p:graphicFrame>
      <p:pic>
        <p:nvPicPr>
          <p:cNvPr id="10243" name="Picture 3"/>
          <p:cNvPicPr>
            <a:picLocks noChangeAspect="1" noChangeArrowheads="1"/>
          </p:cNvPicPr>
          <p:nvPr/>
        </p:nvPicPr>
        <p:blipFill>
          <a:blip r:embed="rId2" cstate="print"/>
          <a:srcRect l="27309" t="18500" r="37271" b="27360"/>
          <a:stretch>
            <a:fillRect/>
          </a:stretch>
        </p:blipFill>
        <p:spPr bwMode="auto">
          <a:xfrm>
            <a:off x="1187624" y="1772816"/>
            <a:ext cx="2952328" cy="2537157"/>
          </a:xfrm>
          <a:prstGeom prst="rect">
            <a:avLst/>
          </a:prstGeom>
          <a:noFill/>
          <a:ln w="9525">
            <a:noFill/>
            <a:miter lim="800000"/>
            <a:headEnd/>
            <a:tailEnd/>
          </a:ln>
        </p:spPr>
      </p:pic>
      <p:pic>
        <p:nvPicPr>
          <p:cNvPr id="10244" name="Picture 4"/>
          <p:cNvPicPr>
            <a:picLocks noChangeAspect="1" noChangeArrowheads="1"/>
          </p:cNvPicPr>
          <p:nvPr/>
        </p:nvPicPr>
        <p:blipFill>
          <a:blip r:embed="rId3" cstate="print"/>
          <a:srcRect l="29885" t="18703" r="35802" b="26173"/>
          <a:stretch>
            <a:fillRect/>
          </a:stretch>
        </p:blipFill>
        <p:spPr bwMode="auto">
          <a:xfrm>
            <a:off x="5220072" y="1772816"/>
            <a:ext cx="2790310" cy="252028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40627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r>
                        <a:rPr lang="ru-RU" sz="2000" kern="1200" dirty="0" smtClean="0">
                          <a:solidFill>
                            <a:schemeClr val="dk1"/>
                          </a:solidFill>
                          <a:latin typeface="+mn-lt"/>
                          <a:ea typeface="+mn-ea"/>
                          <a:cs typeface="+mn-cs"/>
                        </a:rPr>
                        <a:t>1.15. “</a:t>
                      </a:r>
                      <a:r>
                        <a:rPr lang="ru-RU" sz="2000" kern="1200" dirty="0" err="1" smtClean="0">
                          <a:solidFill>
                            <a:schemeClr val="dk1"/>
                          </a:solidFill>
                          <a:latin typeface="+mn-lt"/>
                          <a:ea typeface="+mn-ea"/>
                          <a:cs typeface="+mn-cs"/>
                        </a:rPr>
                        <a:t>Sirpanchiq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Qatnov</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sirpanchiq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a:t>
                      </a:r>
                      <a:r>
                        <a:rPr lang="ru-RU" sz="2000" kern="1200" dirty="0" smtClean="0">
                          <a:solidFill>
                            <a:schemeClr val="dk1"/>
                          </a:solidFill>
                          <a:latin typeface="+mn-lt"/>
                          <a:ea typeface="+mn-ea"/>
                          <a:cs typeface="+mn-cs"/>
                        </a:rPr>
                        <a:t>.</a:t>
                      </a:r>
                    </a:p>
                    <a:p>
                      <a:r>
                        <a:rPr lang="ru-RU" sz="2000" kern="1200" dirty="0" smtClean="0">
                          <a:solidFill>
                            <a:schemeClr val="dk1"/>
                          </a:solidFill>
                          <a:latin typeface="+mn-lt"/>
                          <a:ea typeface="+mn-ea"/>
                          <a:cs typeface="+mn-cs"/>
                        </a:rPr>
                        <a:t>1.16. “</a:t>
                      </a:r>
                      <a:r>
                        <a:rPr lang="ru-RU" sz="2000" kern="1200" dirty="0" err="1" smtClean="0">
                          <a:solidFill>
                            <a:schemeClr val="dk1"/>
                          </a:solidFill>
                          <a:latin typeface="+mn-lt"/>
                          <a:ea typeface="+mn-ea"/>
                          <a:cs typeface="+mn-cs"/>
                        </a:rPr>
                        <a:t>Notekis</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Qatnov</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notekis</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o‘nqir-cho‘nqir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o‘ydim-chuqur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joylar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ko‘prikning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notekis</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tutashuvi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shu</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kabilar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endParaRPr lang="ru-RU" sz="2000" kern="1200" dirty="0">
                        <a:solidFill>
                          <a:schemeClr val="dk1"/>
                        </a:solidFill>
                        <a:latin typeface="+mn-lt"/>
                        <a:ea typeface="+mn-ea"/>
                        <a:cs typeface="+mn-cs"/>
                      </a:endParaRPr>
                    </a:p>
                  </a:txBody>
                  <a:tcPr/>
                </a:tc>
                <a:tc hMerge="1">
                  <a:txBody>
                    <a:bodyPr/>
                    <a:lstStyle/>
                    <a:p>
                      <a:pPr algn="just"/>
                      <a:endParaRPr lang="ru-RU" dirty="0"/>
                    </a:p>
                  </a:txBody>
                  <a:tcPr/>
                </a:tc>
              </a:tr>
            </a:tbl>
          </a:graphicData>
        </a:graphic>
      </p:graphicFrame>
      <p:pic>
        <p:nvPicPr>
          <p:cNvPr id="1026" name="Picture 2"/>
          <p:cNvPicPr>
            <a:picLocks noChangeAspect="1" noChangeArrowheads="1"/>
          </p:cNvPicPr>
          <p:nvPr/>
        </p:nvPicPr>
        <p:blipFill>
          <a:blip r:embed="rId2" cstate="print"/>
          <a:srcRect l="31265" t="19313" r="38850" b="29500"/>
          <a:stretch>
            <a:fillRect/>
          </a:stretch>
        </p:blipFill>
        <p:spPr bwMode="auto">
          <a:xfrm>
            <a:off x="1475656" y="1916832"/>
            <a:ext cx="2376264" cy="2288254"/>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l="33206" t="25593" r="40783" b="35032"/>
          <a:stretch>
            <a:fillRect/>
          </a:stretch>
        </p:blipFill>
        <p:spPr bwMode="auto">
          <a:xfrm>
            <a:off x="5320884" y="1916832"/>
            <a:ext cx="2707500" cy="230425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4367520"/>
        </p:xfrm>
        <a:graphic>
          <a:graphicData uri="http://schemas.openxmlformats.org/drawingml/2006/table">
            <a:tbl>
              <a:tblPr firstRow="1" bandRow="1">
                <a:tableStyleId>{5C22544A-7EE6-4342-B048-85BDC9FD1C3A}</a:tableStyleId>
              </a:tblPr>
              <a:tblGrid>
                <a:gridCol w="3240360"/>
                <a:gridCol w="4824536"/>
              </a:tblGrid>
              <a:tr h="2752080">
                <a:tc>
                  <a:txBody>
                    <a:bodyPr/>
                    <a:lstStyle/>
                    <a:p>
                      <a:endParaRPr lang="ru-RU" dirty="0"/>
                    </a:p>
                  </a:txBody>
                  <a:tcPr/>
                </a:tc>
                <a:tc>
                  <a:txBody>
                    <a:bodyPr/>
                    <a:lstStyle/>
                    <a:p>
                      <a:endParaRPr lang="ru-RU" dirty="0"/>
                    </a:p>
                  </a:txBody>
                  <a:tcPr/>
                </a:tc>
              </a:tr>
              <a:tr h="723722">
                <a:tc gridSpan="2">
                  <a:txBody>
                    <a:bodyPr/>
                    <a:lstStyle/>
                    <a:p>
                      <a:pPr algn="just"/>
                      <a:r>
                        <a:rPr lang="ru-RU" sz="2000" kern="1200" dirty="0" smtClean="0">
                          <a:solidFill>
                            <a:schemeClr val="dk1"/>
                          </a:solidFill>
                          <a:latin typeface="+mn-lt"/>
                          <a:ea typeface="+mn-ea"/>
                          <a:cs typeface="+mn-cs"/>
                        </a:rPr>
                        <a:t>1.17. “</a:t>
                      </a:r>
                      <a:r>
                        <a:rPr lang="ru-RU" sz="2000" kern="1200" dirty="0" err="1" smtClean="0">
                          <a:solidFill>
                            <a:schemeClr val="dk1"/>
                          </a:solidFill>
                          <a:latin typeface="+mn-lt"/>
                          <a:ea typeface="+mn-ea"/>
                          <a:cs typeface="+mn-cs"/>
                        </a:rPr>
                        <a:t>Tosh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otilishi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xavfi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vositasining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g‘ildiragi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ostidan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shag‘al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shunga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o‘xshashlarning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otilib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chiqish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ehtimoli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1.18.1 — 1.18.3. “</a:t>
                      </a:r>
                      <a:r>
                        <a:rPr lang="ru-RU" sz="2000" kern="1200" dirty="0" err="1" smtClean="0">
                          <a:solidFill>
                            <a:schemeClr val="dk1"/>
                          </a:solidFill>
                          <a:latin typeface="+mn-lt"/>
                          <a:ea typeface="+mn-ea"/>
                          <a:cs typeface="+mn-cs"/>
                        </a:rPr>
                        <a:t>Yo‘lning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torayishi</a:t>
                      </a:r>
                      <a:r>
                        <a:rPr lang="ru-RU" sz="2000" kern="1200" dirty="0" smtClean="0">
                          <a:solidFill>
                            <a:schemeClr val="dk1"/>
                          </a:solidFill>
                          <a:latin typeface="+mn-lt"/>
                          <a:ea typeface="+mn-ea"/>
                          <a:cs typeface="+mn-cs"/>
                        </a:rPr>
                        <a:t>”. 1.18.1 — </a:t>
                      </a:r>
                      <a:r>
                        <a:rPr lang="ru-RU" sz="2000" kern="1200" dirty="0" err="1" smtClean="0">
                          <a:solidFill>
                            <a:schemeClr val="dk1"/>
                          </a:solidFill>
                          <a:latin typeface="+mn-lt"/>
                          <a:ea typeface="+mn-ea"/>
                          <a:cs typeface="+mn-cs"/>
                        </a:rPr>
                        <a:t>ikki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tomonlama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torayish</a:t>
                      </a:r>
                      <a:r>
                        <a:rPr lang="ru-RU" sz="2000" kern="1200" dirty="0" smtClean="0">
                          <a:solidFill>
                            <a:schemeClr val="dk1"/>
                          </a:solidFill>
                          <a:latin typeface="+mn-lt"/>
                          <a:ea typeface="+mn-ea"/>
                          <a:cs typeface="+mn-cs"/>
                        </a:rPr>
                        <a:t>; 1.18.2 — </a:t>
                      </a:r>
                      <a:r>
                        <a:rPr lang="ru-RU" sz="2000" kern="1200" dirty="0" err="1" smtClean="0">
                          <a:solidFill>
                            <a:schemeClr val="dk1"/>
                          </a:solidFill>
                          <a:latin typeface="+mn-lt"/>
                          <a:ea typeface="+mn-ea"/>
                          <a:cs typeface="+mn-cs"/>
                        </a:rPr>
                        <a:t>o‘ngga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torayish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1.18.3 — </a:t>
                      </a:r>
                      <a:r>
                        <a:rPr lang="ru-RU" sz="2000" kern="1200" dirty="0" err="1" smtClean="0">
                          <a:solidFill>
                            <a:schemeClr val="dk1"/>
                          </a:solidFill>
                          <a:latin typeface="+mn-lt"/>
                          <a:ea typeface="+mn-ea"/>
                          <a:cs typeface="+mn-cs"/>
                        </a:rPr>
                        <a:t>chapga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torayishni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endParaRPr lang="ru-RU" sz="2000" kern="1200" dirty="0">
                        <a:solidFill>
                          <a:schemeClr val="dk1"/>
                        </a:solidFill>
                        <a:latin typeface="+mn-lt"/>
                        <a:ea typeface="+mn-ea"/>
                        <a:cs typeface="+mn-cs"/>
                      </a:endParaRPr>
                    </a:p>
                  </a:txBody>
                  <a:tcPr/>
                </a:tc>
                <a:tc hMerge="1">
                  <a:txBody>
                    <a:bodyPr/>
                    <a:lstStyle/>
                    <a:p>
                      <a:pPr algn="just"/>
                      <a:endParaRPr lang="ru-RU" dirty="0"/>
                    </a:p>
                  </a:txBody>
                  <a:tcPr/>
                </a:tc>
              </a:tr>
            </a:tbl>
          </a:graphicData>
        </a:graphic>
      </p:graphicFrame>
      <p:pic>
        <p:nvPicPr>
          <p:cNvPr id="2050" name="Picture 2"/>
          <p:cNvPicPr>
            <a:picLocks noChangeAspect="1" noChangeArrowheads="1"/>
          </p:cNvPicPr>
          <p:nvPr/>
        </p:nvPicPr>
        <p:blipFill>
          <a:blip r:embed="rId2" cstate="print"/>
          <a:srcRect l="31265" t="18329" r="36636" b="28516"/>
          <a:stretch>
            <a:fillRect/>
          </a:stretch>
        </p:blipFill>
        <p:spPr bwMode="auto">
          <a:xfrm>
            <a:off x="971600" y="1844824"/>
            <a:ext cx="2520280" cy="2346467"/>
          </a:xfrm>
          <a:prstGeom prst="rect">
            <a:avLst/>
          </a:prstGeom>
          <a:noFill/>
          <a:ln w="9525">
            <a:noFill/>
            <a:miter lim="800000"/>
            <a:headEnd/>
            <a:tailEnd/>
          </a:ln>
        </p:spPr>
      </p:pic>
      <p:pic>
        <p:nvPicPr>
          <p:cNvPr id="2052" name="Picture 4"/>
          <p:cNvPicPr>
            <a:picLocks noChangeAspect="1" noChangeArrowheads="1"/>
          </p:cNvPicPr>
          <p:nvPr/>
        </p:nvPicPr>
        <p:blipFill>
          <a:blip r:embed="rId3" cstate="print"/>
          <a:srcRect l="24624" t="22266" r="31101" b="33438"/>
          <a:stretch>
            <a:fillRect/>
          </a:stretch>
        </p:blipFill>
        <p:spPr bwMode="auto">
          <a:xfrm>
            <a:off x="4163954" y="1844824"/>
            <a:ext cx="4224470" cy="2376264"/>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40627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r>
                        <a:rPr lang="ru-RU" sz="2000" kern="1200" dirty="0" smtClean="0">
                          <a:solidFill>
                            <a:schemeClr val="dk1"/>
                          </a:solidFill>
                          <a:latin typeface="+mn-lt"/>
                          <a:ea typeface="+mn-ea"/>
                          <a:cs typeface="+mn-cs"/>
                        </a:rPr>
                        <a:t>1.19. “</a:t>
                      </a:r>
                      <a:r>
                        <a:rPr lang="ru-RU" sz="2000" kern="1200" dirty="0" err="1" smtClean="0">
                          <a:solidFill>
                            <a:schemeClr val="dk1"/>
                          </a:solidFill>
                          <a:latin typeface="+mn-lt"/>
                          <a:ea typeface="+mn-ea"/>
                          <a:cs typeface="+mn-cs"/>
                        </a:rPr>
                        <a:t>Ikki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tomonlama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qatnov</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qarama-qarshi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boshlanishini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r>
                        <a:rPr lang="ru-RU" sz="2000" kern="1200" dirty="0" smtClean="0">
                          <a:solidFill>
                            <a:schemeClr val="dk1"/>
                          </a:solidFill>
                          <a:latin typeface="+mn-lt"/>
                          <a:ea typeface="+mn-ea"/>
                          <a:cs typeface="+mn-cs"/>
                        </a:rPr>
                        <a:t>1.20. “</a:t>
                      </a:r>
                      <a:r>
                        <a:rPr lang="ru-RU" sz="2000" kern="1200" dirty="0" err="1" smtClean="0">
                          <a:solidFill>
                            <a:schemeClr val="dk1"/>
                          </a:solidFill>
                          <a:latin typeface="+mn-lt"/>
                          <a:ea typeface="+mn-ea"/>
                          <a:cs typeface="+mn-cs"/>
                        </a:rPr>
                        <a:t>Piyodalar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joyi</a:t>
                      </a:r>
                      <a:r>
                        <a:rPr lang="ru-RU" sz="2000" kern="1200" dirty="0" smtClean="0">
                          <a:solidFill>
                            <a:schemeClr val="dk1"/>
                          </a:solidFill>
                          <a:latin typeface="+mn-lt"/>
                          <a:ea typeface="+mn-ea"/>
                          <a:cs typeface="+mn-cs"/>
                        </a:rPr>
                        <a:t>”. 5.16.1, 5.16.2 </a:t>
                      </a:r>
                      <a:r>
                        <a:rPr lang="ru-RU" sz="2000" kern="1200" dirty="0" err="1" smtClean="0">
                          <a:solidFill>
                            <a:schemeClr val="dk1"/>
                          </a:solidFill>
                          <a:latin typeface="+mn-lt"/>
                          <a:ea typeface="+mn-ea"/>
                          <a:cs typeface="+mn-cs"/>
                        </a:rPr>
                        <a:t>belgilari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1.14.1 — 1.14.3 </a:t>
                      </a:r>
                      <a:r>
                        <a:rPr lang="ru-RU" sz="2000" kern="1200" dirty="0" err="1" smtClean="0">
                          <a:solidFill>
                            <a:schemeClr val="dk1"/>
                          </a:solidFill>
                          <a:latin typeface="+mn-lt"/>
                          <a:ea typeface="+mn-ea"/>
                          <a:cs typeface="+mn-cs"/>
                        </a:rPr>
                        <a:t>chiziqlari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piyodalar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joyini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txBody>
                  <a:tcPr/>
                </a:tc>
                <a:tc hMerge="1">
                  <a:txBody>
                    <a:bodyPr/>
                    <a:lstStyle/>
                    <a:p>
                      <a:pPr algn="just"/>
                      <a:endParaRPr lang="ru-RU" dirty="0"/>
                    </a:p>
                  </a:txBody>
                  <a:tcPr/>
                </a:tc>
              </a:tr>
            </a:tbl>
          </a:graphicData>
        </a:graphic>
      </p:graphicFrame>
      <p:pic>
        <p:nvPicPr>
          <p:cNvPr id="3074" name="Picture 2"/>
          <p:cNvPicPr>
            <a:picLocks noChangeAspect="1" noChangeArrowheads="1"/>
          </p:cNvPicPr>
          <p:nvPr/>
        </p:nvPicPr>
        <p:blipFill>
          <a:blip r:embed="rId2" cstate="print"/>
          <a:srcRect l="49528" t="24235" r="14499" b="34422"/>
          <a:stretch>
            <a:fillRect/>
          </a:stretch>
        </p:blipFill>
        <p:spPr bwMode="auto">
          <a:xfrm>
            <a:off x="940739" y="1988840"/>
            <a:ext cx="3343229" cy="2160240"/>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l="52767" t="24407" r="19008" b="35234"/>
          <a:stretch>
            <a:fillRect/>
          </a:stretch>
        </p:blipFill>
        <p:spPr bwMode="auto">
          <a:xfrm>
            <a:off x="5434340" y="1988840"/>
            <a:ext cx="2666052" cy="2143297"/>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064896" cy="40627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r>
                        <a:rPr lang="ru-RU" sz="2000" kern="1200" dirty="0" smtClean="0">
                          <a:solidFill>
                            <a:schemeClr val="dk1"/>
                          </a:solidFill>
                          <a:latin typeface="+mn-lt"/>
                          <a:ea typeface="+mn-ea"/>
                          <a:cs typeface="+mn-cs"/>
                        </a:rPr>
                        <a:t>1.21. “</a:t>
                      </a:r>
                      <a:r>
                        <a:rPr lang="ru-RU" sz="2000" kern="1200" dirty="0" err="1" smtClean="0">
                          <a:solidFill>
                            <a:schemeClr val="dk1"/>
                          </a:solidFill>
                          <a:latin typeface="+mn-lt"/>
                          <a:ea typeface="+mn-ea"/>
                          <a:cs typeface="+mn-cs"/>
                        </a:rPr>
                        <a:t>Bolalar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Bolalar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muassasasi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maktablar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bolalarning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dam</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maskanlari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shunga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o‘xshashlar</a:t>
                      </a:r>
                      <a:r>
                        <a:rPr lang="ru-RU" sz="2000" kern="1200" dirty="0" smtClean="0">
                          <a:solidFill>
                            <a:schemeClr val="dk1"/>
                          </a:solidFill>
                          <a:latin typeface="+mn-lt"/>
                          <a:ea typeface="+mn-ea"/>
                          <a:cs typeface="+mn-cs"/>
                        </a:rPr>
                        <a:t>)</a:t>
                      </a:r>
                      <a:r>
                        <a:rPr lang="ru-RU" sz="2000" kern="1200" dirty="0" err="1" smtClean="0">
                          <a:solidFill>
                            <a:schemeClr val="dk1"/>
                          </a:solidFill>
                          <a:latin typeface="+mn-lt"/>
                          <a:ea typeface="+mn-ea"/>
                          <a:cs typeface="+mn-cs"/>
                        </a:rPr>
                        <a:t>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yaqin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qatnov</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bolalarning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chiqib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qolish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ehtimolini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1.22. “</a:t>
                      </a:r>
                      <a:r>
                        <a:rPr lang="ru-RU" sz="2000" kern="1200" dirty="0" err="1" smtClean="0">
                          <a:solidFill>
                            <a:schemeClr val="dk1"/>
                          </a:solidFill>
                          <a:latin typeface="+mn-lt"/>
                          <a:ea typeface="+mn-ea"/>
                          <a:cs typeface="+mn-cs"/>
                        </a:rPr>
                        <a:t>Velosiped</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yo‘lkasi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kesishuv</a:t>
                      </a:r>
                      <a:r>
                        <a:rPr lang="ru-RU" sz="2000" kern="1200" dirty="0" smtClean="0">
                          <a:solidFill>
                            <a:schemeClr val="dk1"/>
                          </a:solidFill>
                          <a:latin typeface="+mn-lt"/>
                          <a:ea typeface="+mn-ea"/>
                          <a:cs typeface="+mn-cs"/>
                        </a:rPr>
                        <a:t>”.</a:t>
                      </a:r>
                    </a:p>
                  </a:txBody>
                  <a:tcPr/>
                </a:tc>
                <a:tc hMerge="1">
                  <a:txBody>
                    <a:bodyPr/>
                    <a:lstStyle/>
                    <a:p>
                      <a:pPr algn="just"/>
                      <a:endParaRPr lang="ru-RU" dirty="0"/>
                    </a:p>
                  </a:txBody>
                  <a:tcPr/>
                </a:tc>
              </a:tr>
            </a:tbl>
          </a:graphicData>
        </a:graphic>
      </p:graphicFrame>
      <p:pic>
        <p:nvPicPr>
          <p:cNvPr id="4098" name="Picture 2"/>
          <p:cNvPicPr>
            <a:picLocks noChangeAspect="1" noChangeArrowheads="1"/>
          </p:cNvPicPr>
          <p:nvPr/>
        </p:nvPicPr>
        <p:blipFill>
          <a:blip r:embed="rId2" cstate="print"/>
          <a:srcRect l="30712" t="19313" r="37742" b="29500"/>
          <a:stretch>
            <a:fillRect/>
          </a:stretch>
        </p:blipFill>
        <p:spPr bwMode="auto">
          <a:xfrm>
            <a:off x="1403648" y="1844824"/>
            <a:ext cx="2664296" cy="2430586"/>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l="27309" t="20469" r="33951" b="28344"/>
          <a:stretch>
            <a:fillRect/>
          </a:stretch>
        </p:blipFill>
        <p:spPr bwMode="auto">
          <a:xfrm>
            <a:off x="5092673" y="1844824"/>
            <a:ext cx="3295751" cy="244827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2060848"/>
          <a:ext cx="8064896" cy="3475802"/>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r>
                        <a:rPr lang="ru-RU" sz="2000" kern="1200" dirty="0" smtClean="0">
                          <a:solidFill>
                            <a:schemeClr val="dk1"/>
                          </a:solidFill>
                          <a:latin typeface="+mn-lt"/>
                          <a:ea typeface="+mn-ea"/>
                          <a:cs typeface="+mn-cs"/>
                        </a:rPr>
                        <a:t>1.23. “</a:t>
                      </a:r>
                      <a:r>
                        <a:rPr lang="ru-RU" sz="2000" kern="1200" dirty="0" err="1" smtClean="0">
                          <a:solidFill>
                            <a:schemeClr val="dk1"/>
                          </a:solidFill>
                          <a:latin typeface="+mn-lt"/>
                          <a:ea typeface="+mn-ea"/>
                          <a:cs typeface="+mn-cs"/>
                        </a:rPr>
                        <a:t>Ta’mirlash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ishlari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1.24. “</a:t>
                      </a:r>
                      <a:r>
                        <a:rPr lang="ru-RU" sz="2000" kern="1200" dirty="0" err="1" smtClean="0">
                          <a:solidFill>
                            <a:schemeClr val="dk1"/>
                          </a:solidFill>
                          <a:latin typeface="+mn-lt"/>
                          <a:ea typeface="+mn-ea"/>
                          <a:cs typeface="+mn-cs"/>
                        </a:rPr>
                        <a:t>Mol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haydab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a:t>
                      </a:r>
                    </a:p>
                  </a:txBody>
                  <a:tcPr/>
                </a:tc>
                <a:tc hMerge="1">
                  <a:txBody>
                    <a:bodyPr/>
                    <a:lstStyle/>
                    <a:p>
                      <a:pPr algn="just"/>
                      <a:endParaRPr lang="ru-RU" dirty="0"/>
                    </a:p>
                  </a:txBody>
                  <a:tcPr/>
                </a:tc>
              </a:tr>
            </a:tbl>
          </a:graphicData>
        </a:graphic>
      </p:graphicFrame>
      <p:pic>
        <p:nvPicPr>
          <p:cNvPr id="5122" name="Picture 2"/>
          <p:cNvPicPr>
            <a:picLocks noChangeAspect="1" noChangeArrowheads="1"/>
          </p:cNvPicPr>
          <p:nvPr/>
        </p:nvPicPr>
        <p:blipFill>
          <a:blip r:embed="rId2" cstate="print"/>
          <a:srcRect l="30158" t="19687" r="38850" b="32079"/>
          <a:stretch>
            <a:fillRect/>
          </a:stretch>
        </p:blipFill>
        <p:spPr bwMode="auto">
          <a:xfrm>
            <a:off x="1043607" y="2204864"/>
            <a:ext cx="2798025" cy="2448272"/>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l="30712" t="19313" r="40510" b="29500"/>
          <a:stretch>
            <a:fillRect/>
          </a:stretch>
        </p:blipFill>
        <p:spPr bwMode="auto">
          <a:xfrm>
            <a:off x="5292080" y="2204864"/>
            <a:ext cx="2664296" cy="244827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2060848"/>
          <a:ext cx="8064896" cy="3757920"/>
        </p:xfrm>
        <a:graphic>
          <a:graphicData uri="http://schemas.openxmlformats.org/drawingml/2006/table">
            <a:tbl>
              <a:tblPr firstRow="1" bandRow="1">
                <a:tableStyleId>{5C22544A-7EE6-4342-B048-85BDC9FD1C3A}</a:tableStyleId>
              </a:tblPr>
              <a:tblGrid>
                <a:gridCol w="4896544"/>
                <a:gridCol w="3168352"/>
              </a:tblGrid>
              <a:tr h="2752080">
                <a:tc>
                  <a:txBody>
                    <a:bodyPr/>
                    <a:lstStyle/>
                    <a:p>
                      <a:endParaRPr lang="ru-RU" dirty="0"/>
                    </a:p>
                  </a:txBody>
                  <a:tcPr/>
                </a:tc>
                <a:tc>
                  <a:txBody>
                    <a:bodyPr/>
                    <a:lstStyle/>
                    <a:p>
                      <a:endParaRPr lang="ru-RU" dirty="0"/>
                    </a:p>
                  </a:txBody>
                  <a:tcPr/>
                </a:tc>
              </a:tr>
              <a:tr h="723722">
                <a:tc gridSpan="2">
                  <a:txBody>
                    <a:bodyPr/>
                    <a:lstStyle/>
                    <a:p>
                      <a:pPr algn="just"/>
                      <a:r>
                        <a:rPr lang="ru-RU" sz="2000" kern="1200" dirty="0" smtClean="0">
                          <a:solidFill>
                            <a:schemeClr val="dk1"/>
                          </a:solidFill>
                          <a:latin typeface="+mn-lt"/>
                          <a:ea typeface="+mn-ea"/>
                          <a:cs typeface="+mn-cs"/>
                        </a:rPr>
                        <a:t>1.25.1. “</a:t>
                      </a:r>
                      <a:r>
                        <a:rPr lang="ru-RU" sz="2000" kern="1200" dirty="0" err="1" smtClean="0">
                          <a:solidFill>
                            <a:schemeClr val="dk1"/>
                          </a:solidFill>
                          <a:latin typeface="+mn-lt"/>
                          <a:ea typeface="+mn-ea"/>
                          <a:cs typeface="+mn-cs"/>
                        </a:rPr>
                        <a:t>Yovvoyi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hayvonlar</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1.25.2. </a:t>
                      </a:r>
                      <a:r>
                        <a:rPr lang="ru-RU" sz="2000" kern="1200" dirty="0" err="1" smtClean="0">
                          <a:solidFill>
                            <a:schemeClr val="dk1"/>
                          </a:solidFill>
                          <a:latin typeface="+mn-lt"/>
                          <a:ea typeface="+mn-ea"/>
                          <a:cs typeface="+mn-cs"/>
                        </a:rPr>
                        <a:t>Pastlab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uchuvchi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qushlar</a:t>
                      </a:r>
                      <a:endParaRPr lang="ru-RU" sz="2000" kern="1200" dirty="0" smtClean="0">
                        <a:solidFill>
                          <a:schemeClr val="dk1"/>
                        </a:solidFill>
                        <a:latin typeface="+mn-lt"/>
                        <a:ea typeface="+mn-ea"/>
                        <a:cs typeface="+mn-cs"/>
                      </a:endParaRPr>
                    </a:p>
                    <a:p>
                      <a:pPr algn="just"/>
                      <a:r>
                        <a:rPr lang="ru-RU" sz="2000" kern="1200" dirty="0" smtClean="0">
                          <a:solidFill>
                            <a:schemeClr val="dk1"/>
                          </a:solidFill>
                          <a:latin typeface="+mn-lt"/>
                          <a:ea typeface="+mn-ea"/>
                          <a:cs typeface="+mn-cs"/>
                        </a:rPr>
                        <a:t>1.25.3. “</a:t>
                      </a:r>
                      <a:r>
                        <a:rPr lang="ru-RU" sz="2000" kern="1200" dirty="0" err="1" smtClean="0">
                          <a:solidFill>
                            <a:schemeClr val="dk1"/>
                          </a:solidFill>
                          <a:latin typeface="+mn-lt"/>
                          <a:ea typeface="+mn-ea"/>
                          <a:cs typeface="+mn-cs"/>
                        </a:rPr>
                        <a:t>Kemiruvchi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sudralib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yuruvchi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hayvonlar</a:t>
                      </a:r>
                      <a:r>
                        <a:rPr lang="ru-RU" sz="2000" kern="1200" dirty="0" smtClean="0">
                          <a:solidFill>
                            <a:schemeClr val="dk1"/>
                          </a:solidFill>
                          <a:latin typeface="+mn-lt"/>
                          <a:ea typeface="+mn-ea"/>
                          <a:cs typeface="+mn-cs"/>
                        </a:rPr>
                        <a:t>”</a:t>
                      </a:r>
                    </a:p>
                  </a:txBody>
                  <a:tcPr/>
                </a:tc>
                <a:tc hMerge="1">
                  <a:txBody>
                    <a:bodyPr/>
                    <a:lstStyle/>
                    <a:p>
                      <a:pPr algn="just"/>
                      <a:endParaRPr lang="ru-RU" dirty="0"/>
                    </a:p>
                  </a:txBody>
                  <a:tcPr/>
                </a:tc>
              </a:tr>
            </a:tbl>
          </a:graphicData>
        </a:graphic>
      </p:graphicFrame>
      <p:pic>
        <p:nvPicPr>
          <p:cNvPr id="6148" name="Picture 4"/>
          <p:cNvPicPr>
            <a:picLocks noChangeAspect="1" noChangeArrowheads="1"/>
          </p:cNvPicPr>
          <p:nvPr/>
        </p:nvPicPr>
        <p:blipFill>
          <a:blip r:embed="rId2" cstate="print"/>
          <a:srcRect l="53874" t="38187" r="30630" b="49016"/>
          <a:stretch>
            <a:fillRect/>
          </a:stretch>
        </p:blipFill>
        <p:spPr bwMode="auto">
          <a:xfrm>
            <a:off x="1076843" y="2636912"/>
            <a:ext cx="3783189" cy="1656184"/>
          </a:xfrm>
          <a:prstGeom prst="rect">
            <a:avLst/>
          </a:prstGeom>
          <a:noFill/>
          <a:ln w="9525">
            <a:noFill/>
            <a:miter lim="800000"/>
            <a:headEnd/>
            <a:tailEnd/>
          </a:ln>
        </p:spPr>
      </p:pic>
      <p:pic>
        <p:nvPicPr>
          <p:cNvPr id="6149" name="Picture 5"/>
          <p:cNvPicPr>
            <a:picLocks noChangeAspect="1" noChangeArrowheads="1"/>
          </p:cNvPicPr>
          <p:nvPr/>
        </p:nvPicPr>
        <p:blipFill>
          <a:blip r:embed="rId3" cstate="print"/>
          <a:srcRect l="28970" t="55907" r="63282" b="32281"/>
          <a:stretch>
            <a:fillRect/>
          </a:stretch>
        </p:blipFill>
        <p:spPr bwMode="auto">
          <a:xfrm>
            <a:off x="6096169" y="2636912"/>
            <a:ext cx="1932215" cy="1656184"/>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2060848"/>
          <a:ext cx="8064896" cy="37579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r>
                        <a:rPr lang="ru-RU" sz="2000" kern="1200" dirty="0" smtClean="0">
                          <a:solidFill>
                            <a:schemeClr val="dk1"/>
                          </a:solidFill>
                          <a:latin typeface="+mn-lt"/>
                          <a:ea typeface="+mn-ea"/>
                          <a:cs typeface="+mn-cs"/>
                        </a:rPr>
                        <a:t>1.26. “</a:t>
                      </a:r>
                      <a:r>
                        <a:rPr lang="ru-RU" sz="2000" kern="1200" dirty="0" err="1" smtClean="0">
                          <a:solidFill>
                            <a:schemeClr val="dk1"/>
                          </a:solidFill>
                          <a:latin typeface="+mn-lt"/>
                          <a:ea typeface="+mn-ea"/>
                          <a:cs typeface="+mn-cs"/>
                        </a:rPr>
                        <a:t>Toshlar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tushishi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ko‘chishi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surilishi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tushishi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mumkin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1.27. “</a:t>
                      </a:r>
                      <a:r>
                        <a:rPr lang="ru-RU" sz="2000" kern="1200" dirty="0" err="1" smtClean="0">
                          <a:solidFill>
                            <a:schemeClr val="dk1"/>
                          </a:solidFill>
                          <a:latin typeface="+mn-lt"/>
                          <a:ea typeface="+mn-ea"/>
                          <a:cs typeface="+mn-cs"/>
                        </a:rPr>
                        <a:t>Yonlama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shamol</a:t>
                      </a:r>
                      <a:r>
                        <a:rPr lang="ru-RU" sz="2000" kern="1200" dirty="0" smtClean="0">
                          <a:solidFill>
                            <a:schemeClr val="dk1"/>
                          </a:solidFill>
                          <a:latin typeface="+mn-lt"/>
                          <a:ea typeface="+mn-ea"/>
                          <a:cs typeface="+mn-cs"/>
                        </a:rPr>
                        <a:t>”.</a:t>
                      </a:r>
                    </a:p>
                  </a:txBody>
                  <a:tcPr/>
                </a:tc>
                <a:tc hMerge="1">
                  <a:txBody>
                    <a:bodyPr/>
                    <a:lstStyle/>
                    <a:p>
                      <a:pPr algn="just"/>
                      <a:endParaRPr lang="ru-RU" dirty="0"/>
                    </a:p>
                  </a:txBody>
                  <a:tcPr/>
                </a:tc>
              </a:tr>
            </a:tbl>
          </a:graphicData>
        </a:graphic>
      </p:graphicFrame>
      <p:pic>
        <p:nvPicPr>
          <p:cNvPr id="7170" name="Picture 2"/>
          <p:cNvPicPr>
            <a:picLocks noChangeAspect="1" noChangeArrowheads="1"/>
          </p:cNvPicPr>
          <p:nvPr/>
        </p:nvPicPr>
        <p:blipFill>
          <a:blip r:embed="rId2" cstate="print"/>
          <a:srcRect l="30158" t="19313" r="37743" b="31469"/>
          <a:stretch>
            <a:fillRect/>
          </a:stretch>
        </p:blipFill>
        <p:spPr bwMode="auto">
          <a:xfrm>
            <a:off x="1259632" y="2276872"/>
            <a:ext cx="2664296" cy="2296807"/>
          </a:xfrm>
          <a:prstGeom prst="rect">
            <a:avLst/>
          </a:prstGeom>
          <a:noFill/>
          <a:ln w="9525">
            <a:noFill/>
            <a:miter lim="800000"/>
            <a:headEnd/>
            <a:tailEnd/>
          </a:ln>
        </p:spPr>
      </p:pic>
      <p:pic>
        <p:nvPicPr>
          <p:cNvPr id="7171" name="Picture 3"/>
          <p:cNvPicPr>
            <a:picLocks noChangeAspect="1" noChangeArrowheads="1"/>
          </p:cNvPicPr>
          <p:nvPr/>
        </p:nvPicPr>
        <p:blipFill>
          <a:blip r:embed="rId3" cstate="print"/>
          <a:srcRect l="34594" t="22438" r="40038" b="26375"/>
          <a:stretch>
            <a:fillRect/>
          </a:stretch>
        </p:blipFill>
        <p:spPr bwMode="auto">
          <a:xfrm>
            <a:off x="5652120" y="2276872"/>
            <a:ext cx="2160240" cy="230425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2060848"/>
          <a:ext cx="8064896" cy="3757920"/>
        </p:xfrm>
        <a:graphic>
          <a:graphicData uri="http://schemas.openxmlformats.org/drawingml/2006/table">
            <a:tbl>
              <a:tblPr firstRow="1" bandRow="1">
                <a:tableStyleId>{5C22544A-7EE6-4342-B048-85BDC9FD1C3A}</a:tableStyleId>
              </a:tblPr>
              <a:tblGrid>
                <a:gridCol w="4032448"/>
                <a:gridCol w="4032448"/>
              </a:tblGrid>
              <a:tr h="2752080">
                <a:tc>
                  <a:txBody>
                    <a:bodyPr/>
                    <a:lstStyle/>
                    <a:p>
                      <a:endParaRPr lang="ru-RU" dirty="0"/>
                    </a:p>
                  </a:txBody>
                  <a:tcPr/>
                </a:tc>
                <a:tc>
                  <a:txBody>
                    <a:bodyPr/>
                    <a:lstStyle/>
                    <a:p>
                      <a:endParaRPr lang="ru-RU" dirty="0"/>
                    </a:p>
                  </a:txBody>
                  <a:tcPr/>
                </a:tc>
              </a:tr>
              <a:tr h="723722">
                <a:tc gridSpan="2">
                  <a:txBody>
                    <a:bodyPr/>
                    <a:lstStyle/>
                    <a:p>
                      <a:pPr algn="just"/>
                      <a:r>
                        <a:rPr lang="ru-RU" sz="2000" kern="1200" dirty="0" smtClean="0">
                          <a:solidFill>
                            <a:schemeClr val="dk1"/>
                          </a:solidFill>
                          <a:latin typeface="+mn-lt"/>
                          <a:ea typeface="+mn-ea"/>
                          <a:cs typeface="+mn-cs"/>
                        </a:rPr>
                        <a:t>1.28. “</a:t>
                      </a:r>
                      <a:r>
                        <a:rPr lang="ru-RU" sz="2000" kern="1200" dirty="0" err="1" smtClean="0">
                          <a:solidFill>
                            <a:schemeClr val="dk1"/>
                          </a:solidFill>
                          <a:latin typeface="+mn-lt"/>
                          <a:ea typeface="+mn-ea"/>
                          <a:cs typeface="+mn-cs"/>
                        </a:rPr>
                        <a:t>Pastlab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uchuvchi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samolyotlar</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1.29. “</a:t>
                      </a:r>
                      <a:r>
                        <a:rPr lang="ru-RU" sz="2000" kern="1200" dirty="0" err="1" smtClean="0">
                          <a:solidFill>
                            <a:schemeClr val="dk1"/>
                          </a:solidFill>
                          <a:latin typeface="+mn-lt"/>
                          <a:ea typeface="+mn-ea"/>
                          <a:cs typeface="+mn-cs"/>
                        </a:rPr>
                        <a:t>Tunnel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Sun’iy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ravishda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yoritilmagan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kirish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peshtog‘ining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ko‘rinishi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tunnelni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txBody>
                  <a:tcPr/>
                </a:tc>
                <a:tc hMerge="1">
                  <a:txBody>
                    <a:bodyPr/>
                    <a:lstStyle/>
                    <a:p>
                      <a:pPr algn="just"/>
                      <a:endParaRPr lang="ru-RU" dirty="0"/>
                    </a:p>
                  </a:txBody>
                  <a:tcPr/>
                </a:tc>
              </a:tr>
            </a:tbl>
          </a:graphicData>
        </a:graphic>
      </p:graphicFrame>
      <p:pic>
        <p:nvPicPr>
          <p:cNvPr id="8194" name="Picture 2"/>
          <p:cNvPicPr>
            <a:picLocks noChangeAspect="1" noChangeArrowheads="1"/>
          </p:cNvPicPr>
          <p:nvPr/>
        </p:nvPicPr>
        <p:blipFill>
          <a:blip r:embed="rId2" cstate="print"/>
          <a:srcRect l="31265" t="20297" r="38296" b="27532"/>
          <a:stretch>
            <a:fillRect/>
          </a:stretch>
        </p:blipFill>
        <p:spPr bwMode="auto">
          <a:xfrm>
            <a:off x="1475656" y="2204864"/>
            <a:ext cx="2465934" cy="2376264"/>
          </a:xfrm>
          <a:prstGeom prst="rect">
            <a:avLst/>
          </a:prstGeom>
          <a:noFill/>
          <a:ln w="9525">
            <a:noFill/>
            <a:miter lim="800000"/>
            <a:headEnd/>
            <a:tailEnd/>
          </a:ln>
        </p:spPr>
      </p:pic>
      <p:pic>
        <p:nvPicPr>
          <p:cNvPr id="8195" name="Picture 3"/>
          <p:cNvPicPr>
            <a:picLocks noChangeAspect="1" noChangeArrowheads="1"/>
          </p:cNvPicPr>
          <p:nvPr/>
        </p:nvPicPr>
        <p:blipFill>
          <a:blip r:embed="rId3" cstate="print"/>
          <a:srcRect l="35057" t="18501" r="41145" b="32281"/>
          <a:stretch>
            <a:fillRect/>
          </a:stretch>
        </p:blipFill>
        <p:spPr bwMode="auto">
          <a:xfrm>
            <a:off x="5364088" y="2204864"/>
            <a:ext cx="2376264" cy="2376264"/>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8" name="Таблица 7"/>
          <p:cNvGraphicFramePr>
            <a:graphicFrameLocks noGrp="1"/>
          </p:cNvGraphicFramePr>
          <p:nvPr/>
        </p:nvGraphicFramePr>
        <p:xfrm>
          <a:off x="611560" y="1412776"/>
          <a:ext cx="8064896" cy="4889336"/>
        </p:xfrm>
        <a:graphic>
          <a:graphicData uri="http://schemas.openxmlformats.org/drawingml/2006/table">
            <a:tbl>
              <a:tblPr firstRow="1" bandRow="1">
                <a:tableStyleId>{5C22544A-7EE6-4342-B048-85BDC9FD1C3A}</a:tableStyleId>
              </a:tblPr>
              <a:tblGrid>
                <a:gridCol w="3744416"/>
                <a:gridCol w="4320480"/>
              </a:tblGrid>
              <a:tr h="2664296">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1008112">
                <a:tc gridSpan="2">
                  <a:txBody>
                    <a:bodyPr/>
                    <a:lstStyle/>
                    <a:p>
                      <a:pPr algn="just"/>
                      <a:r>
                        <a:rPr lang="ru-RU" sz="2000" kern="1200" dirty="0" smtClean="0">
                          <a:solidFill>
                            <a:schemeClr val="dk1"/>
                          </a:solidFill>
                          <a:latin typeface="+mn-lt"/>
                          <a:ea typeface="+mn-ea"/>
                          <a:cs typeface="+mn-cs"/>
                        </a:rPr>
                        <a:t>1.30. “</a:t>
                      </a:r>
                      <a:r>
                        <a:rPr lang="ru-RU" sz="2000" kern="1200" dirty="0" err="1" smtClean="0">
                          <a:solidFill>
                            <a:schemeClr val="dk1"/>
                          </a:solidFill>
                          <a:latin typeface="+mn-lt"/>
                          <a:ea typeface="+mn-ea"/>
                          <a:cs typeface="+mn-cs"/>
                        </a:rPr>
                        <a:t>Boshqa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xavf-xatarlar</a:t>
                      </a:r>
                      <a:r>
                        <a:rPr lang="ru-RU" sz="2000" kern="1200" dirty="0" smtClean="0">
                          <a:solidFill>
                            <a:schemeClr val="dk1"/>
                          </a:solidFill>
                          <a:latin typeface="+mn-lt"/>
                          <a:ea typeface="+mn-ea"/>
                          <a:cs typeface="+mn-cs"/>
                        </a:rPr>
                        <a:t>”.</a:t>
                      </a:r>
                    </a:p>
                    <a:p>
                      <a:pPr algn="just"/>
                      <a:r>
                        <a:rPr lang="ru-RU" sz="2000" kern="1200" dirty="0" err="1" smtClean="0">
                          <a:solidFill>
                            <a:schemeClr val="dk1"/>
                          </a:solidFill>
                          <a:latin typeface="+mn-lt"/>
                          <a:ea typeface="+mn-ea"/>
                          <a:cs typeface="+mn-cs"/>
                        </a:rPr>
                        <a:t>Ogohlantiruvchi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belgilarda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ko‘zda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tutilmagan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xavf-xatarlar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marL="0" marR="0" indent="0" algn="just" defTabSz="914400" rtl="0" eaLnBrk="1" fontAlgn="auto" latinLnBrk="0" hangingPunct="1">
                        <a:lnSpc>
                          <a:spcPct val="100000"/>
                        </a:lnSpc>
                        <a:spcBef>
                          <a:spcPts val="0"/>
                        </a:spcBef>
                        <a:spcAft>
                          <a:spcPts val="0"/>
                        </a:spcAft>
                        <a:buClrTx/>
                        <a:buSzTx/>
                        <a:buFontTx/>
                        <a:buNone/>
                        <a:tabLst/>
                        <a:defRPr/>
                      </a:pPr>
                      <a:r>
                        <a:rPr lang="ru-RU" sz="2000" kern="1200" dirty="0" smtClean="0">
                          <a:solidFill>
                            <a:schemeClr val="dk1"/>
                          </a:solidFill>
                          <a:latin typeface="+mn-lt"/>
                          <a:ea typeface="+mn-ea"/>
                          <a:cs typeface="+mn-cs"/>
                        </a:rPr>
                        <a:t>1.31. “</a:t>
                      </a:r>
                      <a:r>
                        <a:rPr lang="ru-RU" sz="2000" kern="1200" dirty="0" err="1" smtClean="0">
                          <a:solidFill>
                            <a:schemeClr val="dk1"/>
                          </a:solidFill>
                          <a:latin typeface="+mn-lt"/>
                          <a:ea typeface="+mn-ea"/>
                          <a:cs typeface="+mn-cs"/>
                        </a:rPr>
                        <a:t>Sun’iy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notekisligi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sun’iy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notekislik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o‘rnatilgan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yaqinlashayotganligi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to‘g‘risida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ogohlantiradi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vositasining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tezligini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majburiy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tarzda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kamaytirish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uchun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qo‘llaniladi</a:t>
                      </a:r>
                      <a:r>
                        <a:rPr lang="ru-RU" sz="2000" kern="1200" dirty="0" smtClean="0">
                          <a:solidFill>
                            <a:schemeClr val="dk1"/>
                          </a:solidFill>
                          <a:latin typeface="+mn-lt"/>
                          <a:ea typeface="+mn-ea"/>
                          <a:cs typeface="+mn-cs"/>
                        </a:rPr>
                        <a:t>.</a:t>
                      </a:r>
                    </a:p>
                  </a:txBody>
                  <a:tcPr/>
                </a:tc>
                <a:tc hMerge="1">
                  <a:txBody>
                    <a:bodyPr/>
                    <a:lstStyle/>
                    <a:p>
                      <a:endParaRPr lang="ru-RU"/>
                    </a:p>
                  </a:txBody>
                  <a:tcPr/>
                </a:tc>
              </a:tr>
            </a:tbl>
          </a:graphicData>
        </a:graphic>
      </p:graphicFrame>
      <p:pic>
        <p:nvPicPr>
          <p:cNvPr id="9" name="Picture 2"/>
          <p:cNvPicPr>
            <a:picLocks noChangeAspect="1" noChangeArrowheads="1"/>
          </p:cNvPicPr>
          <p:nvPr/>
        </p:nvPicPr>
        <p:blipFill>
          <a:blip r:embed="rId2" cstate="print"/>
          <a:srcRect l="30158" t="19687" r="36636" b="30485"/>
          <a:stretch>
            <a:fillRect/>
          </a:stretch>
        </p:blipFill>
        <p:spPr bwMode="auto">
          <a:xfrm>
            <a:off x="1043608" y="1556792"/>
            <a:ext cx="2736304" cy="2308515"/>
          </a:xfrm>
          <a:prstGeom prst="rect">
            <a:avLst/>
          </a:prstGeom>
          <a:noFill/>
          <a:ln w="9525">
            <a:noFill/>
            <a:miter lim="800000"/>
            <a:headEnd/>
            <a:tailEnd/>
          </a:ln>
        </p:spPr>
      </p:pic>
      <p:pic>
        <p:nvPicPr>
          <p:cNvPr id="11" name="Picture 2"/>
          <p:cNvPicPr>
            <a:picLocks noChangeAspect="1" noChangeArrowheads="1"/>
          </p:cNvPicPr>
          <p:nvPr/>
        </p:nvPicPr>
        <p:blipFill>
          <a:blip r:embed="rId3" cstate="print"/>
          <a:srcRect l="34032" t="67546" r="57113" b="18136"/>
          <a:stretch>
            <a:fillRect/>
          </a:stretch>
        </p:blipFill>
        <p:spPr bwMode="auto">
          <a:xfrm>
            <a:off x="5277680" y="1628800"/>
            <a:ext cx="2505878" cy="216024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700808"/>
          <a:ext cx="8136904" cy="4296504"/>
        </p:xfrm>
        <a:graphic>
          <a:graphicData uri="http://schemas.openxmlformats.org/drawingml/2006/table">
            <a:tbl>
              <a:tblPr firstRow="1" bandRow="1">
                <a:tableStyleId>{5C22544A-7EE6-4342-B048-85BDC9FD1C3A}</a:tableStyleId>
              </a:tblPr>
              <a:tblGrid>
                <a:gridCol w="4032448"/>
                <a:gridCol w="4104456"/>
              </a:tblGrid>
              <a:tr h="2376264">
                <a:tc>
                  <a:txBody>
                    <a:bodyPr/>
                    <a:lstStyle/>
                    <a:p>
                      <a:endParaRPr lang="ru-RU" dirty="0"/>
                    </a:p>
                  </a:txBody>
                  <a:tcPr/>
                </a:tc>
                <a:tc>
                  <a:txBody>
                    <a:bodyPr/>
                    <a:lstStyle/>
                    <a:p>
                      <a:endParaRPr lang="ru-RU" dirty="0"/>
                    </a:p>
                  </a:txBody>
                  <a:tcPr/>
                </a:tc>
              </a:tr>
              <a:tr h="723722">
                <a:tc gridSpan="2">
                  <a:txBody>
                    <a:bodyPr/>
                    <a:lstStyle/>
                    <a:p>
                      <a:pPr algn="just"/>
                      <a:r>
                        <a:rPr lang="ru-RU" sz="2000" kern="1200" dirty="0" smtClean="0">
                          <a:solidFill>
                            <a:schemeClr val="dk1"/>
                          </a:solidFill>
                          <a:latin typeface="+mn-lt"/>
                          <a:ea typeface="+mn-ea"/>
                          <a:cs typeface="+mn-cs"/>
                        </a:rPr>
                        <a:t>1.31.1, 1.31.2. “</a:t>
                      </a:r>
                      <a:r>
                        <a:rPr lang="ru-RU" sz="2000" kern="1200" dirty="0" err="1" smtClean="0">
                          <a:solidFill>
                            <a:schemeClr val="dk1"/>
                          </a:solidFill>
                          <a:latin typeface="+mn-lt"/>
                          <a:ea typeface="+mn-ea"/>
                          <a:cs typeface="+mn-cs"/>
                        </a:rPr>
                        <a:t>Burilishning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yo‘nalishi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Kichik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radiusli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ko‘rinishi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yo‘nalishini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ta’mirlanayotgan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aylanib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yo‘nalishini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1.31.3. “</a:t>
                      </a:r>
                      <a:r>
                        <a:rPr lang="ru-RU" sz="2000" kern="1200" dirty="0" err="1" smtClean="0">
                          <a:solidFill>
                            <a:schemeClr val="dk1"/>
                          </a:solidFill>
                          <a:latin typeface="+mn-lt"/>
                          <a:ea typeface="+mn-ea"/>
                          <a:cs typeface="+mn-cs"/>
                        </a:rPr>
                        <a:t>Burilishning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yo‘nalishi</a:t>
                      </a:r>
                      <a:r>
                        <a:rPr lang="ru-RU" sz="2000" kern="1200" dirty="0" smtClean="0">
                          <a:solidFill>
                            <a:schemeClr val="dk1"/>
                          </a:solidFill>
                          <a:latin typeface="+mn-lt"/>
                          <a:ea typeface="+mn-ea"/>
                          <a:cs typeface="+mn-cs"/>
                        </a:rPr>
                        <a:t>”.</a:t>
                      </a:r>
                    </a:p>
                    <a:p>
                      <a:pPr algn="just"/>
                      <a:r>
                        <a:rPr lang="ru-RU" sz="2000" kern="1200" dirty="0" err="1" smtClean="0">
                          <a:solidFill>
                            <a:schemeClr val="dk1"/>
                          </a:solidFill>
                          <a:latin typeface="+mn-lt"/>
                          <a:ea typeface="+mn-ea"/>
                          <a:cs typeface="+mn-cs"/>
                        </a:rPr>
                        <a:t>T-simon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chorrahada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ayrilishlarida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yo‘nalishini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ta’mirlanayotgan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aylanib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yo‘nalishini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txBody>
                  <a:tcPr/>
                </a:tc>
                <a:tc hMerge="1">
                  <a:txBody>
                    <a:bodyPr/>
                    <a:lstStyle/>
                    <a:p>
                      <a:pPr algn="just"/>
                      <a:endParaRPr lang="ru-RU" dirty="0"/>
                    </a:p>
                  </a:txBody>
                  <a:tcPr/>
                </a:tc>
              </a:tr>
            </a:tbl>
          </a:graphicData>
        </a:graphic>
      </p:graphicFrame>
      <p:pic>
        <p:nvPicPr>
          <p:cNvPr id="10242" name="Picture 2"/>
          <p:cNvPicPr>
            <a:picLocks noChangeAspect="1" noChangeArrowheads="1"/>
          </p:cNvPicPr>
          <p:nvPr/>
        </p:nvPicPr>
        <p:blipFill>
          <a:blip r:embed="rId2" cstate="print"/>
          <a:srcRect l="29605" t="28172" r="34975" b="27532"/>
          <a:stretch>
            <a:fillRect/>
          </a:stretch>
        </p:blipFill>
        <p:spPr bwMode="auto">
          <a:xfrm>
            <a:off x="1331640" y="1916832"/>
            <a:ext cx="2808312" cy="1974594"/>
          </a:xfrm>
          <a:prstGeom prst="rect">
            <a:avLst/>
          </a:prstGeom>
          <a:noFill/>
          <a:ln w="9525">
            <a:noFill/>
            <a:miter lim="800000"/>
            <a:headEnd/>
            <a:tailEnd/>
          </a:ln>
        </p:spPr>
      </p:pic>
      <p:pic>
        <p:nvPicPr>
          <p:cNvPr id="10243" name="Picture 3"/>
          <p:cNvPicPr>
            <a:picLocks noChangeAspect="1" noChangeArrowheads="1"/>
          </p:cNvPicPr>
          <p:nvPr/>
        </p:nvPicPr>
        <p:blipFill>
          <a:blip r:embed="rId3" cstate="print"/>
          <a:srcRect l="28970" t="29328" r="35057" b="31297"/>
          <a:stretch>
            <a:fillRect/>
          </a:stretch>
        </p:blipFill>
        <p:spPr bwMode="auto">
          <a:xfrm>
            <a:off x="5364088" y="1916832"/>
            <a:ext cx="2863162" cy="194421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2132856"/>
          <a:ext cx="8136904" cy="3099986"/>
        </p:xfrm>
        <a:graphic>
          <a:graphicData uri="http://schemas.openxmlformats.org/drawingml/2006/table">
            <a:tbl>
              <a:tblPr firstRow="1" bandRow="1">
                <a:tableStyleId>{5C22544A-7EE6-4342-B048-85BDC9FD1C3A}</a:tableStyleId>
              </a:tblPr>
              <a:tblGrid>
                <a:gridCol w="8136904"/>
              </a:tblGrid>
              <a:tr h="2376264">
                <a:tc>
                  <a:txBody>
                    <a:bodyPr/>
                    <a:lstStyle/>
                    <a:p>
                      <a:endParaRPr lang="ru-RU" dirty="0"/>
                    </a:p>
                  </a:txBody>
                  <a:tcPr/>
                </a:tc>
              </a:tr>
              <a:tr h="723722">
                <a:tc>
                  <a:txBody>
                    <a:bodyPr/>
                    <a:lstStyle/>
                    <a:p>
                      <a:pPr algn="just"/>
                      <a:r>
                        <a:rPr lang="ru-RU" sz="2000" kern="1200" dirty="0" smtClean="0">
                          <a:solidFill>
                            <a:schemeClr val="dk1"/>
                          </a:solidFill>
                          <a:latin typeface="+mn-lt"/>
                          <a:ea typeface="+mn-ea"/>
                          <a:cs typeface="+mn-cs"/>
                        </a:rPr>
                        <a:t>1.31.1, 1.31.2. “</a:t>
                      </a:r>
                      <a:r>
                        <a:rPr lang="ru-RU" sz="2000" kern="1200" dirty="0" err="1" smtClean="0">
                          <a:solidFill>
                            <a:schemeClr val="dk1"/>
                          </a:solidFill>
                          <a:latin typeface="+mn-lt"/>
                          <a:ea typeface="+mn-ea"/>
                          <a:cs typeface="+mn-cs"/>
                        </a:rPr>
                        <a:t>Burilishning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yo‘nalishi</a:t>
                      </a:r>
                      <a:r>
                        <a:rPr lang="ru-RU" sz="2000" kern="1200" dirty="0" smtClean="0">
                          <a:solidFill>
                            <a:schemeClr val="dk1"/>
                          </a:solidFill>
                          <a:latin typeface="+mn-lt"/>
                          <a:ea typeface="+mn-ea"/>
                          <a:cs typeface="+mn-cs"/>
                        </a:rPr>
                        <a:t>”. </a:t>
                      </a:r>
                    </a:p>
                    <a:p>
                      <a:pPr algn="just"/>
                      <a:r>
                        <a:rPr lang="ru-RU" sz="2000" kern="1200" dirty="0" smtClean="0">
                          <a:solidFill>
                            <a:schemeClr val="dk1"/>
                          </a:solidFill>
                          <a:latin typeface="+mn-lt"/>
                          <a:ea typeface="+mn-ea"/>
                          <a:cs typeface="+mn-cs"/>
                        </a:rPr>
                        <a:t>1.31.3. “</a:t>
                      </a:r>
                      <a:r>
                        <a:rPr lang="ru-RU" sz="2000" kern="1200" dirty="0" err="1" smtClean="0">
                          <a:solidFill>
                            <a:schemeClr val="dk1"/>
                          </a:solidFill>
                          <a:latin typeface="+mn-lt"/>
                          <a:ea typeface="+mn-ea"/>
                          <a:cs typeface="+mn-cs"/>
                        </a:rPr>
                        <a:t>Burilishning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yo‘nalishi</a:t>
                      </a:r>
                      <a:r>
                        <a:rPr lang="ru-RU" sz="2000" kern="1200" dirty="0" smtClean="0">
                          <a:solidFill>
                            <a:schemeClr val="dk1"/>
                          </a:solidFill>
                          <a:latin typeface="+mn-lt"/>
                          <a:ea typeface="+mn-ea"/>
                          <a:cs typeface="+mn-cs"/>
                        </a:rPr>
                        <a:t>”.</a:t>
                      </a:r>
                    </a:p>
                  </a:txBody>
                  <a:tcPr/>
                </a:tc>
              </a:tr>
            </a:tbl>
          </a:graphicData>
        </a:graphic>
      </p:graphicFrame>
      <p:pic>
        <p:nvPicPr>
          <p:cNvPr id="12290" name="Picture 2"/>
          <p:cNvPicPr>
            <a:picLocks noChangeAspect="1" noChangeArrowheads="1"/>
          </p:cNvPicPr>
          <p:nvPr/>
        </p:nvPicPr>
        <p:blipFill>
          <a:blip r:embed="rId2" cstate="print"/>
          <a:srcRect l="34585" t="6516" r="33869" b="83640"/>
          <a:stretch>
            <a:fillRect/>
          </a:stretch>
        </p:blipFill>
        <p:spPr bwMode="auto">
          <a:xfrm>
            <a:off x="971601" y="2492896"/>
            <a:ext cx="7524836" cy="151216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2204864"/>
          <a:ext cx="8136904" cy="3559656"/>
        </p:xfrm>
        <a:graphic>
          <a:graphicData uri="http://schemas.openxmlformats.org/drawingml/2006/table">
            <a:tbl>
              <a:tblPr firstRow="1" bandRow="1">
                <a:tableStyleId>{5C22544A-7EE6-4342-B048-85BDC9FD1C3A}</a:tableStyleId>
              </a:tblPr>
              <a:tblGrid>
                <a:gridCol w="8136904"/>
              </a:tblGrid>
              <a:tr h="1944216">
                <a:tc>
                  <a:txBody>
                    <a:bodyPr/>
                    <a:lstStyle/>
                    <a:p>
                      <a:endParaRPr lang="ru-RU" dirty="0"/>
                    </a:p>
                  </a:txBody>
                  <a:tcPr/>
                </a:tc>
              </a:tr>
              <a:tr h="723722">
                <a:tc>
                  <a:txBody>
                    <a:bodyPr/>
                    <a:lstStyle/>
                    <a:p>
                      <a:pPr algn="just"/>
                      <a:r>
                        <a:rPr lang="ru-RU" sz="2000" kern="1200" dirty="0" smtClean="0">
                          <a:solidFill>
                            <a:schemeClr val="dk1"/>
                          </a:solidFill>
                          <a:latin typeface="+mn-lt"/>
                          <a:ea typeface="+mn-ea"/>
                          <a:cs typeface="+mn-cs"/>
                        </a:rPr>
                        <a:t>1.32. “</a:t>
                      </a:r>
                      <a:r>
                        <a:rPr lang="ru-RU" sz="2000" kern="1200" dirty="0" err="1" smtClean="0">
                          <a:solidFill>
                            <a:schemeClr val="dk1"/>
                          </a:solidFill>
                          <a:latin typeface="+mn-lt"/>
                          <a:ea typeface="+mn-ea"/>
                          <a:cs typeface="+mn-cs"/>
                        </a:rPr>
                        <a:t>Tirbandlik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Ushbu</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vaqtinchalik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tasviri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o‘zgaradigan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holatda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tirbandlik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hosil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chorrahaga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kirish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oldidan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chorrahani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aylanib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imkoniyati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joyga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o‘rnatiladi</a:t>
                      </a:r>
                      <a:r>
                        <a:rPr lang="ru-RU" sz="2000" kern="1200" dirty="0" smtClean="0">
                          <a:solidFill>
                            <a:schemeClr val="dk1"/>
                          </a:solidFill>
                          <a:latin typeface="+mn-lt"/>
                          <a:ea typeface="+mn-ea"/>
                          <a:cs typeface="+mn-cs"/>
                        </a:rPr>
                        <a:t>.</a:t>
                      </a:r>
                    </a:p>
                    <a:p>
                      <a:pPr algn="just"/>
                      <a:endParaRPr lang="ru-RU" sz="2000" kern="1200" dirty="0" smtClean="0">
                        <a:solidFill>
                          <a:schemeClr val="dk1"/>
                        </a:solidFill>
                        <a:latin typeface="+mn-lt"/>
                        <a:ea typeface="+mn-ea"/>
                        <a:cs typeface="+mn-cs"/>
                      </a:endParaRPr>
                    </a:p>
                    <a:p>
                      <a:pPr algn="just"/>
                      <a:r>
                        <a:rPr lang="ru-RU" sz="2000" kern="1200" dirty="0" smtClean="0">
                          <a:solidFill>
                            <a:schemeClr val="dk1"/>
                          </a:solidFill>
                          <a:latin typeface="+mn-lt"/>
                          <a:ea typeface="+mn-ea"/>
                          <a:cs typeface="+mn-cs"/>
                        </a:rPr>
                        <a:t>1.33. “</a:t>
                      </a:r>
                      <a:r>
                        <a:rPr lang="ru-RU" sz="2000" kern="1200" dirty="0" err="1" smtClean="0">
                          <a:solidFill>
                            <a:schemeClr val="dk1"/>
                          </a:solidFill>
                          <a:latin typeface="+mn-lt"/>
                          <a:ea typeface="+mn-ea"/>
                          <a:cs typeface="+mn-cs"/>
                        </a:rPr>
                        <a:t>Qatnov</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kesishmasi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hududi</a:t>
                      </a:r>
                      <a:r>
                        <a:rPr lang="ru-RU" sz="2000" kern="1200" dirty="0" smtClean="0">
                          <a:solidFill>
                            <a:schemeClr val="dk1"/>
                          </a:solidFill>
                          <a:latin typeface="+mn-lt"/>
                          <a:ea typeface="+mn-ea"/>
                          <a:cs typeface="+mn-cs"/>
                        </a:rPr>
                        <a:t>”. </a:t>
                      </a:r>
                    </a:p>
                  </a:txBody>
                  <a:tcPr/>
                </a:tc>
              </a:tr>
            </a:tbl>
          </a:graphicData>
        </a:graphic>
      </p:graphicFrame>
      <p:pic>
        <p:nvPicPr>
          <p:cNvPr id="11267" name="Picture 3"/>
          <p:cNvPicPr>
            <a:picLocks noChangeAspect="1" noChangeArrowheads="1"/>
          </p:cNvPicPr>
          <p:nvPr/>
        </p:nvPicPr>
        <p:blipFill>
          <a:blip r:embed="rId2" cstate="print"/>
          <a:srcRect l="36799" t="16360" r="49801" b="74781"/>
          <a:stretch>
            <a:fillRect/>
          </a:stretch>
        </p:blipFill>
        <p:spPr bwMode="auto">
          <a:xfrm>
            <a:off x="2915816" y="2348880"/>
            <a:ext cx="3672408" cy="136815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2204864"/>
          <a:ext cx="8136904" cy="3559656"/>
        </p:xfrm>
        <a:graphic>
          <a:graphicData uri="http://schemas.openxmlformats.org/drawingml/2006/table">
            <a:tbl>
              <a:tblPr firstRow="1" bandRow="1">
                <a:tableStyleId>{5C22544A-7EE6-4342-B048-85BDC9FD1C3A}</a:tableStyleId>
              </a:tblPr>
              <a:tblGrid>
                <a:gridCol w="8136904"/>
              </a:tblGrid>
              <a:tr h="1944216">
                <a:tc>
                  <a:txBody>
                    <a:bodyPr/>
                    <a:lstStyle/>
                    <a:p>
                      <a:endParaRPr lang="ru-RU" dirty="0"/>
                    </a:p>
                  </a:txBody>
                  <a:tcPr/>
                </a:tc>
              </a:tr>
              <a:tr h="723722">
                <a:tc>
                  <a:txBody>
                    <a:bodyPr/>
                    <a:lstStyle/>
                    <a:p>
                      <a:pPr algn="just"/>
                      <a:r>
                        <a:rPr lang="ru-RU" sz="2000" kern="1200" dirty="0" smtClean="0">
                          <a:solidFill>
                            <a:schemeClr val="dk1"/>
                          </a:solidFill>
                          <a:latin typeface="+mn-lt"/>
                          <a:ea typeface="+mn-ea"/>
                          <a:cs typeface="+mn-cs"/>
                        </a:rPr>
                        <a:t>1.34. “</a:t>
                      </a:r>
                      <a:r>
                        <a:rPr lang="ru-RU" sz="2000" kern="1200" dirty="0" err="1" smtClean="0">
                          <a:solidFill>
                            <a:schemeClr val="dk1"/>
                          </a:solidFill>
                          <a:latin typeface="+mn-lt"/>
                          <a:ea typeface="+mn-ea"/>
                          <a:cs typeface="+mn-cs"/>
                        </a:rPr>
                        <a:t>Diqqat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boshqariladigan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to‘siq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Ushbu</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boshqariladigan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to‘suvchi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qurilmasiga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yetmasdan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o‘rnatiladi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haydovchilarini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oldinda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to‘suvchi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qurilma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borligi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haqida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ogohlantiradi</a:t>
                      </a:r>
                      <a:r>
                        <a:rPr lang="ru-RU" sz="2000" kern="1200" dirty="0" smtClean="0">
                          <a:solidFill>
                            <a:schemeClr val="dk1"/>
                          </a:solidFill>
                          <a:latin typeface="+mn-lt"/>
                          <a:ea typeface="+mn-ea"/>
                          <a:cs typeface="+mn-cs"/>
                        </a:rPr>
                        <a:t>.</a:t>
                      </a:r>
                    </a:p>
                    <a:p>
                      <a:pPr algn="just"/>
                      <a:endParaRPr lang="ru-RU" sz="2000" kern="1200" dirty="0" smtClean="0">
                        <a:solidFill>
                          <a:schemeClr val="dk1"/>
                        </a:solidFill>
                        <a:latin typeface="+mn-lt"/>
                        <a:ea typeface="+mn-ea"/>
                        <a:cs typeface="+mn-cs"/>
                      </a:endParaRPr>
                    </a:p>
                    <a:p>
                      <a:pPr algn="just"/>
                      <a:r>
                        <a:rPr lang="ru-RU" sz="2000" kern="1200" dirty="0" smtClean="0">
                          <a:solidFill>
                            <a:schemeClr val="dk1"/>
                          </a:solidFill>
                          <a:latin typeface="+mn-lt"/>
                          <a:ea typeface="+mn-ea"/>
                          <a:cs typeface="+mn-cs"/>
                        </a:rPr>
                        <a:t>1.35 “</a:t>
                      </a:r>
                      <a:r>
                        <a:rPr lang="ru-RU" sz="2000" kern="1200" dirty="0" err="1" smtClean="0">
                          <a:solidFill>
                            <a:schemeClr val="dk1"/>
                          </a:solidFill>
                          <a:latin typeface="+mn-lt"/>
                          <a:ea typeface="+mn-ea"/>
                          <a:cs typeface="+mn-cs"/>
                        </a:rPr>
                        <a:t>Piyodalarning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yoqasidan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yurishi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mumkin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hudud</a:t>
                      </a:r>
                      <a:r>
                        <a:rPr lang="ru-RU" sz="2000" kern="1200" dirty="0" smtClean="0">
                          <a:solidFill>
                            <a:schemeClr val="dk1"/>
                          </a:solidFill>
                          <a:latin typeface="+mn-lt"/>
                          <a:ea typeface="+mn-ea"/>
                          <a:cs typeface="+mn-cs"/>
                        </a:rPr>
                        <a:t>”</a:t>
                      </a:r>
                      <a:endParaRPr lang="ru-RU" sz="2000" kern="1200" dirty="0">
                        <a:solidFill>
                          <a:schemeClr val="dk1"/>
                        </a:solidFill>
                        <a:latin typeface="+mn-lt"/>
                        <a:ea typeface="+mn-ea"/>
                        <a:cs typeface="+mn-cs"/>
                      </a:endParaRPr>
                    </a:p>
                  </a:txBody>
                  <a:tcPr/>
                </a:tc>
              </a:tr>
            </a:tbl>
          </a:graphicData>
        </a:graphic>
      </p:graphicFrame>
      <p:pic>
        <p:nvPicPr>
          <p:cNvPr id="11267" name="Picture 3"/>
          <p:cNvPicPr>
            <a:picLocks noChangeAspect="1" noChangeArrowheads="1"/>
          </p:cNvPicPr>
          <p:nvPr/>
        </p:nvPicPr>
        <p:blipFill>
          <a:blip r:embed="rId2" cstate="print"/>
          <a:srcRect l="50462" t="16360" r="37451" b="74781"/>
          <a:stretch>
            <a:fillRect/>
          </a:stretch>
        </p:blipFill>
        <p:spPr bwMode="auto">
          <a:xfrm>
            <a:off x="2915816" y="2420888"/>
            <a:ext cx="3600400" cy="1487122"/>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1. </a:t>
            </a:r>
            <a:r>
              <a:rPr lang="en-US" sz="1800" b="1" dirty="0" err="1" smtClean="0"/>
              <a:t>Ogohlantiruvchi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556793"/>
          <a:ext cx="8136904" cy="4450080"/>
        </p:xfrm>
        <a:graphic>
          <a:graphicData uri="http://schemas.openxmlformats.org/drawingml/2006/table">
            <a:tbl>
              <a:tblPr firstRow="1" bandRow="1">
                <a:tableStyleId>{5C22544A-7EE6-4342-B048-85BDC9FD1C3A}</a:tableStyleId>
              </a:tblPr>
              <a:tblGrid>
                <a:gridCol w="8136904"/>
              </a:tblGrid>
              <a:tr h="2268932">
                <a:tc>
                  <a:txBody>
                    <a:bodyPr/>
                    <a:lstStyle/>
                    <a:p>
                      <a:pPr algn="just"/>
                      <a:r>
                        <a:rPr lang="ru-RU" sz="2000" b="0" kern="1200" dirty="0" smtClean="0">
                          <a:solidFill>
                            <a:schemeClr val="dk1"/>
                          </a:solidFill>
                          <a:latin typeface="+mn-lt"/>
                          <a:ea typeface="+mn-ea"/>
                          <a:cs typeface="+mn-cs"/>
                        </a:rPr>
                        <a:t>1.1, 1.2, 1.5 — 1.32 </a:t>
                      </a:r>
                      <a:r>
                        <a:rPr lang="ru-RU" sz="2000" b="0" kern="1200" dirty="0" err="1" smtClean="0">
                          <a:solidFill>
                            <a:schemeClr val="dk1"/>
                          </a:solidFill>
                          <a:latin typeface="+mn-lt"/>
                          <a:ea typeface="+mn-ea"/>
                          <a:cs typeface="+mn-cs"/>
                        </a:rPr>
                        <a:t>ogohlantiruvchi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belgilari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aholi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punktlarida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xavfli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joydan</a:t>
                      </a:r>
                      <a:r>
                        <a:rPr lang="ru-RU" sz="2000" b="0" kern="1200" dirty="0" smtClean="0">
                          <a:solidFill>
                            <a:schemeClr val="dk1"/>
                          </a:solidFill>
                          <a:latin typeface="+mn-lt"/>
                          <a:ea typeface="+mn-ea"/>
                          <a:cs typeface="+mn-cs"/>
                        </a:rPr>
                        <a:t> 50 — 100 </a:t>
                      </a:r>
                      <a:r>
                        <a:rPr lang="ru-RU" sz="2000" b="0" kern="1200" dirty="0" err="1" smtClean="0">
                          <a:solidFill>
                            <a:schemeClr val="dk1"/>
                          </a:solidFill>
                          <a:latin typeface="+mn-lt"/>
                          <a:ea typeface="+mn-ea"/>
                          <a:cs typeface="+mn-cs"/>
                        </a:rPr>
                        <a:t>metr</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aholi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punktlaridan</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tashqarida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esa</a:t>
                      </a:r>
                      <a:r>
                        <a:rPr lang="ru-RU" sz="2000" b="0" kern="1200" dirty="0" smtClean="0">
                          <a:solidFill>
                            <a:schemeClr val="dk1"/>
                          </a:solidFill>
                          <a:latin typeface="+mn-lt"/>
                          <a:ea typeface="+mn-ea"/>
                          <a:cs typeface="+mn-cs"/>
                        </a:rPr>
                        <a:t> 150 — 300 </a:t>
                      </a:r>
                      <a:r>
                        <a:rPr lang="ru-RU" sz="2000" b="0" kern="1200" dirty="0" err="1" smtClean="0">
                          <a:solidFill>
                            <a:schemeClr val="dk1"/>
                          </a:solidFill>
                          <a:latin typeface="+mn-lt"/>
                          <a:ea typeface="+mn-ea"/>
                          <a:cs typeface="+mn-cs"/>
                        </a:rPr>
                        <a:t>metr</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oldin</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o‘rnatiladi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Zaruriyat</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bo‘lganda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bu</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belgilar</a:t>
                      </a:r>
                      <a:r>
                        <a:rPr lang="ru-RU" sz="2000" b="0" kern="1200" dirty="0" smtClean="0">
                          <a:solidFill>
                            <a:schemeClr val="dk1"/>
                          </a:solidFill>
                          <a:latin typeface="+mn-lt"/>
                          <a:ea typeface="+mn-ea"/>
                          <a:cs typeface="+mn-cs"/>
                        </a:rPr>
                        <a:t> 7.1.1 </a:t>
                      </a:r>
                      <a:r>
                        <a:rPr lang="ru-RU" sz="2000" b="0" kern="1200" dirty="0" err="1" smtClean="0">
                          <a:solidFill>
                            <a:schemeClr val="dk1"/>
                          </a:solidFill>
                          <a:latin typeface="+mn-lt"/>
                          <a:ea typeface="+mn-ea"/>
                          <a:cs typeface="+mn-cs"/>
                        </a:rPr>
                        <a:t>qo‘shimcha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axborot</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belgisida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ko‘rsatilgan</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boshqa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masofada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ham</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o‘rnatilishi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mumkin</a:t>
                      </a:r>
                      <a:r>
                        <a:rPr lang="ru-RU" sz="2000" b="0" kern="1200" dirty="0" smtClean="0">
                          <a:solidFill>
                            <a:schemeClr val="dk1"/>
                          </a:solidFill>
                          <a:latin typeface="+mn-lt"/>
                          <a:ea typeface="+mn-ea"/>
                          <a:cs typeface="+mn-cs"/>
                        </a:rPr>
                        <a:t>.</a:t>
                      </a:r>
                    </a:p>
                    <a:p>
                      <a:pPr algn="just"/>
                      <a:r>
                        <a:rPr lang="ru-RU" sz="2000" b="0" kern="1200" dirty="0" err="1" smtClean="0">
                          <a:solidFill>
                            <a:schemeClr val="dk1"/>
                          </a:solidFill>
                          <a:latin typeface="+mn-lt"/>
                          <a:ea typeface="+mn-ea"/>
                          <a:cs typeface="+mn-cs"/>
                        </a:rPr>
                        <a:t>Agar</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nishablik</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va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balandlik</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ketma-ket</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keladigan</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bo‘lsa</a:t>
                      </a:r>
                      <a:r>
                        <a:rPr lang="ru-RU" sz="2000" b="0" kern="1200" dirty="0" smtClean="0">
                          <a:solidFill>
                            <a:schemeClr val="dk1"/>
                          </a:solidFill>
                          <a:latin typeface="+mn-lt"/>
                          <a:ea typeface="+mn-ea"/>
                          <a:cs typeface="+mn-cs"/>
                        </a:rPr>
                        <a:t>, 1.13 </a:t>
                      </a:r>
                      <a:r>
                        <a:rPr lang="ru-RU" sz="2000" b="0" kern="1200" dirty="0" err="1" smtClean="0">
                          <a:solidFill>
                            <a:schemeClr val="dk1"/>
                          </a:solidFill>
                          <a:latin typeface="+mn-lt"/>
                          <a:ea typeface="+mn-ea"/>
                          <a:cs typeface="+mn-cs"/>
                        </a:rPr>
                        <a:t>va</a:t>
                      </a:r>
                      <a:r>
                        <a:rPr lang="ru-RU" sz="2000" b="0" kern="1200" dirty="0" smtClean="0">
                          <a:solidFill>
                            <a:schemeClr val="dk1"/>
                          </a:solidFill>
                          <a:latin typeface="+mn-lt"/>
                          <a:ea typeface="+mn-ea"/>
                          <a:cs typeface="+mn-cs"/>
                        </a:rPr>
                        <a:t> 1.14 </a:t>
                      </a:r>
                      <a:r>
                        <a:rPr lang="ru-RU" sz="2000" b="0" kern="1200" dirty="0" err="1" smtClean="0">
                          <a:solidFill>
                            <a:schemeClr val="dk1"/>
                          </a:solidFill>
                          <a:latin typeface="+mn-lt"/>
                          <a:ea typeface="+mn-ea"/>
                          <a:cs typeface="+mn-cs"/>
                        </a:rPr>
                        <a:t>belgilari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bevosita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nishablik</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va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balandlik</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oldiga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o‘rnatilishi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mumkin</a:t>
                      </a:r>
                      <a:r>
                        <a:rPr lang="ru-RU" sz="2000" b="0" kern="1200" dirty="0" smtClean="0">
                          <a:solidFill>
                            <a:schemeClr val="dk1"/>
                          </a:solidFill>
                          <a:latin typeface="+mn-lt"/>
                          <a:ea typeface="+mn-ea"/>
                          <a:cs typeface="+mn-cs"/>
                        </a:rPr>
                        <a:t>.</a:t>
                      </a:r>
                    </a:p>
                    <a:p>
                      <a:pPr algn="just"/>
                      <a:r>
                        <a:rPr lang="ru-RU" sz="2000" b="0" kern="1200" dirty="0" err="1" smtClean="0">
                          <a:solidFill>
                            <a:schemeClr val="dk1"/>
                          </a:solidFill>
                          <a:latin typeface="+mn-lt"/>
                          <a:ea typeface="+mn-ea"/>
                          <a:cs typeface="+mn-cs"/>
                        </a:rPr>
                        <a:t>Aholi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punktlaridan</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tashqarida</a:t>
                      </a:r>
                      <a:r>
                        <a:rPr lang="ru-RU" sz="2000" b="0" kern="1200" dirty="0" smtClean="0">
                          <a:solidFill>
                            <a:schemeClr val="dk1"/>
                          </a:solidFill>
                          <a:latin typeface="+mn-lt"/>
                          <a:ea typeface="+mn-ea"/>
                          <a:cs typeface="+mn-cs"/>
                        </a:rPr>
                        <a:t> 1.1, 1.2, 1.9, 1.10, 1.21 </a:t>
                      </a:r>
                      <a:r>
                        <a:rPr lang="ru-RU" sz="2000" b="0" kern="1200" dirty="0" err="1" smtClean="0">
                          <a:solidFill>
                            <a:schemeClr val="dk1"/>
                          </a:solidFill>
                          <a:latin typeface="+mn-lt"/>
                          <a:ea typeface="+mn-ea"/>
                          <a:cs typeface="+mn-cs"/>
                        </a:rPr>
                        <a:t>va</a:t>
                      </a:r>
                      <a:r>
                        <a:rPr lang="ru-RU" sz="2000" b="0" kern="1200" dirty="0" smtClean="0">
                          <a:solidFill>
                            <a:schemeClr val="dk1"/>
                          </a:solidFill>
                          <a:latin typeface="+mn-lt"/>
                          <a:ea typeface="+mn-ea"/>
                          <a:cs typeface="+mn-cs"/>
                        </a:rPr>
                        <a:t> 1.23 </a:t>
                      </a:r>
                      <a:r>
                        <a:rPr lang="ru-RU" sz="2000" b="0" kern="1200" dirty="0" err="1" smtClean="0">
                          <a:solidFill>
                            <a:schemeClr val="dk1"/>
                          </a:solidFill>
                          <a:latin typeface="+mn-lt"/>
                          <a:ea typeface="+mn-ea"/>
                          <a:cs typeface="+mn-cs"/>
                        </a:rPr>
                        <a:t>belgilari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takrorlanadi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Ikkinchi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belgi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yo‘lning</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xavfli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qismi</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boshlanishiga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kamida</a:t>
                      </a:r>
                      <a:r>
                        <a:rPr lang="ru-RU" sz="2000" b="0" kern="1200" dirty="0" smtClean="0">
                          <a:solidFill>
                            <a:schemeClr val="dk1"/>
                          </a:solidFill>
                          <a:latin typeface="+mn-lt"/>
                          <a:ea typeface="+mn-ea"/>
                          <a:cs typeface="+mn-cs"/>
                        </a:rPr>
                        <a:t> 50 </a:t>
                      </a:r>
                      <a:r>
                        <a:rPr lang="ru-RU" sz="2000" b="0" kern="1200" dirty="0" err="1" smtClean="0">
                          <a:solidFill>
                            <a:schemeClr val="dk1"/>
                          </a:solidFill>
                          <a:latin typeface="+mn-lt"/>
                          <a:ea typeface="+mn-ea"/>
                          <a:cs typeface="+mn-cs"/>
                        </a:rPr>
                        <a:t>metr</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qolganda</a:t>
                      </a:r>
                      <a:r>
                        <a:rPr lang="ru-RU" sz="2000" b="0" kern="1200" dirty="0" smtClean="0">
                          <a:solidFill>
                            <a:schemeClr val="dk1"/>
                          </a:solidFill>
                          <a:latin typeface="+mn-lt"/>
                          <a:ea typeface="+mn-ea"/>
                          <a:cs typeface="+mn-cs"/>
                        </a:rPr>
                        <a:t> </a:t>
                      </a:r>
                      <a:r>
                        <a:rPr lang="ru-RU" sz="2000" b="0" kern="1200" dirty="0" err="1" smtClean="0">
                          <a:solidFill>
                            <a:schemeClr val="dk1"/>
                          </a:solidFill>
                          <a:latin typeface="+mn-lt"/>
                          <a:ea typeface="+mn-ea"/>
                          <a:cs typeface="+mn-cs"/>
                        </a:rPr>
                        <a:t>o‘rnatiladi</a:t>
                      </a:r>
                      <a:r>
                        <a:rPr lang="ru-RU" sz="2000" b="0" kern="1200" dirty="0" smtClean="0">
                          <a:solidFill>
                            <a:schemeClr val="dk1"/>
                          </a:solidFill>
                          <a:latin typeface="+mn-lt"/>
                          <a:ea typeface="+mn-ea"/>
                          <a:cs typeface="+mn-cs"/>
                        </a:rPr>
                        <a:t>.</a:t>
                      </a:r>
                    </a:p>
                  </a:txBody>
                  <a:tcPr/>
                </a:tc>
              </a:tr>
              <a:tr h="1403475">
                <a:tc>
                  <a:txBody>
                    <a:bodyPr/>
                    <a:lstStyle/>
                    <a:p>
                      <a:pPr algn="just"/>
                      <a:r>
                        <a:rPr lang="ru-RU" sz="2000" kern="1200" dirty="0" err="1" smtClean="0">
                          <a:solidFill>
                            <a:schemeClr val="dk1"/>
                          </a:solidFill>
                          <a:latin typeface="+mn-lt"/>
                          <a:ea typeface="+mn-ea"/>
                          <a:cs typeface="+mn-cs"/>
                        </a:rPr>
                        <a:t>Agar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qatnov</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qismida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qisqa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muddatli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ishlari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borilayotgan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bo‘lsa</a:t>
                      </a:r>
                      <a:r>
                        <a:rPr lang="ru-RU" sz="2000" kern="1200" dirty="0" smtClean="0">
                          <a:solidFill>
                            <a:schemeClr val="dk1"/>
                          </a:solidFill>
                          <a:latin typeface="+mn-lt"/>
                          <a:ea typeface="+mn-ea"/>
                          <a:cs typeface="+mn-cs"/>
                        </a:rPr>
                        <a:t>, 1.23 </a:t>
                      </a:r>
                      <a:r>
                        <a:rPr lang="ru-RU" sz="2000" kern="1200" dirty="0" err="1" smtClean="0">
                          <a:solidFill>
                            <a:schemeClr val="dk1"/>
                          </a:solidFill>
                          <a:latin typeface="+mn-lt"/>
                          <a:ea typeface="+mn-ea"/>
                          <a:cs typeface="+mn-cs"/>
                        </a:rPr>
                        <a:t>belgisi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bajarilayotgan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joyga</a:t>
                      </a:r>
                      <a:r>
                        <a:rPr lang="ru-RU" sz="2000" kern="1200" dirty="0" smtClean="0">
                          <a:solidFill>
                            <a:schemeClr val="dk1"/>
                          </a:solidFill>
                          <a:latin typeface="+mn-lt"/>
                          <a:ea typeface="+mn-ea"/>
                          <a:cs typeface="+mn-cs"/>
                        </a:rPr>
                        <a:t> 10 — 15 </a:t>
                      </a:r>
                      <a:r>
                        <a:rPr lang="ru-RU" sz="2000" kern="1200" dirty="0" err="1" smtClean="0">
                          <a:solidFill>
                            <a:schemeClr val="dk1"/>
                          </a:solidFill>
                          <a:latin typeface="+mn-lt"/>
                          <a:ea typeface="+mn-ea"/>
                          <a:cs typeface="+mn-cs"/>
                        </a:rPr>
                        <a:t>metr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masofa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yetmasdan</a:t>
                      </a:r>
                      <a:r>
                        <a:rPr lang="ru-RU" sz="2000" kern="1200" dirty="0" smtClean="0">
                          <a:solidFill>
                            <a:schemeClr val="dk1"/>
                          </a:solidFill>
                          <a:latin typeface="+mn-lt"/>
                          <a:ea typeface="+mn-ea"/>
                          <a:cs typeface="+mn-cs"/>
                        </a:rPr>
                        <a:t> (7.1.1 </a:t>
                      </a:r>
                      <a:r>
                        <a:rPr lang="ru-RU" sz="2000" kern="1200" dirty="0" err="1" smtClean="0">
                          <a:solidFill>
                            <a:schemeClr val="dk1"/>
                          </a:solidFill>
                          <a:latin typeface="+mn-lt"/>
                          <a:ea typeface="+mn-ea"/>
                          <a:cs typeface="+mn-cs"/>
                        </a:rPr>
                        <a:t>qo‘shimcha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axborot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belgisisiz</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o‘rnatilishi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mumkin</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1.3, 1.3.1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1.3.2 </a:t>
                      </a:r>
                      <a:r>
                        <a:rPr lang="ru-RU" sz="2000" kern="1200" dirty="0" err="1" smtClean="0">
                          <a:solidFill>
                            <a:schemeClr val="dk1"/>
                          </a:solidFill>
                          <a:latin typeface="+mn-lt"/>
                          <a:ea typeface="+mn-ea"/>
                          <a:cs typeface="+mn-cs"/>
                        </a:rPr>
                        <a:t>belgilari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bevosita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temir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kesishmalari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oldida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eng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yaqin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relsdan</a:t>
                      </a:r>
                      <a:r>
                        <a:rPr lang="ru-RU" sz="2000" kern="1200" dirty="0" smtClean="0">
                          <a:solidFill>
                            <a:schemeClr val="dk1"/>
                          </a:solidFill>
                          <a:latin typeface="+mn-lt"/>
                          <a:ea typeface="+mn-ea"/>
                          <a:cs typeface="+mn-cs"/>
                        </a:rPr>
                        <a:t> 20 </a:t>
                      </a:r>
                      <a:r>
                        <a:rPr lang="ru-RU" sz="2000" kern="1200" dirty="0" err="1" smtClean="0">
                          <a:solidFill>
                            <a:schemeClr val="dk1"/>
                          </a:solidFill>
                          <a:latin typeface="+mn-lt"/>
                          <a:ea typeface="+mn-ea"/>
                          <a:cs typeface="+mn-cs"/>
                        </a:rPr>
                        <a:t>metrdan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kam</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bo‘lmagan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masofada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o‘rnatiladi</a:t>
                      </a:r>
                      <a:r>
                        <a:rPr lang="ru-RU" sz="2000" kern="1200" dirty="0" smtClean="0">
                          <a:solidFill>
                            <a:schemeClr val="dk1"/>
                          </a:solidFill>
                          <a:latin typeface="+mn-lt"/>
                          <a:ea typeface="+mn-ea"/>
                          <a:cs typeface="+mn-cs"/>
                        </a:rPr>
                        <a:t>.</a:t>
                      </a:r>
                    </a:p>
                  </a:txBody>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algn="ctr" hangingPunct="0"/>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467544" y="1556792"/>
          <a:ext cx="8352928" cy="4799201"/>
        </p:xfrm>
        <a:graphic>
          <a:graphicData uri="http://schemas.openxmlformats.org/drawingml/2006/table">
            <a:tbl>
              <a:tblPr firstRow="1" bandRow="1">
                <a:tableStyleId>{5C22544A-7EE6-4342-B048-85BDC9FD1C3A}</a:tableStyleId>
              </a:tblPr>
              <a:tblGrid>
                <a:gridCol w="8352928"/>
              </a:tblGrid>
              <a:tr h="758672">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2000" b="0" kern="1200" dirty="0" smtClean="0">
                          <a:solidFill>
                            <a:schemeClr val="dk1"/>
                          </a:solidFill>
                          <a:latin typeface="+mn-lt"/>
                          <a:ea typeface="+mn-ea"/>
                          <a:cs typeface="+mn-cs"/>
                        </a:rPr>
                        <a:t>Taqiqlovchi belgilar – yo‘l harakatiga ma’lum cheklanishlar kiritish yoki ularni bekor qilish uchun qo‘llaniladi. </a:t>
                      </a:r>
                      <a:endParaRPr lang="ru-RU" sz="2000" b="0" kern="1200" dirty="0" smtClean="0">
                        <a:solidFill>
                          <a:schemeClr val="dk1"/>
                        </a:solidFill>
                        <a:latin typeface="+mn-lt"/>
                        <a:ea typeface="+mn-ea"/>
                        <a:cs typeface="+mn-cs"/>
                      </a:endParaRPr>
                    </a:p>
                  </a:txBody>
                  <a:tcPr/>
                </a:tc>
              </a:tr>
              <a:tr h="974942">
                <a:tc>
                  <a:txBody>
                    <a:bodyPr/>
                    <a:lstStyle/>
                    <a:p>
                      <a:pPr algn="just"/>
                      <a:r>
                        <a:rPr lang="uz-Cyrl-UZ" sz="2000" b="0" kern="1200" dirty="0" smtClean="0">
                          <a:solidFill>
                            <a:schemeClr val="dk1"/>
                          </a:solidFill>
                          <a:latin typeface="+mn-lt"/>
                          <a:ea typeface="+mn-ea"/>
                          <a:cs typeface="+mn-cs"/>
                        </a:rPr>
                        <a:t>Taqiqlovchi belgilar 31 ta bo‘lib, ularning asosiy qismining ko‘rinishi doira shaklida bo‘lib, xoshiyasi qizil, foni oq va tasviri qora va qizil ranglarda berilgan bo‘ladi.</a:t>
                      </a:r>
                      <a:endParaRPr lang="ru-RU" sz="2000" b="0" kern="1200" dirty="0" smtClean="0">
                        <a:solidFill>
                          <a:schemeClr val="dk1"/>
                        </a:solidFill>
                        <a:latin typeface="+mn-lt"/>
                        <a:ea typeface="+mn-ea"/>
                        <a:cs typeface="+mn-cs"/>
                      </a:endParaRPr>
                    </a:p>
                  </a:txBody>
                  <a:tcPr/>
                </a:tc>
              </a:tr>
              <a:tr h="3034689">
                <a:tc>
                  <a:txBody>
                    <a:bodyPr/>
                    <a:lstStyle/>
                    <a:p>
                      <a:pPr algn="just"/>
                      <a:r>
                        <a:rPr lang="uz-Cyrl-UZ" sz="2000" kern="1200" dirty="0" smtClean="0">
                          <a:solidFill>
                            <a:schemeClr val="dk1"/>
                          </a:solidFill>
                          <a:latin typeface="+mn-lt"/>
                          <a:ea typeface="+mn-ea"/>
                          <a:cs typeface="+mn-cs"/>
                        </a:rPr>
                        <a:t>3.1-3.3, 3.18.1, 3.18.2, 3.19, 3.27 belgilarining belgilangan yo‘nalishli transport vositalariga, 3.2-3.8 belgilari ta’sir oralig‘ida yashovchi yoki ishlovchi fuqarolarga tegishli yoxud ularga va korxonalarga xizmat qiluvchi transport vositalariga daxli yo‘q. Bunday hollarda transport vositalari belgilangan joyga yaqin chorrahadan kirib yoki chiqib ketishlari kerak. Ushbu qoidalarning 28.3 bandiga binoan “Nogiron” taniqli belgisi bilan belgilangan avtomobillar va kajavali mototsikllarni boshqarayotgan nogiron haydovchilar 3.2, 3.3 va 3.28 belgilari talablaridan chetga chiqishlari mumkin. 7.18 qo‘shimcha ahborot belgisi bo‘lganda 3.27 belgining tasiri oralig‘ida to‘xtashga ruxsat etiladi.</a:t>
                      </a:r>
                      <a:endParaRPr lang="ru-RU" sz="2000" dirty="0"/>
                    </a:p>
                  </a:txBody>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algn="ctr" hangingPunct="0"/>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467544" y="1556792"/>
          <a:ext cx="8352928" cy="4846320"/>
        </p:xfrm>
        <a:graphic>
          <a:graphicData uri="http://schemas.openxmlformats.org/drawingml/2006/table">
            <a:tbl>
              <a:tblPr firstRow="1" bandRow="1">
                <a:tableStyleId>{5C22544A-7EE6-4342-B048-85BDC9FD1C3A}</a:tableStyleId>
              </a:tblPr>
              <a:tblGrid>
                <a:gridCol w="8352928"/>
              </a:tblGrid>
              <a:tr h="157350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2000" b="1" kern="1200" dirty="0" smtClean="0">
                          <a:solidFill>
                            <a:schemeClr val="lt1"/>
                          </a:solidFill>
                          <a:latin typeface="+mn-lt"/>
                          <a:ea typeface="+mn-ea"/>
                          <a:cs typeface="+mn-cs"/>
                        </a:rPr>
                        <a:t>3.28 - 3.30 yo‘l</a:t>
                      </a:r>
                      <a:r>
                        <a:rPr lang="en-US" sz="2000" b="1" kern="1200" dirty="0" smtClean="0">
                          <a:solidFill>
                            <a:schemeClr val="lt1"/>
                          </a:solidFill>
                          <a:latin typeface="+mn-lt"/>
                          <a:ea typeface="+mn-ea"/>
                          <a:cs typeface="+mn-cs"/>
                        </a:rPr>
                        <a:t> </a:t>
                      </a:r>
                      <a:r>
                        <a:rPr lang="uz-Cyrl-UZ" sz="2000" b="1" kern="1200" dirty="0" smtClean="0">
                          <a:solidFill>
                            <a:schemeClr val="lt1"/>
                          </a:solidFill>
                          <a:latin typeface="+mn-lt"/>
                          <a:ea typeface="+mn-ea"/>
                          <a:cs typeface="+mn-cs"/>
                        </a:rPr>
                        <a:t>belgilari taksometri ishlab turgan taksilarga daxli yo‘q. 3.18.1 va 3.18.2 yo‘l</a:t>
                      </a:r>
                      <a:r>
                        <a:rPr lang="en-US" sz="2000" b="1" kern="1200" dirty="0" smtClean="0">
                          <a:solidFill>
                            <a:schemeClr val="lt1"/>
                          </a:solidFill>
                          <a:latin typeface="+mn-lt"/>
                          <a:ea typeface="+mn-ea"/>
                          <a:cs typeface="+mn-cs"/>
                        </a:rPr>
                        <a:t> </a:t>
                      </a:r>
                      <a:r>
                        <a:rPr lang="uz-Cyrl-UZ" sz="2000" b="1" kern="1200" dirty="0" smtClean="0">
                          <a:solidFill>
                            <a:schemeClr val="lt1"/>
                          </a:solidFill>
                          <a:latin typeface="+mn-lt"/>
                          <a:ea typeface="+mn-ea"/>
                          <a:cs typeface="+mn-cs"/>
                        </a:rPr>
                        <a:t>belgilari qatnov qismlarining qaysi kesishmasi oldiga o‘rnatilsa, shu kesishmaga tadbiq etiladi. 3.16, 3.20, 3.22, 3.24, 3.26-3.30 yo‘l</a:t>
                      </a:r>
                      <a:r>
                        <a:rPr lang="en-US" sz="2000" b="1" kern="1200" dirty="0" smtClean="0">
                          <a:solidFill>
                            <a:schemeClr val="lt1"/>
                          </a:solidFill>
                          <a:latin typeface="+mn-lt"/>
                          <a:ea typeface="+mn-ea"/>
                          <a:cs typeface="+mn-cs"/>
                        </a:rPr>
                        <a:t> </a:t>
                      </a:r>
                      <a:r>
                        <a:rPr lang="uz-Cyrl-UZ" sz="2000" b="1" kern="1200" dirty="0" smtClean="0">
                          <a:solidFill>
                            <a:schemeClr val="lt1"/>
                          </a:solidFill>
                          <a:latin typeface="+mn-lt"/>
                          <a:ea typeface="+mn-ea"/>
                          <a:cs typeface="+mn-cs"/>
                        </a:rPr>
                        <a:t>belgilarining ta’siri belgi o‘rnatilgan joydan keyingi eng yaqin chorrahagacha, chorrahasi bo‘lmagan aholi yashaydigan joylarda aholi yashaydigan hududning oxirigacha, yo‘lga yondosh hududlardan dala va o‘rmonlarning yo‘l bilan tutashgan hamda ikkinchi darajali yo‘llardan chiqish joylarida, ularning oldida tegishli belgilar o‘rnatilmagan bo‘lsa, bu yo‘l</a:t>
                      </a:r>
                      <a:r>
                        <a:rPr lang="en-US" sz="2000" b="1" kern="1200" dirty="0" smtClean="0">
                          <a:solidFill>
                            <a:schemeClr val="lt1"/>
                          </a:solidFill>
                          <a:latin typeface="+mn-lt"/>
                          <a:ea typeface="+mn-ea"/>
                          <a:cs typeface="+mn-cs"/>
                        </a:rPr>
                        <a:t> </a:t>
                      </a:r>
                      <a:r>
                        <a:rPr lang="uz-Cyrl-UZ" sz="2000" b="1" kern="1200" dirty="0" smtClean="0">
                          <a:solidFill>
                            <a:schemeClr val="lt1"/>
                          </a:solidFill>
                          <a:latin typeface="+mn-lt"/>
                          <a:ea typeface="+mn-ea"/>
                          <a:cs typeface="+mn-cs"/>
                        </a:rPr>
                        <a:t>belgining ta’siri  bo‘lmaydi.</a:t>
                      </a:r>
                      <a:endParaRPr lang="ru-RU" sz="2000" b="1" kern="1200" dirty="0" smtClean="0">
                        <a:solidFill>
                          <a:schemeClr val="lt1"/>
                        </a:solidFill>
                        <a:latin typeface="+mn-lt"/>
                        <a:ea typeface="+mn-ea"/>
                        <a:cs typeface="+mn-cs"/>
                      </a:endParaRPr>
                    </a:p>
                  </a:txBody>
                  <a:tcPr/>
                </a:tc>
              </a:tr>
              <a:tr h="727532">
                <a:tc>
                  <a:txBody>
                    <a:bodyPr/>
                    <a:lstStyle/>
                    <a:p>
                      <a:pPr algn="just"/>
                      <a:r>
                        <a:rPr lang="uz-Cyrl-UZ" sz="2000" kern="1200" dirty="0" smtClean="0">
                          <a:solidFill>
                            <a:schemeClr val="dk1"/>
                          </a:solidFill>
                          <a:latin typeface="+mn-lt"/>
                          <a:ea typeface="+mn-ea"/>
                          <a:cs typeface="+mn-cs"/>
                        </a:rPr>
                        <a:t>Aholi yashaydigan joylarga etmay o‘rnatilgan 3.24 yo‘l</a:t>
                      </a:r>
                      <a:r>
                        <a:rPr lang="en-US" sz="2000" kern="1200" dirty="0" smtClean="0">
                          <a:solidFill>
                            <a:schemeClr val="dk1"/>
                          </a:solidFill>
                          <a:latin typeface="+mn-lt"/>
                          <a:ea typeface="+mn-ea"/>
                          <a:cs typeface="+mn-cs"/>
                        </a:rPr>
                        <a:t> </a:t>
                      </a:r>
                      <a:r>
                        <a:rPr lang="uz-Cyrl-UZ" sz="2000" kern="1200" dirty="0" smtClean="0">
                          <a:solidFill>
                            <a:schemeClr val="dk1"/>
                          </a:solidFill>
                          <a:latin typeface="+mn-lt"/>
                          <a:ea typeface="+mn-ea"/>
                          <a:cs typeface="+mn-cs"/>
                        </a:rPr>
                        <a:t>belgining ta’siri 5.22 belgisigacha kuchini saqlaydi.</a:t>
                      </a:r>
                      <a:r>
                        <a:rPr lang="ru-RU" sz="2000" kern="1200" baseline="0" dirty="0" smtClean="0">
                          <a:solidFill>
                            <a:schemeClr val="dk1"/>
                          </a:solidFill>
                          <a:latin typeface="+mn-lt"/>
                          <a:ea typeface="+mn-ea"/>
                          <a:cs typeface="+mn-cs"/>
                        </a:rPr>
                        <a:t> </a:t>
                      </a:r>
                      <a:r>
                        <a:rPr lang="uz-Cyrl-UZ" sz="2000" kern="1200" dirty="0" smtClean="0">
                          <a:solidFill>
                            <a:schemeClr val="dk1"/>
                          </a:solidFill>
                          <a:latin typeface="+mn-lt"/>
                          <a:ea typeface="+mn-ea"/>
                          <a:cs typeface="+mn-cs"/>
                        </a:rPr>
                        <a:t>Belgilarning ta’sir doirasi:</a:t>
                      </a:r>
                      <a:endParaRPr lang="ru-RU" sz="2000" kern="1200" dirty="0" smtClean="0">
                        <a:solidFill>
                          <a:schemeClr val="dk1"/>
                        </a:solidFill>
                        <a:latin typeface="+mn-lt"/>
                        <a:ea typeface="+mn-ea"/>
                        <a:cs typeface="+mn-cs"/>
                      </a:endParaRPr>
                    </a:p>
                    <a:p>
                      <a:pPr algn="just"/>
                      <a:r>
                        <a:rPr lang="uz-Cyrl-UZ" sz="2000" kern="1200" dirty="0" smtClean="0">
                          <a:solidFill>
                            <a:schemeClr val="dk1"/>
                          </a:solidFill>
                          <a:latin typeface="+mn-lt"/>
                          <a:ea typeface="+mn-ea"/>
                          <a:cs typeface="+mn-cs"/>
                        </a:rPr>
                        <a:t>3.16 va 3.26 yo‘l</a:t>
                      </a:r>
                      <a:r>
                        <a:rPr lang="en-US" sz="2000" kern="1200" dirty="0" smtClean="0">
                          <a:solidFill>
                            <a:schemeClr val="dk1"/>
                          </a:solidFill>
                          <a:latin typeface="+mn-lt"/>
                          <a:ea typeface="+mn-ea"/>
                          <a:cs typeface="+mn-cs"/>
                        </a:rPr>
                        <a:t> </a:t>
                      </a:r>
                      <a:r>
                        <a:rPr lang="uz-Cyrl-UZ" sz="2000" kern="1200" dirty="0" smtClean="0">
                          <a:solidFill>
                            <a:schemeClr val="dk1"/>
                          </a:solidFill>
                          <a:latin typeface="+mn-lt"/>
                          <a:ea typeface="+mn-ea"/>
                          <a:cs typeface="+mn-cs"/>
                        </a:rPr>
                        <a:t>belgilari 7.2.1 qo‘shimcha belgisi orqali  3.20, 3.22, 3.24, yo‘l</a:t>
                      </a:r>
                      <a:r>
                        <a:rPr lang="en-US" sz="2000" kern="1200" dirty="0" smtClean="0">
                          <a:solidFill>
                            <a:schemeClr val="dk1"/>
                          </a:solidFill>
                          <a:latin typeface="+mn-lt"/>
                          <a:ea typeface="+mn-ea"/>
                          <a:cs typeface="+mn-cs"/>
                        </a:rPr>
                        <a:t> </a:t>
                      </a:r>
                      <a:r>
                        <a:rPr lang="uz-Cyrl-UZ" sz="2000" kern="1200" dirty="0" smtClean="0">
                          <a:solidFill>
                            <a:schemeClr val="dk1"/>
                          </a:solidFill>
                          <a:latin typeface="+mn-lt"/>
                          <a:ea typeface="+mn-ea"/>
                          <a:cs typeface="+mn-cs"/>
                        </a:rPr>
                        <a:t>belgilari 3.21, 3.23, 3.25 va 7.2.1 qo‘shimcha belgi orqali. </a:t>
                      </a:r>
                      <a:endParaRPr lang="ru-RU" sz="2000" kern="1200" dirty="0" smtClean="0">
                        <a:solidFill>
                          <a:schemeClr val="dk1"/>
                        </a:solidFill>
                        <a:latin typeface="+mn-lt"/>
                        <a:ea typeface="+mn-ea"/>
                        <a:cs typeface="+mn-cs"/>
                      </a:endParaRPr>
                    </a:p>
                  </a:txBody>
                  <a:tcPr/>
                </a:tc>
              </a:tr>
              <a:tr h="507279">
                <a:tc>
                  <a:txBody>
                    <a:bodyPr/>
                    <a:lstStyle/>
                    <a:p>
                      <a:pPr algn="just"/>
                      <a:r>
                        <a:rPr lang="en-US" sz="2000" kern="1200" dirty="0" smtClean="0">
                          <a:solidFill>
                            <a:schemeClr val="dk1"/>
                          </a:solidFill>
                          <a:latin typeface="+mn-lt"/>
                          <a:ea typeface="+mn-ea"/>
                          <a:cs typeface="+mn-cs"/>
                        </a:rPr>
                        <a:t>3.27 – 3.30 </a:t>
                      </a:r>
                      <a:r>
                        <a:rPr lang="uz-Cyrl-UZ" sz="2000" kern="1200" dirty="0" smtClean="0">
                          <a:solidFill>
                            <a:schemeClr val="dk1"/>
                          </a:solidFill>
                          <a:latin typeface="+mn-lt"/>
                          <a:ea typeface="+mn-ea"/>
                          <a:cs typeface="+mn-cs"/>
                        </a:rPr>
                        <a:t>yo‘l</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belgilarining</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amal</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qilish</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oralig‘i</a:t>
                      </a:r>
                      <a:r>
                        <a:rPr lang="en-US" sz="2000" kern="1200" dirty="0" smtClean="0">
                          <a:solidFill>
                            <a:schemeClr val="dk1"/>
                          </a:solidFill>
                          <a:latin typeface="+mn-lt"/>
                          <a:ea typeface="+mn-ea"/>
                          <a:cs typeface="+mn-cs"/>
                        </a:rPr>
                        <a:t> 3.27 – 3.30 </a:t>
                      </a:r>
                      <a:r>
                        <a:rPr lang="uz-Cyrl-UZ" sz="2000" kern="1200" dirty="0" smtClean="0">
                          <a:solidFill>
                            <a:schemeClr val="dk1"/>
                          </a:solidFill>
                          <a:latin typeface="+mn-lt"/>
                          <a:ea typeface="+mn-ea"/>
                          <a:cs typeface="+mn-cs"/>
                        </a:rPr>
                        <a:t>yo‘l</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belgilari</a:t>
                      </a:r>
                      <a:r>
                        <a:rPr lang="en-US" sz="2000" kern="1200" dirty="0" smtClean="0">
                          <a:solidFill>
                            <a:schemeClr val="dk1"/>
                          </a:solidFill>
                          <a:latin typeface="+mn-lt"/>
                          <a:ea typeface="+mn-ea"/>
                          <a:cs typeface="+mn-cs"/>
                        </a:rPr>
                        <a:t> 7.2.3 </a:t>
                      </a:r>
                      <a:r>
                        <a:rPr lang="en-US" sz="2000" kern="1200" dirty="0" err="1" smtClean="0">
                          <a:solidFill>
                            <a:schemeClr val="dk1"/>
                          </a:solidFill>
                          <a:latin typeface="+mn-lt"/>
                          <a:ea typeface="+mn-ea"/>
                          <a:cs typeface="+mn-cs"/>
                        </a:rPr>
                        <a:t>qo‘shimcha</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belgisi</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bilan</a:t>
                      </a:r>
                      <a:r>
                        <a:rPr lang="en-US" sz="2000" kern="1200" dirty="0" smtClean="0">
                          <a:solidFill>
                            <a:schemeClr val="dk1"/>
                          </a:solidFill>
                          <a:latin typeface="+mn-lt"/>
                          <a:ea typeface="+mn-ea"/>
                          <a:cs typeface="+mn-cs"/>
                        </a:rPr>
                        <a:t> </a:t>
                      </a:r>
                      <a:r>
                        <a:rPr lang="en-US" sz="2000" kern="1200" dirty="0" err="1" smtClean="0">
                          <a:solidFill>
                            <a:schemeClr val="dk1"/>
                          </a:solidFill>
                          <a:latin typeface="+mn-lt"/>
                          <a:ea typeface="+mn-ea"/>
                          <a:cs typeface="+mn-cs"/>
                        </a:rPr>
                        <a:t>birga</a:t>
                      </a:r>
                      <a:r>
                        <a:rPr lang="en-US" sz="2000" kern="1200" dirty="0" smtClean="0">
                          <a:solidFill>
                            <a:schemeClr val="dk1"/>
                          </a:solidFill>
                          <a:latin typeface="+mn-lt"/>
                          <a:ea typeface="+mn-ea"/>
                          <a:cs typeface="+mn-cs"/>
                        </a:rPr>
                        <a:t>.</a:t>
                      </a:r>
                      <a:endParaRPr lang="ru-RU" sz="2000" dirty="0"/>
                    </a:p>
                  </a:txBody>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539552" y="1988840"/>
          <a:ext cx="8136904" cy="3847688"/>
        </p:xfrm>
        <a:graphic>
          <a:graphicData uri="http://schemas.openxmlformats.org/drawingml/2006/table">
            <a:tbl>
              <a:tblPr firstRow="1" bandRow="1">
                <a:tableStyleId>{5C22544A-7EE6-4342-B048-85BDC9FD1C3A}</a:tableStyleId>
              </a:tblPr>
              <a:tblGrid>
                <a:gridCol w="2592288"/>
                <a:gridCol w="2772308"/>
                <a:gridCol w="2772308"/>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3.1. “</a:t>
                      </a:r>
                      <a:r>
                        <a:rPr lang="ru-RU" sz="2000" kern="1200" dirty="0" err="1" smtClean="0">
                          <a:solidFill>
                            <a:schemeClr val="dk1"/>
                          </a:solidFill>
                          <a:latin typeface="+mn-lt"/>
                          <a:ea typeface="+mn-ea"/>
                          <a:cs typeface="+mn-cs"/>
                        </a:rPr>
                        <a:t>Kirish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Barcha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kirishi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3.2.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Barcha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3.3. “</a:t>
                      </a:r>
                      <a:r>
                        <a:rPr lang="ru-RU" sz="2000" kern="1200" dirty="0" err="1" smtClean="0">
                          <a:solidFill>
                            <a:schemeClr val="dk1"/>
                          </a:solidFill>
                          <a:latin typeface="+mn-lt"/>
                          <a:ea typeface="+mn-ea"/>
                          <a:cs typeface="+mn-cs"/>
                        </a:rPr>
                        <a:t>Mexanik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a:t>
                      </a:r>
                    </a:p>
                  </a:txBody>
                  <a:tcPr/>
                </a:tc>
                <a:tc hMerge="1">
                  <a:txBody>
                    <a:bodyPr/>
                    <a:lstStyle/>
                    <a:p>
                      <a:endParaRPr lang="ru-RU"/>
                    </a:p>
                  </a:txBody>
                  <a:tcPr/>
                </a:tc>
                <a:tc hMerge="1">
                  <a:txBody>
                    <a:bodyPr/>
                    <a:lstStyle/>
                    <a:p>
                      <a:endParaRPr lang="ru-RU"/>
                    </a:p>
                  </a:txBody>
                  <a:tcPr/>
                </a:tc>
              </a:tr>
            </a:tbl>
          </a:graphicData>
        </a:graphic>
      </p:graphicFrame>
      <p:pic>
        <p:nvPicPr>
          <p:cNvPr id="19458" name="Picture 2"/>
          <p:cNvPicPr>
            <a:picLocks noChangeAspect="1" noChangeArrowheads="1"/>
          </p:cNvPicPr>
          <p:nvPr/>
        </p:nvPicPr>
        <p:blipFill>
          <a:blip r:embed="rId2" cstate="print"/>
          <a:srcRect l="32099" t="24983" r="41336" b="30110"/>
          <a:stretch>
            <a:fillRect/>
          </a:stretch>
        </p:blipFill>
        <p:spPr bwMode="auto">
          <a:xfrm>
            <a:off x="827584" y="2204864"/>
            <a:ext cx="2088232" cy="1779366"/>
          </a:xfrm>
          <a:prstGeom prst="rect">
            <a:avLst/>
          </a:prstGeom>
          <a:noFill/>
          <a:ln w="9525">
            <a:noFill/>
            <a:miter lim="800000"/>
            <a:headEnd/>
            <a:tailEnd/>
          </a:ln>
        </p:spPr>
      </p:pic>
      <p:pic>
        <p:nvPicPr>
          <p:cNvPr id="19459" name="Picture 3"/>
          <p:cNvPicPr>
            <a:picLocks noChangeAspect="1" noChangeArrowheads="1"/>
          </p:cNvPicPr>
          <p:nvPr/>
        </p:nvPicPr>
        <p:blipFill>
          <a:blip r:embed="rId3" cstate="print"/>
          <a:srcRect l="31183" t="17516" r="36718" b="32281"/>
          <a:stretch>
            <a:fillRect/>
          </a:stretch>
        </p:blipFill>
        <p:spPr bwMode="auto">
          <a:xfrm>
            <a:off x="3491880" y="2168860"/>
            <a:ext cx="2304256" cy="1836204"/>
          </a:xfrm>
          <a:prstGeom prst="rect">
            <a:avLst/>
          </a:prstGeom>
          <a:noFill/>
          <a:ln w="9525">
            <a:noFill/>
            <a:miter lim="800000"/>
            <a:headEnd/>
            <a:tailEnd/>
          </a:ln>
        </p:spPr>
      </p:pic>
      <p:pic>
        <p:nvPicPr>
          <p:cNvPr id="19460" name="Picture 4"/>
          <p:cNvPicPr>
            <a:picLocks noChangeAspect="1" noChangeArrowheads="1"/>
          </p:cNvPicPr>
          <p:nvPr/>
        </p:nvPicPr>
        <p:blipFill>
          <a:blip r:embed="rId4" cstate="print"/>
          <a:srcRect l="27309" t="19485" r="35057" b="30313"/>
          <a:stretch>
            <a:fillRect/>
          </a:stretch>
        </p:blipFill>
        <p:spPr bwMode="auto">
          <a:xfrm>
            <a:off x="6084168" y="2204864"/>
            <a:ext cx="2448272" cy="18002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412776"/>
          <a:ext cx="8136904" cy="5022696"/>
        </p:xfrm>
        <a:graphic>
          <a:graphicData uri="http://schemas.openxmlformats.org/drawingml/2006/table">
            <a:tbl>
              <a:tblPr firstRow="1" bandRow="1">
                <a:tableStyleId>{5C22544A-7EE6-4342-B048-85BDC9FD1C3A}</a:tableStyleId>
              </a:tblPr>
              <a:tblGrid>
                <a:gridCol w="2592288"/>
                <a:gridCol w="2772308"/>
                <a:gridCol w="2772308"/>
              </a:tblGrid>
              <a:tr h="1944216">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3.4.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avtomobillarining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Ruxsat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etilgan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to‘liq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vazni</a:t>
                      </a:r>
                      <a:r>
                        <a:rPr lang="ru-RU" sz="2000" kern="1200" dirty="0" smtClean="0">
                          <a:solidFill>
                            <a:schemeClr val="dk1"/>
                          </a:solidFill>
                          <a:latin typeface="+mn-lt"/>
                          <a:ea typeface="+mn-ea"/>
                          <a:cs typeface="+mn-cs"/>
                        </a:rPr>
                        <a:t> 3,5 </a:t>
                      </a:r>
                      <a:r>
                        <a:rPr lang="ru-RU" sz="2000" kern="1200" dirty="0" err="1" smtClean="0">
                          <a:solidFill>
                            <a:schemeClr val="dk1"/>
                          </a:solidFill>
                          <a:latin typeface="+mn-lt"/>
                          <a:ea typeface="+mn-ea"/>
                          <a:cs typeface="+mn-cs"/>
                        </a:rPr>
                        <a:t>tonnadan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agar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vazni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ko‘rsatilmagan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bo‘lsa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ruxsat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etilgan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to‘liq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vazni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ko‘rsatilgandan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avtomobillari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tarkiblarining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shuningdek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traktorlar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o‘ziyurar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uskunalarning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 </a:t>
                      </a:r>
                    </a:p>
                    <a:p>
                      <a:pPr algn="just"/>
                      <a:r>
                        <a:rPr lang="ru-RU" sz="2000" kern="1200" dirty="0" smtClean="0">
                          <a:solidFill>
                            <a:schemeClr val="dk1"/>
                          </a:solidFill>
                          <a:latin typeface="+mn-lt"/>
                          <a:ea typeface="+mn-ea"/>
                          <a:cs typeface="+mn-cs"/>
                        </a:rPr>
                        <a:t>3.4.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bortlariga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qiya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chiziq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tortilgan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odamlarni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tashish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uchun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mo‘ljallangan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avtomobillarining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taqiqlamaydi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3.5. “</a:t>
                      </a:r>
                      <a:r>
                        <a:rPr lang="ru-RU" sz="2000" kern="1200" dirty="0" err="1" smtClean="0">
                          <a:solidFill>
                            <a:schemeClr val="dk1"/>
                          </a:solidFill>
                          <a:latin typeface="+mn-lt"/>
                          <a:ea typeface="+mn-ea"/>
                          <a:cs typeface="+mn-cs"/>
                        </a:rPr>
                        <a:t>Mototsikllar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a:t>
                      </a:r>
                    </a:p>
                    <a:p>
                      <a:pPr marL="0" marR="0" indent="0" algn="just" defTabSz="914400" rtl="0" eaLnBrk="1" fontAlgn="auto" latinLnBrk="0" hangingPunct="1">
                        <a:lnSpc>
                          <a:spcPct val="100000"/>
                        </a:lnSpc>
                        <a:spcBef>
                          <a:spcPts val="0"/>
                        </a:spcBef>
                        <a:spcAft>
                          <a:spcPts val="0"/>
                        </a:spcAft>
                        <a:buClrTx/>
                        <a:buSzTx/>
                        <a:buFontTx/>
                        <a:buNone/>
                        <a:tabLst/>
                        <a:defRPr/>
                      </a:pPr>
                      <a:r>
                        <a:rPr lang="ru-RU" sz="1800" kern="1200" dirty="0" smtClean="0">
                          <a:solidFill>
                            <a:schemeClr val="dk1"/>
                          </a:solidFill>
                          <a:latin typeface="+mn-lt"/>
                          <a:ea typeface="+mn-ea"/>
                          <a:cs typeface="+mn-cs"/>
                        </a:rPr>
                        <a:t>3.6. “</a:t>
                      </a:r>
                      <a:r>
                        <a:rPr lang="ru-RU" sz="1800" kern="1200" dirty="0" err="1" smtClean="0">
                          <a:solidFill>
                            <a:schemeClr val="dk1"/>
                          </a:solidFill>
                          <a:latin typeface="+mn-lt"/>
                          <a:ea typeface="+mn-ea"/>
                          <a:cs typeface="+mn-cs"/>
                        </a:rPr>
                        <a:t>Traktorlar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harakatlanishi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taqiqlangan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Traktorlar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o‘ziyurar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uskunalarning</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harakatlanishi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taqiqlanadi</a:t>
                      </a:r>
                      <a:r>
                        <a:rPr lang="ru-RU" sz="1800" kern="1200" dirty="0" smtClean="0">
                          <a:solidFill>
                            <a:schemeClr val="dk1"/>
                          </a:solidFill>
                          <a:latin typeface="+mn-lt"/>
                          <a:ea typeface="+mn-ea"/>
                          <a:cs typeface="+mn-cs"/>
                        </a:rPr>
                        <a:t>.</a:t>
                      </a:r>
                    </a:p>
                  </a:txBody>
                  <a:tcPr/>
                </a:tc>
                <a:tc hMerge="1">
                  <a:txBody>
                    <a:bodyPr/>
                    <a:lstStyle/>
                    <a:p>
                      <a:endParaRPr lang="ru-RU"/>
                    </a:p>
                  </a:txBody>
                  <a:tcPr/>
                </a:tc>
                <a:tc hMerge="1">
                  <a:txBody>
                    <a:bodyPr/>
                    <a:lstStyle/>
                    <a:p>
                      <a:endParaRPr lang="ru-RU"/>
                    </a:p>
                  </a:txBody>
                  <a:tcPr/>
                </a:tc>
              </a:tr>
            </a:tbl>
          </a:graphicData>
        </a:graphic>
      </p:graphicFrame>
      <p:pic>
        <p:nvPicPr>
          <p:cNvPr id="19461" name="Picture 5"/>
          <p:cNvPicPr>
            <a:picLocks noChangeAspect="1" noChangeArrowheads="1"/>
          </p:cNvPicPr>
          <p:nvPr/>
        </p:nvPicPr>
        <p:blipFill>
          <a:blip r:embed="rId2" cstate="print"/>
          <a:srcRect l="26284" t="24609" r="32762" b="28142"/>
          <a:stretch>
            <a:fillRect/>
          </a:stretch>
        </p:blipFill>
        <p:spPr bwMode="auto">
          <a:xfrm>
            <a:off x="683568" y="1628800"/>
            <a:ext cx="2448272" cy="1494652"/>
          </a:xfrm>
          <a:prstGeom prst="rect">
            <a:avLst/>
          </a:prstGeom>
          <a:noFill/>
          <a:ln w="9525">
            <a:noFill/>
            <a:miter lim="800000"/>
            <a:headEnd/>
            <a:tailEnd/>
          </a:ln>
        </p:spPr>
      </p:pic>
      <p:pic>
        <p:nvPicPr>
          <p:cNvPr id="19462" name="Picture 6"/>
          <p:cNvPicPr>
            <a:picLocks noChangeAspect="1" noChangeArrowheads="1"/>
          </p:cNvPicPr>
          <p:nvPr/>
        </p:nvPicPr>
        <p:blipFill>
          <a:blip r:embed="rId3" cstate="print"/>
          <a:srcRect l="30630" t="25391" r="35611" b="26375"/>
          <a:stretch>
            <a:fillRect/>
          </a:stretch>
        </p:blipFill>
        <p:spPr bwMode="auto">
          <a:xfrm>
            <a:off x="3707904" y="1622898"/>
            <a:ext cx="2016224" cy="1446062"/>
          </a:xfrm>
          <a:prstGeom prst="rect">
            <a:avLst/>
          </a:prstGeom>
          <a:noFill/>
          <a:ln w="9525">
            <a:noFill/>
            <a:miter lim="800000"/>
            <a:headEnd/>
            <a:tailEnd/>
          </a:ln>
        </p:spPr>
      </p:pic>
      <p:pic>
        <p:nvPicPr>
          <p:cNvPr id="19463" name="Picture 7"/>
          <p:cNvPicPr>
            <a:picLocks noChangeAspect="1" noChangeArrowheads="1"/>
          </p:cNvPicPr>
          <p:nvPr/>
        </p:nvPicPr>
        <p:blipFill>
          <a:blip r:embed="rId4" cstate="print"/>
          <a:srcRect l="28778" t="20061" r="34695" b="25189"/>
          <a:stretch>
            <a:fillRect/>
          </a:stretch>
        </p:blipFill>
        <p:spPr bwMode="auto">
          <a:xfrm>
            <a:off x="6516216" y="1628800"/>
            <a:ext cx="1845330" cy="143373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539552" y="1340768"/>
          <a:ext cx="8136904" cy="4762088"/>
        </p:xfrm>
        <a:graphic>
          <a:graphicData uri="http://schemas.openxmlformats.org/drawingml/2006/table">
            <a:tbl>
              <a:tblPr firstRow="1" bandRow="1">
                <a:tableStyleId>{5C22544A-7EE6-4342-B048-85BDC9FD1C3A}</a:tableStyleId>
              </a:tblPr>
              <a:tblGrid>
                <a:gridCol w="2592288"/>
                <a:gridCol w="2772308"/>
                <a:gridCol w="2772308"/>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3.7. “</a:t>
                      </a:r>
                      <a:r>
                        <a:rPr lang="ru-RU" sz="2000" kern="1200" dirty="0" err="1" smtClean="0">
                          <a:solidFill>
                            <a:schemeClr val="dk1"/>
                          </a:solidFill>
                          <a:latin typeface="+mn-lt"/>
                          <a:ea typeface="+mn-ea"/>
                          <a:cs typeface="+mn-cs"/>
                        </a:rPr>
                        <a:t>Tirkama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avtomobillari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traktorlarning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barcha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turdagi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tirkamalar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shuningdek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mexanik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shatakka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3.8. “</a:t>
                      </a:r>
                      <a:r>
                        <a:rPr lang="ru-RU" sz="2000" kern="1200" dirty="0" err="1" smtClean="0">
                          <a:solidFill>
                            <a:schemeClr val="dk1"/>
                          </a:solidFill>
                          <a:latin typeface="+mn-lt"/>
                          <a:ea typeface="+mn-ea"/>
                          <a:cs typeface="+mn-cs"/>
                        </a:rPr>
                        <a:t>Ot-arava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Ot-arava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chana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otliqlar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hayvonlarning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shuningdek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chorva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poda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haydab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3.9. “</a:t>
                      </a:r>
                      <a:r>
                        <a:rPr lang="ru-RU" sz="2000" kern="1200" dirty="0" err="1" smtClean="0">
                          <a:solidFill>
                            <a:schemeClr val="dk1"/>
                          </a:solidFill>
                          <a:latin typeface="+mn-lt"/>
                          <a:ea typeface="+mn-ea"/>
                          <a:cs typeface="+mn-cs"/>
                        </a:rPr>
                        <a:t>Velosipedda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Velosipedda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mopedda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txBody>
                  <a:tcPr/>
                </a:tc>
                <a:tc hMerge="1">
                  <a:txBody>
                    <a:bodyPr/>
                    <a:lstStyle/>
                    <a:p>
                      <a:endParaRPr lang="ru-RU"/>
                    </a:p>
                  </a:txBody>
                  <a:tcPr/>
                </a:tc>
                <a:tc hMerge="1">
                  <a:txBody>
                    <a:bodyPr/>
                    <a:lstStyle/>
                    <a:p>
                      <a:endParaRPr lang="ru-RU"/>
                    </a:p>
                  </a:txBody>
                  <a:tcPr/>
                </a:tc>
              </a:tr>
            </a:tbl>
          </a:graphicData>
        </a:graphic>
      </p:graphicFrame>
      <p:pic>
        <p:nvPicPr>
          <p:cNvPr id="20482" name="Picture 2"/>
          <p:cNvPicPr>
            <a:picLocks noChangeAspect="1" noChangeArrowheads="1"/>
          </p:cNvPicPr>
          <p:nvPr/>
        </p:nvPicPr>
        <p:blipFill>
          <a:blip r:embed="rId2" cstate="print"/>
          <a:srcRect l="30712" t="30141" r="36082" b="27532"/>
          <a:stretch>
            <a:fillRect/>
          </a:stretch>
        </p:blipFill>
        <p:spPr bwMode="auto">
          <a:xfrm>
            <a:off x="611561" y="1700808"/>
            <a:ext cx="2448272" cy="1656184"/>
          </a:xfrm>
          <a:prstGeom prst="rect">
            <a:avLst/>
          </a:prstGeom>
          <a:noFill/>
          <a:ln w="9525">
            <a:noFill/>
            <a:miter lim="800000"/>
            <a:headEnd/>
            <a:tailEnd/>
          </a:ln>
        </p:spPr>
      </p:pic>
      <p:pic>
        <p:nvPicPr>
          <p:cNvPr id="20483" name="Picture 3"/>
          <p:cNvPicPr>
            <a:picLocks noChangeAspect="1" noChangeArrowheads="1"/>
          </p:cNvPicPr>
          <p:nvPr/>
        </p:nvPicPr>
        <p:blipFill>
          <a:blip r:embed="rId3" cstate="print"/>
          <a:srcRect l="32290" t="22438" r="38378" b="27360"/>
          <a:stretch>
            <a:fillRect/>
          </a:stretch>
        </p:blipFill>
        <p:spPr bwMode="auto">
          <a:xfrm>
            <a:off x="3563887" y="1700808"/>
            <a:ext cx="1944217" cy="1656184"/>
          </a:xfrm>
          <a:prstGeom prst="rect">
            <a:avLst/>
          </a:prstGeom>
          <a:noFill/>
          <a:ln w="9525">
            <a:noFill/>
            <a:miter lim="800000"/>
            <a:headEnd/>
            <a:tailEnd/>
          </a:ln>
        </p:spPr>
      </p:pic>
      <p:pic>
        <p:nvPicPr>
          <p:cNvPr id="20484" name="Picture 4"/>
          <p:cNvPicPr>
            <a:picLocks noChangeAspect="1" noChangeArrowheads="1"/>
          </p:cNvPicPr>
          <p:nvPr/>
        </p:nvPicPr>
        <p:blipFill>
          <a:blip r:embed="rId4" cstate="print"/>
          <a:srcRect l="29523" t="22438" r="36718" b="26375"/>
          <a:stretch>
            <a:fillRect/>
          </a:stretch>
        </p:blipFill>
        <p:spPr bwMode="auto">
          <a:xfrm>
            <a:off x="6214336" y="1700808"/>
            <a:ext cx="2102080" cy="1656184"/>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539552" y="1700808"/>
          <a:ext cx="8136904" cy="4457288"/>
        </p:xfrm>
        <a:graphic>
          <a:graphicData uri="http://schemas.openxmlformats.org/drawingml/2006/table">
            <a:tbl>
              <a:tblPr firstRow="1" bandRow="1">
                <a:tableStyleId>{5C22544A-7EE6-4342-B048-85BDC9FD1C3A}</a:tableStyleId>
              </a:tblPr>
              <a:tblGrid>
                <a:gridCol w="2592288"/>
                <a:gridCol w="2772308"/>
                <a:gridCol w="2772308"/>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3.10. “</a:t>
                      </a:r>
                      <a:r>
                        <a:rPr lang="ru-RU" sz="2000" kern="1200" dirty="0" err="1" smtClean="0">
                          <a:solidFill>
                            <a:schemeClr val="dk1"/>
                          </a:solidFill>
                          <a:latin typeface="+mn-lt"/>
                          <a:ea typeface="+mn-ea"/>
                          <a:cs typeface="+mn-cs"/>
                        </a:rPr>
                        <a:t>Piyodaning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3.11. “</a:t>
                      </a:r>
                      <a:r>
                        <a:rPr lang="ru-RU" sz="2000" kern="1200" dirty="0" err="1" smtClean="0">
                          <a:solidFill>
                            <a:schemeClr val="dk1"/>
                          </a:solidFill>
                          <a:latin typeface="+mn-lt"/>
                          <a:ea typeface="+mn-ea"/>
                          <a:cs typeface="+mn-cs"/>
                        </a:rPr>
                        <a:t>Vazn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Haqiqiy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umumiy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vazni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ko‘rsatilganidan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shuningdek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tarkiblarining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3.12. “</a:t>
                      </a:r>
                      <a:r>
                        <a:rPr lang="ru-RU" sz="2000" kern="1200" dirty="0" err="1" smtClean="0">
                          <a:solidFill>
                            <a:schemeClr val="dk1"/>
                          </a:solidFill>
                          <a:latin typeface="+mn-lt"/>
                          <a:ea typeface="+mn-ea"/>
                          <a:cs typeface="+mn-cs"/>
                        </a:rPr>
                        <a:t>O‘qqa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tushadigan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og‘irlik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qanday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o‘qiga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tushadigan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haqiqiy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og‘irlik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ko‘rsatilganidan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txBody>
                  <a:tcPr/>
                </a:tc>
                <a:tc hMerge="1">
                  <a:txBody>
                    <a:bodyPr/>
                    <a:lstStyle/>
                    <a:p>
                      <a:endParaRPr lang="ru-RU"/>
                    </a:p>
                  </a:txBody>
                  <a:tcPr/>
                </a:tc>
                <a:tc hMerge="1">
                  <a:txBody>
                    <a:bodyPr/>
                    <a:lstStyle/>
                    <a:p>
                      <a:endParaRPr lang="ru-RU"/>
                    </a:p>
                  </a:txBody>
                  <a:tcPr/>
                </a:tc>
              </a:tr>
            </a:tbl>
          </a:graphicData>
        </a:graphic>
      </p:graphicFrame>
      <p:pic>
        <p:nvPicPr>
          <p:cNvPr id="21506" name="Picture 2"/>
          <p:cNvPicPr>
            <a:picLocks noChangeAspect="1" noChangeArrowheads="1"/>
          </p:cNvPicPr>
          <p:nvPr/>
        </p:nvPicPr>
        <p:blipFill>
          <a:blip r:embed="rId2" cstate="print"/>
          <a:srcRect l="29605" t="23250" r="36082" b="26547"/>
          <a:stretch>
            <a:fillRect/>
          </a:stretch>
        </p:blipFill>
        <p:spPr bwMode="auto">
          <a:xfrm>
            <a:off x="611560" y="1916832"/>
            <a:ext cx="2376264" cy="1872208"/>
          </a:xfrm>
          <a:prstGeom prst="rect">
            <a:avLst/>
          </a:prstGeom>
          <a:noFill/>
          <a:ln w="9525">
            <a:noFill/>
            <a:miter lim="800000"/>
            <a:headEnd/>
            <a:tailEnd/>
          </a:ln>
        </p:spPr>
      </p:pic>
      <p:pic>
        <p:nvPicPr>
          <p:cNvPr id="21507" name="Picture 3"/>
          <p:cNvPicPr>
            <a:picLocks noChangeAspect="1" noChangeArrowheads="1"/>
          </p:cNvPicPr>
          <p:nvPr/>
        </p:nvPicPr>
        <p:blipFill>
          <a:blip r:embed="rId3" cstate="print"/>
          <a:srcRect l="30076" t="20469" r="38378" b="26375"/>
          <a:stretch>
            <a:fillRect/>
          </a:stretch>
        </p:blipFill>
        <p:spPr bwMode="auto">
          <a:xfrm>
            <a:off x="3603893" y="1916832"/>
            <a:ext cx="1976219" cy="1872208"/>
          </a:xfrm>
          <a:prstGeom prst="rect">
            <a:avLst/>
          </a:prstGeom>
          <a:noFill/>
          <a:ln w="9525">
            <a:noFill/>
            <a:miter lim="800000"/>
            <a:headEnd/>
            <a:tailEnd/>
          </a:ln>
        </p:spPr>
      </p:pic>
      <p:pic>
        <p:nvPicPr>
          <p:cNvPr id="21508" name="Picture 4"/>
          <p:cNvPicPr>
            <a:picLocks noChangeAspect="1" noChangeArrowheads="1"/>
          </p:cNvPicPr>
          <p:nvPr/>
        </p:nvPicPr>
        <p:blipFill>
          <a:blip r:embed="rId4" cstate="print"/>
          <a:srcRect l="27863" t="24407" r="35057" b="26375"/>
          <a:stretch>
            <a:fillRect/>
          </a:stretch>
        </p:blipFill>
        <p:spPr bwMode="auto">
          <a:xfrm>
            <a:off x="6012160" y="1916832"/>
            <a:ext cx="2508759" cy="187220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484784"/>
          <a:ext cx="8136904" cy="5066888"/>
        </p:xfrm>
        <a:graphic>
          <a:graphicData uri="http://schemas.openxmlformats.org/drawingml/2006/table">
            <a:tbl>
              <a:tblPr firstRow="1" bandRow="1">
                <a:tableStyleId>{5C22544A-7EE6-4342-B048-85BDC9FD1C3A}</a:tableStyleId>
              </a:tblPr>
              <a:tblGrid>
                <a:gridCol w="2592288"/>
                <a:gridCol w="2772308"/>
                <a:gridCol w="2772308"/>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3.13.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balandlik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Gabarit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balandligi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yuksiz</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ko‘rsatilgandan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3.14.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kenglik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Gabarit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kengligi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yuksiz</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ko‘rsatilganidan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3.15.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uzunlik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Gabarit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uzunligi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yuksiz</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ko‘rsatilganidan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tarkiblari</a:t>
                      </a:r>
                      <a:r>
                        <a:rPr lang="ru-RU" sz="2000" kern="1200" dirty="0" smtClean="0">
                          <a:solidFill>
                            <a:schemeClr val="dk1"/>
                          </a:solidFill>
                          <a:latin typeface="+mn-lt"/>
                          <a:ea typeface="+mn-ea"/>
                          <a:cs typeface="+mn-cs"/>
                        </a:rPr>
                        <a:t>)</a:t>
                      </a:r>
                      <a:r>
                        <a:rPr lang="ru-RU" sz="2000" kern="1200" dirty="0" err="1" smtClean="0">
                          <a:solidFill>
                            <a:schemeClr val="dk1"/>
                          </a:solidFill>
                          <a:latin typeface="+mn-lt"/>
                          <a:ea typeface="+mn-ea"/>
                          <a:cs typeface="+mn-cs"/>
                        </a:rPr>
                        <a:t>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endParaRPr lang="ru-RU" sz="2000" kern="1200" dirty="0">
                        <a:solidFill>
                          <a:schemeClr val="dk1"/>
                        </a:solidFill>
                        <a:latin typeface="+mn-lt"/>
                        <a:ea typeface="+mn-ea"/>
                        <a:cs typeface="+mn-cs"/>
                      </a:endParaRPr>
                    </a:p>
                  </a:txBody>
                  <a:tcPr/>
                </a:tc>
                <a:tc hMerge="1">
                  <a:txBody>
                    <a:bodyPr/>
                    <a:lstStyle/>
                    <a:p>
                      <a:endParaRPr lang="ru-RU"/>
                    </a:p>
                  </a:txBody>
                  <a:tcPr/>
                </a:tc>
                <a:tc hMerge="1">
                  <a:txBody>
                    <a:bodyPr/>
                    <a:lstStyle/>
                    <a:p>
                      <a:endParaRPr lang="ru-RU"/>
                    </a:p>
                  </a:txBody>
                  <a:tcPr/>
                </a:tc>
              </a:tr>
            </a:tbl>
          </a:graphicData>
        </a:graphic>
      </p:graphicFrame>
      <p:pic>
        <p:nvPicPr>
          <p:cNvPr id="22530" name="Picture 2"/>
          <p:cNvPicPr>
            <a:picLocks noChangeAspect="1" noChangeArrowheads="1"/>
          </p:cNvPicPr>
          <p:nvPr/>
        </p:nvPicPr>
        <p:blipFill>
          <a:blip r:embed="rId2" cstate="print"/>
          <a:srcRect l="29605" t="22266" r="37189" b="27532"/>
          <a:stretch>
            <a:fillRect/>
          </a:stretch>
        </p:blipFill>
        <p:spPr bwMode="auto">
          <a:xfrm>
            <a:off x="755576" y="1700808"/>
            <a:ext cx="2304256" cy="1836204"/>
          </a:xfrm>
          <a:prstGeom prst="rect">
            <a:avLst/>
          </a:prstGeom>
          <a:noFill/>
          <a:ln w="9525">
            <a:noFill/>
            <a:miter lim="800000"/>
            <a:headEnd/>
            <a:tailEnd/>
          </a:ln>
        </p:spPr>
      </p:pic>
      <p:pic>
        <p:nvPicPr>
          <p:cNvPr id="22531" name="Picture 3"/>
          <p:cNvPicPr>
            <a:picLocks noChangeAspect="1" noChangeArrowheads="1"/>
          </p:cNvPicPr>
          <p:nvPr/>
        </p:nvPicPr>
        <p:blipFill>
          <a:blip r:embed="rId3" cstate="print"/>
          <a:srcRect l="30992" t="24609" r="38569" b="27157"/>
          <a:stretch>
            <a:fillRect/>
          </a:stretch>
        </p:blipFill>
        <p:spPr bwMode="auto">
          <a:xfrm>
            <a:off x="3347864" y="1700808"/>
            <a:ext cx="2304257" cy="1800200"/>
          </a:xfrm>
          <a:prstGeom prst="rect">
            <a:avLst/>
          </a:prstGeom>
          <a:noFill/>
          <a:ln w="9525">
            <a:noFill/>
            <a:miter lim="800000"/>
            <a:headEnd/>
            <a:tailEnd/>
          </a:ln>
        </p:spPr>
      </p:pic>
      <p:pic>
        <p:nvPicPr>
          <p:cNvPr id="22532" name="Picture 4"/>
          <p:cNvPicPr>
            <a:picLocks noChangeAspect="1" noChangeArrowheads="1"/>
          </p:cNvPicPr>
          <p:nvPr/>
        </p:nvPicPr>
        <p:blipFill>
          <a:blip r:embed="rId4" cstate="print"/>
          <a:srcRect l="33397" t="22640" r="38378" b="25391"/>
          <a:stretch>
            <a:fillRect/>
          </a:stretch>
        </p:blipFill>
        <p:spPr bwMode="auto">
          <a:xfrm>
            <a:off x="6372200" y="1700808"/>
            <a:ext cx="1872208" cy="18002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484784"/>
          <a:ext cx="8136904" cy="5066888"/>
        </p:xfrm>
        <a:graphic>
          <a:graphicData uri="http://schemas.openxmlformats.org/drawingml/2006/table">
            <a:tbl>
              <a:tblPr firstRow="1" bandRow="1">
                <a:tableStyleId>{5C22544A-7EE6-4342-B048-85BDC9FD1C3A}</a:tableStyleId>
              </a:tblPr>
              <a:tblGrid>
                <a:gridCol w="2016224"/>
                <a:gridCol w="2088232"/>
                <a:gridCol w="2016224"/>
                <a:gridCol w="2016224"/>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4">
                  <a:txBody>
                    <a:bodyPr/>
                    <a:lstStyle/>
                    <a:p>
                      <a:r>
                        <a:rPr lang="ru-RU" sz="2000" kern="1200" dirty="0" smtClean="0">
                          <a:solidFill>
                            <a:schemeClr val="dk1"/>
                          </a:solidFill>
                          <a:latin typeface="+mn-lt"/>
                          <a:ea typeface="+mn-ea"/>
                          <a:cs typeface="+mn-cs"/>
                        </a:rPr>
                        <a:t>3.16. “</a:t>
                      </a:r>
                      <a:r>
                        <a:rPr lang="ru-RU" sz="2000" kern="1200" dirty="0" err="1" smtClean="0">
                          <a:solidFill>
                            <a:schemeClr val="dk1"/>
                          </a:solidFill>
                          <a:latin typeface="+mn-lt"/>
                          <a:ea typeface="+mn-ea"/>
                          <a:cs typeface="+mn-cs"/>
                        </a:rPr>
                        <a:t>Eng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kam</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oraliq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ko‘rsatilganidan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kam</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bo‘ylama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oraliq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masofada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r>
                        <a:rPr lang="ru-RU" sz="2000" kern="1200" dirty="0" smtClean="0">
                          <a:solidFill>
                            <a:schemeClr val="dk1"/>
                          </a:solidFill>
                          <a:latin typeface="+mn-lt"/>
                          <a:ea typeface="+mn-ea"/>
                          <a:cs typeface="+mn-cs"/>
                        </a:rPr>
                        <a:t>3.17.1. “</a:t>
                      </a:r>
                      <a:r>
                        <a:rPr lang="ru-RU" sz="2000" kern="1200" dirty="0" err="1" smtClean="0">
                          <a:solidFill>
                            <a:schemeClr val="dk1"/>
                          </a:solidFill>
                          <a:latin typeface="+mn-lt"/>
                          <a:ea typeface="+mn-ea"/>
                          <a:cs typeface="+mn-cs"/>
                        </a:rPr>
                        <a:t>Bojxona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Bojxona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nazorat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punkti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oldida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to‘xtamasdan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ketish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r>
                        <a:rPr lang="ru-RU" sz="2000" kern="1200" dirty="0" smtClean="0">
                          <a:solidFill>
                            <a:schemeClr val="dk1"/>
                          </a:solidFill>
                          <a:latin typeface="+mn-lt"/>
                          <a:ea typeface="+mn-ea"/>
                          <a:cs typeface="+mn-cs"/>
                        </a:rPr>
                        <a:t>3.17.2. “</a:t>
                      </a:r>
                      <a:r>
                        <a:rPr lang="ru-RU" sz="2000" kern="1200" dirty="0" err="1" smtClean="0">
                          <a:solidFill>
                            <a:schemeClr val="dk1"/>
                          </a:solidFill>
                          <a:latin typeface="+mn-lt"/>
                          <a:ea typeface="+mn-ea"/>
                          <a:cs typeface="+mn-cs"/>
                        </a:rPr>
                        <a:t>Xavf-xatar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hodisasi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avariya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yong‘in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boshqa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xavf-xatar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vaziyatlar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tufayli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istisnosiz</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barcha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bundan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keyin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r>
                        <a:rPr lang="ru-RU" sz="2000" kern="1200" dirty="0" smtClean="0">
                          <a:solidFill>
                            <a:schemeClr val="dk1"/>
                          </a:solidFill>
                          <a:latin typeface="+mn-lt"/>
                          <a:ea typeface="+mn-ea"/>
                          <a:cs typeface="+mn-cs"/>
                        </a:rPr>
                        <a:t>3.17.3. “</a:t>
                      </a:r>
                      <a:r>
                        <a:rPr lang="ru-RU" sz="2000" kern="1200" dirty="0" err="1" smtClean="0">
                          <a:solidFill>
                            <a:schemeClr val="dk1"/>
                          </a:solidFill>
                          <a:latin typeface="+mn-lt"/>
                          <a:ea typeface="+mn-ea"/>
                          <a:cs typeface="+mn-cs"/>
                        </a:rPr>
                        <a:t>Nazorat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joyi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tekshirib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o‘tkazilishi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majburiy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vaqtincha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doimiy</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nazorat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punktlarida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o‘rnatiladi</a:t>
                      </a:r>
                      <a:r>
                        <a:rPr lang="ru-RU" sz="2000" kern="1200" dirty="0" smtClean="0">
                          <a:solidFill>
                            <a:schemeClr val="dk1"/>
                          </a:solidFill>
                          <a:latin typeface="+mn-lt"/>
                          <a:ea typeface="+mn-ea"/>
                          <a:cs typeface="+mn-cs"/>
                        </a:rPr>
                        <a:t>.</a:t>
                      </a:r>
                      <a:endParaRPr lang="ru-RU" sz="2000" kern="1200" dirty="0">
                        <a:solidFill>
                          <a:schemeClr val="dk1"/>
                        </a:solidFill>
                        <a:latin typeface="+mn-lt"/>
                        <a:ea typeface="+mn-ea"/>
                        <a:cs typeface="+mn-cs"/>
                      </a:endParaRPr>
                    </a:p>
                  </a:txBody>
                  <a:tcPr/>
                </a:tc>
                <a:tc hMerge="1">
                  <a:txBody>
                    <a:bodyPr/>
                    <a:lstStyle/>
                    <a:p>
                      <a:endParaRPr lang="ru-RU"/>
                    </a:p>
                  </a:txBody>
                  <a:tcPr/>
                </a:tc>
                <a:tc hMerge="1">
                  <a:txBody>
                    <a:bodyPr/>
                    <a:lstStyle/>
                    <a:p>
                      <a:endParaRPr lang="ru-RU" sz="2000" kern="1200" dirty="0">
                        <a:solidFill>
                          <a:schemeClr val="dk1"/>
                        </a:solidFill>
                        <a:latin typeface="+mn-lt"/>
                        <a:ea typeface="+mn-ea"/>
                        <a:cs typeface="+mn-cs"/>
                      </a:endParaRPr>
                    </a:p>
                  </a:txBody>
                  <a:tcPr>
                    <a:lnL w="12700" cap="flat" cmpd="sng" algn="ctr">
                      <a:solidFill>
                        <a:schemeClr val="tx1"/>
                      </a:solidFill>
                      <a:prstDash val="solid"/>
                      <a:round/>
                      <a:headEnd type="none" w="med" len="med"/>
                      <a:tailEnd type="none" w="med" len="med"/>
                    </a:lnL>
                  </a:tcPr>
                </a:tc>
                <a:tc hMerge="1">
                  <a:txBody>
                    <a:bodyPr/>
                    <a:lstStyle/>
                    <a:p>
                      <a:endParaRPr lang="ru-RU"/>
                    </a:p>
                  </a:txBody>
                  <a:tcPr/>
                </a:tc>
              </a:tr>
            </a:tbl>
          </a:graphicData>
        </a:graphic>
      </p:graphicFrame>
      <p:pic>
        <p:nvPicPr>
          <p:cNvPr id="23554" name="Picture 2"/>
          <p:cNvPicPr>
            <a:picLocks noChangeAspect="1" noChangeArrowheads="1"/>
          </p:cNvPicPr>
          <p:nvPr/>
        </p:nvPicPr>
        <p:blipFill>
          <a:blip r:embed="rId2" cstate="print"/>
          <a:srcRect l="33479" t="23594" r="40510" b="26203"/>
          <a:stretch>
            <a:fillRect/>
          </a:stretch>
        </p:blipFill>
        <p:spPr bwMode="auto">
          <a:xfrm>
            <a:off x="755576" y="1700808"/>
            <a:ext cx="1800200" cy="1800200"/>
          </a:xfrm>
          <a:prstGeom prst="rect">
            <a:avLst/>
          </a:prstGeom>
          <a:noFill/>
          <a:ln w="9525">
            <a:noFill/>
            <a:miter lim="800000"/>
            <a:headEnd/>
            <a:tailEnd/>
          </a:ln>
        </p:spPr>
      </p:pic>
      <p:pic>
        <p:nvPicPr>
          <p:cNvPr id="23555" name="Picture 3"/>
          <p:cNvPicPr>
            <a:picLocks noChangeAspect="1" noChangeArrowheads="1"/>
          </p:cNvPicPr>
          <p:nvPr/>
        </p:nvPicPr>
        <p:blipFill>
          <a:blip r:embed="rId3" cstate="print"/>
          <a:srcRect l="34504" t="22438" r="42252" b="32281"/>
          <a:stretch>
            <a:fillRect/>
          </a:stretch>
        </p:blipFill>
        <p:spPr bwMode="auto">
          <a:xfrm>
            <a:off x="2699791" y="1700808"/>
            <a:ext cx="1878469" cy="1800200"/>
          </a:xfrm>
          <a:prstGeom prst="rect">
            <a:avLst/>
          </a:prstGeom>
          <a:noFill/>
          <a:ln w="9525">
            <a:noFill/>
            <a:miter lim="800000"/>
            <a:headEnd/>
            <a:tailEnd/>
          </a:ln>
        </p:spPr>
      </p:pic>
      <p:pic>
        <p:nvPicPr>
          <p:cNvPr id="23556" name="Picture 4"/>
          <p:cNvPicPr>
            <a:picLocks noChangeAspect="1" noChangeArrowheads="1"/>
          </p:cNvPicPr>
          <p:nvPr/>
        </p:nvPicPr>
        <p:blipFill>
          <a:blip r:embed="rId4" cstate="print"/>
          <a:srcRect l="37272" t="28344" r="42805" b="27360"/>
          <a:stretch>
            <a:fillRect/>
          </a:stretch>
        </p:blipFill>
        <p:spPr bwMode="auto">
          <a:xfrm>
            <a:off x="4916038" y="1700808"/>
            <a:ext cx="1600178" cy="1800200"/>
          </a:xfrm>
          <a:prstGeom prst="rect">
            <a:avLst/>
          </a:prstGeom>
          <a:noFill/>
          <a:ln w="9525">
            <a:noFill/>
            <a:miter lim="800000"/>
            <a:headEnd/>
            <a:tailEnd/>
          </a:ln>
        </p:spPr>
      </p:pic>
      <p:pic>
        <p:nvPicPr>
          <p:cNvPr id="23558" name="Picture 6"/>
          <p:cNvPicPr>
            <a:picLocks noChangeAspect="1" noChangeArrowheads="1"/>
          </p:cNvPicPr>
          <p:nvPr/>
        </p:nvPicPr>
        <p:blipFill>
          <a:blip r:embed="rId5" cstate="print"/>
          <a:srcRect l="53321" t="8657" r="40038" b="80093"/>
          <a:stretch>
            <a:fillRect/>
          </a:stretch>
        </p:blipFill>
        <p:spPr bwMode="auto">
          <a:xfrm>
            <a:off x="6847453" y="1759724"/>
            <a:ext cx="1756995" cy="159726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83568" y="1916832"/>
          <a:ext cx="8136904" cy="3238088"/>
        </p:xfrm>
        <a:graphic>
          <a:graphicData uri="http://schemas.openxmlformats.org/drawingml/2006/table">
            <a:tbl>
              <a:tblPr firstRow="1" bandRow="1">
                <a:tableStyleId>{5C22544A-7EE6-4342-B048-85BDC9FD1C3A}</a:tableStyleId>
              </a:tblPr>
              <a:tblGrid>
                <a:gridCol w="2664296"/>
                <a:gridCol w="2664296"/>
                <a:gridCol w="2808312"/>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3.18.1. “</a:t>
                      </a:r>
                      <a:r>
                        <a:rPr lang="ru-RU" sz="2000" kern="1200" dirty="0" err="1" smtClean="0">
                          <a:solidFill>
                            <a:schemeClr val="dk1"/>
                          </a:solidFill>
                          <a:latin typeface="+mn-lt"/>
                          <a:ea typeface="+mn-ea"/>
                          <a:cs typeface="+mn-cs"/>
                        </a:rPr>
                        <a:t>O‘ngga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burilish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3.18.2. “</a:t>
                      </a:r>
                      <a:r>
                        <a:rPr lang="ru-RU" sz="2000" kern="1200" dirty="0" err="1" smtClean="0">
                          <a:solidFill>
                            <a:schemeClr val="dk1"/>
                          </a:solidFill>
                          <a:latin typeface="+mn-lt"/>
                          <a:ea typeface="+mn-ea"/>
                          <a:cs typeface="+mn-cs"/>
                        </a:rPr>
                        <a:t>Chapga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burilish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3.19. “</a:t>
                      </a:r>
                      <a:r>
                        <a:rPr lang="ru-RU" sz="2000" kern="1200" dirty="0" err="1" smtClean="0">
                          <a:solidFill>
                            <a:schemeClr val="dk1"/>
                          </a:solidFill>
                          <a:latin typeface="+mn-lt"/>
                          <a:ea typeface="+mn-ea"/>
                          <a:cs typeface="+mn-cs"/>
                        </a:rPr>
                        <a:t>Qayrilish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a:t>
                      </a:r>
                    </a:p>
                  </a:txBody>
                  <a:tcPr/>
                </a:tc>
                <a:tc hMerge="1">
                  <a:txBody>
                    <a:bodyPr/>
                    <a:lstStyle/>
                    <a:p>
                      <a:endParaRPr lang="ru-RU"/>
                    </a:p>
                  </a:txBody>
                  <a:tcPr/>
                </a:tc>
                <a:tc hMerge="1">
                  <a:txBody>
                    <a:bodyPr/>
                    <a:lstStyle/>
                    <a:p>
                      <a:endParaRPr lang="ru-RU" sz="2000" kern="1200" dirty="0">
                        <a:solidFill>
                          <a:schemeClr val="dk1"/>
                        </a:solidFill>
                        <a:latin typeface="+mn-lt"/>
                        <a:ea typeface="+mn-ea"/>
                        <a:cs typeface="+mn-cs"/>
                      </a:endParaRPr>
                    </a:p>
                  </a:txBody>
                  <a:tcPr>
                    <a:lnL w="12700" cap="flat" cmpd="sng" algn="ctr">
                      <a:solidFill>
                        <a:schemeClr val="tx1"/>
                      </a:solidFill>
                      <a:prstDash val="solid"/>
                      <a:round/>
                      <a:headEnd type="none" w="med" len="med"/>
                      <a:tailEnd type="none" w="med" len="med"/>
                    </a:lnL>
                  </a:tcPr>
                </a:tc>
              </a:tr>
            </a:tbl>
          </a:graphicData>
        </a:graphic>
      </p:graphicFrame>
      <p:pic>
        <p:nvPicPr>
          <p:cNvPr id="24578" name="Picture 2"/>
          <p:cNvPicPr>
            <a:picLocks noChangeAspect="1" noChangeArrowheads="1"/>
          </p:cNvPicPr>
          <p:nvPr/>
        </p:nvPicPr>
        <p:blipFill>
          <a:blip r:embed="rId2" cstate="print"/>
          <a:srcRect l="30158" t="23250" r="36082" b="27532"/>
          <a:stretch>
            <a:fillRect/>
          </a:stretch>
        </p:blipFill>
        <p:spPr bwMode="auto">
          <a:xfrm>
            <a:off x="899592" y="2132856"/>
            <a:ext cx="2304256" cy="1888734"/>
          </a:xfrm>
          <a:prstGeom prst="rect">
            <a:avLst/>
          </a:prstGeom>
          <a:noFill/>
          <a:ln w="9525">
            <a:noFill/>
            <a:miter lim="800000"/>
            <a:headEnd/>
            <a:tailEnd/>
          </a:ln>
        </p:spPr>
      </p:pic>
      <p:pic>
        <p:nvPicPr>
          <p:cNvPr id="24579" name="Picture 3"/>
          <p:cNvPicPr>
            <a:picLocks noChangeAspect="1" noChangeArrowheads="1"/>
          </p:cNvPicPr>
          <p:nvPr/>
        </p:nvPicPr>
        <p:blipFill>
          <a:blip r:embed="rId3" cstate="print"/>
          <a:srcRect l="29523" t="25391" r="35611" b="28344"/>
          <a:stretch>
            <a:fillRect/>
          </a:stretch>
        </p:blipFill>
        <p:spPr bwMode="auto">
          <a:xfrm>
            <a:off x="3419872" y="2132856"/>
            <a:ext cx="2509555" cy="1872208"/>
          </a:xfrm>
          <a:prstGeom prst="rect">
            <a:avLst/>
          </a:prstGeom>
          <a:noFill/>
          <a:ln w="9525">
            <a:noFill/>
            <a:miter lim="800000"/>
            <a:headEnd/>
            <a:tailEnd/>
          </a:ln>
        </p:spPr>
      </p:pic>
      <p:pic>
        <p:nvPicPr>
          <p:cNvPr id="24580" name="Picture 4"/>
          <p:cNvPicPr>
            <a:picLocks noChangeAspect="1" noChangeArrowheads="1"/>
          </p:cNvPicPr>
          <p:nvPr/>
        </p:nvPicPr>
        <p:blipFill>
          <a:blip r:embed="rId4" cstate="print"/>
          <a:srcRect l="30630" t="19485" r="37271" b="27360"/>
          <a:stretch>
            <a:fillRect/>
          </a:stretch>
        </p:blipFill>
        <p:spPr bwMode="auto">
          <a:xfrm>
            <a:off x="6372200" y="2132856"/>
            <a:ext cx="2160240" cy="187220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83568" y="1412776"/>
          <a:ext cx="8136904" cy="5066888"/>
        </p:xfrm>
        <a:graphic>
          <a:graphicData uri="http://schemas.openxmlformats.org/drawingml/2006/table">
            <a:tbl>
              <a:tblPr firstRow="1" bandRow="1">
                <a:tableStyleId>{5C22544A-7EE6-4342-B048-85BDC9FD1C3A}</a:tableStyleId>
              </a:tblPr>
              <a:tblGrid>
                <a:gridCol w="2664296"/>
                <a:gridCol w="2664296"/>
                <a:gridCol w="2808312"/>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3.20. “</a:t>
                      </a:r>
                      <a:r>
                        <a:rPr lang="ru-RU" sz="2000" kern="1200" dirty="0" err="1" smtClean="0">
                          <a:solidFill>
                            <a:schemeClr val="dk1"/>
                          </a:solidFill>
                          <a:latin typeface="+mn-lt"/>
                          <a:ea typeface="+mn-ea"/>
                          <a:cs typeface="+mn-cs"/>
                        </a:rPr>
                        <a:t>Quvib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Soatiga</a:t>
                      </a:r>
                      <a:r>
                        <a:rPr lang="ru-RU" sz="2000" kern="1200" dirty="0" smtClean="0">
                          <a:solidFill>
                            <a:schemeClr val="dk1"/>
                          </a:solidFill>
                          <a:latin typeface="+mn-lt"/>
                          <a:ea typeface="+mn-ea"/>
                          <a:cs typeface="+mn-cs"/>
                        </a:rPr>
                        <a:t> 40 </a:t>
                      </a:r>
                      <a:r>
                        <a:rPr lang="ru-RU" sz="2000" kern="1200" dirty="0" err="1" smtClean="0">
                          <a:solidFill>
                            <a:schemeClr val="dk1"/>
                          </a:solidFill>
                          <a:latin typeface="+mn-lt"/>
                          <a:ea typeface="+mn-ea"/>
                          <a:cs typeface="+mn-cs"/>
                        </a:rPr>
                        <a:t>km</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kam</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tezlikda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harakatlanayotgan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yakka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vositasidan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boshqa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quvib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3.21. “</a:t>
                      </a:r>
                      <a:r>
                        <a:rPr lang="ru-RU" sz="2000" kern="1200" dirty="0" err="1" smtClean="0">
                          <a:solidFill>
                            <a:schemeClr val="dk1"/>
                          </a:solidFill>
                          <a:latin typeface="+mn-lt"/>
                          <a:ea typeface="+mn-ea"/>
                          <a:cs typeface="+mn-cs"/>
                        </a:rPr>
                        <a:t>Quvib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hududning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oxiri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3.22.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avtomobillarida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quvib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To‘liq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vazni</a:t>
                      </a:r>
                      <a:r>
                        <a:rPr lang="ru-RU" sz="2000" kern="1200" dirty="0" smtClean="0">
                          <a:solidFill>
                            <a:schemeClr val="dk1"/>
                          </a:solidFill>
                          <a:latin typeface="+mn-lt"/>
                          <a:ea typeface="+mn-ea"/>
                          <a:cs typeface="+mn-cs"/>
                        </a:rPr>
                        <a:t> 3,5 </a:t>
                      </a:r>
                      <a:r>
                        <a:rPr lang="ru-RU" sz="2000" kern="1200" dirty="0" err="1" smtClean="0">
                          <a:solidFill>
                            <a:schemeClr val="dk1"/>
                          </a:solidFill>
                          <a:latin typeface="+mn-lt"/>
                          <a:ea typeface="+mn-ea"/>
                          <a:cs typeface="+mn-cs"/>
                        </a:rPr>
                        <a:t>tonnadan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avtomobillarida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barcha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quvib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soatiga</a:t>
                      </a:r>
                      <a:r>
                        <a:rPr lang="ru-RU" sz="2000" kern="1200" dirty="0" smtClean="0">
                          <a:solidFill>
                            <a:schemeClr val="dk1"/>
                          </a:solidFill>
                          <a:latin typeface="+mn-lt"/>
                          <a:ea typeface="+mn-ea"/>
                          <a:cs typeface="+mn-cs"/>
                        </a:rPr>
                        <a:t> 40 </a:t>
                      </a:r>
                      <a:r>
                        <a:rPr lang="ru-RU" sz="2000" kern="1200" dirty="0" err="1" smtClean="0">
                          <a:solidFill>
                            <a:schemeClr val="dk1"/>
                          </a:solidFill>
                          <a:latin typeface="+mn-lt"/>
                          <a:ea typeface="+mn-ea"/>
                          <a:cs typeface="+mn-cs"/>
                        </a:rPr>
                        <a:t>km</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kam</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tezlikda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harakatlanayotgan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traktor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ot-arava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velosiped</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bundan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mustasno</a:t>
                      </a:r>
                      <a:r>
                        <a:rPr lang="ru-RU" sz="2000" kern="1200" dirty="0" smtClean="0">
                          <a:solidFill>
                            <a:schemeClr val="dk1"/>
                          </a:solidFill>
                          <a:latin typeface="+mn-lt"/>
                          <a:ea typeface="+mn-ea"/>
                          <a:cs typeface="+mn-cs"/>
                        </a:rPr>
                        <a:t>).</a:t>
                      </a:r>
                      <a:endParaRPr lang="ru-RU" sz="2000" kern="1200" dirty="0">
                        <a:solidFill>
                          <a:schemeClr val="dk1"/>
                        </a:solidFill>
                        <a:latin typeface="+mn-lt"/>
                        <a:ea typeface="+mn-ea"/>
                        <a:cs typeface="+mn-cs"/>
                      </a:endParaRPr>
                    </a:p>
                  </a:txBody>
                  <a:tcPr/>
                </a:tc>
                <a:tc hMerge="1">
                  <a:txBody>
                    <a:bodyPr/>
                    <a:lstStyle/>
                    <a:p>
                      <a:endParaRPr lang="ru-RU"/>
                    </a:p>
                  </a:txBody>
                  <a:tcPr/>
                </a:tc>
                <a:tc hMerge="1">
                  <a:txBody>
                    <a:bodyPr/>
                    <a:lstStyle/>
                    <a:p>
                      <a:endParaRPr lang="ru-RU" sz="2000" kern="1200" dirty="0">
                        <a:solidFill>
                          <a:schemeClr val="dk1"/>
                        </a:solidFill>
                        <a:latin typeface="+mn-lt"/>
                        <a:ea typeface="+mn-ea"/>
                        <a:cs typeface="+mn-cs"/>
                      </a:endParaRPr>
                    </a:p>
                  </a:txBody>
                  <a:tcPr>
                    <a:lnL w="12700" cap="flat" cmpd="sng" algn="ctr">
                      <a:solidFill>
                        <a:schemeClr val="tx1"/>
                      </a:solidFill>
                      <a:prstDash val="solid"/>
                      <a:round/>
                      <a:headEnd type="none" w="med" len="med"/>
                      <a:tailEnd type="none" w="med" len="med"/>
                    </a:lnL>
                  </a:tcPr>
                </a:tc>
              </a:tr>
            </a:tbl>
          </a:graphicData>
        </a:graphic>
      </p:graphicFrame>
      <p:pic>
        <p:nvPicPr>
          <p:cNvPr id="24581" name="Picture 5"/>
          <p:cNvPicPr>
            <a:picLocks noChangeAspect="1" noChangeArrowheads="1"/>
          </p:cNvPicPr>
          <p:nvPr/>
        </p:nvPicPr>
        <p:blipFill>
          <a:blip r:embed="rId2" cstate="print"/>
          <a:srcRect l="31818" t="21282" r="38296" b="29500"/>
          <a:stretch>
            <a:fillRect/>
          </a:stretch>
        </p:blipFill>
        <p:spPr bwMode="auto">
          <a:xfrm>
            <a:off x="1043608" y="1556792"/>
            <a:ext cx="2099753" cy="1944216"/>
          </a:xfrm>
          <a:prstGeom prst="rect">
            <a:avLst/>
          </a:prstGeom>
          <a:noFill/>
          <a:ln w="9525">
            <a:noFill/>
            <a:miter lim="800000"/>
            <a:headEnd/>
            <a:tailEnd/>
          </a:ln>
        </p:spPr>
      </p:pic>
      <p:pic>
        <p:nvPicPr>
          <p:cNvPr id="24582" name="Picture 6"/>
          <p:cNvPicPr>
            <a:picLocks noChangeAspect="1" noChangeArrowheads="1"/>
          </p:cNvPicPr>
          <p:nvPr/>
        </p:nvPicPr>
        <p:blipFill>
          <a:blip r:embed="rId3" cstate="print"/>
          <a:srcRect l="32290" t="26375" r="38378" b="26375"/>
          <a:stretch>
            <a:fillRect/>
          </a:stretch>
        </p:blipFill>
        <p:spPr bwMode="auto">
          <a:xfrm>
            <a:off x="3577389" y="1556792"/>
            <a:ext cx="2146739" cy="1944216"/>
          </a:xfrm>
          <a:prstGeom prst="rect">
            <a:avLst/>
          </a:prstGeom>
          <a:noFill/>
          <a:ln w="9525">
            <a:noFill/>
            <a:miter lim="800000"/>
            <a:headEnd/>
            <a:tailEnd/>
          </a:ln>
        </p:spPr>
      </p:pic>
      <p:pic>
        <p:nvPicPr>
          <p:cNvPr id="24583" name="Picture 7"/>
          <p:cNvPicPr>
            <a:picLocks noChangeAspect="1" noChangeArrowheads="1"/>
          </p:cNvPicPr>
          <p:nvPr/>
        </p:nvPicPr>
        <p:blipFill>
          <a:blip r:embed="rId4" cstate="print"/>
          <a:srcRect l="31183" t="21454" r="37825" b="26375"/>
          <a:stretch>
            <a:fillRect/>
          </a:stretch>
        </p:blipFill>
        <p:spPr bwMode="auto">
          <a:xfrm>
            <a:off x="6406165" y="1556792"/>
            <a:ext cx="2054267" cy="1944216"/>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844824"/>
          <a:ext cx="8136904" cy="3542888"/>
        </p:xfrm>
        <a:graphic>
          <a:graphicData uri="http://schemas.openxmlformats.org/drawingml/2006/table">
            <a:tbl>
              <a:tblPr firstRow="1" bandRow="1">
                <a:tableStyleId>{5C22544A-7EE6-4342-B048-85BDC9FD1C3A}</a:tableStyleId>
              </a:tblPr>
              <a:tblGrid>
                <a:gridCol w="2664296"/>
                <a:gridCol w="2664296"/>
                <a:gridCol w="2808312"/>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3.23.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avtomobillarida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quvib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o‘tish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hududning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oxiri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3.24. “</a:t>
                      </a:r>
                      <a:r>
                        <a:rPr lang="ru-RU" sz="2000" kern="1200" dirty="0" err="1" smtClean="0">
                          <a:solidFill>
                            <a:schemeClr val="dk1"/>
                          </a:solidFill>
                          <a:latin typeface="+mn-lt"/>
                          <a:ea typeface="+mn-ea"/>
                          <a:cs typeface="+mn-cs"/>
                        </a:rPr>
                        <a:t>Yuqori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tezlik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ko‘rsatilganidan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ortiq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tezlikda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km</a:t>
                      </a:r>
                      <a:r>
                        <a:rPr lang="ru-RU" sz="2000" kern="1200" dirty="0" smtClean="0">
                          <a:solidFill>
                            <a:schemeClr val="dk1"/>
                          </a:solidFill>
                          <a:latin typeface="+mn-lt"/>
                          <a:ea typeface="+mn-ea"/>
                          <a:cs typeface="+mn-cs"/>
                        </a:rPr>
                        <a:t>/</a:t>
                      </a:r>
                      <a:r>
                        <a:rPr lang="ru-RU" sz="2000" kern="1200" dirty="0" err="1" smtClean="0">
                          <a:solidFill>
                            <a:schemeClr val="dk1"/>
                          </a:solidFill>
                          <a:latin typeface="+mn-lt"/>
                          <a:ea typeface="+mn-ea"/>
                          <a:cs typeface="+mn-cs"/>
                        </a:rPr>
                        <a:t>s</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taqiqlanishini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bildiradi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3.25. “</a:t>
                      </a:r>
                      <a:r>
                        <a:rPr lang="ru-RU" sz="2000" kern="1200" dirty="0" err="1" smtClean="0">
                          <a:solidFill>
                            <a:schemeClr val="dk1"/>
                          </a:solidFill>
                          <a:latin typeface="+mn-lt"/>
                          <a:ea typeface="+mn-ea"/>
                          <a:cs typeface="+mn-cs"/>
                        </a:rPr>
                        <a:t>Yuqori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tezlik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cheklangan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hududning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oxiri</a:t>
                      </a:r>
                      <a:r>
                        <a:rPr lang="ru-RU" sz="2000" kern="1200" dirty="0" smtClean="0">
                          <a:solidFill>
                            <a:schemeClr val="dk1"/>
                          </a:solidFill>
                          <a:latin typeface="+mn-lt"/>
                          <a:ea typeface="+mn-ea"/>
                          <a:cs typeface="+mn-cs"/>
                        </a:rPr>
                        <a:t>”.</a:t>
                      </a:r>
                    </a:p>
                  </a:txBody>
                  <a:tcPr/>
                </a:tc>
                <a:tc hMerge="1">
                  <a:txBody>
                    <a:bodyPr/>
                    <a:lstStyle/>
                    <a:p>
                      <a:endParaRPr lang="ru-RU"/>
                    </a:p>
                  </a:txBody>
                  <a:tcPr/>
                </a:tc>
                <a:tc hMerge="1">
                  <a:txBody>
                    <a:bodyPr/>
                    <a:lstStyle/>
                    <a:p>
                      <a:endParaRPr lang="ru-RU" sz="2000" kern="1200" dirty="0">
                        <a:solidFill>
                          <a:schemeClr val="dk1"/>
                        </a:solidFill>
                        <a:latin typeface="+mn-lt"/>
                        <a:ea typeface="+mn-ea"/>
                        <a:cs typeface="+mn-cs"/>
                      </a:endParaRPr>
                    </a:p>
                  </a:txBody>
                  <a:tcPr>
                    <a:lnL w="12700" cap="flat" cmpd="sng" algn="ctr">
                      <a:solidFill>
                        <a:schemeClr val="tx1"/>
                      </a:solidFill>
                      <a:prstDash val="solid"/>
                      <a:round/>
                      <a:headEnd type="none" w="med" len="med"/>
                      <a:tailEnd type="none" w="med" len="med"/>
                    </a:lnL>
                  </a:tcPr>
                </a:tc>
              </a:tr>
            </a:tbl>
          </a:graphicData>
        </a:graphic>
      </p:graphicFrame>
      <p:pic>
        <p:nvPicPr>
          <p:cNvPr id="25602" name="Picture 2"/>
          <p:cNvPicPr>
            <a:picLocks noChangeAspect="1" noChangeArrowheads="1"/>
          </p:cNvPicPr>
          <p:nvPr/>
        </p:nvPicPr>
        <p:blipFill>
          <a:blip r:embed="rId2" cstate="print"/>
          <a:srcRect l="28498" t="26203" r="34975" b="26547"/>
          <a:stretch>
            <a:fillRect/>
          </a:stretch>
        </p:blipFill>
        <p:spPr bwMode="auto">
          <a:xfrm>
            <a:off x="683567" y="2060848"/>
            <a:ext cx="2475275" cy="1800200"/>
          </a:xfrm>
          <a:prstGeom prst="rect">
            <a:avLst/>
          </a:prstGeom>
          <a:noFill/>
          <a:ln w="9525">
            <a:noFill/>
            <a:miter lim="800000"/>
            <a:headEnd/>
            <a:tailEnd/>
          </a:ln>
        </p:spPr>
      </p:pic>
      <p:pic>
        <p:nvPicPr>
          <p:cNvPr id="25603" name="Picture 3"/>
          <p:cNvPicPr>
            <a:picLocks noChangeAspect="1" noChangeArrowheads="1"/>
          </p:cNvPicPr>
          <p:nvPr/>
        </p:nvPicPr>
        <p:blipFill>
          <a:blip r:embed="rId3" cstate="print"/>
          <a:srcRect l="31183" t="28344" r="36718" b="27360"/>
          <a:stretch>
            <a:fillRect/>
          </a:stretch>
        </p:blipFill>
        <p:spPr bwMode="auto">
          <a:xfrm>
            <a:off x="3419872" y="2060848"/>
            <a:ext cx="2376264" cy="1800200"/>
          </a:xfrm>
          <a:prstGeom prst="rect">
            <a:avLst/>
          </a:prstGeom>
          <a:noFill/>
          <a:ln w="9525">
            <a:noFill/>
            <a:miter lim="800000"/>
            <a:headEnd/>
            <a:tailEnd/>
          </a:ln>
        </p:spPr>
      </p:pic>
      <p:pic>
        <p:nvPicPr>
          <p:cNvPr id="25604" name="Picture 4"/>
          <p:cNvPicPr>
            <a:picLocks noChangeAspect="1" noChangeArrowheads="1"/>
          </p:cNvPicPr>
          <p:nvPr/>
        </p:nvPicPr>
        <p:blipFill>
          <a:blip r:embed="rId4" cstate="print"/>
          <a:srcRect l="31183" t="29328" r="37825" b="23422"/>
          <a:stretch>
            <a:fillRect/>
          </a:stretch>
        </p:blipFill>
        <p:spPr bwMode="auto">
          <a:xfrm>
            <a:off x="6360199" y="2060848"/>
            <a:ext cx="2100233" cy="180020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11560" y="1844824"/>
          <a:ext cx="8136904" cy="4762088"/>
        </p:xfrm>
        <a:graphic>
          <a:graphicData uri="http://schemas.openxmlformats.org/drawingml/2006/table">
            <a:tbl>
              <a:tblPr firstRow="1" bandRow="1">
                <a:tableStyleId>{5C22544A-7EE6-4342-B048-85BDC9FD1C3A}</a:tableStyleId>
              </a:tblPr>
              <a:tblGrid>
                <a:gridCol w="4104456"/>
                <a:gridCol w="4032448"/>
              </a:tblGrid>
              <a:tr h="2232248">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2">
                  <a:txBody>
                    <a:bodyPr/>
                    <a:lstStyle/>
                    <a:p>
                      <a:pPr algn="just"/>
                      <a:r>
                        <a:rPr lang="ru-RU" sz="2000" kern="1200" dirty="0" smtClean="0">
                          <a:solidFill>
                            <a:schemeClr val="dk1"/>
                          </a:solidFill>
                          <a:latin typeface="+mn-lt"/>
                          <a:ea typeface="+mn-ea"/>
                          <a:cs typeface="+mn-cs"/>
                        </a:rPr>
                        <a:t>3.26. “</a:t>
                      </a:r>
                      <a:r>
                        <a:rPr lang="ru-RU" sz="2000" kern="1200" dirty="0" err="1" smtClean="0">
                          <a:solidFill>
                            <a:schemeClr val="dk1"/>
                          </a:solidFill>
                          <a:latin typeface="+mn-lt"/>
                          <a:ea typeface="+mn-ea"/>
                          <a:cs typeface="+mn-cs"/>
                        </a:rPr>
                        <a:t>Tovush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moslamalaridan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foydalanish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hodisasining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oldini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olish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hollaridan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boshqa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vaziyatlarda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tovush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moslamasidan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foydalanish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3.27. “</a:t>
                      </a:r>
                      <a:r>
                        <a:rPr lang="ru-RU" sz="2000" kern="1200" dirty="0" err="1" smtClean="0">
                          <a:solidFill>
                            <a:schemeClr val="dk1"/>
                          </a:solidFill>
                          <a:latin typeface="+mn-lt"/>
                          <a:ea typeface="+mn-ea"/>
                          <a:cs typeface="+mn-cs"/>
                        </a:rPr>
                        <a:t>To‘xtash</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to‘xtashi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to‘xtab</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turishi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taqiqlanadi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xizmat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vazifasini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bajarayotgan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xodimga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biriktirilgan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yoki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qizil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yoxud</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ko‘k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qizil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rangli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yaltiroq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mayoqchasi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jihozlangan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hamda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maxsus</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rangli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bo‘yoq</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sxemalar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yozuvlar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bilan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belgilangan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vositalari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bundan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mustasno</a:t>
                      </a:r>
                      <a:r>
                        <a:rPr lang="ru-RU" sz="2000" kern="1200" dirty="0" smtClean="0">
                          <a:solidFill>
                            <a:schemeClr val="dk1"/>
                          </a:solidFill>
                          <a:latin typeface="+mn-lt"/>
                          <a:ea typeface="+mn-ea"/>
                          <a:cs typeface="+mn-cs"/>
                        </a:rPr>
                        <a:t>).</a:t>
                      </a:r>
                    </a:p>
                  </a:txBody>
                  <a:tcPr/>
                </a:tc>
                <a:tc hMerge="1">
                  <a:txBody>
                    <a:bodyPr/>
                    <a:lstStyle/>
                    <a:p>
                      <a:endParaRPr lang="ru-RU"/>
                    </a:p>
                  </a:txBody>
                  <a:tcPr/>
                </a:tc>
              </a:tr>
            </a:tbl>
          </a:graphicData>
        </a:graphic>
      </p:graphicFrame>
      <p:pic>
        <p:nvPicPr>
          <p:cNvPr id="25605" name="Picture 5"/>
          <p:cNvPicPr>
            <a:picLocks noChangeAspect="1" noChangeArrowheads="1"/>
          </p:cNvPicPr>
          <p:nvPr/>
        </p:nvPicPr>
        <p:blipFill>
          <a:blip r:embed="rId2" cstate="print"/>
          <a:srcRect l="25731" t="22266" r="32208" b="26547"/>
          <a:stretch>
            <a:fillRect/>
          </a:stretch>
        </p:blipFill>
        <p:spPr bwMode="auto">
          <a:xfrm>
            <a:off x="1115615" y="1988840"/>
            <a:ext cx="3024337" cy="1944216"/>
          </a:xfrm>
          <a:prstGeom prst="rect">
            <a:avLst/>
          </a:prstGeom>
          <a:noFill/>
          <a:ln w="9525">
            <a:noFill/>
            <a:miter lim="800000"/>
            <a:headEnd/>
            <a:tailEnd/>
          </a:ln>
        </p:spPr>
      </p:pic>
      <p:pic>
        <p:nvPicPr>
          <p:cNvPr id="25606" name="Picture 6"/>
          <p:cNvPicPr>
            <a:picLocks noChangeAspect="1" noChangeArrowheads="1"/>
          </p:cNvPicPr>
          <p:nvPr/>
        </p:nvPicPr>
        <p:blipFill>
          <a:blip r:embed="rId3" cstate="print"/>
          <a:srcRect l="31183" t="24407" r="37825" b="30313"/>
          <a:stretch>
            <a:fillRect/>
          </a:stretch>
        </p:blipFill>
        <p:spPr bwMode="auto">
          <a:xfrm>
            <a:off x="5364088" y="1988840"/>
            <a:ext cx="2448272" cy="1944215"/>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683568" y="1340768"/>
          <a:ext cx="8136904" cy="5183480"/>
        </p:xfrm>
        <a:graphic>
          <a:graphicData uri="http://schemas.openxmlformats.org/drawingml/2006/table">
            <a:tbl>
              <a:tblPr firstRow="1" bandRow="1">
                <a:tableStyleId>{5C22544A-7EE6-4342-B048-85BDC9FD1C3A}</a:tableStyleId>
              </a:tblPr>
              <a:tblGrid>
                <a:gridCol w="2664296"/>
                <a:gridCol w="2952328"/>
                <a:gridCol w="2520280"/>
              </a:tblGrid>
              <a:tr h="1800200">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1800" kern="1200" dirty="0" smtClean="0">
                          <a:solidFill>
                            <a:schemeClr val="dk1"/>
                          </a:solidFill>
                          <a:latin typeface="+mn-lt"/>
                          <a:ea typeface="+mn-ea"/>
                          <a:cs typeface="+mn-cs"/>
                        </a:rPr>
                        <a:t>3.28. “</a:t>
                      </a:r>
                      <a:r>
                        <a:rPr lang="ru-RU" sz="1800" kern="1200" dirty="0" err="1" smtClean="0">
                          <a:solidFill>
                            <a:schemeClr val="dk1"/>
                          </a:solidFill>
                          <a:latin typeface="+mn-lt"/>
                          <a:ea typeface="+mn-ea"/>
                          <a:cs typeface="+mn-cs"/>
                        </a:rPr>
                        <a:t>To‘xtab</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turish</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taqiqlangan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Transport</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vositalarining</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to‘xtab</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turishi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taqiqlanadi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xizmat</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vazifasini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bajarayotgan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xodimga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biriktirilgan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ko‘k</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yoki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qizil</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yoxud</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ko‘k</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qizil</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rangli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yaltiroq</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mayoqchasi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bilan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jihozlangan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hamda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maxsus</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rangli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bo‘yoq</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sxemalar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yozuvlar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bilan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belgilangan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transport</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vositalari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bundan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mustasno</a:t>
                      </a:r>
                      <a:r>
                        <a:rPr lang="ru-RU" sz="1800" kern="1200" dirty="0" smtClean="0">
                          <a:solidFill>
                            <a:schemeClr val="dk1"/>
                          </a:solidFill>
                          <a:latin typeface="+mn-lt"/>
                          <a:ea typeface="+mn-ea"/>
                          <a:cs typeface="+mn-cs"/>
                        </a:rPr>
                        <a:t>).</a:t>
                      </a:r>
                    </a:p>
                    <a:p>
                      <a:pPr algn="just"/>
                      <a:r>
                        <a:rPr lang="ru-RU" sz="1800" kern="1200" dirty="0" smtClean="0">
                          <a:solidFill>
                            <a:schemeClr val="dk1"/>
                          </a:solidFill>
                          <a:latin typeface="+mn-lt"/>
                          <a:ea typeface="+mn-ea"/>
                          <a:cs typeface="+mn-cs"/>
                        </a:rPr>
                        <a:t>3.29. “</a:t>
                      </a:r>
                      <a:r>
                        <a:rPr lang="ru-RU" sz="1800" kern="1200" dirty="0" err="1" smtClean="0">
                          <a:solidFill>
                            <a:schemeClr val="dk1"/>
                          </a:solidFill>
                          <a:latin typeface="+mn-lt"/>
                          <a:ea typeface="+mn-ea"/>
                          <a:cs typeface="+mn-cs"/>
                        </a:rPr>
                        <a:t>Oyning</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toq</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kunlarida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to‘xtab</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turish</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taqiqlangan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xizmat</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vazifasini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bajarayotgan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xodimga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biriktirilgan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ko‘k</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yoki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qizil</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yoxud</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ko‘k</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qizil</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rangli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yaltiroq</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mayoqchasi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bilan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jihozlangan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hamda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maxsus</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rangli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bo‘yoq</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sxemalar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yozuvlar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bilan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belgilangan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transport</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vositalari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bundan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mustasno</a:t>
                      </a:r>
                      <a:r>
                        <a:rPr lang="ru-RU" sz="1800" kern="1200" dirty="0" smtClean="0">
                          <a:solidFill>
                            <a:schemeClr val="dk1"/>
                          </a:solidFill>
                          <a:latin typeface="+mn-lt"/>
                          <a:ea typeface="+mn-ea"/>
                          <a:cs typeface="+mn-cs"/>
                        </a:rPr>
                        <a:t>).</a:t>
                      </a:r>
                    </a:p>
                    <a:p>
                      <a:pPr algn="just"/>
                      <a:r>
                        <a:rPr lang="ru-RU" sz="1800" kern="1200" dirty="0" smtClean="0">
                          <a:solidFill>
                            <a:schemeClr val="dk1"/>
                          </a:solidFill>
                          <a:latin typeface="+mn-lt"/>
                          <a:ea typeface="+mn-ea"/>
                          <a:cs typeface="+mn-cs"/>
                        </a:rPr>
                        <a:t>3.30. “</a:t>
                      </a:r>
                      <a:r>
                        <a:rPr lang="ru-RU" sz="1800" kern="1200" dirty="0" err="1" smtClean="0">
                          <a:solidFill>
                            <a:schemeClr val="dk1"/>
                          </a:solidFill>
                          <a:latin typeface="+mn-lt"/>
                          <a:ea typeface="+mn-ea"/>
                          <a:cs typeface="+mn-cs"/>
                        </a:rPr>
                        <a:t>Oyning</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juft</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kunlarida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to‘xtab</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turish</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taqiqlangan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xizmat</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vazifasini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bajarayotgan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xodimga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biriktirilgan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ko‘k</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yoki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qizil</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yoxud</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ko‘k</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qizil</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rangli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yaltiroq</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mayoqchasi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bilan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jihozlangan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hamda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maxsus</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rangli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bo‘yoq</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sxemalar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va</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yozuvlar</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bilan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belgilangan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transport</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vositalari</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bundan</a:t>
                      </a:r>
                      <a:r>
                        <a:rPr lang="ru-RU" sz="1800" kern="1200" dirty="0" smtClean="0">
                          <a:solidFill>
                            <a:schemeClr val="dk1"/>
                          </a:solidFill>
                          <a:latin typeface="+mn-lt"/>
                          <a:ea typeface="+mn-ea"/>
                          <a:cs typeface="+mn-cs"/>
                        </a:rPr>
                        <a:t> </a:t>
                      </a:r>
                      <a:r>
                        <a:rPr lang="ru-RU" sz="1800" kern="1200" dirty="0" err="1" smtClean="0">
                          <a:solidFill>
                            <a:schemeClr val="dk1"/>
                          </a:solidFill>
                          <a:latin typeface="+mn-lt"/>
                          <a:ea typeface="+mn-ea"/>
                          <a:cs typeface="+mn-cs"/>
                        </a:rPr>
                        <a:t>mustasno</a:t>
                      </a:r>
                      <a:r>
                        <a:rPr lang="ru-RU" sz="1800" kern="1200" dirty="0" smtClean="0">
                          <a:solidFill>
                            <a:schemeClr val="dk1"/>
                          </a:solidFill>
                          <a:latin typeface="+mn-lt"/>
                          <a:ea typeface="+mn-ea"/>
                          <a:cs typeface="+mn-cs"/>
                        </a:rPr>
                        <a:t>).</a:t>
                      </a:r>
                    </a:p>
                  </a:txBody>
                  <a:tcPr/>
                </a:tc>
                <a:tc hMerge="1">
                  <a:txBody>
                    <a:bodyPr/>
                    <a:lstStyle/>
                    <a:p>
                      <a:endParaRPr lang="ru-RU"/>
                    </a:p>
                  </a:txBody>
                  <a:tcPr/>
                </a:tc>
                <a:tc hMerge="1">
                  <a:txBody>
                    <a:bodyPr/>
                    <a:lstStyle/>
                    <a:p>
                      <a:endParaRPr lang="ru-RU"/>
                    </a:p>
                  </a:txBody>
                  <a:tcPr/>
                </a:tc>
              </a:tr>
            </a:tbl>
          </a:graphicData>
        </a:graphic>
      </p:graphicFrame>
      <p:pic>
        <p:nvPicPr>
          <p:cNvPr id="26626" name="Picture 2"/>
          <p:cNvPicPr>
            <a:picLocks noChangeAspect="1" noChangeArrowheads="1"/>
          </p:cNvPicPr>
          <p:nvPr/>
        </p:nvPicPr>
        <p:blipFill>
          <a:blip r:embed="rId2" cstate="print"/>
          <a:srcRect l="30158" t="27188" r="36636" b="26547"/>
          <a:stretch>
            <a:fillRect/>
          </a:stretch>
        </p:blipFill>
        <p:spPr bwMode="auto">
          <a:xfrm>
            <a:off x="971600" y="1484784"/>
            <a:ext cx="2016224" cy="1579376"/>
          </a:xfrm>
          <a:prstGeom prst="rect">
            <a:avLst/>
          </a:prstGeom>
          <a:noFill/>
          <a:ln w="9525">
            <a:noFill/>
            <a:miter lim="800000"/>
            <a:headEnd/>
            <a:tailEnd/>
          </a:ln>
        </p:spPr>
      </p:pic>
      <p:pic>
        <p:nvPicPr>
          <p:cNvPr id="26627" name="Picture 3"/>
          <p:cNvPicPr>
            <a:picLocks noChangeAspect="1" noChangeArrowheads="1"/>
          </p:cNvPicPr>
          <p:nvPr/>
        </p:nvPicPr>
        <p:blipFill>
          <a:blip r:embed="rId3" cstate="print"/>
          <a:srcRect l="26756" t="22438" r="53083" b="33266"/>
          <a:stretch>
            <a:fillRect/>
          </a:stretch>
        </p:blipFill>
        <p:spPr bwMode="auto">
          <a:xfrm>
            <a:off x="4283968" y="1484784"/>
            <a:ext cx="1152128" cy="1512168"/>
          </a:xfrm>
          <a:prstGeom prst="rect">
            <a:avLst/>
          </a:prstGeom>
          <a:noFill/>
          <a:ln w="9525">
            <a:noFill/>
            <a:miter lim="800000"/>
            <a:headEnd/>
            <a:tailEnd/>
          </a:ln>
        </p:spPr>
      </p:pic>
      <p:pic>
        <p:nvPicPr>
          <p:cNvPr id="10" name="Picture 3"/>
          <p:cNvPicPr>
            <a:picLocks noChangeAspect="1" noChangeArrowheads="1"/>
          </p:cNvPicPr>
          <p:nvPr/>
        </p:nvPicPr>
        <p:blipFill>
          <a:blip r:embed="rId3" cstate="print"/>
          <a:srcRect l="46917" t="22438" r="33397" b="33266"/>
          <a:stretch>
            <a:fillRect/>
          </a:stretch>
        </p:blipFill>
        <p:spPr bwMode="auto">
          <a:xfrm>
            <a:off x="6948264" y="1484784"/>
            <a:ext cx="1080120" cy="1512168"/>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539552" y="2132856"/>
          <a:ext cx="8136904" cy="3415640"/>
        </p:xfrm>
        <a:graphic>
          <a:graphicData uri="http://schemas.openxmlformats.org/drawingml/2006/table">
            <a:tbl>
              <a:tblPr firstRow="1" bandRow="1">
                <a:tableStyleId>{5C22544A-7EE6-4342-B048-85BDC9FD1C3A}</a:tableStyleId>
              </a:tblPr>
              <a:tblGrid>
                <a:gridCol w="2664296"/>
                <a:gridCol w="2736304"/>
                <a:gridCol w="2736304"/>
              </a:tblGrid>
              <a:tr h="1800200">
                <a:tc>
                  <a:txBody>
                    <a:bodyPr/>
                    <a:lstStyle/>
                    <a:p>
                      <a:endParaRPr lang="ru-RU" dirty="0"/>
                    </a:p>
                  </a:txBody>
                  <a:tcPr>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endParaRPr lang="ru-RU" dirty="0"/>
                    </a:p>
                  </a:txBody>
                  <a:tcPr>
                    <a:lnL w="12700" cap="flat" cmpd="sng" algn="ctr">
                      <a:solidFill>
                        <a:schemeClr val="tx1"/>
                      </a:solidFill>
                      <a:prstDash val="solid"/>
                      <a:round/>
                      <a:headEnd type="none" w="med" len="med"/>
                      <a:tailEnd type="none" w="med" len="med"/>
                    </a:lnL>
                  </a:tcPr>
                </a:tc>
              </a:tr>
              <a:tr h="773305">
                <a:tc gridSpan="3">
                  <a:txBody>
                    <a:bodyPr/>
                    <a:lstStyle/>
                    <a:p>
                      <a:pPr algn="just"/>
                      <a:r>
                        <a:rPr lang="ru-RU" sz="2000" kern="1200" dirty="0" smtClean="0">
                          <a:solidFill>
                            <a:schemeClr val="dk1"/>
                          </a:solidFill>
                          <a:latin typeface="+mn-lt"/>
                          <a:ea typeface="+mn-ea"/>
                          <a:cs typeface="+mn-cs"/>
                        </a:rPr>
                        <a:t>3.31. “</a:t>
                      </a:r>
                      <a:r>
                        <a:rPr lang="ru-RU" sz="2000" kern="1200" dirty="0" err="1" smtClean="0">
                          <a:solidFill>
                            <a:schemeClr val="dk1"/>
                          </a:solidFill>
                          <a:latin typeface="+mn-lt"/>
                          <a:ea typeface="+mn-ea"/>
                          <a:cs typeface="+mn-cs"/>
                        </a:rPr>
                        <a:t>Barcha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cheklovlarning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oxiri</a:t>
                      </a:r>
                      <a:r>
                        <a:rPr lang="ru-RU" sz="2000" kern="1200" dirty="0" smtClean="0">
                          <a:solidFill>
                            <a:schemeClr val="dk1"/>
                          </a:solidFill>
                          <a:latin typeface="+mn-lt"/>
                          <a:ea typeface="+mn-ea"/>
                          <a:cs typeface="+mn-cs"/>
                        </a:rPr>
                        <a:t>”. 3.16, 3.20, 3.22, 3.24, 3.26 — 3.30 </a:t>
                      </a:r>
                      <a:r>
                        <a:rPr lang="ru-RU" sz="2000" kern="1200" dirty="0" err="1" smtClean="0">
                          <a:solidFill>
                            <a:schemeClr val="dk1"/>
                          </a:solidFill>
                          <a:latin typeface="+mn-lt"/>
                          <a:ea typeface="+mn-ea"/>
                          <a:cs typeface="+mn-cs"/>
                        </a:rPr>
                        <a:t>belgilaridan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nechtasiga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bir</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vaqtda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amal</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qiladigan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hududlarning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oxiri</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3.32. “</a:t>
                      </a:r>
                      <a:r>
                        <a:rPr lang="ru-RU" sz="2000" kern="1200" dirty="0" err="1" smtClean="0">
                          <a:solidFill>
                            <a:schemeClr val="dk1"/>
                          </a:solidFill>
                          <a:latin typeface="+mn-lt"/>
                          <a:ea typeface="+mn-ea"/>
                          <a:cs typeface="+mn-cs"/>
                        </a:rPr>
                        <a:t>Xavfli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tashiyotgan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vositasining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a:t>
                      </a:r>
                    </a:p>
                    <a:p>
                      <a:pPr algn="just"/>
                      <a:r>
                        <a:rPr lang="ru-RU" sz="2000" kern="1200" dirty="0" smtClean="0">
                          <a:solidFill>
                            <a:schemeClr val="dk1"/>
                          </a:solidFill>
                          <a:latin typeface="+mn-lt"/>
                          <a:ea typeface="+mn-ea"/>
                          <a:cs typeface="+mn-cs"/>
                        </a:rPr>
                        <a:t>3.33. “</a:t>
                      </a:r>
                      <a:r>
                        <a:rPr lang="ru-RU" sz="2000" kern="1200" dirty="0" err="1" smtClean="0">
                          <a:solidFill>
                            <a:schemeClr val="dk1"/>
                          </a:solidFill>
                          <a:latin typeface="+mn-lt"/>
                          <a:ea typeface="+mn-ea"/>
                          <a:cs typeface="+mn-cs"/>
                        </a:rPr>
                        <a:t>Portlovchi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va</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tez</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alangalanuvchi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yukni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tashiyotgan</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transport</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vositasining</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harakati</a:t>
                      </a:r>
                      <a:r>
                        <a:rPr lang="ru-RU" sz="2000" kern="1200" dirty="0" smtClean="0">
                          <a:solidFill>
                            <a:schemeClr val="dk1"/>
                          </a:solidFill>
                          <a:latin typeface="+mn-lt"/>
                          <a:ea typeface="+mn-ea"/>
                          <a:cs typeface="+mn-cs"/>
                        </a:rPr>
                        <a:t> </a:t>
                      </a:r>
                      <a:r>
                        <a:rPr lang="ru-RU" sz="2000" kern="1200" dirty="0" err="1" smtClean="0">
                          <a:solidFill>
                            <a:schemeClr val="dk1"/>
                          </a:solidFill>
                          <a:latin typeface="+mn-lt"/>
                          <a:ea typeface="+mn-ea"/>
                          <a:cs typeface="+mn-cs"/>
                        </a:rPr>
                        <a:t>taqiqlangan</a:t>
                      </a:r>
                      <a:r>
                        <a:rPr lang="ru-RU" sz="2000" kern="1200" dirty="0" smtClean="0">
                          <a:solidFill>
                            <a:schemeClr val="dk1"/>
                          </a:solidFill>
                          <a:latin typeface="+mn-lt"/>
                          <a:ea typeface="+mn-ea"/>
                          <a:cs typeface="+mn-cs"/>
                        </a:rPr>
                        <a:t>”.</a:t>
                      </a:r>
                      <a:endParaRPr lang="ru-RU" sz="2000" kern="1200" dirty="0">
                        <a:solidFill>
                          <a:schemeClr val="dk1"/>
                        </a:solidFill>
                        <a:latin typeface="+mn-lt"/>
                        <a:ea typeface="+mn-ea"/>
                        <a:cs typeface="+mn-cs"/>
                      </a:endParaRPr>
                    </a:p>
                  </a:txBody>
                  <a:tcPr/>
                </a:tc>
                <a:tc hMerge="1">
                  <a:txBody>
                    <a:bodyPr/>
                    <a:lstStyle/>
                    <a:p>
                      <a:endParaRPr lang="ru-RU"/>
                    </a:p>
                  </a:txBody>
                  <a:tcPr/>
                </a:tc>
                <a:tc hMerge="1">
                  <a:txBody>
                    <a:bodyPr/>
                    <a:lstStyle/>
                    <a:p>
                      <a:endParaRPr lang="ru-RU"/>
                    </a:p>
                  </a:txBody>
                  <a:tcPr/>
                </a:tc>
              </a:tr>
            </a:tbl>
          </a:graphicData>
        </a:graphic>
      </p:graphicFrame>
      <p:pic>
        <p:nvPicPr>
          <p:cNvPr id="27650" name="Picture 2"/>
          <p:cNvPicPr>
            <a:picLocks noChangeAspect="1" noChangeArrowheads="1"/>
          </p:cNvPicPr>
          <p:nvPr/>
        </p:nvPicPr>
        <p:blipFill>
          <a:blip r:embed="rId2" cstate="print"/>
          <a:srcRect l="29605" t="22266" r="34975" b="28516"/>
          <a:stretch>
            <a:fillRect/>
          </a:stretch>
        </p:blipFill>
        <p:spPr bwMode="auto">
          <a:xfrm>
            <a:off x="888070" y="2276872"/>
            <a:ext cx="2027746" cy="1584176"/>
          </a:xfrm>
          <a:prstGeom prst="rect">
            <a:avLst/>
          </a:prstGeom>
          <a:noFill/>
          <a:ln w="9525">
            <a:noFill/>
            <a:miter lim="800000"/>
            <a:headEnd/>
            <a:tailEnd/>
          </a:ln>
        </p:spPr>
      </p:pic>
      <p:pic>
        <p:nvPicPr>
          <p:cNvPr id="27651" name="Picture 3"/>
          <p:cNvPicPr>
            <a:picLocks noChangeAspect="1" noChangeArrowheads="1"/>
          </p:cNvPicPr>
          <p:nvPr/>
        </p:nvPicPr>
        <p:blipFill>
          <a:blip r:embed="rId3" cstate="print"/>
          <a:srcRect l="36164" t="41140" r="54981" b="46063"/>
          <a:stretch>
            <a:fillRect/>
          </a:stretch>
        </p:blipFill>
        <p:spPr bwMode="auto">
          <a:xfrm>
            <a:off x="3591583" y="2348880"/>
            <a:ext cx="1772505" cy="1440160"/>
          </a:xfrm>
          <a:prstGeom prst="rect">
            <a:avLst/>
          </a:prstGeom>
          <a:noFill/>
          <a:ln w="9525">
            <a:noFill/>
            <a:miter lim="800000"/>
            <a:headEnd/>
            <a:tailEnd/>
          </a:ln>
        </p:spPr>
      </p:pic>
      <p:pic>
        <p:nvPicPr>
          <p:cNvPr id="11" name="Picture 3"/>
          <p:cNvPicPr>
            <a:picLocks noChangeAspect="1" noChangeArrowheads="1"/>
          </p:cNvPicPr>
          <p:nvPr/>
        </p:nvPicPr>
        <p:blipFill>
          <a:blip r:embed="rId3" cstate="print"/>
          <a:srcRect l="54427" t="41140" r="37825" b="46063"/>
          <a:stretch>
            <a:fillRect/>
          </a:stretch>
        </p:blipFill>
        <p:spPr bwMode="auto">
          <a:xfrm>
            <a:off x="6549450" y="2348880"/>
            <a:ext cx="1550942" cy="1440160"/>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539552" y="1700808"/>
          <a:ext cx="8136904" cy="4673559"/>
        </p:xfrm>
        <a:graphic>
          <a:graphicData uri="http://schemas.openxmlformats.org/drawingml/2006/table">
            <a:tbl>
              <a:tblPr firstRow="1" bandRow="1">
                <a:tableStyleId>{5C22544A-7EE6-4342-B048-85BDC9FD1C3A}</a:tableStyleId>
              </a:tblPr>
              <a:tblGrid>
                <a:gridCol w="8136904"/>
              </a:tblGrid>
              <a:tr h="2087985">
                <a:tc>
                  <a:txBody>
                    <a:bodyPr/>
                    <a:lstStyle/>
                    <a:p>
                      <a:pPr algn="just"/>
                      <a:r>
                        <a:rPr lang="ru-RU" sz="2000" b="1" kern="1200" dirty="0" smtClean="0">
                          <a:solidFill>
                            <a:schemeClr val="lt1"/>
                          </a:solidFill>
                          <a:latin typeface="+mn-lt"/>
                          <a:ea typeface="+mn-ea"/>
                          <a:cs typeface="+mn-cs"/>
                        </a:rPr>
                        <a:t>3.1 — 3.3, 3.18.1, 3.18.2, 3.19, 3.27 </a:t>
                      </a:r>
                      <a:r>
                        <a:rPr lang="ru-RU" sz="2000" b="1" kern="1200" dirty="0" err="1" smtClean="0">
                          <a:solidFill>
                            <a:schemeClr val="lt1"/>
                          </a:solidFill>
                          <a:latin typeface="+mn-lt"/>
                          <a:ea typeface="+mn-ea"/>
                          <a:cs typeface="+mn-cs"/>
                        </a:rPr>
                        <a:t>belgilarga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amal</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qilish</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yo‘nalishli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transport</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vositalariga</a:t>
                      </a:r>
                      <a:r>
                        <a:rPr lang="ru-RU" sz="2000" b="1" kern="1200" dirty="0" smtClean="0">
                          <a:solidFill>
                            <a:schemeClr val="lt1"/>
                          </a:solidFill>
                          <a:latin typeface="+mn-lt"/>
                          <a:ea typeface="+mn-ea"/>
                          <a:cs typeface="+mn-cs"/>
                        </a:rPr>
                        <a:t>, 3.2 — 3.8 </a:t>
                      </a:r>
                      <a:r>
                        <a:rPr lang="ru-RU" sz="2000" b="1" kern="1200" dirty="0" err="1" smtClean="0">
                          <a:solidFill>
                            <a:schemeClr val="lt1"/>
                          </a:solidFill>
                          <a:latin typeface="+mn-lt"/>
                          <a:ea typeface="+mn-ea"/>
                          <a:cs typeface="+mn-cs"/>
                        </a:rPr>
                        <a:t>belgilari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ta’sir</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oralig‘ida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joylashgan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korxonalarga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xizmat</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ko‘rsatuvchi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transport</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vositalariga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shuningdek</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ushbu</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belgilar</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ta’sir</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oralig‘ida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yashovchi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yoki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ishlovchi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fuqarolarga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xizmat</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qiluvchi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yoki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ularga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tegishli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bo‘lgan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transport</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vositalariga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ta’sir</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qilmaydi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Bunday</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hollarda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transport</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vositalari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belgilangan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joyga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yaqin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chorrahadan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kirib</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yoki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chiqib</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ketishlari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kerak</a:t>
                      </a:r>
                      <a:r>
                        <a:rPr lang="ru-RU" sz="2000" b="1" kern="1200" dirty="0" smtClean="0">
                          <a:solidFill>
                            <a:schemeClr val="lt1"/>
                          </a:solidFill>
                          <a:latin typeface="+mn-lt"/>
                          <a:ea typeface="+mn-ea"/>
                          <a:cs typeface="+mn-cs"/>
                        </a:rPr>
                        <a:t>.</a:t>
                      </a:r>
                    </a:p>
                  </a:txBody>
                  <a:tcPr/>
                </a:tc>
              </a:tr>
              <a:tr h="2448519">
                <a:tc>
                  <a:txBody>
                    <a:bodyPr/>
                    <a:lstStyle/>
                    <a:p>
                      <a:pPr algn="just"/>
                      <a:r>
                        <a:rPr lang="ru-RU" sz="2000" b="1" kern="1200" dirty="0" smtClean="0">
                          <a:solidFill>
                            <a:schemeClr val="tx1">
                              <a:lumMod val="75000"/>
                              <a:lumOff val="25000"/>
                            </a:schemeClr>
                          </a:solidFill>
                          <a:latin typeface="+mn-lt"/>
                          <a:ea typeface="+mn-ea"/>
                          <a:cs typeface="+mn-cs"/>
                        </a:rPr>
                        <a:t>3.27. </a:t>
                      </a:r>
                      <a:r>
                        <a:rPr lang="ru-RU" sz="2000" b="1" kern="1200" dirty="0" err="1" smtClean="0">
                          <a:solidFill>
                            <a:schemeClr val="tx1">
                              <a:lumMod val="75000"/>
                              <a:lumOff val="25000"/>
                            </a:schemeClr>
                          </a:solidFill>
                          <a:latin typeface="+mn-lt"/>
                          <a:ea typeface="+mn-ea"/>
                          <a:cs typeface="+mn-cs"/>
                        </a:rPr>
                        <a:t>belgisi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yo‘nalishsiz</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yengil</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taksilarga</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yo‘lovchilarni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tushurish-chiqarish</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yuklarni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ortish-tushurish</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vaqtida</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ta’sir</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qilmaydi</a:t>
                      </a:r>
                      <a:r>
                        <a:rPr lang="ru-RU" sz="2000" b="1" kern="1200" dirty="0" smtClean="0">
                          <a:solidFill>
                            <a:schemeClr val="tx1">
                              <a:lumMod val="75000"/>
                              <a:lumOff val="25000"/>
                            </a:schemeClr>
                          </a:solidFill>
                          <a:latin typeface="+mn-lt"/>
                          <a:ea typeface="+mn-ea"/>
                          <a:cs typeface="+mn-cs"/>
                        </a:rPr>
                        <a:t>;</a:t>
                      </a:r>
                    </a:p>
                    <a:p>
                      <a:pPr algn="just"/>
                      <a:r>
                        <a:rPr lang="ru-RU" sz="2000" b="1" kern="1200" dirty="0" err="1" smtClean="0">
                          <a:solidFill>
                            <a:schemeClr val="tx1">
                              <a:lumMod val="75000"/>
                              <a:lumOff val="25000"/>
                            </a:schemeClr>
                          </a:solidFill>
                          <a:latin typeface="+mn-lt"/>
                          <a:ea typeface="+mn-ea"/>
                          <a:cs typeface="+mn-cs"/>
                        </a:rPr>
                        <a:t>Ushbu</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Qoidalarning</a:t>
                      </a:r>
                      <a:r>
                        <a:rPr lang="ru-RU" sz="2000" b="1" kern="1200" dirty="0" smtClean="0">
                          <a:solidFill>
                            <a:schemeClr val="tx1">
                              <a:lumMod val="75000"/>
                              <a:lumOff val="25000"/>
                            </a:schemeClr>
                          </a:solidFill>
                          <a:latin typeface="+mn-lt"/>
                          <a:ea typeface="+mn-ea"/>
                          <a:cs typeface="+mn-cs"/>
                        </a:rPr>
                        <a:t> </a:t>
                      </a:r>
                      <a:r>
                        <a:rPr lang="ru-RU" sz="2000" b="1" u="none" strike="noStrike" kern="1200" dirty="0" smtClean="0">
                          <a:solidFill>
                            <a:schemeClr val="tx1">
                              <a:lumMod val="75000"/>
                              <a:lumOff val="25000"/>
                            </a:schemeClr>
                          </a:solidFill>
                          <a:latin typeface="+mn-lt"/>
                          <a:ea typeface="+mn-ea"/>
                          <a:cs typeface="+mn-cs"/>
                        </a:rPr>
                        <a:t>176-bandiga</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binoan</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Nogiron</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tanish</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belgisi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bilan</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belgilangan</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avtomobillar</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va</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kajavali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mototsikllarni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boshqarayotgan</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nogiron</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haydovchilar</a:t>
                      </a:r>
                      <a:r>
                        <a:rPr lang="ru-RU" sz="2000" b="1" kern="1200" dirty="0" smtClean="0">
                          <a:solidFill>
                            <a:schemeClr val="tx1">
                              <a:lumMod val="75000"/>
                              <a:lumOff val="25000"/>
                            </a:schemeClr>
                          </a:solidFill>
                          <a:latin typeface="+mn-lt"/>
                          <a:ea typeface="+mn-ea"/>
                          <a:cs typeface="+mn-cs"/>
                        </a:rPr>
                        <a:t> 3.2, 3.3 </a:t>
                      </a:r>
                      <a:r>
                        <a:rPr lang="ru-RU" sz="2000" b="1" kern="1200" dirty="0" err="1" smtClean="0">
                          <a:solidFill>
                            <a:schemeClr val="tx1">
                              <a:lumMod val="75000"/>
                              <a:lumOff val="25000"/>
                            </a:schemeClr>
                          </a:solidFill>
                          <a:latin typeface="+mn-lt"/>
                          <a:ea typeface="+mn-ea"/>
                          <a:cs typeface="+mn-cs"/>
                        </a:rPr>
                        <a:t>va</a:t>
                      </a:r>
                      <a:r>
                        <a:rPr lang="ru-RU" sz="2000" b="1" kern="1200" dirty="0" smtClean="0">
                          <a:solidFill>
                            <a:schemeClr val="tx1">
                              <a:lumMod val="75000"/>
                              <a:lumOff val="25000"/>
                            </a:schemeClr>
                          </a:solidFill>
                          <a:latin typeface="+mn-lt"/>
                          <a:ea typeface="+mn-ea"/>
                          <a:cs typeface="+mn-cs"/>
                        </a:rPr>
                        <a:t> 3.28 </a:t>
                      </a:r>
                      <a:r>
                        <a:rPr lang="ru-RU" sz="2000" b="1" kern="1200" dirty="0" err="1" smtClean="0">
                          <a:solidFill>
                            <a:schemeClr val="tx1">
                              <a:lumMod val="75000"/>
                              <a:lumOff val="25000"/>
                            </a:schemeClr>
                          </a:solidFill>
                          <a:latin typeface="+mn-lt"/>
                          <a:ea typeface="+mn-ea"/>
                          <a:cs typeface="+mn-cs"/>
                        </a:rPr>
                        <a:t>belgilari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talablaridan</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chetga</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chiqishlari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mumkin</a:t>
                      </a:r>
                      <a:r>
                        <a:rPr lang="ru-RU" sz="2000" b="1" kern="1200" dirty="0" smtClean="0">
                          <a:solidFill>
                            <a:schemeClr val="tx1">
                              <a:lumMod val="75000"/>
                              <a:lumOff val="25000"/>
                            </a:schemeClr>
                          </a:solidFill>
                          <a:latin typeface="+mn-lt"/>
                          <a:ea typeface="+mn-ea"/>
                          <a:cs typeface="+mn-cs"/>
                        </a:rPr>
                        <a:t>. 7.18 </a:t>
                      </a:r>
                      <a:r>
                        <a:rPr lang="ru-RU" sz="2000" b="1" kern="1200" dirty="0" err="1" smtClean="0">
                          <a:solidFill>
                            <a:schemeClr val="tx1">
                              <a:lumMod val="75000"/>
                              <a:lumOff val="25000"/>
                            </a:schemeClr>
                          </a:solidFill>
                          <a:latin typeface="+mn-lt"/>
                          <a:ea typeface="+mn-ea"/>
                          <a:cs typeface="+mn-cs"/>
                        </a:rPr>
                        <a:t>belgi</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bo‘lganda</a:t>
                      </a:r>
                      <a:r>
                        <a:rPr lang="ru-RU" sz="2000" b="1" kern="1200" dirty="0" smtClean="0">
                          <a:solidFill>
                            <a:schemeClr val="tx1">
                              <a:lumMod val="75000"/>
                              <a:lumOff val="25000"/>
                            </a:schemeClr>
                          </a:solidFill>
                          <a:latin typeface="+mn-lt"/>
                          <a:ea typeface="+mn-ea"/>
                          <a:cs typeface="+mn-cs"/>
                        </a:rPr>
                        <a:t> 3.27 </a:t>
                      </a:r>
                      <a:r>
                        <a:rPr lang="ru-RU" sz="2000" b="1" kern="1200" dirty="0" err="1" smtClean="0">
                          <a:solidFill>
                            <a:schemeClr val="tx1">
                              <a:lumMod val="75000"/>
                              <a:lumOff val="25000"/>
                            </a:schemeClr>
                          </a:solidFill>
                          <a:latin typeface="+mn-lt"/>
                          <a:ea typeface="+mn-ea"/>
                          <a:cs typeface="+mn-cs"/>
                        </a:rPr>
                        <a:t>belgisining</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ta’sir</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doirasida</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to‘xtashga</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ruxsat</a:t>
                      </a:r>
                      <a:r>
                        <a:rPr lang="ru-RU" sz="2000" b="1" kern="1200" dirty="0" smtClean="0">
                          <a:solidFill>
                            <a:schemeClr val="tx1">
                              <a:lumMod val="75000"/>
                              <a:lumOff val="25000"/>
                            </a:schemeClr>
                          </a:solidFill>
                          <a:latin typeface="+mn-lt"/>
                          <a:ea typeface="+mn-ea"/>
                          <a:cs typeface="+mn-cs"/>
                        </a:rPr>
                        <a:t> </a:t>
                      </a:r>
                      <a:r>
                        <a:rPr lang="ru-RU" sz="2000" b="1" kern="1200" dirty="0" err="1" smtClean="0">
                          <a:solidFill>
                            <a:schemeClr val="tx1">
                              <a:lumMod val="75000"/>
                              <a:lumOff val="25000"/>
                            </a:schemeClr>
                          </a:solidFill>
                          <a:latin typeface="+mn-lt"/>
                          <a:ea typeface="+mn-ea"/>
                          <a:cs typeface="+mn-cs"/>
                        </a:rPr>
                        <a:t>etiladi</a:t>
                      </a:r>
                      <a:r>
                        <a:rPr lang="ru-RU" sz="2000" b="1" kern="1200" dirty="0" smtClean="0">
                          <a:solidFill>
                            <a:schemeClr val="tx1">
                              <a:lumMod val="75000"/>
                              <a:lumOff val="25000"/>
                            </a:schemeClr>
                          </a:solidFill>
                          <a:latin typeface="+mn-lt"/>
                          <a:ea typeface="+mn-ea"/>
                          <a:cs typeface="+mn-cs"/>
                        </a:rPr>
                        <a:t>.</a:t>
                      </a:r>
                      <a:endParaRPr lang="ru-RU" sz="2000" dirty="0" smtClean="0">
                        <a:solidFill>
                          <a:schemeClr val="tx1">
                            <a:lumMod val="75000"/>
                            <a:lumOff val="25000"/>
                          </a:schemeClr>
                        </a:solidFill>
                      </a:endParaRPr>
                    </a:p>
                  </a:txBody>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539552" y="1700808"/>
          <a:ext cx="8136904" cy="4673559"/>
        </p:xfrm>
        <a:graphic>
          <a:graphicData uri="http://schemas.openxmlformats.org/drawingml/2006/table">
            <a:tbl>
              <a:tblPr firstRow="1" bandRow="1">
                <a:tableStyleId>{5C22544A-7EE6-4342-B048-85BDC9FD1C3A}</a:tableStyleId>
              </a:tblPr>
              <a:tblGrid>
                <a:gridCol w="8136904"/>
              </a:tblGrid>
              <a:tr h="1800200">
                <a:tc>
                  <a:txBody>
                    <a:bodyPr/>
                    <a:lstStyle/>
                    <a:p>
                      <a:pPr algn="just"/>
                      <a:r>
                        <a:rPr lang="ru-RU" sz="2000" b="1" kern="1200" dirty="0" smtClean="0">
                          <a:solidFill>
                            <a:schemeClr val="lt1"/>
                          </a:solidFill>
                          <a:latin typeface="+mn-lt"/>
                          <a:ea typeface="+mn-ea"/>
                          <a:cs typeface="+mn-cs"/>
                        </a:rPr>
                        <a:t>3.28 — 3.30 </a:t>
                      </a:r>
                      <a:r>
                        <a:rPr lang="ru-RU" sz="2000" b="1" kern="1200" dirty="0" err="1" smtClean="0">
                          <a:solidFill>
                            <a:schemeClr val="lt1"/>
                          </a:solidFill>
                          <a:latin typeface="+mn-lt"/>
                          <a:ea typeface="+mn-ea"/>
                          <a:cs typeface="+mn-cs"/>
                        </a:rPr>
                        <a:t>belgilarining</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taksometri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ishlab</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turgan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taksilarga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taalluqli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emas</a:t>
                      </a:r>
                      <a:r>
                        <a:rPr lang="ru-RU" sz="2000" b="1" kern="1200" dirty="0" smtClean="0">
                          <a:solidFill>
                            <a:schemeClr val="lt1"/>
                          </a:solidFill>
                          <a:latin typeface="+mn-lt"/>
                          <a:ea typeface="+mn-ea"/>
                          <a:cs typeface="+mn-cs"/>
                        </a:rPr>
                        <a:t>.</a:t>
                      </a:r>
                    </a:p>
                    <a:p>
                      <a:pPr algn="just"/>
                      <a:r>
                        <a:rPr lang="ru-RU" sz="2000" b="1" kern="1200" dirty="0" smtClean="0">
                          <a:solidFill>
                            <a:schemeClr val="lt1"/>
                          </a:solidFill>
                          <a:latin typeface="+mn-lt"/>
                          <a:ea typeface="+mn-ea"/>
                          <a:cs typeface="+mn-cs"/>
                        </a:rPr>
                        <a:t>3.18.1 </a:t>
                      </a:r>
                      <a:r>
                        <a:rPr lang="ru-RU" sz="2000" b="1" kern="1200" dirty="0" err="1" smtClean="0">
                          <a:solidFill>
                            <a:schemeClr val="lt1"/>
                          </a:solidFill>
                          <a:latin typeface="+mn-lt"/>
                          <a:ea typeface="+mn-ea"/>
                          <a:cs typeface="+mn-cs"/>
                        </a:rPr>
                        <a:t>va</a:t>
                      </a:r>
                      <a:r>
                        <a:rPr lang="ru-RU" sz="2000" b="1" kern="1200" dirty="0" smtClean="0">
                          <a:solidFill>
                            <a:schemeClr val="lt1"/>
                          </a:solidFill>
                          <a:latin typeface="+mn-lt"/>
                          <a:ea typeface="+mn-ea"/>
                          <a:cs typeface="+mn-cs"/>
                        </a:rPr>
                        <a:t> 3.18.2 </a:t>
                      </a:r>
                      <a:r>
                        <a:rPr lang="ru-RU" sz="2000" b="1" kern="1200" dirty="0" err="1" smtClean="0">
                          <a:solidFill>
                            <a:schemeClr val="lt1"/>
                          </a:solidFill>
                          <a:latin typeface="+mn-lt"/>
                          <a:ea typeface="+mn-ea"/>
                          <a:cs typeface="+mn-cs"/>
                        </a:rPr>
                        <a:t>belgilari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qatnov</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qismlarining</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qaysi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kesishmasi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oldiga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o‘rnatilsa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shu</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kesishmaga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tatbiq</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etiladi</a:t>
                      </a:r>
                      <a:r>
                        <a:rPr lang="ru-RU" sz="2000" b="1" kern="1200" dirty="0" smtClean="0">
                          <a:solidFill>
                            <a:schemeClr val="lt1"/>
                          </a:solidFill>
                          <a:latin typeface="+mn-lt"/>
                          <a:ea typeface="+mn-ea"/>
                          <a:cs typeface="+mn-cs"/>
                        </a:rPr>
                        <a:t>.</a:t>
                      </a:r>
                    </a:p>
                    <a:p>
                      <a:pPr algn="just"/>
                      <a:r>
                        <a:rPr lang="ru-RU" sz="2000" b="1" kern="1200" dirty="0" smtClean="0">
                          <a:solidFill>
                            <a:schemeClr val="lt1"/>
                          </a:solidFill>
                          <a:latin typeface="+mn-lt"/>
                          <a:ea typeface="+mn-ea"/>
                          <a:cs typeface="+mn-cs"/>
                        </a:rPr>
                        <a:t>3.16, 3.20, 3.22, 3.24, 3.26 — 3.30 </a:t>
                      </a:r>
                      <a:r>
                        <a:rPr lang="ru-RU" sz="2000" b="1" kern="1200" dirty="0" err="1" smtClean="0">
                          <a:solidFill>
                            <a:schemeClr val="lt1"/>
                          </a:solidFill>
                          <a:latin typeface="+mn-lt"/>
                          <a:ea typeface="+mn-ea"/>
                          <a:cs typeface="+mn-cs"/>
                        </a:rPr>
                        <a:t>belgilarining</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ta’siri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belgi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o‘rnatilgan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joydan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keyingi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eng</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yaqin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chorrahagacha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qayrilib</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olish</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joyigacha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ular</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bo‘lmaganda</a:t>
                      </a:r>
                      <a:r>
                        <a:rPr lang="ru-RU" sz="2000" b="1" kern="1200" dirty="0" smtClean="0">
                          <a:solidFill>
                            <a:schemeClr val="lt1"/>
                          </a:solidFill>
                          <a:latin typeface="+mn-lt"/>
                          <a:ea typeface="+mn-ea"/>
                          <a:cs typeface="+mn-cs"/>
                        </a:rPr>
                        <a:t> — </a:t>
                      </a:r>
                      <a:r>
                        <a:rPr lang="ru-RU" sz="2000" b="1" kern="1200" dirty="0" err="1" smtClean="0">
                          <a:solidFill>
                            <a:schemeClr val="lt1"/>
                          </a:solidFill>
                          <a:latin typeface="+mn-lt"/>
                          <a:ea typeface="+mn-ea"/>
                          <a:cs typeface="+mn-cs"/>
                        </a:rPr>
                        <a:t>aholi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punktining</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oxirigacha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ta’siri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qiladi</a:t>
                      </a:r>
                      <a:r>
                        <a:rPr lang="ru-RU" sz="2000" b="1" kern="1200" dirty="0" smtClean="0">
                          <a:solidFill>
                            <a:schemeClr val="lt1"/>
                          </a:solidFill>
                          <a:latin typeface="+mn-lt"/>
                          <a:ea typeface="+mn-ea"/>
                          <a:cs typeface="+mn-cs"/>
                        </a:rPr>
                        <a:t>.</a:t>
                      </a:r>
                    </a:p>
                  </a:txBody>
                  <a:tcPr/>
                </a:tc>
              </a:tr>
              <a:tr h="2448519">
                <a:tc>
                  <a:txBody>
                    <a:bodyPr/>
                    <a:lstStyle/>
                    <a:p>
                      <a:pPr algn="just"/>
                      <a:r>
                        <a:rPr lang="ru-RU" sz="2000" b="1" kern="1200" dirty="0" err="1" smtClean="0">
                          <a:solidFill>
                            <a:schemeClr val="tx1"/>
                          </a:solidFill>
                          <a:latin typeface="+mn-lt"/>
                          <a:ea typeface="+mn-ea"/>
                          <a:cs typeface="+mn-cs"/>
                        </a:rPr>
                        <a:t>Yondosh</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hududlardan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yo‘lga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chiqish</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joylarida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yoki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yo‘lning</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dala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o‘rmon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yo‘llari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va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boshqa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doimiy</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harakatlanish</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o‘tib</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ketish</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uchun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mo‘ljallanmagan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yo‘llar</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bilan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kesishgan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tutashgan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joylarida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ularning</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oldida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tegishli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belgilar</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o‘rnatilmagan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bo‘lsa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bu</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belgilarning</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ta’siri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yo‘qolmaydi</a:t>
                      </a:r>
                      <a:r>
                        <a:rPr lang="ru-RU" sz="2000" b="1" kern="1200" dirty="0" smtClean="0">
                          <a:solidFill>
                            <a:schemeClr val="tx1"/>
                          </a:solidFill>
                          <a:latin typeface="+mn-lt"/>
                          <a:ea typeface="+mn-ea"/>
                          <a:cs typeface="+mn-cs"/>
                        </a:rPr>
                        <a:t>.</a:t>
                      </a:r>
                    </a:p>
                    <a:p>
                      <a:pPr algn="just"/>
                      <a:r>
                        <a:rPr lang="ru-RU" sz="2000" b="1" kern="1200" dirty="0" err="1" smtClean="0">
                          <a:solidFill>
                            <a:schemeClr val="tx1"/>
                          </a:solidFill>
                          <a:latin typeface="+mn-lt"/>
                          <a:ea typeface="+mn-ea"/>
                          <a:cs typeface="+mn-cs"/>
                        </a:rPr>
                        <a:t>Aholi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punktlariga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yetmasdan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o‘rnatilgan</a:t>
                      </a:r>
                      <a:r>
                        <a:rPr lang="ru-RU" sz="2000" b="1" kern="1200" dirty="0" smtClean="0">
                          <a:solidFill>
                            <a:schemeClr val="tx1"/>
                          </a:solidFill>
                          <a:latin typeface="+mn-lt"/>
                          <a:ea typeface="+mn-ea"/>
                          <a:cs typeface="+mn-cs"/>
                        </a:rPr>
                        <a:t> 3.24 </a:t>
                      </a:r>
                      <a:r>
                        <a:rPr lang="ru-RU" sz="2000" b="1" kern="1200" dirty="0" err="1" smtClean="0">
                          <a:solidFill>
                            <a:schemeClr val="tx1"/>
                          </a:solidFill>
                          <a:latin typeface="+mn-lt"/>
                          <a:ea typeface="+mn-ea"/>
                          <a:cs typeface="+mn-cs"/>
                        </a:rPr>
                        <a:t>belgisining</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ta’siri</a:t>
                      </a:r>
                      <a:r>
                        <a:rPr lang="ru-RU" sz="2000" b="1" kern="1200" dirty="0" smtClean="0">
                          <a:solidFill>
                            <a:schemeClr val="tx1"/>
                          </a:solidFill>
                          <a:latin typeface="+mn-lt"/>
                          <a:ea typeface="+mn-ea"/>
                          <a:cs typeface="+mn-cs"/>
                        </a:rPr>
                        <a:t> 5.22 </a:t>
                      </a:r>
                      <a:r>
                        <a:rPr lang="ru-RU" sz="2000" b="1" kern="1200" dirty="0" err="1" smtClean="0">
                          <a:solidFill>
                            <a:schemeClr val="tx1"/>
                          </a:solidFill>
                          <a:latin typeface="+mn-lt"/>
                          <a:ea typeface="+mn-ea"/>
                          <a:cs typeface="+mn-cs"/>
                        </a:rPr>
                        <a:t>belgisigacha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kuchini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saqlaydi</a:t>
                      </a:r>
                      <a:r>
                        <a:rPr lang="ru-RU" sz="2000" b="1" kern="1200" dirty="0" smtClean="0">
                          <a:solidFill>
                            <a:schemeClr val="tx1"/>
                          </a:solidFill>
                          <a:latin typeface="+mn-lt"/>
                          <a:ea typeface="+mn-ea"/>
                          <a:cs typeface="+mn-cs"/>
                        </a:rPr>
                        <a:t>.</a:t>
                      </a:r>
                      <a:endParaRPr lang="ru-RU" sz="2000" b="1" kern="1200" dirty="0">
                        <a:solidFill>
                          <a:schemeClr val="tx1"/>
                        </a:solidFill>
                        <a:latin typeface="+mn-lt"/>
                        <a:ea typeface="+mn-ea"/>
                        <a:cs typeface="+mn-cs"/>
                      </a:endParaRPr>
                    </a:p>
                  </a:txBody>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764704"/>
            <a:ext cx="7886700" cy="648072"/>
          </a:xfrm>
        </p:spPr>
        <p:txBody>
          <a:bodyPr/>
          <a:lstStyle/>
          <a:p>
            <a:pPr lvl="0" algn="ctr"/>
            <a:r>
              <a:rPr lang="en-US" sz="1800" b="1" dirty="0" smtClean="0"/>
              <a:t>2. </a:t>
            </a:r>
            <a:r>
              <a:rPr lang="en-US" sz="1800" b="1" dirty="0" err="1" smtClean="0"/>
              <a:t>Taqiqlovchi</a:t>
            </a:r>
            <a:r>
              <a:rPr lang="en-US" sz="1800" b="1" dirty="0" smtClean="0"/>
              <a:t> </a:t>
            </a:r>
            <a:r>
              <a:rPr lang="en-US" sz="1800" b="1" dirty="0" err="1" smtClean="0"/>
              <a:t>belgilarning</a:t>
            </a:r>
            <a:r>
              <a:rPr lang="en-US" sz="1800" b="1" dirty="0" smtClean="0"/>
              <a:t> </a:t>
            </a:r>
            <a:r>
              <a:rPr lang="en-US" sz="1800" b="1" dirty="0" err="1" smtClean="0"/>
              <a:t>ta’rifi</a:t>
            </a:r>
            <a:r>
              <a:rPr lang="en-US" sz="1800" b="1" dirty="0" smtClean="0"/>
              <a:t>, </a:t>
            </a:r>
            <a:r>
              <a:rPr lang="en-US" sz="1800" b="1" dirty="0" err="1" smtClean="0"/>
              <a:t>vazifasi</a:t>
            </a:r>
            <a:r>
              <a:rPr lang="en-US" sz="1800" b="1" dirty="0" smtClean="0"/>
              <a:t> </a:t>
            </a:r>
            <a:r>
              <a:rPr lang="en-US" sz="1800" b="1" dirty="0" err="1" smtClean="0"/>
              <a:t>va</a:t>
            </a:r>
            <a:r>
              <a:rPr lang="en-US" sz="1800" b="1" dirty="0" smtClean="0"/>
              <a:t> </a:t>
            </a:r>
            <a:r>
              <a:rPr lang="uz-Cyrl-UZ" sz="1800" b="1" dirty="0" smtClean="0"/>
              <a:t>o‘rnatilishi</a:t>
            </a:r>
            <a:r>
              <a:rPr lang="en-US" sz="1800" b="1" dirty="0" smtClean="0"/>
              <a:t>.</a:t>
            </a:r>
            <a:endParaRPr lang="ru-RU" sz="1800" b="1" dirty="0"/>
          </a:p>
        </p:txBody>
      </p:sp>
      <p:sp>
        <p:nvSpPr>
          <p:cNvPr id="5" name="Содержимое 4"/>
          <p:cNvSpPr>
            <a:spLocks noGrp="1"/>
          </p:cNvSpPr>
          <p:nvPr>
            <p:ph idx="1"/>
          </p:nvPr>
        </p:nvSpPr>
        <p:spPr>
          <a:xfrm>
            <a:off x="611560" y="1916832"/>
            <a:ext cx="7886700" cy="4351338"/>
          </a:xfrm>
        </p:spPr>
        <p:txBody>
          <a:bodyPr/>
          <a:lstStyle/>
          <a:p>
            <a:pPr algn="just">
              <a:buNone/>
            </a:pPr>
            <a:endParaRPr lang="ru-RU" dirty="0" smtClean="0"/>
          </a:p>
          <a:p>
            <a:endParaRPr lang="ru-RU" dirty="0"/>
          </a:p>
        </p:txBody>
      </p:sp>
      <p:graphicFrame>
        <p:nvGraphicFramePr>
          <p:cNvPr id="6" name="Таблица 5"/>
          <p:cNvGraphicFramePr>
            <a:graphicFrameLocks noGrp="1"/>
          </p:cNvGraphicFramePr>
          <p:nvPr/>
        </p:nvGraphicFramePr>
        <p:xfrm>
          <a:off x="539552" y="1700808"/>
          <a:ext cx="8136904" cy="4450080"/>
        </p:xfrm>
        <a:graphic>
          <a:graphicData uri="http://schemas.openxmlformats.org/drawingml/2006/table">
            <a:tbl>
              <a:tblPr firstRow="1" bandRow="1">
                <a:tableStyleId>{5C22544A-7EE6-4342-B048-85BDC9FD1C3A}</a:tableStyleId>
              </a:tblPr>
              <a:tblGrid>
                <a:gridCol w="8136904"/>
              </a:tblGrid>
              <a:tr h="1800200">
                <a:tc>
                  <a:txBody>
                    <a:bodyPr/>
                    <a:lstStyle/>
                    <a:p>
                      <a:pPr algn="just"/>
                      <a:r>
                        <a:rPr lang="ru-RU" sz="2000" b="1" kern="1200" dirty="0" err="1" smtClean="0">
                          <a:solidFill>
                            <a:schemeClr val="lt1"/>
                          </a:solidFill>
                          <a:latin typeface="+mn-lt"/>
                          <a:ea typeface="+mn-ea"/>
                          <a:cs typeface="+mn-cs"/>
                        </a:rPr>
                        <a:t>Belgilarning</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ta’sir</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doirasi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aniqlashtirilishi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mumkin</a:t>
                      </a:r>
                      <a:r>
                        <a:rPr lang="ru-RU" sz="2000" b="1" kern="1200" dirty="0" smtClean="0">
                          <a:solidFill>
                            <a:schemeClr val="lt1"/>
                          </a:solidFill>
                          <a:latin typeface="+mn-lt"/>
                          <a:ea typeface="+mn-ea"/>
                          <a:cs typeface="+mn-cs"/>
                        </a:rPr>
                        <a:t>:</a:t>
                      </a:r>
                    </a:p>
                    <a:p>
                      <a:pPr algn="just"/>
                      <a:r>
                        <a:rPr lang="ru-RU" sz="2000" b="1" kern="1200" dirty="0" smtClean="0">
                          <a:solidFill>
                            <a:schemeClr val="lt1"/>
                          </a:solidFill>
                          <a:latin typeface="+mn-lt"/>
                          <a:ea typeface="+mn-ea"/>
                          <a:cs typeface="+mn-cs"/>
                        </a:rPr>
                        <a:t>3.16 </a:t>
                      </a:r>
                      <a:r>
                        <a:rPr lang="ru-RU" sz="2000" b="1" kern="1200" dirty="0" err="1" smtClean="0">
                          <a:solidFill>
                            <a:schemeClr val="lt1"/>
                          </a:solidFill>
                          <a:latin typeface="+mn-lt"/>
                          <a:ea typeface="+mn-ea"/>
                          <a:cs typeface="+mn-cs"/>
                        </a:rPr>
                        <a:t>va</a:t>
                      </a:r>
                      <a:r>
                        <a:rPr lang="ru-RU" sz="2000" b="1" kern="1200" dirty="0" smtClean="0">
                          <a:solidFill>
                            <a:schemeClr val="lt1"/>
                          </a:solidFill>
                          <a:latin typeface="+mn-lt"/>
                          <a:ea typeface="+mn-ea"/>
                          <a:cs typeface="+mn-cs"/>
                        </a:rPr>
                        <a:t> 3.26 </a:t>
                      </a:r>
                      <a:r>
                        <a:rPr lang="ru-RU" sz="2000" b="1" kern="1200" dirty="0" err="1" smtClean="0">
                          <a:solidFill>
                            <a:schemeClr val="lt1"/>
                          </a:solidFill>
                          <a:latin typeface="+mn-lt"/>
                          <a:ea typeface="+mn-ea"/>
                          <a:cs typeface="+mn-cs"/>
                        </a:rPr>
                        <a:t>belgilari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uchun</a:t>
                      </a:r>
                      <a:r>
                        <a:rPr lang="ru-RU" sz="2000" b="1" kern="1200" dirty="0" smtClean="0">
                          <a:solidFill>
                            <a:schemeClr val="lt1"/>
                          </a:solidFill>
                          <a:latin typeface="+mn-lt"/>
                          <a:ea typeface="+mn-ea"/>
                          <a:cs typeface="+mn-cs"/>
                        </a:rPr>
                        <a:t> 7.2.1 </a:t>
                      </a:r>
                      <a:r>
                        <a:rPr lang="ru-RU" sz="2000" b="1" kern="1200" dirty="0" err="1" smtClean="0">
                          <a:solidFill>
                            <a:schemeClr val="lt1"/>
                          </a:solidFill>
                          <a:latin typeface="+mn-lt"/>
                          <a:ea typeface="+mn-ea"/>
                          <a:cs typeface="+mn-cs"/>
                        </a:rPr>
                        <a:t>qo‘shimcha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axborot</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belgisi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bilan</a:t>
                      </a:r>
                      <a:r>
                        <a:rPr lang="ru-RU" sz="2000" b="1" kern="1200" dirty="0" smtClean="0">
                          <a:solidFill>
                            <a:schemeClr val="lt1"/>
                          </a:solidFill>
                          <a:latin typeface="+mn-lt"/>
                          <a:ea typeface="+mn-ea"/>
                          <a:cs typeface="+mn-cs"/>
                        </a:rPr>
                        <a:t>;</a:t>
                      </a:r>
                    </a:p>
                    <a:p>
                      <a:pPr algn="just"/>
                      <a:r>
                        <a:rPr lang="ru-RU" sz="2000" b="1" kern="1200" dirty="0" smtClean="0">
                          <a:solidFill>
                            <a:schemeClr val="lt1"/>
                          </a:solidFill>
                          <a:latin typeface="+mn-lt"/>
                          <a:ea typeface="+mn-ea"/>
                          <a:cs typeface="+mn-cs"/>
                        </a:rPr>
                        <a:t>3.20, 3.22, 3.24 </a:t>
                      </a:r>
                      <a:r>
                        <a:rPr lang="ru-RU" sz="2000" b="1" kern="1200" dirty="0" err="1" smtClean="0">
                          <a:solidFill>
                            <a:schemeClr val="lt1"/>
                          </a:solidFill>
                          <a:latin typeface="+mn-lt"/>
                          <a:ea typeface="+mn-ea"/>
                          <a:cs typeface="+mn-cs"/>
                        </a:rPr>
                        <a:t>belgilari</a:t>
                      </a:r>
                      <a:r>
                        <a:rPr lang="ru-RU" sz="2000" b="1" kern="1200" dirty="0" smtClean="0">
                          <a:solidFill>
                            <a:schemeClr val="lt1"/>
                          </a:solidFill>
                          <a:latin typeface="+mn-lt"/>
                          <a:ea typeface="+mn-ea"/>
                          <a:cs typeface="+mn-cs"/>
                        </a:rPr>
                        <a:t> 3.21, 3.23, 3.25 </a:t>
                      </a:r>
                      <a:r>
                        <a:rPr lang="ru-RU" sz="2000" b="1" kern="1200" dirty="0" err="1" smtClean="0">
                          <a:solidFill>
                            <a:schemeClr val="lt1"/>
                          </a:solidFill>
                          <a:latin typeface="+mn-lt"/>
                          <a:ea typeface="+mn-ea"/>
                          <a:cs typeface="+mn-cs"/>
                        </a:rPr>
                        <a:t>belgilari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va</a:t>
                      </a:r>
                      <a:r>
                        <a:rPr lang="ru-RU" sz="2000" b="1" kern="1200" dirty="0" smtClean="0">
                          <a:solidFill>
                            <a:schemeClr val="lt1"/>
                          </a:solidFill>
                          <a:latin typeface="+mn-lt"/>
                          <a:ea typeface="+mn-ea"/>
                          <a:cs typeface="+mn-cs"/>
                        </a:rPr>
                        <a:t> 7.2.1 </a:t>
                      </a:r>
                      <a:r>
                        <a:rPr lang="ru-RU" sz="2000" b="1" kern="1200" dirty="0" err="1" smtClean="0">
                          <a:solidFill>
                            <a:schemeClr val="lt1"/>
                          </a:solidFill>
                          <a:latin typeface="+mn-lt"/>
                          <a:ea typeface="+mn-ea"/>
                          <a:cs typeface="+mn-cs"/>
                        </a:rPr>
                        <a:t>qo‘shimcha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axborot</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belgisi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orqali</a:t>
                      </a:r>
                      <a:r>
                        <a:rPr lang="ru-RU" sz="2000" b="1" kern="1200" dirty="0" smtClean="0">
                          <a:solidFill>
                            <a:schemeClr val="lt1"/>
                          </a:solidFill>
                          <a:latin typeface="+mn-lt"/>
                          <a:ea typeface="+mn-ea"/>
                          <a:cs typeface="+mn-cs"/>
                        </a:rPr>
                        <a:t>;</a:t>
                      </a:r>
                    </a:p>
                    <a:p>
                      <a:pPr algn="just"/>
                      <a:r>
                        <a:rPr lang="ru-RU" sz="2000" b="1" kern="1200" dirty="0" smtClean="0">
                          <a:solidFill>
                            <a:schemeClr val="lt1"/>
                          </a:solidFill>
                          <a:latin typeface="+mn-lt"/>
                          <a:ea typeface="+mn-ea"/>
                          <a:cs typeface="+mn-cs"/>
                        </a:rPr>
                        <a:t>3.24 </a:t>
                      </a:r>
                      <a:r>
                        <a:rPr lang="ru-RU" sz="2000" b="1" kern="1200" dirty="0" err="1" smtClean="0">
                          <a:solidFill>
                            <a:schemeClr val="lt1"/>
                          </a:solidFill>
                          <a:latin typeface="+mn-lt"/>
                          <a:ea typeface="+mn-ea"/>
                          <a:cs typeface="+mn-cs"/>
                        </a:rPr>
                        <a:t>belgisining</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ta’sir</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oralig‘i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undan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keyin</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boshqa</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eng</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yuqori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harakatlanish</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tezligi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ko‘rsatilgan</a:t>
                      </a:r>
                      <a:r>
                        <a:rPr lang="ru-RU" sz="2000" b="1" kern="1200" dirty="0" smtClean="0">
                          <a:solidFill>
                            <a:schemeClr val="lt1"/>
                          </a:solidFill>
                          <a:latin typeface="+mn-lt"/>
                          <a:ea typeface="+mn-ea"/>
                          <a:cs typeface="+mn-cs"/>
                        </a:rPr>
                        <a:t> 3.24 </a:t>
                      </a:r>
                      <a:r>
                        <a:rPr lang="ru-RU" sz="2000" b="1" kern="1200" dirty="0" err="1" smtClean="0">
                          <a:solidFill>
                            <a:schemeClr val="lt1"/>
                          </a:solidFill>
                          <a:latin typeface="+mn-lt"/>
                          <a:ea typeface="+mn-ea"/>
                          <a:cs typeface="+mn-cs"/>
                        </a:rPr>
                        <a:t>belgisini</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o‘rnatish</a:t>
                      </a:r>
                      <a:r>
                        <a:rPr lang="ru-RU" sz="2000" b="1" kern="1200" dirty="0" smtClean="0">
                          <a:solidFill>
                            <a:schemeClr val="lt1"/>
                          </a:solidFill>
                          <a:latin typeface="+mn-lt"/>
                          <a:ea typeface="+mn-ea"/>
                          <a:cs typeface="+mn-cs"/>
                        </a:rPr>
                        <a:t> </a:t>
                      </a:r>
                      <a:r>
                        <a:rPr lang="ru-RU" sz="2000" b="1" kern="1200" dirty="0" err="1" smtClean="0">
                          <a:solidFill>
                            <a:schemeClr val="lt1"/>
                          </a:solidFill>
                          <a:latin typeface="+mn-lt"/>
                          <a:ea typeface="+mn-ea"/>
                          <a:cs typeface="+mn-cs"/>
                        </a:rPr>
                        <a:t>bilan</a:t>
                      </a:r>
                      <a:r>
                        <a:rPr lang="ru-RU" sz="2000" b="1" kern="1200" dirty="0" smtClean="0">
                          <a:solidFill>
                            <a:schemeClr val="lt1"/>
                          </a:solidFill>
                          <a:latin typeface="+mn-lt"/>
                          <a:ea typeface="+mn-ea"/>
                          <a:cs typeface="+mn-cs"/>
                        </a:rPr>
                        <a:t>;</a:t>
                      </a:r>
                    </a:p>
                  </a:txBody>
                  <a:tcPr/>
                </a:tc>
              </a:tr>
              <a:tr h="2448519">
                <a:tc>
                  <a:txBody>
                    <a:bodyPr/>
                    <a:lstStyle/>
                    <a:p>
                      <a:pPr marL="0" algn="just" defTabSz="914400" rtl="0" eaLnBrk="1" latinLnBrk="0" hangingPunct="1"/>
                      <a:r>
                        <a:rPr lang="ru-RU" sz="2000" b="1" kern="1200" dirty="0" smtClean="0">
                          <a:solidFill>
                            <a:schemeClr val="tx1"/>
                          </a:solidFill>
                          <a:latin typeface="+mn-lt"/>
                          <a:ea typeface="+mn-ea"/>
                          <a:cs typeface="+mn-cs"/>
                        </a:rPr>
                        <a:t>3.27 — 3.30 </a:t>
                      </a:r>
                      <a:r>
                        <a:rPr lang="ru-RU" sz="2000" b="1" kern="1200" dirty="0" err="1" smtClean="0">
                          <a:solidFill>
                            <a:schemeClr val="tx1"/>
                          </a:solidFill>
                          <a:latin typeface="+mn-lt"/>
                          <a:ea typeface="+mn-ea"/>
                          <a:cs typeface="+mn-cs"/>
                        </a:rPr>
                        <a:t>belgilarining</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amal</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qilish</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oralig‘i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oxiriga</a:t>
                      </a:r>
                      <a:r>
                        <a:rPr lang="ru-RU" sz="2000" b="1" kern="1200" dirty="0" smtClean="0">
                          <a:solidFill>
                            <a:schemeClr val="tx1"/>
                          </a:solidFill>
                          <a:latin typeface="+mn-lt"/>
                          <a:ea typeface="+mn-ea"/>
                          <a:cs typeface="+mn-cs"/>
                        </a:rPr>
                        <a:t> 3.27 — 3.30 </a:t>
                      </a:r>
                      <a:r>
                        <a:rPr lang="ru-RU" sz="2000" b="1" kern="1200" dirty="0" err="1" smtClean="0">
                          <a:solidFill>
                            <a:schemeClr val="tx1"/>
                          </a:solidFill>
                          <a:latin typeface="+mn-lt"/>
                          <a:ea typeface="+mn-ea"/>
                          <a:cs typeface="+mn-cs"/>
                        </a:rPr>
                        <a:t>belgilari</a:t>
                      </a:r>
                      <a:r>
                        <a:rPr lang="ru-RU" sz="2000" b="1" kern="1200" dirty="0" smtClean="0">
                          <a:solidFill>
                            <a:schemeClr val="tx1"/>
                          </a:solidFill>
                          <a:latin typeface="+mn-lt"/>
                          <a:ea typeface="+mn-ea"/>
                          <a:cs typeface="+mn-cs"/>
                        </a:rPr>
                        <a:t> 7.2.3 </a:t>
                      </a:r>
                      <a:r>
                        <a:rPr lang="ru-RU" sz="2000" b="1" kern="1200" dirty="0" err="1" smtClean="0">
                          <a:solidFill>
                            <a:schemeClr val="tx1"/>
                          </a:solidFill>
                          <a:latin typeface="+mn-lt"/>
                          <a:ea typeface="+mn-ea"/>
                          <a:cs typeface="+mn-cs"/>
                        </a:rPr>
                        <a:t>qo‘shimcha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axborot</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belgisi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bilan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birga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takror</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o‘rnatiladi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yoki</a:t>
                      </a:r>
                      <a:r>
                        <a:rPr lang="ru-RU" sz="2000" b="1" kern="1200" dirty="0" smtClean="0">
                          <a:solidFill>
                            <a:schemeClr val="tx1"/>
                          </a:solidFill>
                          <a:latin typeface="+mn-lt"/>
                          <a:ea typeface="+mn-ea"/>
                          <a:cs typeface="+mn-cs"/>
                        </a:rPr>
                        <a:t> 7.2.2 </a:t>
                      </a:r>
                      <a:r>
                        <a:rPr lang="ru-RU" sz="2000" b="1" kern="1200" dirty="0" err="1" smtClean="0">
                          <a:solidFill>
                            <a:schemeClr val="tx1"/>
                          </a:solidFill>
                          <a:latin typeface="+mn-lt"/>
                          <a:ea typeface="+mn-ea"/>
                          <a:cs typeface="+mn-cs"/>
                        </a:rPr>
                        <a:t>qo‘shimcha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axborot</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belgisi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bilan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qo‘llaniladi</a:t>
                      </a:r>
                      <a:r>
                        <a:rPr lang="ru-RU" sz="2000" b="1" kern="1200" dirty="0" smtClean="0">
                          <a:solidFill>
                            <a:schemeClr val="tx1"/>
                          </a:solidFill>
                          <a:latin typeface="+mn-lt"/>
                          <a:ea typeface="+mn-ea"/>
                          <a:cs typeface="+mn-cs"/>
                        </a:rPr>
                        <a:t>.</a:t>
                      </a:r>
                    </a:p>
                    <a:p>
                      <a:pPr marL="0" algn="just" defTabSz="914400" rtl="0" eaLnBrk="1" latinLnBrk="0" hangingPunct="1"/>
                      <a:r>
                        <a:rPr lang="ru-RU" sz="2000" b="1" kern="1200" dirty="0" smtClean="0">
                          <a:solidFill>
                            <a:schemeClr val="tx1"/>
                          </a:solidFill>
                          <a:latin typeface="+mn-lt"/>
                          <a:ea typeface="+mn-ea"/>
                          <a:cs typeface="+mn-cs"/>
                        </a:rPr>
                        <a:t>3.27 </a:t>
                      </a:r>
                      <a:r>
                        <a:rPr lang="ru-RU" sz="2000" b="1" kern="1200" dirty="0" err="1" smtClean="0">
                          <a:solidFill>
                            <a:schemeClr val="tx1"/>
                          </a:solidFill>
                          <a:latin typeface="+mn-lt"/>
                          <a:ea typeface="+mn-ea"/>
                          <a:cs typeface="+mn-cs"/>
                        </a:rPr>
                        <a:t>belgisi</a:t>
                      </a:r>
                      <a:r>
                        <a:rPr lang="ru-RU" sz="2000" b="1" kern="1200" dirty="0" smtClean="0">
                          <a:solidFill>
                            <a:schemeClr val="tx1"/>
                          </a:solidFill>
                          <a:latin typeface="+mn-lt"/>
                          <a:ea typeface="+mn-ea"/>
                          <a:cs typeface="+mn-cs"/>
                        </a:rPr>
                        <a:t> 1.4 </a:t>
                      </a:r>
                      <a:r>
                        <a:rPr lang="ru-RU" sz="2000" b="1" kern="1200" dirty="0" err="1" smtClean="0">
                          <a:solidFill>
                            <a:schemeClr val="tx1"/>
                          </a:solidFill>
                          <a:latin typeface="+mn-lt"/>
                          <a:ea typeface="+mn-ea"/>
                          <a:cs typeface="+mn-cs"/>
                        </a:rPr>
                        <a:t>yotiq</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chizig‘i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bilan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birgalikda</a:t>
                      </a:r>
                      <a:r>
                        <a:rPr lang="ru-RU" sz="2000" b="1" kern="1200" dirty="0" smtClean="0">
                          <a:solidFill>
                            <a:schemeClr val="tx1"/>
                          </a:solidFill>
                          <a:latin typeface="+mn-lt"/>
                          <a:ea typeface="+mn-ea"/>
                          <a:cs typeface="+mn-cs"/>
                        </a:rPr>
                        <a:t>, 3.28 </a:t>
                      </a:r>
                      <a:r>
                        <a:rPr lang="ru-RU" sz="2000" b="1" kern="1200" dirty="0" err="1" smtClean="0">
                          <a:solidFill>
                            <a:schemeClr val="tx1"/>
                          </a:solidFill>
                          <a:latin typeface="+mn-lt"/>
                          <a:ea typeface="+mn-ea"/>
                          <a:cs typeface="+mn-cs"/>
                        </a:rPr>
                        <a:t>belgisi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esa</a:t>
                      </a:r>
                      <a:r>
                        <a:rPr lang="ru-RU" sz="2000" b="1" kern="1200" dirty="0" smtClean="0">
                          <a:solidFill>
                            <a:schemeClr val="tx1"/>
                          </a:solidFill>
                          <a:latin typeface="+mn-lt"/>
                          <a:ea typeface="+mn-ea"/>
                          <a:cs typeface="+mn-cs"/>
                        </a:rPr>
                        <a:t> 1.10 </a:t>
                      </a:r>
                      <a:r>
                        <a:rPr lang="ru-RU" sz="2000" b="1" kern="1200" dirty="0" err="1" smtClean="0">
                          <a:solidFill>
                            <a:schemeClr val="tx1"/>
                          </a:solidFill>
                          <a:latin typeface="+mn-lt"/>
                          <a:ea typeface="+mn-ea"/>
                          <a:cs typeface="+mn-cs"/>
                        </a:rPr>
                        <a:t>yotiq</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chizig‘i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bilan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birgalikda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qo‘llanishi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mumkin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bunda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belgilarning</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ta’sir</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hududi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yo‘l</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chizig‘i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uzunligi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bilan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aniqlanadi</a:t>
                      </a:r>
                      <a:r>
                        <a:rPr lang="ru-RU" sz="2000" b="1" kern="1200" dirty="0" smtClean="0">
                          <a:solidFill>
                            <a:schemeClr val="tx1"/>
                          </a:solidFill>
                          <a:latin typeface="+mn-lt"/>
                          <a:ea typeface="+mn-ea"/>
                          <a:cs typeface="+mn-cs"/>
                        </a:rPr>
                        <a:t>.</a:t>
                      </a:r>
                    </a:p>
                    <a:p>
                      <a:pPr marL="0" algn="just" defTabSz="914400" rtl="0" eaLnBrk="1" latinLnBrk="0" hangingPunct="1"/>
                      <a:r>
                        <a:rPr lang="ru-RU" sz="2000" b="1" kern="1200" dirty="0" smtClean="0">
                          <a:solidFill>
                            <a:schemeClr val="tx1"/>
                          </a:solidFill>
                          <a:latin typeface="+mn-lt"/>
                          <a:ea typeface="+mn-ea"/>
                          <a:cs typeface="+mn-cs"/>
                        </a:rPr>
                        <a:t>3.10, 3.27 — 3.30 </a:t>
                      </a:r>
                      <a:r>
                        <a:rPr lang="ru-RU" sz="2000" b="1" kern="1200" dirty="0" err="1" smtClean="0">
                          <a:solidFill>
                            <a:schemeClr val="tx1"/>
                          </a:solidFill>
                          <a:latin typeface="+mn-lt"/>
                          <a:ea typeface="+mn-ea"/>
                          <a:cs typeface="+mn-cs"/>
                        </a:rPr>
                        <a:t>belgilari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yo‘lning</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qaysi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tomonida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o‘rnatilgan</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bo‘lsa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ularning</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ta’siri</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faqat</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o‘sha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tomonga</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amal</a:t>
                      </a:r>
                      <a:r>
                        <a:rPr lang="ru-RU" sz="2000" b="1" kern="1200" dirty="0" smtClean="0">
                          <a:solidFill>
                            <a:schemeClr val="tx1"/>
                          </a:solidFill>
                          <a:latin typeface="+mn-lt"/>
                          <a:ea typeface="+mn-ea"/>
                          <a:cs typeface="+mn-cs"/>
                        </a:rPr>
                        <a:t> </a:t>
                      </a:r>
                      <a:r>
                        <a:rPr lang="ru-RU" sz="2000" b="1" kern="1200" dirty="0" err="1" smtClean="0">
                          <a:solidFill>
                            <a:schemeClr val="tx1"/>
                          </a:solidFill>
                          <a:latin typeface="+mn-lt"/>
                          <a:ea typeface="+mn-ea"/>
                          <a:cs typeface="+mn-cs"/>
                        </a:rPr>
                        <a:t>qilinadi</a:t>
                      </a:r>
                      <a:r>
                        <a:rPr lang="ru-RU" sz="2000" b="1" kern="1200" dirty="0" smtClean="0">
                          <a:solidFill>
                            <a:schemeClr val="tx1"/>
                          </a:solidFill>
                          <a:latin typeface="+mn-lt"/>
                          <a:ea typeface="+mn-ea"/>
                          <a:cs typeface="+mn-cs"/>
                        </a:rPr>
                        <a:t>.</a:t>
                      </a:r>
                    </a:p>
                  </a:txBody>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sz="1800" b="1" dirty="0" smtClean="0"/>
              <a:t>Asosiy va qo‘shimcha o‘quv adabiyotlar hamda axborot manbaalari</a:t>
            </a:r>
            <a:r>
              <a:rPr lang="en-US" sz="1800" b="1" dirty="0" smtClean="0"/>
              <a:t>:</a:t>
            </a:r>
            <a:endParaRPr lang="ru-RU" sz="1800" dirty="0"/>
          </a:p>
        </p:txBody>
      </p:sp>
      <p:sp>
        <p:nvSpPr>
          <p:cNvPr id="3" name="Содержимое 2"/>
          <p:cNvSpPr>
            <a:spLocks noGrp="1"/>
          </p:cNvSpPr>
          <p:nvPr>
            <p:ph idx="1"/>
          </p:nvPr>
        </p:nvSpPr>
        <p:spPr>
          <a:xfrm>
            <a:off x="611560" y="1484784"/>
            <a:ext cx="7886700" cy="4536504"/>
          </a:xfrm>
        </p:spPr>
        <p:txBody>
          <a:bodyPr/>
          <a:lstStyle/>
          <a:p>
            <a:pPr algn="ctr">
              <a:lnSpc>
                <a:spcPct val="100000"/>
              </a:lnSpc>
              <a:buNone/>
            </a:pPr>
            <a:r>
              <a:rPr lang="uz-Cyrl-UZ" sz="1600" b="1" dirty="0" smtClean="0"/>
              <a:t>       </a:t>
            </a:r>
            <a:r>
              <a:rPr lang="uz-Cyrl-UZ" sz="1800" b="1" dirty="0" smtClean="0"/>
              <a:t>Asosiy adabiyotlar</a:t>
            </a:r>
            <a:r>
              <a:rPr lang="en-US" sz="1800" b="1" dirty="0" smtClean="0"/>
              <a:t>:</a:t>
            </a:r>
            <a:endParaRPr lang="ru-RU" sz="1800" dirty="0" smtClean="0"/>
          </a:p>
          <a:p>
            <a:pPr lvl="0" algn="just">
              <a:lnSpc>
                <a:spcPct val="100000"/>
              </a:lnSpc>
              <a:buNone/>
            </a:pPr>
            <a:r>
              <a:rPr lang="it-IT" sz="1800" dirty="0" smtClean="0"/>
              <a:t>1. Yo‘l harakati qoidalari. Rasmiy nashr. Toshkent, Adolat: 2016 y, -120 b. </a:t>
            </a:r>
            <a:endParaRPr lang="ru-RU" sz="1800" dirty="0" smtClean="0"/>
          </a:p>
          <a:p>
            <a:pPr lvl="0" algn="just">
              <a:lnSpc>
                <a:spcPct val="100000"/>
              </a:lnSpc>
              <a:buNone/>
            </a:pPr>
            <a:r>
              <a:rPr lang="en-US" sz="1800" dirty="0" smtClean="0"/>
              <a:t>2. </a:t>
            </a:r>
            <a:r>
              <a:rPr lang="en-US" sz="1800" dirty="0" err="1" smtClean="0"/>
              <a:t>Q.X.Azizov</a:t>
            </a:r>
            <a:r>
              <a:rPr lang="en-US" sz="1800" dirty="0" smtClean="0"/>
              <a:t>. </a:t>
            </a:r>
            <a:r>
              <a:rPr lang="en-US" sz="1800" dirty="0" err="1" smtClean="0"/>
              <a:t>Harakat</a:t>
            </a:r>
            <a:r>
              <a:rPr lang="en-US" sz="1800" dirty="0" smtClean="0"/>
              <a:t> </a:t>
            </a:r>
            <a:r>
              <a:rPr lang="en-US" sz="1800" dirty="0" err="1" smtClean="0"/>
              <a:t>xavfsizligini</a:t>
            </a:r>
            <a:r>
              <a:rPr lang="en-US" sz="1800" dirty="0" smtClean="0"/>
              <a:t> </a:t>
            </a:r>
            <a:r>
              <a:rPr lang="en-US" sz="1800" dirty="0" err="1" smtClean="0"/>
              <a:t>tashkil</a:t>
            </a:r>
            <a:r>
              <a:rPr lang="en-US" sz="1800" dirty="0" smtClean="0"/>
              <a:t> </a:t>
            </a:r>
            <a:r>
              <a:rPr lang="en-US" sz="1800" dirty="0" err="1" smtClean="0"/>
              <a:t>etish</a:t>
            </a:r>
            <a:r>
              <a:rPr lang="en-US" sz="1800" dirty="0" smtClean="0"/>
              <a:t> </a:t>
            </a:r>
            <a:r>
              <a:rPr lang="en-US" sz="1800" dirty="0" err="1" smtClean="0"/>
              <a:t>asoslari</a:t>
            </a:r>
            <a:r>
              <a:rPr lang="en-US" sz="1800" dirty="0" smtClean="0"/>
              <a:t>. </a:t>
            </a:r>
            <a:r>
              <a:rPr lang="it-IT" sz="1800" dirty="0" smtClean="0"/>
              <a:t>T.: </a:t>
            </a:r>
            <a:r>
              <a:rPr lang="en-US" sz="1800" dirty="0" smtClean="0"/>
              <a:t>“</a:t>
            </a:r>
            <a:r>
              <a:rPr lang="uz-Latn-UZ" sz="1800" dirty="0" smtClean="0"/>
              <a:t>Fan va texnologiyalar</a:t>
            </a:r>
            <a:r>
              <a:rPr lang="en-US" sz="1800" dirty="0" smtClean="0"/>
              <a:t>”</a:t>
            </a:r>
            <a:r>
              <a:rPr lang="it-IT" sz="1800" dirty="0" smtClean="0"/>
              <a:t>, 200</a:t>
            </a:r>
            <a:r>
              <a:rPr lang="uz-Latn-UZ" sz="1800" dirty="0" smtClean="0"/>
              <a:t>9</a:t>
            </a:r>
            <a:r>
              <a:rPr lang="it-IT" sz="1800" dirty="0" smtClean="0"/>
              <a:t>-</a:t>
            </a:r>
            <a:r>
              <a:rPr lang="uz-Latn-UZ" sz="1800" dirty="0" smtClean="0"/>
              <a:t>244</a:t>
            </a:r>
            <a:r>
              <a:rPr lang="it-IT" sz="1800" dirty="0" smtClean="0"/>
              <a:t> b.</a:t>
            </a:r>
            <a:endParaRPr lang="ru-RU" sz="1800" dirty="0" smtClean="0"/>
          </a:p>
          <a:p>
            <a:pPr algn="ctr">
              <a:lnSpc>
                <a:spcPct val="100000"/>
              </a:lnSpc>
              <a:buNone/>
            </a:pPr>
            <a:r>
              <a:rPr lang="en-US" sz="1800" b="1" cap="all" dirty="0" err="1" smtClean="0"/>
              <a:t>Q</a:t>
            </a:r>
            <a:r>
              <a:rPr lang="en-US" sz="1800" b="1" dirty="0" err="1" smtClean="0"/>
              <a:t>o</a:t>
            </a:r>
            <a:r>
              <a:rPr lang="en-US" sz="1800" b="1" dirty="0" smtClean="0"/>
              <a:t>‘</a:t>
            </a:r>
            <a:r>
              <a:rPr lang="uz-Cyrl-UZ" sz="1800" b="1" dirty="0" smtClean="0"/>
              <a:t>shimcha adabiyotlar</a:t>
            </a:r>
            <a:r>
              <a:rPr lang="en-US" sz="1800" b="1" dirty="0" smtClean="0"/>
              <a:t>:</a:t>
            </a:r>
            <a:endParaRPr lang="ru-RU" sz="1800" dirty="0" smtClean="0"/>
          </a:p>
          <a:p>
            <a:pPr lvl="0" algn="just">
              <a:lnSpc>
                <a:spcPct val="100000"/>
              </a:lnSpc>
              <a:buNone/>
            </a:pPr>
            <a:r>
              <a:rPr lang="en-US" sz="1800" dirty="0" smtClean="0"/>
              <a:t>1. </a:t>
            </a:r>
            <a:r>
              <a:rPr lang="en-US" sz="1800" dirty="0" err="1" smtClean="0"/>
              <a:t>Ryabokon</a:t>
            </a:r>
            <a:r>
              <a:rPr lang="en-US" sz="1800" dirty="0" smtClean="0"/>
              <a:t> </a:t>
            </a:r>
            <a:r>
              <a:rPr lang="en-US" sz="1800" dirty="0" err="1" smtClean="0"/>
              <a:t>Yu.A</a:t>
            </a:r>
            <a:r>
              <a:rPr lang="en-US" sz="1800" dirty="0" smtClean="0"/>
              <a:t>., </a:t>
            </a:r>
            <a:r>
              <a:rPr lang="en-US" sz="1800" dirty="0" err="1" smtClean="0"/>
              <a:t>Zaytsev</a:t>
            </a:r>
            <a:r>
              <a:rPr lang="en-US" sz="1800" dirty="0" smtClean="0"/>
              <a:t> K.V., </a:t>
            </a:r>
            <a:r>
              <a:rPr lang="en-US" sz="1800" dirty="0" err="1" smtClean="0"/>
              <a:t>Yo‘l</a:t>
            </a:r>
            <a:r>
              <a:rPr lang="en-US" sz="1800" dirty="0" smtClean="0"/>
              <a:t> </a:t>
            </a:r>
            <a:r>
              <a:rPr lang="en-US" sz="1800" dirty="0" err="1" smtClean="0"/>
              <a:t>harakatini</a:t>
            </a:r>
            <a:r>
              <a:rPr lang="en-US" sz="1800" dirty="0" smtClean="0"/>
              <a:t> </a:t>
            </a:r>
            <a:r>
              <a:rPr lang="en-US" sz="1800" dirty="0" err="1" smtClean="0"/>
              <a:t>tashkil</a:t>
            </a:r>
            <a:r>
              <a:rPr lang="en-US" sz="1800" dirty="0" smtClean="0"/>
              <a:t> </a:t>
            </a:r>
            <a:r>
              <a:rPr lang="en-US" sz="1800" dirty="0" err="1" smtClean="0"/>
              <a:t>etish</a:t>
            </a:r>
            <a:r>
              <a:rPr lang="en-US" sz="1800" dirty="0" smtClean="0"/>
              <a:t> </a:t>
            </a:r>
            <a:r>
              <a:rPr lang="en-US" sz="1800" dirty="0" err="1" smtClean="0"/>
              <a:t>va</a:t>
            </a:r>
            <a:r>
              <a:rPr lang="en-US" sz="1800" dirty="0" smtClean="0"/>
              <a:t> </a:t>
            </a:r>
            <a:r>
              <a:rPr lang="en-US" sz="1800" dirty="0" err="1" smtClean="0"/>
              <a:t>xavfsizligi</a:t>
            </a:r>
            <a:r>
              <a:rPr lang="en-US" sz="1800" dirty="0" smtClean="0"/>
              <a:t>: </a:t>
            </a:r>
            <a:r>
              <a:rPr lang="en-US" sz="1800" dirty="0" err="1" smtClean="0"/>
              <a:t>kurs</a:t>
            </a:r>
            <a:r>
              <a:rPr lang="en-US" sz="1800" dirty="0" smtClean="0"/>
              <a:t>, Omsk 2007 </a:t>
            </a:r>
            <a:r>
              <a:rPr lang="en-US" sz="1800" dirty="0" err="1" smtClean="0"/>
              <a:t>yil</a:t>
            </a:r>
            <a:r>
              <a:rPr lang="it-IT" sz="1800" dirty="0" smtClean="0"/>
              <a:t>.</a:t>
            </a:r>
            <a:endParaRPr lang="ru-RU" sz="1800" dirty="0" smtClean="0"/>
          </a:p>
          <a:p>
            <a:pPr lvl="0" algn="just">
              <a:lnSpc>
                <a:spcPct val="100000"/>
              </a:lnSpc>
              <a:buNone/>
            </a:pPr>
            <a:r>
              <a:rPr lang="it-IT" sz="1800" dirty="0" smtClean="0"/>
              <a:t>2. Azizov Q.X.  Harakat xavfsizligini tashkil etish asoslari. T.: “</a:t>
            </a:r>
            <a:r>
              <a:rPr lang="uz-Latn-UZ" sz="1800" dirty="0" smtClean="0"/>
              <a:t>Yozuvchi</a:t>
            </a:r>
            <a:r>
              <a:rPr lang="it-IT" sz="1800" dirty="0" smtClean="0"/>
              <a:t>”, 200</a:t>
            </a:r>
            <a:r>
              <a:rPr lang="uz-Latn-UZ" sz="1800" dirty="0" smtClean="0"/>
              <a:t>2</a:t>
            </a:r>
            <a:r>
              <a:rPr lang="it-IT" sz="1800" dirty="0" smtClean="0"/>
              <a:t>-</a:t>
            </a:r>
            <a:r>
              <a:rPr lang="uz-Latn-UZ" sz="1800" dirty="0" smtClean="0"/>
              <a:t>182</a:t>
            </a:r>
            <a:r>
              <a:rPr lang="it-IT" sz="1800" dirty="0" smtClean="0"/>
              <a:t>-b.</a:t>
            </a:r>
            <a:endParaRPr lang="ru-RU" sz="1800" dirty="0" smtClean="0"/>
          </a:p>
          <a:p>
            <a:pPr lvl="0" algn="just">
              <a:lnSpc>
                <a:spcPct val="100000"/>
              </a:lnSpc>
              <a:buNone/>
            </a:pPr>
            <a:r>
              <a:rPr lang="it-IT" sz="1800" dirty="0" smtClean="0"/>
              <a:t>3. Q.X.Azizov.  Harakat xavfsizligini tashkil etish asoslari. Toshk</a:t>
            </a:r>
            <a:r>
              <a:rPr lang="ru-RU" sz="1800" dirty="0" smtClean="0"/>
              <a:t>е</a:t>
            </a:r>
            <a:r>
              <a:rPr lang="it-IT" sz="1800" dirty="0" smtClean="0"/>
              <a:t>nt, 1999, 113-b.</a:t>
            </a:r>
            <a:endParaRPr lang="ru-RU" sz="1800" dirty="0" smtClean="0"/>
          </a:p>
          <a:p>
            <a:pPr lvl="0" algn="just">
              <a:lnSpc>
                <a:spcPct val="100000"/>
              </a:lnSpc>
              <a:buNone/>
            </a:pPr>
            <a:r>
              <a:rPr lang="it-IT" sz="1800" dirty="0" smtClean="0"/>
              <a:t>4. A.A.Akilov, Q.A.Karimova, Sh.Sh.Rizayev. Yo‘l harakati qoidalariga suratli sharhlar va mavzuga oid testlar. Toshkent, Avtohamroh 2017 y., 192 b. </a:t>
            </a:r>
            <a:endParaRPr lang="ru-RU" sz="1800" dirty="0" smtClean="0"/>
          </a:p>
        </p:txBody>
      </p:sp>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1"/>
            <a:ext cx="7886700" cy="792088"/>
          </a:xfrm>
        </p:spPr>
        <p:txBody>
          <a:bodyPr/>
          <a:lstStyle/>
          <a:p>
            <a:pPr lvl="0"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uz-Cyrl-UZ" sz="1800" b="1" dirty="0" smtClean="0"/>
              <a:t>Asosiy va qo‘shimcha o‘quv adabiyotlar hamda axborot manbaalari</a:t>
            </a: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323528" y="1556792"/>
            <a:ext cx="8424936" cy="3816424"/>
          </a:xfrm>
        </p:spPr>
        <p:txBody>
          <a:bodyPr/>
          <a:lstStyle/>
          <a:p>
            <a:pPr algn="just">
              <a:buNone/>
            </a:pPr>
            <a:endParaRPr lang="ru-RU" dirty="0" smtClean="0"/>
          </a:p>
          <a:p>
            <a:endParaRPr lang="ru-RU" dirty="0"/>
          </a:p>
        </p:txBody>
      </p:sp>
      <p:sp>
        <p:nvSpPr>
          <p:cNvPr id="6" name="Прямоугольник 5"/>
          <p:cNvSpPr/>
          <p:nvPr/>
        </p:nvSpPr>
        <p:spPr>
          <a:xfrm>
            <a:off x="395536" y="1628800"/>
            <a:ext cx="8352928" cy="4524315"/>
          </a:xfrm>
          <a:prstGeom prst="rect">
            <a:avLst/>
          </a:prstGeom>
        </p:spPr>
        <p:txBody>
          <a:bodyPr wrap="square">
            <a:spAutoFit/>
          </a:bodyPr>
          <a:lstStyle/>
          <a:p>
            <a:pPr lvl="0" algn="just">
              <a:lnSpc>
                <a:spcPct val="100000"/>
              </a:lnSpc>
            </a:pPr>
            <a:r>
              <a:rPr lang="it-IT" dirty="0" smtClean="0"/>
              <a:t>5. N.F.Muxitdinov,  J.R.Kulmuhamedov. Yo‘l harakati qoidalariga suratli sharhlar va yuqori tezlik chegaralari. Toshkent, 2016 y., 96 b. </a:t>
            </a:r>
            <a:endParaRPr lang="ru-RU" dirty="0" smtClean="0"/>
          </a:p>
          <a:p>
            <a:pPr lvl="0" algn="just">
              <a:lnSpc>
                <a:spcPct val="100000"/>
              </a:lnSpc>
            </a:pPr>
            <a:r>
              <a:rPr lang="it-IT" dirty="0" smtClean="0"/>
              <a:t>6. V.I.Konoplyanko va boshqalar. Yo‘l harakatini tashkil etish va xavfsizligi: darslik: OTM uchun / V.I.Konoplyanko. </a:t>
            </a:r>
            <a:r>
              <a:rPr lang="ru-RU" dirty="0" smtClean="0"/>
              <a:t>М</a:t>
            </a:r>
            <a:r>
              <a:rPr lang="it-IT" dirty="0" smtClean="0"/>
              <a:t>.: “Oliy.mak.”, 2007-383 b.</a:t>
            </a:r>
            <a:endParaRPr lang="ru-RU" dirty="0" smtClean="0"/>
          </a:p>
          <a:p>
            <a:pPr lvl="0" algn="just">
              <a:lnSpc>
                <a:spcPct val="100000"/>
              </a:lnSpc>
            </a:pPr>
            <a:r>
              <a:rPr lang="en-US" dirty="0" smtClean="0"/>
              <a:t>7. </a:t>
            </a:r>
            <a:r>
              <a:rPr lang="ru-RU" dirty="0" smtClean="0"/>
              <a:t>“</a:t>
            </a:r>
            <a:r>
              <a:rPr lang="ru-RU" dirty="0" err="1" smtClean="0"/>
              <a:t>Avtohamro</a:t>
            </a:r>
            <a:r>
              <a:rPr lang="uz-Latn-UZ" dirty="0" smtClean="0"/>
              <a:t>h</a:t>
            </a:r>
            <a:r>
              <a:rPr lang="ru-RU" dirty="0" smtClean="0"/>
              <a:t>” </a:t>
            </a:r>
            <a:r>
              <a:rPr lang="ru-RU" dirty="0" err="1" smtClean="0"/>
              <a:t>jurnali</a:t>
            </a:r>
            <a:r>
              <a:rPr lang="ru-RU" dirty="0" smtClean="0"/>
              <a:t> 1999-201</a:t>
            </a:r>
            <a:r>
              <a:rPr lang="en-US" dirty="0" smtClean="0"/>
              <a:t>8</a:t>
            </a:r>
            <a:r>
              <a:rPr lang="ru-RU" dirty="0" smtClean="0"/>
              <a:t> </a:t>
            </a:r>
            <a:r>
              <a:rPr lang="ru-RU" dirty="0" err="1" smtClean="0"/>
              <a:t>yy</a:t>
            </a:r>
            <a:r>
              <a:rPr lang="ru-RU" dirty="0" smtClean="0"/>
              <a:t>.</a:t>
            </a:r>
          </a:p>
          <a:p>
            <a:pPr marL="342900" indent="-342900"/>
            <a:endParaRPr lang="ru-RU" b="1" dirty="0" smtClean="0"/>
          </a:p>
          <a:p>
            <a:pPr marL="342900" indent="-342900" algn="ctr"/>
            <a:r>
              <a:rPr lang="en-US" b="1" dirty="0" err="1" smtClean="0"/>
              <a:t>Elektron</a:t>
            </a:r>
            <a:r>
              <a:rPr lang="en-US" b="1" dirty="0" smtClean="0"/>
              <a:t> </a:t>
            </a:r>
            <a:r>
              <a:rPr lang="en-US" b="1" dirty="0" err="1" smtClean="0"/>
              <a:t>resurslar</a:t>
            </a:r>
            <a:r>
              <a:rPr lang="en-US" b="1" dirty="0" smtClean="0"/>
              <a:t>: </a:t>
            </a:r>
          </a:p>
          <a:p>
            <a:pPr marL="342900" indent="-342900" algn="ctr"/>
            <a:endParaRPr lang="ru-RU" u="sng" dirty="0" smtClean="0">
              <a:hlinkClick r:id="rId2"/>
            </a:endParaRPr>
          </a:p>
          <a:p>
            <a:pPr marL="1588" indent="12700" algn="just"/>
            <a:r>
              <a:rPr lang="en-US" dirty="0" smtClean="0"/>
              <a:t>1. </a:t>
            </a:r>
            <a:r>
              <a:rPr lang="en-US" dirty="0" smtClean="0">
                <a:hlinkClick r:id="rId3"/>
              </a:rPr>
              <a:t> </a:t>
            </a:r>
            <a:r>
              <a:rPr lang="en-US" u="sng" dirty="0" smtClean="0">
                <a:hlinkClick r:id="rId3"/>
              </a:rPr>
              <a:t>https://lex.uz/uz/docs/-5953883</a:t>
            </a:r>
            <a:endParaRPr lang="ru-RU" u="sng" dirty="0" smtClean="0"/>
          </a:p>
          <a:p>
            <a:pPr marL="1588" indent="12700" algn="just"/>
            <a:r>
              <a:rPr lang="en-US" dirty="0" smtClean="0"/>
              <a:t>2. </a:t>
            </a:r>
            <a:r>
              <a:rPr lang="en-US" dirty="0" err="1" smtClean="0"/>
              <a:t>Rasm</a:t>
            </a:r>
            <a:r>
              <a:rPr lang="en-US" dirty="0" smtClean="0"/>
              <a:t> </a:t>
            </a:r>
            <a:r>
              <a:rPr lang="en-US" dirty="0" err="1" smtClean="0"/>
              <a:t>olingan</a:t>
            </a:r>
            <a:r>
              <a:rPr lang="en-US" dirty="0" smtClean="0"/>
              <a:t> </a:t>
            </a:r>
            <a:r>
              <a:rPr lang="en-US" dirty="0" err="1" smtClean="0"/>
              <a:t>manbaa</a:t>
            </a:r>
            <a:r>
              <a:rPr lang="en-US" dirty="0" smtClean="0"/>
              <a:t>  </a:t>
            </a:r>
            <a:r>
              <a:rPr lang="en-US" u="sng" dirty="0" smtClean="0">
                <a:hlinkClick r:id="rId4"/>
              </a:rPr>
              <a:t>https://www.youtube.com/watch?v=lD-wWKm0Myc</a:t>
            </a:r>
            <a:r>
              <a:rPr lang="en-US" u="sng" dirty="0" smtClean="0"/>
              <a:t> (</a:t>
            </a:r>
            <a:r>
              <a:rPr lang="en-US" u="sng" dirty="0" err="1" smtClean="0"/>
              <a:t>Avto</a:t>
            </a:r>
            <a:r>
              <a:rPr lang="en-US" u="sng" dirty="0" smtClean="0"/>
              <a:t> test – </a:t>
            </a:r>
            <a:r>
              <a:rPr lang="en-US" u="sng" dirty="0" err="1" smtClean="0"/>
              <a:t>Yo‘l</a:t>
            </a:r>
            <a:r>
              <a:rPr lang="en-US" u="sng" dirty="0" smtClean="0"/>
              <a:t> </a:t>
            </a:r>
            <a:r>
              <a:rPr lang="en-US" u="sng" dirty="0" err="1" smtClean="0"/>
              <a:t>harakati</a:t>
            </a:r>
            <a:r>
              <a:rPr lang="en-US" u="sng" dirty="0" smtClean="0"/>
              <a:t> </a:t>
            </a:r>
            <a:r>
              <a:rPr lang="en-US" u="sng" dirty="0" err="1" smtClean="0"/>
              <a:t>qoidalari</a:t>
            </a:r>
            <a:r>
              <a:rPr lang="en-US" u="sng" dirty="0" smtClean="0"/>
              <a:t> 3 - </a:t>
            </a:r>
            <a:r>
              <a:rPr lang="en-US" u="sng" dirty="0" err="1" smtClean="0"/>
              <a:t>Qism</a:t>
            </a:r>
            <a:r>
              <a:rPr lang="en-US" u="sng" dirty="0" smtClean="0"/>
              <a:t> "YO‘L BELGILARI")</a:t>
            </a:r>
          </a:p>
          <a:p>
            <a:pPr marL="1588" indent="12700" algn="just"/>
            <a:r>
              <a:rPr lang="en-US" dirty="0" smtClean="0"/>
              <a:t>3. </a:t>
            </a:r>
            <a:r>
              <a:rPr lang="en-US" dirty="0" err="1" smtClean="0"/>
              <a:t>Rasm</a:t>
            </a:r>
            <a:r>
              <a:rPr lang="en-US" dirty="0" smtClean="0"/>
              <a:t> </a:t>
            </a:r>
            <a:r>
              <a:rPr lang="en-US" dirty="0" err="1" smtClean="0"/>
              <a:t>olingan</a:t>
            </a:r>
            <a:r>
              <a:rPr lang="en-US" dirty="0" smtClean="0"/>
              <a:t> </a:t>
            </a:r>
            <a:r>
              <a:rPr lang="en-US" dirty="0" err="1" smtClean="0"/>
              <a:t>manbaa</a:t>
            </a:r>
            <a:r>
              <a:rPr lang="en-US" dirty="0" smtClean="0"/>
              <a:t> </a:t>
            </a:r>
            <a:r>
              <a:rPr lang="en-US" u="sng" dirty="0" smtClean="0">
                <a:hlinkClick r:id="rId3"/>
              </a:rPr>
              <a:t>https://lex.uz/uz/docs/-5953883</a:t>
            </a:r>
            <a:r>
              <a:rPr lang="en-US" u="sng" dirty="0" smtClean="0"/>
              <a:t> (</a:t>
            </a:r>
            <a:r>
              <a:rPr lang="en-US" dirty="0" err="1" smtClean="0"/>
              <a:t>O‘zbekiston</a:t>
            </a:r>
            <a:r>
              <a:rPr lang="en-US" dirty="0" smtClean="0"/>
              <a:t> </a:t>
            </a:r>
            <a:r>
              <a:rPr lang="en-US" dirty="0" err="1" smtClean="0"/>
              <a:t>Respublikasi</a:t>
            </a:r>
            <a:r>
              <a:rPr lang="en-US" u="sng" dirty="0" smtClean="0"/>
              <a:t> </a:t>
            </a:r>
            <a:r>
              <a:rPr lang="en-US" dirty="0" err="1" smtClean="0"/>
              <a:t>Vazirlar</a:t>
            </a:r>
            <a:r>
              <a:rPr lang="en-US" dirty="0" smtClean="0"/>
              <a:t> </a:t>
            </a:r>
            <a:r>
              <a:rPr lang="en-US" dirty="0" err="1" smtClean="0"/>
              <a:t>Mahkamasining</a:t>
            </a:r>
            <a:r>
              <a:rPr lang="en-US" dirty="0" smtClean="0"/>
              <a:t> 2022-yil 12-apreldagi 172-son </a:t>
            </a:r>
            <a:r>
              <a:rPr lang="en-US" dirty="0" err="1" smtClean="0"/>
              <a:t>qarori</a:t>
            </a:r>
            <a:r>
              <a:rPr lang="en-US" dirty="0" smtClean="0"/>
              <a:t> 1-ILOVA </a:t>
            </a:r>
            <a:r>
              <a:rPr lang="en-US" dirty="0" err="1" smtClean="0"/>
              <a:t>Yo‘l</a:t>
            </a:r>
            <a:r>
              <a:rPr lang="en-US" dirty="0" smtClean="0"/>
              <a:t> </a:t>
            </a:r>
            <a:r>
              <a:rPr lang="en-US" dirty="0" err="1" smtClean="0"/>
              <a:t>harakati</a:t>
            </a:r>
            <a:r>
              <a:rPr lang="en-US" dirty="0" smtClean="0"/>
              <a:t> </a:t>
            </a:r>
            <a:r>
              <a:rPr lang="en-US" dirty="0" err="1" smtClean="0"/>
              <a:t>qoidalariga</a:t>
            </a:r>
            <a:r>
              <a:rPr lang="en-US" dirty="0" smtClean="0"/>
              <a:t> 1-ilova).</a:t>
            </a:r>
            <a:r>
              <a:rPr lang="en-US" u="sng" dirty="0" smtClean="0"/>
              <a:t> </a:t>
            </a:r>
            <a:endParaRPr lang="ru-RU" dirty="0" smtClean="0">
              <a:hlinkClick r:id="rId2"/>
            </a:endParaRPr>
          </a:p>
          <a:p>
            <a:pPr marL="1588" lvl="0" indent="12700" algn="just"/>
            <a:endParaRPr lang="ru-RU" dirty="0" smtClean="0"/>
          </a:p>
          <a:p>
            <a:pPr marL="1588" lvl="0" indent="12700" algn="just"/>
            <a:endParaRPr lang="ru-RU" dirty="0" smtClean="0"/>
          </a:p>
        </p:txBody>
      </p:sp>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548680"/>
            <a:ext cx="7886700" cy="908721"/>
          </a:xfrm>
        </p:spPr>
        <p:txBody>
          <a:bodyPr/>
          <a:lstStyle/>
          <a:p>
            <a:pPr algn="ctr" hangingPunct="0"/>
            <a:r>
              <a:rPr lang="en-US" sz="1800" b="1" dirty="0" smtClean="0"/>
              <a:t/>
            </a:r>
            <a:br>
              <a:rPr lang="en-US" sz="1800" b="1" dirty="0" smtClean="0"/>
            </a:br>
            <a:r>
              <a:rPr lang="en-US" sz="1800" b="1" dirty="0" smtClean="0"/>
              <a:t/>
            </a:r>
            <a:br>
              <a:rPr lang="en-US" sz="1800" b="1" dirty="0" smtClean="0"/>
            </a:br>
            <a:r>
              <a:rPr lang="en-US" sz="1800" b="1" dirty="0" smtClean="0"/>
              <a:t/>
            </a:r>
            <a:br>
              <a:rPr lang="en-US" sz="1800" b="1" dirty="0" smtClean="0"/>
            </a:br>
            <a:r>
              <a:rPr lang="en-US" sz="1800" b="1" dirty="0" smtClean="0"/>
              <a:t> </a:t>
            </a:r>
            <a:br>
              <a:rPr lang="en-US" sz="1800" b="1" dirty="0" smtClean="0"/>
            </a:br>
            <a:r>
              <a:rPr lang="en-US" sz="1800" b="1" dirty="0" smtClean="0"/>
              <a:t/>
            </a:r>
            <a:br>
              <a:rPr lang="en-US" sz="1800" b="1" dirty="0" smtClean="0"/>
            </a:br>
            <a:r>
              <a:rPr lang="en-US" sz="1800" b="1" dirty="0" err="1" smtClean="0"/>
              <a:t>Nazorat</a:t>
            </a:r>
            <a:r>
              <a:rPr lang="en-US" sz="1800" b="1" dirty="0" smtClean="0"/>
              <a:t> </a:t>
            </a:r>
            <a:r>
              <a:rPr lang="en-US" sz="1800" b="1" dirty="0" err="1" smtClean="0"/>
              <a:t>uchun</a:t>
            </a:r>
            <a:r>
              <a:rPr lang="ru-RU" sz="1800" b="1" dirty="0" smtClean="0"/>
              <a:t> </a:t>
            </a:r>
            <a:r>
              <a:rPr lang="en-US" sz="1800" b="1" dirty="0" err="1" smtClean="0"/>
              <a:t>savollar</a:t>
            </a:r>
            <a:r>
              <a:rPr lang="en-US" sz="1800" b="1" dirty="0" smtClean="0"/>
              <a:t>:</a:t>
            </a:r>
            <a:r>
              <a:rPr lang="ru-RU" sz="1800" dirty="0" smtClean="0"/>
              <a:t/>
            </a:r>
            <a:br>
              <a:rPr lang="ru-RU" sz="1800" dirty="0" smtClean="0"/>
            </a:br>
            <a:r>
              <a:rPr lang="ru-RU" sz="1800" dirty="0" smtClean="0"/>
              <a:t/>
            </a:r>
            <a:br>
              <a:rPr lang="ru-RU" sz="1800" dirty="0" smtClean="0"/>
            </a:br>
            <a:r>
              <a:rPr lang="ru-RU" b="1" dirty="0" smtClean="0">
                <a:latin typeface="+mn-lt"/>
              </a:rPr>
              <a:t/>
            </a:r>
            <a:br>
              <a:rPr lang="ru-RU" b="1" dirty="0" smtClean="0">
                <a:latin typeface="+mn-lt"/>
              </a:rPr>
            </a:br>
            <a:endParaRPr lang="ru-RU" b="1" dirty="0">
              <a:latin typeface="+mn-lt"/>
            </a:endParaRPr>
          </a:p>
        </p:txBody>
      </p:sp>
      <p:sp>
        <p:nvSpPr>
          <p:cNvPr id="5" name="Содержимое 4"/>
          <p:cNvSpPr>
            <a:spLocks noGrp="1"/>
          </p:cNvSpPr>
          <p:nvPr>
            <p:ph idx="1"/>
          </p:nvPr>
        </p:nvSpPr>
        <p:spPr>
          <a:xfrm>
            <a:off x="611560" y="1772816"/>
            <a:ext cx="7886700" cy="1872208"/>
          </a:xfrm>
        </p:spPr>
        <p:txBody>
          <a:bodyPr/>
          <a:lstStyle/>
          <a:p>
            <a:pPr>
              <a:buNone/>
            </a:pPr>
            <a:endParaRPr lang="ru-RU" dirty="0" smtClean="0"/>
          </a:p>
          <a:p>
            <a:pPr marL="457200" indent="-457200" algn="just" hangingPunct="0">
              <a:buNone/>
            </a:pPr>
            <a:r>
              <a:rPr lang="en-US" sz="2000" dirty="0" smtClean="0"/>
              <a:t>1. </a:t>
            </a:r>
            <a:r>
              <a:rPr lang="en-US" sz="2000" dirty="0" err="1" smtClean="0"/>
              <a:t>Ogohlantiruvchi</a:t>
            </a:r>
            <a:r>
              <a:rPr lang="en-US" sz="2000" dirty="0" smtClean="0"/>
              <a:t> </a:t>
            </a:r>
            <a:r>
              <a:rPr lang="en-US" sz="2000" dirty="0" err="1" smtClean="0"/>
              <a:t>belgilarning</a:t>
            </a:r>
            <a:r>
              <a:rPr lang="en-US" sz="2000" dirty="0" smtClean="0"/>
              <a:t> </a:t>
            </a:r>
            <a:r>
              <a:rPr lang="en-US" sz="2000" dirty="0" err="1" smtClean="0"/>
              <a:t>ta’rifi</a:t>
            </a:r>
            <a:r>
              <a:rPr lang="en-US" sz="2000" dirty="0" smtClean="0"/>
              <a:t>, </a:t>
            </a:r>
            <a:r>
              <a:rPr lang="en-US" sz="2000" dirty="0" err="1" smtClean="0"/>
              <a:t>vazifasi</a:t>
            </a:r>
            <a:r>
              <a:rPr lang="en-US" sz="2000" dirty="0" smtClean="0"/>
              <a:t> </a:t>
            </a:r>
            <a:r>
              <a:rPr lang="en-US" sz="2000" dirty="0" err="1" smtClean="0"/>
              <a:t>va</a:t>
            </a:r>
            <a:r>
              <a:rPr lang="en-US" sz="2000" dirty="0" smtClean="0"/>
              <a:t> </a:t>
            </a:r>
            <a:r>
              <a:rPr lang="uz-Cyrl-UZ" sz="2000" dirty="0" smtClean="0"/>
              <a:t>o‘rnatilishi</a:t>
            </a:r>
            <a:r>
              <a:rPr lang="en-US" sz="2000" dirty="0" smtClean="0"/>
              <a:t>. </a:t>
            </a:r>
            <a:endParaRPr lang="ru-RU" sz="2000" dirty="0" smtClean="0"/>
          </a:p>
          <a:p>
            <a:pPr marL="457200" indent="-457200" algn="just" hangingPunct="0">
              <a:buNone/>
            </a:pPr>
            <a:r>
              <a:rPr lang="ru-RU" sz="2000" dirty="0" smtClean="0"/>
              <a:t>2</a:t>
            </a:r>
            <a:r>
              <a:rPr lang="en-US" sz="2000" dirty="0" smtClean="0"/>
              <a:t>. </a:t>
            </a:r>
            <a:r>
              <a:rPr lang="en-US" sz="2000" dirty="0" err="1" smtClean="0"/>
              <a:t>Taqiqlovchi</a:t>
            </a:r>
            <a:r>
              <a:rPr lang="en-US" sz="2000" dirty="0" smtClean="0"/>
              <a:t> </a:t>
            </a:r>
            <a:r>
              <a:rPr lang="en-US" sz="2000" dirty="0" err="1" smtClean="0"/>
              <a:t>belgilarning</a:t>
            </a:r>
            <a:r>
              <a:rPr lang="en-US" sz="2000" dirty="0" smtClean="0"/>
              <a:t> </a:t>
            </a:r>
            <a:r>
              <a:rPr lang="en-US" sz="2000" dirty="0" err="1" smtClean="0"/>
              <a:t>ta’rifi</a:t>
            </a:r>
            <a:r>
              <a:rPr lang="en-US" sz="2000" dirty="0" smtClean="0"/>
              <a:t>, </a:t>
            </a:r>
            <a:r>
              <a:rPr lang="en-US" sz="2000" dirty="0" err="1" smtClean="0"/>
              <a:t>vazifasi</a:t>
            </a:r>
            <a:r>
              <a:rPr lang="en-US" sz="2000" dirty="0" smtClean="0"/>
              <a:t> </a:t>
            </a:r>
            <a:r>
              <a:rPr lang="en-US" sz="2000" dirty="0" err="1" smtClean="0"/>
              <a:t>va</a:t>
            </a:r>
            <a:r>
              <a:rPr lang="en-US" sz="2000" dirty="0" smtClean="0"/>
              <a:t> </a:t>
            </a:r>
            <a:r>
              <a:rPr lang="uz-Cyrl-UZ" sz="2000" dirty="0" smtClean="0"/>
              <a:t>o‘rnatilishi</a:t>
            </a:r>
            <a:r>
              <a:rPr lang="en-US" sz="2000" dirty="0" smtClean="0"/>
              <a:t>. </a:t>
            </a:r>
            <a:endParaRPr lang="ru-RU" dirty="0"/>
          </a:p>
        </p:txBody>
      </p:sp>
    </p:spTree>
  </p:cSld>
  <p:clrMapOvr>
    <a:masterClrMapping/>
  </p:clrMapOvr>
  <mc:AlternateContent xmlns:mc="http://schemas.openxmlformats.org/markup-compatibility/2006">
    <mc:Choice xmlns:p14="http://schemas.microsoft.com/office/powerpoint/2010/main" xmlns="" Requires="p14">
      <p:transition spd="slow" p14:dur="2500" advClick="0" advTm="7000">
        <p14:prism/>
      </p:transition>
    </mc:Choice>
    <mc:Fallback>
      <p:transition spd="slow" advClick="0" advTm="7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Лента лицом вверх 4"/>
          <p:cNvSpPr/>
          <p:nvPr/>
        </p:nvSpPr>
        <p:spPr>
          <a:xfrm>
            <a:off x="251520" y="2420888"/>
            <a:ext cx="8748000" cy="2268000"/>
          </a:xfrm>
          <a:prstGeom prst="ribbon2">
            <a:avLst>
              <a:gd name="adj1" fmla="val 21585"/>
              <a:gd name="adj2" fmla="val 58769"/>
            </a:avLst>
          </a:prstGeom>
          <a:blipFill dpi="0" rotWithShape="0">
            <a:blip r:embed="rId2" cstate="print">
              <a:alphaModFix amt="31000"/>
              <a:extLst>
                <a:ext uri="{BEBA8EAE-BF5A-486C-A8C5-ECC9F3942E4B}">
                  <a14:imgProps xmlns:a14="http://schemas.microsoft.com/office/drawing/2010/main" xmlns="">
                    <a14:imgLayer r:embed="rId3">
                      <a14:imgEffect>
                        <a14:saturation sat="85000"/>
                      </a14:imgEffect>
                    </a14:imgLayer>
                  </a14:imgProps>
                </a:ext>
              </a:extLst>
            </a:blip>
            <a:srcRect/>
            <a:tile tx="0" ty="0" sx="100000" sy="100000" flip="none" algn="tl"/>
          </a:blipFill>
          <a:ln>
            <a:solidFill>
              <a:schemeClr val="accent4">
                <a:alpha val="53000"/>
              </a:schemeClr>
            </a:solidFill>
          </a:ln>
          <a:effectLst>
            <a:outerShdw dist="50800" sx="1000" sy="1000" algn="ctr" rotWithShape="0">
              <a:srgbClr val="000000">
                <a:alpha val="0"/>
              </a:srgbClr>
            </a:outerShdw>
          </a:effectLst>
        </p:spPr>
        <p:style>
          <a:lnRef idx="2">
            <a:schemeClr val="accent4"/>
          </a:lnRef>
          <a:fillRef idx="1">
            <a:schemeClr val="lt1"/>
          </a:fillRef>
          <a:effectRef idx="0">
            <a:schemeClr val="accent4"/>
          </a:effectRef>
          <a:fontRef idx="minor">
            <a:schemeClr val="dk1"/>
          </a:fontRef>
        </p:style>
        <p:txBody>
          <a:bodyPr rtlCol="0" anchor="ctr"/>
          <a:lstStyle/>
          <a:p>
            <a:pPr lvl="0" algn="ctr"/>
            <a:r>
              <a:rPr lang="en-US" sz="2800" b="1" dirty="0">
                <a:cs typeface="Arial" panose="020B0604020202020204" pitchFamily="34" charset="0"/>
              </a:rPr>
              <a:t>E’TIBORINGIZ UCHUN </a:t>
            </a:r>
            <a:r>
              <a:rPr lang="en-US" sz="2800" b="1" dirty="0" smtClean="0">
                <a:cs typeface="Arial" panose="020B0604020202020204" pitchFamily="34" charset="0"/>
              </a:rPr>
              <a:t>RAHMAT !!!</a:t>
            </a:r>
            <a:endParaRPr lang="ru-RU" sz="2800" b="1" dirty="0">
              <a:cs typeface="Arial" panose="020B0604020202020204" pitchFamily="34" charset="0"/>
            </a:endParaRPr>
          </a:p>
        </p:txBody>
      </p:sp>
    </p:spTree>
    <p:extLst>
      <p:ext uri="{BB962C8B-B14F-4D97-AF65-F5344CB8AC3E}">
        <p14:creationId xmlns:p14="http://schemas.microsoft.com/office/powerpoint/2010/main" xmlns="" val="2596824428"/>
      </p:ext>
    </p:extLst>
  </p:cSld>
  <p:clrMapOvr>
    <a:masterClrMapping/>
  </p:clrMapOvr>
  <mc:AlternateContent xmlns:mc="http://schemas.openxmlformats.org/markup-compatibility/2006">
    <mc:Choice xmlns:p14="http://schemas.microsoft.com/office/powerpoint/2010/main" xmlns="" Requires="p14">
      <p:transition spd="slow" p14:dur="20000" advClick="0">
        <p14:gallery dir="l"/>
      </p:transition>
    </mc:Choice>
    <mc:Fallback>
      <p:transition spd="slow" advClick="0">
        <p:fade/>
      </p:transition>
    </mc:Fallback>
  </mc:AlternateContent>
  <p:timing>
    <p:tnLst>
      <p:par>
        <p:cTn id="1" dur="indefinite" restart="never" nodeType="tmRoot"/>
      </p:par>
    </p:tnLst>
  </p:timing>
</p:sld>
</file>

<file path=ppt/theme/theme1.xml><?xml version="1.0" encoding="utf-8"?>
<a:theme xmlns:a="http://schemas.openxmlformats.org/drawingml/2006/main" name="Тема49">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7614</TotalTime>
  <Words>3267</Words>
  <Application>Microsoft Office PowerPoint</Application>
  <PresentationFormat>Экран (4:3)</PresentationFormat>
  <Paragraphs>238</Paragraphs>
  <Slides>55</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55</vt:i4>
      </vt:variant>
    </vt:vector>
  </HeadingPairs>
  <TitlesOfParts>
    <vt:vector size="56" baseType="lpstr">
      <vt:lpstr>Тема49</vt:lpstr>
      <vt:lpstr>Слайд 1</vt:lpstr>
      <vt:lpstr>Слайд 2</vt:lpstr>
      <vt:lpstr>                                            </vt:lpstr>
      <vt:lpstr>Слайд 4</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1. Ogohlantiruvchi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2. Taqiqlovchi belgilarning ta’rifi, vazifasi va o‘rnatilishi.</vt:lpstr>
      <vt:lpstr>Asosiy va qo‘shimcha o‘quv adabiyotlar hamda axborot manbaalari:</vt:lpstr>
      <vt:lpstr>      Asosiy va qo‘shimcha o‘quv adabiyotlar hamda axborot manbaalari  </vt:lpstr>
      <vt:lpstr>      Nazorat uchun savollar:   </vt:lpstr>
      <vt:lpstr>Слайд 55</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ANDIJAN MACHININE Building Institute Machine building fakultete  3 course 140-14 group Allamuradov Urozali</dc:title>
  <dc:creator>baza</dc:creator>
  <cp:lastModifiedBy>SAMSUNG</cp:lastModifiedBy>
  <cp:revision>627</cp:revision>
  <dcterms:created xsi:type="dcterms:W3CDTF">2017-02-16T18:20:43Z</dcterms:created>
  <dcterms:modified xsi:type="dcterms:W3CDTF">2023-04-22T06:09:58Z</dcterms:modified>
</cp:coreProperties>
</file>