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56"/>
  </p:notesMasterIdLst>
  <p:sldIdLst>
    <p:sldId id="302" r:id="rId2"/>
    <p:sldId id="299" r:id="rId3"/>
    <p:sldId id="352" r:id="rId4"/>
    <p:sldId id="408" r:id="rId5"/>
    <p:sldId id="513" r:id="rId6"/>
    <p:sldId id="624" r:id="rId7"/>
    <p:sldId id="633" r:id="rId8"/>
    <p:sldId id="634" r:id="rId9"/>
    <p:sldId id="656" r:id="rId10"/>
    <p:sldId id="625" r:id="rId11"/>
    <p:sldId id="626" r:id="rId12"/>
    <p:sldId id="627" r:id="rId13"/>
    <p:sldId id="628" r:id="rId14"/>
    <p:sldId id="629" r:id="rId15"/>
    <p:sldId id="630" r:id="rId16"/>
    <p:sldId id="631" r:id="rId17"/>
    <p:sldId id="632" r:id="rId18"/>
    <p:sldId id="657" r:id="rId19"/>
    <p:sldId id="635" r:id="rId20"/>
    <p:sldId id="636" r:id="rId21"/>
    <p:sldId id="637" r:id="rId22"/>
    <p:sldId id="638" r:id="rId23"/>
    <p:sldId id="639" r:id="rId24"/>
    <p:sldId id="640" r:id="rId25"/>
    <p:sldId id="641" r:id="rId26"/>
    <p:sldId id="642" r:id="rId27"/>
    <p:sldId id="644" r:id="rId28"/>
    <p:sldId id="645" r:id="rId29"/>
    <p:sldId id="646" r:id="rId30"/>
    <p:sldId id="647" r:id="rId31"/>
    <p:sldId id="648" r:id="rId32"/>
    <p:sldId id="649" r:id="rId33"/>
    <p:sldId id="651" r:id="rId34"/>
    <p:sldId id="652" r:id="rId35"/>
    <p:sldId id="653" r:id="rId36"/>
    <p:sldId id="654" r:id="rId37"/>
    <p:sldId id="658" r:id="rId38"/>
    <p:sldId id="659" r:id="rId39"/>
    <p:sldId id="660" r:id="rId40"/>
    <p:sldId id="661" r:id="rId41"/>
    <p:sldId id="662" r:id="rId42"/>
    <p:sldId id="663" r:id="rId43"/>
    <p:sldId id="664" r:id="rId44"/>
    <p:sldId id="665" r:id="rId45"/>
    <p:sldId id="666" r:id="rId46"/>
    <p:sldId id="667" r:id="rId47"/>
    <p:sldId id="668" r:id="rId48"/>
    <p:sldId id="669" r:id="rId49"/>
    <p:sldId id="670" r:id="rId50"/>
    <p:sldId id="671" r:id="rId51"/>
    <p:sldId id="469" r:id="rId52"/>
    <p:sldId id="467" r:id="rId53"/>
    <p:sldId id="415" r:id="rId54"/>
    <p:sldId id="297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22.04.2023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3316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103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8509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8185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19487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75438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0841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9613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23059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67270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37280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lex.uz/uz/docs/-5953883" TargetMode="External"/><Relationship Id="rId2" Type="http://schemas.openxmlformats.org/officeDocument/2006/relationships/hyperlink" Target="http://www.gai.auto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xG-suJlnKDQ&amp;t=319s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4229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4</a:t>
            </a:r>
            <a:r>
              <a:rPr lang="en-US" sz="2800" b="1" dirty="0" smtClean="0"/>
              <a:t>. Road sign lines.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4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Yo‘l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chiziqlari</a:t>
            </a:r>
            <a:r>
              <a:rPr lang="sv-SE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90872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48932" y="1988840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smtClean="0"/>
              <a:t>1. </a:t>
            </a:r>
            <a:r>
              <a:rPr lang="en-US" sz="2000" dirty="0" err="1" smtClean="0"/>
              <a:t>Yo‘l</a:t>
            </a:r>
            <a:r>
              <a:rPr lang="en-US" sz="2000" dirty="0" smtClean="0"/>
              <a:t> </a:t>
            </a:r>
            <a:r>
              <a:rPr lang="en-US" sz="2000" dirty="0" err="1" smtClean="0"/>
              <a:t>belgi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guruhlari</a:t>
            </a:r>
            <a:r>
              <a:rPr lang="en-US" sz="2000" dirty="0" smtClean="0"/>
              <a:t>.</a:t>
            </a:r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48932" y="3068960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lvl="0" fontAlgn="base" hangingPunct="0"/>
            <a:r>
              <a:rPr lang="en-US" sz="2000" dirty="0" smtClean="0"/>
              <a:t>2. </a:t>
            </a:r>
            <a:r>
              <a:rPr lang="es-ES" sz="2000" dirty="0" smtClean="0"/>
              <a:t>Yotiq chiziqlar.</a:t>
            </a:r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48932" y="4077072"/>
            <a:ext cx="734481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lvl="0" fontAlgn="base" hangingPunct="0"/>
            <a:endParaRPr lang="ru-RU" sz="2000" dirty="0" smtClean="0"/>
          </a:p>
          <a:p>
            <a:pPr lvl="0" fontAlgn="base" hangingPunct="0"/>
            <a:r>
              <a:rPr lang="en-US" sz="2000" dirty="0" smtClean="0"/>
              <a:t>3. </a:t>
            </a:r>
            <a:r>
              <a:rPr lang="en-US" sz="2000" dirty="0" err="1" smtClean="0"/>
              <a:t>Tik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fontAlgn="base" hangingPunct="0"/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31640" y="4797152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lvl="0" fontAlgn="base" hangingPunct="0"/>
            <a:endParaRPr lang="ru-RU" sz="2000" dirty="0" smtClean="0"/>
          </a:p>
          <a:p>
            <a:pPr lvl="0" fontAlgn="base" hangingPunct="0"/>
            <a:r>
              <a:rPr lang="en-US" sz="2000" dirty="0" smtClean="0"/>
              <a:t>4. </a:t>
            </a:r>
            <a:r>
              <a:rPr lang="en-US" sz="2000" dirty="0" err="1" smtClean="0"/>
              <a:t>Yo‘l</a:t>
            </a:r>
            <a:r>
              <a:rPr lang="en-US" sz="2000" dirty="0" smtClean="0"/>
              <a:t> </a:t>
            </a:r>
            <a:r>
              <a:rPr lang="en-US" sz="2000" dirty="0" err="1" smtClean="0"/>
              <a:t>belgi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chiziqlari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harakatni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boshqarishda</a:t>
            </a:r>
            <a:r>
              <a:rPr lang="en-US" sz="2000" dirty="0" smtClean="0"/>
              <a:t> </a:t>
            </a:r>
            <a:r>
              <a:rPr lang="en-US" sz="2000" dirty="0" err="1" smtClean="0"/>
              <a:t>ko‘cha-yo‘l</a:t>
            </a:r>
            <a:r>
              <a:rPr lang="en-US" sz="2000" dirty="0" smtClean="0"/>
              <a:t> </a:t>
            </a:r>
            <a:r>
              <a:rPr lang="en-US" sz="2000" dirty="0" err="1" smtClean="0"/>
              <a:t>sharoitida</a:t>
            </a:r>
            <a:r>
              <a:rPr lang="en-US" sz="2000" dirty="0" smtClean="0"/>
              <a:t> </a:t>
            </a:r>
            <a:r>
              <a:rPr lang="en-US" sz="2000" dirty="0" err="1" smtClean="0"/>
              <a:t>qo‘llash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fontAlgn="base" hangingPunct="0"/>
            <a:endParaRPr lang="ru-RU" sz="2000" dirty="0" smtClean="0"/>
          </a:p>
          <a:p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63885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39552" y="1700808"/>
            <a:ext cx="8352464" cy="3852176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 </a:t>
            </a:r>
            <a:r>
              <a:rPr lang="sv-FI" sz="2800" dirty="0" smtClean="0"/>
              <a:t>yo‘l harakati xavfsizligi, transport vosirasining egasi, haydovchi, </a:t>
            </a:r>
            <a:r>
              <a:rPr lang="es-ES" sz="2800" dirty="0" smtClean="0"/>
              <a:t>yo‘l belgi</a:t>
            </a:r>
            <a:r>
              <a:rPr lang="en-US" sz="2800" dirty="0" err="1" smtClean="0"/>
              <a:t>lari</a:t>
            </a:r>
            <a:r>
              <a:rPr lang="ru-RU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yo‘l</a:t>
            </a:r>
            <a:r>
              <a:rPr lang="en-US" sz="2800" dirty="0" smtClean="0"/>
              <a:t> </a:t>
            </a:r>
            <a:r>
              <a:rPr lang="en-US" sz="2800" dirty="0" err="1" smtClean="0"/>
              <a:t>chiziqlari</a:t>
            </a:r>
            <a:r>
              <a:rPr lang="uz-Cyrl-UZ" sz="2800" dirty="0" smtClean="0"/>
              <a:t>.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21600" y="620688"/>
            <a:ext cx="3468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4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Yo‘l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belgi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chiziqlari</a:t>
            </a:r>
            <a:r>
              <a:rPr lang="sv-SE" sz="2000" b="1" dirty="0" smtClean="0"/>
              <a:t>.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Yo‘l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belgi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chiziqlarining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guruhlari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340768"/>
          <a:ext cx="7848872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16224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yuzasidagi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yozuvlar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tartibi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aniq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rejimini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doimiy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ko‘rish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imkoniyati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loy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mazkur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ma’nosiga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mos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keladigan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(1.4, 1.10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1.17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1.24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(2x2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metr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o‘lchamdagi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asosda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nogironligi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shaxsning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tushirilgan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pPr algn="just"/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joyidagi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ranglar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ko‘rinishida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337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807488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23224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kiritilmagan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 l="30173" t="31589" r="29442" b="51465"/>
          <a:stretch>
            <a:fillRect/>
          </a:stretch>
        </p:blipFill>
        <p:spPr bwMode="auto">
          <a:xfrm>
            <a:off x="2051720" y="1628800"/>
            <a:ext cx="511256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31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kiritilmagan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29824" t="37892" r="29449" b="19088"/>
          <a:stretch>
            <a:fillRect/>
          </a:stretch>
        </p:blipFill>
        <p:spPr bwMode="auto">
          <a:xfrm>
            <a:off x="1979712" y="1700808"/>
            <a:ext cx="532859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31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kiritilmagan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191" t="51852" r="32630" b="23647"/>
          <a:stretch>
            <a:fillRect/>
          </a:stretch>
        </p:blipFill>
        <p:spPr bwMode="auto">
          <a:xfrm>
            <a:off x="1403648" y="1844824"/>
            <a:ext cx="6264696" cy="216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31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191" t="51852" r="32630" b="23647"/>
          <a:stretch>
            <a:fillRect/>
          </a:stretch>
        </p:blipFill>
        <p:spPr bwMode="auto">
          <a:xfrm>
            <a:off x="1403648" y="1844824"/>
            <a:ext cx="6264696" cy="216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913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sidirg‘a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1.2 -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0173" t="48388" r="29442" b="32898"/>
          <a:stretch>
            <a:fillRect/>
          </a:stretch>
        </p:blipFill>
        <p:spPr bwMode="auto">
          <a:xfrm>
            <a:off x="1835696" y="1700808"/>
            <a:ext cx="576064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60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3" t="68133" r="29442" b="13890"/>
          <a:stretch>
            <a:fillRect/>
          </a:stretch>
        </p:blipFill>
        <p:spPr bwMode="auto">
          <a:xfrm>
            <a:off x="1403648" y="1700808"/>
            <a:ext cx="60486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60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3.27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vazifasini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xodimga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biriktirilgan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yaltiroq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mayoqchasi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jihozlangan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sxemalar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yozuvlar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3" t="68133" r="29442" b="13890"/>
          <a:stretch>
            <a:fillRect/>
          </a:stretch>
        </p:blipFill>
        <p:spPr bwMode="auto">
          <a:xfrm>
            <a:off x="1619672" y="1700808"/>
            <a:ext cx="60486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913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1.5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1.5 —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3" t="68133" r="29442" b="13890"/>
          <a:stretch>
            <a:fillRect/>
          </a:stretch>
        </p:blipFill>
        <p:spPr bwMode="auto">
          <a:xfrm>
            <a:off x="1619672" y="1700808"/>
            <a:ext cx="60486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913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1.6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orasidagi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barobar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1.6 —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3" t="68133" r="29442" b="13890"/>
          <a:stretch>
            <a:fillRect/>
          </a:stretch>
        </p:blipFill>
        <p:spPr bwMode="auto">
          <a:xfrm>
            <a:off x="1619672" y="1700808"/>
            <a:ext cx="60486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60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38355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 —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3" t="68133" r="29442" b="13890"/>
          <a:stretch>
            <a:fillRect/>
          </a:stretch>
        </p:blipFill>
        <p:spPr bwMode="auto">
          <a:xfrm>
            <a:off x="1619672" y="1700808"/>
            <a:ext cx="60486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504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1.8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sekinlashish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o‘rtasidagi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1.8 —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29824" t="37892" r="29449" b="19088"/>
          <a:stretch>
            <a:fillRect/>
          </a:stretch>
        </p:blipFill>
        <p:spPr bwMode="auto">
          <a:xfrm>
            <a:off x="1979712" y="1700808"/>
            <a:ext cx="532859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73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191" t="35613" r="32630" b="49002"/>
          <a:stretch>
            <a:fillRect/>
          </a:stretch>
        </p:blipFill>
        <p:spPr bwMode="auto">
          <a:xfrm>
            <a:off x="1115616" y="1844824"/>
            <a:ext cx="698477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5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1.9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istalgan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darhol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191" t="35613" r="32630" b="49002"/>
          <a:stretch>
            <a:fillRect/>
          </a:stretch>
        </p:blipFill>
        <p:spPr bwMode="auto">
          <a:xfrm>
            <a:off x="1331640" y="1844824"/>
            <a:ext cx="61926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73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1.10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3.28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vazifasini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xodimga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biriktirilgan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yaltiroq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mayoqchasi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jihozlangan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sxemalar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yozuvlar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32710" t="27066" r="32496" b="27635"/>
          <a:stretch>
            <a:fillRect/>
          </a:stretch>
        </p:blipFill>
        <p:spPr bwMode="auto">
          <a:xfrm>
            <a:off x="2483768" y="1700808"/>
            <a:ext cx="399323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98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45556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maydonchalari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o‘xshashlarga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kirish-chiqish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sidirg‘a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tugatayotganda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3191" t="51852" r="32630" b="23647"/>
          <a:stretch>
            <a:fillRect/>
          </a:stretch>
        </p:blipFill>
        <p:spPr bwMode="auto">
          <a:xfrm>
            <a:off x="2123728" y="1916832"/>
            <a:ext cx="475252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1.12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2.5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7360" t="47578" r="34070" b="36183"/>
          <a:stretch>
            <a:fillRect/>
          </a:stretch>
        </p:blipFill>
        <p:spPr bwMode="auto">
          <a:xfrm>
            <a:off x="1691680" y="1916832"/>
            <a:ext cx="561662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6929" t="28497" r="34070" b="52219"/>
          <a:stretch>
            <a:fillRect/>
          </a:stretch>
        </p:blipFill>
        <p:spPr bwMode="auto">
          <a:xfrm>
            <a:off x="1547664" y="1772816"/>
            <a:ext cx="576064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516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1.14.1 — (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zebra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”)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1.14.2 — (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oq-sariq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zebra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”)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1.14.3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1.14.4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oq-qizil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ta’lim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muassasalari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31294" t="48702" r="50376" b="43751"/>
          <a:stretch>
            <a:fillRect/>
          </a:stretch>
        </p:blipFill>
        <p:spPr bwMode="auto">
          <a:xfrm>
            <a:off x="1115616" y="1844824"/>
            <a:ext cx="67687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758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167528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78904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8056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1.14.1 —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zebra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1.14.2 —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oq-sariq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zebra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”)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1.14.4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oq-qizil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ta’lim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muassasalari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/>
          <a:srcRect l="53415" t="47656" r="37174" b="30380"/>
          <a:stretch>
            <a:fillRect/>
          </a:stretch>
        </p:blipFill>
        <p:spPr bwMode="auto">
          <a:xfrm>
            <a:off x="2771800" y="1628800"/>
            <a:ext cx="338437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1.15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41494" t="27066" r="43448" b="59207"/>
          <a:stretch>
            <a:fillRect/>
          </a:stretch>
        </p:blipFill>
        <p:spPr bwMode="auto">
          <a:xfrm>
            <a:off x="2483768" y="1916832"/>
            <a:ext cx="40324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1.16.1 -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ajraladigan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qo‘shiladigan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651" t="47656" r="55996" b="27635"/>
          <a:stretch>
            <a:fillRect/>
          </a:stretch>
        </p:blipFill>
        <p:spPr bwMode="auto">
          <a:xfrm>
            <a:off x="2771800" y="1916832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1.16.2 — 1.16.3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ajraladigan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qo‘shiladigan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29824" t="37892" r="29449" b="19088"/>
          <a:stretch>
            <a:fillRect/>
          </a:stretch>
        </p:blipFill>
        <p:spPr bwMode="auto">
          <a:xfrm>
            <a:off x="1979712" y="1700808"/>
            <a:ext cx="532859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519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15600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1.17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bekatlari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taksilarning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53415" t="47656" r="33409" b="27635"/>
          <a:stretch>
            <a:fillRect/>
          </a:stretch>
        </p:blipFill>
        <p:spPr bwMode="auto">
          <a:xfrm>
            <a:off x="2699792" y="1916832"/>
            <a:ext cx="396044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2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599576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1.18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Mustaqil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5.8.1, 5.8.2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5589" t="47656" r="50460" b="27635"/>
          <a:stretch>
            <a:fillRect/>
          </a:stretch>
        </p:blipFill>
        <p:spPr bwMode="auto">
          <a:xfrm>
            <a:off x="2267744" y="1772816"/>
            <a:ext cx="41764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303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599576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1.19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toraygan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kamaygan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yaqinlashganlik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Birinchi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1.18.1 — 1.18.3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6558" t="34876" r="33779" b="46154"/>
          <a:stretch>
            <a:fillRect/>
          </a:stretch>
        </p:blipFill>
        <p:spPr bwMode="auto">
          <a:xfrm>
            <a:off x="1763688" y="1700808"/>
            <a:ext cx="561662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303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599576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1.20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6558" t="34876" r="33779" b="46154"/>
          <a:stretch>
            <a:fillRect/>
          </a:stretch>
        </p:blipFill>
        <p:spPr bwMode="auto">
          <a:xfrm>
            <a:off x="1763688" y="1700808"/>
            <a:ext cx="561662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903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485251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418581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1.21 (“STOP”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!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yozuvi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— 2.5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49804" t="62108" r="27365" b="24217"/>
          <a:stretch>
            <a:fillRect/>
          </a:stretch>
        </p:blipFill>
        <p:spPr bwMode="auto">
          <a:xfrm>
            <a:off x="1331640" y="1772816"/>
            <a:ext cx="655272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855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4344"/>
                <a:gridCol w="3193577"/>
                <a:gridCol w="2550951"/>
              </a:tblGrid>
              <a:tr h="2234695">
                <a:tc gridSpan="3"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4881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03469">
                <a:tc gridSpan="3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1.24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nogironligi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shaxslarning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1.25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1.26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0178" t="49858" r="49172" b="38461"/>
          <a:stretch>
            <a:fillRect/>
          </a:stretch>
        </p:blipFill>
        <p:spPr bwMode="auto">
          <a:xfrm>
            <a:off x="2483768" y="1844824"/>
            <a:ext cx="388843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334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4344"/>
                <a:gridCol w="3193577"/>
                <a:gridCol w="2550951"/>
              </a:tblGrid>
              <a:tr h="2234695">
                <a:tc gridSpan="3"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4881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1.27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1.29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03469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1.27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takrorlovchi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1.28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takrorlovchi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1.29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sun’iy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notekisligini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50513" t="49858" r="29615" b="38461"/>
          <a:stretch>
            <a:fillRect/>
          </a:stretch>
        </p:blipFill>
        <p:spPr bwMode="auto">
          <a:xfrm>
            <a:off x="2627784" y="1916832"/>
            <a:ext cx="36004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5160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3816424"/>
              </a:tblGrid>
              <a:tr h="2234695">
                <a:tc gridSpan="2"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4881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1.30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1.31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03469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1.30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o‘quvchilarning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ehtimolini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inobatga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yaqinlashuvda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hushyorligini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maqsadida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termoplast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chiziladigan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Shovqin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2229" t="38462" r="40872" b="49002"/>
          <a:stretch>
            <a:fillRect/>
          </a:stretch>
        </p:blipFill>
        <p:spPr bwMode="auto">
          <a:xfrm>
            <a:off x="1619672" y="1844824"/>
            <a:ext cx="53285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339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881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1.32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anglatib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tirbandlik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yuzaga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kelganligi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tufayli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majburiy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to‘sqinlik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63875" y="90100"/>
            <a:ext cx="8162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59281" t="39825" r="35125" b="49002"/>
          <a:stretch>
            <a:fillRect/>
          </a:stretch>
        </p:blipFill>
        <p:spPr bwMode="auto">
          <a:xfrm>
            <a:off x="3779912" y="1844824"/>
            <a:ext cx="151216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2000" b="1" dirty="0" smtClean="0">
                <a:latin typeface="+mn-lt"/>
              </a:rPr>
              <a:t>2. </a:t>
            </a:r>
            <a:r>
              <a:rPr lang="es-ES" sz="2000" b="1" dirty="0" smtClean="0">
                <a:latin typeface="+mn-lt"/>
              </a:rPr>
              <a:t>Yotiq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3726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pPr algn="just"/>
                      <a:endParaRPr lang="en-US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jumladan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chiziqlarining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ma’nolari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bir-biriga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zid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yetarlicha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farqlab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belgilariga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chiziqlarining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doimiy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chiziqlarining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ma’nolari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bir-biriga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zid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chiziqlariga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3726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inshootlari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jihozlari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yuzalariga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ketma-ket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chizilgan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yo‘l-yo‘l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oq-qora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sariq-qora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qizil-oq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majmuasidan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iborat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bo‘lib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o‘lchamlarini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ko‘rsatishda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ko‘z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chamalash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sifatida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ru-RU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381" t="36182" r="29748" b="8832"/>
          <a:stretch>
            <a:fillRect/>
          </a:stretch>
        </p:blipFill>
        <p:spPr bwMode="auto">
          <a:xfrm>
            <a:off x="2915816" y="1700808"/>
            <a:ext cx="273630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24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elementlari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peshtoqini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4211" t="45371" r="51096" b="35510"/>
          <a:stretch>
            <a:fillRect/>
          </a:stretch>
        </p:blipFill>
        <p:spPr bwMode="auto">
          <a:xfrm>
            <a:off x="2267744" y="1772816"/>
            <a:ext cx="446449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24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elementlari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peshtoqini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49225" t="32764" r="26215" b="46399"/>
          <a:stretch>
            <a:fillRect/>
          </a:stretch>
        </p:blipFill>
        <p:spPr bwMode="auto">
          <a:xfrm>
            <a:off x="2411760" y="1628800"/>
            <a:ext cx="432048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24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elementlari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peshtoqini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49225" t="53332" r="26215" b="24621"/>
          <a:stretch>
            <a:fillRect/>
          </a:stretch>
        </p:blipFill>
        <p:spPr bwMode="auto">
          <a:xfrm>
            <a:off x="2267744" y="1628800"/>
            <a:ext cx="432048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3726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mintaqalaridagi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dumaloq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2.4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beton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beton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tirgaklar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hokazolarni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448" t="38746" r="52699" b="38747"/>
          <a:stretch>
            <a:fillRect/>
          </a:stretch>
        </p:blipFill>
        <p:spPr bwMode="auto">
          <a:xfrm>
            <a:off x="2411760" y="1628800"/>
            <a:ext cx="4536504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b="1" dirty="0" smtClean="0">
                <a:latin typeface="+mn-lt"/>
              </a:rPr>
              <a:t>3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err="1" smtClean="0">
                <a:latin typeface="+mn-lt"/>
              </a:rPr>
              <a:t>Tik</a:t>
            </a:r>
            <a:r>
              <a:rPr lang="es-ES" sz="2000" b="1" dirty="0" smtClean="0">
                <a:latin typeface="+mn-lt"/>
              </a:rPr>
              <a:t> chiziqlar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477496"/>
          <a:ext cx="7848872" cy="424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023512">
                <a:tc>
                  <a:txBody>
                    <a:bodyPr/>
                    <a:lstStyle/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2.5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kichik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radiusli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nishablik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yuzalarini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2.6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yuzalarini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2.7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bordyurni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baland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448" t="38746" r="52699" b="38747"/>
          <a:stretch>
            <a:fillRect/>
          </a:stretch>
        </p:blipFill>
        <p:spPr bwMode="auto">
          <a:xfrm>
            <a:off x="2411760" y="1628800"/>
            <a:ext cx="4536504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36237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sharoitlarining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o‘zgarishiga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qarab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ishlatish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qoidalari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GOST 23457-86 «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Texnicheskie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sredstva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organizatsii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dorojnogo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dvijeniya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»,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elementlariga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qo‘yiladigan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talablar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GOST 13508-74 «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Dorojnaya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razmetka»da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keltirilgan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Harakatning tartibini belgilovchi yo‘l belgi chiziqlariga yo‘lning qatnov qismiga, to‘siqdarga va boshqa yo‘l inshootlariga tushiriladigan chiziqlar, yozuvlar va xar hil belgilar kiradi.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36237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Harakatni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qilishning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samarali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usullaridan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ishlatishdir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ishlatish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-transport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hodisalari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sonining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30-50%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kamayishiga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keladi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Ishlatilish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vazifasi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belgilariga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ko‘pincha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mos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keladi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Lekin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ko‘pchilik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uz-Cyrl-UZ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qator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afzalliklarga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36237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algn="just"/>
                      <a:endParaRPr lang="ru-RU" sz="2000" b="1" kern="120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Haydovchilarni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yon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atrofga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qaratib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chalg‘itmasdan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nigohini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qaratgan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ko‘rsatmalar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shuning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uzoq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muddat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mobaynida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en-US" sz="20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b="1" kern="120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b="1" kern="120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 belgi chiziqlarining kamchiligiga tez yedirilish, iflos va qor tagida ko‘rinmaslikni ko‘rsatish mumkin. </a:t>
                      </a:r>
                      <a:endParaRPr lang="ru-RU" sz="2000" b="1" kern="120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 belgi chiziqlari ikki guruhga bo‘linadi: gorizontal va vertikal.</a:t>
                      </a:r>
                      <a:endParaRPr lang="ru-RU" sz="2000" b="1" kern="120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374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Gorizontal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takomillashtirilgan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qoplamali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tushirilib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quyidagilarga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bo‘linadi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bo‘ylama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orolchasi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yashash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punktini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marshrut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yozuvlar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404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Gorizontal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yashaydigan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punktlarda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tezyurar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magistral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jamoat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yo‘lovchi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transportlari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qatnaydigan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tushiriladi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Gorizontal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yashamaydigan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punktlarda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natural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mikdori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1000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avt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sut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kengligi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6 m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tushiriladi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kenglik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3,0 m.dan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bo‘lmasligi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Vertikal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turli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tayanchlarni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ko‘prik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o‘tkazgichlarning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to‘siqlarini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tonnellarning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devorlarini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to‘siqlarining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yon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tomonlarini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orolchalarini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belgilashda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ishlatiladi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Gorizontal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birinchi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guruhiga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kiradi</a:t>
                      </a:r>
                      <a:r>
                        <a:rPr lang="en-US" sz="2000" b="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chiziqlarini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epoksid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emal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kraskalar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turli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hil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termoplastlar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turdagi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materiallar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belgilanadi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ishlatiladigan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xar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qanday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materiallarga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xujjatlar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xavfsizligi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boshqarmasida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tasdiqdanishi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4</a:t>
            </a:r>
            <a:r>
              <a:rPr lang="en-US" sz="1800" b="1" dirty="0" smtClean="0">
                <a:latin typeface="+mn-lt"/>
              </a:rPr>
              <a:t>. </a:t>
            </a:r>
            <a:r>
              <a:rPr lang="en-US" sz="1800" b="1" dirty="0" err="1" smtClean="0">
                <a:latin typeface="+mn-lt"/>
              </a:rPr>
              <a:t>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belgi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chiziqlari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harakatni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boshqarishda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ko‘cha-yo‘l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sharoitida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qo‘llash</a:t>
            </a:r>
            <a:r>
              <a:rPr lang="en-US" sz="1800" b="1" dirty="0" smtClean="0">
                <a:latin typeface="+mn-lt"/>
              </a:rPr>
              <a:t>.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16832"/>
          <a:ext cx="7848872" cy="3222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51945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Termoplastlar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chiziqlarining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kalinligi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6 mm.dan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oshmasligi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Tishlashish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koeffitsienti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holatida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f=0,4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bo‘lmasligi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lozim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3469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Termoplastlarga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qo‘yiladigan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talab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darz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ketmaslik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issiqda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erib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ketmaslik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nur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qaytarish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xususiyati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Ranglar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tez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yedirilib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ketmasligi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en-US" sz="2000" b="1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342900" indent="-342900" algn="just"/>
            <a:endParaRPr lang="ru-RU" u="sng" dirty="0" smtClean="0">
              <a:hlinkClick r:id="rId2"/>
            </a:endParaRPr>
          </a:p>
          <a:p>
            <a:pPr marL="1588" indent="12700" algn="just">
              <a:buAutoNum type="arabicPeriod"/>
            </a:pPr>
            <a:r>
              <a:rPr lang="en-US" dirty="0" smtClean="0">
                <a:hlinkClick r:id="rId3"/>
              </a:rPr>
              <a:t>https://lex.uz/uz/docs/-5953883</a:t>
            </a:r>
            <a:endParaRPr lang="ru-RU" dirty="0" smtClean="0"/>
          </a:p>
          <a:p>
            <a:pPr marL="1588" indent="12700" algn="just"/>
            <a:r>
              <a:rPr lang="en-US" dirty="0" smtClean="0"/>
              <a:t>2.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dirty="0" smtClean="0">
                <a:hlinkClick r:id="rId4"/>
              </a:rPr>
              <a:t>https://www.youtube.com/watch?v=xG-suJlnKDQ&amp;t=319s</a:t>
            </a:r>
            <a:endParaRPr lang="ru-RU" dirty="0" smtClean="0"/>
          </a:p>
          <a:p>
            <a:pPr marL="1588" indent="12700" algn="just"/>
            <a:r>
              <a:rPr lang="en-US" u="sng" dirty="0" smtClean="0"/>
              <a:t>  </a:t>
            </a:r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</a:t>
            </a:r>
            <a:r>
              <a:rPr lang="ru-RU" dirty="0" smtClean="0"/>
              <a:t>4</a:t>
            </a:r>
            <a:r>
              <a:rPr lang="en-US" dirty="0" smtClean="0"/>
              <a:t> - </a:t>
            </a:r>
            <a:r>
              <a:rPr lang="en-US" dirty="0" err="1" smtClean="0"/>
              <a:t>Qism</a:t>
            </a:r>
            <a:r>
              <a:rPr lang="en-US" dirty="0" smtClean="0"/>
              <a:t> "YO‘L CHIZIQLARI ");</a:t>
            </a:r>
          </a:p>
          <a:p>
            <a:pPr marL="1588" indent="12700" algn="just"/>
            <a:r>
              <a:rPr lang="en-US" dirty="0" smtClean="0"/>
              <a:t>3.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https://lex.uz/uz/docs/-5953883</a:t>
            </a:r>
            <a:r>
              <a:rPr lang="en-US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qoidalariga</a:t>
            </a:r>
            <a:r>
              <a:rPr lang="en-US" dirty="0" smtClean="0"/>
              <a:t> 1-ilova).</a:t>
            </a:r>
            <a:endParaRPr lang="ru-RU" dirty="0" smtClean="0">
              <a:hlinkClick r:id="rId2"/>
            </a:endParaRPr>
          </a:p>
          <a:p>
            <a:pPr marL="1588" lvl="0" indent="12700" algn="just"/>
            <a:endParaRPr lang="en-US" dirty="0" smtClean="0"/>
          </a:p>
          <a:p>
            <a:pPr marL="1588" lvl="0" indent="12700" algn="just"/>
            <a:endParaRPr lang="ru-RU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2160240"/>
          </a:xfrm>
        </p:spPr>
        <p:txBody>
          <a:bodyPr/>
          <a:lstStyle/>
          <a:p>
            <a:pPr algn="just" hangingPunct="0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Yo‘l</a:t>
            </a:r>
            <a:r>
              <a:rPr lang="en-US" sz="2000" dirty="0" smtClean="0"/>
              <a:t> </a:t>
            </a:r>
            <a:r>
              <a:rPr lang="en-US" sz="2000" dirty="0" err="1" smtClean="0"/>
              <a:t>belgi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guruhlari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2. </a:t>
            </a:r>
            <a:r>
              <a:rPr lang="es-ES" sz="2000" dirty="0" smtClean="0"/>
              <a:t>Yotiq chiziqlar.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3. </a:t>
            </a:r>
            <a:r>
              <a:rPr lang="en-US" sz="2000" dirty="0" err="1" smtClean="0"/>
              <a:t>Tik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</a:t>
            </a:r>
            <a:r>
              <a:rPr lang="en-US" sz="2000" dirty="0" smtClean="0"/>
              <a:t>. 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4. </a:t>
            </a:r>
            <a:r>
              <a:rPr lang="en-US" sz="2000" dirty="0" err="1" smtClean="0"/>
              <a:t>Yo‘l</a:t>
            </a:r>
            <a:r>
              <a:rPr lang="en-US" sz="2000" dirty="0" smtClean="0"/>
              <a:t> </a:t>
            </a:r>
            <a:r>
              <a:rPr lang="en-US" sz="2000" dirty="0" err="1" smtClean="0"/>
              <a:t>belgi</a:t>
            </a:r>
            <a:r>
              <a:rPr lang="en-US" sz="2000" dirty="0" smtClean="0"/>
              <a:t> </a:t>
            </a:r>
            <a:r>
              <a:rPr lang="en-US" sz="2000" dirty="0" err="1" smtClean="0"/>
              <a:t>chiziqlari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harakatni</a:t>
            </a:r>
            <a:r>
              <a:rPr lang="en-US" sz="2000" dirty="0" smtClean="0"/>
              <a:t> </a:t>
            </a:r>
            <a:r>
              <a:rPr lang="en-US" sz="2000" dirty="0" err="1" smtClean="0"/>
              <a:t>boshqarishda</a:t>
            </a:r>
            <a:r>
              <a:rPr lang="en-US" sz="2000" dirty="0" smtClean="0"/>
              <a:t> </a:t>
            </a:r>
            <a:r>
              <a:rPr lang="en-US" sz="2000" dirty="0" err="1" smtClean="0"/>
              <a:t>ko‘cha-yo‘l</a:t>
            </a:r>
            <a:r>
              <a:rPr lang="en-US" sz="2000" dirty="0" smtClean="0"/>
              <a:t> </a:t>
            </a:r>
            <a:r>
              <a:rPr lang="en-US" sz="2000" dirty="0" err="1" smtClean="0"/>
              <a:t>sharoitida</a:t>
            </a:r>
            <a:r>
              <a:rPr lang="en-US" sz="2000" dirty="0" smtClean="0"/>
              <a:t> </a:t>
            </a:r>
            <a:r>
              <a:rPr lang="en-US" sz="2000" dirty="0" err="1" smtClean="0"/>
              <a:t>qo‘llash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6824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9663</TotalTime>
  <Words>2595</Words>
  <Application>Microsoft Office PowerPoint</Application>
  <PresentationFormat>Экран (4:3)</PresentationFormat>
  <Paragraphs>303</Paragraphs>
  <Slides>54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Тема49</vt:lpstr>
      <vt:lpstr>Слайд 1</vt:lpstr>
      <vt:lpstr>Слайд 2</vt:lpstr>
      <vt:lpstr>                                            </vt:lpstr>
      <vt:lpstr>Слайд 4</vt:lpstr>
      <vt:lpstr>1. Yo‘l belgi chiziqlarining guruhlari.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2. Yotiq chiziqlar.</vt:lpstr>
      <vt:lpstr>3. Tik chiziqlar.</vt:lpstr>
      <vt:lpstr>3. Tik chiziqlar.</vt:lpstr>
      <vt:lpstr>3. Tik chiziqlar.</vt:lpstr>
      <vt:lpstr>3. Tik chiziqlar.</vt:lpstr>
      <vt:lpstr>3. Tik chiziqlar.</vt:lpstr>
      <vt:lpstr>3. Tik chiziqlar.</vt:lpstr>
      <vt:lpstr> 4. Yo‘l belgi chiziqlari harakatni boshqarishda ko‘cha-yo‘l sharoitida qo‘llash. .</vt:lpstr>
      <vt:lpstr> 4. Yo‘l belgi chiziqlari harakatni boshqarishda ko‘cha-yo‘l sharoitida qo‘llash. .</vt:lpstr>
      <vt:lpstr> 4. Yo‘l belgi chiziqlari harakatni boshqarishda ko‘cha-yo‘l sharoitida qo‘llash. .</vt:lpstr>
      <vt:lpstr> 4. Yo‘l belgi chiziqlari harakatni boshqarishda ko‘cha-yo‘l sharoitida qo‘llash. .</vt:lpstr>
      <vt:lpstr> 4. Yo‘l belgi chiziqlari harakatni boshqarishda ko‘cha-yo‘l sharoitida qo‘llash. .</vt:lpstr>
      <vt:lpstr> 4. Yo‘l belgi chiziqlari harakatni boshqarishda ko‘cha-yo‘l sharoitida qo‘llash. .</vt:lpstr>
      <vt:lpstr> 4. Yo‘l belgi chiziqlari harakatni boshqarishda ko‘cha-yo‘l sharoitida qo‘llash.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54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818</cp:revision>
  <dcterms:created xsi:type="dcterms:W3CDTF">2017-02-16T18:20:43Z</dcterms:created>
  <dcterms:modified xsi:type="dcterms:W3CDTF">2023-04-22T06:28:19Z</dcterms:modified>
</cp:coreProperties>
</file>