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2" r:id="rId1"/>
  </p:sldMasterIdLst>
  <p:notesMasterIdLst>
    <p:notesMasterId r:id="rId49"/>
  </p:notesMasterIdLst>
  <p:sldIdLst>
    <p:sldId id="302" r:id="rId2"/>
    <p:sldId id="299" r:id="rId3"/>
    <p:sldId id="352" r:id="rId4"/>
    <p:sldId id="408" r:id="rId5"/>
    <p:sldId id="513" r:id="rId6"/>
    <p:sldId id="514" r:id="rId7"/>
    <p:sldId id="515" r:id="rId8"/>
    <p:sldId id="516" r:id="rId9"/>
    <p:sldId id="517" r:id="rId10"/>
    <p:sldId id="518" r:id="rId11"/>
    <p:sldId id="519" r:id="rId12"/>
    <p:sldId id="520" r:id="rId13"/>
    <p:sldId id="521" r:id="rId14"/>
    <p:sldId id="522" r:id="rId15"/>
    <p:sldId id="523" r:id="rId16"/>
    <p:sldId id="524" r:id="rId17"/>
    <p:sldId id="525" r:id="rId18"/>
    <p:sldId id="526" r:id="rId19"/>
    <p:sldId id="527" r:id="rId20"/>
    <p:sldId id="528" r:id="rId21"/>
    <p:sldId id="529" r:id="rId22"/>
    <p:sldId id="530" r:id="rId23"/>
    <p:sldId id="531" r:id="rId24"/>
    <p:sldId id="532" r:id="rId25"/>
    <p:sldId id="533" r:id="rId26"/>
    <p:sldId id="534" r:id="rId27"/>
    <p:sldId id="535" r:id="rId28"/>
    <p:sldId id="536" r:id="rId29"/>
    <p:sldId id="537" r:id="rId30"/>
    <p:sldId id="538" r:id="rId31"/>
    <p:sldId id="539" r:id="rId32"/>
    <p:sldId id="540" r:id="rId33"/>
    <p:sldId id="541" r:id="rId34"/>
    <p:sldId id="542" r:id="rId35"/>
    <p:sldId id="543" r:id="rId36"/>
    <p:sldId id="544" r:id="rId37"/>
    <p:sldId id="545" r:id="rId38"/>
    <p:sldId id="546" r:id="rId39"/>
    <p:sldId id="547" r:id="rId40"/>
    <p:sldId id="549" r:id="rId41"/>
    <p:sldId id="550" r:id="rId42"/>
    <p:sldId id="551" r:id="rId43"/>
    <p:sldId id="552" r:id="rId44"/>
    <p:sldId id="469" r:id="rId45"/>
    <p:sldId id="467" r:id="rId46"/>
    <p:sldId id="415" r:id="rId47"/>
    <p:sldId id="297" r:id="rId4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397" autoAdjust="0"/>
    <p:restoredTop sz="99821" autoAdjust="0"/>
  </p:normalViewPr>
  <p:slideViewPr>
    <p:cSldViewPr>
      <p:cViewPr>
        <p:scale>
          <a:sx n="70" d="100"/>
          <a:sy n="70" d="100"/>
        </p:scale>
        <p:origin x="-193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52857-089D-4592-A701-4C63A0421172}" type="datetimeFigureOut">
              <a:rPr lang="ru-RU" smtClean="0"/>
              <a:pPr/>
              <a:t>22.04.2023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331BB-B5FA-4B78-9A12-7E92F1611A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158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F6398-B677-4640-928D-49C79CC0DFC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9313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331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0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850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81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194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7543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084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961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2305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672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372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354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lex.uz/uz/docs/-5953883" TargetMode="External"/><Relationship Id="rId2" Type="http://schemas.openxmlformats.org/officeDocument/2006/relationships/hyperlink" Target="http://www.gai.auto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O3JPxzqlVfo" TargetMode="Externa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39552" y="600363"/>
            <a:ext cx="8424936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uz-Latn-UZ" sz="2800" b="1" dirty="0" smtClean="0"/>
              <a:t>YO‘L HARAKATI QOIDALARI VA </a:t>
            </a:r>
            <a:endParaRPr lang="ru-RU" sz="2800" b="1" dirty="0" smtClean="0"/>
          </a:p>
          <a:p>
            <a:pPr algn="ctr"/>
            <a:r>
              <a:rPr lang="uz-Latn-UZ" sz="2800" b="1" dirty="0" smtClean="0"/>
              <a:t>AMALIY BOSHQAR</a:t>
            </a:r>
            <a:r>
              <a:rPr lang="en-US" sz="2800" b="1" dirty="0" smtClean="0"/>
              <a:t>ISH </a:t>
            </a:r>
            <a:endParaRPr lang="ru-RU" sz="28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(</a:t>
            </a:r>
            <a:r>
              <a:rPr lang="en-US" sz="2800" b="1" dirty="0" smtClean="0"/>
              <a:t>Traffic rules and</a:t>
            </a:r>
            <a:r>
              <a:rPr lang="ru-RU" sz="2800" b="1" dirty="0" smtClean="0"/>
              <a:t> </a:t>
            </a:r>
            <a:r>
              <a:rPr lang="en-US" sz="2800" b="1" dirty="0" smtClean="0"/>
              <a:t>practical management</a:t>
            </a:r>
            <a:r>
              <a:rPr lang="ru-RU" sz="2800" b="1" dirty="0" smtClean="0"/>
              <a:t>)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486916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SHUKUROV MANSURKHON</a:t>
            </a:r>
          </a:p>
          <a:p>
            <a:pPr algn="just"/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logistika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Boburshox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39a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842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082353"/>
            <a:ext cx="8352464" cy="4614647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/>
              <a:t>Topic </a:t>
            </a:r>
            <a:r>
              <a:rPr lang="ru-RU" sz="2800" b="1" dirty="0" smtClean="0"/>
              <a:t>5</a:t>
            </a:r>
            <a:r>
              <a:rPr lang="en-US" sz="2800" b="1" dirty="0" smtClean="0"/>
              <a:t>. Signals of the traffic light and the regulator.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 smtClean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5</a:t>
            </a:r>
            <a:r>
              <a:rPr lang="en-US" sz="2800" b="1" dirty="0" smtClean="0"/>
              <a:t>-</a:t>
            </a:r>
            <a:r>
              <a:rPr lang="en-US" sz="2800" b="1" dirty="0" err="1" smtClean="0"/>
              <a:t>Mavzu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Svetofor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tartibga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soluvchining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ishoralari</a:t>
            </a:r>
            <a:r>
              <a:rPr lang="sv-SE" sz="2800" b="1" dirty="0" smtClean="0"/>
              <a:t>.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827584" y="1340768"/>
            <a:ext cx="7992888" cy="79208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ru-RU" sz="2400" b="1" dirty="0" smtClean="0">
                <a:latin typeface="+mn-lt"/>
              </a:rPr>
              <a:t>                                            </a:t>
            </a:r>
            <a:endParaRPr lang="en-US" altLang="ru-RU" sz="2800" b="1" dirty="0">
              <a:latin typeface="+mn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1640" y="908720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5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Svetofor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tartibga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soluvchining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ishoralari</a:t>
            </a:r>
            <a:r>
              <a:rPr lang="sv-SE" sz="2000" b="1" dirty="0" smtClean="0"/>
              <a:t>.</a:t>
            </a:r>
            <a:endParaRPr lang="ru-RU" sz="2000" b="1" dirty="0" smtClean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48932" y="3068960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lvl="0" algn="just"/>
            <a:r>
              <a:rPr lang="en-US" sz="2000" dirty="0" smtClean="0"/>
              <a:t>1. </a:t>
            </a:r>
            <a:r>
              <a:rPr lang="en-US" sz="2000" dirty="0" err="1" smtClean="0"/>
              <a:t>Svetoforning</a:t>
            </a:r>
            <a:r>
              <a:rPr lang="en-US" sz="2000" dirty="0" smtClean="0"/>
              <a:t> </a:t>
            </a:r>
            <a:r>
              <a:rPr lang="en-US" sz="2000" dirty="0" err="1" smtClean="0"/>
              <a:t>ishoralari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48932" y="4149080"/>
            <a:ext cx="73448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fontAlgn="base" hangingPunct="0"/>
            <a:endParaRPr lang="ru-RU" sz="2000" dirty="0" smtClean="0"/>
          </a:p>
          <a:p>
            <a:pPr algn="just" fontAlgn="base" hangingPunct="0"/>
            <a:r>
              <a:rPr lang="en-US" sz="2000" dirty="0" smtClean="0"/>
              <a:t>2. </a:t>
            </a:r>
            <a:r>
              <a:rPr lang="en-US" sz="2000" dirty="0" err="1" smtClean="0"/>
              <a:t>Tartibga</a:t>
            </a:r>
            <a:r>
              <a:rPr lang="en-US" sz="2000" dirty="0" smtClean="0"/>
              <a:t> </a:t>
            </a:r>
            <a:r>
              <a:rPr lang="en-US" sz="2000" dirty="0" err="1" smtClean="0"/>
              <a:t>soluvchining</a:t>
            </a:r>
            <a:r>
              <a:rPr lang="en-US" sz="2000" dirty="0" smtClean="0"/>
              <a:t> </a:t>
            </a:r>
            <a:r>
              <a:rPr lang="en-US" sz="2000" dirty="0" err="1" smtClean="0"/>
              <a:t>ishoralari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lvl="0" fontAlgn="base" hangingPunct="0"/>
            <a:endParaRPr lang="ru-RU" sz="2000" dirty="0" smtClean="0"/>
          </a:p>
          <a:p>
            <a:endParaRPr lang="ru-RU" sz="2000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331640" y="1916832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2000" b="1" dirty="0" err="1" smtClean="0"/>
              <a:t>Reja</a:t>
            </a:r>
            <a:r>
              <a:rPr lang="ru-RU" sz="2000" b="1" dirty="0" smtClean="0"/>
              <a:t>:</a:t>
            </a:r>
            <a:endParaRPr lang="ru-RU" sz="20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31640" y="5157192"/>
            <a:ext cx="73448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fontAlgn="base" hangingPunct="0"/>
            <a:endParaRPr lang="ru-RU" sz="2000" dirty="0" smtClean="0"/>
          </a:p>
          <a:p>
            <a:pPr algn="just" fontAlgn="base" hangingPunct="0"/>
            <a:r>
              <a:rPr lang="ru-RU" sz="2000" dirty="0" smtClean="0"/>
              <a:t>3. </a:t>
            </a:r>
            <a:r>
              <a:rPr lang="en-US" sz="2000" dirty="0" err="1" smtClean="0"/>
              <a:t>Ogohlantiruvchi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avariya</a:t>
            </a:r>
            <a:r>
              <a:rPr lang="en-US" sz="2000" dirty="0" smtClean="0"/>
              <a:t> (</a:t>
            </a:r>
            <a:r>
              <a:rPr lang="en-US" sz="2000" dirty="0" err="1" smtClean="0"/>
              <a:t>xavf-xatar</a:t>
            </a:r>
            <a:r>
              <a:rPr lang="en-US" sz="2000" dirty="0" smtClean="0"/>
              <a:t>) </a:t>
            </a:r>
            <a:r>
              <a:rPr lang="en-US" sz="2000" dirty="0" err="1" smtClean="0"/>
              <a:t>ishoralari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lvl="0" fontAlgn="base" hangingPunct="0"/>
            <a:endParaRPr lang="ru-RU" sz="2000" dirty="0" smtClean="0"/>
          </a:p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6388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539552" y="1700808"/>
            <a:ext cx="8352464" cy="3852176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/>
          </a:p>
          <a:p>
            <a:pPr algn="just"/>
            <a:r>
              <a:rPr lang="en-US" sz="2800" b="1" dirty="0" err="1" smtClean="0"/>
              <a:t>Kalit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tayanch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so‘zlar</a:t>
            </a:r>
            <a:r>
              <a:rPr lang="en-US" sz="2800" b="1" dirty="0" smtClean="0"/>
              <a:t>: </a:t>
            </a:r>
            <a:r>
              <a:rPr lang="uz-Cyrl-UZ" sz="2800" dirty="0" smtClean="0"/>
              <a:t>Yo‘l harakati</a:t>
            </a:r>
            <a:r>
              <a:rPr lang="en-US" sz="2800" dirty="0" smtClean="0"/>
              <a:t> </a:t>
            </a:r>
            <a:r>
              <a:rPr lang="en-US" sz="2800" dirty="0" err="1" smtClean="0"/>
              <a:t>qoidalari</a:t>
            </a:r>
            <a:r>
              <a:rPr lang="en-US" sz="2800" dirty="0" smtClean="0"/>
              <a:t>, y</a:t>
            </a:r>
            <a:r>
              <a:rPr lang="uz-Cyrl-UZ" sz="2800" dirty="0" smtClean="0"/>
              <a:t>o‘l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harakatini tashkil etish</a:t>
            </a:r>
            <a:r>
              <a:rPr lang="en-US" sz="2800" dirty="0" smtClean="0"/>
              <a:t>,  </a:t>
            </a:r>
            <a:r>
              <a:rPr lang="sv-FI" sz="2800" dirty="0" smtClean="0"/>
              <a:t>yo‘l harakati xavfsizligi, </a:t>
            </a:r>
            <a:r>
              <a:rPr lang="en-US" sz="2800" dirty="0" err="1" smtClean="0"/>
              <a:t>svetofor</a:t>
            </a:r>
            <a:r>
              <a:rPr lang="en-US" sz="2800" dirty="0" smtClean="0"/>
              <a:t>, </a:t>
            </a:r>
            <a:r>
              <a:rPr lang="en-US" sz="2800" dirty="0" err="1" smtClean="0"/>
              <a:t>tartibga</a:t>
            </a:r>
            <a:r>
              <a:rPr lang="en-US" sz="2800" dirty="0" smtClean="0"/>
              <a:t> </a:t>
            </a:r>
            <a:r>
              <a:rPr lang="en-US" sz="2800" dirty="0" err="1" smtClean="0"/>
              <a:t>soluvchi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ru-RU" sz="2800" dirty="0" smtClean="0"/>
              <a:t> </a:t>
            </a:r>
            <a:r>
              <a:rPr lang="en-US" sz="2800" dirty="0" err="1" smtClean="0"/>
              <a:t>ishoralar</a:t>
            </a:r>
            <a:r>
              <a:rPr lang="uz-Cyrl-UZ" sz="2800" dirty="0" smtClean="0"/>
              <a:t>.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02522" y="620688"/>
            <a:ext cx="61063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5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Svetofor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tartibga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soluvchining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ishoralari</a:t>
            </a:r>
            <a:r>
              <a:rPr lang="sv-SE" sz="2000" b="1" dirty="0" smtClean="0"/>
              <a:t>.</a:t>
            </a:r>
            <a:endParaRPr lang="ru-RU" sz="2000" b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yorug‘lik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vazifasiga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doirasimon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tushirilgan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X-simon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31267" t="62963" r="32559" b="19573"/>
          <a:stretch>
            <a:fillRect/>
          </a:stretch>
        </p:blipFill>
        <p:spPr bwMode="auto">
          <a:xfrm>
            <a:off x="2339752" y="1916832"/>
            <a:ext cx="439248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55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Doirasimon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sathda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bitta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tarmoq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31267" t="62963" r="32559" b="19573"/>
          <a:stretch>
            <a:fillRect/>
          </a:stretch>
        </p:blipFill>
        <p:spPr bwMode="auto">
          <a:xfrm>
            <a:off x="2339752" y="1916832"/>
            <a:ext cx="439248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7610"/>
                <a:gridCol w="401126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doirasimon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ma’noni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tugayotganligi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o‘tmay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soniyalarda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qancha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qolganligi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raqamli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tablo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8054" t="16450" r="34966" b="25628"/>
          <a:stretch>
            <a:fillRect/>
          </a:stretch>
        </p:blipFill>
        <p:spPr bwMode="auto">
          <a:xfrm>
            <a:off x="1792110" y="1980274"/>
            <a:ext cx="1987802" cy="130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35081" t="19694" r="42947" b="28405"/>
          <a:stretch>
            <a:fillRect/>
          </a:stretch>
        </p:blipFill>
        <p:spPr bwMode="auto">
          <a:xfrm>
            <a:off x="5940152" y="1916832"/>
            <a:ext cx="12241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7610"/>
                <a:gridCol w="401126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42-bandida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holatlardan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almashuvi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ehtiyotkorlik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solinmagan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borligidan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xabardor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xavf-xatar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8054" t="16450" r="34966" b="25628"/>
          <a:stretch>
            <a:fillRect/>
          </a:stretch>
        </p:blipFill>
        <p:spPr bwMode="auto">
          <a:xfrm>
            <a:off x="1792110" y="1980274"/>
            <a:ext cx="1987802" cy="130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35081" t="19694" r="42947" b="28405"/>
          <a:stretch>
            <a:fillRect/>
          </a:stretch>
        </p:blipFill>
        <p:spPr bwMode="auto">
          <a:xfrm>
            <a:off x="5940152" y="1916832"/>
            <a:ext cx="12241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7610"/>
                <a:gridCol w="401126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o‘tmay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8054" t="16450" r="34966" b="25628"/>
          <a:stretch>
            <a:fillRect/>
          </a:stretch>
        </p:blipFill>
        <p:spPr bwMode="auto">
          <a:xfrm>
            <a:off x="1792110" y="1980274"/>
            <a:ext cx="1987802" cy="130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35081" t="19694" r="42947" b="28405"/>
          <a:stretch>
            <a:fillRect/>
          </a:stretch>
        </p:blipFill>
        <p:spPr bwMode="auto">
          <a:xfrm>
            <a:off x="5940152" y="1916832"/>
            <a:ext cx="12241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7610"/>
                <a:gridCol w="401126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doirasimon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shaklidagi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ma’noga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8054" t="16450" r="34966" b="25628"/>
          <a:stretch>
            <a:fillRect/>
          </a:stretch>
        </p:blipFill>
        <p:spPr bwMode="auto">
          <a:xfrm>
            <a:off x="1792110" y="1980274"/>
            <a:ext cx="1987802" cy="130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35081" t="19694" r="42947" b="28405"/>
          <a:stretch>
            <a:fillRect/>
          </a:stretch>
        </p:blipFill>
        <p:spPr bwMode="auto">
          <a:xfrm>
            <a:off x="5940152" y="1916832"/>
            <a:ext cx="12241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7610"/>
                <a:gridCol w="401126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tarmoqdagi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xuddi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ma’noni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tarmoqdagi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tarmoq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8054" t="16450" r="34966" b="25628"/>
          <a:stretch>
            <a:fillRect/>
          </a:stretch>
        </p:blipFill>
        <p:spPr bwMode="auto">
          <a:xfrm>
            <a:off x="1792110" y="1980274"/>
            <a:ext cx="1987802" cy="130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35081" t="19694" r="42947" b="28405"/>
          <a:stretch>
            <a:fillRect/>
          </a:stretch>
        </p:blipFill>
        <p:spPr bwMode="auto">
          <a:xfrm>
            <a:off x="5940152" y="1916832"/>
            <a:ext cx="12241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7610"/>
                <a:gridCol w="401126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shakli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tushirilgan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tarmog‘i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8054" t="16450" r="34966" b="25628"/>
          <a:stretch>
            <a:fillRect/>
          </a:stretch>
        </p:blipFill>
        <p:spPr bwMode="auto">
          <a:xfrm>
            <a:off x="1792110" y="1980274"/>
            <a:ext cx="1987802" cy="130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35081" t="19694" r="42947" b="28405"/>
          <a:stretch>
            <a:fillRect/>
          </a:stretch>
        </p:blipFill>
        <p:spPr bwMode="auto">
          <a:xfrm>
            <a:off x="5940152" y="1916832"/>
            <a:ext cx="12241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ta’sir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54006" t="47858" r="24885" b="38147"/>
          <a:stretch>
            <a:fillRect/>
          </a:stretch>
        </p:blipFill>
        <p:spPr bwMode="auto">
          <a:xfrm>
            <a:off x="2699792" y="1988840"/>
            <a:ext cx="417646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o‘lchami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kichraytirilgan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doirasimon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tasviriga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ojiz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yorug‘lik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tovushli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54006" t="47858" r="24885" b="38147"/>
          <a:stretch>
            <a:fillRect/>
          </a:stretch>
        </p:blipFill>
        <p:spPr bwMode="auto">
          <a:xfrm>
            <a:off x="2699792" y="1988840"/>
            <a:ext cx="417646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6815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o‘zgarishi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tasmalarida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solish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X-simon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pastga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ko‘rinishidagi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algn="just"/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44194" t="31913" r="46639" b="57419"/>
          <a:stretch>
            <a:fillRect/>
          </a:stretch>
        </p:blipFill>
        <p:spPr bwMode="auto">
          <a:xfrm>
            <a:off x="3275856" y="2060848"/>
            <a:ext cx="259228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9558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qaysi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taqiqlaydi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1.9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o‘chirilgan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kirishni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taqiqlaydi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44194" t="31913" r="46639" b="57419"/>
          <a:stretch>
            <a:fillRect/>
          </a:stretch>
        </p:blipFill>
        <p:spPr bwMode="auto">
          <a:xfrm>
            <a:off x="3275856" y="2060848"/>
            <a:ext cx="259228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maxsus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bo‘ylab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“T”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harfi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to‘rtta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doirasimon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54394" t="31913" r="36827" b="57419"/>
          <a:stretch>
            <a:fillRect/>
          </a:stretch>
        </p:blipFill>
        <p:spPr bwMode="auto">
          <a:xfrm>
            <a:off x="3203848" y="1988840"/>
            <a:ext cx="237626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nechta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pastki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chapdagisi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o‘ngdagisi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o‘rtadagisi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yurishga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Pastdagi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54394" t="31913" r="36827" b="57419"/>
          <a:stretch>
            <a:fillRect/>
          </a:stretch>
        </p:blipFill>
        <p:spPr bwMode="auto">
          <a:xfrm>
            <a:off x="3203848" y="1988840"/>
            <a:ext cx="237626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doirasimon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chegarasida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poyezd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lokomotiv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drezina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64206" t="31913" r="29920" b="57419"/>
          <a:stretch>
            <a:fillRect/>
          </a:stretch>
        </p:blipFill>
        <p:spPr bwMode="auto">
          <a:xfrm>
            <a:off x="3635896" y="1844824"/>
            <a:ext cx="194421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Svetoforning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kesishmalarida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axborot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sifatida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tovushli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64206" t="31913" r="29920" b="57419"/>
          <a:stretch>
            <a:fillRect/>
          </a:stretch>
        </p:blipFill>
        <p:spPr bwMode="auto">
          <a:xfrm>
            <a:off x="3635896" y="1844824"/>
            <a:ext cx="194421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ma’noni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uzatilganda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tushirilganda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199" t="10425" r="28099" b="19146"/>
          <a:stretch>
            <a:fillRect/>
          </a:stretch>
        </p:blipFill>
        <p:spPr bwMode="auto">
          <a:xfrm>
            <a:off x="3334825" y="1916832"/>
            <a:ext cx="2533319" cy="1580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/>
              <a:t>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uzatilganda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199" t="10425" r="28099" b="19146"/>
          <a:stretch>
            <a:fillRect/>
          </a:stretch>
        </p:blipFill>
        <p:spPr bwMode="auto">
          <a:xfrm>
            <a:off x="3118801" y="1916832"/>
            <a:ext cx="2893359" cy="1580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ko‘targanda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42-bandida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tushunarli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yaxshi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jezl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yorug‘lik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qaytaradigan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rangli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moslamalarni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faoliyatini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maxsus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moslama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tumba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199" t="10425" r="28099" b="19146"/>
          <a:stretch>
            <a:fillRect/>
          </a:stretch>
        </p:blipFill>
        <p:spPr bwMode="auto">
          <a:xfrm>
            <a:off x="3118801" y="1916832"/>
            <a:ext cx="2893359" cy="1580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IIO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xodimi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vazifalarini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bajarayotganda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ovoz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kuchaytirgich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to‘xtatishni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199" t="10425" r="28099" b="19146"/>
          <a:stretch>
            <a:fillRect/>
          </a:stretch>
        </p:blipFill>
        <p:spPr bwMode="auto">
          <a:xfrm>
            <a:off x="3118801" y="1916832"/>
            <a:ext cx="2893359" cy="1580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254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e’tiborini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jalb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hushtak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199" t="10425" r="28099" b="19146"/>
          <a:stretch>
            <a:fillRect/>
          </a:stretch>
        </p:blipFill>
        <p:spPr bwMode="auto">
          <a:xfrm>
            <a:off x="3118801" y="1916832"/>
            <a:ext cx="2893359" cy="1580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(5.33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nuqtasi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ketmasligi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102-bandini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901" t="10657" r="29266" b="20998"/>
          <a:stretch>
            <a:fillRect/>
          </a:stretch>
        </p:blipFill>
        <p:spPr bwMode="auto">
          <a:xfrm>
            <a:off x="3131840" y="1772816"/>
            <a:ext cx="23042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755576" y="764704"/>
            <a:ext cx="78867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119-bandiga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muvofiq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901" t="10657" r="29266" b="20998"/>
          <a:stretch>
            <a:fillRect/>
          </a:stretch>
        </p:blipFill>
        <p:spPr bwMode="auto">
          <a:xfrm>
            <a:off x="3131840" y="1772816"/>
            <a:ext cx="23042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keyin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ko‘tarilganda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41-bandida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tormoz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ulgura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olmaydigan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davom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ettirishga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901" t="10657" r="29266" b="20998"/>
          <a:stretch>
            <a:fillRect/>
          </a:stretch>
        </p:blipFill>
        <p:spPr bwMode="auto">
          <a:xfrm>
            <a:off x="3347864" y="1772816"/>
            <a:ext cx="23042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55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bo‘shatishlari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iloji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oqimlarini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901" t="10657" r="29266" b="20998"/>
          <a:stretch>
            <a:fillRect/>
          </a:stretch>
        </p:blipFill>
        <p:spPr bwMode="auto">
          <a:xfrm>
            <a:off x="3347864" y="1772816"/>
            <a:ext cx="23042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ko‘rsatmalari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zid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ko‘rsatmalariga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zid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199" t="10425" r="28099" b="19146"/>
          <a:stretch>
            <a:fillRect/>
          </a:stretch>
        </p:blipFill>
        <p:spPr bwMode="auto">
          <a:xfrm>
            <a:off x="3118801" y="1916832"/>
            <a:ext cx="2893359" cy="1580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2</a:t>
            </a:r>
            <a:r>
              <a:rPr lang="en-US" sz="2000" b="1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soluvchining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ishlamayotgan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ko‘ndalang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ishlamayotganligiga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ishonch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hosil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qilganidan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so‘nggina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davom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ettirishi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lozim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199" t="10425" r="28099" b="19146"/>
          <a:stretch>
            <a:fillRect/>
          </a:stretch>
        </p:blipFill>
        <p:spPr bwMode="auto">
          <a:xfrm>
            <a:off x="3118801" y="1916832"/>
            <a:ext cx="2893359" cy="1580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520280"/>
                <a:gridCol w="273630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Quyidagilar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hisoblanadi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burilishni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ko‘rsatadigan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miltillovchi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beriladigan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chirog‘i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tovushli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chiroqlarining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yoqib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o‘chirilishi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sutkaning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yaqinni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yorituvchi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chiroqlarini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yoqilishi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890" t="14132" r="29010" b="20304"/>
          <a:stretch>
            <a:fillRect/>
          </a:stretch>
        </p:blipFill>
        <p:spPr bwMode="auto">
          <a:xfrm>
            <a:off x="971600" y="1916832"/>
            <a:ext cx="1932833" cy="136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22719" t="12037" r="29556" b="20370"/>
          <a:stretch>
            <a:fillRect/>
          </a:stretch>
        </p:blipFill>
        <p:spPr bwMode="auto">
          <a:xfrm>
            <a:off x="3563888" y="1916832"/>
            <a:ext cx="1849506" cy="1471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print"/>
          <a:srcRect l="26753" t="12269" r="58194" b="68919"/>
          <a:stretch>
            <a:fillRect/>
          </a:stretch>
        </p:blipFill>
        <p:spPr bwMode="auto">
          <a:xfrm>
            <a:off x="6012160" y="1916832"/>
            <a:ext cx="2064192" cy="1451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520280"/>
                <a:gridCol w="273630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boshlashdan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xtashdan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rsatuvchi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lmaganda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ishlamaganda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uzatish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tirsakdan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burchak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ostida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bukib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mos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keladi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240" t="18071" r="28876" b="21924"/>
          <a:stretch>
            <a:fillRect/>
          </a:stretch>
        </p:blipFill>
        <p:spPr bwMode="auto">
          <a:xfrm>
            <a:off x="1115616" y="2060848"/>
            <a:ext cx="1603016" cy="1128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3" cstate="print"/>
          <a:srcRect l="26442" t="19693" r="28864" b="21229"/>
          <a:stretch>
            <a:fillRect/>
          </a:stretch>
        </p:blipFill>
        <p:spPr bwMode="auto">
          <a:xfrm>
            <a:off x="3641802" y="2060848"/>
            <a:ext cx="1722286" cy="114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4" cstate="print"/>
          <a:srcRect l="27013" t="20833" r="28597" b="21946"/>
          <a:stretch>
            <a:fillRect/>
          </a:stretch>
        </p:blipFill>
        <p:spPr bwMode="auto">
          <a:xfrm>
            <a:off x="6300192" y="2132856"/>
            <a:ext cx="1610968" cy="11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520280"/>
                <a:gridCol w="273630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ngga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bildiruvchi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uzatish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tirsakdan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burchak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ostida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bukib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mos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ko‘tarib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240" t="18071" r="28876" b="21924"/>
          <a:stretch>
            <a:fillRect/>
          </a:stretch>
        </p:blipFill>
        <p:spPr bwMode="auto">
          <a:xfrm>
            <a:off x="1115616" y="2060848"/>
            <a:ext cx="1603016" cy="1128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3" cstate="print"/>
          <a:srcRect l="26442" t="19693" r="28864" b="21229"/>
          <a:stretch>
            <a:fillRect/>
          </a:stretch>
        </p:blipFill>
        <p:spPr bwMode="auto">
          <a:xfrm>
            <a:off x="3641802" y="2060848"/>
            <a:ext cx="1722286" cy="114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4" cstate="print"/>
          <a:srcRect l="27013" t="20833" r="28597" b="21946"/>
          <a:stretch>
            <a:fillRect/>
          </a:stretch>
        </p:blipFill>
        <p:spPr bwMode="auto">
          <a:xfrm>
            <a:off x="6300192" y="2132856"/>
            <a:ext cx="1610968" cy="11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520280"/>
                <a:gridCol w="273630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ko‘rsatgichi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manyovrni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bajarishdan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oldinroq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tugallagach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darhol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to‘xtatilishi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manyovrni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bevosita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bajarishdan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tugallash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chalg‘itmasligi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huquqini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bermaydi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zaruriy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ehtiyot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choralarini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mas’uliyatidan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ozod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etmaydi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240" t="18071" r="28876" b="21924"/>
          <a:stretch>
            <a:fillRect/>
          </a:stretch>
        </p:blipFill>
        <p:spPr bwMode="auto">
          <a:xfrm>
            <a:off x="1115616" y="2060848"/>
            <a:ext cx="1603016" cy="1128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3" cstate="print"/>
          <a:srcRect l="26442" t="19693" r="28864" b="21229"/>
          <a:stretch>
            <a:fillRect/>
          </a:stretch>
        </p:blipFill>
        <p:spPr bwMode="auto">
          <a:xfrm>
            <a:off x="3641802" y="2060848"/>
            <a:ext cx="1722286" cy="114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4" cstate="print"/>
          <a:srcRect l="27013" t="20833" r="28597" b="21946"/>
          <a:stretch>
            <a:fillRect/>
          </a:stretch>
        </p:blipFill>
        <p:spPr bwMode="auto">
          <a:xfrm>
            <a:off x="6300192" y="2132856"/>
            <a:ext cx="1610968" cy="11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520280"/>
                <a:gridCol w="273630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o‘zgartirish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ishtirokchilariga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bermayotganligiga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ishonch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hosil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240" t="18071" r="28876" b="21924"/>
          <a:stretch>
            <a:fillRect/>
          </a:stretch>
        </p:blipFill>
        <p:spPr bwMode="auto">
          <a:xfrm>
            <a:off x="1115616" y="2060848"/>
            <a:ext cx="1603016" cy="1128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3" cstate="print"/>
          <a:srcRect l="26442" t="19693" r="28864" b="21229"/>
          <a:stretch>
            <a:fillRect/>
          </a:stretch>
        </p:blipFill>
        <p:spPr bwMode="auto">
          <a:xfrm>
            <a:off x="3641802" y="2060848"/>
            <a:ext cx="1722286" cy="114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4" cstate="print"/>
          <a:srcRect l="27013" t="20833" r="28597" b="21946"/>
          <a:stretch>
            <a:fillRect/>
          </a:stretch>
        </p:blipFill>
        <p:spPr bwMode="auto">
          <a:xfrm>
            <a:off x="6300192" y="2132856"/>
            <a:ext cx="1610968" cy="11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520280"/>
                <a:gridCol w="273630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Tovushli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hodisasining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240" t="18071" r="28876" b="21924"/>
          <a:stretch>
            <a:fillRect/>
          </a:stretch>
        </p:blipFill>
        <p:spPr bwMode="auto">
          <a:xfrm>
            <a:off x="1115616" y="2060848"/>
            <a:ext cx="1603016" cy="1128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3" cstate="print"/>
          <a:srcRect l="26442" t="19693" r="28864" b="21229"/>
          <a:stretch>
            <a:fillRect/>
          </a:stretch>
        </p:blipFill>
        <p:spPr bwMode="auto">
          <a:xfrm>
            <a:off x="3641802" y="2060848"/>
            <a:ext cx="1722286" cy="114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4" cstate="print"/>
          <a:srcRect l="27013" t="20833" r="28597" b="21946"/>
          <a:stretch>
            <a:fillRect/>
          </a:stretch>
        </p:blipFill>
        <p:spPr bwMode="auto">
          <a:xfrm>
            <a:off x="6300192" y="2132856"/>
            <a:ext cx="1610968" cy="112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254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520280"/>
                <a:gridCol w="273630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tovushli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yoqib-o‘chirib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ham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0750" t="33094" r="53792" b="34422"/>
          <a:stretch>
            <a:fillRect/>
          </a:stretch>
        </p:blipFill>
        <p:spPr bwMode="auto">
          <a:xfrm>
            <a:off x="3557342" y="2060848"/>
            <a:ext cx="1806746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520280"/>
                <a:gridCol w="273630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endParaRPr lang="ru-RU" sz="2000" b="0" i="0" u="none" strike="noStrik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Burilishni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ko‘rsatuvchi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yorug‘lik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ishoralarining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miltillashi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xavf-xatar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hisoblanadi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yoqilishi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-transport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hodisasi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sodir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majburiy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to‘xtaganda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fara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chiroqlari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yorug‘ligi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haydovchining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ko‘zini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qamashtirganda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b="0" i="0" u="none" strike="noStrik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4021" t="14596" r="28616" b="21692"/>
          <a:stretch>
            <a:fillRect/>
          </a:stretch>
        </p:blipFill>
        <p:spPr bwMode="auto">
          <a:xfrm>
            <a:off x="1043608" y="1916832"/>
            <a:ext cx="1842001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3" cstate="print"/>
          <a:srcRect l="33389" t="12513" r="28989" b="37202"/>
          <a:stretch>
            <a:fillRect/>
          </a:stretch>
        </p:blipFill>
        <p:spPr bwMode="auto">
          <a:xfrm>
            <a:off x="3491880" y="1988840"/>
            <a:ext cx="185175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 l="27534" t="23632" r="36040" b="25165"/>
          <a:stretch>
            <a:fillRect/>
          </a:stretch>
        </p:blipFill>
        <p:spPr bwMode="auto">
          <a:xfrm>
            <a:off x="6156176" y="1988840"/>
            <a:ext cx="1809750" cy="1429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0"/>
                <a:gridCol w="720080"/>
                <a:gridCol w="352839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b="0" i="0" u="none" strike="noStrik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shatakka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shatakka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olingan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mexanik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);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Bolalarni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tashish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taniqlik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belgilariga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vositasiga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bolalar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chiqayotganda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tushayotganda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tug‘dirishi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ham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qatnashchilarini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ogohlantirish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maqsadida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ishorasini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yoqishi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2" cstate="print"/>
          <a:srcRect l="23370" t="17144" r="31060" b="21229"/>
          <a:stretch>
            <a:fillRect/>
          </a:stretch>
        </p:blipFill>
        <p:spPr bwMode="auto">
          <a:xfrm>
            <a:off x="1619672" y="1916832"/>
            <a:ext cx="1897214" cy="1440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3" cstate="print"/>
          <a:srcRect l="33389" t="12513" r="28989" b="37202"/>
          <a:stretch>
            <a:fillRect/>
          </a:stretch>
        </p:blipFill>
        <p:spPr bwMode="auto">
          <a:xfrm>
            <a:off x="5724128" y="1916832"/>
            <a:ext cx="1841555" cy="1382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0"/>
                <a:gridCol w="720080"/>
                <a:gridCol w="352839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to‘satdan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qolganida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zudlik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yorug‘lik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agar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ishlamasa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darhol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U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qo‘llaniladi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hodisasi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sodir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payqab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to‘sqinlik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qiladigan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majburiy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qolganda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2" cstate="print"/>
          <a:srcRect l="23370" t="17144" r="31060" b="21229"/>
          <a:stretch>
            <a:fillRect/>
          </a:stretch>
        </p:blipFill>
        <p:spPr bwMode="auto">
          <a:xfrm>
            <a:off x="1619672" y="1916832"/>
            <a:ext cx="1897214" cy="1440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3" cstate="print"/>
          <a:srcRect l="33389" t="12513" r="28989" b="37202"/>
          <a:stretch>
            <a:fillRect/>
          </a:stretch>
        </p:blipFill>
        <p:spPr bwMode="auto">
          <a:xfrm>
            <a:off x="5724128" y="1916832"/>
            <a:ext cx="1841555" cy="1382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"/>
                <a:gridCol w="7056784"/>
                <a:gridCol w="432048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chiroq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vaziyat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haqida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ogohlantirish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imkonini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Bu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15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yashamaydigan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30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metrdan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bo‘lmasligi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980" t="22473" r="34083" b="23544"/>
          <a:stretch>
            <a:fillRect/>
          </a:stretch>
        </p:blipFill>
        <p:spPr bwMode="auto">
          <a:xfrm>
            <a:off x="3491880" y="1844824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Ogohlantiruvchi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va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avariya</a:t>
            </a:r>
            <a:r>
              <a:rPr lang="en-US" sz="2000" b="1" dirty="0" smtClean="0">
                <a:latin typeface="+mn-lt"/>
              </a:rPr>
              <a:t> (</a:t>
            </a:r>
            <a:r>
              <a:rPr lang="en-US" sz="2000" b="1" dirty="0" err="1" smtClean="0">
                <a:latin typeface="+mn-lt"/>
              </a:rPr>
              <a:t>xavf-xatar</a:t>
            </a:r>
            <a:r>
              <a:rPr lang="en-US" sz="2000" b="1" dirty="0" smtClean="0">
                <a:latin typeface="+mn-lt"/>
              </a:rPr>
              <a:t>) </a:t>
            </a:r>
            <a:r>
              <a:rPr lang="en-US" sz="2000" b="1" dirty="0" err="1" smtClean="0">
                <a:latin typeface="+mn-lt"/>
              </a:rPr>
              <a:t>ishoralari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2" cy="355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"/>
                <a:gridCol w="7056784"/>
                <a:gridCol w="432048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Shatakka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yorug‘lik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ishlamasa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avariya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sababli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2980" t="13669" r="31089" b="23081"/>
          <a:stretch>
            <a:fillRect/>
          </a:stretch>
        </p:blipFill>
        <p:spPr bwMode="auto">
          <a:xfrm>
            <a:off x="3275856" y="1844824"/>
            <a:ext cx="223224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endParaRPr lang="ru-RU" sz="18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700808"/>
            <a:ext cx="7886700" cy="4536504"/>
          </a:xfrm>
        </p:spPr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uz-Cyrl-UZ" sz="1600" b="1" dirty="0" smtClean="0"/>
              <a:t>       </a:t>
            </a:r>
            <a:r>
              <a:rPr lang="uz-Cyrl-UZ" sz="1800" b="1" dirty="0" smtClean="0"/>
              <a:t>Asosiy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1. Yo‘l harakati qoidalari. Rasmiy nashr. Toshkent, Adolat: 2016 y, -120 b. 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2. </a:t>
            </a:r>
            <a:r>
              <a:rPr lang="en-US" sz="1800" dirty="0" err="1" smtClean="0"/>
              <a:t>Q.X.Azizov</a:t>
            </a:r>
            <a:r>
              <a:rPr lang="en-US" sz="1800" dirty="0" smtClean="0"/>
              <a:t>. </a:t>
            </a:r>
            <a:r>
              <a:rPr lang="en-US" sz="1800" dirty="0" err="1" smtClean="0"/>
              <a:t>Harakat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asoslari</a:t>
            </a:r>
            <a:r>
              <a:rPr lang="en-US" sz="1800" dirty="0" smtClean="0"/>
              <a:t>. </a:t>
            </a:r>
            <a:r>
              <a:rPr lang="it-IT" sz="1800" dirty="0" smtClean="0"/>
              <a:t>T.: </a:t>
            </a:r>
            <a:r>
              <a:rPr lang="en-US" sz="1800" dirty="0" smtClean="0"/>
              <a:t>“</a:t>
            </a:r>
            <a:r>
              <a:rPr lang="uz-Latn-UZ" sz="1800" dirty="0" smtClean="0"/>
              <a:t>Fan va texnologiyalar</a:t>
            </a:r>
            <a:r>
              <a:rPr lang="en-US" sz="1800" dirty="0" smtClean="0"/>
              <a:t>”</a:t>
            </a:r>
            <a:r>
              <a:rPr lang="it-IT" sz="1800" dirty="0" smtClean="0"/>
              <a:t>, 200</a:t>
            </a:r>
            <a:r>
              <a:rPr lang="uz-Latn-UZ" sz="1800" dirty="0" smtClean="0"/>
              <a:t>9</a:t>
            </a:r>
            <a:r>
              <a:rPr lang="it-IT" sz="1800" dirty="0" smtClean="0"/>
              <a:t>-</a:t>
            </a:r>
            <a:r>
              <a:rPr lang="uz-Latn-UZ" sz="1800" dirty="0" smtClean="0"/>
              <a:t>244</a:t>
            </a:r>
            <a:r>
              <a:rPr lang="it-IT" sz="1800" dirty="0" smtClean="0"/>
              <a:t> b.</a:t>
            </a:r>
            <a:endParaRPr lang="ru-RU" sz="1800" dirty="0" smtClean="0"/>
          </a:p>
          <a:p>
            <a:pPr algn="ctr">
              <a:lnSpc>
                <a:spcPct val="100000"/>
              </a:lnSpc>
              <a:buNone/>
            </a:pPr>
            <a:r>
              <a:rPr lang="en-US" sz="1800" b="1" cap="all" dirty="0" err="1" smtClean="0"/>
              <a:t>Q</a:t>
            </a:r>
            <a:r>
              <a:rPr lang="en-US" sz="1800" b="1" dirty="0" err="1" smtClean="0"/>
              <a:t>o</a:t>
            </a:r>
            <a:r>
              <a:rPr lang="en-US" sz="1800" b="1" dirty="0" smtClean="0"/>
              <a:t>‘</a:t>
            </a:r>
            <a:r>
              <a:rPr lang="uz-Cyrl-UZ" sz="1800" b="1" dirty="0" smtClean="0"/>
              <a:t>shimcha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1. </a:t>
            </a:r>
            <a:r>
              <a:rPr lang="en-US" sz="1800" dirty="0" err="1" smtClean="0"/>
              <a:t>Ryabokon</a:t>
            </a:r>
            <a:r>
              <a:rPr lang="en-US" sz="1800" dirty="0" smtClean="0"/>
              <a:t> </a:t>
            </a:r>
            <a:r>
              <a:rPr lang="en-US" sz="1800" dirty="0" err="1" smtClean="0"/>
              <a:t>Yu.A</a:t>
            </a:r>
            <a:r>
              <a:rPr lang="en-US" sz="1800" dirty="0" smtClean="0"/>
              <a:t>., </a:t>
            </a:r>
            <a:r>
              <a:rPr lang="en-US" sz="1800" dirty="0" err="1" smtClean="0"/>
              <a:t>Zaytsev</a:t>
            </a:r>
            <a:r>
              <a:rPr lang="en-US" sz="1800" dirty="0" smtClean="0"/>
              <a:t> K.V., </a:t>
            </a:r>
            <a:r>
              <a:rPr lang="en-US" sz="1800" dirty="0" err="1" smtClean="0"/>
              <a:t>Yo‘l</a:t>
            </a:r>
            <a:r>
              <a:rPr lang="en-US" sz="1800" dirty="0" smtClean="0"/>
              <a:t> </a:t>
            </a:r>
            <a:r>
              <a:rPr lang="en-US" sz="1800" dirty="0" err="1" smtClean="0"/>
              <a:t>harakatini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</a:t>
            </a:r>
            <a:r>
              <a:rPr lang="en-US" sz="1800" dirty="0" smtClean="0"/>
              <a:t>: </a:t>
            </a:r>
            <a:r>
              <a:rPr lang="en-US" sz="1800" dirty="0" err="1" smtClean="0"/>
              <a:t>kurs</a:t>
            </a:r>
            <a:r>
              <a:rPr lang="en-US" sz="1800" dirty="0" smtClean="0"/>
              <a:t>, Omsk 2007 </a:t>
            </a:r>
            <a:r>
              <a:rPr lang="en-US" sz="1800" dirty="0" err="1" smtClean="0"/>
              <a:t>yil</a:t>
            </a:r>
            <a:r>
              <a:rPr lang="it-IT" sz="1800" dirty="0" smtClean="0"/>
              <a:t>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2. Azizov Q.X.  Harakat xavfsizligini tashkil etish asoslari. T.: “</a:t>
            </a:r>
            <a:r>
              <a:rPr lang="uz-Latn-UZ" sz="1800" dirty="0" smtClean="0"/>
              <a:t>Yozuvchi</a:t>
            </a:r>
            <a:r>
              <a:rPr lang="it-IT" sz="1800" dirty="0" smtClean="0"/>
              <a:t>”, 200</a:t>
            </a:r>
            <a:r>
              <a:rPr lang="uz-Latn-UZ" sz="1800" dirty="0" smtClean="0"/>
              <a:t>2</a:t>
            </a:r>
            <a:r>
              <a:rPr lang="it-IT" sz="1800" dirty="0" smtClean="0"/>
              <a:t>-</a:t>
            </a:r>
            <a:r>
              <a:rPr lang="uz-Latn-UZ" sz="1800" dirty="0" smtClean="0"/>
              <a:t>182</a:t>
            </a:r>
            <a:r>
              <a:rPr lang="it-IT" sz="1800" dirty="0" smtClean="0"/>
              <a:t>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3. Q.X.Azizov.  Harakat xavfsizligini tashkil etish asoslari. Toshk</a:t>
            </a:r>
            <a:r>
              <a:rPr lang="ru-RU" sz="1800" dirty="0" smtClean="0"/>
              <a:t>е</a:t>
            </a:r>
            <a:r>
              <a:rPr lang="it-IT" sz="1800" dirty="0" smtClean="0"/>
              <a:t>nt, 1999, 113-b.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4. A.A.Akilov, Q.A.Karimova, Sh.Sh.Rizayev. Yo‘l harakati qoidalariga suratli sharhlar va mavzuga oid testlar. Toshkent, Avtohamroh 2017 y., 192 b. </a:t>
            </a:r>
            <a:endParaRPr lang="ru-RU" sz="18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1"/>
            <a:ext cx="7886700" cy="792088"/>
          </a:xfrm>
        </p:spPr>
        <p:txBody>
          <a:bodyPr/>
          <a:lstStyle/>
          <a:p>
            <a:pPr lvl="0"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104456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628800"/>
            <a:ext cx="83529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it-IT" dirty="0" smtClean="0"/>
              <a:t>5. N.F.Muxitdinov,  J.R.Kulmuhamedov. Yo‘l harakati qoidalariga suratli sharhlar va yuqori tezlik chegaralari. Toshkent, 2016 y., 96 b. 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it-IT" dirty="0" smtClean="0"/>
              <a:t>6. V.I.Konoplyanko va boshqalar. Yo‘l harakatini tashkil etish va xavfsizligi: darslik: OTM uchun / V.I.Konoplyanko. </a:t>
            </a:r>
            <a:r>
              <a:rPr lang="ru-RU" dirty="0" smtClean="0"/>
              <a:t>М</a:t>
            </a:r>
            <a:r>
              <a:rPr lang="it-IT" dirty="0" smtClean="0"/>
              <a:t>.: “Oliy.mak.”, 2007-383 b.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en-US" dirty="0" smtClean="0"/>
              <a:t>7. </a:t>
            </a:r>
            <a:r>
              <a:rPr lang="ru-RU" dirty="0" smtClean="0"/>
              <a:t>“</a:t>
            </a:r>
            <a:r>
              <a:rPr lang="ru-RU" dirty="0" err="1" smtClean="0"/>
              <a:t>Avtohamro</a:t>
            </a:r>
            <a:r>
              <a:rPr lang="uz-Latn-UZ" dirty="0" smtClean="0"/>
              <a:t>h</a:t>
            </a:r>
            <a:r>
              <a:rPr lang="ru-RU" dirty="0" smtClean="0"/>
              <a:t>” </a:t>
            </a:r>
            <a:r>
              <a:rPr lang="ru-RU" dirty="0" err="1" smtClean="0"/>
              <a:t>jurnali</a:t>
            </a:r>
            <a:r>
              <a:rPr lang="ru-RU" dirty="0" smtClean="0"/>
              <a:t> 1999-201</a:t>
            </a:r>
            <a:r>
              <a:rPr lang="en-US" dirty="0" smtClean="0"/>
              <a:t>8</a:t>
            </a:r>
            <a:r>
              <a:rPr lang="ru-RU" dirty="0" smtClean="0"/>
              <a:t> </a:t>
            </a:r>
            <a:r>
              <a:rPr lang="ru-RU" dirty="0" err="1" smtClean="0"/>
              <a:t>yy</a:t>
            </a:r>
            <a:r>
              <a:rPr lang="ru-RU" dirty="0" smtClean="0"/>
              <a:t>.</a:t>
            </a:r>
          </a:p>
          <a:p>
            <a:pPr marL="342900" indent="-342900"/>
            <a:endParaRPr lang="ru-RU" b="1" dirty="0" smtClean="0"/>
          </a:p>
          <a:p>
            <a:pPr marL="342900" indent="-342900" algn="ctr"/>
            <a:r>
              <a:rPr lang="en-US" b="1" dirty="0" err="1" smtClean="0"/>
              <a:t>Elektron</a:t>
            </a:r>
            <a:r>
              <a:rPr lang="en-US" b="1" dirty="0" smtClean="0"/>
              <a:t> </a:t>
            </a:r>
            <a:r>
              <a:rPr lang="en-US" b="1" dirty="0" err="1" smtClean="0"/>
              <a:t>resurslar</a:t>
            </a:r>
            <a:r>
              <a:rPr lang="en-US" b="1" dirty="0" smtClean="0"/>
              <a:t>: </a:t>
            </a:r>
          </a:p>
          <a:p>
            <a:pPr marL="342900" indent="-342900" algn="just"/>
            <a:endParaRPr lang="ru-RU" u="sng" dirty="0" smtClean="0">
              <a:hlinkClick r:id="rId2"/>
            </a:endParaRPr>
          </a:p>
          <a:p>
            <a:pPr marL="1588" indent="12700" algn="just"/>
            <a:r>
              <a:rPr lang="en-US" dirty="0" smtClean="0"/>
              <a:t>1. </a:t>
            </a:r>
            <a:r>
              <a:rPr lang="en-US" dirty="0" smtClean="0">
                <a:hlinkClick r:id="rId3"/>
              </a:rPr>
              <a:t> </a:t>
            </a:r>
            <a:r>
              <a:rPr lang="en-US" u="sng" dirty="0" smtClean="0">
                <a:hlinkClick r:id="rId3"/>
              </a:rPr>
              <a:t>https://lex.uz/uz/docs/-5953883</a:t>
            </a:r>
            <a:endParaRPr lang="ru-RU" u="sng" dirty="0" smtClean="0"/>
          </a:p>
          <a:p>
            <a:pPr marL="1588" indent="12700" algn="just"/>
            <a:r>
              <a:rPr lang="en-US" dirty="0" smtClean="0"/>
              <a:t>2.Video </a:t>
            </a:r>
            <a:r>
              <a:rPr lang="en-US" dirty="0" err="1" smtClean="0"/>
              <a:t>rolik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4"/>
              </a:rPr>
              <a:t>https://www.youtube.com/watch?v=O3JPxzqlVfo</a:t>
            </a:r>
            <a:endParaRPr lang="ru-RU" u="sng" dirty="0" smtClean="0"/>
          </a:p>
          <a:p>
            <a:pPr marL="1588" indent="12700" algn="just"/>
            <a:r>
              <a:rPr lang="en-US" dirty="0" smtClean="0"/>
              <a:t>(</a:t>
            </a:r>
            <a:r>
              <a:rPr lang="en-US" dirty="0" err="1" smtClean="0"/>
              <a:t>Avto</a:t>
            </a:r>
            <a:r>
              <a:rPr lang="en-US" dirty="0" smtClean="0"/>
              <a:t> test –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6 - </a:t>
            </a:r>
            <a:r>
              <a:rPr lang="en-US" dirty="0" err="1" smtClean="0"/>
              <a:t>Qism</a:t>
            </a:r>
            <a:r>
              <a:rPr lang="en-US" dirty="0" smtClean="0"/>
              <a:t> "YO‘L HARAKATINI TARTIBGA SOLISH");</a:t>
            </a:r>
          </a:p>
          <a:p>
            <a:pPr marL="1588" indent="12700" algn="just"/>
            <a:r>
              <a:rPr lang="en-US" dirty="0" smtClean="0"/>
              <a:t>3.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3"/>
              </a:rPr>
              <a:t>https://lex.uz/uz/docs/-5953883</a:t>
            </a:r>
            <a:r>
              <a:rPr lang="en-US" u="sng" dirty="0" smtClean="0"/>
              <a:t> (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u="sng" dirty="0" smtClean="0"/>
              <a:t> </a:t>
            </a:r>
            <a:r>
              <a:rPr lang="en-US" dirty="0" err="1" smtClean="0"/>
              <a:t>Vazirlar</a:t>
            </a:r>
            <a:r>
              <a:rPr lang="en-US" dirty="0" smtClean="0"/>
              <a:t> </a:t>
            </a:r>
            <a:r>
              <a:rPr lang="en-US" dirty="0" err="1" smtClean="0"/>
              <a:t>Mahkamasining</a:t>
            </a:r>
            <a:r>
              <a:rPr lang="en-US" dirty="0" smtClean="0"/>
              <a:t> 2022-yil 12-apreldagi 172-son </a:t>
            </a:r>
            <a:r>
              <a:rPr lang="en-US" dirty="0" err="1" smtClean="0"/>
              <a:t>qarori</a:t>
            </a:r>
            <a:r>
              <a:rPr lang="en-US" dirty="0" smtClean="0"/>
              <a:t> 1-ILOVA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 </a:t>
            </a:r>
            <a:r>
              <a:rPr lang="en-US" dirty="0" err="1" smtClean="0"/>
              <a:t>qoidalariga</a:t>
            </a:r>
            <a:r>
              <a:rPr lang="en-US" dirty="0" smtClean="0"/>
              <a:t> 1-ilova).</a:t>
            </a:r>
            <a:endParaRPr lang="ru-RU" dirty="0" smtClean="0">
              <a:hlinkClick r:id="rId2"/>
            </a:endParaRPr>
          </a:p>
          <a:p>
            <a:pPr marL="1588" lvl="0" indent="12700" algn="just"/>
            <a:endParaRPr lang="en-US" dirty="0" smtClean="0"/>
          </a:p>
          <a:p>
            <a:pPr marL="1588" lvl="0" indent="12700" algn="just"/>
            <a:endParaRPr lang="ru-RU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886700" cy="908721"/>
          </a:xfrm>
        </p:spPr>
        <p:txBody>
          <a:bodyPr/>
          <a:lstStyle/>
          <a:p>
            <a:pPr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err="1" smtClean="0">
                <a:latin typeface="+mn-lt"/>
              </a:rPr>
              <a:t>Nazorat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uchun</a:t>
            </a:r>
            <a:r>
              <a:rPr lang="ru-RU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savollar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1800200"/>
          </a:xfrm>
        </p:spPr>
        <p:txBody>
          <a:bodyPr/>
          <a:lstStyle/>
          <a:p>
            <a:pPr algn="just" eaLnBrk="0" hangingPunct="0">
              <a:spcBef>
                <a:spcPct val="0"/>
              </a:spcBef>
              <a:buNone/>
            </a:pPr>
            <a:endParaRPr lang="ru-RU" sz="2000" dirty="0" smtClean="0"/>
          </a:p>
          <a:p>
            <a:pPr algn="just" eaLnBrk="0" hangingPunct="0">
              <a:spcBef>
                <a:spcPct val="0"/>
              </a:spcBef>
              <a:buNone/>
            </a:pPr>
            <a:r>
              <a:rPr lang="en-US" sz="2000" dirty="0" smtClean="0"/>
              <a:t>1. </a:t>
            </a:r>
            <a:r>
              <a:rPr lang="en-US" sz="2000" dirty="0" err="1" smtClean="0"/>
              <a:t>Svetoforning</a:t>
            </a:r>
            <a:r>
              <a:rPr lang="en-US" sz="2000" dirty="0" smtClean="0"/>
              <a:t> </a:t>
            </a:r>
            <a:r>
              <a:rPr lang="en-US" sz="2000" dirty="0" err="1" smtClean="0"/>
              <a:t>ishoralari</a:t>
            </a:r>
            <a:r>
              <a:rPr lang="sv-SE" sz="2000" dirty="0" smtClean="0"/>
              <a:t>.</a:t>
            </a:r>
            <a:endParaRPr lang="ru-RU" sz="2000" dirty="0" smtClean="0"/>
          </a:p>
          <a:p>
            <a:pPr algn="just" hangingPunct="0">
              <a:buNone/>
            </a:pPr>
            <a:r>
              <a:rPr lang="ru-RU" sz="2000" dirty="0" smtClean="0"/>
              <a:t>2</a:t>
            </a:r>
            <a:r>
              <a:rPr lang="en-US" sz="2000" dirty="0" smtClean="0"/>
              <a:t>. </a:t>
            </a:r>
            <a:r>
              <a:rPr lang="en-US" sz="2000" dirty="0" err="1" smtClean="0"/>
              <a:t>Tartibga</a:t>
            </a:r>
            <a:r>
              <a:rPr lang="en-US" sz="2000" dirty="0" smtClean="0"/>
              <a:t> </a:t>
            </a:r>
            <a:r>
              <a:rPr lang="en-US" sz="2000" dirty="0" err="1" smtClean="0"/>
              <a:t>soluvchining</a:t>
            </a:r>
            <a:r>
              <a:rPr lang="en-US" sz="2000" dirty="0" smtClean="0"/>
              <a:t> </a:t>
            </a:r>
            <a:r>
              <a:rPr lang="en-US" sz="2000" dirty="0" err="1" smtClean="0"/>
              <a:t>ishoralari</a:t>
            </a:r>
            <a:r>
              <a:rPr lang="en-US" sz="2000" dirty="0" smtClean="0"/>
              <a:t>. </a:t>
            </a:r>
            <a:endParaRPr lang="ru-RU" sz="2000" dirty="0" smtClean="0"/>
          </a:p>
          <a:p>
            <a:pPr algn="just" hangingPunct="0">
              <a:buNone/>
            </a:pPr>
            <a:r>
              <a:rPr lang="ru-RU" sz="2000" dirty="0" smtClean="0"/>
              <a:t>3. </a:t>
            </a:r>
            <a:r>
              <a:rPr lang="en-US" sz="2000" dirty="0" err="1" smtClean="0"/>
              <a:t>Ogohlantiruvchi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avariya</a:t>
            </a:r>
            <a:r>
              <a:rPr lang="en-US" sz="2000" dirty="0" smtClean="0"/>
              <a:t> (</a:t>
            </a:r>
            <a:r>
              <a:rPr lang="en-US" sz="2000" dirty="0" err="1" smtClean="0"/>
              <a:t>xavf-xatar</a:t>
            </a:r>
            <a:r>
              <a:rPr lang="en-US" sz="2000" dirty="0" smtClean="0"/>
              <a:t>) </a:t>
            </a:r>
            <a:r>
              <a:rPr lang="en-US" sz="2000" dirty="0" err="1" smtClean="0"/>
              <a:t>ishoralari</a:t>
            </a:r>
            <a:r>
              <a:rPr lang="en-US" sz="2000" dirty="0" smtClean="0"/>
              <a:t>. </a:t>
            </a:r>
            <a:endParaRPr lang="ru-RU" sz="2000" dirty="0" smtClean="0"/>
          </a:p>
          <a:p>
            <a:pPr algn="just" hangingPunct="0">
              <a:buNone/>
            </a:pPr>
            <a:endParaRPr lang="ru-RU" sz="2000" dirty="0" smtClean="0"/>
          </a:p>
          <a:p>
            <a:pPr algn="just" hangingPunct="0">
              <a:buNone/>
            </a:pPr>
            <a:endParaRPr lang="ru-RU" sz="2000" dirty="0" smtClean="0"/>
          </a:p>
          <a:p>
            <a:pPr algn="just" hangingPunct="0">
              <a:buNone/>
            </a:pPr>
            <a:endParaRPr lang="ru-RU" sz="20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251520" y="2420888"/>
            <a:ext cx="8748000" cy="2268000"/>
          </a:xfrm>
          <a:prstGeom prst="ribbon2">
            <a:avLst>
              <a:gd name="adj1" fmla="val 21585"/>
              <a:gd name="adj2" fmla="val 58769"/>
            </a:avLst>
          </a:prstGeom>
          <a:blipFill dpi="0" rotWithShape="0">
            <a:blip r:embed="rId2" cstate="print">
              <a:alphaModFix amt="31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8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cs typeface="Arial" panose="020B0604020202020204" pitchFamily="34" charset="0"/>
              </a:rPr>
              <a:t>E’TIBORINGIZ UCHUN </a:t>
            </a:r>
            <a:r>
              <a:rPr lang="en-US" sz="2800" b="1" dirty="0" smtClean="0">
                <a:cs typeface="Arial" panose="020B0604020202020204" pitchFamily="34" charset="0"/>
              </a:rPr>
              <a:t>RAHMAT !!!</a:t>
            </a:r>
            <a:endParaRPr lang="ru-RU" sz="28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682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9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9833</TotalTime>
  <Words>1968</Words>
  <Application>Microsoft Office PowerPoint</Application>
  <PresentationFormat>Экран (4:3)</PresentationFormat>
  <Paragraphs>221</Paragraphs>
  <Slides>47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Тема49</vt:lpstr>
      <vt:lpstr>Слайд 1</vt:lpstr>
      <vt:lpstr>Слайд 2</vt:lpstr>
      <vt:lpstr>                                            </vt:lpstr>
      <vt:lpstr>Слайд 4</vt:lpstr>
      <vt:lpstr> 1. Svetoforning ishoralari. </vt:lpstr>
      <vt:lpstr> 1. Svetoforning ishoralari. </vt:lpstr>
      <vt:lpstr> 1. Svetoforning ishoralari. </vt:lpstr>
      <vt:lpstr> 1. Svetoforning ishoralari. </vt:lpstr>
      <vt:lpstr> 1. Svetoforning ishoralari. </vt:lpstr>
      <vt:lpstr> 1. Svetoforning ishoralari. </vt:lpstr>
      <vt:lpstr> 1. Svetoforning ishoralari. </vt:lpstr>
      <vt:lpstr> 1. Svetoforning ishoralari. </vt:lpstr>
      <vt:lpstr> 1. Svetoforning ishoralari. </vt:lpstr>
      <vt:lpstr> 1. Svetoforining ishoralari. </vt:lpstr>
      <vt:lpstr> 1. Svetoforning ishoralari. </vt:lpstr>
      <vt:lpstr> 1. Svetoforning ishoralari. </vt:lpstr>
      <vt:lpstr> 1. Svetoforning ishoralari. </vt:lpstr>
      <vt:lpstr> 1. Svetoforning ishoralari. </vt:lpstr>
      <vt:lpstr> 1. Svetoforning ishoralari. </vt:lpstr>
      <vt:lpstr> 1. Svetoforning ishoralari. </vt:lpstr>
      <vt:lpstr> 2. Tartibga soluvchining ishoralari. </vt:lpstr>
      <vt:lpstr> 2. Tartibga soluvchining ishoralari. </vt:lpstr>
      <vt:lpstr> 2. Tartibga soluvchining ishoralari. </vt:lpstr>
      <vt:lpstr> 2. Tartibga soluvchining ishoralari. </vt:lpstr>
      <vt:lpstr>2. Tartibga soluvchining ishoralari.</vt:lpstr>
      <vt:lpstr>2. Tartibga soluvchining ishoralari.</vt:lpstr>
      <vt:lpstr>2. Tartibga soluvchining ishoralari.</vt:lpstr>
      <vt:lpstr> 2. Tartibga soluvchining ishoralari. </vt:lpstr>
      <vt:lpstr> 2. Tartibga soluvchining ishoralari. </vt:lpstr>
      <vt:lpstr> 2. Tartibga soluvchining ishoralari. </vt:lpstr>
      <vt:lpstr>  2. Tartibga soluvchining ishoralari.  </vt:lpstr>
      <vt:lpstr>    3. Ogohlantiruvchi va avariya (xavf-xatar) ishoralari.     </vt:lpstr>
      <vt:lpstr>   3. Ogohlantiruvchi va avariya (xavf-xatar) ishoralari.   </vt:lpstr>
      <vt:lpstr>   3. Ogohlantiruvchi va avariya (xavf-xatar) ishoralari.  </vt:lpstr>
      <vt:lpstr>   3. Ogohlantiruvchi va avariya (xavf-xatar) ishoralari.  </vt:lpstr>
      <vt:lpstr>   3. Ogohlantiruvchi va avariya (xavf-xatar) ishoralari.  </vt:lpstr>
      <vt:lpstr>   3. Ogohlantiruvchi va avariya (xavf-xatar) ishoralari.   </vt:lpstr>
      <vt:lpstr>   3. Ogohlantiruvchi va avariya (xavf-xatar) ishoralari.  </vt:lpstr>
      <vt:lpstr>   3. Ogohlantiruvchi va avariya (xavf-xatar) ishoralari.   </vt:lpstr>
      <vt:lpstr>   3. Ogohlantiruvchi va avariya (xavf-xatar) ishoralari.  </vt:lpstr>
      <vt:lpstr>   3. Ogohlantiruvchi va avariya (xavf-xatar) ishoralari.  </vt:lpstr>
      <vt:lpstr>   3. Ogohlantiruvchi va avariya (xavf-xatar) ishoralari.  </vt:lpstr>
      <vt:lpstr>   3. Ogohlantiruvchi va avariya (xavf-xatar) ishoralari.   </vt:lpstr>
      <vt:lpstr>Asosiy va qo‘shimcha o‘quv adabiyotlar hamda axborot manbaalari:</vt:lpstr>
      <vt:lpstr>      Asosiy va qo‘shimcha o‘quv adabiyotlar hamda axborot manbaalari:  </vt:lpstr>
      <vt:lpstr>      Nazorat uchun savollar:   </vt:lpstr>
      <vt:lpstr>Слайд 47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ANDIJAN MACHININE Building Institute Machine building fakultete  3 course 140-14 group Allamuradov Urozali</dc:title>
  <dc:creator>baza</dc:creator>
  <cp:lastModifiedBy>SAMSUNG</cp:lastModifiedBy>
  <cp:revision>854</cp:revision>
  <dcterms:created xsi:type="dcterms:W3CDTF">2017-02-16T18:20:43Z</dcterms:created>
  <dcterms:modified xsi:type="dcterms:W3CDTF">2023-04-22T06:31:30Z</dcterms:modified>
</cp:coreProperties>
</file>