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72" r:id="rId1"/>
  </p:sldMasterIdLst>
  <p:notesMasterIdLst>
    <p:notesMasterId r:id="rId42"/>
  </p:notesMasterIdLst>
  <p:sldIdLst>
    <p:sldId id="302" r:id="rId2"/>
    <p:sldId id="299" r:id="rId3"/>
    <p:sldId id="352" r:id="rId4"/>
    <p:sldId id="408" r:id="rId5"/>
    <p:sldId id="515" r:id="rId6"/>
    <p:sldId id="516" r:id="rId7"/>
    <p:sldId id="517" r:id="rId8"/>
    <p:sldId id="518" r:id="rId9"/>
    <p:sldId id="519" r:id="rId10"/>
    <p:sldId id="549" r:id="rId11"/>
    <p:sldId id="520" r:id="rId12"/>
    <p:sldId id="521" r:id="rId13"/>
    <p:sldId id="522" r:id="rId14"/>
    <p:sldId id="548" r:id="rId15"/>
    <p:sldId id="523" r:id="rId16"/>
    <p:sldId id="524" r:id="rId17"/>
    <p:sldId id="525" r:id="rId18"/>
    <p:sldId id="526" r:id="rId19"/>
    <p:sldId id="527" r:id="rId20"/>
    <p:sldId id="528" r:id="rId21"/>
    <p:sldId id="529" r:id="rId22"/>
    <p:sldId id="530" r:id="rId23"/>
    <p:sldId id="531" r:id="rId24"/>
    <p:sldId id="533" r:id="rId25"/>
    <p:sldId id="534" r:id="rId26"/>
    <p:sldId id="535" r:id="rId27"/>
    <p:sldId id="536" r:id="rId28"/>
    <p:sldId id="537" r:id="rId29"/>
    <p:sldId id="538" r:id="rId30"/>
    <p:sldId id="539" r:id="rId31"/>
    <p:sldId id="540" r:id="rId32"/>
    <p:sldId id="541" r:id="rId33"/>
    <p:sldId id="542" r:id="rId34"/>
    <p:sldId id="545" r:id="rId35"/>
    <p:sldId id="546" r:id="rId36"/>
    <p:sldId id="543" r:id="rId37"/>
    <p:sldId id="469" r:id="rId38"/>
    <p:sldId id="467" r:id="rId39"/>
    <p:sldId id="415" r:id="rId40"/>
    <p:sldId id="297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99821" autoAdjust="0"/>
  </p:normalViewPr>
  <p:slideViewPr>
    <p:cSldViewPr>
      <p:cViewPr>
        <p:scale>
          <a:sx n="70" d="100"/>
          <a:sy n="70" d="100"/>
        </p:scale>
        <p:origin x="-126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B52857-089D-4592-A701-4C63A0421172}" type="datetimeFigureOut">
              <a:rPr lang="ru-RU" smtClean="0"/>
              <a:pPr/>
              <a:t>22.04.2023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331BB-B5FA-4B78-9A12-7E92F1611A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1587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F6398-B677-4640-928D-49C79CC0DFC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9313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0447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0447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331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0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8509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818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194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7543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084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961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2305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6727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372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22.04.2023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3547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3" r:id="rId1"/>
    <p:sldLayoutId id="2147484474" r:id="rId2"/>
    <p:sldLayoutId id="2147484475" r:id="rId3"/>
    <p:sldLayoutId id="2147484476" r:id="rId4"/>
    <p:sldLayoutId id="2147484477" r:id="rId5"/>
    <p:sldLayoutId id="2147484478" r:id="rId6"/>
    <p:sldLayoutId id="2147484479" r:id="rId7"/>
    <p:sldLayoutId id="2147484480" r:id="rId8"/>
    <p:sldLayoutId id="2147484481" r:id="rId9"/>
    <p:sldLayoutId id="2147484482" r:id="rId10"/>
    <p:sldLayoutId id="21474844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3JPxzqlVfo" TargetMode="External"/><Relationship Id="rId2" Type="http://schemas.openxmlformats.org/officeDocument/2006/relationships/hyperlink" Target="https://lex.uz/uz/docs/-5953883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39552" y="600363"/>
            <a:ext cx="8424936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kumimoji="0" lang="ru-RU" alt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r>
              <a:rPr lang="uz-Latn-UZ" sz="2800" b="1" dirty="0" smtClean="0"/>
              <a:t>YO‘L HARAKATI QOIDALARI VA </a:t>
            </a:r>
            <a:endParaRPr lang="ru-RU" sz="2800" b="1" dirty="0" smtClean="0"/>
          </a:p>
          <a:p>
            <a:pPr algn="ctr"/>
            <a:r>
              <a:rPr lang="uz-Latn-UZ" sz="2800" b="1" dirty="0" smtClean="0"/>
              <a:t>AMALIY BOSHQAR</a:t>
            </a:r>
            <a:r>
              <a:rPr lang="en-US" sz="2800" b="1" dirty="0" smtClean="0"/>
              <a:t>ISH </a:t>
            </a:r>
            <a:endParaRPr lang="ru-RU" sz="28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/>
              <a:t>(</a:t>
            </a:r>
            <a:r>
              <a:rPr lang="en-US" sz="2800" b="1" dirty="0" smtClean="0"/>
              <a:t>Traffic rules and</a:t>
            </a:r>
            <a:r>
              <a:rPr lang="ru-RU" sz="2800" b="1" dirty="0" smtClean="0"/>
              <a:t> </a:t>
            </a:r>
            <a:r>
              <a:rPr lang="en-US" sz="2800" b="1" dirty="0" smtClean="0"/>
              <a:t>practical management</a:t>
            </a:r>
            <a:r>
              <a:rPr lang="ru-RU" sz="2800" b="1" dirty="0" smtClean="0"/>
              <a:t>)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4869160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SHUKUROV MANSURKHON</a:t>
            </a:r>
          </a:p>
          <a:p>
            <a:pPr algn="just"/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logistika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fakulteti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dotsent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Boburshox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39a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8422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467544" y="1082353"/>
            <a:ext cx="8352464" cy="4614647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/>
              <a:t>Topic </a:t>
            </a:r>
            <a:r>
              <a:rPr lang="ru-RU" sz="2800" b="1" dirty="0" smtClean="0"/>
              <a:t>6</a:t>
            </a:r>
            <a:r>
              <a:rPr lang="en-US" sz="2800" b="1" dirty="0" smtClean="0"/>
              <a:t>. </a:t>
            </a:r>
            <a:r>
              <a:rPr lang="en-US" sz="2800" b="1" dirty="0" smtClean="0">
                <a:solidFill>
                  <a:schemeClr val="tx1"/>
                </a:solidFill>
              </a:rPr>
              <a:t>Start moving, change directions. The location of the vehicles on the carriageway.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dirty="0" smtClean="0"/>
          </a:p>
          <a:p>
            <a:pPr algn="ctr"/>
            <a:r>
              <a:rPr lang="ru-RU" sz="2800" b="1" dirty="0" smtClean="0"/>
              <a:t>6</a:t>
            </a:r>
            <a:r>
              <a:rPr lang="en-US" sz="2800" b="1" dirty="0" smtClean="0"/>
              <a:t>-</a:t>
            </a:r>
            <a:r>
              <a:rPr lang="en-US" sz="2800" b="1" dirty="0" err="1" smtClean="0"/>
              <a:t>Mavzu</a:t>
            </a:r>
            <a:r>
              <a:rPr lang="en-US" sz="2800" b="1" dirty="0" smtClean="0"/>
              <a:t>. </a:t>
            </a:r>
            <a:r>
              <a:rPr lang="en-US" sz="2800" b="1" dirty="0" err="1" smtClean="0"/>
              <a:t>Harakatlanishni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boshlash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yo‘nalishlarni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o‘zgartirish</a:t>
            </a:r>
            <a:r>
              <a:rPr lang="en-US" sz="2800" b="1" dirty="0" smtClean="0"/>
              <a:t>.</a:t>
            </a:r>
            <a:r>
              <a:rPr lang="ru-RU" sz="2800" b="1" dirty="0" smtClean="0"/>
              <a:t> </a:t>
            </a:r>
            <a:r>
              <a:rPr lang="en-US" sz="2800" b="1" dirty="0" err="1" smtClean="0"/>
              <a:t>Yo‘lning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qatnov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qismida</a:t>
            </a:r>
            <a:r>
              <a:rPr lang="en-US" sz="2800" b="1" dirty="0" smtClean="0"/>
              <a:t> transport </a:t>
            </a:r>
            <a:r>
              <a:rPr lang="en-US" sz="2800" b="1" dirty="0" err="1" smtClean="0"/>
              <a:t>vositalarining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joylashuvi</a:t>
            </a:r>
            <a:r>
              <a:rPr lang="en-US" sz="2800" b="1" dirty="0" smtClean="0"/>
              <a:t>.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738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2"/>
          <p:cNvSpPr>
            <a:spLocks noGrp="1"/>
          </p:cNvSpPr>
          <p:nvPr>
            <p:ph type="title"/>
          </p:nvPr>
        </p:nvSpPr>
        <p:spPr>
          <a:xfrm>
            <a:off x="827584" y="1340768"/>
            <a:ext cx="7992888" cy="79208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altLang="ru-RU" sz="2400" b="1" dirty="0" smtClean="0">
                <a:latin typeface="+mn-lt"/>
              </a:rPr>
              <a:t>                                            </a:t>
            </a:r>
            <a:endParaRPr lang="en-US" altLang="ru-RU" sz="2800" b="1" dirty="0">
              <a:latin typeface="+mn-lt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31640" y="908720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6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Mavzu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Harakatlanishni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boshlash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yo‘nalishlarni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o‘zgartirish</a:t>
            </a:r>
            <a:r>
              <a:rPr lang="en-US" sz="2000" b="1" dirty="0" smtClean="0"/>
              <a:t>.</a:t>
            </a:r>
            <a:r>
              <a:rPr lang="ru-RU" sz="2000" b="1" dirty="0" smtClean="0"/>
              <a:t> </a:t>
            </a:r>
            <a:r>
              <a:rPr lang="en-US" sz="2000" b="1" dirty="0" err="1" smtClean="0"/>
              <a:t>Yo‘lning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qatnov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qismida</a:t>
            </a:r>
            <a:r>
              <a:rPr lang="en-US" sz="2000" b="1" dirty="0" smtClean="0"/>
              <a:t> transport </a:t>
            </a:r>
            <a:r>
              <a:rPr lang="en-US" sz="2000" b="1" dirty="0" err="1" smtClean="0"/>
              <a:t>vositalarining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joylashuvi</a:t>
            </a:r>
            <a:r>
              <a:rPr lang="sv-SE" sz="2000" b="1" dirty="0" smtClean="0"/>
              <a:t>.</a:t>
            </a:r>
            <a:endParaRPr lang="ru-RU" sz="2000" b="1" dirty="0" smtClean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48932" y="3068960"/>
            <a:ext cx="73448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ru-RU" sz="2000" dirty="0" smtClean="0"/>
          </a:p>
          <a:p>
            <a:pPr lvl="0" algn="just"/>
            <a:r>
              <a:rPr lang="en-US" sz="2000" dirty="0" smtClean="0"/>
              <a:t>1. </a:t>
            </a:r>
            <a:r>
              <a:rPr lang="en-US" sz="2000" b="1" dirty="0" err="1" smtClean="0"/>
              <a:t>Harakatlanishni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boshlash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yo‘nalishlarni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o‘zgartirish</a:t>
            </a:r>
            <a:r>
              <a:rPr lang="ru-RU" sz="2000" b="1" dirty="0" smtClean="0"/>
              <a:t>.</a:t>
            </a:r>
            <a:endParaRPr lang="ru-RU" sz="2000" dirty="0" smtClean="0"/>
          </a:p>
          <a:p>
            <a:pPr algn="just"/>
            <a:endParaRPr lang="ru-RU" sz="2000" dirty="0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331640" y="4077072"/>
            <a:ext cx="73448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hangingPunct="0"/>
            <a:endParaRPr lang="en-US" sz="2000" dirty="0" smtClean="0"/>
          </a:p>
          <a:p>
            <a:pPr fontAlgn="base" hangingPunct="0"/>
            <a:endParaRPr lang="ru-RU" sz="2000" dirty="0" smtClean="0"/>
          </a:p>
          <a:p>
            <a:pPr algn="just" fontAlgn="base" hangingPunct="0"/>
            <a:r>
              <a:rPr lang="en-US" sz="2000" dirty="0" smtClean="0"/>
              <a:t>2. </a:t>
            </a:r>
            <a:r>
              <a:rPr lang="en-US" sz="2000" b="1" dirty="0" err="1" smtClean="0"/>
              <a:t>Yo‘lning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qatnov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qismida</a:t>
            </a:r>
            <a:r>
              <a:rPr lang="en-US" sz="2000" b="1" dirty="0" smtClean="0"/>
              <a:t> transport </a:t>
            </a:r>
            <a:r>
              <a:rPr lang="en-US" sz="2000" b="1" dirty="0" err="1" smtClean="0"/>
              <a:t>vositalarining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joylashuvi</a:t>
            </a:r>
            <a:r>
              <a:rPr lang="ru-RU" sz="2000" b="1" dirty="0" smtClean="0"/>
              <a:t>.</a:t>
            </a:r>
            <a:endParaRPr lang="ru-RU" sz="2000" dirty="0" smtClean="0"/>
          </a:p>
          <a:p>
            <a:pPr lvl="0" fontAlgn="base" hangingPunct="0"/>
            <a:endParaRPr lang="ru-RU" sz="2000" dirty="0" smtClean="0"/>
          </a:p>
          <a:p>
            <a:endParaRPr lang="ru-RU" sz="2000" b="1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331640" y="1916832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sz="2000" b="1" dirty="0" err="1" smtClean="0"/>
              <a:t>Reja</a:t>
            </a:r>
            <a:r>
              <a:rPr lang="ru-RU" sz="2000" b="1" dirty="0" smtClean="0"/>
              <a:t>: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63885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539552" y="1700808"/>
            <a:ext cx="8352464" cy="3852176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dirty="0" smtClean="0"/>
          </a:p>
          <a:p>
            <a:pPr algn="just"/>
            <a:r>
              <a:rPr lang="en-US" sz="2800" b="1" dirty="0" err="1" smtClean="0"/>
              <a:t>Kalit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tayanch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so‘zlar</a:t>
            </a:r>
            <a:r>
              <a:rPr lang="en-US" sz="2800" b="1" dirty="0" smtClean="0"/>
              <a:t>: </a:t>
            </a:r>
            <a:r>
              <a:rPr lang="uz-Cyrl-UZ" sz="2800" dirty="0" smtClean="0"/>
              <a:t>Yo‘l harakati</a:t>
            </a:r>
            <a:r>
              <a:rPr lang="en-US" sz="2800" dirty="0" smtClean="0"/>
              <a:t> </a:t>
            </a:r>
            <a:r>
              <a:rPr lang="en-US" sz="2800" dirty="0" err="1" smtClean="0"/>
              <a:t>qoidalari</a:t>
            </a:r>
            <a:r>
              <a:rPr lang="en-US" sz="2800" dirty="0" smtClean="0"/>
              <a:t>, y</a:t>
            </a:r>
            <a:r>
              <a:rPr lang="uz-Cyrl-UZ" sz="2800" dirty="0" smtClean="0"/>
              <a:t>o‘l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harakatini tashkil etish</a:t>
            </a:r>
            <a:r>
              <a:rPr lang="en-US" sz="2800" dirty="0" smtClean="0"/>
              <a:t>,  </a:t>
            </a:r>
            <a:r>
              <a:rPr lang="sv-FI" sz="2800" dirty="0" smtClean="0"/>
              <a:t>yo‘l harakati xavfsizligi, </a:t>
            </a:r>
            <a:r>
              <a:rPr lang="en-US" sz="2800" dirty="0" err="1" smtClean="0"/>
              <a:t>svetofor</a:t>
            </a:r>
            <a:r>
              <a:rPr lang="en-US" sz="2800" dirty="0" smtClean="0"/>
              <a:t>, </a:t>
            </a:r>
            <a:r>
              <a:rPr lang="ru-RU" sz="2800" dirty="0" err="1" smtClean="0"/>
              <a:t>qayta</a:t>
            </a:r>
            <a:r>
              <a:rPr lang="ru-RU" sz="2800" dirty="0" smtClean="0"/>
              <a:t> </a:t>
            </a:r>
            <a:r>
              <a:rPr lang="ru-RU" sz="2800" dirty="0" err="1" smtClean="0"/>
              <a:t>tizilish</a:t>
            </a:r>
            <a:r>
              <a:rPr lang="ru-RU" sz="2800" dirty="0" smtClean="0"/>
              <a:t>, </a:t>
            </a:r>
            <a:r>
              <a:rPr lang="ru-RU" sz="2800" dirty="0" err="1" smtClean="0"/>
              <a:t>burilish</a:t>
            </a:r>
            <a:r>
              <a:rPr lang="ru-RU" sz="2800" dirty="0" smtClean="0"/>
              <a:t>, </a:t>
            </a:r>
            <a:r>
              <a:rPr lang="ru-RU" sz="2800" dirty="0" err="1" smtClean="0"/>
              <a:t>qayrilib</a:t>
            </a:r>
            <a:r>
              <a:rPr lang="ru-RU" sz="2800" dirty="0" smtClean="0"/>
              <a:t> </a:t>
            </a:r>
            <a:r>
              <a:rPr lang="ru-RU" sz="2800" dirty="0" err="1" smtClean="0"/>
              <a:t>olish</a:t>
            </a:r>
            <a:r>
              <a:rPr lang="ru-RU" sz="2800" dirty="0" smtClean="0"/>
              <a:t>, </a:t>
            </a:r>
            <a:r>
              <a:rPr lang="ru-RU" sz="2800" dirty="0" err="1" smtClean="0"/>
              <a:t>quvib</a:t>
            </a:r>
            <a:r>
              <a:rPr lang="ru-RU" sz="2800" dirty="0" smtClean="0"/>
              <a:t> </a:t>
            </a:r>
            <a:r>
              <a:rPr lang="ru-RU" sz="2800" dirty="0" err="1" smtClean="0"/>
              <a:t>o‘tish</a:t>
            </a:r>
            <a:r>
              <a:rPr lang="ru-RU" sz="2800" dirty="0" smtClean="0"/>
              <a:t> </a:t>
            </a:r>
            <a:r>
              <a:rPr lang="ru-RU" sz="2800" dirty="0" err="1" smtClean="0"/>
              <a:t>va</a:t>
            </a:r>
            <a:r>
              <a:rPr lang="ru-RU" sz="2800" dirty="0" smtClean="0"/>
              <a:t> </a:t>
            </a:r>
            <a:r>
              <a:rPr lang="ru-RU" sz="2800" dirty="0" err="1" smtClean="0"/>
              <a:t>aylanib</a:t>
            </a:r>
            <a:r>
              <a:rPr lang="ru-RU" sz="2800" dirty="0" smtClean="0"/>
              <a:t> </a:t>
            </a:r>
            <a:r>
              <a:rPr lang="ru-RU" sz="2800" dirty="0" err="1" smtClean="0"/>
              <a:t>o‘tish</a:t>
            </a:r>
            <a:r>
              <a:rPr lang="uz-Cyrl-UZ" sz="2800" dirty="0" smtClean="0"/>
              <a:t>.</a:t>
            </a:r>
            <a:endParaRPr 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49582" y="620688"/>
            <a:ext cx="72122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6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Mavzu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Harakatlanishni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boshlash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yo‘nalishlarni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o‘zgartirish</a:t>
            </a:r>
            <a:r>
              <a:rPr lang="en-US" sz="2000" b="1" dirty="0" smtClean="0"/>
              <a:t>.</a:t>
            </a:r>
            <a:r>
              <a:rPr lang="ru-RU" sz="2000" b="1" dirty="0" smtClean="0"/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b="1" dirty="0" err="1" smtClean="0"/>
              <a:t>Yo‘lning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qatnov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qismida</a:t>
            </a:r>
            <a:r>
              <a:rPr lang="en-US" sz="2000" b="1" dirty="0" smtClean="0"/>
              <a:t> transport </a:t>
            </a:r>
            <a:r>
              <a:rPr lang="en-US" sz="2000" b="1" dirty="0" err="1" smtClean="0"/>
              <a:t>vositalarining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joylashuvi</a:t>
            </a:r>
            <a:r>
              <a:rPr lang="sv-SE" sz="2000" b="1" dirty="0" smtClean="0"/>
              <a:t>.</a:t>
            </a:r>
            <a:endParaRPr lang="ru-RU" sz="2000" b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738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lvl="0"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  <a:gridCol w="2520280"/>
                <a:gridCol w="2520281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boshlash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manyovr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bajarilayotgan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manyovr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qatnashchilarini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tug‘dirmasligi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2980" t="12511" r="30568" b="24007"/>
          <a:stretch>
            <a:fillRect/>
          </a:stretch>
        </p:blipFill>
        <p:spPr bwMode="auto">
          <a:xfrm>
            <a:off x="6156176" y="1844824"/>
            <a:ext cx="208823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3" cstate="print"/>
          <a:srcRect l="23410" t="27920" r="53180" b="40171"/>
          <a:stretch>
            <a:fillRect/>
          </a:stretch>
        </p:blipFill>
        <p:spPr bwMode="auto">
          <a:xfrm>
            <a:off x="3563888" y="1844824"/>
            <a:ext cx="223224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print"/>
          <a:srcRect l="17477" t="28775" r="53787" b="38177"/>
          <a:stretch>
            <a:fillRect/>
          </a:stretch>
        </p:blipFill>
        <p:spPr bwMode="auto">
          <a:xfrm>
            <a:off x="899592" y="1844824"/>
            <a:ext cx="223224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/>
              <a:t> 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/>
              <a:t> </a:t>
            </a: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  <a:gridCol w="3960441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yondosh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hududdan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chiqayotganda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velosipedchilarga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2" cstate="print"/>
          <a:srcRect l="17157" t="30199" r="52825" b="34188"/>
          <a:stretch>
            <a:fillRect/>
          </a:stretch>
        </p:blipFill>
        <p:spPr bwMode="auto">
          <a:xfrm>
            <a:off x="1187624" y="1772816"/>
            <a:ext cx="2376264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3" cstate="print"/>
          <a:srcRect l="16676" t="31102" r="53180" b="33516"/>
          <a:stretch>
            <a:fillRect/>
          </a:stretch>
        </p:blipFill>
        <p:spPr bwMode="auto">
          <a:xfrm>
            <a:off x="5364088" y="1772816"/>
            <a:ext cx="230425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3254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664296"/>
                <a:gridCol w="2592289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tizilishda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yo‘nalishini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o‘zgartirmasdan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yo‘lakay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980" t="12511" r="30568" b="24007"/>
          <a:stretch>
            <a:fillRect/>
          </a:stretch>
        </p:blipFill>
        <p:spPr bwMode="auto">
          <a:xfrm>
            <a:off x="1043608" y="1916832"/>
            <a:ext cx="1770594" cy="1359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 l="34821" t="14365" r="28367" b="37416"/>
          <a:stretch>
            <a:fillRect/>
          </a:stretch>
        </p:blipFill>
        <p:spPr bwMode="auto">
          <a:xfrm>
            <a:off x="3635896" y="1916832"/>
            <a:ext cx="1857458" cy="1367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 cstate="print"/>
          <a:srcRect l="23370" t="19230" r="29887" b="24007"/>
          <a:stretch>
            <a:fillRect/>
          </a:stretch>
        </p:blipFill>
        <p:spPr bwMode="auto">
          <a:xfrm>
            <a:off x="6156176" y="1916832"/>
            <a:ext cx="2000581" cy="1363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3559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664296"/>
                <a:gridCol w="2592289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tizilayotganda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tomondagi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vositasiga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none" strike="noStrik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b="0" i="0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Рисунок 9"/>
          <p:cNvPicPr/>
          <p:nvPr/>
        </p:nvPicPr>
        <p:blipFill>
          <a:blip r:embed="rId2" cstate="print"/>
          <a:srcRect l="23595" t="15254" r="31686" b="20339"/>
          <a:stretch>
            <a:fillRect/>
          </a:stretch>
        </p:blipFill>
        <p:spPr bwMode="auto">
          <a:xfrm>
            <a:off x="1115616" y="1916832"/>
            <a:ext cx="1689660" cy="1367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3" cstate="print"/>
          <a:srcRect l="23611" t="10160" r="28629" b="21739"/>
          <a:stretch>
            <a:fillRect/>
          </a:stretch>
        </p:blipFill>
        <p:spPr bwMode="auto">
          <a:xfrm>
            <a:off x="3707904" y="1916832"/>
            <a:ext cx="1682529" cy="13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4" cstate="print"/>
          <a:srcRect l="24817" t="13139" r="30280" b="24088"/>
          <a:stretch>
            <a:fillRect/>
          </a:stretch>
        </p:blipFill>
        <p:spPr bwMode="auto">
          <a:xfrm>
            <a:off x="6300192" y="1916832"/>
            <a:ext cx="1714540" cy="1343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664296"/>
                <a:gridCol w="2592289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aylanma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qilingan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chorrahalarga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barcha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eng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egallashi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Рисунок 9"/>
          <p:cNvPicPr/>
          <p:nvPr/>
        </p:nvPicPr>
        <p:blipFill>
          <a:blip r:embed="rId2" cstate="print"/>
          <a:srcRect l="23595" t="15254" r="31686" b="20339"/>
          <a:stretch>
            <a:fillRect/>
          </a:stretch>
        </p:blipFill>
        <p:spPr bwMode="auto">
          <a:xfrm>
            <a:off x="1115616" y="1916832"/>
            <a:ext cx="1689660" cy="1367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3" cstate="print"/>
          <a:srcRect l="23611" t="10160" r="28629" b="21739"/>
          <a:stretch>
            <a:fillRect/>
          </a:stretch>
        </p:blipFill>
        <p:spPr bwMode="auto">
          <a:xfrm>
            <a:off x="3707904" y="1916832"/>
            <a:ext cx="1682529" cy="13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4" cstate="print"/>
          <a:srcRect l="24817" t="13139" r="30280" b="24088"/>
          <a:stretch>
            <a:fillRect/>
          </a:stretch>
        </p:blipFill>
        <p:spPr bwMode="auto">
          <a:xfrm>
            <a:off x="6300192" y="1916832"/>
            <a:ext cx="1714540" cy="1343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4169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664296"/>
                <a:gridCol w="2592289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5.8.1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5.8.2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yoxud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1.18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o‘rnatilmagan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o‘rtasida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sathda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izidan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Biroq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xalaqit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bermasligi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Рисунок 9"/>
          <p:cNvPicPr/>
          <p:nvPr/>
        </p:nvPicPr>
        <p:blipFill>
          <a:blip r:embed="rId2" cstate="print"/>
          <a:srcRect l="23595" t="15254" r="31686" b="20339"/>
          <a:stretch>
            <a:fillRect/>
          </a:stretch>
        </p:blipFill>
        <p:spPr bwMode="auto">
          <a:xfrm>
            <a:off x="1115616" y="1916832"/>
            <a:ext cx="1689660" cy="1367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3" cstate="print"/>
          <a:srcRect l="23611" t="10160" r="28629" b="21739"/>
          <a:stretch>
            <a:fillRect/>
          </a:stretch>
        </p:blipFill>
        <p:spPr bwMode="auto">
          <a:xfrm>
            <a:off x="3707904" y="1916832"/>
            <a:ext cx="1682529" cy="13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4" cstate="print"/>
          <a:srcRect l="24817" t="13139" r="30280" b="24088"/>
          <a:stretch>
            <a:fillRect/>
          </a:stretch>
        </p:blipFill>
        <p:spPr bwMode="auto">
          <a:xfrm>
            <a:off x="6300192" y="1916832"/>
            <a:ext cx="1714540" cy="1343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3559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664296"/>
                <a:gridCol w="2592289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shunday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kesishmasidan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chiqayotgan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ketmasligi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burilayotgan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iloji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boricha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yaqinroqda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2" cstate="print"/>
          <a:srcRect l="22150" t="10396" r="29638" b="20078"/>
          <a:stretch>
            <a:fillRect/>
          </a:stretch>
        </p:blipFill>
        <p:spPr bwMode="auto">
          <a:xfrm>
            <a:off x="899592" y="1916832"/>
            <a:ext cx="201622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3" cstate="print"/>
          <a:srcRect l="23626" t="10926" r="29827" b="21696"/>
          <a:stretch>
            <a:fillRect/>
          </a:stretch>
        </p:blipFill>
        <p:spPr bwMode="auto">
          <a:xfrm>
            <a:off x="3491880" y="1916832"/>
            <a:ext cx="208823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 cstate="print"/>
          <a:srcRect l="24048" t="11512" r="28793" b="21415"/>
          <a:stretch>
            <a:fillRect/>
          </a:stretch>
        </p:blipFill>
        <p:spPr bwMode="auto">
          <a:xfrm>
            <a:off x="6228184" y="1916832"/>
            <a:ext cx="194421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664296"/>
                <a:gridCol w="2592289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gabaritlari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sabablarga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56-bandi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talablariga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muvofiq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bajara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olmasa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xavfsizligini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ta’minlab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xalaqit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bermasdan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talablardan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qo‘yiladi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2" cstate="print"/>
          <a:srcRect l="22150" t="10396" r="29638" b="20078"/>
          <a:stretch>
            <a:fillRect/>
          </a:stretch>
        </p:blipFill>
        <p:spPr bwMode="auto">
          <a:xfrm>
            <a:off x="899592" y="1916832"/>
            <a:ext cx="201622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3" cstate="print"/>
          <a:srcRect l="23626" t="10926" r="29827" b="21696"/>
          <a:stretch>
            <a:fillRect/>
          </a:stretch>
        </p:blipFill>
        <p:spPr bwMode="auto">
          <a:xfrm>
            <a:off x="3491880" y="1916832"/>
            <a:ext cx="208823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 cstate="print"/>
          <a:srcRect l="24048" t="11512" r="28793" b="21415"/>
          <a:stretch>
            <a:fillRect/>
          </a:stretch>
        </p:blipFill>
        <p:spPr bwMode="auto">
          <a:xfrm>
            <a:off x="6228184" y="1916832"/>
            <a:ext cx="194421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664296"/>
                <a:gridCol w="2592289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Relssiz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nalishdan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nalishdagi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2" cstate="print"/>
          <a:srcRect l="22150" t="10396" r="29638" b="20078"/>
          <a:stretch>
            <a:fillRect/>
          </a:stretch>
        </p:blipFill>
        <p:spPr bwMode="auto">
          <a:xfrm>
            <a:off x="899592" y="1916832"/>
            <a:ext cx="201622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3" cstate="print"/>
          <a:srcRect l="23626" t="10926" r="29827" b="21696"/>
          <a:stretch>
            <a:fillRect/>
          </a:stretch>
        </p:blipFill>
        <p:spPr bwMode="auto">
          <a:xfrm>
            <a:off x="3491880" y="1916832"/>
            <a:ext cx="208823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 cstate="print"/>
          <a:srcRect l="24048" t="11512" r="28793" b="21415"/>
          <a:stretch>
            <a:fillRect/>
          </a:stretch>
        </p:blipFill>
        <p:spPr bwMode="auto">
          <a:xfrm>
            <a:off x="6228184" y="1916832"/>
            <a:ext cx="194421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4169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664296"/>
                <a:gridCol w="2592289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kengligi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chap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holatdan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yetarli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lmasa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manyovrni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yoqasidan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2" cstate="print"/>
          <a:srcRect l="22150" t="10396" r="29638" b="20078"/>
          <a:stretch>
            <a:fillRect/>
          </a:stretch>
        </p:blipFill>
        <p:spPr bwMode="auto">
          <a:xfrm>
            <a:off x="899592" y="1916832"/>
            <a:ext cx="201622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3" cstate="print"/>
          <a:srcRect l="23626" t="10926" r="29827" b="21696"/>
          <a:stretch>
            <a:fillRect/>
          </a:stretch>
        </p:blipFill>
        <p:spPr bwMode="auto">
          <a:xfrm>
            <a:off x="3491880" y="1916832"/>
            <a:ext cx="208823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 cstate="print"/>
          <a:srcRect l="24048" t="11512" r="28793" b="21415"/>
          <a:stretch>
            <a:fillRect/>
          </a:stretch>
        </p:blipFill>
        <p:spPr bwMode="auto">
          <a:xfrm>
            <a:off x="6228184" y="1916832"/>
            <a:ext cx="194421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3559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664296"/>
                <a:gridCol w="2592289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kesishadigan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navbati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tutilmagan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yaqinlashib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kelayotgan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Рисунок 9"/>
          <p:cNvPicPr/>
          <p:nvPr/>
        </p:nvPicPr>
        <p:blipFill>
          <a:blip r:embed="rId2" cstate="print"/>
          <a:srcRect l="23626" t="10926" r="29827" b="21696"/>
          <a:stretch>
            <a:fillRect/>
          </a:stretch>
        </p:blipFill>
        <p:spPr bwMode="auto">
          <a:xfrm>
            <a:off x="827584" y="1916832"/>
            <a:ext cx="208823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3" cstate="print"/>
          <a:srcRect l="24041" t="11321" r="29716" b="20755"/>
          <a:stretch>
            <a:fillRect/>
          </a:stretch>
        </p:blipFill>
        <p:spPr bwMode="auto">
          <a:xfrm>
            <a:off x="3491881" y="1916832"/>
            <a:ext cx="201622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4" cstate="print"/>
          <a:srcRect l="23588" t="13139" r="29423" b="20328"/>
          <a:stretch>
            <a:fillRect/>
          </a:stretch>
        </p:blipFill>
        <p:spPr bwMode="auto">
          <a:xfrm>
            <a:off x="6156176" y="1916832"/>
            <a:ext cx="201622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4474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2664296"/>
                <a:gridCol w="2592289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Quyidagi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tunnellarda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ko‘priklar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o‘tkazgichlar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estakadalar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ostida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tegishli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manyovrni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bajarish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mustasno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);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2" cstate="print"/>
          <a:srcRect l="23887" t="12698" r="30784" b="21429"/>
          <a:stretch>
            <a:fillRect/>
          </a:stretch>
        </p:blipFill>
        <p:spPr bwMode="auto">
          <a:xfrm>
            <a:off x="1115616" y="1988840"/>
            <a:ext cx="187220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3" cstate="print"/>
          <a:srcRect l="23521" t="14394" r="35147" b="22727"/>
          <a:stretch>
            <a:fillRect/>
          </a:stretch>
        </p:blipFill>
        <p:spPr bwMode="auto">
          <a:xfrm>
            <a:off x="3635896" y="1988840"/>
            <a:ext cx="194421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 cstate="print"/>
          <a:srcRect l="23998" t="10219" r="29072" b="23358"/>
          <a:stretch>
            <a:fillRect/>
          </a:stretch>
        </p:blipFill>
        <p:spPr bwMode="auto">
          <a:xfrm>
            <a:off x="6228184" y="1950226"/>
            <a:ext cx="1944216" cy="1478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3559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  <a:gridCol w="3960441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temir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kesishmalarida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ko‘rinishi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biror-bir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100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metrdan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kam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Рисунок 9"/>
          <p:cNvPicPr/>
          <p:nvPr/>
        </p:nvPicPr>
        <p:blipFill>
          <a:blip r:embed="rId2" cstate="print"/>
          <a:srcRect l="24380" t="14134" r="29057" b="21956"/>
          <a:stretch>
            <a:fillRect/>
          </a:stretch>
        </p:blipFill>
        <p:spPr bwMode="auto">
          <a:xfrm>
            <a:off x="1547664" y="1844824"/>
            <a:ext cx="21602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3" cstate="print"/>
          <a:srcRect l="23854" t="12865" r="29257" b="20468"/>
          <a:stretch>
            <a:fillRect/>
          </a:stretch>
        </p:blipFill>
        <p:spPr bwMode="auto">
          <a:xfrm>
            <a:off x="5436096" y="1844824"/>
            <a:ext cx="21602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Harakatlanishni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boshlash</a:t>
            </a:r>
            <a:r>
              <a:rPr lang="en-US" sz="2000" b="1" dirty="0" smtClean="0">
                <a:latin typeface="+mn-lt"/>
              </a:rPr>
              <a:t>, </a:t>
            </a:r>
            <a:r>
              <a:rPr lang="en-US" sz="2000" b="1" dirty="0" err="1" smtClean="0">
                <a:latin typeface="+mn-lt"/>
              </a:rPr>
              <a:t>yo‘nalishlarni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o‘zgartirish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3" cy="4474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harakatlantirishda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xavfsizligini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ta’minlashi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qatnashchilariga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xalaqit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bermasligi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Zarurat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tug‘ilganda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shaxslarning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yordamidan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foydalanishi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62-bandiga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muvofiq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" name="Рисунок 12"/>
          <p:cNvPicPr/>
          <p:nvPr/>
        </p:nvPicPr>
        <p:blipFill>
          <a:blip r:embed="rId2" cstate="print"/>
          <a:srcRect l="23709" t="13072" r="29060" b="23529"/>
          <a:stretch>
            <a:fillRect/>
          </a:stretch>
        </p:blipFill>
        <p:spPr bwMode="auto">
          <a:xfrm>
            <a:off x="3635896" y="1844824"/>
            <a:ext cx="208823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2.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4474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2016"/>
                <a:gridCol w="2633429"/>
                <a:gridCol w="2633429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Relssiz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harakatlanadigan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5.8.1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5.8.2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5.8.7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5.8.8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bo‘lmasa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sonini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kengligini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orasidagi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zarur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yonlama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gabarit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o‘lchamlarini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aniqlaydilar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996" t="12698" r="28552" b="17460"/>
          <a:stretch>
            <a:fillRect/>
          </a:stretch>
        </p:blipFill>
        <p:spPr bwMode="auto">
          <a:xfrm>
            <a:off x="827584" y="1844824"/>
            <a:ext cx="201622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 l="22980" t="12511" r="30568" b="24007"/>
          <a:stretch>
            <a:fillRect/>
          </a:stretch>
        </p:blipFill>
        <p:spPr bwMode="auto">
          <a:xfrm>
            <a:off x="3419872" y="1844824"/>
            <a:ext cx="223224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4" cstate="print"/>
          <a:srcRect l="22150" t="10396" r="29638" b="20078"/>
          <a:stretch>
            <a:fillRect/>
          </a:stretch>
        </p:blipFill>
        <p:spPr bwMode="auto">
          <a:xfrm>
            <a:off x="6156176" y="1844824"/>
            <a:ext cx="201622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>
                <a:latin typeface="+mn-lt"/>
              </a:rPr>
              <a:t>2.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4474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2016"/>
                <a:gridCol w="2633429"/>
                <a:gridCol w="2633429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tomonlama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chap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yarmi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kengayishlari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sekinlashish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tezlashish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balandlikka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ko‘tarilishdagi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kengayishlar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olmagan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996" t="12698" r="28552" b="17460"/>
          <a:stretch>
            <a:fillRect/>
          </a:stretch>
        </p:blipFill>
        <p:spPr bwMode="auto">
          <a:xfrm>
            <a:off x="827584" y="1844824"/>
            <a:ext cx="201622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 l="22980" t="12511" r="30568" b="24007"/>
          <a:stretch>
            <a:fillRect/>
          </a:stretch>
        </p:blipFill>
        <p:spPr bwMode="auto">
          <a:xfrm>
            <a:off x="3419872" y="1844824"/>
            <a:ext cx="223224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4" cstate="print"/>
          <a:srcRect l="22150" t="10396" r="29638" b="20078"/>
          <a:stretch>
            <a:fillRect/>
          </a:stretch>
        </p:blipFill>
        <p:spPr bwMode="auto">
          <a:xfrm>
            <a:off x="6156176" y="1844824"/>
            <a:ext cx="201622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3559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2016"/>
                <a:gridCol w="2633429"/>
                <a:gridCol w="2633429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3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ortiq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lakli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tomonlama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nalishda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ljallangan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laklarga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996" t="12698" r="28552" b="17460"/>
          <a:stretch>
            <a:fillRect/>
          </a:stretch>
        </p:blipFill>
        <p:spPr bwMode="auto">
          <a:xfrm>
            <a:off x="827584" y="1844824"/>
            <a:ext cx="201622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 l="22980" t="12511" r="30568" b="24007"/>
          <a:stretch>
            <a:fillRect/>
          </a:stretch>
        </p:blipFill>
        <p:spPr bwMode="auto">
          <a:xfrm>
            <a:off x="3419872" y="1844824"/>
            <a:ext cx="223224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4" cstate="print"/>
          <a:srcRect l="22150" t="10396" r="29638" b="20078"/>
          <a:stretch>
            <a:fillRect/>
          </a:stretch>
        </p:blipFill>
        <p:spPr bwMode="auto">
          <a:xfrm>
            <a:off x="6156176" y="1844824"/>
            <a:ext cx="201622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4474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  <a:gridCol w="3960442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38892">
                <a:tc gridSpan="2"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tomonlama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1.9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uchta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lakli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nalishda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ljallangan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rta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lakka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uchungina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chap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egallash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Рисунок 9"/>
          <p:cNvPicPr/>
          <p:nvPr/>
        </p:nvPicPr>
        <p:blipFill>
          <a:blip r:embed="rId2" cstate="print"/>
          <a:srcRect l="23110" t="13437" r="28738" b="20766"/>
          <a:stretch>
            <a:fillRect/>
          </a:stretch>
        </p:blipFill>
        <p:spPr bwMode="auto">
          <a:xfrm>
            <a:off x="1187624" y="1844824"/>
            <a:ext cx="2880319" cy="1627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3" cstate="print"/>
          <a:srcRect l="23240" t="13206" r="28878" b="20998"/>
          <a:stretch>
            <a:fillRect/>
          </a:stretch>
        </p:blipFill>
        <p:spPr bwMode="auto">
          <a:xfrm>
            <a:off x="5004048" y="1844824"/>
            <a:ext cx="2952328" cy="1657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4474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ayrim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yuqori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qadar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yaqinroq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chap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bo‘laklarni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egallash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3240" t="13206" r="28878" b="20998"/>
          <a:stretch>
            <a:fillRect/>
          </a:stretch>
        </p:blipFill>
        <p:spPr bwMode="auto">
          <a:xfrm>
            <a:off x="3131840" y="1844824"/>
            <a:ext cx="2736304" cy="1657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4778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punktlarida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bandning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u="sng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birinchi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u="sng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xatboshi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69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123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161-bandlaridagi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talablarni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o‘zlariga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qulay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foydalanishlari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serqatnovligi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sababli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band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chetlab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o‘zgartirishga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3240" t="13206" r="28878" b="20998"/>
          <a:stretch>
            <a:fillRect/>
          </a:stretch>
        </p:blipFill>
        <p:spPr bwMode="auto">
          <a:xfrm>
            <a:off x="3131840" y="1844824"/>
            <a:ext cx="2736304" cy="1657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4474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Biroq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ortiq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qanday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chap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serqatnovligi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sababli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band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to‘la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vazni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3,5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tonnadan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ortiq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yuk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avtomobillariga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egallashga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3110" t="12974" r="28868" b="20766"/>
          <a:stretch>
            <a:fillRect/>
          </a:stretch>
        </p:blipFill>
        <p:spPr bwMode="auto">
          <a:xfrm>
            <a:off x="3396204" y="1844824"/>
            <a:ext cx="2111900" cy="163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tomonlama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chap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bo‘lagida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88-bandiga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muvofiq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oshiriladi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Biror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nisbatan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kattaroq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tezlikda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hisoblanmaydi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3110" t="12974" r="28868" b="20766"/>
          <a:stretch>
            <a:fillRect/>
          </a:stretch>
        </p:blipFill>
        <p:spPr bwMode="auto">
          <a:xfrm>
            <a:off x="3396204" y="1844824"/>
            <a:ext cx="2111900" cy="163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4169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Tezligini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40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texnik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sabablarga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tezligini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olmaydigan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tizilishdan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chap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3110" t="12974" r="28868" b="20766"/>
          <a:stretch>
            <a:fillRect/>
          </a:stretch>
        </p:blipFill>
        <p:spPr bwMode="auto">
          <a:xfrm>
            <a:off x="3419872" y="1864089"/>
            <a:ext cx="2111900" cy="163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4778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nalishdagi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chap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sathda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izidan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nalishdagi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laklar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band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lganda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ru-RU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56-</a:t>
                      </a:r>
                      <a:r>
                        <a:rPr lang="en-US" sz="2000" u="sng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bandini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Biroq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xalaqit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bermasligi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nalishdagi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izidan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5.8.1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5.8.2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izlaridan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2850" t="12279" r="28618" b="20535"/>
          <a:stretch>
            <a:fillRect/>
          </a:stretch>
        </p:blipFill>
        <p:spPr bwMode="auto">
          <a:xfrm>
            <a:off x="3534189" y="1844824"/>
            <a:ext cx="2075621" cy="16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bo‘laklarga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ajratilgan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qat’iy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ravishda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belgilangan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oshirilishi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Faqat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tizilishda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uzuq-uzuq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329" t="11352" r="29139" b="19146"/>
          <a:stretch>
            <a:fillRect/>
          </a:stretch>
        </p:blipFill>
        <p:spPr bwMode="auto">
          <a:xfrm>
            <a:off x="3432561" y="1916832"/>
            <a:ext cx="2278877" cy="1558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4169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Reversiv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kesishmasidan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chetki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egallashi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ham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berilganligiga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ishonch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hosil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qilgandan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keyingina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tizilishga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2980" t="11815" r="28748" b="20072"/>
          <a:stretch>
            <a:fillRect/>
          </a:stretch>
        </p:blipFill>
        <p:spPr bwMode="auto">
          <a:xfrm>
            <a:off x="2627784" y="1916832"/>
            <a:ext cx="3024336" cy="1558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4778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88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166-bandlarida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ko‘zda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tutilgandan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ajratuvchi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yoqasi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trotuar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yo‘lkalaridan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Bu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foydalanish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kommunal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xizmat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mashinalarining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bevosita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yoqasida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trotuar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yo‘lkalari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savdo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shoxobchalari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korxonalar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inshootlarga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yuk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imkoniyati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etiladi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xavfsizligi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to‘la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ta’minlangan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329" t="11352" r="29139" b="19146"/>
          <a:stretch>
            <a:fillRect/>
          </a:stretch>
        </p:blipFill>
        <p:spPr bwMode="auto">
          <a:xfrm>
            <a:off x="3419872" y="1844824"/>
            <a:ext cx="2278877" cy="1558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3864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944217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keskin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tormoz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berganida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qnashib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ketmaslik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kafolatini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darajadagi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xavfsizligini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’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minlaydigan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yonlama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oraliq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saqlashi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2" cstate="print"/>
          <a:srcRect l="33519" t="23632" r="28755" b="26554"/>
          <a:stretch>
            <a:fillRect/>
          </a:stretch>
        </p:blipFill>
        <p:spPr bwMode="auto">
          <a:xfrm>
            <a:off x="3491880" y="1933955"/>
            <a:ext cx="2111899" cy="1567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4579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440161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Aholi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yashash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joylaridan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tashqaridagi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tomonlama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lakli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tezligini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soatiga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50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kilometrdan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oshirishi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uzunligi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7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metrdan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ortiq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tarkibi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tayotgan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egallagan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lakka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bemalol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tizilishi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imkon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beradigan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masofani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saqlashlari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Quvib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transport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tashkiliy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jamlanmasi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tarkibida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serqatnov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talabga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qilinmaydi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3110" t="12974" r="28868" b="20766"/>
          <a:stretch>
            <a:fillRect/>
          </a:stretch>
        </p:blipFill>
        <p:spPr bwMode="auto">
          <a:xfrm>
            <a:off x="3540220" y="1844824"/>
            <a:ext cx="21119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3665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440161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nalishni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rsatmagan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ajratuvchi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lmagan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tomonlama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llardagi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xavfsizlik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orolchalari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ustunchalar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inshooti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tkazgich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ustunlari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xshashlar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tishlari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3110" t="16913" r="29779" b="20766"/>
          <a:stretch>
            <a:fillRect/>
          </a:stretch>
        </p:blipFill>
        <p:spPr bwMode="auto">
          <a:xfrm>
            <a:off x="3491880" y="1844824"/>
            <a:ext cx="2172081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31108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800201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biror-bir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sababli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qiyin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to‘siq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tomonida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3110" t="16913" r="28998" b="20766"/>
          <a:stretch>
            <a:fillRect/>
          </a:stretch>
        </p:blipFill>
        <p:spPr bwMode="auto">
          <a:xfrm>
            <a:off x="3131840" y="1815448"/>
            <a:ext cx="2207315" cy="1613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</a:t>
            </a:r>
            <a:r>
              <a:rPr lang="en-US" sz="2000" dirty="0" smtClean="0">
                <a:latin typeface="+mn-lt"/>
              </a:rPr>
              <a:t>. </a:t>
            </a:r>
            <a:r>
              <a:rPr lang="en-US" sz="2000" b="1" dirty="0" err="1" smtClean="0">
                <a:latin typeface="+mn-lt"/>
              </a:rPr>
              <a:t>Yo‘lning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qatnov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qismida</a:t>
            </a:r>
            <a:r>
              <a:rPr lang="en-US" sz="2000" b="1" dirty="0" smtClean="0">
                <a:latin typeface="+mn-lt"/>
              </a:rPr>
              <a:t> transport </a:t>
            </a:r>
            <a:r>
              <a:rPr lang="en-US" sz="2000" b="1" dirty="0" err="1" smtClean="0">
                <a:latin typeface="+mn-lt"/>
              </a:rPr>
              <a:t>vositalarining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joylashuvi</a:t>
            </a:r>
            <a:r>
              <a:rPr lang="ru-RU" sz="2000" b="1" dirty="0" smtClean="0">
                <a:latin typeface="+mn-lt"/>
              </a:rPr>
              <a:t>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700807"/>
          <a:ext cx="7848874" cy="3665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1440161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38892">
                <a:tc>
                  <a:txBody>
                    <a:bodyPr/>
                    <a:lstStyle/>
                    <a:p>
                      <a:pPr algn="just"/>
                      <a:endParaRPr lang="ru-RU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nalishni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rsatmagan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ajratuvchi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lmagan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tomonlama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tashkil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etilgan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llardagi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xavfsizlik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orolchalari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ustunchalar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inshooti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tkazgich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ustunlari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shunga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xshashlar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ng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tomondan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aylanib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tishlari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329" t="11352" r="29139" b="19146"/>
          <a:stretch>
            <a:fillRect/>
          </a:stretch>
        </p:blipFill>
        <p:spPr bwMode="auto">
          <a:xfrm>
            <a:off x="3563889" y="1844824"/>
            <a:ext cx="18002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endParaRPr lang="ru-RU" sz="18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700808"/>
            <a:ext cx="7886700" cy="4536504"/>
          </a:xfrm>
        </p:spPr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uz-Cyrl-UZ" sz="1600" b="1" dirty="0" smtClean="0"/>
              <a:t>       </a:t>
            </a:r>
            <a:r>
              <a:rPr lang="uz-Cyrl-UZ" sz="1800" b="1" dirty="0" smtClean="0"/>
              <a:t>Asosiy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1. Yo‘l harakati qoidalari. Rasmiy nashr. Toshkent, Adolat: 2016 y, -120 b. 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2. </a:t>
            </a:r>
            <a:r>
              <a:rPr lang="en-US" sz="1800" dirty="0" err="1" smtClean="0"/>
              <a:t>Q.X.Azizov</a:t>
            </a:r>
            <a:r>
              <a:rPr lang="en-US" sz="1800" dirty="0" smtClean="0"/>
              <a:t>. </a:t>
            </a:r>
            <a:r>
              <a:rPr lang="en-US" sz="1800" dirty="0" err="1" smtClean="0"/>
              <a:t>Harakat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asoslari</a:t>
            </a:r>
            <a:r>
              <a:rPr lang="en-US" sz="1800" dirty="0" smtClean="0"/>
              <a:t>. </a:t>
            </a:r>
            <a:r>
              <a:rPr lang="it-IT" sz="1800" dirty="0" smtClean="0"/>
              <a:t>T.: </a:t>
            </a:r>
            <a:r>
              <a:rPr lang="en-US" sz="1800" dirty="0" smtClean="0"/>
              <a:t>“</a:t>
            </a:r>
            <a:r>
              <a:rPr lang="uz-Latn-UZ" sz="1800" dirty="0" smtClean="0"/>
              <a:t>Fan va texnologiyalar</a:t>
            </a:r>
            <a:r>
              <a:rPr lang="en-US" sz="1800" dirty="0" smtClean="0"/>
              <a:t>”</a:t>
            </a:r>
            <a:r>
              <a:rPr lang="it-IT" sz="1800" dirty="0" smtClean="0"/>
              <a:t>, 200</a:t>
            </a:r>
            <a:r>
              <a:rPr lang="uz-Latn-UZ" sz="1800" dirty="0" smtClean="0"/>
              <a:t>9</a:t>
            </a:r>
            <a:r>
              <a:rPr lang="it-IT" sz="1800" dirty="0" smtClean="0"/>
              <a:t>-</a:t>
            </a:r>
            <a:r>
              <a:rPr lang="uz-Latn-UZ" sz="1800" dirty="0" smtClean="0"/>
              <a:t>244</a:t>
            </a:r>
            <a:r>
              <a:rPr lang="it-IT" sz="1800" dirty="0" smtClean="0"/>
              <a:t> b.</a:t>
            </a:r>
            <a:endParaRPr lang="ru-RU" sz="1800" dirty="0" smtClean="0"/>
          </a:p>
          <a:p>
            <a:pPr algn="ctr">
              <a:lnSpc>
                <a:spcPct val="100000"/>
              </a:lnSpc>
              <a:buNone/>
            </a:pPr>
            <a:r>
              <a:rPr lang="en-US" sz="1800" b="1" cap="all" dirty="0" err="1" smtClean="0"/>
              <a:t>Q</a:t>
            </a:r>
            <a:r>
              <a:rPr lang="en-US" sz="1800" b="1" dirty="0" err="1" smtClean="0"/>
              <a:t>o</a:t>
            </a:r>
            <a:r>
              <a:rPr lang="en-US" sz="1800" b="1" dirty="0" smtClean="0"/>
              <a:t>‘</a:t>
            </a:r>
            <a:r>
              <a:rPr lang="uz-Cyrl-UZ" sz="1800" b="1" dirty="0" smtClean="0"/>
              <a:t>shimcha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1. </a:t>
            </a:r>
            <a:r>
              <a:rPr lang="en-US" sz="1800" dirty="0" err="1" smtClean="0"/>
              <a:t>Ryabokon</a:t>
            </a:r>
            <a:r>
              <a:rPr lang="en-US" sz="1800" dirty="0" smtClean="0"/>
              <a:t> </a:t>
            </a:r>
            <a:r>
              <a:rPr lang="en-US" sz="1800" dirty="0" err="1" smtClean="0"/>
              <a:t>Yu.A</a:t>
            </a:r>
            <a:r>
              <a:rPr lang="en-US" sz="1800" dirty="0" smtClean="0"/>
              <a:t>., </a:t>
            </a:r>
            <a:r>
              <a:rPr lang="en-US" sz="1800" dirty="0" err="1" smtClean="0"/>
              <a:t>Zaytsev</a:t>
            </a:r>
            <a:r>
              <a:rPr lang="en-US" sz="1800" dirty="0" smtClean="0"/>
              <a:t> K.V., </a:t>
            </a:r>
            <a:r>
              <a:rPr lang="en-US" sz="1800" dirty="0" err="1" smtClean="0"/>
              <a:t>Yo‘l</a:t>
            </a:r>
            <a:r>
              <a:rPr lang="en-US" sz="1800" dirty="0" smtClean="0"/>
              <a:t> </a:t>
            </a:r>
            <a:r>
              <a:rPr lang="en-US" sz="1800" dirty="0" err="1" smtClean="0"/>
              <a:t>harakatini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</a:t>
            </a:r>
            <a:r>
              <a:rPr lang="en-US" sz="1800" dirty="0" smtClean="0"/>
              <a:t>: </a:t>
            </a:r>
            <a:r>
              <a:rPr lang="en-US" sz="1800" dirty="0" err="1" smtClean="0"/>
              <a:t>kurs</a:t>
            </a:r>
            <a:r>
              <a:rPr lang="en-US" sz="1800" dirty="0" smtClean="0"/>
              <a:t>, Omsk 2007 </a:t>
            </a:r>
            <a:r>
              <a:rPr lang="en-US" sz="1800" dirty="0" err="1" smtClean="0"/>
              <a:t>yil</a:t>
            </a:r>
            <a:r>
              <a:rPr lang="it-IT" sz="1800" dirty="0" smtClean="0"/>
              <a:t>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2. Azizov Q.X.  Harakat xavfsizligini tashkil etish asoslari. T.: “</a:t>
            </a:r>
            <a:r>
              <a:rPr lang="uz-Latn-UZ" sz="1800" dirty="0" smtClean="0"/>
              <a:t>Yozuvchi</a:t>
            </a:r>
            <a:r>
              <a:rPr lang="it-IT" sz="1800" dirty="0" smtClean="0"/>
              <a:t>”, 200</a:t>
            </a:r>
            <a:r>
              <a:rPr lang="uz-Latn-UZ" sz="1800" dirty="0" smtClean="0"/>
              <a:t>2</a:t>
            </a:r>
            <a:r>
              <a:rPr lang="it-IT" sz="1800" dirty="0" smtClean="0"/>
              <a:t>-</a:t>
            </a:r>
            <a:r>
              <a:rPr lang="uz-Latn-UZ" sz="1800" dirty="0" smtClean="0"/>
              <a:t>182</a:t>
            </a:r>
            <a:r>
              <a:rPr lang="it-IT" sz="1800" dirty="0" smtClean="0"/>
              <a:t>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3. Q.X.Azizov.  Harakat xavfsizligini tashkil etish asoslari. Toshk</a:t>
            </a:r>
            <a:r>
              <a:rPr lang="ru-RU" sz="1800" dirty="0" smtClean="0"/>
              <a:t>е</a:t>
            </a:r>
            <a:r>
              <a:rPr lang="it-IT" sz="1800" dirty="0" smtClean="0"/>
              <a:t>nt, 1999, 113-b.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4. A.A.Akilov, Q.A.Karimova, Sh.Sh.Rizayev. Yo‘l harakati qoidalariga suratli sharhlar va mavzuga oid testlar. Toshkent, Avtohamroh 2017 y., 192 b. </a:t>
            </a:r>
            <a:endParaRPr lang="ru-RU" sz="18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1"/>
            <a:ext cx="7886700" cy="792088"/>
          </a:xfrm>
        </p:spPr>
        <p:txBody>
          <a:bodyPr/>
          <a:lstStyle/>
          <a:p>
            <a:pPr lvl="0"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4104456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628800"/>
            <a:ext cx="83529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0000"/>
              </a:lnSpc>
            </a:pPr>
            <a:r>
              <a:rPr lang="it-IT" dirty="0" smtClean="0"/>
              <a:t>5. N.F.Muxitdinov,  J.R.Kulmuhamedov. Yo‘l harakati qoidalariga suratli sharhlar va yuqori tezlik chegaralari. Toshkent, 2016 y., 96 b. 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it-IT" dirty="0" smtClean="0"/>
              <a:t>6. V.I.Konoplyanko va boshqalar. Yo‘l harakatini tashkil etish va xavfsizligi: darslik: OTM uchun / V.I.Konoplyanko. </a:t>
            </a:r>
            <a:r>
              <a:rPr lang="ru-RU" dirty="0" smtClean="0"/>
              <a:t>М</a:t>
            </a:r>
            <a:r>
              <a:rPr lang="it-IT" dirty="0" smtClean="0"/>
              <a:t>.: “Oliy.mak.”, 2007-383 b.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en-US" dirty="0" smtClean="0"/>
              <a:t>7. </a:t>
            </a:r>
            <a:r>
              <a:rPr lang="ru-RU" dirty="0" smtClean="0"/>
              <a:t>“</a:t>
            </a:r>
            <a:r>
              <a:rPr lang="ru-RU" dirty="0" err="1" smtClean="0"/>
              <a:t>Avtohamro</a:t>
            </a:r>
            <a:r>
              <a:rPr lang="uz-Latn-UZ" dirty="0" smtClean="0"/>
              <a:t>h</a:t>
            </a:r>
            <a:r>
              <a:rPr lang="ru-RU" dirty="0" smtClean="0"/>
              <a:t>” </a:t>
            </a:r>
            <a:r>
              <a:rPr lang="ru-RU" dirty="0" err="1" smtClean="0"/>
              <a:t>jurnali</a:t>
            </a:r>
            <a:r>
              <a:rPr lang="ru-RU" dirty="0" smtClean="0"/>
              <a:t> 1999-201</a:t>
            </a:r>
            <a:r>
              <a:rPr lang="en-US" dirty="0" smtClean="0"/>
              <a:t>8</a:t>
            </a:r>
            <a:r>
              <a:rPr lang="ru-RU" dirty="0" smtClean="0"/>
              <a:t> </a:t>
            </a:r>
            <a:r>
              <a:rPr lang="ru-RU" dirty="0" err="1" smtClean="0"/>
              <a:t>yy</a:t>
            </a:r>
            <a:r>
              <a:rPr lang="ru-RU" dirty="0" smtClean="0"/>
              <a:t>.</a:t>
            </a:r>
          </a:p>
          <a:p>
            <a:pPr marL="342900" indent="-342900"/>
            <a:endParaRPr lang="ru-RU" b="1" dirty="0" smtClean="0"/>
          </a:p>
          <a:p>
            <a:pPr marL="342900" indent="-342900" algn="ctr"/>
            <a:r>
              <a:rPr lang="en-US" b="1" dirty="0" err="1" smtClean="0"/>
              <a:t>Elektron</a:t>
            </a:r>
            <a:r>
              <a:rPr lang="en-US" b="1" dirty="0" smtClean="0"/>
              <a:t> </a:t>
            </a:r>
            <a:r>
              <a:rPr lang="en-US" b="1" dirty="0" err="1" smtClean="0"/>
              <a:t>resurslar</a:t>
            </a:r>
            <a:r>
              <a:rPr lang="en-US" b="1" dirty="0" smtClean="0"/>
              <a:t>: </a:t>
            </a:r>
          </a:p>
          <a:p>
            <a:pPr marL="1588" indent="12700" algn="just"/>
            <a:r>
              <a:rPr lang="en-US" dirty="0" smtClean="0"/>
              <a:t>1. </a:t>
            </a:r>
            <a:r>
              <a:rPr lang="en-US" dirty="0" smtClean="0">
                <a:hlinkClick r:id="rId2"/>
              </a:rPr>
              <a:t> </a:t>
            </a:r>
            <a:r>
              <a:rPr lang="en-US" u="sng" dirty="0" smtClean="0">
                <a:hlinkClick r:id="rId2"/>
              </a:rPr>
              <a:t>https://lex.uz/uz/docs/-5953883</a:t>
            </a:r>
            <a:endParaRPr lang="ru-RU" u="sng" dirty="0" smtClean="0"/>
          </a:p>
          <a:p>
            <a:pPr marL="1588" indent="12700" algn="just"/>
            <a:r>
              <a:rPr lang="en-US" dirty="0" smtClean="0"/>
              <a:t>2.Video </a:t>
            </a:r>
            <a:r>
              <a:rPr lang="en-US" dirty="0" err="1" smtClean="0"/>
              <a:t>rolik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manbaa</a:t>
            </a:r>
            <a:r>
              <a:rPr lang="en-US" dirty="0" smtClean="0"/>
              <a:t> </a:t>
            </a:r>
            <a:r>
              <a:rPr lang="en-US" u="sng" dirty="0" smtClean="0">
                <a:hlinkClick r:id="rId3"/>
              </a:rPr>
              <a:t>https://www.youtube.com/watch?v=O3JPxzqlVfo</a:t>
            </a:r>
            <a:endParaRPr lang="ru-RU" u="sng" dirty="0" smtClean="0"/>
          </a:p>
          <a:p>
            <a:pPr marL="1588" indent="12700" algn="just"/>
            <a:r>
              <a:rPr lang="en-US" smtClean="0"/>
              <a:t>(</a:t>
            </a:r>
            <a:r>
              <a:rPr lang="en-US" dirty="0" err="1" smtClean="0"/>
              <a:t>Avto</a:t>
            </a:r>
            <a:r>
              <a:rPr lang="en-US" dirty="0" smtClean="0"/>
              <a:t> test –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 </a:t>
            </a:r>
            <a:r>
              <a:rPr lang="en-US" dirty="0" err="1" smtClean="0"/>
              <a:t>qoidalari</a:t>
            </a:r>
            <a:r>
              <a:rPr lang="en-US" dirty="0" smtClean="0"/>
              <a:t> 6 - </a:t>
            </a:r>
            <a:r>
              <a:rPr lang="en-US" dirty="0" err="1" smtClean="0"/>
              <a:t>Qism</a:t>
            </a:r>
            <a:r>
              <a:rPr lang="en-US" dirty="0" smtClean="0"/>
              <a:t> "YO‘L HARAKATINI TARTIBGA SOLISH");</a:t>
            </a:r>
          </a:p>
          <a:p>
            <a:pPr marL="1588" indent="12700" algn="just"/>
            <a:r>
              <a:rPr lang="en-US" dirty="0" smtClean="0"/>
              <a:t>3. </a:t>
            </a:r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manbaa</a:t>
            </a:r>
            <a:r>
              <a:rPr lang="en-US" dirty="0" smtClean="0"/>
              <a:t> </a:t>
            </a:r>
            <a:r>
              <a:rPr lang="en-US" u="sng" dirty="0" smtClean="0">
                <a:hlinkClick r:id="rId2"/>
              </a:rPr>
              <a:t>https://lex.uz/uz/docs/-5953883</a:t>
            </a:r>
            <a:r>
              <a:rPr lang="en-US" u="sng" dirty="0" smtClean="0"/>
              <a:t> (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u="sng" dirty="0" smtClean="0"/>
              <a:t> </a:t>
            </a:r>
            <a:r>
              <a:rPr lang="en-US" dirty="0" err="1" smtClean="0"/>
              <a:t>Vazirlar</a:t>
            </a:r>
            <a:r>
              <a:rPr lang="en-US" dirty="0" smtClean="0"/>
              <a:t> </a:t>
            </a:r>
            <a:r>
              <a:rPr lang="en-US" dirty="0" err="1" smtClean="0"/>
              <a:t>Mahkamasining</a:t>
            </a:r>
            <a:r>
              <a:rPr lang="en-US" dirty="0" smtClean="0"/>
              <a:t> 2022-yil 12-apreldagi 172-son </a:t>
            </a:r>
            <a:r>
              <a:rPr lang="en-US" dirty="0" err="1" smtClean="0"/>
              <a:t>qarori</a:t>
            </a:r>
            <a:r>
              <a:rPr lang="en-US" dirty="0" smtClean="0"/>
              <a:t> 1-ILOVA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 </a:t>
            </a:r>
            <a:r>
              <a:rPr lang="en-US" dirty="0" err="1" smtClean="0"/>
              <a:t>qoidalariga</a:t>
            </a:r>
            <a:r>
              <a:rPr lang="en-US" dirty="0" smtClean="0"/>
              <a:t> 1-ilova).</a:t>
            </a:r>
            <a:endParaRPr lang="ru-RU" dirty="0" smtClean="0"/>
          </a:p>
          <a:p>
            <a:pPr marL="1588" lvl="0" indent="12700" algn="just"/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886700" cy="908721"/>
          </a:xfrm>
        </p:spPr>
        <p:txBody>
          <a:bodyPr/>
          <a:lstStyle/>
          <a:p>
            <a:pPr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err="1" smtClean="0">
                <a:latin typeface="+mn-lt"/>
              </a:rPr>
              <a:t>Nazorat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uchun</a:t>
            </a:r>
            <a:r>
              <a:rPr lang="ru-RU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savollar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>
                <a:latin typeface="+mn-lt"/>
              </a:rPr>
              <a:t/>
            </a:r>
            <a:br>
              <a:rPr lang="ru-RU" sz="1800" dirty="0" smtClean="0">
                <a:latin typeface="+mn-lt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1584176"/>
          </a:xfrm>
        </p:spPr>
        <p:txBody>
          <a:bodyPr/>
          <a:lstStyle/>
          <a:p>
            <a:pPr lvl="0" algn="just">
              <a:buNone/>
            </a:pPr>
            <a:endParaRPr lang="en-US" sz="2000" dirty="0" smtClean="0"/>
          </a:p>
          <a:p>
            <a:pPr lvl="0" algn="just">
              <a:buNone/>
            </a:pPr>
            <a:r>
              <a:rPr lang="en-US" sz="2000" dirty="0" smtClean="0"/>
              <a:t>1. </a:t>
            </a:r>
            <a:r>
              <a:rPr lang="en-US" sz="2000" dirty="0" err="1" smtClean="0"/>
              <a:t>Harakatlanishni</a:t>
            </a:r>
            <a:r>
              <a:rPr lang="en-US" sz="2000" dirty="0" smtClean="0"/>
              <a:t> </a:t>
            </a:r>
            <a:r>
              <a:rPr lang="en-US" sz="2000" dirty="0" err="1" smtClean="0"/>
              <a:t>boshlash</a:t>
            </a:r>
            <a:r>
              <a:rPr lang="en-US" sz="2000" dirty="0" smtClean="0"/>
              <a:t>, </a:t>
            </a:r>
            <a:r>
              <a:rPr lang="en-US" sz="2000" dirty="0" err="1" smtClean="0"/>
              <a:t>yo‘nalishlarni</a:t>
            </a:r>
            <a:r>
              <a:rPr lang="en-US" sz="2000" dirty="0" smtClean="0"/>
              <a:t> </a:t>
            </a:r>
            <a:r>
              <a:rPr lang="en-US" sz="2000" dirty="0" err="1" smtClean="0"/>
              <a:t>o‘zgartirish</a:t>
            </a:r>
            <a:r>
              <a:rPr lang="ru-RU" sz="2000" dirty="0" smtClean="0"/>
              <a:t>.</a:t>
            </a:r>
          </a:p>
          <a:p>
            <a:pPr algn="just" hangingPunct="0">
              <a:buNone/>
            </a:pPr>
            <a:r>
              <a:rPr lang="en-US" sz="2000" dirty="0" smtClean="0"/>
              <a:t>2. </a:t>
            </a:r>
            <a:r>
              <a:rPr lang="en-US" sz="2000" dirty="0" err="1" smtClean="0"/>
              <a:t>Yo‘lning</a:t>
            </a:r>
            <a:r>
              <a:rPr lang="en-US" sz="2000" dirty="0" smtClean="0"/>
              <a:t> </a:t>
            </a:r>
            <a:r>
              <a:rPr lang="en-US" sz="2000" dirty="0" err="1" smtClean="0"/>
              <a:t>qatnov</a:t>
            </a:r>
            <a:r>
              <a:rPr lang="en-US" sz="2000" dirty="0" smtClean="0"/>
              <a:t> </a:t>
            </a:r>
            <a:r>
              <a:rPr lang="en-US" sz="2000" dirty="0" err="1" smtClean="0"/>
              <a:t>qismida</a:t>
            </a:r>
            <a:r>
              <a:rPr lang="en-US" sz="2000" dirty="0" smtClean="0"/>
              <a:t> transport </a:t>
            </a:r>
            <a:r>
              <a:rPr lang="en-US" sz="2000" dirty="0" err="1" smtClean="0"/>
              <a:t>vositalarining</a:t>
            </a:r>
            <a:r>
              <a:rPr lang="en-US" sz="2000" dirty="0" smtClean="0"/>
              <a:t> </a:t>
            </a:r>
            <a:r>
              <a:rPr lang="en-US" sz="2000" dirty="0" err="1" smtClean="0"/>
              <a:t>joylashuvi</a:t>
            </a:r>
            <a:r>
              <a:rPr lang="ru-RU" sz="2000" dirty="0" smtClean="0"/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251520" y="2420888"/>
            <a:ext cx="8748000" cy="2268000"/>
          </a:xfrm>
          <a:prstGeom prst="ribbon2">
            <a:avLst>
              <a:gd name="adj1" fmla="val 21585"/>
              <a:gd name="adj2" fmla="val 58769"/>
            </a:avLst>
          </a:prstGeom>
          <a:blipFill dpi="0" rotWithShape="0">
            <a:blip r:embed="rId2" cstate="print">
              <a:alphaModFix amt="31000"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aturation sat="8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cs typeface="Arial" panose="020B0604020202020204" pitchFamily="34" charset="0"/>
              </a:rPr>
              <a:t>E’TIBORINGIZ UCHUN </a:t>
            </a:r>
            <a:r>
              <a:rPr lang="en-US" sz="2800" b="1" dirty="0" smtClean="0">
                <a:cs typeface="Arial" panose="020B0604020202020204" pitchFamily="34" charset="0"/>
              </a:rPr>
              <a:t>RAHMAT !!!</a:t>
            </a:r>
            <a:endParaRPr lang="ru-RU" sz="28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6824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9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9899</TotalTime>
  <Words>1892</Words>
  <Application>Microsoft Office PowerPoint</Application>
  <PresentationFormat>Экран (4:3)</PresentationFormat>
  <Paragraphs>161</Paragraphs>
  <Slides>40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Тема49</vt:lpstr>
      <vt:lpstr>Слайд 1</vt:lpstr>
      <vt:lpstr>Слайд 2</vt:lpstr>
      <vt:lpstr>                                            </vt:lpstr>
      <vt:lpstr>Слайд 4</vt:lpstr>
      <vt:lpstr>   1. Harakatlanishni boshlash, yo‘nalishlarni o‘zgartirish.   </vt:lpstr>
      <vt:lpstr>   1. Harakatlanishni boshlash, yo‘nalishlarni o‘zgartirish.    </vt:lpstr>
      <vt:lpstr> 1. Harakatlanishni boshlash, yo‘nalishlarni o‘zgartirish. </vt:lpstr>
      <vt:lpstr> 1. Harakatlanishni boshlash, yo‘nalishlarni o‘zgartirish. </vt:lpstr>
      <vt:lpstr>  1. Harakatlanishni boshlash, yo‘nalishlarni o‘zgartirish.  </vt:lpstr>
      <vt:lpstr>  1. Harakatlanishni boshlash, yo‘nalishlarni o‘zgartirish.  </vt:lpstr>
      <vt:lpstr> 1. Harakatlanishni boshlash, yo‘nalishlarni o‘zgartirish. </vt:lpstr>
      <vt:lpstr> 1. Harakatlanishni boshlash, yo‘nalishlarni o‘zgartirish. </vt:lpstr>
      <vt:lpstr> 1. Harakatlanishni boshlash, yo‘nalishlarni o‘zgartirish. </vt:lpstr>
      <vt:lpstr> 1. Harakatlanishni boshlash, yo‘nalishlarni o‘zgartirish. </vt:lpstr>
      <vt:lpstr> 1. Harakatlanishni boshlash, yo‘nalishlarni o‘zgartirish. </vt:lpstr>
      <vt:lpstr> 1. Harakatlanishni boshlash, yo‘nalishlarni o‘zgartirish. </vt:lpstr>
      <vt:lpstr> 1. Harakatlanishni boshlash, yo‘nalishlarni o‘zgartirish. </vt:lpstr>
      <vt:lpstr> 1. Harakatlanishni boshlash, yo‘nalishlarni o‘zgartirish.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 2. Yo‘lning qatnov qismida transport vositalarining joylashuvi. </vt:lpstr>
      <vt:lpstr>Asosiy va qo‘shimcha o‘quv adabiyotlar hamda axborot manbaalari:</vt:lpstr>
      <vt:lpstr>      Asosiy va qo‘shimcha o‘quv adabiyotlar hamda axborot manbaalari:  </vt:lpstr>
      <vt:lpstr>      Nazorat uchun savollar:   </vt:lpstr>
      <vt:lpstr>Слайд 40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ANDIJAN MACHININE Building Institute Machine building fakultete  3 course 140-14 group Allamuradov Urozali</dc:title>
  <dc:creator>baza</dc:creator>
  <cp:lastModifiedBy>SAMSUNG</cp:lastModifiedBy>
  <cp:revision>889</cp:revision>
  <dcterms:created xsi:type="dcterms:W3CDTF">2017-02-16T18:20:43Z</dcterms:created>
  <dcterms:modified xsi:type="dcterms:W3CDTF">2023-04-22T06:33:47Z</dcterms:modified>
</cp:coreProperties>
</file>