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72" r:id="rId1"/>
  </p:sldMasterIdLst>
  <p:notesMasterIdLst>
    <p:notesMasterId r:id="rId29"/>
  </p:notesMasterIdLst>
  <p:sldIdLst>
    <p:sldId id="302" r:id="rId2"/>
    <p:sldId id="299" r:id="rId3"/>
    <p:sldId id="352" r:id="rId4"/>
    <p:sldId id="408" r:id="rId5"/>
    <p:sldId id="515" r:id="rId6"/>
    <p:sldId id="550" r:id="rId7"/>
    <p:sldId id="552" r:id="rId8"/>
    <p:sldId id="553" r:id="rId9"/>
    <p:sldId id="551" r:id="rId10"/>
    <p:sldId id="554" r:id="rId11"/>
    <p:sldId id="555" r:id="rId12"/>
    <p:sldId id="556" r:id="rId13"/>
    <p:sldId id="557" r:id="rId14"/>
    <p:sldId id="558" r:id="rId15"/>
    <p:sldId id="559" r:id="rId16"/>
    <p:sldId id="560" r:id="rId17"/>
    <p:sldId id="561" r:id="rId18"/>
    <p:sldId id="562" r:id="rId19"/>
    <p:sldId id="563" r:id="rId20"/>
    <p:sldId id="564" r:id="rId21"/>
    <p:sldId id="565" r:id="rId22"/>
    <p:sldId id="566" r:id="rId23"/>
    <p:sldId id="567" r:id="rId24"/>
    <p:sldId id="469" r:id="rId25"/>
    <p:sldId id="467" r:id="rId26"/>
    <p:sldId id="415" r:id="rId27"/>
    <p:sldId id="297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97" autoAdjust="0"/>
    <p:restoredTop sz="99821" autoAdjust="0"/>
  </p:normalViewPr>
  <p:slideViewPr>
    <p:cSldViewPr>
      <p:cViewPr>
        <p:scale>
          <a:sx n="70" d="100"/>
          <a:sy n="70" d="100"/>
        </p:scale>
        <p:origin x="-126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B52857-089D-4592-A701-4C63A0421172}" type="datetimeFigureOut">
              <a:rPr lang="ru-RU" smtClean="0"/>
              <a:pPr/>
              <a:t>09.05.2023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5331BB-B5FA-4B78-9A12-7E92F1611A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1587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F6398-B677-4640-928D-49C79CC0DFC9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9313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331BB-B5FA-4B78-9A12-7E92F1611A9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04473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331BB-B5FA-4B78-9A12-7E92F1611A9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0447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3316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10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8509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818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194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7543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084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961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2305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6727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372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3547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73" r:id="rId1"/>
    <p:sldLayoutId id="2147484474" r:id="rId2"/>
    <p:sldLayoutId id="2147484475" r:id="rId3"/>
    <p:sldLayoutId id="2147484476" r:id="rId4"/>
    <p:sldLayoutId id="2147484477" r:id="rId5"/>
    <p:sldLayoutId id="2147484478" r:id="rId6"/>
    <p:sldLayoutId id="2147484479" r:id="rId7"/>
    <p:sldLayoutId id="2147484480" r:id="rId8"/>
    <p:sldLayoutId id="2147484481" r:id="rId9"/>
    <p:sldLayoutId id="2147484482" r:id="rId10"/>
    <p:sldLayoutId id="21474844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tHnDVXAK30&amp;t=215s" TargetMode="External"/><Relationship Id="rId2" Type="http://schemas.openxmlformats.org/officeDocument/2006/relationships/hyperlink" Target="https://lex.uz/uz/docs/-5953883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539552" y="600363"/>
            <a:ext cx="8424936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kumimoji="0" lang="ru-RU" alt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r>
              <a:rPr lang="uz-Latn-UZ" sz="2800" b="1" dirty="0" smtClean="0"/>
              <a:t>YO‘L HARAKATI QOIDALARI VA </a:t>
            </a:r>
            <a:endParaRPr lang="ru-RU" sz="2800" b="1" dirty="0" smtClean="0"/>
          </a:p>
          <a:p>
            <a:pPr algn="ctr"/>
            <a:r>
              <a:rPr lang="uz-Latn-UZ" sz="2800" b="1" dirty="0" smtClean="0"/>
              <a:t>AMALIY BOSHQAR</a:t>
            </a:r>
            <a:r>
              <a:rPr lang="en-US" sz="2800" b="1" dirty="0" smtClean="0"/>
              <a:t>ISH </a:t>
            </a:r>
            <a:endParaRPr lang="ru-RU" sz="28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/>
              <a:t>(</a:t>
            </a:r>
            <a:r>
              <a:rPr lang="en-US" sz="2800" b="1" dirty="0" smtClean="0"/>
              <a:t>Traffic rules and</a:t>
            </a:r>
            <a:r>
              <a:rPr lang="ru-RU" sz="2800" b="1" dirty="0" smtClean="0"/>
              <a:t> </a:t>
            </a:r>
            <a:r>
              <a:rPr lang="en-US" sz="2800" b="1" dirty="0" smtClean="0"/>
              <a:t>practical management</a:t>
            </a:r>
            <a:r>
              <a:rPr lang="ru-RU" sz="2800" b="1" dirty="0" smtClean="0"/>
              <a:t>)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4869160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SHUKUROV MANSURKHON</a:t>
            </a:r>
          </a:p>
          <a:p>
            <a:pPr algn="just"/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logistika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fakulteti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muhandisligi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dotsent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shahar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Boburshox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39a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8422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467544" y="1082353"/>
            <a:ext cx="8352464" cy="4614647"/>
          </a:xfrm>
          <a:prstGeom prst="ribbon2">
            <a:avLst>
              <a:gd name="adj1" fmla="val 19881"/>
              <a:gd name="adj2" fmla="val 75000"/>
            </a:avLst>
          </a:prstGeom>
          <a:blipFill dpi="0" rotWithShape="0">
            <a:blip r:embed="rId3" cstate="print">
              <a:alphaModFix amt="31000"/>
              <a:extLst/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/>
              <a:t>Topic </a:t>
            </a:r>
            <a:r>
              <a:rPr lang="ru-RU" sz="2800" b="1" dirty="0" smtClean="0"/>
              <a:t>7</a:t>
            </a:r>
            <a:r>
              <a:rPr lang="en-US" sz="2800" b="1" dirty="0" smtClean="0"/>
              <a:t>. </a:t>
            </a:r>
            <a:r>
              <a:rPr lang="en-US" sz="2800" b="1" dirty="0" smtClean="0">
                <a:solidFill>
                  <a:schemeClr val="tx1"/>
                </a:solidFill>
              </a:rPr>
              <a:t>Speed of movement and overtaking.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dirty="0" smtClean="0"/>
          </a:p>
          <a:p>
            <a:pPr algn="ctr"/>
            <a:r>
              <a:rPr lang="ru-RU" sz="2800" b="1" dirty="0" smtClean="0"/>
              <a:t>7</a:t>
            </a:r>
            <a:r>
              <a:rPr lang="en-US" sz="2800" b="1" dirty="0" smtClean="0"/>
              <a:t>-</a:t>
            </a:r>
            <a:r>
              <a:rPr lang="en-US" sz="2800" b="1" dirty="0" err="1" smtClean="0"/>
              <a:t>Mavzu</a:t>
            </a:r>
            <a:r>
              <a:rPr lang="en-US" sz="2800" b="1" dirty="0" smtClean="0"/>
              <a:t>. </a:t>
            </a:r>
            <a:r>
              <a:rPr lang="en-US" sz="2800" b="1" dirty="0" err="1" smtClean="0"/>
              <a:t>Harakatlanish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tezligi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quvib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o‘tish</a:t>
            </a:r>
            <a:r>
              <a:rPr lang="en-US" sz="2800" b="1" dirty="0" smtClean="0"/>
              <a:t>.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738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2"/>
          <p:cNvSpPr>
            <a:spLocks noGrp="1"/>
          </p:cNvSpPr>
          <p:nvPr>
            <p:ph type="title"/>
          </p:nvPr>
        </p:nvSpPr>
        <p:spPr>
          <a:xfrm>
            <a:off x="827584" y="1340768"/>
            <a:ext cx="7992888" cy="79208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altLang="ru-RU" sz="2400" b="1" dirty="0" smtClean="0">
                <a:latin typeface="+mn-lt"/>
              </a:rPr>
              <a:t>                                            </a:t>
            </a:r>
            <a:endParaRPr lang="en-US" altLang="ru-RU" sz="2800" b="1" dirty="0">
              <a:latin typeface="+mn-lt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15616" y="1052736"/>
            <a:ext cx="734481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/>
              <a:t>7</a:t>
            </a:r>
            <a:r>
              <a:rPr lang="en-US" sz="2000" b="1" dirty="0" smtClean="0"/>
              <a:t>-</a:t>
            </a:r>
            <a:r>
              <a:rPr lang="en-US" sz="2000" b="1" dirty="0" err="1" smtClean="0"/>
              <a:t>Mavzu</a:t>
            </a:r>
            <a:r>
              <a:rPr lang="en-US" sz="2000" b="1" dirty="0" smtClean="0"/>
              <a:t>. </a:t>
            </a:r>
            <a:r>
              <a:rPr lang="en-US" sz="2000" b="1" dirty="0" err="1" smtClean="0"/>
              <a:t>Harakatlanish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tezligi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va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quvib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o‘tish</a:t>
            </a:r>
            <a:r>
              <a:rPr lang="en-US" sz="2000" b="1" dirty="0" smtClean="0"/>
              <a:t>. </a:t>
            </a:r>
            <a:endParaRPr lang="ru-RU" sz="2000" b="1" dirty="0" smtClean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15616" y="3212976"/>
            <a:ext cx="734481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ru-RU" sz="2000" dirty="0" smtClean="0"/>
          </a:p>
          <a:p>
            <a:pPr lvl="0" algn="just"/>
            <a:r>
              <a:rPr lang="en-US" sz="2000" dirty="0" smtClean="0"/>
              <a:t>1. </a:t>
            </a:r>
            <a:r>
              <a:rPr lang="en-US" sz="2000" b="1" dirty="0" err="1" smtClean="0"/>
              <a:t>Harakatlanish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tezligi</a:t>
            </a:r>
            <a:r>
              <a:rPr lang="ru-RU" sz="2000" b="1" dirty="0" smtClean="0"/>
              <a:t>.</a:t>
            </a:r>
            <a:endParaRPr lang="ru-RU" sz="2000" dirty="0" smtClean="0"/>
          </a:p>
          <a:p>
            <a:pPr algn="just"/>
            <a:endParaRPr lang="ru-RU" sz="2000" dirty="0" smtClean="0"/>
          </a:p>
        </p:txBody>
      </p:sp>
      <p:sp>
        <p:nvSpPr>
          <p:cNvPr id="12" name="Прямоугольник 11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15616" y="4293096"/>
            <a:ext cx="7344816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hangingPunct="0"/>
            <a:endParaRPr lang="en-US" sz="2000" dirty="0" smtClean="0"/>
          </a:p>
          <a:p>
            <a:pPr fontAlgn="base" hangingPunct="0"/>
            <a:endParaRPr lang="ru-RU" sz="2000" dirty="0" smtClean="0"/>
          </a:p>
          <a:p>
            <a:pPr algn="just" fontAlgn="base" hangingPunct="0"/>
            <a:r>
              <a:rPr lang="en-US" sz="2000" dirty="0" smtClean="0"/>
              <a:t>2. </a:t>
            </a:r>
            <a:r>
              <a:rPr lang="en-US" sz="2000" b="1" dirty="0" err="1" smtClean="0"/>
              <a:t>Quvib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o‘tish</a:t>
            </a:r>
            <a:r>
              <a:rPr lang="ru-RU" sz="2000" b="1" dirty="0" smtClean="0"/>
              <a:t>.</a:t>
            </a:r>
            <a:endParaRPr lang="ru-RU" sz="2000" dirty="0" smtClean="0"/>
          </a:p>
          <a:p>
            <a:pPr lvl="0" fontAlgn="base" hangingPunct="0"/>
            <a:endParaRPr lang="ru-RU" sz="2000" dirty="0" smtClean="0"/>
          </a:p>
          <a:p>
            <a:endParaRPr lang="ru-RU" sz="2000" b="1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115616" y="1988840"/>
            <a:ext cx="734481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de-DE" sz="2000" b="1" dirty="0" err="1" smtClean="0"/>
              <a:t>Reja</a:t>
            </a:r>
            <a:r>
              <a:rPr lang="ru-RU" sz="2000" b="1" dirty="0" smtClean="0"/>
              <a:t>: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63885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467544" y="1844824"/>
            <a:ext cx="8352464" cy="3420128"/>
          </a:xfrm>
          <a:prstGeom prst="ribbon2">
            <a:avLst>
              <a:gd name="adj1" fmla="val 19881"/>
              <a:gd name="adj2" fmla="val 75000"/>
            </a:avLst>
          </a:prstGeom>
          <a:blipFill dpi="0" rotWithShape="0">
            <a:blip r:embed="rId3" cstate="print">
              <a:alphaModFix amt="31000"/>
              <a:extLst/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b="1" dirty="0" err="1" smtClean="0"/>
              <a:t>Kalit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tayanch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so‘zlar</a:t>
            </a:r>
            <a:r>
              <a:rPr lang="en-US" sz="2800" b="1" dirty="0" smtClean="0"/>
              <a:t>: </a:t>
            </a:r>
            <a:r>
              <a:rPr lang="uz-Cyrl-UZ" sz="2800" dirty="0" smtClean="0"/>
              <a:t>Yo‘l harakati</a:t>
            </a:r>
            <a:r>
              <a:rPr lang="en-US" sz="2800" dirty="0" smtClean="0"/>
              <a:t> </a:t>
            </a:r>
            <a:r>
              <a:rPr lang="en-US" sz="2800" dirty="0" err="1" smtClean="0"/>
              <a:t>qoidalari</a:t>
            </a:r>
            <a:r>
              <a:rPr lang="en-US" sz="2800" dirty="0" smtClean="0"/>
              <a:t>, y</a:t>
            </a:r>
            <a:r>
              <a:rPr lang="uz-Cyrl-UZ" sz="2800" dirty="0" smtClean="0"/>
              <a:t>o‘l</a:t>
            </a:r>
            <a:r>
              <a:rPr lang="en-US" sz="2800" dirty="0" smtClean="0"/>
              <a:t>, y</a:t>
            </a:r>
            <a:r>
              <a:rPr lang="uz-Cyrl-UZ" sz="2800" dirty="0" smtClean="0"/>
              <a:t>o‘l harakati</a:t>
            </a:r>
            <a:r>
              <a:rPr lang="en-US" sz="2800" dirty="0" smtClean="0"/>
              <a:t>, y</a:t>
            </a:r>
            <a:r>
              <a:rPr lang="uz-Cyrl-UZ" sz="2800" dirty="0" smtClean="0"/>
              <a:t>o‘l harakatini tashkil etish</a:t>
            </a:r>
            <a:r>
              <a:rPr lang="en-US" sz="2800" dirty="0" smtClean="0"/>
              <a:t>, </a:t>
            </a:r>
            <a:r>
              <a:rPr lang="ru-RU" sz="2800" dirty="0" err="1" smtClean="0"/>
              <a:t>maxsus</a:t>
            </a:r>
            <a:r>
              <a:rPr lang="ru-RU" sz="2800" dirty="0" smtClean="0"/>
              <a:t> </a:t>
            </a:r>
            <a:r>
              <a:rPr lang="ru-RU" sz="2800" dirty="0" err="1" smtClean="0"/>
              <a:t>komissiyasi</a:t>
            </a:r>
            <a:r>
              <a:rPr lang="en-US" sz="2800" dirty="0" smtClean="0"/>
              <a:t>, </a:t>
            </a:r>
            <a:r>
              <a:rPr lang="sv-FI" sz="2800" dirty="0" smtClean="0"/>
              <a:t>yo‘l harakati xavfsizligi, </a:t>
            </a:r>
            <a:r>
              <a:rPr lang="en-US" sz="2800" dirty="0" err="1" smtClean="0"/>
              <a:t>svetofor</a:t>
            </a:r>
            <a:r>
              <a:rPr lang="en-US" sz="2800" dirty="0" smtClean="0"/>
              <a:t>, </a:t>
            </a:r>
            <a:r>
              <a:rPr lang="ru-RU" sz="2800" dirty="0" err="1" smtClean="0"/>
              <a:t>tezlik</a:t>
            </a:r>
            <a:r>
              <a:rPr lang="ru-RU" sz="2800" dirty="0" smtClean="0"/>
              <a:t>, </a:t>
            </a:r>
            <a:r>
              <a:rPr lang="ru-RU" sz="2800" dirty="0" err="1" smtClean="0"/>
              <a:t>serqatnovli</a:t>
            </a:r>
            <a:r>
              <a:rPr lang="en-US" sz="2800" dirty="0" smtClean="0"/>
              <a:t>k</a:t>
            </a:r>
            <a:r>
              <a:rPr lang="ru-RU" sz="2800" dirty="0" smtClean="0"/>
              <a:t>, </a:t>
            </a:r>
            <a:r>
              <a:rPr lang="ru-RU" sz="2800" dirty="0" err="1" smtClean="0"/>
              <a:t>xavf</a:t>
            </a:r>
            <a:r>
              <a:rPr lang="ru-RU" sz="2800" dirty="0" smtClean="0"/>
              <a:t> </a:t>
            </a:r>
            <a:r>
              <a:rPr lang="ru-RU" sz="2800" dirty="0" err="1" smtClean="0"/>
              <a:t>va</a:t>
            </a:r>
            <a:r>
              <a:rPr lang="ru-RU" sz="2800" dirty="0" smtClean="0"/>
              <a:t> </a:t>
            </a:r>
            <a:r>
              <a:rPr lang="ru-RU" sz="2800" dirty="0" err="1" smtClean="0"/>
              <a:t>aholi</a:t>
            </a:r>
            <a:r>
              <a:rPr lang="ru-RU" sz="2800" dirty="0" smtClean="0"/>
              <a:t> </a:t>
            </a:r>
            <a:r>
              <a:rPr lang="ru-RU" sz="2800" dirty="0" err="1" smtClean="0"/>
              <a:t>gavjum</a:t>
            </a:r>
            <a:r>
              <a:rPr lang="ru-RU" sz="2800" dirty="0" smtClean="0"/>
              <a:t> </a:t>
            </a:r>
            <a:r>
              <a:rPr lang="ru-RU" sz="2800" dirty="0" err="1" smtClean="0"/>
              <a:t>hudud</a:t>
            </a:r>
            <a:r>
              <a:rPr lang="uz-Cyrl-UZ" sz="2800" dirty="0" smtClean="0"/>
              <a:t>.</a:t>
            </a:r>
            <a:endParaRPr lang="ru-RU" sz="28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092148" y="620688"/>
            <a:ext cx="53270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/>
              <a:t>7</a:t>
            </a:r>
            <a:r>
              <a:rPr lang="en-US" sz="2000" b="1" dirty="0" smtClean="0"/>
              <a:t>-</a:t>
            </a:r>
            <a:r>
              <a:rPr lang="en-US" sz="2000" b="1" dirty="0" err="1" smtClean="0"/>
              <a:t>Mavzu</a:t>
            </a:r>
            <a:r>
              <a:rPr lang="en-US" sz="2000" b="1" dirty="0" smtClean="0"/>
              <a:t>. </a:t>
            </a:r>
            <a:r>
              <a:rPr lang="en-US" sz="2000" b="1" dirty="0" err="1" smtClean="0"/>
              <a:t>Harakatlanish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tezligi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va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quvib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o‘tish</a:t>
            </a:r>
            <a:r>
              <a:rPr lang="en-US" sz="2000" b="1" dirty="0" smtClean="0"/>
              <a:t>.</a:t>
            </a:r>
            <a:endParaRPr lang="ru-RU" sz="2000" b="1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738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1.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tezligi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3" cy="5047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2016224"/>
                <a:gridCol w="1872208"/>
                <a:gridCol w="1944217"/>
              </a:tblGrid>
              <a:tr h="2448272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598980">
                <a:tc gridSpan="4">
                  <a:txBody>
                    <a:bodyPr/>
                    <a:lstStyle/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serqatnovligini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yukning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xususiyati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holatini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ob-havo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sharoitini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hisobga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oshirmagan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xavfsizlikni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ta’minlovchi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talablarini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bajarish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doimiy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nazorat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imkoniyatini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>
          <a:blip r:embed="rId2" cstate="print"/>
          <a:srcRect l="22850" t="11815" r="37711" b="20072"/>
          <a:stretch>
            <a:fillRect/>
          </a:stretch>
        </p:blipFill>
        <p:spPr bwMode="auto">
          <a:xfrm>
            <a:off x="755576" y="1916832"/>
            <a:ext cx="187220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3" cstate="print"/>
          <a:srcRect l="23596" t="13085" r="43926" b="18216"/>
          <a:stretch>
            <a:fillRect/>
          </a:stretch>
        </p:blipFill>
        <p:spPr bwMode="auto">
          <a:xfrm>
            <a:off x="2771800" y="1916832"/>
            <a:ext cx="187220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4" cstate="print"/>
          <a:srcRect l="23596" t="15266" r="28816" b="18216"/>
          <a:stretch>
            <a:fillRect/>
          </a:stretch>
        </p:blipFill>
        <p:spPr bwMode="auto">
          <a:xfrm>
            <a:off x="4788024" y="1916832"/>
            <a:ext cx="172819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5" cstate="print"/>
          <a:srcRect l="23828" t="12279" r="29116" b="20185"/>
          <a:stretch>
            <a:fillRect/>
          </a:stretch>
        </p:blipFill>
        <p:spPr bwMode="auto">
          <a:xfrm>
            <a:off x="6660232" y="1916832"/>
            <a:ext cx="180020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1.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tezligi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556792"/>
          <a:ext cx="7848873" cy="468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2016224"/>
                <a:gridCol w="1872208"/>
                <a:gridCol w="1944217"/>
              </a:tblGrid>
              <a:tr h="2270381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410139">
                <a:tc gridSpan="4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paytida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aniqlay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yuzaga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to‘liq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ta’minlaydigan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darajada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kamaytirishi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to‘siqni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qatnashchilari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tug‘dirmagan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choralarini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>
          <a:blip r:embed="rId2" cstate="print"/>
          <a:srcRect l="22850" t="11815" r="37711" b="20072"/>
          <a:stretch>
            <a:fillRect/>
          </a:stretch>
        </p:blipFill>
        <p:spPr bwMode="auto">
          <a:xfrm>
            <a:off x="683568" y="1916832"/>
            <a:ext cx="187220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3" cstate="print"/>
          <a:srcRect l="23596" t="13085" r="43926" b="18216"/>
          <a:stretch>
            <a:fillRect/>
          </a:stretch>
        </p:blipFill>
        <p:spPr bwMode="auto">
          <a:xfrm>
            <a:off x="2699792" y="1916832"/>
            <a:ext cx="187220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4" cstate="print"/>
          <a:srcRect l="23596" t="15266" r="28816" b="18216"/>
          <a:stretch>
            <a:fillRect/>
          </a:stretch>
        </p:blipFill>
        <p:spPr bwMode="auto">
          <a:xfrm>
            <a:off x="4716016" y="1916832"/>
            <a:ext cx="172819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5" cstate="print"/>
          <a:srcRect l="23828" t="12279" r="29116" b="20185"/>
          <a:stretch>
            <a:fillRect/>
          </a:stretch>
        </p:blipFill>
        <p:spPr bwMode="auto">
          <a:xfrm>
            <a:off x="6588224" y="1916832"/>
            <a:ext cx="180020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1.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tezligi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798848"/>
          <a:ext cx="7848873" cy="4006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2664296"/>
                <a:gridCol w="2736305"/>
              </a:tblGrid>
              <a:tr h="178137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891032">
                <a:tc gridSpan="3">
                  <a:txBody>
                    <a:bodyPr/>
                    <a:lstStyle/>
                    <a:p>
                      <a:pPr algn="ctr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soatiga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70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kilometrdan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tegishli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maktab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maktabgacha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ta’lim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tashkilotlariga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yetmasdan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ketib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300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metrdan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soatiga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30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kilometrdan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dahalari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yondosh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hududlarda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uy-joy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binolari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orasidagi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uchastkasida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soatiga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20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kilometrdan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oshirmasdan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" name="Рисунок 12"/>
          <p:cNvPicPr/>
          <p:nvPr/>
        </p:nvPicPr>
        <p:blipFill>
          <a:blip r:embed="rId2" cstate="print"/>
          <a:srcRect l="26623" t="15522" r="25888" b="20535"/>
          <a:stretch>
            <a:fillRect/>
          </a:stretch>
        </p:blipFill>
        <p:spPr bwMode="auto">
          <a:xfrm>
            <a:off x="827584" y="1916832"/>
            <a:ext cx="223224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24070" t="13407" r="39403" b="47219"/>
          <a:stretch>
            <a:fillRect/>
          </a:stretch>
        </p:blipFill>
        <p:spPr bwMode="auto">
          <a:xfrm>
            <a:off x="3203848" y="1916831"/>
            <a:ext cx="2448272" cy="1584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 l="32099" t="19687" r="31928" b="33064"/>
          <a:stretch>
            <a:fillRect/>
          </a:stretch>
        </p:blipFill>
        <p:spPr bwMode="auto">
          <a:xfrm>
            <a:off x="5940152" y="1916832"/>
            <a:ext cx="2376264" cy="15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1.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tezligi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3" cy="468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2664296"/>
                <a:gridCol w="2736305"/>
              </a:tblGrid>
              <a:tr h="2270381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410139">
                <a:tc gridSpan="3">
                  <a:txBody>
                    <a:bodyPr/>
                    <a:lstStyle/>
                    <a:p>
                      <a:pPr algn="ctr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xavfsizligini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ta’minlash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sohasidagi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respublika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maxsus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komissiyasining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qaroriga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asosan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Toshkent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shahri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yirik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shaharlarning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yuqori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gavjum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hududlarida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soatiga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60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kilometrdan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oshirmasdan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" name="Рисунок 12"/>
          <p:cNvPicPr/>
          <p:nvPr/>
        </p:nvPicPr>
        <p:blipFill>
          <a:blip r:embed="rId2" cstate="print"/>
          <a:srcRect l="26623" t="15522" r="25888" b="20535"/>
          <a:stretch>
            <a:fillRect/>
          </a:stretch>
        </p:blipFill>
        <p:spPr bwMode="auto">
          <a:xfrm>
            <a:off x="827584" y="1916832"/>
            <a:ext cx="223224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24070" t="13407" r="39403" b="47219"/>
          <a:stretch>
            <a:fillRect/>
          </a:stretch>
        </p:blipFill>
        <p:spPr bwMode="auto">
          <a:xfrm>
            <a:off x="3203848" y="1916831"/>
            <a:ext cx="2448272" cy="1584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 l="32099" t="19687" r="31928" b="33064"/>
          <a:stretch>
            <a:fillRect/>
          </a:stretch>
        </p:blipFill>
        <p:spPr bwMode="auto">
          <a:xfrm>
            <a:off x="5940152" y="1916832"/>
            <a:ext cx="2376264" cy="15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1.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tezligi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84784"/>
          <a:ext cx="7848873" cy="468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448"/>
                <a:gridCol w="3816425"/>
              </a:tblGrid>
              <a:tr h="2270381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410139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tashqarida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yengil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to‘liq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vazni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3,5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tonnadan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oshmaydigan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soatiga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100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kilometrdan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oshirmasdan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shaharlararo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qatnaydigan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avtobuslarga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mikroavtobuslarga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soatiga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90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kilometrdan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oshirmasdan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4624" t="14391" r="29722" b="20641"/>
          <a:stretch>
            <a:fillRect/>
          </a:stretch>
        </p:blipFill>
        <p:spPr bwMode="auto">
          <a:xfrm>
            <a:off x="1475656" y="1556792"/>
            <a:ext cx="252028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24542" t="13579" r="29523" b="21453"/>
          <a:stretch>
            <a:fillRect/>
          </a:stretch>
        </p:blipFill>
        <p:spPr bwMode="auto">
          <a:xfrm>
            <a:off x="5292080" y="1556792"/>
            <a:ext cx="2736304" cy="2118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1.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tezligi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09099"/>
          <a:ext cx="7848873" cy="48002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448"/>
                <a:gridCol w="3816425"/>
              </a:tblGrid>
              <a:tr h="2270381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410139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tashqarida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avtobuslar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tirkamali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yengil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mototsikllar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to‘liq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vazni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3,5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tonnadan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ortiq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soatiga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80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kilometrdan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oshirmasdan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tirkamali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soatiga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70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kilometrdan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oshirmasdan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ctr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 l="23798" t="12797" r="30267" b="22235"/>
          <a:stretch>
            <a:fillRect/>
          </a:stretch>
        </p:blipFill>
        <p:spPr bwMode="auto">
          <a:xfrm>
            <a:off x="1403648" y="1628800"/>
            <a:ext cx="2592288" cy="206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 l="24542" t="12594" r="29523" b="21454"/>
          <a:stretch>
            <a:fillRect/>
          </a:stretch>
        </p:blipFill>
        <p:spPr bwMode="auto">
          <a:xfrm>
            <a:off x="5220072" y="1628799"/>
            <a:ext cx="2808312" cy="2034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1.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tezligi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12776"/>
          <a:ext cx="7848873" cy="468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448"/>
                <a:gridCol w="3816425"/>
              </a:tblGrid>
              <a:tr h="2270381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410139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qanday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yukxonasida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odam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tashiyotgan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soatiga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60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kilometrdan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oshirmasdan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bolalar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guruhini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tashkiliy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tashiyotgan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soatiga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60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kilometrdan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oshirmasdan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ctr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23517" t="12422" r="29722" b="21626"/>
          <a:stretch>
            <a:fillRect/>
          </a:stretch>
        </p:blipFill>
        <p:spPr bwMode="auto">
          <a:xfrm>
            <a:off x="1403648" y="1556792"/>
            <a:ext cx="2592288" cy="2055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 l="23989" t="12594" r="29523" b="21454"/>
          <a:stretch>
            <a:fillRect/>
          </a:stretch>
        </p:blipFill>
        <p:spPr bwMode="auto">
          <a:xfrm>
            <a:off x="5292080" y="1556791"/>
            <a:ext cx="2664296" cy="2010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1.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tezligi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12776"/>
          <a:ext cx="7848873" cy="48002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6"/>
                <a:gridCol w="2493378"/>
                <a:gridCol w="2691199"/>
              </a:tblGrid>
              <a:tr h="2270381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410139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qanday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mexanik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shatakka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soatiga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50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kilometrdan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oshirmasdan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og‘ir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vaznli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katta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o‘lchamli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yuklarni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tashiyotgan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tashkiliy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jamlanmada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DYHXX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kelishilgan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oshirmasdan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ctr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24070" t="12422" r="29722" b="20641"/>
          <a:stretch>
            <a:fillRect/>
          </a:stretch>
        </p:blipFill>
        <p:spPr bwMode="auto">
          <a:xfrm>
            <a:off x="899592" y="1628800"/>
            <a:ext cx="2304256" cy="1689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 l="27309" t="18500" r="33951" b="35235"/>
          <a:stretch>
            <a:fillRect/>
          </a:stretch>
        </p:blipFill>
        <p:spPr bwMode="auto">
          <a:xfrm>
            <a:off x="3419872" y="1628800"/>
            <a:ext cx="2304256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 l="29523" t="14563" r="38931" b="40156"/>
          <a:stretch>
            <a:fillRect/>
          </a:stretch>
        </p:blipFill>
        <p:spPr bwMode="auto">
          <a:xfrm>
            <a:off x="5940152" y="1628800"/>
            <a:ext cx="2376264" cy="1685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1.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tezligi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340768"/>
          <a:ext cx="7848873" cy="51050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6"/>
                <a:gridCol w="2493378"/>
                <a:gridCol w="2691199"/>
              </a:tblGrid>
              <a:tr h="2270381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410139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qanday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Qoraqalpog‘iston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Respublikasi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Vazirlar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Kengashi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Toshkent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shahar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viloyatlar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hokimliklari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DYHXX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kelishilgan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sharoitlari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yuqori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kichik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xavfsiz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ta’minlaydigan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ayrim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kamaytirishga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tegishli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algn="ctr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24070" t="12422" r="29722" b="20641"/>
          <a:stretch>
            <a:fillRect/>
          </a:stretch>
        </p:blipFill>
        <p:spPr bwMode="auto">
          <a:xfrm>
            <a:off x="899592" y="1628800"/>
            <a:ext cx="2304256" cy="1689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 l="27309" t="18500" r="33951" b="35235"/>
          <a:stretch>
            <a:fillRect/>
          </a:stretch>
        </p:blipFill>
        <p:spPr bwMode="auto">
          <a:xfrm>
            <a:off x="3419872" y="1628800"/>
            <a:ext cx="2304256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 l="29523" t="14563" r="38931" b="40156"/>
          <a:stretch>
            <a:fillRect/>
          </a:stretch>
        </p:blipFill>
        <p:spPr bwMode="auto">
          <a:xfrm>
            <a:off x="5940152" y="1628800"/>
            <a:ext cx="2376264" cy="1685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1.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tezligi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12776"/>
          <a:ext cx="7848873" cy="468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6"/>
                <a:gridCol w="2493378"/>
                <a:gridCol w="2691199"/>
              </a:tblGrid>
              <a:tr h="2270381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410139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mazkur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texnik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tavsifnomasida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yuqori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cheklangan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taniqlik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ko‘rsatilganidan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ctr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27391" t="17344" r="32208" b="31469"/>
          <a:stretch>
            <a:fillRect/>
          </a:stretch>
        </p:blipFill>
        <p:spPr bwMode="auto">
          <a:xfrm>
            <a:off x="971600" y="1772816"/>
            <a:ext cx="223224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 l="26756" t="21454" r="29523" b="23422"/>
          <a:stretch>
            <a:fillRect/>
          </a:stretch>
        </p:blipFill>
        <p:spPr bwMode="auto">
          <a:xfrm>
            <a:off x="3635896" y="1772816"/>
            <a:ext cx="2016224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 l="23989" t="19485" r="35611" b="23422"/>
          <a:stretch>
            <a:fillRect/>
          </a:stretch>
        </p:blipFill>
        <p:spPr bwMode="auto">
          <a:xfrm>
            <a:off x="6156176" y="1772816"/>
            <a:ext cx="21602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1.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tezligi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3" cy="4752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0"/>
                <a:gridCol w="3888433"/>
              </a:tblGrid>
              <a:tr h="2180394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572134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zaruriyat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bo‘lmaganda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juda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past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xalaqit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yo‘l-transport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hodisasining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zarurati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bo‘lmaganda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tormoz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ctr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 l="31265" t="20297" r="29722" b="33438"/>
          <a:stretch>
            <a:fillRect/>
          </a:stretch>
        </p:blipFill>
        <p:spPr bwMode="auto">
          <a:xfrm>
            <a:off x="1187624" y="1628600"/>
            <a:ext cx="2952328" cy="20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 l="25096" t="13579" r="30076" b="23422"/>
          <a:stretch>
            <a:fillRect/>
          </a:stretch>
        </p:blipFill>
        <p:spPr bwMode="auto">
          <a:xfrm>
            <a:off x="5220072" y="1628800"/>
            <a:ext cx="2880320" cy="1991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2. </a:t>
            </a:r>
            <a:r>
              <a:rPr lang="en-US" sz="2000" b="1" dirty="0" err="1" smtClean="0">
                <a:latin typeface="+mn-lt"/>
              </a:rPr>
              <a:t>Quvib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o‘tish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3" cy="4872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0"/>
                <a:gridCol w="3888433"/>
              </a:tblGrid>
              <a:tr h="2209995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662234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boshlashdan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o‘tmoqchi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yetarlicha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ekanligiga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jarayonida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tug‘dirmasligiga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qatnashchilariga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xalaqit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bermasligiga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orqada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boshlamaganligiga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 l="25731" t="13407" r="29722" b="25563"/>
          <a:stretch>
            <a:fillRect/>
          </a:stretch>
        </p:blipFill>
        <p:spPr bwMode="auto">
          <a:xfrm>
            <a:off x="899592" y="1556792"/>
            <a:ext cx="3528392" cy="2107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 l="24542" t="21454" r="29523" b="29328"/>
          <a:stretch>
            <a:fillRect/>
          </a:stretch>
        </p:blipFill>
        <p:spPr bwMode="auto">
          <a:xfrm>
            <a:off x="4849952" y="1556792"/>
            <a:ext cx="346646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2. </a:t>
            </a:r>
            <a:r>
              <a:rPr lang="en-US" sz="2000" b="1" dirty="0" err="1" smtClean="0">
                <a:latin typeface="+mn-lt"/>
              </a:rPr>
              <a:t>Quvib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o‘tish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.</a:t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84784"/>
          <a:ext cx="7848873" cy="51050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0"/>
                <a:gridCol w="3888433"/>
              </a:tblGrid>
              <a:tr h="2270381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410139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boshlashdan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qayta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tizilish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bermayotganligiga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tugallayotganda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xalaqit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bermasdan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ilgari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egallagan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qatorga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qaytib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ishonch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hosil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ctr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 l="27944" t="17344" r="31655" b="29500"/>
          <a:stretch>
            <a:fillRect/>
          </a:stretch>
        </p:blipFill>
        <p:spPr bwMode="auto">
          <a:xfrm>
            <a:off x="1259632" y="1628800"/>
            <a:ext cx="2736304" cy="191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l="25731" t="13407" r="29722" b="25563"/>
          <a:stretch>
            <a:fillRect/>
          </a:stretch>
        </p:blipFill>
        <p:spPr bwMode="auto">
          <a:xfrm>
            <a:off x="5076056" y="1628801"/>
            <a:ext cx="302433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2. </a:t>
            </a:r>
            <a:r>
              <a:rPr lang="en-US" sz="2000" b="1" dirty="0" err="1" smtClean="0">
                <a:latin typeface="+mn-lt"/>
              </a:rPr>
              <a:t>Quvib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o‘tish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84784"/>
          <a:ext cx="7848873" cy="432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0"/>
                <a:gridCol w="3888433"/>
              </a:tblGrid>
              <a:tr h="209573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224744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relssiz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ikki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ketishga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kirishgan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ctr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 l="27944" t="15375" r="29722" b="32454"/>
          <a:stretch>
            <a:fillRect/>
          </a:stretch>
        </p:blipFill>
        <p:spPr bwMode="auto">
          <a:xfrm>
            <a:off x="1115616" y="1628800"/>
            <a:ext cx="3096344" cy="1800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 l="25649" t="12594" r="30076" b="25391"/>
          <a:stretch>
            <a:fillRect/>
          </a:stretch>
        </p:blipFill>
        <p:spPr bwMode="auto">
          <a:xfrm>
            <a:off x="5004048" y="1628800"/>
            <a:ext cx="3096344" cy="1814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2. </a:t>
            </a:r>
            <a:r>
              <a:rPr lang="en-US" sz="2000" b="1" dirty="0" err="1" smtClean="0">
                <a:latin typeface="+mn-lt"/>
              </a:rPr>
              <a:t>Quvib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o‘tish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.</a:t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84784"/>
          <a:ext cx="7848873" cy="43207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0"/>
                <a:gridCol w="3888433"/>
              </a:tblGrid>
              <a:tr h="209573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224744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haydovchisiga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xatti-harakatlar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to‘sqinlik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tugallagandan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so‘ng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ilgari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egallagan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qaytishi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ctr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 l="24624" t="13407" r="29722" b="29500"/>
          <a:stretch>
            <a:fillRect/>
          </a:stretch>
        </p:blipFill>
        <p:spPr bwMode="auto">
          <a:xfrm>
            <a:off x="1043608" y="1556791"/>
            <a:ext cx="3096344" cy="1923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/>
          <a:srcRect l="25096" t="16532" r="30630" b="26375"/>
          <a:stretch>
            <a:fillRect/>
          </a:stretch>
        </p:blipFill>
        <p:spPr bwMode="auto">
          <a:xfrm>
            <a:off x="5148064" y="1556791"/>
            <a:ext cx="3096344" cy="1931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2. </a:t>
            </a:r>
            <a:r>
              <a:rPr lang="en-US" sz="2000" b="1" dirty="0" err="1" smtClean="0">
                <a:latin typeface="+mn-lt"/>
              </a:rPr>
              <a:t>Quvib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o‘tish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.</a:t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84784"/>
          <a:ext cx="7848873" cy="42694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0"/>
                <a:gridCol w="3888433"/>
              </a:tblGrid>
              <a:tr h="230425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965191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solingan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solinmaydigan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asosiy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hisoblanmaydigan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 l="23517" t="14391" r="31655" b="25563"/>
          <a:stretch>
            <a:fillRect/>
          </a:stretch>
        </p:blipFill>
        <p:spPr bwMode="auto">
          <a:xfrm>
            <a:off x="1117977" y="1628800"/>
            <a:ext cx="3021975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 l="23989" t="12594" r="30630" b="21454"/>
          <a:stretch>
            <a:fillRect/>
          </a:stretch>
        </p:blipFill>
        <p:spPr bwMode="auto">
          <a:xfrm>
            <a:off x="5076056" y="1628800"/>
            <a:ext cx="3024336" cy="2000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2. </a:t>
            </a:r>
            <a:r>
              <a:rPr lang="en-US" sz="2000" b="1" dirty="0" err="1" smtClean="0">
                <a:latin typeface="+mn-lt"/>
              </a:rPr>
              <a:t>Quvib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o‘tish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63809"/>
          <a:ext cx="7848873" cy="42694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0"/>
                <a:gridCol w="3888433"/>
              </a:tblGrid>
              <a:tr h="230425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965191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ko‘priklarda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o‘tkazgichlarda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estakadalarda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 l="24070" t="16360" r="31655" b="25563"/>
          <a:stretch>
            <a:fillRect/>
          </a:stretch>
        </p:blipFill>
        <p:spPr bwMode="auto">
          <a:xfrm>
            <a:off x="5076056" y="1628800"/>
            <a:ext cx="3024337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/>
          <a:srcRect l="6914" t="22266" r="57478" b="40328"/>
          <a:stretch>
            <a:fillRect/>
          </a:stretch>
        </p:blipFill>
        <p:spPr bwMode="auto">
          <a:xfrm>
            <a:off x="1115616" y="1628800"/>
            <a:ext cx="300917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2. </a:t>
            </a:r>
            <a:r>
              <a:rPr lang="en-US" sz="2000" b="1" dirty="0" err="1" smtClean="0">
                <a:latin typeface="+mn-lt"/>
              </a:rPr>
              <a:t>Quvib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o‘tish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.</a:t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84784"/>
          <a:ext cx="7848873" cy="42694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0"/>
                <a:gridCol w="3888433"/>
              </a:tblGrid>
              <a:tr h="230425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965191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temir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kesishmalarida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ulargacha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100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metrdan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qolganda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 l="24624" t="13407" r="29722" b="26547"/>
          <a:stretch>
            <a:fillRect/>
          </a:stretch>
        </p:blipFill>
        <p:spPr bwMode="auto">
          <a:xfrm>
            <a:off x="1115616" y="1628800"/>
            <a:ext cx="3024336" cy="202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/>
          <a:srcRect l="23989" t="13579" r="31183" b="26375"/>
          <a:stretch>
            <a:fillRect/>
          </a:stretch>
        </p:blipFill>
        <p:spPr bwMode="auto">
          <a:xfrm>
            <a:off x="5148064" y="1628800"/>
            <a:ext cx="2880320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504056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2. </a:t>
            </a:r>
            <a:r>
              <a:rPr lang="en-US" sz="2000" b="1" dirty="0" err="1" smtClean="0">
                <a:latin typeface="+mn-lt"/>
              </a:rPr>
              <a:t>Quvib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o‘tish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84784"/>
          <a:ext cx="7848873" cy="42694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0"/>
                <a:gridCol w="3888433"/>
              </a:tblGrid>
              <a:tr h="230425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965191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tepalikning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oxirida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cheklangan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3.20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3.22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oralig‘ida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 l="24070" t="16360" r="29722" b="27532"/>
          <a:stretch>
            <a:fillRect/>
          </a:stretch>
        </p:blipFill>
        <p:spPr bwMode="auto">
          <a:xfrm>
            <a:off x="1043608" y="1643340"/>
            <a:ext cx="3220076" cy="2001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 l="24542" t="14563" r="30076" b="25391"/>
          <a:stretch>
            <a:fillRect/>
          </a:stretch>
        </p:blipFill>
        <p:spPr bwMode="auto">
          <a:xfrm>
            <a:off x="4932040" y="1609481"/>
            <a:ext cx="3240360" cy="203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sz="1800" b="1" dirty="0" smtClean="0">
                <a:latin typeface="+mn-lt"/>
              </a:rPr>
              <a:t>Asosiy va qo‘shimcha o‘quv adabiyotlar hamda axborot manbaalari</a:t>
            </a:r>
            <a:r>
              <a:rPr lang="en-US" sz="1800" b="1" dirty="0" smtClean="0">
                <a:latin typeface="+mn-lt"/>
              </a:rPr>
              <a:t>:</a:t>
            </a:r>
            <a:endParaRPr lang="ru-RU" sz="18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700808"/>
            <a:ext cx="7886700" cy="4536504"/>
          </a:xfrm>
        </p:spPr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uz-Cyrl-UZ" sz="1600" b="1" dirty="0" smtClean="0"/>
              <a:t>       </a:t>
            </a:r>
            <a:r>
              <a:rPr lang="uz-Cyrl-UZ" sz="1800" b="1" dirty="0" smtClean="0"/>
              <a:t>Asosiy adabiyotlar</a:t>
            </a:r>
            <a:r>
              <a:rPr lang="en-US" sz="1800" b="1" dirty="0" smtClean="0"/>
              <a:t>: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1. Yo‘l harakati qoidalari. Rasmiy nashr. Toshkent, Adolat: 2016 y, -120 b. 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en-US" sz="1800" dirty="0" smtClean="0"/>
              <a:t>2. </a:t>
            </a:r>
            <a:r>
              <a:rPr lang="en-US" sz="1800" dirty="0" err="1" smtClean="0"/>
              <a:t>Q.X.Azizov</a:t>
            </a:r>
            <a:r>
              <a:rPr lang="en-US" sz="1800" dirty="0" smtClean="0"/>
              <a:t>. </a:t>
            </a:r>
            <a:r>
              <a:rPr lang="en-US" sz="1800" dirty="0" err="1" smtClean="0"/>
              <a:t>Harakat</a:t>
            </a:r>
            <a:r>
              <a:rPr lang="en-US" sz="1800" dirty="0" smtClean="0"/>
              <a:t> </a:t>
            </a:r>
            <a:r>
              <a:rPr lang="en-US" sz="1800" dirty="0" err="1" smtClean="0"/>
              <a:t>xavfsizligini</a:t>
            </a:r>
            <a:r>
              <a:rPr lang="en-US" sz="1800" dirty="0" smtClean="0"/>
              <a:t> </a:t>
            </a:r>
            <a:r>
              <a:rPr lang="en-US" sz="1800" dirty="0" err="1" smtClean="0"/>
              <a:t>tashkil</a:t>
            </a:r>
            <a:r>
              <a:rPr lang="en-US" sz="1800" dirty="0" smtClean="0"/>
              <a:t> </a:t>
            </a:r>
            <a:r>
              <a:rPr lang="en-US" sz="1800" dirty="0" err="1" smtClean="0"/>
              <a:t>etish</a:t>
            </a:r>
            <a:r>
              <a:rPr lang="en-US" sz="1800" dirty="0" smtClean="0"/>
              <a:t> </a:t>
            </a:r>
            <a:r>
              <a:rPr lang="en-US" sz="1800" dirty="0" err="1" smtClean="0"/>
              <a:t>asoslari</a:t>
            </a:r>
            <a:r>
              <a:rPr lang="en-US" sz="1800" dirty="0" smtClean="0"/>
              <a:t>. </a:t>
            </a:r>
            <a:r>
              <a:rPr lang="it-IT" sz="1800" dirty="0" smtClean="0"/>
              <a:t>T.: </a:t>
            </a:r>
            <a:r>
              <a:rPr lang="en-US" sz="1800" dirty="0" smtClean="0"/>
              <a:t>“</a:t>
            </a:r>
            <a:r>
              <a:rPr lang="uz-Latn-UZ" sz="1800" dirty="0" smtClean="0"/>
              <a:t>Fan va texnologiyalar</a:t>
            </a:r>
            <a:r>
              <a:rPr lang="en-US" sz="1800" dirty="0" smtClean="0"/>
              <a:t>”</a:t>
            </a:r>
            <a:r>
              <a:rPr lang="it-IT" sz="1800" dirty="0" smtClean="0"/>
              <a:t>, 200</a:t>
            </a:r>
            <a:r>
              <a:rPr lang="uz-Latn-UZ" sz="1800" dirty="0" smtClean="0"/>
              <a:t>9</a:t>
            </a:r>
            <a:r>
              <a:rPr lang="it-IT" sz="1800" dirty="0" smtClean="0"/>
              <a:t>-</a:t>
            </a:r>
            <a:r>
              <a:rPr lang="uz-Latn-UZ" sz="1800" dirty="0" smtClean="0"/>
              <a:t>244</a:t>
            </a:r>
            <a:r>
              <a:rPr lang="it-IT" sz="1800" dirty="0" smtClean="0"/>
              <a:t> b.</a:t>
            </a:r>
            <a:endParaRPr lang="ru-RU" sz="1800" dirty="0" smtClean="0"/>
          </a:p>
          <a:p>
            <a:pPr algn="ctr">
              <a:lnSpc>
                <a:spcPct val="100000"/>
              </a:lnSpc>
              <a:buNone/>
            </a:pPr>
            <a:r>
              <a:rPr lang="en-US" sz="1800" b="1" cap="all" dirty="0" err="1" smtClean="0"/>
              <a:t>Q</a:t>
            </a:r>
            <a:r>
              <a:rPr lang="en-US" sz="1800" b="1" dirty="0" err="1" smtClean="0"/>
              <a:t>o</a:t>
            </a:r>
            <a:r>
              <a:rPr lang="en-US" sz="1800" b="1" dirty="0" smtClean="0"/>
              <a:t>‘</a:t>
            </a:r>
            <a:r>
              <a:rPr lang="uz-Cyrl-UZ" sz="1800" b="1" dirty="0" smtClean="0"/>
              <a:t>shimcha adabiyotlar</a:t>
            </a:r>
            <a:r>
              <a:rPr lang="en-US" sz="1800" b="1" dirty="0" smtClean="0"/>
              <a:t>: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en-US" sz="1800" dirty="0" smtClean="0"/>
              <a:t>1. </a:t>
            </a:r>
            <a:r>
              <a:rPr lang="en-US" sz="1800" dirty="0" err="1" smtClean="0"/>
              <a:t>Ryabokon</a:t>
            </a:r>
            <a:r>
              <a:rPr lang="en-US" sz="1800" dirty="0" smtClean="0"/>
              <a:t> </a:t>
            </a:r>
            <a:r>
              <a:rPr lang="en-US" sz="1800" dirty="0" err="1" smtClean="0"/>
              <a:t>Yu.A</a:t>
            </a:r>
            <a:r>
              <a:rPr lang="en-US" sz="1800" dirty="0" smtClean="0"/>
              <a:t>., </a:t>
            </a:r>
            <a:r>
              <a:rPr lang="en-US" sz="1800" dirty="0" err="1" smtClean="0"/>
              <a:t>Zaytsev</a:t>
            </a:r>
            <a:r>
              <a:rPr lang="en-US" sz="1800" dirty="0" smtClean="0"/>
              <a:t> K.V., </a:t>
            </a:r>
            <a:r>
              <a:rPr lang="en-US" sz="1800" dirty="0" err="1" smtClean="0"/>
              <a:t>Yo‘l</a:t>
            </a:r>
            <a:r>
              <a:rPr lang="en-US" sz="1800" dirty="0" smtClean="0"/>
              <a:t> </a:t>
            </a:r>
            <a:r>
              <a:rPr lang="en-US" sz="1800" dirty="0" err="1" smtClean="0"/>
              <a:t>harakatini</a:t>
            </a:r>
            <a:r>
              <a:rPr lang="en-US" sz="1800" dirty="0" smtClean="0"/>
              <a:t> </a:t>
            </a:r>
            <a:r>
              <a:rPr lang="en-US" sz="1800" dirty="0" err="1" smtClean="0"/>
              <a:t>tashkil</a:t>
            </a:r>
            <a:r>
              <a:rPr lang="en-US" sz="1800" dirty="0" smtClean="0"/>
              <a:t> </a:t>
            </a:r>
            <a:r>
              <a:rPr lang="en-US" sz="1800" dirty="0" err="1" smtClean="0"/>
              <a:t>etish</a:t>
            </a:r>
            <a:r>
              <a:rPr lang="en-US" sz="1800" dirty="0" smtClean="0"/>
              <a:t>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 smtClean="0"/>
              <a:t>xavfsizligi</a:t>
            </a:r>
            <a:r>
              <a:rPr lang="en-US" sz="1800" dirty="0" smtClean="0"/>
              <a:t>: </a:t>
            </a:r>
            <a:r>
              <a:rPr lang="en-US" sz="1800" dirty="0" err="1" smtClean="0"/>
              <a:t>kurs</a:t>
            </a:r>
            <a:r>
              <a:rPr lang="en-US" sz="1800" dirty="0" smtClean="0"/>
              <a:t>, Omsk 2007 </a:t>
            </a:r>
            <a:r>
              <a:rPr lang="en-US" sz="1800" dirty="0" err="1" smtClean="0"/>
              <a:t>yil</a:t>
            </a:r>
            <a:r>
              <a:rPr lang="it-IT" sz="1800" dirty="0" smtClean="0"/>
              <a:t>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2. Azizov Q.X.  Harakat xavfsizligini tashkil etish asoslari. T.: “</a:t>
            </a:r>
            <a:r>
              <a:rPr lang="uz-Latn-UZ" sz="1800" dirty="0" smtClean="0"/>
              <a:t>Yozuvchi</a:t>
            </a:r>
            <a:r>
              <a:rPr lang="it-IT" sz="1800" dirty="0" smtClean="0"/>
              <a:t>”, 200</a:t>
            </a:r>
            <a:r>
              <a:rPr lang="uz-Latn-UZ" sz="1800" dirty="0" smtClean="0"/>
              <a:t>2</a:t>
            </a:r>
            <a:r>
              <a:rPr lang="it-IT" sz="1800" dirty="0" smtClean="0"/>
              <a:t>-</a:t>
            </a:r>
            <a:r>
              <a:rPr lang="uz-Latn-UZ" sz="1800" dirty="0" smtClean="0"/>
              <a:t>182</a:t>
            </a:r>
            <a:r>
              <a:rPr lang="it-IT" sz="1800" dirty="0" smtClean="0"/>
              <a:t>-b.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3. Q.X.Azizov.  Harakat xavfsizligini tashkil etish asoslari. Toshk</a:t>
            </a:r>
            <a:r>
              <a:rPr lang="ru-RU" sz="1800" dirty="0" smtClean="0"/>
              <a:t>е</a:t>
            </a:r>
            <a:r>
              <a:rPr lang="it-IT" sz="1800" dirty="0" smtClean="0"/>
              <a:t>nt, 1999, 113-b.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4. A.A.Akilov, Q.A.Karimova, Sh.Sh.Rizayev. Yo‘l harakati qoidalariga suratli sharhlar va mavzuga oid testlar. Toshkent, Avtohamroh 2017 y., 192 b. </a:t>
            </a:r>
            <a:endParaRPr lang="ru-RU" sz="1800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1"/>
            <a:ext cx="7886700" cy="792088"/>
          </a:xfrm>
        </p:spPr>
        <p:txBody>
          <a:bodyPr/>
          <a:lstStyle/>
          <a:p>
            <a:pPr lvl="0" algn="ctr" hangingPunct="0"/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 </a:t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uz-Cyrl-UZ" sz="1800" b="1" dirty="0" smtClean="0">
                <a:latin typeface="+mn-lt"/>
              </a:rPr>
              <a:t>Asosiy va qo‘shimcha o‘quv adabiyotlar hamda axborot manbaalari</a:t>
            </a:r>
            <a:r>
              <a:rPr lang="en-US" sz="1800" b="1" dirty="0" smtClean="0">
                <a:latin typeface="+mn-lt"/>
              </a:rPr>
              <a:t>: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23528" y="1556792"/>
            <a:ext cx="8424936" cy="4104456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1628800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0000"/>
              </a:lnSpc>
            </a:pPr>
            <a:r>
              <a:rPr lang="it-IT" dirty="0" smtClean="0"/>
              <a:t>5. N.F.Muxitdinov,  J.R.Kulmuhamedov. Yo‘l harakati qoidalariga suratli sharhlar va yuqori tezlik chegaralari. Toshkent, 2016 y., 96 b. </a:t>
            </a:r>
            <a:endParaRPr lang="ru-RU" dirty="0" smtClean="0"/>
          </a:p>
          <a:p>
            <a:pPr lvl="0" algn="just">
              <a:lnSpc>
                <a:spcPct val="100000"/>
              </a:lnSpc>
            </a:pPr>
            <a:r>
              <a:rPr lang="it-IT" dirty="0" smtClean="0"/>
              <a:t>6. V.I.Konoplyanko va boshqalar. Yo‘l harakatini tashkil etish va xavfsizligi: darslik: OTM uchun / V.I.Konoplyanko. </a:t>
            </a:r>
            <a:r>
              <a:rPr lang="ru-RU" dirty="0" smtClean="0"/>
              <a:t>М</a:t>
            </a:r>
            <a:r>
              <a:rPr lang="it-IT" dirty="0" smtClean="0"/>
              <a:t>.: “Oliy.mak.”, 2007-383 b.</a:t>
            </a:r>
            <a:endParaRPr lang="ru-RU" dirty="0" smtClean="0"/>
          </a:p>
          <a:p>
            <a:pPr lvl="0" algn="just">
              <a:lnSpc>
                <a:spcPct val="100000"/>
              </a:lnSpc>
            </a:pPr>
            <a:r>
              <a:rPr lang="en-US" dirty="0" smtClean="0"/>
              <a:t>7. </a:t>
            </a:r>
            <a:r>
              <a:rPr lang="ru-RU" dirty="0" smtClean="0"/>
              <a:t>“</a:t>
            </a:r>
            <a:r>
              <a:rPr lang="ru-RU" dirty="0" err="1" smtClean="0"/>
              <a:t>Avtohamro</a:t>
            </a:r>
            <a:r>
              <a:rPr lang="uz-Latn-UZ" dirty="0" smtClean="0"/>
              <a:t>h</a:t>
            </a:r>
            <a:r>
              <a:rPr lang="ru-RU" dirty="0" smtClean="0"/>
              <a:t>” </a:t>
            </a:r>
            <a:r>
              <a:rPr lang="ru-RU" dirty="0" err="1" smtClean="0"/>
              <a:t>jurnali</a:t>
            </a:r>
            <a:r>
              <a:rPr lang="ru-RU" dirty="0" smtClean="0"/>
              <a:t> 1999-201</a:t>
            </a:r>
            <a:r>
              <a:rPr lang="en-US" dirty="0" smtClean="0"/>
              <a:t>8</a:t>
            </a:r>
            <a:r>
              <a:rPr lang="ru-RU" dirty="0" smtClean="0"/>
              <a:t> </a:t>
            </a:r>
            <a:r>
              <a:rPr lang="ru-RU" dirty="0" err="1" smtClean="0"/>
              <a:t>yy</a:t>
            </a:r>
            <a:r>
              <a:rPr lang="ru-RU" dirty="0" smtClean="0"/>
              <a:t>.</a:t>
            </a:r>
          </a:p>
          <a:p>
            <a:pPr marL="342900" indent="-342900"/>
            <a:endParaRPr lang="ru-RU" b="1" dirty="0" smtClean="0"/>
          </a:p>
          <a:p>
            <a:pPr marL="342900" indent="-342900" algn="ctr"/>
            <a:r>
              <a:rPr lang="en-US" b="1" dirty="0" err="1" smtClean="0"/>
              <a:t>Elektron</a:t>
            </a:r>
            <a:r>
              <a:rPr lang="en-US" b="1" dirty="0" smtClean="0"/>
              <a:t> </a:t>
            </a:r>
            <a:r>
              <a:rPr lang="en-US" b="1" dirty="0" err="1" smtClean="0"/>
              <a:t>resurslar</a:t>
            </a:r>
            <a:r>
              <a:rPr lang="en-US" b="1" dirty="0" smtClean="0"/>
              <a:t>: </a:t>
            </a:r>
          </a:p>
          <a:p>
            <a:pPr marL="1588" indent="12700" algn="just"/>
            <a:r>
              <a:rPr lang="en-US" dirty="0" smtClean="0"/>
              <a:t>1. </a:t>
            </a:r>
            <a:r>
              <a:rPr lang="en-US" dirty="0" smtClean="0">
                <a:hlinkClick r:id="rId2"/>
              </a:rPr>
              <a:t> </a:t>
            </a:r>
            <a:r>
              <a:rPr lang="en-US" u="sng" dirty="0" smtClean="0">
                <a:hlinkClick r:id="rId2"/>
              </a:rPr>
              <a:t>https://lex.uz/uz/docs/-5953883</a:t>
            </a:r>
            <a:r>
              <a:rPr lang="en-US" dirty="0" smtClean="0"/>
              <a:t> (</a:t>
            </a:r>
            <a:r>
              <a:rPr lang="en-US" dirty="0" err="1" smtClean="0"/>
              <a:t>O‘zbekiston</a:t>
            </a:r>
            <a:r>
              <a:rPr lang="en-US" dirty="0" smtClean="0"/>
              <a:t> </a:t>
            </a:r>
            <a:r>
              <a:rPr lang="en-US" dirty="0" err="1" smtClean="0"/>
              <a:t>Respublikasi</a:t>
            </a:r>
            <a:r>
              <a:rPr lang="en-US" u="sng" dirty="0" smtClean="0"/>
              <a:t> </a:t>
            </a:r>
            <a:r>
              <a:rPr lang="en-US" dirty="0" err="1" smtClean="0"/>
              <a:t>Vazirlar</a:t>
            </a:r>
            <a:r>
              <a:rPr lang="en-US" dirty="0" smtClean="0"/>
              <a:t> </a:t>
            </a:r>
            <a:r>
              <a:rPr lang="en-US" dirty="0" err="1" smtClean="0"/>
              <a:t>Mahkamasining</a:t>
            </a:r>
            <a:r>
              <a:rPr lang="en-US" dirty="0" smtClean="0"/>
              <a:t> 2022-yil 12-apreldagi 172-son </a:t>
            </a:r>
            <a:r>
              <a:rPr lang="en-US" dirty="0" err="1" smtClean="0"/>
              <a:t>qarori</a:t>
            </a:r>
            <a:r>
              <a:rPr lang="en-US" dirty="0" smtClean="0"/>
              <a:t> 1-ILOVA </a:t>
            </a:r>
            <a:r>
              <a:rPr lang="en-US" dirty="0" err="1" smtClean="0"/>
              <a:t>Yo‘l</a:t>
            </a:r>
            <a:r>
              <a:rPr lang="en-US" dirty="0" smtClean="0"/>
              <a:t> </a:t>
            </a:r>
            <a:r>
              <a:rPr lang="en-US" dirty="0" err="1" smtClean="0"/>
              <a:t>harakati</a:t>
            </a:r>
            <a:r>
              <a:rPr lang="en-US" dirty="0" smtClean="0"/>
              <a:t> </a:t>
            </a:r>
            <a:r>
              <a:rPr lang="en-US" dirty="0" err="1" smtClean="0"/>
              <a:t>qoidalari</a:t>
            </a:r>
            <a:r>
              <a:rPr lang="en-US" dirty="0" smtClean="0"/>
              <a:t>).</a:t>
            </a:r>
            <a:endParaRPr lang="ru-RU" u="sng" dirty="0" smtClean="0"/>
          </a:p>
          <a:p>
            <a:pPr marL="1588" indent="12700" algn="just"/>
            <a:r>
              <a:rPr lang="en-US" dirty="0" smtClean="0"/>
              <a:t>2.Rasm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manbaa</a:t>
            </a:r>
            <a:r>
              <a:rPr lang="ru-RU" dirty="0" smtClean="0"/>
              <a:t> </a:t>
            </a:r>
            <a:r>
              <a:rPr lang="en-US" u="sng" smtClean="0">
                <a:hlinkClick r:id="rId3"/>
              </a:rPr>
              <a:t>https</a:t>
            </a:r>
            <a:r>
              <a:rPr lang="en-US" u="sng" dirty="0" smtClean="0">
                <a:hlinkClick r:id="rId3"/>
              </a:rPr>
              <a:t>://www.youtube.com/watch?v=WtHnDVXAK30&amp;t=215s</a:t>
            </a:r>
            <a:endParaRPr lang="en-US" u="sng" dirty="0" smtClean="0"/>
          </a:p>
          <a:p>
            <a:pPr marL="1588" indent="12700" algn="just"/>
            <a:r>
              <a:rPr lang="en-US" dirty="0" smtClean="0"/>
              <a:t>(</a:t>
            </a:r>
            <a:r>
              <a:rPr lang="en-US" dirty="0" err="1" smtClean="0"/>
              <a:t>Avto</a:t>
            </a:r>
            <a:r>
              <a:rPr lang="en-US" dirty="0" smtClean="0"/>
              <a:t> test – </a:t>
            </a:r>
            <a:r>
              <a:rPr lang="en-US" dirty="0" err="1" smtClean="0"/>
              <a:t>Yo‘l</a:t>
            </a:r>
            <a:r>
              <a:rPr lang="en-US" dirty="0" smtClean="0"/>
              <a:t> </a:t>
            </a:r>
            <a:r>
              <a:rPr lang="en-US" dirty="0" err="1" smtClean="0"/>
              <a:t>harakati</a:t>
            </a:r>
            <a:r>
              <a:rPr lang="en-US" dirty="0" smtClean="0"/>
              <a:t> </a:t>
            </a:r>
            <a:r>
              <a:rPr lang="en-US" dirty="0" err="1" smtClean="0"/>
              <a:t>qoidalari</a:t>
            </a:r>
            <a:r>
              <a:rPr lang="en-US" dirty="0" smtClean="0"/>
              <a:t> 5 - </a:t>
            </a:r>
            <a:r>
              <a:rPr lang="en-US" dirty="0" err="1" smtClean="0"/>
              <a:t>Qism</a:t>
            </a:r>
            <a:r>
              <a:rPr lang="en-US" dirty="0" smtClean="0"/>
              <a:t> "HARAKATLANIISH TARTIBI");</a:t>
            </a:r>
          </a:p>
          <a:p>
            <a:pPr marL="1588" lvl="0" indent="12700" algn="just"/>
            <a:endParaRPr lang="en-US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886700" cy="908721"/>
          </a:xfrm>
        </p:spPr>
        <p:txBody>
          <a:bodyPr/>
          <a:lstStyle/>
          <a:p>
            <a:pPr algn="ctr" hangingPunct="0"/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 </a:t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err="1" smtClean="0">
                <a:latin typeface="+mn-lt"/>
              </a:rPr>
              <a:t>Nazorat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uchun</a:t>
            </a:r>
            <a:r>
              <a:rPr lang="ru-RU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savollar</a:t>
            </a:r>
            <a:r>
              <a:rPr lang="en-US" sz="1800" b="1" dirty="0" smtClean="0">
                <a:latin typeface="+mn-lt"/>
              </a:rPr>
              <a:t>:</a:t>
            </a:r>
            <a:r>
              <a:rPr lang="ru-RU" sz="1800" dirty="0" smtClean="0">
                <a:latin typeface="+mn-lt"/>
              </a:rPr>
              <a:t/>
            </a:r>
            <a:br>
              <a:rPr lang="ru-RU" sz="1800" dirty="0" smtClean="0">
                <a:latin typeface="+mn-lt"/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3024336"/>
          </a:xfrm>
        </p:spPr>
        <p:txBody>
          <a:bodyPr/>
          <a:lstStyle/>
          <a:p>
            <a:pPr lvl="0" algn="just">
              <a:buNone/>
            </a:pPr>
            <a:endParaRPr lang="en-US" sz="2000" dirty="0" smtClean="0"/>
          </a:p>
          <a:p>
            <a:pPr marL="457200" lvl="0" indent="-457200" algn="just">
              <a:buNone/>
            </a:pPr>
            <a:r>
              <a:rPr lang="en-US" sz="2000" dirty="0" smtClean="0"/>
              <a:t>1. </a:t>
            </a:r>
            <a:r>
              <a:rPr lang="ru-RU" sz="2000" dirty="0" err="1" smtClean="0"/>
              <a:t>Aholi</a:t>
            </a:r>
            <a:r>
              <a:rPr lang="ru-RU" sz="2000" dirty="0" smtClean="0"/>
              <a:t> </a:t>
            </a:r>
            <a:r>
              <a:rPr lang="ru-RU" sz="2000" dirty="0" err="1" smtClean="0"/>
              <a:t>punktlarida</a:t>
            </a:r>
            <a:r>
              <a:rPr lang="en-US" sz="2000" dirty="0" smtClean="0"/>
              <a:t> </a:t>
            </a:r>
            <a:r>
              <a:rPr lang="en-US" sz="2000" dirty="0" err="1" smtClean="0"/>
              <a:t>harakatlanish</a:t>
            </a:r>
            <a:r>
              <a:rPr lang="en-US" sz="2000" dirty="0" smtClean="0"/>
              <a:t> </a:t>
            </a:r>
            <a:r>
              <a:rPr lang="en-US" sz="2000" dirty="0" err="1" smtClean="0"/>
              <a:t>tezligi</a:t>
            </a:r>
            <a:r>
              <a:rPr lang="ru-RU" sz="2000" dirty="0" smtClean="0"/>
              <a:t>.</a:t>
            </a:r>
            <a:endParaRPr lang="en-US" sz="2000" dirty="0" smtClean="0"/>
          </a:p>
          <a:p>
            <a:pPr marL="457200" indent="-457200" algn="just">
              <a:buNone/>
            </a:pPr>
            <a:r>
              <a:rPr lang="en-US" sz="2000" dirty="0" smtClean="0"/>
              <a:t>2. </a:t>
            </a:r>
            <a:r>
              <a:rPr lang="ru-RU" sz="2000" dirty="0" err="1" smtClean="0"/>
              <a:t>Aholi</a:t>
            </a:r>
            <a:r>
              <a:rPr lang="ru-RU" sz="2000" dirty="0" smtClean="0"/>
              <a:t> </a:t>
            </a:r>
            <a:r>
              <a:rPr lang="ru-RU" sz="2000" dirty="0" err="1" smtClean="0"/>
              <a:t>punktlaridan</a:t>
            </a:r>
            <a:r>
              <a:rPr lang="ru-RU" sz="2000" dirty="0" smtClean="0"/>
              <a:t> </a:t>
            </a:r>
            <a:r>
              <a:rPr lang="ru-RU" sz="2000" dirty="0" err="1" smtClean="0"/>
              <a:t>tashqarida</a:t>
            </a:r>
            <a:r>
              <a:rPr lang="en-US" sz="2000" dirty="0" smtClean="0"/>
              <a:t> </a:t>
            </a:r>
            <a:r>
              <a:rPr lang="en-US" sz="2000" dirty="0" err="1" smtClean="0"/>
              <a:t>harakatlanish</a:t>
            </a:r>
            <a:r>
              <a:rPr lang="en-US" sz="2000" dirty="0" smtClean="0"/>
              <a:t> </a:t>
            </a:r>
            <a:r>
              <a:rPr lang="en-US" sz="2000" dirty="0" err="1" smtClean="0"/>
              <a:t>tezligi</a:t>
            </a:r>
            <a:r>
              <a:rPr lang="ru-RU" sz="2000" dirty="0" smtClean="0"/>
              <a:t>.</a:t>
            </a:r>
            <a:endParaRPr lang="en-US" sz="2000" dirty="0" smtClean="0"/>
          </a:p>
          <a:p>
            <a:pPr marL="457200" indent="-457200" algn="just">
              <a:buNone/>
            </a:pPr>
            <a:r>
              <a:rPr lang="en-US" sz="2000" dirty="0" smtClean="0"/>
              <a:t>3. </a:t>
            </a:r>
            <a:r>
              <a:rPr lang="ru-RU" sz="2000" dirty="0" err="1" smtClean="0"/>
              <a:t>Haydovchiga</a:t>
            </a:r>
            <a:r>
              <a:rPr lang="ru-RU" sz="2000" dirty="0" smtClean="0"/>
              <a:t> </a:t>
            </a:r>
            <a:r>
              <a:rPr lang="en-US" sz="2000" dirty="0" err="1" smtClean="0"/>
              <a:t>harakatlanish</a:t>
            </a:r>
            <a:r>
              <a:rPr lang="en-US" sz="2000" dirty="0" smtClean="0"/>
              <a:t> </a:t>
            </a:r>
            <a:r>
              <a:rPr lang="en-US" sz="2000" dirty="0" err="1" smtClean="0"/>
              <a:t>tezligi</a:t>
            </a:r>
            <a:r>
              <a:rPr lang="en-US" sz="2000" dirty="0" smtClean="0"/>
              <a:t> </a:t>
            </a:r>
            <a:r>
              <a:rPr lang="ru-RU" sz="2000" dirty="0" err="1" smtClean="0"/>
              <a:t>taqiqlan</a:t>
            </a:r>
            <a:r>
              <a:rPr lang="en-US" sz="2000" dirty="0" smtClean="0"/>
              <a:t> </a:t>
            </a:r>
            <a:r>
              <a:rPr lang="en-US" sz="2000" dirty="0" err="1" smtClean="0"/>
              <a:t>shartlar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marL="6350" lvl="0" indent="-6350" algn="just">
              <a:buNone/>
            </a:pPr>
            <a:r>
              <a:rPr lang="en-US" sz="2000" dirty="0" smtClean="0"/>
              <a:t>4. </a:t>
            </a:r>
            <a:r>
              <a:rPr lang="ru-RU" sz="2000" dirty="0" err="1" smtClean="0"/>
              <a:t>Quvib</a:t>
            </a:r>
            <a:r>
              <a:rPr lang="ru-RU" sz="2000" dirty="0" smtClean="0"/>
              <a:t> </a:t>
            </a:r>
            <a:r>
              <a:rPr lang="ru-RU" sz="2000" dirty="0" err="1" smtClean="0"/>
              <a:t>o‘tishni</a:t>
            </a:r>
            <a:r>
              <a:rPr lang="ru-RU" sz="2000" dirty="0" smtClean="0"/>
              <a:t> </a:t>
            </a:r>
            <a:r>
              <a:rPr lang="ru-RU" sz="2000" dirty="0" err="1" smtClean="0"/>
              <a:t>boshlashdan</a:t>
            </a:r>
            <a:r>
              <a:rPr lang="ru-RU" sz="2000" dirty="0" smtClean="0"/>
              <a:t> </a:t>
            </a:r>
            <a:r>
              <a:rPr lang="ru-RU" sz="2000" dirty="0" err="1" smtClean="0"/>
              <a:t>oldin</a:t>
            </a:r>
            <a:r>
              <a:rPr lang="ru-RU" sz="2000" dirty="0" smtClean="0"/>
              <a:t> </a:t>
            </a:r>
            <a:r>
              <a:rPr lang="ru-RU" sz="2000" dirty="0" err="1" smtClean="0"/>
              <a:t>haydovchi</a:t>
            </a:r>
            <a:r>
              <a:rPr lang="ru-RU" sz="2000" dirty="0" smtClean="0"/>
              <a:t> </a:t>
            </a:r>
            <a:r>
              <a:rPr lang="ru-RU" sz="2000" dirty="0" err="1" smtClean="0"/>
              <a:t>ishonch</a:t>
            </a:r>
            <a:r>
              <a:rPr lang="ru-RU" sz="2000" dirty="0" smtClean="0"/>
              <a:t> </a:t>
            </a:r>
            <a:r>
              <a:rPr lang="ru-RU" sz="2000" dirty="0" err="1" smtClean="0"/>
              <a:t>hosil</a:t>
            </a:r>
            <a:r>
              <a:rPr lang="ru-RU" sz="2000" dirty="0" smtClean="0"/>
              <a:t> </a:t>
            </a:r>
            <a:r>
              <a:rPr lang="ru-RU" sz="2000" dirty="0" err="1" smtClean="0"/>
              <a:t>qilishi</a:t>
            </a:r>
            <a:r>
              <a:rPr lang="ru-RU" sz="2000" dirty="0" smtClean="0"/>
              <a:t> </a:t>
            </a:r>
            <a:r>
              <a:rPr lang="ru-RU" sz="2000" dirty="0" err="1" smtClean="0"/>
              <a:t>shart</a:t>
            </a:r>
            <a:r>
              <a:rPr lang="en-US" sz="2000" dirty="0" smtClean="0"/>
              <a:t> </a:t>
            </a:r>
            <a:r>
              <a:rPr lang="en-US" sz="2000" dirty="0" err="1" smtClean="0"/>
              <a:t>bo‘lgan</a:t>
            </a:r>
            <a:r>
              <a:rPr lang="en-US" sz="2000" dirty="0" smtClean="0"/>
              <a:t> </a:t>
            </a:r>
            <a:r>
              <a:rPr lang="en-US" sz="2000" dirty="0" err="1" smtClean="0"/>
              <a:t>holatlar</a:t>
            </a:r>
            <a:r>
              <a:rPr lang="en-US" sz="2000" dirty="0" smtClean="0"/>
              <a:t>. </a:t>
            </a:r>
            <a:endParaRPr lang="ru-RU" sz="2000" dirty="0" smtClean="0"/>
          </a:p>
          <a:p>
            <a:pPr marL="6350" lvl="0" indent="-6350" algn="just">
              <a:buNone/>
            </a:pPr>
            <a:r>
              <a:rPr lang="en-US" sz="2000" dirty="0" smtClean="0"/>
              <a:t>5. </a:t>
            </a:r>
            <a:r>
              <a:rPr lang="ru-RU" sz="2000" dirty="0" err="1" smtClean="0"/>
              <a:t>Quvib</a:t>
            </a:r>
            <a:r>
              <a:rPr lang="ru-RU" sz="2000" dirty="0" smtClean="0"/>
              <a:t> </a:t>
            </a:r>
            <a:r>
              <a:rPr lang="ru-RU" sz="2000" dirty="0" err="1" smtClean="0"/>
              <a:t>o‘tish</a:t>
            </a:r>
            <a:r>
              <a:rPr lang="ru-RU" sz="2000" dirty="0" smtClean="0"/>
              <a:t> </a:t>
            </a:r>
            <a:r>
              <a:rPr lang="ru-RU" sz="2000" dirty="0" err="1" smtClean="0"/>
              <a:t>taqiqlan</a:t>
            </a:r>
            <a:r>
              <a:rPr lang="en-US" sz="2000" dirty="0" err="1" smtClean="0"/>
              <a:t>gan</a:t>
            </a:r>
            <a:r>
              <a:rPr lang="en-US" sz="2000" dirty="0" smtClean="0"/>
              <a:t> </a:t>
            </a:r>
            <a:r>
              <a:rPr lang="en-US" sz="2000" dirty="0" err="1" smtClean="0"/>
              <a:t>holatlar</a:t>
            </a:r>
            <a:r>
              <a:rPr lang="en-US" sz="2000" dirty="0" smtClean="0"/>
              <a:t>. </a:t>
            </a:r>
            <a:endParaRPr lang="ru-RU" sz="2000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251520" y="2420888"/>
            <a:ext cx="8748000" cy="2268000"/>
          </a:xfrm>
          <a:prstGeom prst="ribbon2">
            <a:avLst>
              <a:gd name="adj1" fmla="val 21585"/>
              <a:gd name="adj2" fmla="val 58769"/>
            </a:avLst>
          </a:prstGeom>
          <a:blipFill dpi="0" rotWithShape="0">
            <a:blip r:embed="rId2" cstate="print">
              <a:alphaModFix amt="31000"/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aturation sat="85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cs typeface="Arial" panose="020B0604020202020204" pitchFamily="34" charset="0"/>
              </a:rPr>
              <a:t>E’TIBORINGIZ UCHUN </a:t>
            </a:r>
            <a:r>
              <a:rPr lang="en-US" sz="2800" b="1" dirty="0" smtClean="0">
                <a:cs typeface="Arial" panose="020B0604020202020204" pitchFamily="34" charset="0"/>
              </a:rPr>
              <a:t>RAHMAT !!!</a:t>
            </a:r>
            <a:endParaRPr lang="ru-RU" sz="2800" b="1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6824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49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10217</TotalTime>
  <Words>1079</Words>
  <Application>Microsoft Office PowerPoint</Application>
  <PresentationFormat>Экран (4:3)</PresentationFormat>
  <Paragraphs>141</Paragraphs>
  <Slides>27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Тема49</vt:lpstr>
      <vt:lpstr>Слайд 1</vt:lpstr>
      <vt:lpstr>Слайд 2</vt:lpstr>
      <vt:lpstr>                                            </vt:lpstr>
      <vt:lpstr>Слайд 4</vt:lpstr>
      <vt:lpstr>    1. Harakatlanish tezligi.    </vt:lpstr>
      <vt:lpstr>    1. Harakatlanish tezligi.    </vt:lpstr>
      <vt:lpstr>   1. Harakatlanish tezligi.  </vt:lpstr>
      <vt:lpstr>    1. Harakatlanish tezligi.    </vt:lpstr>
      <vt:lpstr>    1. Harakatlanish tezligi.    </vt:lpstr>
      <vt:lpstr>    1. Harakatlanish tezligi.    </vt:lpstr>
      <vt:lpstr>    1. Harakatlanish tezligi.    </vt:lpstr>
      <vt:lpstr>    1. Harakatlanish tezligi.    </vt:lpstr>
      <vt:lpstr>    1. Harakatlanish tezligi.    </vt:lpstr>
      <vt:lpstr>    1. Harakatlanish tezligi.    </vt:lpstr>
      <vt:lpstr>    1. Harakatlanish tezligi.    </vt:lpstr>
      <vt:lpstr>    2. Quvib o‘tish.    </vt:lpstr>
      <vt:lpstr>    2. Quvib o‘tish. .   </vt:lpstr>
      <vt:lpstr>    2. Quvib o‘tish.    </vt:lpstr>
      <vt:lpstr>    2. Quvib o‘tish. .   </vt:lpstr>
      <vt:lpstr>    2. Quvib o‘tish. .   </vt:lpstr>
      <vt:lpstr>    2. Quvib o‘tish.    </vt:lpstr>
      <vt:lpstr>    2. Quvib o‘tish. .   </vt:lpstr>
      <vt:lpstr>    2. Quvib o‘tish.    </vt:lpstr>
      <vt:lpstr>Asosiy va qo‘shimcha o‘quv adabiyotlar hamda axborot manbaalari:</vt:lpstr>
      <vt:lpstr>      Asosiy va qo‘shimcha o‘quv adabiyotlar hamda axborot manbaalari:  </vt:lpstr>
      <vt:lpstr>      Nazorat uchun savollar:   </vt:lpstr>
      <vt:lpstr>Слайд 27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ANDIJAN MACHININE Building Institute Machine building fakultete  3 course 140-14 group Allamuradov Urozali</dc:title>
  <dc:creator>baza</dc:creator>
  <cp:lastModifiedBy>SAMSUNG</cp:lastModifiedBy>
  <cp:revision>945</cp:revision>
  <dcterms:created xsi:type="dcterms:W3CDTF">2017-02-16T18:20:43Z</dcterms:created>
  <dcterms:modified xsi:type="dcterms:W3CDTF">2023-05-09T14:22:12Z</dcterms:modified>
</cp:coreProperties>
</file>