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http://customooxmlschemas.google.com/">
      <go:slidesCustomData xmlns:go="http://customooxmlschemas.google.com/" r:id="rId34" roundtripDataSignature="AMtx7mgW7zExWOoEBrOnfQOWbB0c4n5Lr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ACA9EEA8-B9D3-4409-9756-F9FAB8A028B2}">
  <a:tblStyle styleId="{ACA9EEA8-B9D3-4409-9756-F9FAB8A028B2}" styleName="Table_0">
    <a:wholeTbl>
      <a:tcTxStyle b="off" i="off">
        <a:font>
          <a:latin typeface="Times New Roman"/>
          <a:ea typeface="Times New Roman"/>
          <a:cs typeface="Times New Roman"/>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Times New Roman"/>
          <a:ea typeface="Times New Roman"/>
          <a:cs typeface="Times New Roman"/>
        </a:font>
        <a:schemeClr val="lt1"/>
      </a:tcTxStyle>
      <a:tcStyle>
        <a:fill>
          <a:solidFill>
            <a:schemeClr val="accent1"/>
          </a:solidFill>
        </a:fill>
      </a:tcStyle>
    </a:lastCol>
    <a:firstCol>
      <a:tcTxStyle b="on" i="off">
        <a:font>
          <a:latin typeface="Times New Roman"/>
          <a:ea typeface="Times New Roman"/>
          <a:cs typeface="Times New Roman"/>
        </a:font>
        <a:schemeClr val="lt1"/>
      </a:tcTxStyle>
      <a:tcStyle>
        <a:fill>
          <a:solidFill>
            <a:schemeClr val="accent1"/>
          </a:solidFill>
        </a:fill>
      </a:tcStyle>
    </a:firstCol>
    <a:lastRow>
      <a:tcTxStyle b="on" i="off">
        <a:font>
          <a:latin typeface="Times New Roman"/>
          <a:ea typeface="Times New Roman"/>
          <a:cs typeface="Times New Roman"/>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Times New Roman"/>
          <a:ea typeface="Times New Roman"/>
          <a:cs typeface="Times New Roman"/>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12" Type="http://schemas.openxmlformats.org/officeDocument/2006/relationships/slide" Target="slides/slide6.xml"/><Relationship Id="rId34" Type="http://customschemas.google.com/relationships/presentationmetadata" Target="metadata"/><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ru-RU"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4" name="Google Shape;94;p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 name="Google Shape;95;p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 name="Google Shape;101;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1" name="Google Shape;111;p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6" name="Google Shape;136;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5" name="Google Shape;145;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4" name="Google Shape;154;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3" name="Google Shape;163;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4" name="Google Shape;184;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4" name="Google Shape;194;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4" name="Google Shape;214;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4" name="Google Shape;234;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4" name="Google Shape;254;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3" name="Google Shape;263;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2" name="Google Shape;272;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1" name="Google Shape;281;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0" name="Google Shape;290;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6" name="Google Shape;306;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3" name="Google Shape;313;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9" name="Google Shape;319;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15" name="Shape 15"/>
        <p:cNvGrpSpPr/>
        <p:nvPr/>
      </p:nvGrpSpPr>
      <p:grpSpPr>
        <a:xfrm>
          <a:off x="0" y="0"/>
          <a:ext cx="0" cy="0"/>
          <a:chOff x="0" y="0"/>
          <a:chExt cx="0" cy="0"/>
        </a:xfrm>
      </p:grpSpPr>
      <p:sp>
        <p:nvSpPr>
          <p:cNvPr id="16" name="Google Shape;16;p29"/>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29"/>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29"/>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mc:AlternateContent>
    <mc:Choice Requires="p14">
      <p:transition spd="slow" p14:dur="2500">
        <p14:prism dir="l"/>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9" name="Shape 19"/>
        <p:cNvGrpSpPr/>
        <p:nvPr/>
      </p:nvGrpSpPr>
      <p:grpSpPr>
        <a:xfrm>
          <a:off x="0" y="0"/>
          <a:ext cx="0" cy="0"/>
          <a:chOff x="0" y="0"/>
          <a:chExt cx="0" cy="0"/>
        </a:xfrm>
      </p:grpSpPr>
      <p:sp>
        <p:nvSpPr>
          <p:cNvPr id="20" name="Google Shape;20;p30"/>
          <p:cNvSpPr txBox="1"/>
          <p:nvPr>
            <p:ph type="ctrTitle"/>
          </p:nvPr>
        </p:nvSpPr>
        <p:spPr>
          <a:xfrm>
            <a:off x="685800" y="1122363"/>
            <a:ext cx="77724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SzPts val="1400"/>
              <a:buNone/>
              <a:defRPr sz="60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21" name="Google Shape;21;p30"/>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2" name="Google Shape;22;p30"/>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0"/>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0"/>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mc:AlternateContent>
    <mc:Choice Requires="p14">
      <p:transition spd="slow" p14:dur="2500">
        <p14:prism dir="l"/>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5" name="Shape 25"/>
        <p:cNvGrpSpPr/>
        <p:nvPr/>
      </p:nvGrpSpPr>
      <p:grpSpPr>
        <a:xfrm>
          <a:off x="0" y="0"/>
          <a:ext cx="0" cy="0"/>
          <a:chOff x="0" y="0"/>
          <a:chExt cx="0" cy="0"/>
        </a:xfrm>
      </p:grpSpPr>
      <p:sp>
        <p:nvSpPr>
          <p:cNvPr id="26" name="Google Shape;26;p31"/>
          <p:cNvSpPr txBox="1"/>
          <p:nvPr>
            <p:ph type="title"/>
          </p:nvPr>
        </p:nvSpPr>
        <p:spPr>
          <a:xfrm>
            <a:off x="628650" y="365125"/>
            <a:ext cx="78867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27" name="Google Shape;27;p31"/>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31"/>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1"/>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1"/>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mc:AlternateContent>
    <mc:Choice Requires="p14">
      <p:transition spd="slow" p14:dur="2500">
        <p14:prism dir="l"/>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31" name="Shape 31"/>
        <p:cNvGrpSpPr/>
        <p:nvPr/>
      </p:nvGrpSpPr>
      <p:grpSpPr>
        <a:xfrm>
          <a:off x="0" y="0"/>
          <a:ext cx="0" cy="0"/>
          <a:chOff x="0" y="0"/>
          <a:chExt cx="0" cy="0"/>
        </a:xfrm>
      </p:grpSpPr>
      <p:sp>
        <p:nvSpPr>
          <p:cNvPr id="32" name="Google Shape;32;p32"/>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60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3" name="Google Shape;33;p32"/>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sz="2400">
                <a:solidFill>
                  <a:schemeClr val="dk1"/>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32"/>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2"/>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2"/>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mc:AlternateContent>
    <mc:Choice Requires="p14">
      <p:transition spd="slow" p14:dur="2500">
        <p14:prism dir="l"/>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7" name="Shape 37"/>
        <p:cNvGrpSpPr/>
        <p:nvPr/>
      </p:nvGrpSpPr>
      <p:grpSpPr>
        <a:xfrm>
          <a:off x="0" y="0"/>
          <a:ext cx="0" cy="0"/>
          <a:chOff x="0" y="0"/>
          <a:chExt cx="0" cy="0"/>
        </a:xfrm>
      </p:grpSpPr>
      <p:sp>
        <p:nvSpPr>
          <p:cNvPr id="38" name="Google Shape;38;p33"/>
          <p:cNvSpPr txBox="1"/>
          <p:nvPr>
            <p:ph type="title"/>
          </p:nvPr>
        </p:nvSpPr>
        <p:spPr>
          <a:xfrm>
            <a:off x="628650" y="365125"/>
            <a:ext cx="78867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9" name="Google Shape;39;p33"/>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33"/>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33"/>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33"/>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3"/>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mc:AlternateContent>
    <mc:Choice Requires="p14">
      <p:transition spd="slow" p14:dur="2500">
        <p14:prism dir="l"/>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4" name="Shape 44"/>
        <p:cNvGrpSpPr/>
        <p:nvPr/>
      </p:nvGrpSpPr>
      <p:grpSpPr>
        <a:xfrm>
          <a:off x="0" y="0"/>
          <a:ext cx="0" cy="0"/>
          <a:chOff x="0" y="0"/>
          <a:chExt cx="0" cy="0"/>
        </a:xfrm>
      </p:grpSpPr>
      <p:sp>
        <p:nvSpPr>
          <p:cNvPr id="45" name="Google Shape;45;p34"/>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46" name="Google Shape;46;p34"/>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34"/>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34"/>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34"/>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34"/>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4"/>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4"/>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mc:AlternateContent>
    <mc:Choice Requires="p14">
      <p:transition spd="slow" p14:dur="2500">
        <p14:prism dir="l"/>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3" name="Shape 53"/>
        <p:cNvGrpSpPr/>
        <p:nvPr/>
      </p:nvGrpSpPr>
      <p:grpSpPr>
        <a:xfrm>
          <a:off x="0" y="0"/>
          <a:ext cx="0" cy="0"/>
          <a:chOff x="0" y="0"/>
          <a:chExt cx="0" cy="0"/>
        </a:xfrm>
      </p:grpSpPr>
      <p:sp>
        <p:nvSpPr>
          <p:cNvPr id="54" name="Google Shape;54;p35"/>
          <p:cNvSpPr txBox="1"/>
          <p:nvPr>
            <p:ph type="title"/>
          </p:nvPr>
        </p:nvSpPr>
        <p:spPr>
          <a:xfrm>
            <a:off x="628650" y="365125"/>
            <a:ext cx="78867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55" name="Google Shape;55;p35"/>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5"/>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5"/>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mc:AlternateContent>
    <mc:Choice Requires="p14">
      <p:transition spd="slow" p14:dur="2500">
        <p14:prism dir="l"/>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8" name="Shape 58"/>
        <p:cNvGrpSpPr/>
        <p:nvPr/>
      </p:nvGrpSpPr>
      <p:grpSpPr>
        <a:xfrm>
          <a:off x="0" y="0"/>
          <a:ext cx="0" cy="0"/>
          <a:chOff x="0" y="0"/>
          <a:chExt cx="0" cy="0"/>
        </a:xfrm>
      </p:grpSpPr>
      <p:sp>
        <p:nvSpPr>
          <p:cNvPr id="59" name="Google Shape;59;p36"/>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32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60" name="Google Shape;60;p36"/>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36"/>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36"/>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6"/>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6"/>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mc:AlternateContent>
    <mc:Choice Requires="p14">
      <p:transition spd="slow" p14:dur="2500">
        <p14:prism dir="l"/>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5" name="Shape 65"/>
        <p:cNvGrpSpPr/>
        <p:nvPr/>
      </p:nvGrpSpPr>
      <p:grpSpPr>
        <a:xfrm>
          <a:off x="0" y="0"/>
          <a:ext cx="0" cy="0"/>
          <a:chOff x="0" y="0"/>
          <a:chExt cx="0" cy="0"/>
        </a:xfrm>
      </p:grpSpPr>
      <p:sp>
        <p:nvSpPr>
          <p:cNvPr id="66" name="Google Shape;66;p37"/>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32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67" name="Google Shape;67;p37"/>
          <p:cNvSpPr/>
          <p:nvPr>
            <p:ph idx="2" type="pic"/>
          </p:nvPr>
        </p:nvSpPr>
        <p:spPr>
          <a:xfrm>
            <a:off x="3887391" y="987426"/>
            <a:ext cx="4629150" cy="4873625"/>
          </a:xfrm>
          <a:prstGeom prst="rect">
            <a:avLst/>
          </a:prstGeom>
          <a:noFill/>
          <a:ln>
            <a:noFill/>
          </a:ln>
        </p:spPr>
      </p:sp>
      <p:sp>
        <p:nvSpPr>
          <p:cNvPr id="68" name="Google Shape;68;p37"/>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37"/>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7"/>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7"/>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mc:AlternateContent>
    <mc:Choice Requires="p14">
      <p:transition spd="slow" p14:dur="2500">
        <p14:prism dir="l"/>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2" name="Shape 72"/>
        <p:cNvGrpSpPr/>
        <p:nvPr/>
      </p:nvGrpSpPr>
      <p:grpSpPr>
        <a:xfrm>
          <a:off x="0" y="0"/>
          <a:ext cx="0" cy="0"/>
          <a:chOff x="0" y="0"/>
          <a:chExt cx="0" cy="0"/>
        </a:xfrm>
      </p:grpSpPr>
      <p:sp>
        <p:nvSpPr>
          <p:cNvPr id="73" name="Google Shape;73;p38"/>
          <p:cNvSpPr txBox="1"/>
          <p:nvPr>
            <p:ph type="title"/>
          </p:nvPr>
        </p:nvSpPr>
        <p:spPr>
          <a:xfrm>
            <a:off x="628650" y="365125"/>
            <a:ext cx="78867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74" name="Google Shape;74;p38"/>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38"/>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38"/>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38"/>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mc:AlternateContent>
    <mc:Choice Requires="p14">
      <p:transition spd="slow" p14:dur="2500">
        <p14:prism dir="l"/>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8" name="Shape 78"/>
        <p:cNvGrpSpPr/>
        <p:nvPr/>
      </p:nvGrpSpPr>
      <p:grpSpPr>
        <a:xfrm>
          <a:off x="0" y="0"/>
          <a:ext cx="0" cy="0"/>
          <a:chOff x="0" y="0"/>
          <a:chExt cx="0" cy="0"/>
        </a:xfrm>
      </p:grpSpPr>
      <p:sp>
        <p:nvSpPr>
          <p:cNvPr id="79" name="Google Shape;79;p39"/>
          <p:cNvSpPr txBox="1"/>
          <p:nvPr>
            <p:ph type="title"/>
          </p:nvPr>
        </p:nvSpPr>
        <p:spPr>
          <a:xfrm rot="5400000">
            <a:off x="4623594" y="2285207"/>
            <a:ext cx="5811838" cy="1971675"/>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80" name="Google Shape;80;p39"/>
          <p:cNvSpPr txBox="1"/>
          <p:nvPr>
            <p:ph idx="1" type="body"/>
          </p:nvPr>
        </p:nvSpPr>
        <p:spPr>
          <a:xfrm rot="5400000">
            <a:off x="623094" y="370681"/>
            <a:ext cx="5811838" cy="5800725"/>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39"/>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39"/>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39"/>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mc:AlternateContent>
    <mc:Choice Requires="p14">
      <p:transition spd="slow" p14:dur="2500">
        <p14:prism dir="l"/>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28"/>
          <p:cNvSpPr txBox="1"/>
          <p:nvPr>
            <p:ph type="title"/>
          </p:nvPr>
        </p:nvSpPr>
        <p:spPr>
          <a:xfrm>
            <a:off x="628650" y="365125"/>
            <a:ext cx="78867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SzPts val="1400"/>
              <a:buNone/>
              <a:defRPr b="0" i="0" sz="4400" u="none" cap="none" strike="noStrike">
                <a:solidFill>
                  <a:schemeClr val="dk1"/>
                </a:solidFill>
                <a:latin typeface="Arial"/>
                <a:ea typeface="Arial"/>
                <a:cs typeface="Arial"/>
                <a:sym typeface="Arial"/>
              </a:defRPr>
            </a:lvl1pPr>
            <a:lvl2pPr lvl="1"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2pPr>
            <a:lvl3pPr lvl="2"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3pPr>
            <a:lvl4pPr lvl="3"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4pPr>
            <a:lvl5pPr lvl="4"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5pPr>
            <a:lvl6pPr lvl="5"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6pPr>
            <a:lvl7pPr lvl="6"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7pPr>
            <a:lvl8pPr lvl="7"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8pPr>
            <a:lvl9pPr lvl="8" marR="0" rtl="0" algn="l">
              <a:lnSpc>
                <a:spcPct val="90000"/>
              </a:lnSpc>
              <a:spcBef>
                <a:spcPts val="0"/>
              </a:spcBef>
              <a:spcAft>
                <a:spcPts val="0"/>
              </a:spcAft>
              <a:buSzPts val="1400"/>
              <a:buNone/>
              <a:defRPr b="0" i="0" sz="4400" u="none" cap="none" strike="noStrike">
                <a:solidFill>
                  <a:schemeClr val="dk1"/>
                </a:solidFill>
                <a:latin typeface="Calibri"/>
                <a:ea typeface="Calibri"/>
                <a:cs typeface="Calibri"/>
                <a:sym typeface="Calibri"/>
              </a:defRPr>
            </a:lvl9pPr>
          </a:lstStyle>
          <a:p/>
        </p:txBody>
      </p:sp>
      <p:sp>
        <p:nvSpPr>
          <p:cNvPr id="11" name="Google Shape;11;p28"/>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Times New Roman"/>
                <a:ea typeface="Times New Roman"/>
                <a:cs typeface="Times New Roman"/>
                <a:sym typeface="Times New Roman"/>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Times New Roman"/>
                <a:ea typeface="Times New Roman"/>
                <a:cs typeface="Times New Roman"/>
                <a:sym typeface="Times New Roman"/>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Times New Roman"/>
                <a:ea typeface="Times New Roman"/>
                <a:cs typeface="Times New Roman"/>
                <a:sym typeface="Times New Roman"/>
              </a:defRPr>
            </a:lvl3pPr>
            <a:lvl4pPr indent="-355600" lvl="3" marL="18288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Times New Roman"/>
                <a:ea typeface="Times New Roman"/>
                <a:cs typeface="Times New Roman"/>
                <a:sym typeface="Times New Roman"/>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Times New Roman"/>
                <a:ea typeface="Times New Roman"/>
                <a:cs typeface="Times New Roman"/>
                <a:sym typeface="Times New Roman"/>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Times New Roman"/>
                <a:ea typeface="Times New Roman"/>
                <a:cs typeface="Times New Roman"/>
                <a:sym typeface="Times New Roman"/>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Times New Roman"/>
                <a:ea typeface="Times New Roman"/>
                <a:cs typeface="Times New Roman"/>
                <a:sym typeface="Times New Roman"/>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Times New Roman"/>
                <a:ea typeface="Times New Roman"/>
                <a:cs typeface="Times New Roman"/>
                <a:sym typeface="Times New Roman"/>
              </a:defRPr>
            </a:lvl9pPr>
          </a:lstStyle>
          <a:p/>
        </p:txBody>
      </p:sp>
      <p:sp>
        <p:nvSpPr>
          <p:cNvPr id="12" name="Google Shape;12;p28"/>
          <p:cNvSpPr txBox="1"/>
          <p:nvPr>
            <p:ph idx="10" type="dt"/>
          </p:nvPr>
        </p:nvSpPr>
        <p:spPr>
          <a:xfrm>
            <a:off x="628650" y="6356350"/>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Times New Roman"/>
                <a:ea typeface="Times New Roman"/>
                <a:cs typeface="Times New Roman"/>
                <a:sym typeface="Times New Roman"/>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13" name="Google Shape;13;p28"/>
          <p:cNvSpPr txBox="1"/>
          <p:nvPr>
            <p:ph idx="11" type="ftr"/>
          </p:nvPr>
        </p:nvSpPr>
        <p:spPr>
          <a:xfrm>
            <a:off x="3028950" y="6356350"/>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Times New Roman"/>
                <a:ea typeface="Times New Roman"/>
                <a:cs typeface="Times New Roman"/>
                <a:sym typeface="Times New Roman"/>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14" name="Google Shape;14;p28"/>
          <p:cNvSpPr txBox="1"/>
          <p:nvPr>
            <p:ph idx="12" type="sldNum"/>
          </p:nvPr>
        </p:nvSpPr>
        <p:spPr>
          <a:xfrm>
            <a:off x="6457950" y="6356350"/>
            <a:ext cx="20574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rgbClr val="898989"/>
              </a:buClr>
              <a:buSzPts val="1200"/>
              <a:buFont typeface="Times New Roman"/>
              <a:buNone/>
              <a:defRPr b="0" i="0" sz="1200" u="none" cap="none" strike="noStrik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mc:AlternateContent>
    <mc:Choice Requires="p14">
      <p:transition spd="slow" p14:dur="2500">
        <p14:prism dir="l"/>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5.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1.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9.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9.png"/><Relationship Id="rId4" Type="http://schemas.openxmlformats.org/officeDocument/2006/relationships/image" Target="../media/image36.png"/><Relationship Id="rId5"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8.png"/><Relationship Id="rId4" Type="http://schemas.openxmlformats.org/officeDocument/2006/relationships/image" Target="../media/image16.png"/><Relationship Id="rId5"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40.png"/><Relationship Id="rId4" Type="http://schemas.openxmlformats.org/officeDocument/2006/relationships/image" Target="../media/image49.png"/><Relationship Id="rId5" Type="http://schemas.openxmlformats.org/officeDocument/2006/relationships/image" Target="../media/image1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2.jpg"/><Relationship Id="rId4" Type="http://schemas.openxmlformats.org/officeDocument/2006/relationships/image" Target="../media/image27.png"/><Relationship Id="rId5"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35.png"/><Relationship Id="rId4" Type="http://schemas.openxmlformats.org/officeDocument/2006/relationships/image" Target="../media/image25.png"/><Relationship Id="rId5" Type="http://schemas.openxmlformats.org/officeDocument/2006/relationships/image" Target="../media/image4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20.png"/><Relationship Id="rId4" Type="http://schemas.openxmlformats.org/officeDocument/2006/relationships/image" Target="../media/image22.jpg"/><Relationship Id="rId5" Type="http://schemas.openxmlformats.org/officeDocument/2006/relationships/image" Target="../media/image4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43.jpg"/><Relationship Id="rId4" Type="http://schemas.openxmlformats.org/officeDocument/2006/relationships/image" Target="../media/image24.png"/><Relationship Id="rId5" Type="http://schemas.openxmlformats.org/officeDocument/2006/relationships/image" Target="../media/image3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23.png"/><Relationship Id="rId4" Type="http://schemas.openxmlformats.org/officeDocument/2006/relationships/image" Target="../media/image30.jpg"/><Relationship Id="rId5" Type="http://schemas.openxmlformats.org/officeDocument/2006/relationships/image" Target="../media/image26.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29.png"/><Relationship Id="rId4" Type="http://schemas.openxmlformats.org/officeDocument/2006/relationships/image" Target="../media/image46.png"/><Relationship Id="rId5" Type="http://schemas.openxmlformats.org/officeDocument/2006/relationships/image" Target="../media/image2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31.png"/><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37.png"/><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37.png"/><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44.png"/><Relationship Id="rId4" Type="http://schemas.openxmlformats.org/officeDocument/2006/relationships/image" Target="../media/image5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45.png"/><Relationship Id="rId4" Type="http://schemas.openxmlformats.org/officeDocument/2006/relationships/image" Target="../media/image50.png"/><Relationship Id="rId5" Type="http://schemas.openxmlformats.org/officeDocument/2006/relationships/image" Target="../media/image4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hyperlink" Target="https://lex.uz/uz/docs/-5953883" TargetMode="External"/><Relationship Id="rId4" Type="http://schemas.openxmlformats.org/officeDocument/2006/relationships/hyperlink" Target="https://www.youtube.com/watch?v=WtHnDVXAK30&amp;t=215s"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p:nvPr/>
        </p:nvSpPr>
        <p:spPr>
          <a:xfrm>
            <a:off x="539552" y="600363"/>
            <a:ext cx="8424936" cy="3600986"/>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t/>
            </a:r>
            <a:endParaRPr b="0" i="0" sz="6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800" u="none" cap="none" strike="noStrike">
                <a:solidFill>
                  <a:schemeClr val="dk1"/>
                </a:solidFill>
                <a:latin typeface="Times New Roman"/>
                <a:ea typeface="Times New Roman"/>
                <a:cs typeface="Times New Roman"/>
                <a:sym typeface="Times New Roman"/>
              </a:rPr>
              <a:t>YO‘L HARAKATI QOIDALARI VA </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800" u="none" cap="none" strike="noStrike">
                <a:solidFill>
                  <a:schemeClr val="dk1"/>
                </a:solidFill>
                <a:latin typeface="Times New Roman"/>
                <a:ea typeface="Times New Roman"/>
                <a:cs typeface="Times New Roman"/>
                <a:sym typeface="Times New Roman"/>
              </a:rPr>
              <a:t>AMALIY BOSHQARISH </a:t>
            </a:r>
            <a:endParaRPr b="0"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800" u="none" cap="none" strike="noStrike">
                <a:solidFill>
                  <a:schemeClr val="dk1"/>
                </a:solidFill>
                <a:latin typeface="Times New Roman"/>
                <a:ea typeface="Times New Roman"/>
                <a:cs typeface="Times New Roman"/>
                <a:sym typeface="Times New Roman"/>
              </a:rPr>
              <a:t>(Traffic rules and practical management)</a:t>
            </a:r>
            <a:endParaRPr/>
          </a:p>
          <a:p>
            <a:pPr indent="0" lvl="0" marL="0" marR="0" rtl="0" algn="ctr">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1800"/>
              <a:buFont typeface="Times New Roman"/>
              <a:buNone/>
            </a:pPr>
            <a:r>
              <a:rPr b="0" i="0" lang="ru-RU" sz="1800" u="none" cap="none" strike="noStrike">
                <a:solidFill>
                  <a:schemeClr val="dk1"/>
                </a:solidFill>
                <a:latin typeface="Times New Roman"/>
                <a:ea typeface="Times New Roman"/>
                <a:cs typeface="Times New Roman"/>
                <a:sym typeface="Times New Roman"/>
              </a:rPr>
              <a:t>                                             </a:t>
            </a:r>
            <a:endParaRPr b="0" i="0" sz="1800" u="none" cap="none" strike="noStrike">
              <a:solidFill>
                <a:schemeClr val="dk1"/>
              </a:solidFill>
              <a:latin typeface="Times New Roman"/>
              <a:ea typeface="Times New Roman"/>
              <a:cs typeface="Times New Roman"/>
              <a:sym typeface="Times New Roman"/>
            </a:endParaRPr>
          </a:p>
        </p:txBody>
      </p:sp>
      <p:sp>
        <p:nvSpPr>
          <p:cNvPr id="90" name="Google Shape;90;p1"/>
          <p:cNvSpPr txBox="1"/>
          <p:nvPr/>
        </p:nvSpPr>
        <p:spPr>
          <a:xfrm>
            <a:off x="251520" y="4869160"/>
            <a:ext cx="3960440" cy="120032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ru-RU" sz="1600" u="none" cap="none" strike="noStrike">
                <a:solidFill>
                  <a:schemeClr val="dk1"/>
                </a:solidFill>
                <a:latin typeface="Times New Roman"/>
                <a:ea typeface="Times New Roman"/>
                <a:cs typeface="Times New Roman"/>
                <a:sym typeface="Times New Roman"/>
              </a:rPr>
              <a:t>SHUKUROV MANSURKHON</a:t>
            </a:r>
            <a:endParaRPr/>
          </a:p>
          <a:p>
            <a:pPr indent="0" lvl="0" marL="0" marR="0" rtl="0" algn="just">
              <a:spcBef>
                <a:spcPts val="0"/>
              </a:spcBef>
              <a:spcAft>
                <a:spcPts val="0"/>
              </a:spcAft>
              <a:buNone/>
            </a:pPr>
            <a:r>
              <a:rPr b="0" i="0" lang="ru-RU" sz="1400" u="none" cap="none" strike="noStrike">
                <a:solidFill>
                  <a:schemeClr val="dk1"/>
                </a:solidFill>
                <a:latin typeface="Times New Roman"/>
                <a:ea typeface="Times New Roman"/>
                <a:cs typeface="Times New Roman"/>
                <a:sym typeface="Times New Roman"/>
              </a:rPr>
              <a:t>Andijon mashinasozlik instituti,</a:t>
            </a:r>
            <a:endParaRPr/>
          </a:p>
          <a:p>
            <a:pPr indent="0" lvl="0" marL="0" marR="0" rtl="0" algn="just">
              <a:spcBef>
                <a:spcPts val="0"/>
              </a:spcBef>
              <a:spcAft>
                <a:spcPts val="0"/>
              </a:spcAft>
              <a:buNone/>
            </a:pPr>
            <a:r>
              <a:rPr b="0" i="0" lang="ru-RU" sz="1400" u="none" cap="none" strike="noStrike">
                <a:solidFill>
                  <a:schemeClr val="dk1"/>
                </a:solidFill>
                <a:latin typeface="Times New Roman"/>
                <a:ea typeface="Times New Roman"/>
                <a:cs typeface="Times New Roman"/>
                <a:sym typeface="Times New Roman"/>
              </a:rPr>
              <a:t>Transport va logistika fakulteti</a:t>
            </a:r>
            <a:endParaRPr b="0" i="0" sz="14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0" i="0" lang="ru-RU" sz="1400" u="none" cap="none" strike="noStrike">
                <a:solidFill>
                  <a:schemeClr val="dk1"/>
                </a:solidFill>
                <a:latin typeface="Times New Roman"/>
                <a:ea typeface="Times New Roman"/>
                <a:cs typeface="Times New Roman"/>
                <a:sym typeface="Times New Roman"/>
              </a:rPr>
              <a:t>Transport vositalari muhandisligi kafedrasi, dotsent. </a:t>
            </a:r>
            <a:endParaRPr/>
          </a:p>
          <a:p>
            <a:pPr indent="0" lvl="0" marL="0" marR="0" rtl="0" algn="just">
              <a:spcBef>
                <a:spcPts val="0"/>
              </a:spcBef>
              <a:spcAft>
                <a:spcPts val="0"/>
              </a:spcAft>
              <a:buNone/>
            </a:pPr>
            <a:r>
              <a:rPr b="0" i="0" lang="ru-RU" sz="1400" u="none" cap="none" strike="noStrike">
                <a:solidFill>
                  <a:schemeClr val="dk1"/>
                </a:solidFill>
                <a:latin typeface="Times New Roman"/>
                <a:ea typeface="Times New Roman"/>
                <a:cs typeface="Times New Roman"/>
                <a:sym typeface="Times New Roman"/>
              </a:rPr>
              <a:t> Andijon shahar Boburshox 39a. </a:t>
            </a:r>
            <a:endParaRPr/>
          </a:p>
        </p:txBody>
      </p:sp>
      <p:sp>
        <p:nvSpPr>
          <p:cNvPr id="91" name="Google Shape;91;p1"/>
          <p:cNvSpPr/>
          <p:nvPr/>
        </p:nvSpPr>
        <p:spPr>
          <a:xfrm>
            <a:off x="0" y="6565414"/>
            <a:ext cx="9144000" cy="319970"/>
          </a:xfrm>
          <a:prstGeom prst="rect">
            <a:avLst/>
          </a:prstGeom>
          <a:gradFill>
            <a:gsLst>
              <a:gs pos="0">
                <a:schemeClr val="lt1"/>
              </a:gs>
              <a:gs pos="50000">
                <a:srgbClr val="FAFAFA"/>
              </a:gs>
              <a:gs pos="100000">
                <a:srgbClr val="CECECE"/>
              </a:gs>
            </a:gsLst>
            <a:lin ang="5400000" scaled="0"/>
          </a:gra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2"/>
          <p:cNvSpPr/>
          <p:nvPr/>
        </p:nvSpPr>
        <p:spPr>
          <a:xfrm>
            <a:off x="467544" y="1082353"/>
            <a:ext cx="8352464" cy="4614647"/>
          </a:xfrm>
          <a:prstGeom prst="ribbon2">
            <a:avLst>
              <a:gd fmla="val 19881" name="adj1"/>
              <a:gd fmla="val 75000" name="adj2"/>
            </a:avLst>
          </a:prstGeom>
          <a:blipFill rotWithShape="1">
            <a:blip r:embed="rId3">
              <a:alphaModFix amt="31000"/>
            </a:blip>
            <a:tile algn="tl" flip="none" tx="0" sx="100000" ty="0" sy="100000"/>
          </a:blipFill>
          <a:ln cap="flat" cmpd="sng" w="12700">
            <a:solidFill>
              <a:schemeClr val="accent4">
                <a:alpha val="52941"/>
              </a:schemeClr>
            </a:solidFill>
            <a:prstDash val="solid"/>
            <a:miter lim="800000"/>
            <a:headEnd len="sm" w="sm" type="none"/>
            <a:tailEnd len="sm" w="sm" type="none"/>
          </a:ln>
          <a:effectLst>
            <a:outerShdw sx="1000" rotWithShape="0" algn="ctr" dist="50800" sy="1000">
              <a:srgbClr val="000000">
                <a:alpha val="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i="0" sz="24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800" u="none" cap="none" strike="noStrike">
                <a:solidFill>
                  <a:schemeClr val="dk1"/>
                </a:solidFill>
                <a:latin typeface="Times New Roman"/>
                <a:ea typeface="Times New Roman"/>
                <a:cs typeface="Times New Roman"/>
                <a:sym typeface="Times New Roman"/>
              </a:rPr>
              <a:t>Topic 8. Stop and parking. Traffic at the intersection.</a:t>
            </a:r>
            <a:endParaRPr/>
          </a:p>
          <a:p>
            <a:pPr indent="0" lvl="0" marL="0" marR="0" rtl="0" algn="ctr">
              <a:spcBef>
                <a:spcPts val="0"/>
              </a:spcBef>
              <a:spcAft>
                <a:spcPts val="0"/>
              </a:spcAft>
              <a:buNone/>
            </a:pPr>
            <a:r>
              <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ru-RU" sz="2800" u="none" cap="none" strike="noStrike">
                <a:solidFill>
                  <a:schemeClr val="dk1"/>
                </a:solidFill>
                <a:latin typeface="Times New Roman"/>
                <a:ea typeface="Times New Roman"/>
                <a:cs typeface="Times New Roman"/>
                <a:sym typeface="Times New Roman"/>
              </a:rPr>
              <a:t>8-Mavzu. To‘xtash va to‘xtab turish. Chorrahada harakatlanish.</a:t>
            </a:r>
            <a:endParaRPr b="1" i="0" sz="2800" u="none" cap="none" strike="noStrike">
              <a:solidFill>
                <a:schemeClr val="dk1"/>
              </a:solidFill>
              <a:latin typeface="Times New Roman"/>
              <a:ea typeface="Times New Roman"/>
              <a:cs typeface="Times New Roman"/>
              <a:sym typeface="Times New Roman"/>
            </a:endParaRPr>
          </a:p>
        </p:txBody>
      </p:sp>
      <p:sp>
        <p:nvSpPr>
          <p:cNvPr id="98" name="Google Shape;98;p2"/>
          <p:cNvSpPr/>
          <p:nvPr/>
        </p:nvSpPr>
        <p:spPr>
          <a:xfrm>
            <a:off x="0" y="6565414"/>
            <a:ext cx="9144000" cy="319970"/>
          </a:xfrm>
          <a:prstGeom prst="rect">
            <a:avLst/>
          </a:prstGeom>
          <a:gradFill>
            <a:gsLst>
              <a:gs pos="0">
                <a:schemeClr val="lt1"/>
              </a:gs>
              <a:gs pos="50000">
                <a:srgbClr val="FAFAFA"/>
              </a:gs>
              <a:gs pos="100000">
                <a:srgbClr val="CECECE"/>
              </a:gs>
            </a:gsLst>
            <a:lin ang="5400000" scaled="0"/>
          </a:gra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imes New Roman"/>
              <a:ea typeface="Times New Roman"/>
              <a:cs typeface="Times New Roman"/>
              <a:sym typeface="Times New Roman"/>
            </a:endParaRPr>
          </a:p>
        </p:txBody>
      </p:sp>
    </p:spTree>
  </p:cSld>
  <p:clrMapOvr>
    <a:masterClrMapping/>
  </p:clrMapOvr>
  <mc:AlternateContent>
    <mc:Choice Requires="p14">
      <p:transition spd="slow" p14:dur="20000">
        <p14:gallery dir="l"/>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3"/>
          <p:cNvSpPr txBox="1"/>
          <p:nvPr>
            <p:ph type="title"/>
          </p:nvPr>
        </p:nvSpPr>
        <p:spPr>
          <a:xfrm>
            <a:off x="827584" y="1340768"/>
            <a:ext cx="7992888" cy="792088"/>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None/>
            </a:pPr>
            <a:r>
              <a:rPr b="1" lang="ru-RU" sz="2400">
                <a:latin typeface="Times New Roman"/>
                <a:ea typeface="Times New Roman"/>
                <a:cs typeface="Times New Roman"/>
                <a:sym typeface="Times New Roman"/>
              </a:rPr>
              <a:t>                                            </a:t>
            </a:r>
            <a:endParaRPr b="1" sz="2800">
              <a:latin typeface="Times New Roman"/>
              <a:ea typeface="Times New Roman"/>
              <a:cs typeface="Times New Roman"/>
              <a:sym typeface="Times New Roman"/>
            </a:endParaRPr>
          </a:p>
        </p:txBody>
      </p:sp>
      <p:sp>
        <p:nvSpPr>
          <p:cNvPr id="104" name="Google Shape;104;p3"/>
          <p:cNvSpPr/>
          <p:nvPr/>
        </p:nvSpPr>
        <p:spPr>
          <a:xfrm>
            <a:off x="1115616" y="1052736"/>
            <a:ext cx="7344816" cy="720080"/>
          </a:xfrm>
          <a:prstGeom prst="roundRect">
            <a:avLst>
              <a:gd fmla="val 16667" name="adj"/>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ru-RU" sz="2000" u="none" cap="none" strike="noStrike">
                <a:solidFill>
                  <a:schemeClr val="lt1"/>
                </a:solidFill>
                <a:latin typeface="Times New Roman"/>
                <a:ea typeface="Times New Roman"/>
                <a:cs typeface="Times New Roman"/>
                <a:sym typeface="Times New Roman"/>
              </a:rPr>
              <a:t>8-Mavzu. To‘xtash va to‘xtab turish. Chorrahada harakatlanish. </a:t>
            </a:r>
            <a:endParaRPr b="1" i="0" sz="2000" u="none" cap="none" strike="noStrike">
              <a:solidFill>
                <a:schemeClr val="lt1"/>
              </a:solidFill>
              <a:latin typeface="Times New Roman"/>
              <a:ea typeface="Times New Roman"/>
              <a:cs typeface="Times New Roman"/>
              <a:sym typeface="Times New Roman"/>
            </a:endParaRPr>
          </a:p>
        </p:txBody>
      </p:sp>
      <p:sp>
        <p:nvSpPr>
          <p:cNvPr id="105" name="Google Shape;105;p3"/>
          <p:cNvSpPr/>
          <p:nvPr/>
        </p:nvSpPr>
        <p:spPr>
          <a:xfrm>
            <a:off x="1115616" y="3212976"/>
            <a:ext cx="7344816" cy="936104"/>
          </a:xfrm>
          <a:prstGeom prst="roundRect">
            <a:avLst>
              <a:gd fmla="val 16667" name="adj"/>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t/>
            </a:r>
            <a:endParaRPr b="0" i="0" sz="2000" u="none" cap="none" strike="noStrike">
              <a:solidFill>
                <a:schemeClr val="lt1"/>
              </a:solidFill>
              <a:latin typeface="Times New Roman"/>
              <a:ea typeface="Times New Roman"/>
              <a:cs typeface="Times New Roman"/>
              <a:sym typeface="Times New Roman"/>
            </a:endParaRPr>
          </a:p>
          <a:p>
            <a:pPr indent="0" lvl="0" marL="0" marR="0" rtl="0" algn="just">
              <a:spcBef>
                <a:spcPts val="0"/>
              </a:spcBef>
              <a:spcAft>
                <a:spcPts val="0"/>
              </a:spcAft>
              <a:buNone/>
            </a:pPr>
            <a:r>
              <a:rPr b="0" i="0" lang="ru-RU" sz="2000" u="none" cap="none" strike="noStrike">
                <a:solidFill>
                  <a:schemeClr val="lt1"/>
                </a:solidFill>
                <a:latin typeface="Times New Roman"/>
                <a:ea typeface="Times New Roman"/>
                <a:cs typeface="Times New Roman"/>
                <a:sym typeface="Times New Roman"/>
              </a:rPr>
              <a:t>1. </a:t>
            </a:r>
            <a:r>
              <a:rPr b="1" i="0" lang="ru-RU" sz="2000" u="none" cap="none" strike="noStrike">
                <a:solidFill>
                  <a:schemeClr val="lt1"/>
                </a:solidFill>
                <a:latin typeface="Times New Roman"/>
                <a:ea typeface="Times New Roman"/>
                <a:cs typeface="Times New Roman"/>
                <a:sym typeface="Times New Roman"/>
              </a:rPr>
              <a:t>To‘xtash va to‘xtab turish.</a:t>
            </a:r>
            <a:endParaRPr b="0" i="0" sz="2000" u="none" cap="none" strike="noStrike">
              <a:solidFill>
                <a:schemeClr val="lt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0" i="0" sz="2000" u="none" cap="none" strike="noStrike">
              <a:solidFill>
                <a:schemeClr val="lt1"/>
              </a:solidFill>
              <a:latin typeface="Times New Roman"/>
              <a:ea typeface="Times New Roman"/>
              <a:cs typeface="Times New Roman"/>
              <a:sym typeface="Times New Roman"/>
            </a:endParaRPr>
          </a:p>
        </p:txBody>
      </p:sp>
      <p:sp>
        <p:nvSpPr>
          <p:cNvPr id="106" name="Google Shape;106;p3"/>
          <p:cNvSpPr/>
          <p:nvPr/>
        </p:nvSpPr>
        <p:spPr>
          <a:xfrm>
            <a:off x="0" y="6565414"/>
            <a:ext cx="9144000" cy="319970"/>
          </a:xfrm>
          <a:prstGeom prst="rect">
            <a:avLst/>
          </a:prstGeom>
          <a:gradFill>
            <a:gsLst>
              <a:gs pos="0">
                <a:schemeClr val="lt1"/>
              </a:gs>
              <a:gs pos="50000">
                <a:srgbClr val="FAFAFA"/>
              </a:gs>
              <a:gs pos="100000">
                <a:srgbClr val="CECECE"/>
              </a:gs>
            </a:gsLst>
            <a:lin ang="5400000" scaled="0"/>
          </a:gra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imes New Roman"/>
              <a:ea typeface="Times New Roman"/>
              <a:cs typeface="Times New Roman"/>
              <a:sym typeface="Times New Roman"/>
            </a:endParaRPr>
          </a:p>
        </p:txBody>
      </p:sp>
      <p:sp>
        <p:nvSpPr>
          <p:cNvPr id="107" name="Google Shape;107;p3"/>
          <p:cNvSpPr/>
          <p:nvPr/>
        </p:nvSpPr>
        <p:spPr>
          <a:xfrm>
            <a:off x="1115616" y="1988840"/>
            <a:ext cx="7344816" cy="720080"/>
          </a:xfrm>
          <a:prstGeom prst="roundRect">
            <a:avLst>
              <a:gd fmla="val 16667" name="adj"/>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ru-RU" sz="2000" u="none" cap="none" strike="noStrike">
                <a:solidFill>
                  <a:schemeClr val="lt1"/>
                </a:solidFill>
                <a:latin typeface="Times New Roman"/>
                <a:ea typeface="Times New Roman"/>
                <a:cs typeface="Times New Roman"/>
                <a:sym typeface="Times New Roman"/>
              </a:rPr>
              <a:t>Reja:</a:t>
            </a:r>
            <a:endParaRPr b="0" i="0" sz="2000" u="none" cap="none" strike="noStrike">
              <a:solidFill>
                <a:schemeClr val="lt1"/>
              </a:solidFill>
              <a:latin typeface="Times New Roman"/>
              <a:ea typeface="Times New Roman"/>
              <a:cs typeface="Times New Roman"/>
              <a:sym typeface="Times New Roman"/>
            </a:endParaRPr>
          </a:p>
        </p:txBody>
      </p:sp>
      <p:sp>
        <p:nvSpPr>
          <p:cNvPr id="108" name="Google Shape;108;p3"/>
          <p:cNvSpPr/>
          <p:nvPr/>
        </p:nvSpPr>
        <p:spPr>
          <a:xfrm>
            <a:off x="1115616" y="4293096"/>
            <a:ext cx="7344816" cy="864096"/>
          </a:xfrm>
          <a:prstGeom prst="roundRect">
            <a:avLst>
              <a:gd fmla="val 16667" name="adj"/>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b="0" i="0" sz="2000" u="none" cap="none" strike="noStrike">
              <a:solidFill>
                <a:schemeClr val="lt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0" i="0" sz="2000" u="none" cap="none" strike="noStrike">
              <a:solidFill>
                <a:schemeClr val="lt1"/>
              </a:solidFill>
              <a:latin typeface="Times New Roman"/>
              <a:ea typeface="Times New Roman"/>
              <a:cs typeface="Times New Roman"/>
              <a:sym typeface="Times New Roman"/>
            </a:endParaRPr>
          </a:p>
          <a:p>
            <a:pPr indent="0" lvl="0" marL="0" marR="0" rtl="0" algn="just">
              <a:spcBef>
                <a:spcPts val="0"/>
              </a:spcBef>
              <a:spcAft>
                <a:spcPts val="0"/>
              </a:spcAft>
              <a:buNone/>
            </a:pPr>
            <a:r>
              <a:rPr b="0" i="0" lang="ru-RU" sz="2000" u="none" cap="none" strike="noStrike">
                <a:solidFill>
                  <a:schemeClr val="lt1"/>
                </a:solidFill>
                <a:latin typeface="Times New Roman"/>
                <a:ea typeface="Times New Roman"/>
                <a:cs typeface="Times New Roman"/>
                <a:sym typeface="Times New Roman"/>
              </a:rPr>
              <a:t>2. </a:t>
            </a:r>
            <a:r>
              <a:rPr b="1" i="0" lang="ru-RU" sz="2000" u="none" cap="none" strike="noStrike">
                <a:solidFill>
                  <a:schemeClr val="lt1"/>
                </a:solidFill>
                <a:latin typeface="Times New Roman"/>
                <a:ea typeface="Times New Roman"/>
                <a:cs typeface="Times New Roman"/>
                <a:sym typeface="Times New Roman"/>
              </a:rPr>
              <a:t>Chorrahada harakatlanish.</a:t>
            </a:r>
            <a:endParaRPr b="0" i="0" sz="2000" u="none" cap="none" strike="noStrike">
              <a:solidFill>
                <a:schemeClr val="lt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0" i="0" sz="2000" u="none" cap="none" strike="noStrike">
              <a:solidFill>
                <a:schemeClr val="lt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chemeClr val="lt1"/>
              </a:solidFill>
              <a:latin typeface="Times New Roman"/>
              <a:ea typeface="Times New Roman"/>
              <a:cs typeface="Times New Roman"/>
              <a:sym typeface="Times New Roman"/>
            </a:endParaRPr>
          </a:p>
        </p:txBody>
      </p:sp>
    </p:spTree>
  </p:cSld>
  <p:clrMapOvr>
    <a:masterClrMapping/>
  </p:clrMapOvr>
  <mc:AlternateContent>
    <mc:Choice Requires="p14">
      <p:transition spd="slow" p14:dur="20000">
        <p14:gallery dir="l"/>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4"/>
          <p:cNvSpPr/>
          <p:nvPr/>
        </p:nvSpPr>
        <p:spPr>
          <a:xfrm>
            <a:off x="467544" y="1844824"/>
            <a:ext cx="8352464" cy="3420128"/>
          </a:xfrm>
          <a:prstGeom prst="ribbon2">
            <a:avLst>
              <a:gd fmla="val 19881" name="adj1"/>
              <a:gd fmla="val 75000" name="adj2"/>
            </a:avLst>
          </a:prstGeom>
          <a:blipFill rotWithShape="1">
            <a:blip r:embed="rId3">
              <a:alphaModFix amt="31000"/>
            </a:blip>
            <a:tile algn="tl" flip="none" tx="0" sx="100000" ty="0" sy="100000"/>
          </a:blipFill>
          <a:ln cap="flat" cmpd="sng" w="12700">
            <a:solidFill>
              <a:schemeClr val="accent4">
                <a:alpha val="52941"/>
              </a:schemeClr>
            </a:solidFill>
            <a:prstDash val="solid"/>
            <a:miter lim="800000"/>
            <a:headEnd len="sm" w="sm" type="none"/>
            <a:tailEnd len="sm" w="sm" type="none"/>
          </a:ln>
          <a:effectLst>
            <a:outerShdw sx="1000" rotWithShape="0" algn="ctr" dist="50800" sy="1000">
              <a:srgbClr val="000000">
                <a:alpha val="0"/>
              </a:srgbClr>
            </a:outerShdw>
          </a:effectLst>
        </p:spPr>
        <p:txBody>
          <a:bodyPr anchorCtr="0" anchor="ctr" bIns="45700" lIns="91425" spcFirstLastPara="1" rIns="91425" wrap="square" tIns="45700">
            <a:noAutofit/>
          </a:bodyPr>
          <a:lstStyle/>
          <a:p>
            <a:pPr indent="0" lvl="0" marL="0" marR="0" rtl="0" algn="just">
              <a:spcBef>
                <a:spcPts val="0"/>
              </a:spcBef>
              <a:spcAft>
                <a:spcPts val="0"/>
              </a:spcAft>
              <a:buNone/>
            </a:pPr>
            <a:r>
              <a:rPr b="1" lang="ru-RU" sz="2800">
                <a:solidFill>
                  <a:schemeClr val="dk1"/>
                </a:solidFill>
                <a:latin typeface="Times New Roman"/>
                <a:ea typeface="Times New Roman"/>
                <a:cs typeface="Times New Roman"/>
                <a:sym typeface="Times New Roman"/>
              </a:rPr>
              <a:t>Kalit va tayanch so‘zlar: </a:t>
            </a:r>
            <a:r>
              <a:rPr lang="ru-RU" sz="2800">
                <a:solidFill>
                  <a:schemeClr val="dk1"/>
                </a:solidFill>
                <a:latin typeface="Times New Roman"/>
                <a:ea typeface="Times New Roman"/>
                <a:cs typeface="Times New Roman"/>
                <a:sym typeface="Times New Roman"/>
              </a:rPr>
              <a:t>Yo‘l harakati qoidalari, yo‘l, yo‘l harakati, yo‘l harakatini tashkil etish, yo‘l harakati xavfsizligi, svetofor, tezlik, chorraha, to‘xtash va to‘xtab turish.</a:t>
            </a:r>
            <a:endParaRPr b="1" sz="2800">
              <a:solidFill>
                <a:schemeClr val="dk1"/>
              </a:solidFill>
              <a:latin typeface="Times New Roman"/>
              <a:ea typeface="Times New Roman"/>
              <a:cs typeface="Times New Roman"/>
              <a:sym typeface="Times New Roman"/>
            </a:endParaRPr>
          </a:p>
        </p:txBody>
      </p:sp>
      <p:sp>
        <p:nvSpPr>
          <p:cNvPr id="115" name="Google Shape;115;p4"/>
          <p:cNvSpPr/>
          <p:nvPr/>
        </p:nvSpPr>
        <p:spPr>
          <a:xfrm>
            <a:off x="1135604" y="620688"/>
            <a:ext cx="7240187"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000">
                <a:solidFill>
                  <a:schemeClr val="dk1"/>
                </a:solidFill>
                <a:latin typeface="Times New Roman"/>
                <a:ea typeface="Times New Roman"/>
                <a:cs typeface="Times New Roman"/>
                <a:sym typeface="Times New Roman"/>
              </a:rPr>
              <a:t>8-Mavzu. To‘xtash va to‘xtab turish. Chorrahada harakatlanish.</a:t>
            </a:r>
            <a:endParaRPr b="1" sz="2000">
              <a:solidFill>
                <a:schemeClr val="dk1"/>
              </a:solidFill>
              <a:latin typeface="Times New Roman"/>
              <a:ea typeface="Times New Roman"/>
              <a:cs typeface="Times New Roman"/>
              <a:sym typeface="Times New Roman"/>
            </a:endParaRPr>
          </a:p>
        </p:txBody>
      </p:sp>
      <p:sp>
        <p:nvSpPr>
          <p:cNvPr id="116" name="Google Shape;116;p4"/>
          <p:cNvSpPr/>
          <p:nvPr/>
        </p:nvSpPr>
        <p:spPr>
          <a:xfrm>
            <a:off x="0" y="6565414"/>
            <a:ext cx="9144000" cy="319970"/>
          </a:xfrm>
          <a:prstGeom prst="rect">
            <a:avLst/>
          </a:prstGeom>
          <a:gradFill>
            <a:gsLst>
              <a:gs pos="0">
                <a:schemeClr val="lt1"/>
              </a:gs>
              <a:gs pos="50000">
                <a:srgbClr val="FAFAFA"/>
              </a:gs>
              <a:gs pos="100000">
                <a:srgbClr val="CECECE"/>
              </a:gs>
            </a:gsLst>
            <a:lin ang="5400000" scaled="0"/>
          </a:gra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Tree>
  </p:cSld>
  <p:clrMapOvr>
    <a:masterClrMapping/>
  </p:clrMapOvr>
  <mc:AlternateContent>
    <mc:Choice Requires="p14">
      <p:transition spd="slow" p14:dur="20000">
        <p14:gallery dir="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5"/>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1. To‘xtash va to‘xtab turish.</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122" name="Google Shape;122;p5"/>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123" name="Google Shape;123;p5"/>
          <p:cNvGraphicFramePr/>
          <p:nvPr/>
        </p:nvGraphicFramePr>
        <p:xfrm>
          <a:off x="683568" y="1556792"/>
          <a:ext cx="3000000" cy="3000000"/>
        </p:xfrm>
        <a:graphic>
          <a:graphicData uri="http://schemas.openxmlformats.org/drawingml/2006/table">
            <a:tbl>
              <a:tblPr bandRow="1" firstRow="1">
                <a:noFill/>
                <a:tableStyleId>{ACA9EEA8-B9D3-4409-9756-F9FAB8A028B2}</a:tableStyleId>
              </a:tblPr>
              <a:tblGrid>
                <a:gridCol w="3816425"/>
                <a:gridCol w="4032450"/>
              </a:tblGrid>
              <a:tr h="2592300">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tcPr>
                </a:tc>
              </a:tr>
              <a:tr h="1696100">
                <a:tc gridSpan="2">
                  <a:txBody>
                    <a:bodyPr/>
                    <a:lstStyle/>
                    <a:p>
                      <a:pPr indent="0" lvl="0" marL="0" marR="0" rtl="0" algn="just">
                        <a:spcBef>
                          <a:spcPts val="0"/>
                        </a:spcBef>
                        <a:spcAft>
                          <a:spcPts val="0"/>
                        </a:spcAft>
                        <a:buNone/>
                      </a:pPr>
                      <a:r>
                        <a:rPr lang="ru-RU" sz="2000" u="none" cap="none" strike="noStrike">
                          <a:solidFill>
                            <a:schemeClr val="dk1"/>
                          </a:solidFill>
                          <a:latin typeface="Times New Roman"/>
                          <a:ea typeface="Times New Roman"/>
                          <a:cs typeface="Times New Roman"/>
                          <a:sym typeface="Times New Roman"/>
                        </a:rPr>
                        <a:t>Transport vositalariga yo‘lning o‘ng tomonida yo‘l yoqasida, u bo‘lmaganda esa qatnov qismining chetida va Qoidalarning 89-bandida ko‘rsatilgan hollarda trotuarda to‘xtash va to‘xtab turishga ruxsat etiladi.</a:t>
                      </a:r>
                      <a:endParaRPr/>
                    </a:p>
                    <a:p>
                      <a:pPr indent="0" lvl="0" marL="0" marR="0" rtl="0" algn="just">
                        <a:lnSpc>
                          <a:spcPct val="100000"/>
                        </a:lnSpc>
                        <a:spcBef>
                          <a:spcPts val="0"/>
                        </a:spcBef>
                        <a:spcAft>
                          <a:spcPts val="0"/>
                        </a:spcAft>
                        <a:buClr>
                          <a:schemeClr val="dk1"/>
                        </a:buClr>
                        <a:buSzPts val="2000"/>
                        <a:buFont typeface="Times New Roman"/>
                        <a:buNone/>
                      </a:pPr>
                      <a:r>
                        <a:rPr lang="ru-RU" sz="2000" u="none" cap="none" strike="noStrike">
                          <a:solidFill>
                            <a:schemeClr val="dk1"/>
                          </a:solidFill>
                          <a:latin typeface="Times New Roman"/>
                          <a:ea typeface="Times New Roman"/>
                          <a:cs typeface="Times New Roman"/>
                          <a:sym typeface="Times New Roman"/>
                        </a:rPr>
                        <a:t>Aholi punktlarida o‘rtada tramvay yo‘li bo‘lmagan, har yo‘nalishda bittadan tasmasi bo‘lgan, shuningdek bir tomonlama harakat tashkil etilgan yo‘llarda yo‘lning chap tomonida to‘xtash va to‘xtab turishga ruxsat etiladi. </a:t>
                      </a:r>
                      <a:endParaRPr/>
                    </a:p>
                  </a:txBody>
                  <a:tcPr marT="45725" marB="45725" marR="91450" marL="91450"/>
                </a:tc>
                <a:tc hMerge="1"/>
              </a:tr>
            </a:tbl>
          </a:graphicData>
        </a:graphic>
      </p:graphicFrame>
      <p:pic>
        <p:nvPicPr>
          <p:cNvPr id="124" name="Google Shape;124;p5"/>
          <p:cNvPicPr preferRelativeResize="0"/>
          <p:nvPr/>
        </p:nvPicPr>
        <p:blipFill rotWithShape="1">
          <a:blip r:embed="rId3">
            <a:alphaModFix/>
          </a:blip>
          <a:srcRect b="20303" l="25842" r="25983" t="13437"/>
          <a:stretch/>
        </p:blipFill>
        <p:spPr>
          <a:xfrm>
            <a:off x="971600" y="1772816"/>
            <a:ext cx="3096344" cy="2232248"/>
          </a:xfrm>
          <a:prstGeom prst="rect">
            <a:avLst/>
          </a:prstGeom>
          <a:noFill/>
          <a:ln>
            <a:noFill/>
          </a:ln>
        </p:spPr>
      </p:pic>
      <p:pic>
        <p:nvPicPr>
          <p:cNvPr id="125" name="Google Shape;125;p5"/>
          <p:cNvPicPr preferRelativeResize="0"/>
          <p:nvPr/>
        </p:nvPicPr>
        <p:blipFill rotWithShape="1">
          <a:blip r:embed="rId4">
            <a:alphaModFix/>
          </a:blip>
          <a:srcRect b="19840" l="25841" r="25853" t="14595"/>
          <a:stretch/>
        </p:blipFill>
        <p:spPr>
          <a:xfrm>
            <a:off x="4860032" y="1772816"/>
            <a:ext cx="3312368" cy="2232248"/>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6"/>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1. To‘xtash va to‘xtab turish.</a:t>
            </a:r>
            <a:br>
              <a:rPr b="1" lang="ru-RU" sz="2000">
                <a:latin typeface="Times New Roman"/>
                <a:ea typeface="Times New Roman"/>
                <a:cs typeface="Times New Roman"/>
                <a:sym typeface="Times New Roman"/>
              </a:rPr>
            </a:b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131" name="Google Shape;131;p6"/>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132" name="Google Shape;132;p6"/>
          <p:cNvGraphicFramePr/>
          <p:nvPr/>
        </p:nvGraphicFramePr>
        <p:xfrm>
          <a:off x="683568" y="1556792"/>
          <a:ext cx="3000000" cy="3000000"/>
        </p:xfrm>
        <a:graphic>
          <a:graphicData uri="http://schemas.openxmlformats.org/drawingml/2006/table">
            <a:tbl>
              <a:tblPr bandRow="1" firstRow="1">
                <a:noFill/>
                <a:tableStyleId>{ACA9EEA8-B9D3-4409-9756-F9FAB8A028B2}</a:tableStyleId>
              </a:tblPr>
              <a:tblGrid>
                <a:gridCol w="7848875"/>
              </a:tblGrid>
              <a:tr h="2592300">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tc>
              </a:tr>
              <a:tr h="1696100">
                <a:tc>
                  <a:txBody>
                    <a:bodyPr/>
                    <a:lstStyle/>
                    <a:p>
                      <a:pPr indent="0" lvl="0" marL="0" marR="0" rtl="0" algn="just">
                        <a:spcBef>
                          <a:spcPts val="0"/>
                        </a:spcBef>
                        <a:spcAft>
                          <a:spcPts val="0"/>
                        </a:spcAft>
                        <a:buNone/>
                      </a:pPr>
                      <a:r>
                        <a:t/>
                      </a:r>
                      <a:endParaRPr sz="20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u="none" cap="none" strike="noStrike">
                          <a:solidFill>
                            <a:schemeClr val="dk1"/>
                          </a:solidFill>
                          <a:latin typeface="Times New Roman"/>
                          <a:ea typeface="Times New Roman"/>
                          <a:cs typeface="Times New Roman"/>
                          <a:sym typeface="Times New Roman"/>
                        </a:rPr>
                        <a:t>Ruxsat etilgan to‘liq vazni 3,5 tonnadan ko‘p bo‘lgan yuk transport vositalari bir tomonlama harakatli yo‘llarning chap tomonida faqat yuk ortish va tushirish uchun to‘xtashlari mumkin.</a:t>
                      </a:r>
                      <a:endParaRPr sz="2000" u="none" cap="none" strike="noStrike">
                        <a:solidFill>
                          <a:schemeClr val="dk1"/>
                        </a:solidFill>
                        <a:latin typeface="Times New Roman"/>
                        <a:ea typeface="Times New Roman"/>
                        <a:cs typeface="Times New Roman"/>
                        <a:sym typeface="Times New Roman"/>
                      </a:endParaRPr>
                    </a:p>
                  </a:txBody>
                  <a:tcPr marT="45725" marB="45725" marR="91450" marL="91450"/>
                </a:tc>
              </a:tr>
            </a:tbl>
          </a:graphicData>
        </a:graphic>
      </p:graphicFrame>
      <p:pic>
        <p:nvPicPr>
          <p:cNvPr id="133" name="Google Shape;133;p6"/>
          <p:cNvPicPr preferRelativeResize="0"/>
          <p:nvPr/>
        </p:nvPicPr>
        <p:blipFill rotWithShape="1">
          <a:blip r:embed="rId3">
            <a:alphaModFix/>
          </a:blip>
          <a:srcRect b="20535" l="25841" r="25852" t="11815"/>
          <a:stretch/>
        </p:blipFill>
        <p:spPr>
          <a:xfrm>
            <a:off x="2987824" y="1628800"/>
            <a:ext cx="3096344" cy="2376264"/>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7"/>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1. To‘xtash va to‘xtab turish.</a:t>
            </a:r>
            <a:br>
              <a:rPr b="1" lang="ru-RU" sz="2000"/>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139" name="Google Shape;139;p7"/>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140" name="Google Shape;140;p7"/>
          <p:cNvGraphicFramePr/>
          <p:nvPr/>
        </p:nvGraphicFramePr>
        <p:xfrm>
          <a:off x="683568" y="1556792"/>
          <a:ext cx="3000000" cy="3000000"/>
        </p:xfrm>
        <a:graphic>
          <a:graphicData uri="http://schemas.openxmlformats.org/drawingml/2006/table">
            <a:tbl>
              <a:tblPr bandRow="1" firstRow="1">
                <a:noFill/>
                <a:tableStyleId>{ACA9EEA8-B9D3-4409-9756-F9FAB8A028B2}</a:tableStyleId>
              </a:tblPr>
              <a:tblGrid>
                <a:gridCol w="3888425"/>
                <a:gridCol w="3960450"/>
              </a:tblGrid>
              <a:tr h="2592300">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u="none" cap="none" strike="noStrike">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tcPr>
                </a:tc>
              </a:tr>
              <a:tr h="1696100">
                <a:tc gridSpan="2">
                  <a:txBody>
                    <a:bodyPr/>
                    <a:lstStyle/>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Transport vositalarini yo‘lning qatnov qismida bir qator qilib, qatnov qismi chetiga yo‘l harakatining boshqa qatnashchilariga xalaqit bermaslik sharti bilan faqat parallel ravishda, kajavasi bo‘lmagan ikki g‘ildirakli transport vositalarini ikki qator qilib qo‘yishga ruxsat etiladi.</a:t>
                      </a:r>
                      <a:endParaRPr/>
                    </a:p>
                    <a:p>
                      <a:pPr indent="0" lvl="0" marL="0" marR="0" rtl="0" algn="l">
                        <a:spcBef>
                          <a:spcPts val="0"/>
                        </a:spcBef>
                        <a:spcAft>
                          <a:spcPts val="0"/>
                        </a:spcAft>
                        <a:buNone/>
                      </a:pPr>
                      <a:r>
                        <a:t/>
                      </a:r>
                      <a:endParaRPr sz="2000">
                        <a:solidFill>
                          <a:schemeClr val="dk1"/>
                        </a:solidFill>
                        <a:latin typeface="Times New Roman"/>
                        <a:ea typeface="Times New Roman"/>
                        <a:cs typeface="Times New Roman"/>
                        <a:sym typeface="Times New Roman"/>
                      </a:endParaRPr>
                    </a:p>
                  </a:txBody>
                  <a:tcPr marT="45725" marB="45725" marR="91450" marL="91450"/>
                </a:tc>
                <a:tc hMerge="1"/>
              </a:tr>
            </a:tbl>
          </a:graphicData>
        </a:graphic>
      </p:graphicFrame>
      <p:pic>
        <p:nvPicPr>
          <p:cNvPr id="141" name="Google Shape;141;p7"/>
          <p:cNvPicPr preferRelativeResize="0"/>
          <p:nvPr/>
        </p:nvPicPr>
        <p:blipFill rotWithShape="1">
          <a:blip r:embed="rId3">
            <a:alphaModFix/>
          </a:blip>
          <a:srcRect b="20998" l="26752" r="26282" t="10889"/>
          <a:stretch/>
        </p:blipFill>
        <p:spPr>
          <a:xfrm>
            <a:off x="1115616" y="1700808"/>
            <a:ext cx="3024336" cy="2304256"/>
          </a:xfrm>
          <a:prstGeom prst="rect">
            <a:avLst/>
          </a:prstGeom>
          <a:noFill/>
          <a:ln>
            <a:noFill/>
          </a:ln>
        </p:spPr>
      </p:pic>
      <p:pic>
        <p:nvPicPr>
          <p:cNvPr id="142" name="Google Shape;142;p7"/>
          <p:cNvPicPr preferRelativeResize="0"/>
          <p:nvPr/>
        </p:nvPicPr>
        <p:blipFill rotWithShape="1">
          <a:blip r:embed="rId4">
            <a:alphaModFix/>
          </a:blip>
          <a:srcRect b="20999" l="26314" r="26106" t="12199"/>
          <a:stretch/>
        </p:blipFill>
        <p:spPr>
          <a:xfrm>
            <a:off x="4932040" y="1700808"/>
            <a:ext cx="3240360" cy="2304256"/>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8"/>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1. To‘xtash va to‘xtab turish.</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148" name="Google Shape;148;p8"/>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149" name="Google Shape;149;p8"/>
          <p:cNvGraphicFramePr/>
          <p:nvPr/>
        </p:nvGraphicFramePr>
        <p:xfrm>
          <a:off x="683568" y="1556792"/>
          <a:ext cx="3000000" cy="3000000"/>
        </p:xfrm>
        <a:graphic>
          <a:graphicData uri="http://schemas.openxmlformats.org/drawingml/2006/table">
            <a:tbl>
              <a:tblPr bandRow="1" firstRow="1">
                <a:noFill/>
                <a:tableStyleId>{ACA9EEA8-B9D3-4409-9756-F9FAB8A028B2}</a:tableStyleId>
              </a:tblPr>
              <a:tblGrid>
                <a:gridCol w="3888425"/>
                <a:gridCol w="3960450"/>
              </a:tblGrid>
              <a:tr h="2592300">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tcPr>
                </a:tc>
              </a:tr>
              <a:tr h="1696100">
                <a:tc gridSpan="2">
                  <a:txBody>
                    <a:bodyPr/>
                    <a:lstStyle/>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Qatnov qismining ayrim kengaytirilib qatnov qismidan ajratilgan joylarida yo‘l harakatining boshqa qatnashchilariga xalaqit bermaslik sharti bilan boshqacha tartibda qo‘yishga ham ruxsat etiladi.</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Qatnov qismiga chegaradosh trotuar chetida faqat yengil avtomobillar, mototsikllar, mopedlar va velosipedlarga to‘xtab turishga 5.15 yo‘l belgisi bilan birga 7.6.2, 7.6.3, 7.6.6 — 7.6.9 qo‘shimcha axborot belgilaridan biri o‘rnatilgan joylarda ruxsat etiladi.</a:t>
                      </a:r>
                      <a:endParaRPr sz="2000">
                        <a:solidFill>
                          <a:schemeClr val="dk1"/>
                        </a:solidFill>
                        <a:latin typeface="Times New Roman"/>
                        <a:ea typeface="Times New Roman"/>
                        <a:cs typeface="Times New Roman"/>
                        <a:sym typeface="Times New Roman"/>
                      </a:endParaRPr>
                    </a:p>
                  </a:txBody>
                  <a:tcPr marT="45725" marB="45725" marR="91450" marL="91450"/>
                </a:tc>
                <a:tc hMerge="1"/>
              </a:tr>
            </a:tbl>
          </a:graphicData>
        </a:graphic>
      </p:graphicFrame>
      <p:pic>
        <p:nvPicPr>
          <p:cNvPr id="150" name="Google Shape;150;p8"/>
          <p:cNvPicPr preferRelativeResize="0"/>
          <p:nvPr/>
        </p:nvPicPr>
        <p:blipFill rotWithShape="1">
          <a:blip r:embed="rId3">
            <a:alphaModFix/>
          </a:blip>
          <a:srcRect b="22618" l="26102" r="26536" t="11583"/>
          <a:stretch/>
        </p:blipFill>
        <p:spPr>
          <a:xfrm>
            <a:off x="1043608" y="1772816"/>
            <a:ext cx="3213049" cy="2232248"/>
          </a:xfrm>
          <a:prstGeom prst="rect">
            <a:avLst/>
          </a:prstGeom>
          <a:noFill/>
          <a:ln>
            <a:noFill/>
          </a:ln>
        </p:spPr>
      </p:pic>
      <p:pic>
        <p:nvPicPr>
          <p:cNvPr id="151" name="Google Shape;151;p8"/>
          <p:cNvPicPr preferRelativeResize="0"/>
          <p:nvPr/>
        </p:nvPicPr>
        <p:blipFill rotWithShape="1">
          <a:blip r:embed="rId4">
            <a:alphaModFix/>
          </a:blip>
          <a:srcRect b="20765" l="25972" r="26278" t="15986"/>
          <a:stretch/>
        </p:blipFill>
        <p:spPr>
          <a:xfrm>
            <a:off x="4932040" y="1772816"/>
            <a:ext cx="3312368" cy="2232248"/>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9"/>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1. To‘xtash va to‘xtab turish.</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157" name="Google Shape;157;p9"/>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158" name="Google Shape;158;p9"/>
          <p:cNvGraphicFramePr/>
          <p:nvPr/>
        </p:nvGraphicFramePr>
        <p:xfrm>
          <a:off x="683568" y="1556792"/>
          <a:ext cx="3000000" cy="3000000"/>
        </p:xfrm>
        <a:graphic>
          <a:graphicData uri="http://schemas.openxmlformats.org/drawingml/2006/table">
            <a:tbl>
              <a:tblPr bandRow="1" firstRow="1">
                <a:noFill/>
                <a:tableStyleId>{ACA9EEA8-B9D3-4409-9756-F9FAB8A028B2}</a:tableStyleId>
              </a:tblPr>
              <a:tblGrid>
                <a:gridCol w="3888425"/>
                <a:gridCol w="3960450"/>
              </a:tblGrid>
              <a:tr h="2592300">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tcPr>
                </a:tc>
              </a:tr>
              <a:tr h="1696100">
                <a:tc gridSpan="2">
                  <a:txBody>
                    <a:bodyPr/>
                    <a:lstStyle/>
                    <a:p>
                      <a:pPr indent="0" lvl="0" marL="0" marR="0" rtl="0" algn="just">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Aholi punktlaridan tashqarida tunab qolish, dam olish yoki boshqa maqsadlarda uzoq vaqt to‘xtab turishga faqat buning uchun ko‘zda tutilgan maydonchalarda yoki yo‘ldan tashqarida ruxsat etiladi.</a:t>
                      </a:r>
                      <a:endParaRPr sz="2000">
                        <a:solidFill>
                          <a:schemeClr val="dk1"/>
                        </a:solidFill>
                        <a:latin typeface="Times New Roman"/>
                        <a:ea typeface="Times New Roman"/>
                        <a:cs typeface="Times New Roman"/>
                        <a:sym typeface="Times New Roman"/>
                      </a:endParaRPr>
                    </a:p>
                  </a:txBody>
                  <a:tcPr marT="45725" marB="45725" marR="91450" marL="91450"/>
                </a:tc>
                <a:tc hMerge="1"/>
              </a:tr>
            </a:tbl>
          </a:graphicData>
        </a:graphic>
      </p:graphicFrame>
      <p:pic>
        <p:nvPicPr>
          <p:cNvPr id="159" name="Google Shape;159;p9"/>
          <p:cNvPicPr preferRelativeResize="0"/>
          <p:nvPr/>
        </p:nvPicPr>
        <p:blipFill rotWithShape="1">
          <a:blip r:embed="rId3">
            <a:alphaModFix/>
          </a:blip>
          <a:srcRect b="20766" l="26232" r="26012" t="11816"/>
          <a:stretch/>
        </p:blipFill>
        <p:spPr>
          <a:xfrm>
            <a:off x="971600" y="1772816"/>
            <a:ext cx="3274657" cy="2232248"/>
          </a:xfrm>
          <a:prstGeom prst="rect">
            <a:avLst/>
          </a:prstGeom>
          <a:noFill/>
          <a:ln>
            <a:noFill/>
          </a:ln>
        </p:spPr>
      </p:pic>
      <p:pic>
        <p:nvPicPr>
          <p:cNvPr id="160" name="Google Shape;160;p9"/>
          <p:cNvPicPr preferRelativeResize="0"/>
          <p:nvPr/>
        </p:nvPicPr>
        <p:blipFill rotWithShape="1">
          <a:blip r:embed="rId4">
            <a:alphaModFix/>
          </a:blip>
          <a:srcRect b="20998" l="25972" r="26147" t="12047"/>
          <a:stretch/>
        </p:blipFill>
        <p:spPr>
          <a:xfrm>
            <a:off x="4970441" y="1772816"/>
            <a:ext cx="3201959" cy="2232248"/>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10"/>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1. To‘xtash va to‘xtab turish.</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166" name="Google Shape;166;p10"/>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167" name="Google Shape;167;p10"/>
          <p:cNvGraphicFramePr/>
          <p:nvPr/>
        </p:nvGraphicFramePr>
        <p:xfrm>
          <a:off x="683568" y="1556792"/>
          <a:ext cx="3000000" cy="3000000"/>
        </p:xfrm>
        <a:graphic>
          <a:graphicData uri="http://schemas.openxmlformats.org/drawingml/2006/table">
            <a:tbl>
              <a:tblPr bandRow="1" firstRow="1">
                <a:noFill/>
                <a:tableStyleId>{ACA9EEA8-B9D3-4409-9756-F9FAB8A028B2}</a:tableStyleId>
              </a:tblPr>
              <a:tblGrid>
                <a:gridCol w="2592300"/>
                <a:gridCol w="2628300"/>
                <a:gridCol w="2628300"/>
              </a:tblGrid>
              <a:tr h="2592300">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tcPr>
                </a:tc>
              </a:tr>
              <a:tr h="1696100">
                <a:tc gridSpan="3">
                  <a:txBody>
                    <a:bodyPr/>
                    <a:lstStyle/>
                    <a:p>
                      <a:pPr indent="0" lvl="0" marL="0" marR="0" rtl="0" algn="just">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ru-RU" sz="2000">
                          <a:solidFill>
                            <a:schemeClr val="dk1"/>
                          </a:solidFill>
                          <a:latin typeface="Times New Roman"/>
                          <a:ea typeface="Times New Roman"/>
                          <a:cs typeface="Times New Roman"/>
                          <a:sym typeface="Times New Roman"/>
                        </a:rPr>
                        <a:t>Quyidagilarda to‘xtash taqiqlanadi:</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tramvay yo‘llarida, shuningdek, bevosita ularga yaqinroqda tramvaylar harakatlanishiga xalaqit beradigan hollarda;</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temir yo‘l kesishmalarida;</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tunnellarda;</a:t>
                      </a:r>
                      <a:endParaRPr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2000">
                        <a:solidFill>
                          <a:schemeClr val="dk1"/>
                        </a:solidFill>
                        <a:latin typeface="Times New Roman"/>
                        <a:ea typeface="Times New Roman"/>
                        <a:cs typeface="Times New Roman"/>
                        <a:sym typeface="Times New Roman"/>
                      </a:endParaRPr>
                    </a:p>
                  </a:txBody>
                  <a:tcPr marT="45725" marB="45725" marR="91450" marL="91450"/>
                </a:tc>
                <a:tc hMerge="1"/>
                <a:tc hMerge="1"/>
              </a:tr>
            </a:tbl>
          </a:graphicData>
        </a:graphic>
      </p:graphicFrame>
      <p:pic>
        <p:nvPicPr>
          <p:cNvPr id="168" name="Google Shape;168;p10"/>
          <p:cNvPicPr preferRelativeResize="0"/>
          <p:nvPr/>
        </p:nvPicPr>
        <p:blipFill rotWithShape="1">
          <a:blip r:embed="rId3">
            <a:alphaModFix/>
          </a:blip>
          <a:srcRect b="20304" l="26102" r="26148" t="12047"/>
          <a:stretch/>
        </p:blipFill>
        <p:spPr>
          <a:xfrm>
            <a:off x="827584" y="1988840"/>
            <a:ext cx="2232248" cy="1728192"/>
          </a:xfrm>
          <a:prstGeom prst="rect">
            <a:avLst/>
          </a:prstGeom>
          <a:noFill/>
          <a:ln>
            <a:noFill/>
          </a:ln>
        </p:spPr>
      </p:pic>
      <p:pic>
        <p:nvPicPr>
          <p:cNvPr id="169" name="Google Shape;169;p10"/>
          <p:cNvPicPr preferRelativeResize="0"/>
          <p:nvPr/>
        </p:nvPicPr>
        <p:blipFill rotWithShape="1">
          <a:blip r:embed="rId4">
            <a:alphaModFix/>
          </a:blip>
          <a:srcRect b="21278" l="26650" r="26452" t="13056"/>
          <a:stretch/>
        </p:blipFill>
        <p:spPr>
          <a:xfrm>
            <a:off x="3419872" y="1988840"/>
            <a:ext cx="2304256" cy="1728192"/>
          </a:xfrm>
          <a:prstGeom prst="rect">
            <a:avLst/>
          </a:prstGeom>
          <a:noFill/>
          <a:ln>
            <a:noFill/>
          </a:ln>
        </p:spPr>
      </p:pic>
      <p:pic>
        <p:nvPicPr>
          <p:cNvPr id="170" name="Google Shape;170;p10"/>
          <p:cNvPicPr preferRelativeResize="0"/>
          <p:nvPr/>
        </p:nvPicPr>
        <p:blipFill rotWithShape="1">
          <a:blip r:embed="rId5">
            <a:alphaModFix/>
          </a:blip>
          <a:srcRect b="21692" l="26622" r="26146" t="14596"/>
          <a:stretch/>
        </p:blipFill>
        <p:spPr>
          <a:xfrm>
            <a:off x="6012160" y="1988840"/>
            <a:ext cx="2376264" cy="1728192"/>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11"/>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1. To‘xtash va to‘xtab turish.</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176" name="Google Shape;176;p11"/>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177" name="Google Shape;177;p11"/>
          <p:cNvGraphicFramePr/>
          <p:nvPr/>
        </p:nvGraphicFramePr>
        <p:xfrm>
          <a:off x="683568" y="1556792"/>
          <a:ext cx="3000000" cy="3000000"/>
        </p:xfrm>
        <a:graphic>
          <a:graphicData uri="http://schemas.openxmlformats.org/drawingml/2006/table">
            <a:tbl>
              <a:tblPr bandRow="1" firstRow="1">
                <a:noFill/>
                <a:tableStyleId>{ACA9EEA8-B9D3-4409-9756-F9FAB8A028B2}</a:tableStyleId>
              </a:tblPr>
              <a:tblGrid>
                <a:gridCol w="2592300"/>
                <a:gridCol w="2628300"/>
                <a:gridCol w="2628300"/>
              </a:tblGrid>
              <a:tr h="2592300">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tcPr>
                </a:tc>
              </a:tr>
              <a:tr h="1696100">
                <a:tc gridSpan="3">
                  <a:txBody>
                    <a:bodyPr/>
                    <a:lstStyle/>
                    <a:p>
                      <a:pPr indent="0" lvl="0" marL="0" marR="0" rtl="0" algn="ctr">
                        <a:spcBef>
                          <a:spcPts val="0"/>
                        </a:spcBef>
                        <a:spcAft>
                          <a:spcPts val="0"/>
                        </a:spcAft>
                        <a:buNone/>
                      </a:pPr>
                      <a:r>
                        <a:rPr lang="ru-RU" sz="2000">
                          <a:solidFill>
                            <a:schemeClr val="dk1"/>
                          </a:solidFill>
                          <a:latin typeface="Times New Roman"/>
                          <a:ea typeface="Times New Roman"/>
                          <a:cs typeface="Times New Roman"/>
                          <a:sym typeface="Times New Roman"/>
                        </a:rPr>
                        <a:t>Quyidagilarda to‘xtash taqiqlanadi:</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bir yo‘nalishda harakatlanish uchun uchtadan kam tasmaga ega bo‘lgan ko‘prik, yo‘l o‘tkazgich va estakadalarning ustida;</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ko‘prik, yo‘l o‘tkazgich va estkadalarning ostida (tegishli yo‘l belgilari bilan to‘xtab turish ruxsat berilgan yo‘l qismlari bundan mustasno);</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boshqa transport vositalarining harakatlanishiga to‘sqinlik qilgan holda yo‘lning qatnov qismlarida;</a:t>
                      </a:r>
                      <a:endParaRPr sz="2000">
                        <a:solidFill>
                          <a:schemeClr val="dk1"/>
                        </a:solidFill>
                        <a:latin typeface="Times New Roman"/>
                        <a:ea typeface="Times New Roman"/>
                        <a:cs typeface="Times New Roman"/>
                        <a:sym typeface="Times New Roman"/>
                      </a:endParaRPr>
                    </a:p>
                  </a:txBody>
                  <a:tcPr marT="45725" marB="45725" marR="91450" marL="91450"/>
                </a:tc>
                <a:tc hMerge="1"/>
                <a:tc hMerge="1"/>
              </a:tr>
            </a:tbl>
          </a:graphicData>
        </a:graphic>
      </p:graphicFrame>
      <p:pic>
        <p:nvPicPr>
          <p:cNvPr id="178" name="Google Shape;178;p11"/>
          <p:cNvPicPr preferRelativeResize="0"/>
          <p:nvPr/>
        </p:nvPicPr>
        <p:blipFill rotWithShape="1">
          <a:blip r:embed="rId3">
            <a:alphaModFix/>
          </a:blip>
          <a:srcRect b="21228" l="25842" r="25722" t="11352"/>
          <a:stretch/>
        </p:blipFill>
        <p:spPr>
          <a:xfrm>
            <a:off x="827584" y="1844824"/>
            <a:ext cx="2349375" cy="2088232"/>
          </a:xfrm>
          <a:prstGeom prst="rect">
            <a:avLst/>
          </a:prstGeom>
          <a:noFill/>
          <a:ln>
            <a:noFill/>
          </a:ln>
        </p:spPr>
      </p:pic>
      <p:pic>
        <p:nvPicPr>
          <p:cNvPr id="179" name="Google Shape;179;p11"/>
          <p:cNvPicPr preferRelativeResize="0"/>
          <p:nvPr/>
        </p:nvPicPr>
        <p:blipFill rotWithShape="1">
          <a:blip r:embed="rId4">
            <a:alphaModFix/>
          </a:blip>
          <a:srcRect b="21228" l="26103" r="25755" t="11352"/>
          <a:stretch/>
        </p:blipFill>
        <p:spPr>
          <a:xfrm>
            <a:off x="3347864" y="1844824"/>
            <a:ext cx="2520280" cy="2088232"/>
          </a:xfrm>
          <a:prstGeom prst="rect">
            <a:avLst/>
          </a:prstGeom>
          <a:noFill/>
          <a:ln>
            <a:noFill/>
          </a:ln>
        </p:spPr>
      </p:pic>
      <p:pic>
        <p:nvPicPr>
          <p:cNvPr id="180" name="Google Shape;180;p11"/>
          <p:cNvPicPr preferRelativeResize="0"/>
          <p:nvPr/>
        </p:nvPicPr>
        <p:blipFill rotWithShape="1">
          <a:blip r:embed="rId5">
            <a:alphaModFix/>
          </a:blip>
          <a:srcRect b="21923" l="25712" r="26536" t="12742"/>
          <a:stretch/>
        </p:blipFill>
        <p:spPr>
          <a:xfrm>
            <a:off x="6012160" y="1844824"/>
            <a:ext cx="2448272" cy="2088232"/>
          </a:xfrm>
          <a:prstGeom prst="rect">
            <a:avLst/>
          </a:prstGeom>
          <a:noFill/>
          <a:ln>
            <a:noFill/>
          </a:ln>
        </p:spPr>
      </p:pic>
      <p:pic>
        <p:nvPicPr>
          <p:cNvPr id="181" name="Google Shape;181;p11"/>
          <p:cNvPicPr preferRelativeResize="0"/>
          <p:nvPr/>
        </p:nvPicPr>
        <p:blipFill rotWithShape="1">
          <a:blip r:embed="rId5">
            <a:alphaModFix/>
          </a:blip>
          <a:srcRect b="21923" l="25712" r="26536" t="12742"/>
          <a:stretch/>
        </p:blipFill>
        <p:spPr>
          <a:xfrm>
            <a:off x="3671100" y="2736334"/>
            <a:ext cx="1801799" cy="1385331"/>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2"/>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1. To‘xtash va to‘xtab turish.</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187" name="Google Shape;187;p12"/>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188" name="Google Shape;188;p12"/>
          <p:cNvGraphicFramePr/>
          <p:nvPr/>
        </p:nvGraphicFramePr>
        <p:xfrm>
          <a:off x="683568" y="1412776"/>
          <a:ext cx="3000000" cy="3000000"/>
        </p:xfrm>
        <a:graphic>
          <a:graphicData uri="http://schemas.openxmlformats.org/drawingml/2006/table">
            <a:tbl>
              <a:tblPr bandRow="1" firstRow="1">
                <a:noFill/>
                <a:tableStyleId>{ACA9EEA8-B9D3-4409-9756-F9FAB8A028B2}</a:tableStyleId>
              </a:tblPr>
              <a:tblGrid>
                <a:gridCol w="2592300"/>
                <a:gridCol w="2628300"/>
                <a:gridCol w="2628300"/>
              </a:tblGrid>
              <a:tr h="2232250">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tcPr>
                </a:tc>
              </a:tr>
              <a:tr h="1696100">
                <a:tc gridSpan="3">
                  <a:txBody>
                    <a:bodyPr/>
                    <a:lstStyle/>
                    <a:p>
                      <a:pPr indent="0" lvl="0" marL="0" marR="0" rtl="0" algn="ctr">
                        <a:spcBef>
                          <a:spcPts val="0"/>
                        </a:spcBef>
                        <a:spcAft>
                          <a:spcPts val="0"/>
                        </a:spcAft>
                        <a:buNone/>
                      </a:pPr>
                      <a:r>
                        <a:rPr lang="ru-RU" sz="2000">
                          <a:solidFill>
                            <a:schemeClr val="dk1"/>
                          </a:solidFill>
                          <a:latin typeface="Times New Roman"/>
                          <a:ea typeface="Times New Roman"/>
                          <a:cs typeface="Times New Roman"/>
                          <a:sym typeface="Times New Roman"/>
                        </a:rPr>
                        <a:t>Quyidagilarda to‘xtash taqiqlanadi:</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to‘xtagan transport vositasi bilan bo‘ylama sidirg‘a chiziq (qatnov qismining chetini belgilovchi chiziqdan tashqari), ajratuvchi mintaqa yoki qatnov qismining qarama-qarshi cheti orasidagi masofa 3 metrdan kam bo‘lgan joylarda;</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piyodalar o‘tish joylarida va ulardan oldin 10 metrdan kam masofa qolganda;</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velosiped yo‘lkasi bilan kesishuvda va ulardan oldin 10 metrdan kam masofa qolganda;</a:t>
                      </a:r>
                      <a:endParaRPr sz="2000">
                        <a:solidFill>
                          <a:schemeClr val="dk1"/>
                        </a:solidFill>
                        <a:latin typeface="Times New Roman"/>
                        <a:ea typeface="Times New Roman"/>
                        <a:cs typeface="Times New Roman"/>
                        <a:sym typeface="Times New Roman"/>
                      </a:endParaRPr>
                    </a:p>
                  </a:txBody>
                  <a:tcPr marT="45725" marB="45725" marR="91450" marL="91450"/>
                </a:tc>
                <a:tc hMerge="1"/>
                <a:tc hMerge="1"/>
              </a:tr>
            </a:tbl>
          </a:graphicData>
        </a:graphic>
      </p:graphicFrame>
      <p:pic>
        <p:nvPicPr>
          <p:cNvPr id="189" name="Google Shape;189;p12"/>
          <p:cNvPicPr preferRelativeResize="0"/>
          <p:nvPr/>
        </p:nvPicPr>
        <p:blipFill rotWithShape="1">
          <a:blip r:embed="rId3">
            <a:alphaModFix/>
          </a:blip>
          <a:srcRect b="30484" l="26838" r="29721" t="15375"/>
          <a:stretch/>
        </p:blipFill>
        <p:spPr>
          <a:xfrm>
            <a:off x="827584" y="1691944"/>
            <a:ext cx="2376264" cy="1665048"/>
          </a:xfrm>
          <a:prstGeom prst="rect">
            <a:avLst/>
          </a:prstGeom>
          <a:noFill/>
          <a:ln>
            <a:noFill/>
          </a:ln>
        </p:spPr>
      </p:pic>
      <p:pic>
        <p:nvPicPr>
          <p:cNvPr id="190" name="Google Shape;190;p12"/>
          <p:cNvPicPr preferRelativeResize="0"/>
          <p:nvPr/>
        </p:nvPicPr>
        <p:blipFill rotWithShape="1">
          <a:blip r:embed="rId4">
            <a:alphaModFix/>
          </a:blip>
          <a:srcRect b="29126" l="30992" r="31374" t="15750"/>
          <a:stretch/>
        </p:blipFill>
        <p:spPr>
          <a:xfrm>
            <a:off x="3419872" y="1700807"/>
            <a:ext cx="2376264" cy="1660419"/>
          </a:xfrm>
          <a:prstGeom prst="rect">
            <a:avLst/>
          </a:prstGeom>
          <a:noFill/>
          <a:ln>
            <a:noFill/>
          </a:ln>
        </p:spPr>
      </p:pic>
      <p:pic>
        <p:nvPicPr>
          <p:cNvPr id="191" name="Google Shape;191;p12"/>
          <p:cNvPicPr preferRelativeResize="0"/>
          <p:nvPr/>
        </p:nvPicPr>
        <p:blipFill rotWithShape="1">
          <a:blip r:embed="rId5">
            <a:alphaModFix/>
          </a:blip>
          <a:srcRect b="31469" l="25731" r="33869" t="18328"/>
          <a:stretch/>
        </p:blipFill>
        <p:spPr>
          <a:xfrm>
            <a:off x="6012160" y="1700808"/>
            <a:ext cx="2376264" cy="1660130"/>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13"/>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1. To‘xtash va to‘xtab turish.</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197" name="Google Shape;197;p13"/>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198" name="Google Shape;198;p13"/>
          <p:cNvGraphicFramePr/>
          <p:nvPr/>
        </p:nvGraphicFramePr>
        <p:xfrm>
          <a:off x="683568" y="1412776"/>
          <a:ext cx="3000000" cy="3000000"/>
        </p:xfrm>
        <a:graphic>
          <a:graphicData uri="http://schemas.openxmlformats.org/drawingml/2006/table">
            <a:tbl>
              <a:tblPr bandRow="1" firstRow="1">
                <a:noFill/>
                <a:tableStyleId>{ACA9EEA8-B9D3-4409-9756-F9FAB8A028B2}</a:tableStyleId>
              </a:tblPr>
              <a:tblGrid>
                <a:gridCol w="2592300"/>
                <a:gridCol w="2628300"/>
                <a:gridCol w="2628300"/>
              </a:tblGrid>
              <a:tr h="2232250">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tcPr>
                </a:tc>
              </a:tr>
              <a:tr h="1696100">
                <a:tc gridSpan="3">
                  <a:txBody>
                    <a:bodyPr/>
                    <a:lstStyle/>
                    <a:p>
                      <a:pPr indent="0" lvl="0" marL="0" marR="0" rtl="0" algn="ctr">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ru-RU" sz="2000">
                          <a:solidFill>
                            <a:schemeClr val="dk1"/>
                          </a:solidFill>
                          <a:latin typeface="Times New Roman"/>
                          <a:ea typeface="Times New Roman"/>
                          <a:cs typeface="Times New Roman"/>
                          <a:sym typeface="Times New Roman"/>
                        </a:rPr>
                        <a:t>Quyidagilarda to‘xtash taqiqlanadi:</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velosipedchilar uchun tasmada (odam tushirish va odam mindirish bundan mustasno);</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qatnov qismida ko‘rinish masofasi 100 metrdan kam bo‘lgan yo‘l do‘ngliklari yaqinida va xavfli burilishlarda;</a:t>
                      </a:r>
                      <a:endParaRPr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2000">
                        <a:solidFill>
                          <a:schemeClr val="dk1"/>
                        </a:solidFill>
                        <a:latin typeface="Times New Roman"/>
                        <a:ea typeface="Times New Roman"/>
                        <a:cs typeface="Times New Roman"/>
                        <a:sym typeface="Times New Roman"/>
                      </a:endParaRPr>
                    </a:p>
                  </a:txBody>
                  <a:tcPr marT="45725" marB="45725" marR="91450" marL="91450"/>
                </a:tc>
                <a:tc hMerge="1"/>
                <a:tc hMerge="1"/>
              </a:tr>
            </a:tbl>
          </a:graphicData>
        </a:graphic>
      </p:graphicFrame>
      <p:pic>
        <p:nvPicPr>
          <p:cNvPr id="199" name="Google Shape;199;p13"/>
          <p:cNvPicPr preferRelativeResize="0"/>
          <p:nvPr/>
        </p:nvPicPr>
        <p:blipFill rotWithShape="1">
          <a:blip r:embed="rId3">
            <a:alphaModFix/>
          </a:blip>
          <a:srcRect b="35407" l="23517" r="31654" t="12422"/>
          <a:stretch/>
        </p:blipFill>
        <p:spPr>
          <a:xfrm>
            <a:off x="3419871" y="1628800"/>
            <a:ext cx="2421099" cy="1656184"/>
          </a:xfrm>
          <a:prstGeom prst="rect">
            <a:avLst/>
          </a:prstGeom>
          <a:noFill/>
          <a:ln>
            <a:noFill/>
          </a:ln>
        </p:spPr>
      </p:pic>
      <p:pic>
        <p:nvPicPr>
          <p:cNvPr id="200" name="Google Shape;200;p13"/>
          <p:cNvPicPr preferRelativeResize="0"/>
          <p:nvPr/>
        </p:nvPicPr>
        <p:blipFill rotWithShape="1">
          <a:blip r:embed="rId4">
            <a:alphaModFix/>
          </a:blip>
          <a:srcRect b="33062" l="23798" r="32481" t="12797"/>
          <a:stretch/>
        </p:blipFill>
        <p:spPr>
          <a:xfrm>
            <a:off x="6084167" y="1628800"/>
            <a:ext cx="2378883" cy="1656184"/>
          </a:xfrm>
          <a:prstGeom prst="rect">
            <a:avLst/>
          </a:prstGeom>
          <a:noFill/>
          <a:ln>
            <a:noFill/>
          </a:ln>
        </p:spPr>
      </p:pic>
      <p:pic>
        <p:nvPicPr>
          <p:cNvPr id="201" name="Google Shape;201;p13"/>
          <p:cNvPicPr preferRelativeResize="0"/>
          <p:nvPr/>
        </p:nvPicPr>
        <p:blipFill rotWithShape="1">
          <a:blip r:embed="rId5">
            <a:alphaModFix/>
          </a:blip>
          <a:srcRect b="31469" l="25731" r="33869" t="18328"/>
          <a:stretch/>
        </p:blipFill>
        <p:spPr>
          <a:xfrm>
            <a:off x="827584" y="1628800"/>
            <a:ext cx="2376264" cy="1660130"/>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14"/>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1. To‘xtash va to‘xtab turish.</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207" name="Google Shape;207;p14"/>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208" name="Google Shape;208;p14"/>
          <p:cNvGraphicFramePr/>
          <p:nvPr/>
        </p:nvGraphicFramePr>
        <p:xfrm>
          <a:off x="683568" y="1412776"/>
          <a:ext cx="3000000" cy="3000000"/>
        </p:xfrm>
        <a:graphic>
          <a:graphicData uri="http://schemas.openxmlformats.org/drawingml/2006/table">
            <a:tbl>
              <a:tblPr bandRow="1" firstRow="1">
                <a:noFill/>
                <a:tableStyleId>{ACA9EEA8-B9D3-4409-9756-F9FAB8A028B2}</a:tableStyleId>
              </a:tblPr>
              <a:tblGrid>
                <a:gridCol w="2592300"/>
                <a:gridCol w="2628300"/>
                <a:gridCol w="2628300"/>
              </a:tblGrid>
              <a:tr h="2232250">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tcPr>
                </a:tc>
              </a:tr>
              <a:tr h="1696100">
                <a:tc gridSpan="3">
                  <a:txBody>
                    <a:bodyPr/>
                    <a:lstStyle/>
                    <a:p>
                      <a:pPr indent="0" lvl="0" marL="0" marR="0" rtl="0" algn="ctr">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ru-RU" sz="2000">
                          <a:solidFill>
                            <a:schemeClr val="dk1"/>
                          </a:solidFill>
                          <a:latin typeface="Times New Roman"/>
                          <a:ea typeface="Times New Roman"/>
                          <a:cs typeface="Times New Roman"/>
                          <a:sym typeface="Times New Roman"/>
                        </a:rPr>
                        <a:t>Quyidagilarda to‘xtash taqiqlanadi:</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qatnov qismi kesishmalarida va kesishayotgan qatnov qismi chetiga 30 metrdan kam masofada (uch tomonlama kesishadigan chorrahalarda yondan tutashgan yo‘lning sidirg‘a chiziq yoki ajratuvchi mintaqa bilan ajratilgan qarama-qarshi tomoni bundan mustasno);</a:t>
                      </a:r>
                      <a:endParaRPr/>
                    </a:p>
                    <a:p>
                      <a:pPr indent="0" lvl="0" marL="0" marR="0" rtl="0" algn="just">
                        <a:spcBef>
                          <a:spcPts val="0"/>
                        </a:spcBef>
                        <a:spcAft>
                          <a:spcPts val="0"/>
                        </a:spcAft>
                        <a:buNone/>
                      </a:pPr>
                      <a:r>
                        <a:t/>
                      </a:r>
                      <a:endParaRPr sz="2000">
                        <a:solidFill>
                          <a:schemeClr val="dk1"/>
                        </a:solidFill>
                        <a:latin typeface="Times New Roman"/>
                        <a:ea typeface="Times New Roman"/>
                        <a:cs typeface="Times New Roman"/>
                        <a:sym typeface="Times New Roman"/>
                      </a:endParaRPr>
                    </a:p>
                  </a:txBody>
                  <a:tcPr marT="45725" marB="45725" marR="91450" marL="91450"/>
                </a:tc>
                <a:tc hMerge="1"/>
                <a:tc hMerge="1"/>
              </a:tr>
            </a:tbl>
          </a:graphicData>
        </a:graphic>
      </p:graphicFrame>
      <p:pic>
        <p:nvPicPr>
          <p:cNvPr id="209" name="Google Shape;209;p14"/>
          <p:cNvPicPr preferRelativeResize="0"/>
          <p:nvPr/>
        </p:nvPicPr>
        <p:blipFill rotWithShape="1">
          <a:blip r:embed="rId3">
            <a:alphaModFix/>
          </a:blip>
          <a:srcRect b="29499" l="24624" r="31655" t="12422"/>
          <a:stretch/>
        </p:blipFill>
        <p:spPr>
          <a:xfrm>
            <a:off x="755576" y="1628799"/>
            <a:ext cx="2448272" cy="1828457"/>
          </a:xfrm>
          <a:prstGeom prst="rect">
            <a:avLst/>
          </a:prstGeom>
          <a:noFill/>
          <a:ln>
            <a:noFill/>
          </a:ln>
        </p:spPr>
      </p:pic>
      <p:pic>
        <p:nvPicPr>
          <p:cNvPr id="210" name="Google Shape;210;p14"/>
          <p:cNvPicPr preferRelativeResize="0"/>
          <p:nvPr/>
        </p:nvPicPr>
        <p:blipFill rotWithShape="1">
          <a:blip r:embed="rId4">
            <a:alphaModFix/>
          </a:blip>
          <a:srcRect b="28343" l="25096" r="30075" t="18500"/>
          <a:stretch/>
        </p:blipFill>
        <p:spPr>
          <a:xfrm>
            <a:off x="6012160" y="1628800"/>
            <a:ext cx="2376264" cy="1800200"/>
          </a:xfrm>
          <a:prstGeom prst="rect">
            <a:avLst/>
          </a:prstGeom>
          <a:noFill/>
          <a:ln>
            <a:noFill/>
          </a:ln>
        </p:spPr>
      </p:pic>
      <p:pic>
        <p:nvPicPr>
          <p:cNvPr id="211" name="Google Shape;211;p14"/>
          <p:cNvPicPr preferRelativeResize="0"/>
          <p:nvPr/>
        </p:nvPicPr>
        <p:blipFill rotWithShape="1">
          <a:blip r:embed="rId5">
            <a:alphaModFix/>
          </a:blip>
          <a:srcRect b="22610" l="25177" r="32762" t="24235"/>
          <a:stretch/>
        </p:blipFill>
        <p:spPr>
          <a:xfrm>
            <a:off x="3491880" y="1628800"/>
            <a:ext cx="2330926" cy="1800200"/>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15"/>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1. To‘xtash va to‘xtab turish.</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217" name="Google Shape;217;p15"/>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218" name="Google Shape;218;p15"/>
          <p:cNvGraphicFramePr/>
          <p:nvPr/>
        </p:nvGraphicFramePr>
        <p:xfrm>
          <a:off x="683568" y="1412776"/>
          <a:ext cx="3000000" cy="3000000"/>
        </p:xfrm>
        <a:graphic>
          <a:graphicData uri="http://schemas.openxmlformats.org/drawingml/2006/table">
            <a:tbl>
              <a:tblPr bandRow="1" firstRow="1">
                <a:noFill/>
                <a:tableStyleId>{ACA9EEA8-B9D3-4409-9756-F9FAB8A028B2}</a:tableStyleId>
              </a:tblPr>
              <a:tblGrid>
                <a:gridCol w="2510000"/>
                <a:gridCol w="2579425"/>
                <a:gridCol w="2759450"/>
              </a:tblGrid>
              <a:tr h="2232250">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tcPr>
                </a:tc>
              </a:tr>
              <a:tr h="1696100">
                <a:tc gridSpan="3">
                  <a:txBody>
                    <a:bodyPr/>
                    <a:lstStyle/>
                    <a:p>
                      <a:pPr indent="0" lvl="0" marL="0" marR="0" rtl="0" algn="ctr">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ru-RU" sz="2000">
                          <a:solidFill>
                            <a:schemeClr val="dk1"/>
                          </a:solidFill>
                          <a:latin typeface="Times New Roman"/>
                          <a:ea typeface="Times New Roman"/>
                          <a:cs typeface="Times New Roman"/>
                          <a:sym typeface="Times New Roman"/>
                        </a:rPr>
                        <a:t>Quyidagilarda to‘xtash taqiqlanadi:</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bekat maydonchalarida, yo‘nalishli transport vositalari to‘xtash joylarida, jumladan, 1.17 chizig‘i bilan belgilangan, ular bo‘lmaganda esa yo‘nalishli transport vositalari to‘xtash joyi belgilari va bekatdan harakatlanish yo‘nalishi bo‘ylab (etmasdan va o‘tib ketib) 15 metrdan kam masofada (yo‘nalishli transport vositalari harakatiga xalaqit bermasa yo‘lovchilarni chiqarish yoki tushirish uchun to‘xtash bundan mustasno);</a:t>
                      </a:r>
                      <a:endParaRPr/>
                    </a:p>
                    <a:p>
                      <a:pPr indent="0" lvl="0" marL="0" marR="0" rtl="0" algn="just">
                        <a:spcBef>
                          <a:spcPts val="0"/>
                        </a:spcBef>
                        <a:spcAft>
                          <a:spcPts val="0"/>
                        </a:spcAft>
                        <a:buNone/>
                      </a:pPr>
                      <a:r>
                        <a:t/>
                      </a:r>
                      <a:endParaRPr sz="2000">
                        <a:solidFill>
                          <a:schemeClr val="dk1"/>
                        </a:solidFill>
                        <a:latin typeface="Times New Roman"/>
                        <a:ea typeface="Times New Roman"/>
                        <a:cs typeface="Times New Roman"/>
                        <a:sym typeface="Times New Roman"/>
                      </a:endParaRPr>
                    </a:p>
                  </a:txBody>
                  <a:tcPr marT="45725" marB="45725" marR="91450" marL="91450"/>
                </a:tc>
                <a:tc hMerge="1"/>
                <a:tc hMerge="1"/>
              </a:tr>
            </a:tbl>
          </a:graphicData>
        </a:graphic>
      </p:graphicFrame>
      <p:pic>
        <p:nvPicPr>
          <p:cNvPr id="219" name="Google Shape;219;p15"/>
          <p:cNvPicPr preferRelativeResize="0"/>
          <p:nvPr/>
        </p:nvPicPr>
        <p:blipFill rotWithShape="1">
          <a:blip r:embed="rId3">
            <a:alphaModFix/>
          </a:blip>
          <a:srcRect b="20640" l="24623" r="29722" t="12422"/>
          <a:stretch/>
        </p:blipFill>
        <p:spPr>
          <a:xfrm>
            <a:off x="755576" y="1628800"/>
            <a:ext cx="2376264" cy="1728192"/>
          </a:xfrm>
          <a:prstGeom prst="rect">
            <a:avLst/>
          </a:prstGeom>
          <a:noFill/>
          <a:ln>
            <a:noFill/>
          </a:ln>
        </p:spPr>
      </p:pic>
      <p:pic>
        <p:nvPicPr>
          <p:cNvPr id="220" name="Google Shape;220;p15"/>
          <p:cNvPicPr preferRelativeResize="0"/>
          <p:nvPr/>
        </p:nvPicPr>
        <p:blipFill rotWithShape="1">
          <a:blip r:embed="rId4">
            <a:alphaModFix/>
          </a:blip>
          <a:srcRect b="23593" l="24624" r="32208" t="21281"/>
          <a:stretch/>
        </p:blipFill>
        <p:spPr>
          <a:xfrm>
            <a:off x="3275856" y="1628800"/>
            <a:ext cx="2407125" cy="1728192"/>
          </a:xfrm>
          <a:prstGeom prst="rect">
            <a:avLst/>
          </a:prstGeom>
          <a:noFill/>
          <a:ln>
            <a:noFill/>
          </a:ln>
        </p:spPr>
      </p:pic>
      <p:pic>
        <p:nvPicPr>
          <p:cNvPr id="221" name="Google Shape;221;p15"/>
          <p:cNvPicPr preferRelativeResize="0"/>
          <p:nvPr/>
        </p:nvPicPr>
        <p:blipFill rotWithShape="1">
          <a:blip r:embed="rId5">
            <a:alphaModFix/>
          </a:blip>
          <a:srcRect b="31297" l="27863" r="30076" t="15547"/>
          <a:stretch/>
        </p:blipFill>
        <p:spPr>
          <a:xfrm>
            <a:off x="5940152" y="1628800"/>
            <a:ext cx="2448272" cy="1739562"/>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16"/>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1. To‘xtash va to‘xtab turish.</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227" name="Google Shape;227;p16"/>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228" name="Google Shape;228;p16"/>
          <p:cNvGraphicFramePr/>
          <p:nvPr/>
        </p:nvGraphicFramePr>
        <p:xfrm>
          <a:off x="683568" y="1412776"/>
          <a:ext cx="3000000" cy="3000000"/>
        </p:xfrm>
        <a:graphic>
          <a:graphicData uri="http://schemas.openxmlformats.org/drawingml/2006/table">
            <a:tbl>
              <a:tblPr bandRow="1" firstRow="1">
                <a:noFill/>
                <a:tableStyleId>{ACA9EEA8-B9D3-4409-9756-F9FAB8A028B2}</a:tableStyleId>
              </a:tblPr>
              <a:tblGrid>
                <a:gridCol w="2400825"/>
                <a:gridCol w="2724025"/>
                <a:gridCol w="2724025"/>
              </a:tblGrid>
              <a:tr h="2232250">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tcPr>
                </a:tc>
              </a:tr>
              <a:tr h="1696100">
                <a:tc gridSpan="3">
                  <a:txBody>
                    <a:bodyPr/>
                    <a:lstStyle/>
                    <a:p>
                      <a:pPr indent="0" lvl="0" marL="0" marR="0" rtl="0" algn="ctr">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ru-RU" sz="2000">
                          <a:solidFill>
                            <a:schemeClr val="dk1"/>
                          </a:solidFill>
                          <a:latin typeface="Times New Roman"/>
                          <a:ea typeface="Times New Roman"/>
                          <a:cs typeface="Times New Roman"/>
                          <a:sym typeface="Times New Roman"/>
                        </a:rPr>
                        <a:t>Quyidagilarda to‘xtash taqiqlanadi:</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transport vositasi svetofor ishoralari, yo‘l belgilarini boshqa haydovchilardan to‘sib qo‘yadigan, boshqa transport vositalarining harakatlanishiga (kirish va chiqishiga) imkon qoldirmaydigan yoki piyodalarning harakatiga xalaqit beradigan joylarda;</a:t>
                      </a:r>
                      <a:endParaRPr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2000">
                        <a:solidFill>
                          <a:schemeClr val="dk1"/>
                        </a:solidFill>
                        <a:latin typeface="Times New Roman"/>
                        <a:ea typeface="Times New Roman"/>
                        <a:cs typeface="Times New Roman"/>
                        <a:sym typeface="Times New Roman"/>
                      </a:endParaRPr>
                    </a:p>
                  </a:txBody>
                  <a:tcPr marT="45725" marB="45725" marR="91450" marL="91450"/>
                </a:tc>
                <a:tc hMerge="1"/>
                <a:tc hMerge="1"/>
              </a:tr>
            </a:tbl>
          </a:graphicData>
        </a:graphic>
      </p:graphicFrame>
      <p:pic>
        <p:nvPicPr>
          <p:cNvPr id="229" name="Google Shape;229;p16"/>
          <p:cNvPicPr preferRelativeResize="0"/>
          <p:nvPr/>
        </p:nvPicPr>
        <p:blipFill rotWithShape="1">
          <a:blip r:embed="rId3">
            <a:alphaModFix/>
          </a:blip>
          <a:srcRect b="29499" l="24070" r="31655" t="12422"/>
          <a:stretch/>
        </p:blipFill>
        <p:spPr>
          <a:xfrm>
            <a:off x="827584" y="1700808"/>
            <a:ext cx="2148035" cy="1584176"/>
          </a:xfrm>
          <a:prstGeom prst="rect">
            <a:avLst/>
          </a:prstGeom>
          <a:noFill/>
          <a:ln>
            <a:noFill/>
          </a:ln>
        </p:spPr>
      </p:pic>
      <p:pic>
        <p:nvPicPr>
          <p:cNvPr id="230" name="Google Shape;230;p16"/>
          <p:cNvPicPr preferRelativeResize="0"/>
          <p:nvPr/>
        </p:nvPicPr>
        <p:blipFill rotWithShape="1">
          <a:blip r:embed="rId4">
            <a:alphaModFix/>
          </a:blip>
          <a:srcRect b="29125" l="27118" r="30821" t="16734"/>
          <a:stretch/>
        </p:blipFill>
        <p:spPr>
          <a:xfrm>
            <a:off x="3275856" y="1700808"/>
            <a:ext cx="2232248" cy="1615443"/>
          </a:xfrm>
          <a:prstGeom prst="rect">
            <a:avLst/>
          </a:prstGeom>
          <a:noFill/>
          <a:ln>
            <a:noFill/>
          </a:ln>
        </p:spPr>
      </p:pic>
      <p:pic>
        <p:nvPicPr>
          <p:cNvPr id="231" name="Google Shape;231;p16"/>
          <p:cNvPicPr preferRelativeResize="0"/>
          <p:nvPr/>
        </p:nvPicPr>
        <p:blipFill rotWithShape="1">
          <a:blip r:embed="rId5">
            <a:alphaModFix/>
          </a:blip>
          <a:srcRect b="37203" l="28416" r="34504" t="14563"/>
          <a:stretch/>
        </p:blipFill>
        <p:spPr>
          <a:xfrm>
            <a:off x="6012160" y="1700809"/>
            <a:ext cx="2304256" cy="1584176"/>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17"/>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1. To‘xtash va to‘xtab turish.</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237" name="Google Shape;237;p17"/>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238" name="Google Shape;238;p17"/>
          <p:cNvGraphicFramePr/>
          <p:nvPr/>
        </p:nvGraphicFramePr>
        <p:xfrm>
          <a:off x="683568" y="1412776"/>
          <a:ext cx="3000000" cy="3000000"/>
        </p:xfrm>
        <a:graphic>
          <a:graphicData uri="http://schemas.openxmlformats.org/drawingml/2006/table">
            <a:tbl>
              <a:tblPr bandRow="1" firstRow="1">
                <a:noFill/>
                <a:tableStyleId>{ACA9EEA8-B9D3-4409-9756-F9FAB8A028B2}</a:tableStyleId>
              </a:tblPr>
              <a:tblGrid>
                <a:gridCol w="2400825"/>
                <a:gridCol w="2724025"/>
                <a:gridCol w="2724025"/>
              </a:tblGrid>
              <a:tr h="2232250">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tcPr>
                </a:tc>
              </a:tr>
              <a:tr h="1696100">
                <a:tc gridSpan="3">
                  <a:txBody>
                    <a:bodyPr/>
                    <a:lstStyle/>
                    <a:p>
                      <a:pPr indent="0" lvl="0" marL="0" marR="0" rtl="0" algn="ctr">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ru-RU" sz="2000">
                          <a:solidFill>
                            <a:schemeClr val="dk1"/>
                          </a:solidFill>
                          <a:latin typeface="Times New Roman"/>
                          <a:ea typeface="Times New Roman"/>
                          <a:cs typeface="Times New Roman"/>
                          <a:sym typeface="Times New Roman"/>
                        </a:rPr>
                        <a:t>Quyidagilarda to‘xtash taqiqlanadi:</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transport vositalarining qayrilib olish joylarida va unga 30 metr yetmasdan yoki o‘tib;</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3.27 yo‘l belgisi yoki 1.4 yo‘l chizig‘i ta’siri oralig‘ida.</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5.15 va 7.17 yo‘l belgilari yoki 1.24 yo‘l chizig‘ining birgalikdagi ta’siri oralig‘ida, nogironligi bo‘lgan shaxslar tomonidan boshqariladigan transport vositalari bundan mustasno.</a:t>
                      </a:r>
                      <a:endParaRPr sz="2000">
                        <a:solidFill>
                          <a:schemeClr val="dk1"/>
                        </a:solidFill>
                        <a:latin typeface="Times New Roman"/>
                        <a:ea typeface="Times New Roman"/>
                        <a:cs typeface="Times New Roman"/>
                        <a:sym typeface="Times New Roman"/>
                      </a:endParaRPr>
                    </a:p>
                  </a:txBody>
                  <a:tcPr marT="45725" marB="45725" marR="91450" marL="91450"/>
                </a:tc>
                <a:tc hMerge="1"/>
                <a:tc hMerge="1"/>
              </a:tr>
            </a:tbl>
          </a:graphicData>
        </a:graphic>
      </p:graphicFrame>
      <p:pic>
        <p:nvPicPr>
          <p:cNvPr id="239" name="Google Shape;239;p17"/>
          <p:cNvPicPr preferRelativeResize="0"/>
          <p:nvPr/>
        </p:nvPicPr>
        <p:blipFill rotWithShape="1">
          <a:blip r:embed="rId3">
            <a:alphaModFix/>
          </a:blip>
          <a:srcRect b="20304" l="26233" r="26199" t="11325"/>
          <a:stretch/>
        </p:blipFill>
        <p:spPr>
          <a:xfrm>
            <a:off x="3203848" y="1700808"/>
            <a:ext cx="2448272" cy="1728192"/>
          </a:xfrm>
          <a:prstGeom prst="rect">
            <a:avLst/>
          </a:prstGeom>
          <a:noFill/>
          <a:ln>
            <a:noFill/>
          </a:ln>
        </p:spPr>
      </p:pic>
      <p:pic>
        <p:nvPicPr>
          <p:cNvPr id="240" name="Google Shape;240;p17"/>
          <p:cNvPicPr preferRelativeResize="0"/>
          <p:nvPr/>
        </p:nvPicPr>
        <p:blipFill rotWithShape="1">
          <a:blip r:embed="rId4">
            <a:alphaModFix/>
          </a:blip>
          <a:srcRect b="30312" l="24541" r="32290" t="16532"/>
          <a:stretch/>
        </p:blipFill>
        <p:spPr>
          <a:xfrm>
            <a:off x="5940151" y="1700808"/>
            <a:ext cx="2496277" cy="1728192"/>
          </a:xfrm>
          <a:prstGeom prst="rect">
            <a:avLst/>
          </a:prstGeom>
          <a:noFill/>
          <a:ln>
            <a:noFill/>
          </a:ln>
        </p:spPr>
      </p:pic>
      <p:pic>
        <p:nvPicPr>
          <p:cNvPr id="241" name="Google Shape;241;p17"/>
          <p:cNvPicPr preferRelativeResize="0"/>
          <p:nvPr/>
        </p:nvPicPr>
        <p:blipFill rotWithShape="1">
          <a:blip r:embed="rId5">
            <a:alphaModFix/>
          </a:blip>
          <a:srcRect b="29499" l="28498" r="29721" t="15375"/>
          <a:stretch/>
        </p:blipFill>
        <p:spPr>
          <a:xfrm>
            <a:off x="827584" y="1700808"/>
            <a:ext cx="2157488" cy="1728192"/>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8"/>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1. To‘xtash va to‘xtab turish.</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247" name="Google Shape;247;p18"/>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248" name="Google Shape;248;p18"/>
          <p:cNvGraphicFramePr/>
          <p:nvPr/>
        </p:nvGraphicFramePr>
        <p:xfrm>
          <a:off x="683568" y="1412776"/>
          <a:ext cx="3000000" cy="3000000"/>
        </p:xfrm>
        <a:graphic>
          <a:graphicData uri="http://schemas.openxmlformats.org/drawingml/2006/table">
            <a:tbl>
              <a:tblPr bandRow="1" firstRow="1">
                <a:noFill/>
                <a:tableStyleId>{ACA9EEA8-B9D3-4409-9756-F9FAB8A028B2}</a:tableStyleId>
              </a:tblPr>
              <a:tblGrid>
                <a:gridCol w="2400825"/>
                <a:gridCol w="2724025"/>
                <a:gridCol w="2724025"/>
              </a:tblGrid>
              <a:tr h="2232250">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tcPr>
                </a:tc>
              </a:tr>
              <a:tr h="1696100">
                <a:tc gridSpan="3">
                  <a:txBody>
                    <a:bodyPr/>
                    <a:lstStyle/>
                    <a:p>
                      <a:pPr indent="0" lvl="0" marL="0" marR="0" rtl="0" algn="ctr">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ru-RU" sz="2000">
                          <a:solidFill>
                            <a:schemeClr val="dk1"/>
                          </a:solidFill>
                          <a:latin typeface="Times New Roman"/>
                          <a:ea typeface="Times New Roman"/>
                          <a:cs typeface="Times New Roman"/>
                          <a:sym typeface="Times New Roman"/>
                        </a:rPr>
                        <a:t>Quyidagilarda to‘xtab turish taqiqlanadi:</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to‘xtash taqiqlangan joylarda;</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aholi punktlaridan tashqarida 2.1 yo‘l belgisi bilan belgilangan yo‘llarning qatnov qismida;</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temir yo‘l kesishmalarining (har ikkala tomonida) 50 metr yaqinida;</a:t>
                      </a:r>
                      <a:endParaRPr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2000">
                        <a:solidFill>
                          <a:schemeClr val="dk1"/>
                        </a:solidFill>
                        <a:latin typeface="Times New Roman"/>
                        <a:ea typeface="Times New Roman"/>
                        <a:cs typeface="Times New Roman"/>
                        <a:sym typeface="Times New Roman"/>
                      </a:endParaRPr>
                    </a:p>
                  </a:txBody>
                  <a:tcPr marT="45725" marB="45725" marR="91450" marL="91450"/>
                </a:tc>
                <a:tc hMerge="1"/>
                <a:tc hMerge="1"/>
              </a:tr>
            </a:tbl>
          </a:graphicData>
        </a:graphic>
      </p:graphicFrame>
      <p:pic>
        <p:nvPicPr>
          <p:cNvPr id="249" name="Google Shape;249;p18"/>
          <p:cNvPicPr preferRelativeResize="0"/>
          <p:nvPr/>
        </p:nvPicPr>
        <p:blipFill rotWithShape="1">
          <a:blip r:embed="rId3">
            <a:alphaModFix/>
          </a:blip>
          <a:srcRect b="20765" l="26363" r="25757" t="12047"/>
          <a:stretch/>
        </p:blipFill>
        <p:spPr>
          <a:xfrm>
            <a:off x="755576" y="1700808"/>
            <a:ext cx="2232248" cy="1656184"/>
          </a:xfrm>
          <a:prstGeom prst="rect">
            <a:avLst/>
          </a:prstGeom>
          <a:noFill/>
          <a:ln>
            <a:noFill/>
          </a:ln>
        </p:spPr>
      </p:pic>
      <p:pic>
        <p:nvPicPr>
          <p:cNvPr id="250" name="Google Shape;250;p18"/>
          <p:cNvPicPr preferRelativeResize="0"/>
          <p:nvPr/>
        </p:nvPicPr>
        <p:blipFill rotWithShape="1">
          <a:blip r:embed="rId4">
            <a:alphaModFix/>
          </a:blip>
          <a:srcRect b="39748" l="28445" r="32126" t="11587"/>
          <a:stretch/>
        </p:blipFill>
        <p:spPr>
          <a:xfrm>
            <a:off x="3203848" y="1700808"/>
            <a:ext cx="2376264" cy="1656184"/>
          </a:xfrm>
          <a:prstGeom prst="rect">
            <a:avLst/>
          </a:prstGeom>
          <a:noFill/>
          <a:ln>
            <a:noFill/>
          </a:ln>
        </p:spPr>
      </p:pic>
      <p:pic>
        <p:nvPicPr>
          <p:cNvPr id="251" name="Google Shape;251;p18"/>
          <p:cNvPicPr preferRelativeResize="0"/>
          <p:nvPr/>
        </p:nvPicPr>
        <p:blipFill rotWithShape="1">
          <a:blip r:embed="rId5">
            <a:alphaModFix/>
          </a:blip>
          <a:srcRect b="20534" l="26233" r="26142" t="12511"/>
          <a:stretch/>
        </p:blipFill>
        <p:spPr>
          <a:xfrm>
            <a:off x="5940152" y="1700808"/>
            <a:ext cx="2448272" cy="1656184"/>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19"/>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1. To‘xtash va to‘xtab turish.</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257" name="Google Shape;257;p19"/>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258" name="Google Shape;258;p19"/>
          <p:cNvGraphicFramePr/>
          <p:nvPr/>
        </p:nvGraphicFramePr>
        <p:xfrm>
          <a:off x="683568" y="1412776"/>
          <a:ext cx="3000000" cy="3000000"/>
        </p:xfrm>
        <a:graphic>
          <a:graphicData uri="http://schemas.openxmlformats.org/drawingml/2006/table">
            <a:tbl>
              <a:tblPr bandRow="1" firstRow="1">
                <a:noFill/>
                <a:tableStyleId>{ACA9EEA8-B9D3-4409-9756-F9FAB8A028B2}</a:tableStyleId>
              </a:tblPr>
              <a:tblGrid>
                <a:gridCol w="3888425"/>
                <a:gridCol w="3960450"/>
              </a:tblGrid>
              <a:tr h="2232250">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tcPr>
                </a:tc>
              </a:tr>
              <a:tr h="1696100">
                <a:tc gridSpan="2">
                  <a:txBody>
                    <a:bodyPr/>
                    <a:lstStyle/>
                    <a:p>
                      <a:pPr indent="0" lvl="0" marL="0" marR="0" rtl="0" algn="ctr">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lang="ru-RU" sz="2000">
                          <a:solidFill>
                            <a:schemeClr val="dk1"/>
                          </a:solidFill>
                          <a:latin typeface="Times New Roman"/>
                          <a:ea typeface="Times New Roman"/>
                          <a:cs typeface="Times New Roman"/>
                          <a:sym typeface="Times New Roman"/>
                        </a:rPr>
                        <a:t>Quyidagilarda to‘xtab turish taqiqlanadi:</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3.27 — 3.30 yo‘l belgilari yoki 1.4, 1.10 yo‘l chiziqlari ta’siri oralig‘ida;</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5.15 va 7.17 yo‘l belgilari yoki 1.24 yo‘l chizig‘ining birgalikdagi ta’siri oralig‘ida, nogironligi bo‘lgan shaxslar tomonidan boshqariladigan transport vositalari bundan mustasno.</a:t>
                      </a:r>
                      <a:endParaRPr/>
                    </a:p>
                    <a:p>
                      <a:pPr indent="0" lvl="0" marL="0" marR="0" rtl="0" algn="just">
                        <a:spcBef>
                          <a:spcPts val="0"/>
                        </a:spcBef>
                        <a:spcAft>
                          <a:spcPts val="0"/>
                        </a:spcAft>
                        <a:buNone/>
                      </a:pPr>
                      <a:r>
                        <a:t/>
                      </a:r>
                      <a:endParaRPr sz="2000">
                        <a:solidFill>
                          <a:schemeClr val="dk1"/>
                        </a:solidFill>
                        <a:latin typeface="Times New Roman"/>
                        <a:ea typeface="Times New Roman"/>
                        <a:cs typeface="Times New Roman"/>
                        <a:sym typeface="Times New Roman"/>
                      </a:endParaRPr>
                    </a:p>
                  </a:txBody>
                  <a:tcPr marT="45725" marB="45725" marR="91450" marL="91450"/>
                </a:tc>
                <a:tc hMerge="1"/>
              </a:tr>
            </a:tbl>
          </a:graphicData>
        </a:graphic>
      </p:graphicFrame>
      <p:pic>
        <p:nvPicPr>
          <p:cNvPr id="259" name="Google Shape;259;p19"/>
          <p:cNvPicPr preferRelativeResize="0"/>
          <p:nvPr/>
        </p:nvPicPr>
        <p:blipFill rotWithShape="1">
          <a:blip r:embed="rId3">
            <a:alphaModFix/>
          </a:blip>
          <a:srcRect b="21923" l="26363" r="25235" t="11584"/>
          <a:stretch/>
        </p:blipFill>
        <p:spPr>
          <a:xfrm>
            <a:off x="1115616" y="1628800"/>
            <a:ext cx="2880320" cy="1872208"/>
          </a:xfrm>
          <a:prstGeom prst="rect">
            <a:avLst/>
          </a:prstGeom>
          <a:noFill/>
          <a:ln>
            <a:noFill/>
          </a:ln>
        </p:spPr>
      </p:pic>
      <p:pic>
        <p:nvPicPr>
          <p:cNvPr id="260" name="Google Shape;260;p19"/>
          <p:cNvPicPr preferRelativeResize="0"/>
          <p:nvPr/>
        </p:nvPicPr>
        <p:blipFill rotWithShape="1">
          <a:blip r:embed="rId4">
            <a:alphaModFix/>
          </a:blip>
          <a:srcRect b="32341" l="27533" r="29407" t="11354"/>
          <a:stretch/>
        </p:blipFill>
        <p:spPr>
          <a:xfrm>
            <a:off x="5148064" y="1628800"/>
            <a:ext cx="2808312" cy="1872208"/>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20"/>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1. To‘xtash va to‘xtab turish.</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266" name="Google Shape;266;p20"/>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267" name="Google Shape;267;p20"/>
          <p:cNvGraphicFramePr/>
          <p:nvPr/>
        </p:nvGraphicFramePr>
        <p:xfrm>
          <a:off x="683568" y="1412776"/>
          <a:ext cx="3000000" cy="3000000"/>
        </p:xfrm>
        <a:graphic>
          <a:graphicData uri="http://schemas.openxmlformats.org/drawingml/2006/table">
            <a:tbl>
              <a:tblPr bandRow="1" firstRow="1">
                <a:noFill/>
                <a:tableStyleId>{ACA9EEA8-B9D3-4409-9756-F9FAB8A028B2}</a:tableStyleId>
              </a:tblPr>
              <a:tblGrid>
                <a:gridCol w="3888425"/>
                <a:gridCol w="3960450"/>
              </a:tblGrid>
              <a:tr h="2232250">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tcPr>
                </a:tc>
              </a:tr>
              <a:tr h="1696100">
                <a:tc gridSpan="2">
                  <a:txBody>
                    <a:bodyPr/>
                    <a:lstStyle/>
                    <a:p>
                      <a:pPr indent="0" lvl="0" marL="0" marR="0" rtl="0" algn="just">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To‘xtash taqiqlangan joylarda majburiy to‘xtaganda, haydovchi transport vositasini yo‘lning chetiga olib chiqish va ushbu joydan olib ketishning barcha choralarini ko‘rishi shart.</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Agar yo‘l harakatining boshqa qatnashchilariga xalaqit beradigan bo‘lsa yoki xavf tug‘dirsa, transport vositasining eshiklarini ochish taqiqlanadi.</a:t>
                      </a:r>
                      <a:endParaRPr/>
                    </a:p>
                    <a:p>
                      <a:pPr indent="0" lvl="0" marL="0" marR="0" rtl="0" algn="just">
                        <a:spcBef>
                          <a:spcPts val="0"/>
                        </a:spcBef>
                        <a:spcAft>
                          <a:spcPts val="0"/>
                        </a:spcAft>
                        <a:buNone/>
                      </a:pPr>
                      <a:r>
                        <a:t/>
                      </a:r>
                      <a:endParaRPr sz="2000">
                        <a:solidFill>
                          <a:schemeClr val="dk1"/>
                        </a:solidFill>
                        <a:latin typeface="Times New Roman"/>
                        <a:ea typeface="Times New Roman"/>
                        <a:cs typeface="Times New Roman"/>
                        <a:sym typeface="Times New Roman"/>
                      </a:endParaRPr>
                    </a:p>
                  </a:txBody>
                  <a:tcPr marT="45725" marB="45725" marR="91450" marL="91450"/>
                </a:tc>
                <a:tc hMerge="1"/>
              </a:tr>
            </a:tbl>
          </a:graphicData>
        </a:graphic>
      </p:graphicFrame>
      <p:pic>
        <p:nvPicPr>
          <p:cNvPr id="268" name="Google Shape;268;p20"/>
          <p:cNvPicPr preferRelativeResize="0"/>
          <p:nvPr/>
        </p:nvPicPr>
        <p:blipFill rotWithShape="1">
          <a:blip r:embed="rId3">
            <a:alphaModFix/>
          </a:blip>
          <a:srcRect b="49469" l="36382" r="33548" t="11126"/>
          <a:stretch/>
        </p:blipFill>
        <p:spPr>
          <a:xfrm>
            <a:off x="1187624" y="1628800"/>
            <a:ext cx="2881473" cy="1872208"/>
          </a:xfrm>
          <a:prstGeom prst="rect">
            <a:avLst/>
          </a:prstGeom>
          <a:noFill/>
          <a:ln>
            <a:noFill/>
          </a:ln>
        </p:spPr>
      </p:pic>
      <p:pic>
        <p:nvPicPr>
          <p:cNvPr id="269" name="Google Shape;269;p20"/>
          <p:cNvPicPr preferRelativeResize="0"/>
          <p:nvPr/>
        </p:nvPicPr>
        <p:blipFill rotWithShape="1">
          <a:blip r:embed="rId4">
            <a:alphaModFix/>
          </a:blip>
          <a:srcRect b="20534" l="26103" r="26538" t="13206"/>
          <a:stretch/>
        </p:blipFill>
        <p:spPr>
          <a:xfrm>
            <a:off x="5076056" y="1628800"/>
            <a:ext cx="2952328" cy="1872208"/>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21"/>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1. To‘xtash va to‘xtab turish.</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275" name="Google Shape;275;p21"/>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276" name="Google Shape;276;p21"/>
          <p:cNvGraphicFramePr/>
          <p:nvPr/>
        </p:nvGraphicFramePr>
        <p:xfrm>
          <a:off x="683568" y="1412776"/>
          <a:ext cx="3000000" cy="3000000"/>
        </p:xfrm>
        <a:graphic>
          <a:graphicData uri="http://schemas.openxmlformats.org/drawingml/2006/table">
            <a:tbl>
              <a:tblPr bandRow="1" firstRow="1">
                <a:noFill/>
                <a:tableStyleId>{ACA9EEA8-B9D3-4409-9756-F9FAB8A028B2}</a:tableStyleId>
              </a:tblPr>
              <a:tblGrid>
                <a:gridCol w="3888425"/>
                <a:gridCol w="3960450"/>
              </a:tblGrid>
              <a:tr h="2232250">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tcPr>
                </a:tc>
              </a:tr>
              <a:tr h="1696100">
                <a:tc gridSpan="2">
                  <a:txBody>
                    <a:bodyPr/>
                    <a:lstStyle/>
                    <a:p>
                      <a:pPr indent="0" lvl="0" marL="0" marR="0" rtl="0" algn="just">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Transport vositasining o‘z-o‘zidan harakatlanib ketishini yoki o‘zi yo‘qligida undan foydalanishni istisno qiladigan zarur ehtiyot choralarini ko‘rgandan keyingina haydovchi o‘z joyini tashlab ketishi yoki transport vositasini qoldirishi mumkin.</a:t>
                      </a:r>
                      <a:endParaRPr sz="2000">
                        <a:solidFill>
                          <a:schemeClr val="dk1"/>
                        </a:solidFill>
                        <a:latin typeface="Times New Roman"/>
                        <a:ea typeface="Times New Roman"/>
                        <a:cs typeface="Times New Roman"/>
                        <a:sym typeface="Times New Roman"/>
                      </a:endParaRPr>
                    </a:p>
                  </a:txBody>
                  <a:tcPr marT="45725" marB="45725" marR="91450" marL="91450"/>
                </a:tc>
                <a:tc hMerge="1"/>
              </a:tr>
            </a:tbl>
          </a:graphicData>
        </a:graphic>
      </p:graphicFrame>
      <p:pic>
        <p:nvPicPr>
          <p:cNvPr id="277" name="Google Shape;277;p21"/>
          <p:cNvPicPr preferRelativeResize="0"/>
          <p:nvPr/>
        </p:nvPicPr>
        <p:blipFill rotWithShape="1">
          <a:blip r:embed="rId3">
            <a:alphaModFix/>
          </a:blip>
          <a:srcRect b="49469" l="36382" r="33548" t="11126"/>
          <a:stretch/>
        </p:blipFill>
        <p:spPr>
          <a:xfrm>
            <a:off x="1187624" y="1628800"/>
            <a:ext cx="2881473" cy="1872208"/>
          </a:xfrm>
          <a:prstGeom prst="rect">
            <a:avLst/>
          </a:prstGeom>
          <a:noFill/>
          <a:ln>
            <a:noFill/>
          </a:ln>
        </p:spPr>
      </p:pic>
      <p:pic>
        <p:nvPicPr>
          <p:cNvPr id="278" name="Google Shape;278;p21"/>
          <p:cNvPicPr preferRelativeResize="0"/>
          <p:nvPr/>
        </p:nvPicPr>
        <p:blipFill rotWithShape="1">
          <a:blip r:embed="rId4">
            <a:alphaModFix/>
          </a:blip>
          <a:srcRect b="20534" l="26103" r="26538" t="13206"/>
          <a:stretch/>
        </p:blipFill>
        <p:spPr>
          <a:xfrm>
            <a:off x="5076056" y="1628800"/>
            <a:ext cx="2952328" cy="1872208"/>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22"/>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2. Chorrahada harakatlanish.</a:t>
            </a: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284" name="Google Shape;284;p22"/>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285" name="Google Shape;285;p22"/>
          <p:cNvGraphicFramePr/>
          <p:nvPr/>
        </p:nvGraphicFramePr>
        <p:xfrm>
          <a:off x="683568" y="1412776"/>
          <a:ext cx="3000000" cy="3000000"/>
        </p:xfrm>
        <a:graphic>
          <a:graphicData uri="http://schemas.openxmlformats.org/drawingml/2006/table">
            <a:tbl>
              <a:tblPr bandRow="1" firstRow="1">
                <a:noFill/>
                <a:tableStyleId>{ACA9EEA8-B9D3-4409-9756-F9FAB8A028B2}</a:tableStyleId>
              </a:tblPr>
              <a:tblGrid>
                <a:gridCol w="3888425"/>
                <a:gridCol w="3960450"/>
              </a:tblGrid>
              <a:tr h="2232250">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tcPr>
                </a:tc>
              </a:tr>
              <a:tr h="1696100">
                <a:tc gridSpan="2">
                  <a:txBody>
                    <a:bodyPr/>
                    <a:lstStyle/>
                    <a:p>
                      <a:pPr indent="0" lvl="0" marL="0" marR="0" rtl="0" algn="just">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Chapga yoki o‘ngga burilayotgan haydovchi kesishayotgan yo‘lning qatnov qismidan o‘tayotgan piyoda(lar)ga, shuningdek velosiped yo‘lkasidan yo‘lni kesib o‘tayotgan velosipedchi(lar)ga yo‘l berishi kerak.</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Haydovchi tirbandlik tufayli majburiy to‘xtab, ko‘ndalang yo‘nalishdagi transport vositalarining harakatlanishiga to‘sqinlik tug‘diradigan bo‘lsa, chorrahaga kirishi, agar to‘xtash chizig‘i yoki 5.33 yo‘l belgisidan o‘tib bo‘lgan haydovchiga esa qatnov qismlari kesishmasiga kirishi taqiqlanadi.</a:t>
                      </a:r>
                      <a:endParaRPr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2000">
                        <a:solidFill>
                          <a:schemeClr val="dk1"/>
                        </a:solidFill>
                        <a:latin typeface="Times New Roman"/>
                        <a:ea typeface="Times New Roman"/>
                        <a:cs typeface="Times New Roman"/>
                        <a:sym typeface="Times New Roman"/>
                      </a:endParaRPr>
                    </a:p>
                  </a:txBody>
                  <a:tcPr marT="45725" marB="45725" marR="91450" marL="91450"/>
                </a:tc>
                <a:tc hMerge="1"/>
              </a:tr>
            </a:tbl>
          </a:graphicData>
        </a:graphic>
      </p:graphicFrame>
      <p:pic>
        <p:nvPicPr>
          <p:cNvPr id="286" name="Google Shape;286;p22"/>
          <p:cNvPicPr preferRelativeResize="0"/>
          <p:nvPr/>
        </p:nvPicPr>
        <p:blipFill rotWithShape="1">
          <a:blip r:embed="rId3">
            <a:alphaModFix/>
          </a:blip>
          <a:srcRect b="20304" l="23500" r="28749" t="11584"/>
          <a:stretch/>
        </p:blipFill>
        <p:spPr>
          <a:xfrm>
            <a:off x="1366650" y="1628800"/>
            <a:ext cx="2557278" cy="1872208"/>
          </a:xfrm>
          <a:prstGeom prst="rect">
            <a:avLst/>
          </a:prstGeom>
          <a:noFill/>
          <a:ln>
            <a:noFill/>
          </a:ln>
        </p:spPr>
      </p:pic>
      <p:pic>
        <p:nvPicPr>
          <p:cNvPr id="287" name="Google Shape;287;p22"/>
          <p:cNvPicPr preferRelativeResize="0"/>
          <p:nvPr/>
        </p:nvPicPr>
        <p:blipFill rotWithShape="1">
          <a:blip r:embed="rId4">
            <a:alphaModFix/>
          </a:blip>
          <a:srcRect b="19840" l="23370" r="29110" t="12047"/>
          <a:stretch/>
        </p:blipFill>
        <p:spPr>
          <a:xfrm>
            <a:off x="5292080" y="1628800"/>
            <a:ext cx="2592288" cy="1872208"/>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23"/>
          <p:cNvSpPr txBox="1"/>
          <p:nvPr>
            <p:ph type="title"/>
          </p:nvPr>
        </p:nvSpPr>
        <p:spPr>
          <a:xfrm>
            <a:off x="628650" y="764704"/>
            <a:ext cx="7886700" cy="64807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lang="ru-RU" sz="2000"/>
            </a:br>
            <a:br>
              <a:rPr lang="ru-RU" sz="2000"/>
            </a:br>
            <a:br>
              <a:rPr lang="ru-RU" sz="2000"/>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2. Chorrahada harakatlanish.</a:t>
            </a:r>
            <a:br>
              <a:rPr b="1" lang="ru-RU" sz="2000">
                <a:latin typeface="Times New Roman"/>
                <a:ea typeface="Times New Roman"/>
                <a:cs typeface="Times New Roman"/>
                <a:sym typeface="Times New Roman"/>
              </a:rPr>
            </a:br>
            <a:br>
              <a:rPr b="1" lang="ru-RU" sz="2000">
                <a:latin typeface="Times New Roman"/>
                <a:ea typeface="Times New Roman"/>
                <a:cs typeface="Times New Roman"/>
                <a:sym typeface="Times New Roman"/>
              </a:rPr>
            </a:br>
            <a:br>
              <a:rPr lang="ru-RU" sz="2000">
                <a:latin typeface="Times New Roman"/>
                <a:ea typeface="Times New Roman"/>
                <a:cs typeface="Times New Roman"/>
                <a:sym typeface="Times New Roman"/>
              </a:rPr>
            </a:br>
            <a:r>
              <a:rPr b="1" lang="ru-RU" sz="2000">
                <a:latin typeface="Times New Roman"/>
                <a:ea typeface="Times New Roman"/>
                <a:cs typeface="Times New Roman"/>
                <a:sym typeface="Times New Roman"/>
              </a:rPr>
              <a:t> </a:t>
            </a:r>
            <a:br>
              <a:rPr b="1" lang="ru-RU" sz="2000">
                <a:latin typeface="Times New Roman"/>
                <a:ea typeface="Times New Roman"/>
                <a:cs typeface="Times New Roman"/>
                <a:sym typeface="Times New Roman"/>
              </a:rPr>
            </a:br>
            <a:endParaRPr b="1" sz="2000">
              <a:latin typeface="Times New Roman"/>
              <a:ea typeface="Times New Roman"/>
              <a:cs typeface="Times New Roman"/>
              <a:sym typeface="Times New Roman"/>
            </a:endParaRPr>
          </a:p>
        </p:txBody>
      </p:sp>
      <p:sp>
        <p:nvSpPr>
          <p:cNvPr id="293" name="Google Shape;293;p23"/>
          <p:cNvSpPr txBox="1"/>
          <p:nvPr>
            <p:ph idx="1" type="body"/>
          </p:nvPr>
        </p:nvSpPr>
        <p:spPr>
          <a:xfrm>
            <a:off x="611560" y="1916832"/>
            <a:ext cx="7886700" cy="4351338"/>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294" name="Google Shape;294;p23"/>
          <p:cNvGraphicFramePr/>
          <p:nvPr/>
        </p:nvGraphicFramePr>
        <p:xfrm>
          <a:off x="683568" y="1412776"/>
          <a:ext cx="3000000" cy="3000000"/>
        </p:xfrm>
        <a:graphic>
          <a:graphicData uri="http://schemas.openxmlformats.org/drawingml/2006/table">
            <a:tbl>
              <a:tblPr bandRow="1" firstRow="1">
                <a:noFill/>
                <a:tableStyleId>{ACA9EEA8-B9D3-4409-9756-F9FAB8A028B2}</a:tableStyleId>
              </a:tblPr>
              <a:tblGrid>
                <a:gridCol w="2592300"/>
                <a:gridCol w="2592300"/>
                <a:gridCol w="2664300"/>
              </a:tblGrid>
              <a:tr h="2232250">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tcPr>
                </a:tc>
                <a:tc>
                  <a:txBody>
                    <a:bodyPr/>
                    <a:lstStyle/>
                    <a:p>
                      <a:pPr indent="0" lvl="0" marL="0" marR="0" rtl="0" algn="just">
                        <a:spcBef>
                          <a:spcPts val="0"/>
                        </a:spcBef>
                        <a:spcAft>
                          <a:spcPts val="0"/>
                        </a:spcAft>
                        <a:buNone/>
                      </a:pPr>
                      <a:r>
                        <a:t/>
                      </a:r>
                      <a:endParaRPr b="1" sz="2000">
                        <a:solidFill>
                          <a:schemeClr val="lt1"/>
                        </a:solidFill>
                        <a:latin typeface="Times New Roman"/>
                        <a:ea typeface="Times New Roman"/>
                        <a:cs typeface="Times New Roman"/>
                        <a:sym typeface="Times New Roman"/>
                      </a:endParaRPr>
                    </a:p>
                  </a:txBody>
                  <a:tcPr marT="45725" marB="45725" marR="91450" marL="91450">
                    <a:lnL cap="flat" cmpd="sng" w="12700">
                      <a:solidFill>
                        <a:schemeClr val="dk1"/>
                      </a:solidFill>
                      <a:prstDash val="solid"/>
                      <a:round/>
                      <a:headEnd len="sm" w="sm" type="none"/>
                      <a:tailEnd len="sm" w="sm" type="none"/>
                    </a:lnL>
                  </a:tcPr>
                </a:tc>
              </a:tr>
              <a:tr h="1696100">
                <a:tc gridSpan="3">
                  <a:txBody>
                    <a:bodyPr/>
                    <a:lstStyle/>
                    <a:p>
                      <a:pPr indent="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Harakatlanish navbati svetofor yoki tartibga soluvchining ishoralari bilan boshqariladigan chorraha — tartibga solingan chorraha hisoblanadi.</a:t>
                      </a:r>
                      <a:endParaRPr/>
                    </a:p>
                    <a:p>
                      <a:pPr indent="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Miltillovchi sariq ishora yonib-o‘chayotgan, svetoforlar ishlamayotgan yoki tartibga soluvchi bo‘lmagan chorraha — tartibga solinmagan chorraha hisoblanadi. Haydovchilar tartibga solinmagan chorrahalardan o‘tish qoidalariga hamda chorrahada o‘rnatilgan imtiyoz belgilariga amal qilishlari shart.</a:t>
                      </a:r>
                      <a:endParaRPr/>
                    </a:p>
                    <a:p>
                      <a:pPr indent="0" lvl="0" marL="0" marR="0" rtl="0" algn="just">
                        <a:spcBef>
                          <a:spcPts val="0"/>
                        </a:spcBef>
                        <a:spcAft>
                          <a:spcPts val="0"/>
                        </a:spcAft>
                        <a:buNone/>
                      </a:pPr>
                      <a:r>
                        <a:rPr lang="ru-RU" sz="1800">
                          <a:solidFill>
                            <a:schemeClr val="dk1"/>
                          </a:solidFill>
                          <a:latin typeface="Times New Roman"/>
                          <a:ea typeface="Times New Roman"/>
                          <a:cs typeface="Times New Roman"/>
                          <a:sym typeface="Times New Roman"/>
                        </a:rPr>
                        <a:t>Aylanma harakatlanish chorrahasida harakatlanayotgan transport vositalari aylanaga kirib kelayotgan transport vositalariga nisbatan ustunlikka (imtiyozga) ega.</a:t>
                      </a:r>
                      <a:endParaRPr/>
                    </a:p>
                  </a:txBody>
                  <a:tcPr marT="45725" marB="45725" marR="91450" marL="91450"/>
                </a:tc>
                <a:tc hMerge="1"/>
                <a:tc hMerge="1"/>
              </a:tr>
            </a:tbl>
          </a:graphicData>
        </a:graphic>
      </p:graphicFrame>
      <p:pic>
        <p:nvPicPr>
          <p:cNvPr id="295" name="Google Shape;295;p23"/>
          <p:cNvPicPr preferRelativeResize="0"/>
          <p:nvPr/>
        </p:nvPicPr>
        <p:blipFill rotWithShape="1">
          <a:blip r:embed="rId3">
            <a:alphaModFix/>
          </a:blip>
          <a:srcRect b="20766" l="23630" r="28748" t="15754"/>
          <a:stretch/>
        </p:blipFill>
        <p:spPr>
          <a:xfrm>
            <a:off x="3347865" y="1628800"/>
            <a:ext cx="2448272" cy="1800200"/>
          </a:xfrm>
          <a:prstGeom prst="rect">
            <a:avLst/>
          </a:prstGeom>
          <a:noFill/>
          <a:ln>
            <a:noFill/>
          </a:ln>
        </p:spPr>
      </p:pic>
      <p:pic>
        <p:nvPicPr>
          <p:cNvPr id="296" name="Google Shape;296;p23"/>
          <p:cNvPicPr preferRelativeResize="0"/>
          <p:nvPr/>
        </p:nvPicPr>
        <p:blipFill rotWithShape="1">
          <a:blip r:embed="rId4">
            <a:alphaModFix/>
          </a:blip>
          <a:srcRect b="20534" l="23760" r="28620" t="13668"/>
          <a:stretch/>
        </p:blipFill>
        <p:spPr>
          <a:xfrm>
            <a:off x="6012160" y="1628800"/>
            <a:ext cx="2376264" cy="1800200"/>
          </a:xfrm>
          <a:prstGeom prst="rect">
            <a:avLst/>
          </a:prstGeom>
          <a:noFill/>
          <a:ln>
            <a:noFill/>
          </a:ln>
        </p:spPr>
      </p:pic>
      <p:pic>
        <p:nvPicPr>
          <p:cNvPr id="297" name="Google Shape;297;p23"/>
          <p:cNvPicPr preferRelativeResize="0"/>
          <p:nvPr/>
        </p:nvPicPr>
        <p:blipFill rotWithShape="1">
          <a:blip r:embed="rId5">
            <a:alphaModFix/>
          </a:blip>
          <a:srcRect b="25562" l="25176" r="29722" t="13407"/>
          <a:stretch/>
        </p:blipFill>
        <p:spPr>
          <a:xfrm>
            <a:off x="899592" y="1628800"/>
            <a:ext cx="2304256" cy="1753083"/>
          </a:xfrm>
          <a:prstGeom prst="rect">
            <a:avLst/>
          </a:prstGeom>
          <a:noFill/>
          <a:ln>
            <a:noFill/>
          </a:ln>
        </p:spPr>
      </p:pic>
    </p:spTree>
  </p:cSld>
  <p:clrMapOvr>
    <a:masterClrMapping/>
  </p:clrMapOvr>
  <mc:AlternateContent>
    <mc:Choice Requires="p14">
      <p:transition spd="slow" p14:dur="2500">
        <p14:prism dir="l"/>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24"/>
          <p:cNvSpPr txBox="1"/>
          <p:nvPr>
            <p:ph type="title"/>
          </p:nvPr>
        </p:nvSpPr>
        <p:spPr>
          <a:xfrm>
            <a:off x="628650" y="365125"/>
            <a:ext cx="7886700"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r>
              <a:rPr b="1" lang="ru-RU" sz="1800">
                <a:latin typeface="Times New Roman"/>
                <a:ea typeface="Times New Roman"/>
                <a:cs typeface="Times New Roman"/>
                <a:sym typeface="Times New Roman"/>
              </a:rPr>
              <a:t>Asosiy va qo‘shimcha o‘quv adabiyotlar hamda axborot manbaalari:</a:t>
            </a:r>
            <a:endParaRPr sz="1800">
              <a:latin typeface="Times New Roman"/>
              <a:ea typeface="Times New Roman"/>
              <a:cs typeface="Times New Roman"/>
              <a:sym typeface="Times New Roman"/>
            </a:endParaRPr>
          </a:p>
        </p:txBody>
      </p:sp>
      <p:sp>
        <p:nvSpPr>
          <p:cNvPr id="303" name="Google Shape;303;p24"/>
          <p:cNvSpPr txBox="1"/>
          <p:nvPr>
            <p:ph idx="1" type="body"/>
          </p:nvPr>
        </p:nvSpPr>
        <p:spPr>
          <a:xfrm>
            <a:off x="611560" y="1700808"/>
            <a:ext cx="7886700" cy="4536504"/>
          </a:xfrm>
          <a:prstGeom prst="rect">
            <a:avLst/>
          </a:prstGeom>
          <a:noFill/>
          <a:ln>
            <a:noFill/>
          </a:ln>
        </p:spPr>
        <p:txBody>
          <a:bodyPr anchorCtr="0" anchor="t" bIns="45700" lIns="91425" spcFirstLastPara="1" rIns="91425" wrap="square" tIns="45700">
            <a:noAutofit/>
          </a:bodyPr>
          <a:lstStyle/>
          <a:p>
            <a:pPr indent="-228600" lvl="0" marL="228600" rtl="0" algn="ctr">
              <a:lnSpc>
                <a:spcPct val="100000"/>
              </a:lnSpc>
              <a:spcBef>
                <a:spcPts val="0"/>
              </a:spcBef>
              <a:spcAft>
                <a:spcPts val="0"/>
              </a:spcAft>
              <a:buClr>
                <a:schemeClr val="dk1"/>
              </a:buClr>
              <a:buSzPts val="1600"/>
              <a:buNone/>
            </a:pPr>
            <a:r>
              <a:rPr b="1" lang="ru-RU" sz="1600"/>
              <a:t>       </a:t>
            </a:r>
            <a:r>
              <a:rPr b="1" lang="ru-RU" sz="1800"/>
              <a:t>Asosiy adabiyotlar:</a:t>
            </a:r>
            <a:endParaRPr sz="1800"/>
          </a:p>
          <a:p>
            <a:pPr indent="-228600" lvl="0" marL="228600" rtl="0" algn="just">
              <a:lnSpc>
                <a:spcPct val="100000"/>
              </a:lnSpc>
              <a:spcBef>
                <a:spcPts val="1000"/>
              </a:spcBef>
              <a:spcAft>
                <a:spcPts val="0"/>
              </a:spcAft>
              <a:buClr>
                <a:schemeClr val="dk1"/>
              </a:buClr>
              <a:buSzPts val="1800"/>
              <a:buNone/>
            </a:pPr>
            <a:r>
              <a:rPr lang="ru-RU" sz="1800"/>
              <a:t>1. Yo‘l harakati qoidalari. Rasmiy nashr. Toshkent, Adolat: 2016 y, -120 b. </a:t>
            </a:r>
            <a:endParaRPr sz="1800"/>
          </a:p>
          <a:p>
            <a:pPr indent="-228600" lvl="0" marL="228600" rtl="0" algn="just">
              <a:lnSpc>
                <a:spcPct val="100000"/>
              </a:lnSpc>
              <a:spcBef>
                <a:spcPts val="1000"/>
              </a:spcBef>
              <a:spcAft>
                <a:spcPts val="0"/>
              </a:spcAft>
              <a:buClr>
                <a:schemeClr val="dk1"/>
              </a:buClr>
              <a:buSzPts val="1800"/>
              <a:buNone/>
            </a:pPr>
            <a:r>
              <a:rPr lang="ru-RU" sz="1800"/>
              <a:t>2. Q.X.Azizov. Harakat xavfsizligini tashkil etish asoslari. T.: “Fan va texnologiyalar”, 2009-244 b.</a:t>
            </a:r>
            <a:endParaRPr sz="1800"/>
          </a:p>
          <a:p>
            <a:pPr indent="-228600" lvl="0" marL="228600" rtl="0" algn="ctr">
              <a:lnSpc>
                <a:spcPct val="100000"/>
              </a:lnSpc>
              <a:spcBef>
                <a:spcPts val="1000"/>
              </a:spcBef>
              <a:spcAft>
                <a:spcPts val="0"/>
              </a:spcAft>
              <a:buClr>
                <a:schemeClr val="dk1"/>
              </a:buClr>
              <a:buSzPts val="1800"/>
              <a:buNone/>
            </a:pPr>
            <a:r>
              <a:rPr b="1" lang="ru-RU" sz="1800" cap="none"/>
              <a:t>Q</a:t>
            </a:r>
            <a:r>
              <a:rPr b="1" lang="ru-RU" sz="1800"/>
              <a:t>o‘shimcha adabiyotlar:</a:t>
            </a:r>
            <a:endParaRPr sz="1800"/>
          </a:p>
          <a:p>
            <a:pPr indent="-228600" lvl="0" marL="228600" rtl="0" algn="just">
              <a:lnSpc>
                <a:spcPct val="100000"/>
              </a:lnSpc>
              <a:spcBef>
                <a:spcPts val="1000"/>
              </a:spcBef>
              <a:spcAft>
                <a:spcPts val="0"/>
              </a:spcAft>
              <a:buClr>
                <a:schemeClr val="dk1"/>
              </a:buClr>
              <a:buSzPts val="1800"/>
              <a:buNone/>
            </a:pPr>
            <a:r>
              <a:rPr lang="ru-RU" sz="1800"/>
              <a:t>1. Ryabokon Yu.A., Zaytsev K.V., Yo‘l harakatini tashkil etish va xavfsizligi: kurs, Omsk 2007 yil.</a:t>
            </a:r>
            <a:endParaRPr sz="1800"/>
          </a:p>
          <a:p>
            <a:pPr indent="-228600" lvl="0" marL="228600" rtl="0" algn="just">
              <a:lnSpc>
                <a:spcPct val="100000"/>
              </a:lnSpc>
              <a:spcBef>
                <a:spcPts val="1000"/>
              </a:spcBef>
              <a:spcAft>
                <a:spcPts val="0"/>
              </a:spcAft>
              <a:buClr>
                <a:schemeClr val="dk1"/>
              </a:buClr>
              <a:buSzPts val="1800"/>
              <a:buNone/>
            </a:pPr>
            <a:r>
              <a:rPr lang="ru-RU" sz="1800"/>
              <a:t>2. Azizov Q.X.  Harakat xavfsizligini tashkil etish asoslari. T.: “Yozuvchi”, 2002-182-b.</a:t>
            </a:r>
            <a:endParaRPr sz="1800"/>
          </a:p>
          <a:p>
            <a:pPr indent="-228600" lvl="0" marL="228600" rtl="0" algn="just">
              <a:lnSpc>
                <a:spcPct val="100000"/>
              </a:lnSpc>
              <a:spcBef>
                <a:spcPts val="1000"/>
              </a:spcBef>
              <a:spcAft>
                <a:spcPts val="0"/>
              </a:spcAft>
              <a:buClr>
                <a:schemeClr val="dk1"/>
              </a:buClr>
              <a:buSzPts val="1800"/>
              <a:buNone/>
            </a:pPr>
            <a:r>
              <a:rPr lang="ru-RU" sz="1800"/>
              <a:t>3. Q.X.Azizov.  Harakat xavfsizligini tashkil etish asoslari. Toshkеnt, 1999, 113-b.</a:t>
            </a:r>
            <a:endParaRPr sz="1800"/>
          </a:p>
          <a:p>
            <a:pPr indent="-228600" lvl="0" marL="228600" rtl="0" algn="just">
              <a:lnSpc>
                <a:spcPct val="100000"/>
              </a:lnSpc>
              <a:spcBef>
                <a:spcPts val="1000"/>
              </a:spcBef>
              <a:spcAft>
                <a:spcPts val="0"/>
              </a:spcAft>
              <a:buClr>
                <a:schemeClr val="dk1"/>
              </a:buClr>
              <a:buSzPts val="1800"/>
              <a:buNone/>
            </a:pPr>
            <a:r>
              <a:rPr lang="ru-RU" sz="1800"/>
              <a:t>4. A.A.Akilov, Q.A.Karimova, Sh.Sh.Rizayev. Yo‘l harakati qoidalariga suratli sharhlar va mavzuga oid testlar. Toshkent, Avtohamroh 2017 y., 192 b. </a:t>
            </a:r>
            <a:endParaRPr sz="1800"/>
          </a:p>
        </p:txBody>
      </p:sp>
    </p:spTree>
  </p:cSld>
  <p:clrMapOvr>
    <a:masterClrMapping/>
  </p:clrMapOvr>
  <mc:AlternateContent>
    <mc:Choice Requires="p14">
      <p:transition spd="slow" p14:dur="2500">
        <p14:prism dir="l"/>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25"/>
          <p:cNvSpPr txBox="1"/>
          <p:nvPr>
            <p:ph type="title"/>
          </p:nvPr>
        </p:nvSpPr>
        <p:spPr>
          <a:xfrm>
            <a:off x="611560" y="548681"/>
            <a:ext cx="7886700" cy="79208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b="1" lang="ru-RU" sz="1800"/>
            </a:br>
            <a:br>
              <a:rPr b="1" lang="ru-RU" sz="1800"/>
            </a:br>
            <a:br>
              <a:rPr b="1" lang="ru-RU" sz="1800"/>
            </a:br>
            <a:r>
              <a:rPr b="1" lang="ru-RU" sz="1800"/>
              <a:t> </a:t>
            </a:r>
            <a:br>
              <a:rPr b="1" lang="ru-RU" sz="1800"/>
            </a:br>
            <a:br>
              <a:rPr b="1" lang="ru-RU" sz="1800"/>
            </a:br>
            <a:r>
              <a:rPr b="1" lang="ru-RU" sz="1800">
                <a:latin typeface="Times New Roman"/>
                <a:ea typeface="Times New Roman"/>
                <a:cs typeface="Times New Roman"/>
                <a:sym typeface="Times New Roman"/>
              </a:rPr>
              <a:t>Asosiy va qo‘shimcha o‘quv adabiyotlar hamda axborot manbaalari:</a:t>
            </a:r>
            <a:br>
              <a:rPr lang="ru-RU" sz="1800"/>
            </a:br>
            <a:br>
              <a:rPr b="1" lang="ru-RU">
                <a:latin typeface="Times New Roman"/>
                <a:ea typeface="Times New Roman"/>
                <a:cs typeface="Times New Roman"/>
                <a:sym typeface="Times New Roman"/>
              </a:rPr>
            </a:br>
            <a:endParaRPr b="1">
              <a:latin typeface="Times New Roman"/>
              <a:ea typeface="Times New Roman"/>
              <a:cs typeface="Times New Roman"/>
              <a:sym typeface="Times New Roman"/>
            </a:endParaRPr>
          </a:p>
        </p:txBody>
      </p:sp>
      <p:sp>
        <p:nvSpPr>
          <p:cNvPr id="309" name="Google Shape;309;p25"/>
          <p:cNvSpPr txBox="1"/>
          <p:nvPr>
            <p:ph idx="1" type="body"/>
          </p:nvPr>
        </p:nvSpPr>
        <p:spPr>
          <a:xfrm>
            <a:off x="323528" y="1556792"/>
            <a:ext cx="8424936" cy="4104456"/>
          </a:xfrm>
          <a:prstGeom prst="rect">
            <a:avLst/>
          </a:prstGeom>
          <a:noFill/>
          <a:ln>
            <a:noFill/>
          </a:ln>
        </p:spPr>
        <p:txBody>
          <a:bodyPr anchorCtr="0" anchor="t" bIns="45700" lIns="91425" spcFirstLastPara="1" rIns="91425" wrap="square" tIns="45700">
            <a:noAutofit/>
          </a:bodyPr>
          <a:lstStyle/>
          <a:p>
            <a:pPr indent="-228600" lvl="0" marL="228600" rtl="0" algn="just">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sp>
        <p:nvSpPr>
          <p:cNvPr id="310" name="Google Shape;310;p25"/>
          <p:cNvSpPr/>
          <p:nvPr/>
        </p:nvSpPr>
        <p:spPr>
          <a:xfrm>
            <a:off x="395536" y="1628800"/>
            <a:ext cx="8352928" cy="341632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lang="ru-RU" sz="1800">
                <a:solidFill>
                  <a:schemeClr val="dk1"/>
                </a:solidFill>
                <a:latin typeface="Times New Roman"/>
                <a:ea typeface="Times New Roman"/>
                <a:cs typeface="Times New Roman"/>
                <a:sym typeface="Times New Roman"/>
              </a:rPr>
              <a:t>5. N.F.Muxitdinov,  J.R.Kulmuhamedov. Yo‘l harakati qoidalariga suratli sharhlar va yuqori tezlik chegaralari. Toshkent, 2016 y., 96 b. </a:t>
            </a:r>
            <a:endParaRPr sz="18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lang="ru-RU" sz="1800">
                <a:solidFill>
                  <a:schemeClr val="dk1"/>
                </a:solidFill>
                <a:latin typeface="Times New Roman"/>
                <a:ea typeface="Times New Roman"/>
                <a:cs typeface="Times New Roman"/>
                <a:sym typeface="Times New Roman"/>
              </a:rPr>
              <a:t>6. V.I.Konoplyanko va boshqalar. Yo‘l harakatini tashkil etish va xavfsizligi: darslik: OTM uchun / V.I.Konoplyanko. М.: “Oliy.mak.”, 2007-383 b.</a:t>
            </a:r>
            <a:endParaRPr sz="18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lang="ru-RU" sz="1800">
                <a:solidFill>
                  <a:schemeClr val="dk1"/>
                </a:solidFill>
                <a:latin typeface="Times New Roman"/>
                <a:ea typeface="Times New Roman"/>
                <a:cs typeface="Times New Roman"/>
                <a:sym typeface="Times New Roman"/>
              </a:rPr>
              <a:t>7. “Avtohamroh” jurnali 1999-2018 yy.</a:t>
            </a:r>
            <a:endParaRPr/>
          </a:p>
          <a:p>
            <a:pPr indent="-342900" lvl="0" marL="342900" marR="0" rtl="0" algn="l">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342900" lvl="0" marL="342900" marR="0" rtl="0" algn="ctr">
              <a:spcBef>
                <a:spcPts val="0"/>
              </a:spcBef>
              <a:spcAft>
                <a:spcPts val="0"/>
              </a:spcAft>
              <a:buNone/>
            </a:pPr>
            <a:r>
              <a:rPr b="1" lang="ru-RU" sz="1800">
                <a:solidFill>
                  <a:schemeClr val="dk1"/>
                </a:solidFill>
                <a:latin typeface="Times New Roman"/>
                <a:ea typeface="Times New Roman"/>
                <a:cs typeface="Times New Roman"/>
                <a:sym typeface="Times New Roman"/>
              </a:rPr>
              <a:t>Elektron resurslar: </a:t>
            </a:r>
            <a:endParaRPr/>
          </a:p>
          <a:p>
            <a:pPr indent="12700" lvl="0" marL="1588" marR="0" rtl="0" algn="just">
              <a:spcBef>
                <a:spcPts val="0"/>
              </a:spcBef>
              <a:spcAft>
                <a:spcPts val="0"/>
              </a:spcAft>
              <a:buNone/>
            </a:pPr>
            <a:r>
              <a:rPr lang="ru-RU" sz="1800">
                <a:solidFill>
                  <a:schemeClr val="dk1"/>
                </a:solidFill>
                <a:latin typeface="Times New Roman"/>
                <a:ea typeface="Times New Roman"/>
                <a:cs typeface="Times New Roman"/>
                <a:sym typeface="Times New Roman"/>
              </a:rPr>
              <a:t>1. </a:t>
            </a:r>
            <a:r>
              <a:rPr lang="ru-RU" sz="1800" u="sng">
                <a:solidFill>
                  <a:schemeClr val="dk1"/>
                </a:solidFill>
                <a:latin typeface="Times New Roman"/>
                <a:ea typeface="Times New Roman"/>
                <a:cs typeface="Times New Roman"/>
                <a:sym typeface="Times New Roman"/>
                <a:hlinkClick r:id="rId3">
                  <a:extLst>
                    <a:ext uri="{A12FA001-AC4F-418D-AE19-62706E023703}">
                      <ahyp:hlinkClr val="tx"/>
                    </a:ext>
                  </a:extLst>
                </a:hlinkClick>
              </a:rPr>
              <a:t> https://lex.uz/uz/docs/-5953883</a:t>
            </a:r>
            <a:r>
              <a:rPr lang="ru-RU" sz="1800">
                <a:solidFill>
                  <a:schemeClr val="dk1"/>
                </a:solidFill>
                <a:latin typeface="Times New Roman"/>
                <a:ea typeface="Times New Roman"/>
                <a:cs typeface="Times New Roman"/>
                <a:sym typeface="Times New Roman"/>
              </a:rPr>
              <a:t> (O‘zbekiston Respublikasi</a:t>
            </a:r>
            <a:r>
              <a:rPr lang="ru-RU" sz="1800" u="sng">
                <a:solidFill>
                  <a:schemeClr val="dk1"/>
                </a:solidFill>
                <a:latin typeface="Times New Roman"/>
                <a:ea typeface="Times New Roman"/>
                <a:cs typeface="Times New Roman"/>
                <a:sym typeface="Times New Roman"/>
              </a:rPr>
              <a:t> </a:t>
            </a:r>
            <a:r>
              <a:rPr lang="ru-RU" sz="1800">
                <a:solidFill>
                  <a:schemeClr val="dk1"/>
                </a:solidFill>
                <a:latin typeface="Times New Roman"/>
                <a:ea typeface="Times New Roman"/>
                <a:cs typeface="Times New Roman"/>
                <a:sym typeface="Times New Roman"/>
              </a:rPr>
              <a:t>Vazirlar Mahkamasining 2022-yil 12-apreldagi 172-son qarori 1-ILOVA Yo‘l harakati qoidalari).</a:t>
            </a:r>
            <a:endParaRPr sz="1800" u="sng">
              <a:solidFill>
                <a:schemeClr val="dk1"/>
              </a:solidFill>
              <a:latin typeface="Times New Roman"/>
              <a:ea typeface="Times New Roman"/>
              <a:cs typeface="Times New Roman"/>
              <a:sym typeface="Times New Roman"/>
            </a:endParaRPr>
          </a:p>
          <a:p>
            <a:pPr indent="12700" lvl="0" marL="1588" marR="0" rtl="0" algn="just">
              <a:spcBef>
                <a:spcPts val="0"/>
              </a:spcBef>
              <a:spcAft>
                <a:spcPts val="0"/>
              </a:spcAft>
              <a:buNone/>
            </a:pPr>
            <a:r>
              <a:rPr lang="ru-RU" sz="1800">
                <a:solidFill>
                  <a:schemeClr val="dk1"/>
                </a:solidFill>
                <a:latin typeface="Times New Roman"/>
                <a:ea typeface="Times New Roman"/>
                <a:cs typeface="Times New Roman"/>
                <a:sym typeface="Times New Roman"/>
              </a:rPr>
              <a:t>2. Rasm olingan manbaa </a:t>
            </a:r>
            <a:r>
              <a:rPr lang="ru-RU" sz="18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https://www.youtube.com/watch?v=WtHnDVXAK30&amp;t=215s</a:t>
            </a:r>
            <a:endParaRPr sz="1800" u="sng">
              <a:solidFill>
                <a:schemeClr val="dk1"/>
              </a:solidFill>
              <a:latin typeface="Times New Roman"/>
              <a:ea typeface="Times New Roman"/>
              <a:cs typeface="Times New Roman"/>
              <a:sym typeface="Times New Roman"/>
            </a:endParaRPr>
          </a:p>
          <a:p>
            <a:pPr indent="12700" lvl="0" marL="1588" marR="0" rtl="0" algn="just">
              <a:spcBef>
                <a:spcPts val="0"/>
              </a:spcBef>
              <a:spcAft>
                <a:spcPts val="0"/>
              </a:spcAft>
              <a:buNone/>
            </a:pPr>
            <a:r>
              <a:rPr lang="ru-RU" sz="1800">
                <a:solidFill>
                  <a:schemeClr val="dk1"/>
                </a:solidFill>
                <a:latin typeface="Times New Roman"/>
                <a:ea typeface="Times New Roman"/>
                <a:cs typeface="Times New Roman"/>
                <a:sym typeface="Times New Roman"/>
              </a:rPr>
              <a:t>(Avto test – Yo‘l harakati qoidalari 5 - Qism "HARAKATLANIISH TARTIBI");</a:t>
            </a:r>
            <a:endParaRPr/>
          </a:p>
          <a:p>
            <a:pPr indent="12700" lvl="0" marL="1588" marR="0" rtl="0" algn="just">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2500">
        <p14:prism dir="l"/>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26"/>
          <p:cNvSpPr txBox="1"/>
          <p:nvPr>
            <p:ph type="title"/>
          </p:nvPr>
        </p:nvSpPr>
        <p:spPr>
          <a:xfrm>
            <a:off x="611560" y="548680"/>
            <a:ext cx="7886700" cy="908721"/>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None/>
            </a:pPr>
            <a:br>
              <a:rPr b="1" lang="ru-RU" sz="1800"/>
            </a:br>
            <a:br>
              <a:rPr b="1" lang="ru-RU" sz="1800"/>
            </a:br>
            <a:br>
              <a:rPr b="1" lang="ru-RU" sz="1800"/>
            </a:br>
            <a:r>
              <a:rPr b="1" lang="ru-RU" sz="1800"/>
              <a:t> </a:t>
            </a:r>
            <a:br>
              <a:rPr b="1" lang="ru-RU" sz="1800"/>
            </a:br>
            <a:br>
              <a:rPr b="1" lang="ru-RU" sz="1800"/>
            </a:br>
            <a:r>
              <a:rPr b="1" lang="ru-RU" sz="1800">
                <a:latin typeface="Times New Roman"/>
                <a:ea typeface="Times New Roman"/>
                <a:cs typeface="Times New Roman"/>
                <a:sym typeface="Times New Roman"/>
              </a:rPr>
              <a:t>Nazorat uchun savollar:</a:t>
            </a:r>
            <a:br>
              <a:rPr lang="ru-RU" sz="1800">
                <a:latin typeface="Times New Roman"/>
                <a:ea typeface="Times New Roman"/>
                <a:cs typeface="Times New Roman"/>
                <a:sym typeface="Times New Roman"/>
              </a:rPr>
            </a:br>
            <a:br>
              <a:rPr lang="ru-RU" sz="1800"/>
            </a:br>
            <a:br>
              <a:rPr b="1" lang="ru-RU">
                <a:latin typeface="Times New Roman"/>
                <a:ea typeface="Times New Roman"/>
                <a:cs typeface="Times New Roman"/>
                <a:sym typeface="Times New Roman"/>
              </a:rPr>
            </a:br>
            <a:endParaRPr b="1">
              <a:latin typeface="Times New Roman"/>
              <a:ea typeface="Times New Roman"/>
              <a:cs typeface="Times New Roman"/>
              <a:sym typeface="Times New Roman"/>
            </a:endParaRPr>
          </a:p>
        </p:txBody>
      </p:sp>
      <p:sp>
        <p:nvSpPr>
          <p:cNvPr id="316" name="Google Shape;316;p26"/>
          <p:cNvSpPr txBox="1"/>
          <p:nvPr>
            <p:ph idx="1" type="body"/>
          </p:nvPr>
        </p:nvSpPr>
        <p:spPr>
          <a:xfrm>
            <a:off x="611560" y="1916832"/>
            <a:ext cx="7886700" cy="2232248"/>
          </a:xfrm>
          <a:prstGeom prst="rect">
            <a:avLst/>
          </a:prstGeom>
          <a:noFill/>
          <a:ln>
            <a:noFill/>
          </a:ln>
        </p:spPr>
        <p:txBody>
          <a:bodyPr anchorCtr="0" anchor="t" bIns="45700" lIns="91425" spcFirstLastPara="1" rIns="91425" wrap="square" tIns="45700">
            <a:noAutofit/>
          </a:bodyPr>
          <a:lstStyle/>
          <a:p>
            <a:pPr indent="-457200" lvl="0" marL="457200" rtl="0" algn="just">
              <a:lnSpc>
                <a:spcPct val="90000"/>
              </a:lnSpc>
              <a:spcBef>
                <a:spcPts val="0"/>
              </a:spcBef>
              <a:spcAft>
                <a:spcPts val="0"/>
              </a:spcAft>
              <a:buClr>
                <a:schemeClr val="dk1"/>
              </a:buClr>
              <a:buSzPts val="2000"/>
              <a:buNone/>
            </a:pPr>
            <a:r>
              <a:rPr lang="ru-RU" sz="2000"/>
              <a:t>1. To‘xtash va to‘xtab turish ruxsat etiladi.</a:t>
            </a:r>
            <a:endParaRPr sz="2000"/>
          </a:p>
          <a:p>
            <a:pPr indent="-457200" lvl="0" marL="457200" rtl="0" algn="just">
              <a:lnSpc>
                <a:spcPct val="90000"/>
              </a:lnSpc>
              <a:spcBef>
                <a:spcPts val="1000"/>
              </a:spcBef>
              <a:spcAft>
                <a:spcPts val="0"/>
              </a:spcAft>
              <a:buClr>
                <a:schemeClr val="dk1"/>
              </a:buClr>
              <a:buSzPts val="2000"/>
              <a:buNone/>
            </a:pPr>
            <a:r>
              <a:rPr lang="ru-RU" sz="2000"/>
              <a:t>2. To‘xtash taqiqlangan  joylar.</a:t>
            </a:r>
            <a:endParaRPr sz="2000"/>
          </a:p>
          <a:p>
            <a:pPr indent="-457200" lvl="0" marL="457200" rtl="0" algn="just">
              <a:lnSpc>
                <a:spcPct val="90000"/>
              </a:lnSpc>
              <a:spcBef>
                <a:spcPts val="1000"/>
              </a:spcBef>
              <a:spcAft>
                <a:spcPts val="0"/>
              </a:spcAft>
              <a:buClr>
                <a:schemeClr val="dk1"/>
              </a:buClr>
              <a:buSzPts val="2000"/>
              <a:buNone/>
            </a:pPr>
            <a:r>
              <a:rPr lang="ru-RU" sz="2000"/>
              <a:t>3. To‘xtab turish taqiqlangan  joylar.</a:t>
            </a:r>
            <a:endParaRPr sz="2000"/>
          </a:p>
          <a:p>
            <a:pPr indent="-6350" lvl="0" marL="6350" rtl="0" algn="just">
              <a:lnSpc>
                <a:spcPct val="90000"/>
              </a:lnSpc>
              <a:spcBef>
                <a:spcPts val="1000"/>
              </a:spcBef>
              <a:spcAft>
                <a:spcPts val="0"/>
              </a:spcAft>
              <a:buClr>
                <a:schemeClr val="dk1"/>
              </a:buClr>
              <a:buSzPts val="2000"/>
              <a:buNone/>
            </a:pPr>
            <a:r>
              <a:rPr lang="ru-RU" sz="2000"/>
              <a:t>4. Chorrahada harakatlanish tartibi. </a:t>
            </a:r>
            <a:endParaRPr sz="2000"/>
          </a:p>
          <a:p>
            <a:pPr indent="-6350" lvl="0" marL="6350" rtl="0" algn="just">
              <a:lnSpc>
                <a:spcPct val="90000"/>
              </a:lnSpc>
              <a:spcBef>
                <a:spcPts val="1000"/>
              </a:spcBef>
              <a:spcAft>
                <a:spcPts val="0"/>
              </a:spcAft>
              <a:buClr>
                <a:schemeClr val="dk1"/>
              </a:buClr>
              <a:buSzPts val="2000"/>
              <a:buNone/>
            </a:pPr>
            <a:r>
              <a:rPr lang="ru-RU" sz="2000"/>
              <a:t>5. Chorrahada harakatlanishda taqiqlangan  holatlar. </a:t>
            </a:r>
            <a:endParaRPr sz="2000"/>
          </a:p>
        </p:txBody>
      </p:sp>
    </p:spTree>
  </p:cSld>
  <p:clrMapOvr>
    <a:masterClrMapping/>
  </p:clrMapOvr>
  <mc:AlternateContent>
    <mc:Choice Requires="p14">
      <p:transition spd="slow" p14:dur="2500">
        <p14:prism dir="l"/>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27"/>
          <p:cNvSpPr/>
          <p:nvPr/>
        </p:nvSpPr>
        <p:spPr>
          <a:xfrm>
            <a:off x="251520" y="2420888"/>
            <a:ext cx="8748000" cy="2268000"/>
          </a:xfrm>
          <a:prstGeom prst="ribbon2">
            <a:avLst>
              <a:gd fmla="val 21585" name="adj1"/>
              <a:gd fmla="val 58769" name="adj2"/>
            </a:avLst>
          </a:prstGeom>
          <a:blipFill rotWithShape="1">
            <a:blip r:embed="rId3">
              <a:alphaModFix amt="31000"/>
            </a:blip>
            <a:tile algn="tl" flip="none" tx="0" sx="100000" ty="0" sy="100000"/>
          </a:blipFill>
          <a:ln cap="flat" cmpd="sng" w="12700">
            <a:solidFill>
              <a:schemeClr val="accent4">
                <a:alpha val="52941"/>
              </a:schemeClr>
            </a:solidFill>
            <a:prstDash val="solid"/>
            <a:miter lim="800000"/>
            <a:headEnd len="sm" w="sm" type="none"/>
            <a:tailEnd len="sm" w="sm" type="none"/>
          </a:ln>
          <a:effectLst>
            <a:outerShdw sx="1000" rotWithShape="0" algn="ctr" dist="50800" sy="1000">
              <a:srgbClr val="000000">
                <a:alpha val="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ru-RU" sz="2800">
                <a:solidFill>
                  <a:schemeClr val="dk1"/>
                </a:solidFill>
                <a:latin typeface="Times New Roman"/>
                <a:ea typeface="Times New Roman"/>
                <a:cs typeface="Times New Roman"/>
                <a:sym typeface="Times New Roman"/>
              </a:rPr>
              <a:t>E’TIBORINGIZ UCHUN RAHMAT !!!</a:t>
            </a:r>
            <a:endParaRPr b="1" sz="28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20000">
        <p14:gallery dir="l"/>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name="Тема49">
  <a:themeElements>
    <a:clrScheme name="Тема 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2017-02-16T18:20:43Z</dcterms:created>
  <dc:creator>baza</dc:creator>
</cp:coreProperties>
</file>