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56" r:id="rId2"/>
    <p:sldId id="289" r:id="rId3"/>
    <p:sldId id="291" r:id="rId4"/>
    <p:sldId id="308" r:id="rId5"/>
    <p:sldId id="292" r:id="rId6"/>
    <p:sldId id="293" r:id="rId7"/>
    <p:sldId id="294" r:id="rId8"/>
    <p:sldId id="295" r:id="rId9"/>
    <p:sldId id="296" r:id="rId10"/>
    <p:sldId id="297" r:id="rId11"/>
    <p:sldId id="298" r:id="rId12"/>
    <p:sldId id="290" r:id="rId13"/>
    <p:sldId id="302" r:id="rId14"/>
    <p:sldId id="299" r:id="rId15"/>
    <p:sldId id="300" r:id="rId16"/>
    <p:sldId id="301" r:id="rId17"/>
    <p:sldId id="303" r:id="rId18"/>
    <p:sldId id="304" r:id="rId19"/>
    <p:sldId id="305" r:id="rId20"/>
    <p:sldId id="306" r:id="rId21"/>
    <p:sldId id="309" r:id="rId22"/>
    <p:sldId id="313" r:id="rId23"/>
    <p:sldId id="314" r:id="rId24"/>
    <p:sldId id="315" r:id="rId25"/>
    <p:sldId id="316" r:id="rId26"/>
    <p:sldId id="317" r:id="rId27"/>
    <p:sldId id="307" r:id="rId28"/>
    <p:sldId id="310" r:id="rId29"/>
    <p:sldId id="311" r:id="rId30"/>
    <p:sldId id="288"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irin Primkulova" initials="SP" lastIdx="1" clrIdx="0">
    <p:extLst>
      <p:ext uri="{19B8F6BF-5375-455C-9EA6-DF929625EA0E}">
        <p15:presenceInfo xmlns:p15="http://schemas.microsoft.com/office/powerpoint/2012/main" userId="S-1-5-21-2818245935-2175833411-3614128155-1282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3127" autoAdjust="0"/>
  </p:normalViewPr>
  <p:slideViewPr>
    <p:cSldViewPr snapToGrid="0">
      <p:cViewPr varScale="1">
        <p:scale>
          <a:sx n="83" d="100"/>
          <a:sy n="83" d="100"/>
        </p:scale>
        <p:origin x="631" y="67"/>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5/18/2023</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08FEAA-E783-4131-9DA7-62CFDA3CD5C6}" type="datetimeFigureOut">
              <a:rPr lang="ru-RU" smtClean="0"/>
              <a:t>18.05.2023</a:t>
            </a:fld>
            <a:endParaRPr lang="ru-R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ru-R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5B222E-BDCB-47D8-B281-B3A0CD859103}" type="slidenum">
              <a:rPr lang="ru-RU" smtClean="0"/>
              <a:t>‹#›</a:t>
            </a:fld>
            <a:endParaRPr lang="ru-RU"/>
          </a:p>
        </p:txBody>
      </p:sp>
    </p:spTree>
    <p:extLst>
      <p:ext uri="{BB962C8B-B14F-4D97-AF65-F5344CB8AC3E}">
        <p14:creationId xmlns:p14="http://schemas.microsoft.com/office/powerpoint/2010/main" val="667990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a:t>Slide title </a:t>
            </a:r>
            <a:endParaRPr lang="en-US" dirty="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a:t>Text</a:t>
            </a:r>
          </a:p>
        </p:txBody>
      </p:sp>
    </p:spTree>
    <p:extLst>
      <p:ext uri="{BB962C8B-B14F-4D97-AF65-F5344CB8AC3E}">
        <p14:creationId xmlns:p14="http://schemas.microsoft.com/office/powerpoint/2010/main" val="33617384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ai2.appinventor.mit.edu/"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1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59.png"/></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2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2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2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2.xml"/><Relationship Id="rId5" Type="http://schemas.openxmlformats.org/officeDocument/2006/relationships/image" Target="../media/image75.png"/><Relationship Id="rId4" Type="http://schemas.openxmlformats.org/officeDocument/2006/relationships/image" Target="../media/image74.png"/></Relationships>
</file>

<file path=ppt/slides/_rels/slide28.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hyperlink" Target="https://github.com/MillsCS215AppInventorProj/chartmaker"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github.com/MillsCS215AppInventorProj/chartmaker" TargetMode="External"/><Relationship Id="rId2" Type="http://schemas.openxmlformats.org/officeDocument/2006/relationships/hyperlink" Target="http://ai2.appinventor.mit.ed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61436" y="2138846"/>
            <a:ext cx="9269128" cy="2123658"/>
          </a:xfrm>
          <a:prstGeom prst="rect">
            <a:avLst/>
          </a:prstGeom>
          <a:noFill/>
        </p:spPr>
        <p:txBody>
          <a:bodyPr wrap="square" rtlCol="0" anchor="ctr">
            <a:spAutoFit/>
          </a:bodyPr>
          <a:lstStyle/>
          <a:p>
            <a:pPr algn="ctr"/>
            <a:r>
              <a:rPr lang="en-US" sz="4400" b="1" dirty="0"/>
              <a:t>Visual Programming</a:t>
            </a:r>
          </a:p>
          <a:p>
            <a:pPr algn="ctr"/>
            <a:r>
              <a:rPr lang="en-US" sz="4400" b="1" dirty="0"/>
              <a:t>Lecture 10</a:t>
            </a:r>
          </a:p>
          <a:p>
            <a:pPr algn="ctr"/>
            <a:r>
              <a:rPr lang="en-US" sz="4400" b="1" dirty="0"/>
              <a:t>Media elements and charts</a:t>
            </a:r>
          </a:p>
        </p:txBody>
      </p:sp>
    </p:spTree>
    <p:extLst>
      <p:ext uri="{BB962C8B-B14F-4D97-AF65-F5344CB8AC3E}">
        <p14:creationId xmlns:p14="http://schemas.microsoft.com/office/powerpoint/2010/main" val="3490383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5328F54-A17C-FB2B-7745-BDABCAD0B51C}"/>
              </a:ext>
            </a:extLst>
          </p:cNvPr>
          <p:cNvSpPr>
            <a:spLocks noGrp="1"/>
          </p:cNvSpPr>
          <p:nvPr>
            <p:ph type="body" sz="quarter" idx="10"/>
          </p:nvPr>
        </p:nvSpPr>
        <p:spPr/>
        <p:txBody>
          <a:bodyPr/>
          <a:lstStyle/>
          <a:p>
            <a:r>
              <a:rPr lang="en-US" dirty="0"/>
              <a:t>Agenda</a:t>
            </a:r>
          </a:p>
        </p:txBody>
      </p:sp>
      <p:sp>
        <p:nvSpPr>
          <p:cNvPr id="3" name="Content Placeholder 2">
            <a:extLst>
              <a:ext uri="{FF2B5EF4-FFF2-40B4-BE49-F238E27FC236}">
                <a16:creationId xmlns:a16="http://schemas.microsoft.com/office/drawing/2014/main" id="{A35AC235-5D61-26D8-C267-1DFBE4B2E30A}"/>
              </a:ext>
            </a:extLst>
          </p:cNvPr>
          <p:cNvSpPr>
            <a:spLocks noGrp="1"/>
          </p:cNvSpPr>
          <p:nvPr>
            <p:ph sz="quarter" idx="11"/>
          </p:nvPr>
        </p:nvSpPr>
        <p:spPr/>
        <p:txBody>
          <a:bodyPr/>
          <a:lstStyle/>
          <a:p>
            <a:r>
              <a:rPr lang="en-US" dirty="0"/>
              <a:t>Screens</a:t>
            </a:r>
          </a:p>
          <a:p>
            <a:r>
              <a:rPr lang="en-US" dirty="0"/>
              <a:t>Text</a:t>
            </a:r>
          </a:p>
          <a:p>
            <a:r>
              <a:rPr lang="en-US" dirty="0"/>
              <a:t>Media </a:t>
            </a:r>
            <a:r>
              <a:rPr lang="en-US" dirty="0" smtClean="0"/>
              <a:t>components</a:t>
            </a:r>
          </a:p>
          <a:p>
            <a:r>
              <a:rPr lang="en-US" smtClean="0"/>
              <a:t>Lists</a:t>
            </a:r>
            <a:endParaRPr lang="en-US" dirty="0"/>
          </a:p>
          <a:p>
            <a:r>
              <a:rPr lang="en-US" dirty="0"/>
              <a:t>Charts</a:t>
            </a:r>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4131597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453028A-C6C0-26B0-6875-DBB02DFF5882}"/>
              </a:ext>
            </a:extLst>
          </p:cNvPr>
          <p:cNvSpPr>
            <a:spLocks noGrp="1"/>
          </p:cNvSpPr>
          <p:nvPr>
            <p:ph type="body" sz="quarter" idx="10"/>
          </p:nvPr>
        </p:nvSpPr>
        <p:spPr/>
        <p:txBody>
          <a:bodyPr/>
          <a:lstStyle/>
          <a:p>
            <a:r>
              <a:rPr lang="en-US" dirty="0"/>
              <a:t>Screens</a:t>
            </a:r>
            <a:endParaRPr lang="ru-RU" dirty="0"/>
          </a:p>
        </p:txBody>
      </p:sp>
      <p:sp>
        <p:nvSpPr>
          <p:cNvPr id="3" name="Content Placeholder 2">
            <a:extLst>
              <a:ext uri="{FF2B5EF4-FFF2-40B4-BE49-F238E27FC236}">
                <a16:creationId xmlns:a16="http://schemas.microsoft.com/office/drawing/2014/main" id="{A5052AEF-685F-6761-387A-1342137F5927}"/>
              </a:ext>
            </a:extLst>
          </p:cNvPr>
          <p:cNvSpPr>
            <a:spLocks noGrp="1"/>
          </p:cNvSpPr>
          <p:nvPr>
            <p:ph sz="quarter" idx="11"/>
          </p:nvPr>
        </p:nvSpPr>
        <p:spPr>
          <a:xfrm>
            <a:off x="538163" y="1143000"/>
            <a:ext cx="6053556" cy="2781300"/>
          </a:xfrm>
        </p:spPr>
        <p:txBody>
          <a:bodyPr/>
          <a:lstStyle/>
          <a:p>
            <a:r>
              <a:rPr lang="en-US" dirty="0"/>
              <a:t>To add or remove screens use top bar</a:t>
            </a:r>
          </a:p>
          <a:p>
            <a:endParaRPr lang="en-US" dirty="0" smtClean="0"/>
          </a:p>
          <a:p>
            <a:r>
              <a:rPr lang="en-US" dirty="0" smtClean="0"/>
              <a:t>Controls </a:t>
            </a:r>
            <a:r>
              <a:rPr lang="en-US" dirty="0"/>
              <a:t>that will help you to navigate between screens </a:t>
            </a:r>
          </a:p>
          <a:p>
            <a:r>
              <a:rPr lang="en-US" dirty="0"/>
              <a:t>Example: </a:t>
            </a:r>
            <a:r>
              <a:rPr lang="en-US" dirty="0" smtClean="0"/>
              <a:t>Create a button on first screen which will allow you to jump to second screen</a:t>
            </a:r>
            <a:endParaRPr lang="en-US" dirty="0"/>
          </a:p>
          <a:p>
            <a:endParaRPr lang="ru-RU" dirty="0"/>
          </a:p>
        </p:txBody>
      </p:sp>
      <p:pic>
        <p:nvPicPr>
          <p:cNvPr id="5" name="Picture 4">
            <a:extLst>
              <a:ext uri="{FF2B5EF4-FFF2-40B4-BE49-F238E27FC236}">
                <a16:creationId xmlns:a16="http://schemas.microsoft.com/office/drawing/2014/main" id="{AF4C0071-6672-9095-3BF8-31A21B9135A3}"/>
              </a:ext>
            </a:extLst>
          </p:cNvPr>
          <p:cNvPicPr>
            <a:picLocks noChangeAspect="1"/>
          </p:cNvPicPr>
          <p:nvPr/>
        </p:nvPicPr>
        <p:blipFill>
          <a:blip r:embed="rId2"/>
          <a:stretch>
            <a:fillRect/>
          </a:stretch>
        </p:blipFill>
        <p:spPr>
          <a:xfrm>
            <a:off x="7127003" y="1091265"/>
            <a:ext cx="2590800" cy="533400"/>
          </a:xfrm>
          <a:prstGeom prst="rect">
            <a:avLst/>
          </a:prstGeom>
        </p:spPr>
      </p:pic>
      <p:pic>
        <p:nvPicPr>
          <p:cNvPr id="7" name="Picture 6">
            <a:extLst>
              <a:ext uri="{FF2B5EF4-FFF2-40B4-BE49-F238E27FC236}">
                <a16:creationId xmlns:a16="http://schemas.microsoft.com/office/drawing/2014/main" id="{F96E0948-3F9F-94F7-91A3-79E1EA45D5D0}"/>
              </a:ext>
            </a:extLst>
          </p:cNvPr>
          <p:cNvPicPr>
            <a:picLocks noChangeAspect="1"/>
          </p:cNvPicPr>
          <p:nvPr/>
        </p:nvPicPr>
        <p:blipFill>
          <a:blip r:embed="rId3"/>
          <a:stretch>
            <a:fillRect/>
          </a:stretch>
        </p:blipFill>
        <p:spPr>
          <a:xfrm>
            <a:off x="7127003" y="1744592"/>
            <a:ext cx="4400550" cy="1171575"/>
          </a:xfrm>
          <a:prstGeom prst="rect">
            <a:avLst/>
          </a:prstGeom>
        </p:spPr>
      </p:pic>
      <p:pic>
        <p:nvPicPr>
          <p:cNvPr id="9" name="Picture 8">
            <a:extLst>
              <a:ext uri="{FF2B5EF4-FFF2-40B4-BE49-F238E27FC236}">
                <a16:creationId xmlns:a16="http://schemas.microsoft.com/office/drawing/2014/main" id="{921774E4-E106-1943-D8E7-A5E28C818C21}"/>
              </a:ext>
            </a:extLst>
          </p:cNvPr>
          <p:cNvPicPr>
            <a:picLocks noChangeAspect="1"/>
          </p:cNvPicPr>
          <p:nvPr/>
        </p:nvPicPr>
        <p:blipFill>
          <a:blip r:embed="rId4"/>
          <a:stretch>
            <a:fillRect/>
          </a:stretch>
        </p:blipFill>
        <p:spPr>
          <a:xfrm>
            <a:off x="7127003" y="2916167"/>
            <a:ext cx="2552700" cy="1247775"/>
          </a:xfrm>
          <a:prstGeom prst="rect">
            <a:avLst/>
          </a:prstGeom>
        </p:spPr>
      </p:pic>
      <p:pic>
        <p:nvPicPr>
          <p:cNvPr id="4" name="Рисунок 3"/>
          <p:cNvPicPr>
            <a:picLocks noChangeAspect="1"/>
          </p:cNvPicPr>
          <p:nvPr/>
        </p:nvPicPr>
        <p:blipFill>
          <a:blip r:embed="rId5"/>
          <a:stretch>
            <a:fillRect/>
          </a:stretch>
        </p:blipFill>
        <p:spPr>
          <a:xfrm>
            <a:off x="538163" y="4050906"/>
            <a:ext cx="2652713" cy="2297506"/>
          </a:xfrm>
          <a:prstGeom prst="rect">
            <a:avLst/>
          </a:prstGeom>
        </p:spPr>
      </p:pic>
      <p:pic>
        <p:nvPicPr>
          <p:cNvPr id="6" name="Рисунок 5"/>
          <p:cNvPicPr>
            <a:picLocks noChangeAspect="1"/>
          </p:cNvPicPr>
          <p:nvPr/>
        </p:nvPicPr>
        <p:blipFill>
          <a:blip r:embed="rId6"/>
          <a:stretch>
            <a:fillRect/>
          </a:stretch>
        </p:blipFill>
        <p:spPr>
          <a:xfrm>
            <a:off x="4029076" y="4797342"/>
            <a:ext cx="6710362" cy="1408196"/>
          </a:xfrm>
          <a:prstGeom prst="rect">
            <a:avLst/>
          </a:prstGeom>
        </p:spPr>
      </p:pic>
    </p:spTree>
    <p:extLst>
      <p:ext uri="{BB962C8B-B14F-4D97-AF65-F5344CB8AC3E}">
        <p14:creationId xmlns:p14="http://schemas.microsoft.com/office/powerpoint/2010/main" val="26865827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Screen settings</a:t>
            </a:r>
            <a:endParaRPr lang="ru-RU" dirty="0"/>
          </a:p>
        </p:txBody>
      </p:sp>
      <p:sp>
        <p:nvSpPr>
          <p:cNvPr id="3" name="Объект 2"/>
          <p:cNvSpPr>
            <a:spLocks noGrp="1"/>
          </p:cNvSpPr>
          <p:nvPr>
            <p:ph sz="quarter" idx="11"/>
          </p:nvPr>
        </p:nvSpPr>
        <p:spPr>
          <a:xfrm>
            <a:off x="501403" y="876491"/>
            <a:ext cx="5775332" cy="3677488"/>
          </a:xfrm>
        </p:spPr>
        <p:txBody>
          <a:bodyPr/>
          <a:lstStyle/>
          <a:p>
            <a:r>
              <a:rPr lang="en-US" dirty="0" smtClean="0"/>
              <a:t>You can play with Screen settings:</a:t>
            </a:r>
          </a:p>
          <a:p>
            <a:pPr lvl="1"/>
            <a:r>
              <a:rPr lang="en-US" dirty="0" smtClean="0"/>
              <a:t>Change background color</a:t>
            </a:r>
          </a:p>
          <a:p>
            <a:pPr lvl="1"/>
            <a:r>
              <a:rPr lang="en-US" dirty="0" smtClean="0"/>
              <a:t>Set image to the background</a:t>
            </a:r>
          </a:p>
          <a:p>
            <a:pPr lvl="1"/>
            <a:r>
              <a:rPr lang="en-US" dirty="0" smtClean="0"/>
              <a:t>Change the alignment of the objects</a:t>
            </a:r>
          </a:p>
          <a:p>
            <a:pPr lvl="1"/>
            <a:r>
              <a:rPr lang="en-US" dirty="0" smtClean="0"/>
              <a:t>Choose screen animation – the way screen will appear</a:t>
            </a:r>
          </a:p>
          <a:p>
            <a:pPr lvl="1"/>
            <a:endParaRPr lang="en-US" dirty="0"/>
          </a:p>
          <a:p>
            <a:pPr lvl="1"/>
            <a:r>
              <a:rPr lang="en-US" dirty="0" smtClean="0"/>
              <a:t>To be able to put image to background, you need to add to Media files</a:t>
            </a:r>
            <a:endParaRPr lang="ru-RU" dirty="0"/>
          </a:p>
        </p:txBody>
      </p:sp>
      <p:pic>
        <p:nvPicPr>
          <p:cNvPr id="4" name="Рисунок 3"/>
          <p:cNvPicPr>
            <a:picLocks noChangeAspect="1"/>
          </p:cNvPicPr>
          <p:nvPr/>
        </p:nvPicPr>
        <p:blipFill>
          <a:blip r:embed="rId2"/>
          <a:stretch>
            <a:fillRect/>
          </a:stretch>
        </p:blipFill>
        <p:spPr>
          <a:xfrm>
            <a:off x="3066908" y="4521814"/>
            <a:ext cx="2433279" cy="1969200"/>
          </a:xfrm>
          <a:prstGeom prst="rect">
            <a:avLst/>
          </a:prstGeom>
        </p:spPr>
      </p:pic>
      <p:pic>
        <p:nvPicPr>
          <p:cNvPr id="5" name="Рисунок 4"/>
          <p:cNvPicPr>
            <a:picLocks noChangeAspect="1"/>
          </p:cNvPicPr>
          <p:nvPr/>
        </p:nvPicPr>
        <p:blipFill>
          <a:blip r:embed="rId3"/>
          <a:stretch>
            <a:fillRect/>
          </a:stretch>
        </p:blipFill>
        <p:spPr>
          <a:xfrm>
            <a:off x="6491600" y="876491"/>
            <a:ext cx="1722324" cy="5462322"/>
          </a:xfrm>
          <a:prstGeom prst="rect">
            <a:avLst/>
          </a:prstGeom>
        </p:spPr>
      </p:pic>
      <p:pic>
        <p:nvPicPr>
          <p:cNvPr id="6" name="Рисунок 5"/>
          <p:cNvPicPr>
            <a:picLocks noChangeAspect="1"/>
          </p:cNvPicPr>
          <p:nvPr/>
        </p:nvPicPr>
        <p:blipFill>
          <a:blip r:embed="rId4"/>
          <a:stretch>
            <a:fillRect/>
          </a:stretch>
        </p:blipFill>
        <p:spPr>
          <a:xfrm>
            <a:off x="8842240" y="1508277"/>
            <a:ext cx="2561306" cy="3209537"/>
          </a:xfrm>
          <a:prstGeom prst="rect">
            <a:avLst/>
          </a:prstGeom>
        </p:spPr>
      </p:pic>
    </p:spTree>
    <p:extLst>
      <p:ext uri="{BB962C8B-B14F-4D97-AF65-F5344CB8AC3E}">
        <p14:creationId xmlns:p14="http://schemas.microsoft.com/office/powerpoint/2010/main" val="3194423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Text</a:t>
            </a:r>
            <a:endParaRPr lang="ru-RU" dirty="0"/>
          </a:p>
        </p:txBody>
      </p:sp>
      <p:sp>
        <p:nvSpPr>
          <p:cNvPr id="3" name="Объект 2"/>
          <p:cNvSpPr>
            <a:spLocks noGrp="1"/>
          </p:cNvSpPr>
          <p:nvPr>
            <p:ph sz="quarter" idx="11"/>
          </p:nvPr>
        </p:nvSpPr>
        <p:spPr>
          <a:xfrm>
            <a:off x="271463" y="828676"/>
            <a:ext cx="7043737" cy="5586412"/>
          </a:xfrm>
        </p:spPr>
        <p:txBody>
          <a:bodyPr/>
          <a:lstStyle/>
          <a:p>
            <a:r>
              <a:rPr lang="en-US" dirty="0" smtClean="0"/>
              <a:t>With help of Text blocks you can work with text and strings:</a:t>
            </a:r>
          </a:p>
          <a:p>
            <a:pPr lvl="1"/>
            <a:r>
              <a:rPr lang="en-US" dirty="0" smtClean="0"/>
              <a:t>Join (concatenate) two strings</a:t>
            </a:r>
          </a:p>
          <a:p>
            <a:pPr lvl="1"/>
            <a:r>
              <a:rPr lang="en-US" dirty="0" smtClean="0"/>
              <a:t>Calculate the length of text</a:t>
            </a:r>
          </a:p>
          <a:p>
            <a:pPr lvl="1"/>
            <a:r>
              <a:rPr lang="en-US" dirty="0" smtClean="0"/>
              <a:t>Check if textbox is empty</a:t>
            </a:r>
          </a:p>
          <a:p>
            <a:pPr lvl="1"/>
            <a:r>
              <a:rPr lang="en-US" dirty="0" smtClean="0"/>
              <a:t>Trim the text</a:t>
            </a:r>
          </a:p>
          <a:p>
            <a:pPr lvl="1"/>
            <a:r>
              <a:rPr lang="en-US" dirty="0" smtClean="0"/>
              <a:t>Make text UPPERCASE or </a:t>
            </a:r>
            <a:r>
              <a:rPr lang="en-US" dirty="0" err="1" smtClean="0"/>
              <a:t>lowcase</a:t>
            </a:r>
            <a:endParaRPr lang="en-US" dirty="0" smtClean="0"/>
          </a:p>
          <a:p>
            <a:pPr lvl="1"/>
            <a:r>
              <a:rPr lang="en-US" dirty="0" smtClean="0"/>
              <a:t>Check if text contains certain expression</a:t>
            </a:r>
          </a:p>
          <a:p>
            <a:pPr lvl="1"/>
            <a:r>
              <a:rPr lang="en-US" dirty="0" smtClean="0"/>
              <a:t>Split the text setting the splitter yourself</a:t>
            </a:r>
          </a:p>
          <a:p>
            <a:pPr lvl="1"/>
            <a:r>
              <a:rPr lang="en-US" dirty="0" smtClean="0"/>
              <a:t>Reverse the text</a:t>
            </a:r>
          </a:p>
          <a:p>
            <a:pPr lvl="1"/>
            <a:r>
              <a:rPr lang="en-US" dirty="0" smtClean="0"/>
              <a:t>Replace the segment of text with another one</a:t>
            </a:r>
          </a:p>
          <a:p>
            <a:pPr lvl="1"/>
            <a:r>
              <a:rPr lang="en-US" dirty="0" smtClean="0"/>
              <a:t>Lexicographically compare 2 texts</a:t>
            </a:r>
            <a:endParaRPr lang="ru-RU" dirty="0"/>
          </a:p>
        </p:txBody>
      </p:sp>
      <p:pic>
        <p:nvPicPr>
          <p:cNvPr id="4" name="Рисунок 3"/>
          <p:cNvPicPr>
            <a:picLocks noChangeAspect="1"/>
          </p:cNvPicPr>
          <p:nvPr/>
        </p:nvPicPr>
        <p:blipFill>
          <a:blip r:embed="rId2"/>
          <a:stretch>
            <a:fillRect/>
          </a:stretch>
        </p:blipFill>
        <p:spPr>
          <a:xfrm>
            <a:off x="7729537" y="1190626"/>
            <a:ext cx="1262063" cy="1554830"/>
          </a:xfrm>
          <a:prstGeom prst="rect">
            <a:avLst/>
          </a:prstGeom>
        </p:spPr>
      </p:pic>
      <p:pic>
        <p:nvPicPr>
          <p:cNvPr id="5" name="Рисунок 4"/>
          <p:cNvPicPr>
            <a:picLocks noChangeAspect="1"/>
          </p:cNvPicPr>
          <p:nvPr/>
        </p:nvPicPr>
        <p:blipFill>
          <a:blip r:embed="rId3"/>
          <a:stretch>
            <a:fillRect/>
          </a:stretch>
        </p:blipFill>
        <p:spPr>
          <a:xfrm>
            <a:off x="9777412" y="1190626"/>
            <a:ext cx="1263895" cy="3379119"/>
          </a:xfrm>
          <a:prstGeom prst="rect">
            <a:avLst/>
          </a:prstGeom>
        </p:spPr>
      </p:pic>
      <p:grpSp>
        <p:nvGrpSpPr>
          <p:cNvPr id="9" name="Группа 8"/>
          <p:cNvGrpSpPr/>
          <p:nvPr/>
        </p:nvGrpSpPr>
        <p:grpSpPr>
          <a:xfrm>
            <a:off x="7729536" y="3805237"/>
            <a:ext cx="2164051" cy="1900043"/>
            <a:chOff x="7729536" y="3805237"/>
            <a:chExt cx="2164051" cy="1900043"/>
          </a:xfrm>
        </p:grpSpPr>
        <p:pic>
          <p:nvPicPr>
            <p:cNvPr id="6" name="Рисунок 5"/>
            <p:cNvPicPr>
              <a:picLocks noChangeAspect="1"/>
            </p:cNvPicPr>
            <p:nvPr/>
          </p:nvPicPr>
          <p:blipFill>
            <a:blip r:embed="rId4"/>
            <a:stretch>
              <a:fillRect/>
            </a:stretch>
          </p:blipFill>
          <p:spPr>
            <a:xfrm>
              <a:off x="7729536" y="3805237"/>
              <a:ext cx="1162051" cy="438150"/>
            </a:xfrm>
            <a:prstGeom prst="rect">
              <a:avLst/>
            </a:prstGeom>
          </p:spPr>
        </p:pic>
        <p:pic>
          <p:nvPicPr>
            <p:cNvPr id="7" name="Рисунок 6"/>
            <p:cNvPicPr>
              <a:picLocks noChangeAspect="1"/>
            </p:cNvPicPr>
            <p:nvPr/>
          </p:nvPicPr>
          <p:blipFill>
            <a:blip r:embed="rId5"/>
            <a:stretch>
              <a:fillRect/>
            </a:stretch>
          </p:blipFill>
          <p:spPr>
            <a:xfrm>
              <a:off x="7729536" y="5152831"/>
              <a:ext cx="2164051" cy="552449"/>
            </a:xfrm>
            <a:prstGeom prst="rect">
              <a:avLst/>
            </a:prstGeom>
          </p:spPr>
        </p:pic>
        <p:pic>
          <p:nvPicPr>
            <p:cNvPr id="8" name="Рисунок 7"/>
            <p:cNvPicPr>
              <a:picLocks noChangeAspect="1"/>
            </p:cNvPicPr>
            <p:nvPr/>
          </p:nvPicPr>
          <p:blipFill>
            <a:blip r:embed="rId6"/>
            <a:stretch>
              <a:fillRect/>
            </a:stretch>
          </p:blipFill>
          <p:spPr>
            <a:xfrm>
              <a:off x="7729536" y="4207349"/>
              <a:ext cx="1743075" cy="981461"/>
            </a:xfrm>
            <a:prstGeom prst="rect">
              <a:avLst/>
            </a:prstGeom>
          </p:spPr>
        </p:pic>
      </p:grpSp>
    </p:spTree>
    <p:extLst>
      <p:ext uri="{BB962C8B-B14F-4D97-AF65-F5344CB8AC3E}">
        <p14:creationId xmlns:p14="http://schemas.microsoft.com/office/powerpoint/2010/main" val="29741198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Text example</a:t>
            </a:r>
            <a:endParaRPr lang="ru-RU" dirty="0"/>
          </a:p>
        </p:txBody>
      </p:sp>
      <p:sp>
        <p:nvSpPr>
          <p:cNvPr id="3" name="Объект 2"/>
          <p:cNvSpPr>
            <a:spLocks noGrp="1"/>
          </p:cNvSpPr>
          <p:nvPr>
            <p:ph sz="quarter" idx="11"/>
          </p:nvPr>
        </p:nvSpPr>
        <p:spPr>
          <a:xfrm>
            <a:off x="538163" y="1143000"/>
            <a:ext cx="11193462" cy="2305050"/>
          </a:xfrm>
        </p:spPr>
        <p:txBody>
          <a:bodyPr/>
          <a:lstStyle/>
          <a:p>
            <a:r>
              <a:rPr lang="en-US" dirty="0" smtClean="0"/>
              <a:t>Task: create form fields validator</a:t>
            </a:r>
          </a:p>
          <a:p>
            <a:pPr lvl="1"/>
            <a:r>
              <a:rPr lang="en-US" dirty="0" smtClean="0"/>
              <a:t>Step 1: Design user interface: feedback form having 2 fields: email address and message itself, and a button to send the form.</a:t>
            </a:r>
          </a:p>
          <a:p>
            <a:pPr lvl="1"/>
            <a:r>
              <a:rPr lang="en-US" dirty="0" smtClean="0"/>
              <a:t>Step 2: Validate if email field contains @ sign</a:t>
            </a:r>
          </a:p>
          <a:p>
            <a:pPr lvl="1"/>
            <a:r>
              <a:rPr lang="en-US" dirty="0" smtClean="0"/>
              <a:t>Step 3: Validate if message field is not empty and text does not exceed 200 symbols.</a:t>
            </a:r>
          </a:p>
          <a:p>
            <a:pPr lvl="1"/>
            <a:endParaRPr lang="ru-RU" dirty="0"/>
          </a:p>
        </p:txBody>
      </p:sp>
      <p:pic>
        <p:nvPicPr>
          <p:cNvPr id="4" name="Рисунок 3"/>
          <p:cNvPicPr>
            <a:picLocks noChangeAspect="1"/>
          </p:cNvPicPr>
          <p:nvPr/>
        </p:nvPicPr>
        <p:blipFill>
          <a:blip r:embed="rId2"/>
          <a:stretch>
            <a:fillRect/>
          </a:stretch>
        </p:blipFill>
        <p:spPr>
          <a:xfrm>
            <a:off x="981075" y="3629025"/>
            <a:ext cx="4209461" cy="2895599"/>
          </a:xfrm>
          <a:prstGeom prst="rect">
            <a:avLst/>
          </a:prstGeom>
        </p:spPr>
      </p:pic>
      <p:pic>
        <p:nvPicPr>
          <p:cNvPr id="5" name="Рисунок 4"/>
          <p:cNvPicPr>
            <a:picLocks noChangeAspect="1"/>
          </p:cNvPicPr>
          <p:nvPr/>
        </p:nvPicPr>
        <p:blipFill>
          <a:blip r:embed="rId3"/>
          <a:stretch>
            <a:fillRect/>
          </a:stretch>
        </p:blipFill>
        <p:spPr>
          <a:xfrm>
            <a:off x="6300787" y="3603743"/>
            <a:ext cx="2643188" cy="2946162"/>
          </a:xfrm>
          <a:prstGeom prst="rect">
            <a:avLst/>
          </a:prstGeom>
        </p:spPr>
      </p:pic>
    </p:spTree>
    <p:extLst>
      <p:ext uri="{BB962C8B-B14F-4D97-AF65-F5344CB8AC3E}">
        <p14:creationId xmlns:p14="http://schemas.microsoft.com/office/powerpoint/2010/main" val="3059814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Checking email address</a:t>
            </a:r>
            <a:endParaRPr lang="ru-RU" dirty="0"/>
          </a:p>
        </p:txBody>
      </p:sp>
      <p:sp>
        <p:nvSpPr>
          <p:cNvPr id="3" name="Объект 2"/>
          <p:cNvSpPr>
            <a:spLocks noGrp="1"/>
          </p:cNvSpPr>
          <p:nvPr>
            <p:ph sz="quarter" idx="11"/>
          </p:nvPr>
        </p:nvSpPr>
        <p:spPr>
          <a:xfrm>
            <a:off x="538163" y="1143000"/>
            <a:ext cx="4819650" cy="5005388"/>
          </a:xfrm>
        </p:spPr>
        <p:txBody>
          <a:bodyPr/>
          <a:lstStyle/>
          <a:p>
            <a:r>
              <a:rPr lang="en-US" dirty="0" smtClean="0"/>
              <a:t>Here we have simple validation. We just check if the text contains “@” sign.</a:t>
            </a:r>
          </a:p>
          <a:p>
            <a:r>
              <a:rPr lang="en-US" dirty="0" smtClean="0"/>
              <a:t>Main event we use is When Textbox loses focus, it is when textbox field was visited and no active anymore. </a:t>
            </a:r>
          </a:p>
          <a:p>
            <a:r>
              <a:rPr lang="en-US" dirty="0" smtClean="0"/>
              <a:t>If the field does not contain correct sign, the text should be colored red. Otherwise it should stay black.</a:t>
            </a:r>
          </a:p>
          <a:p>
            <a:r>
              <a:rPr lang="en-US" dirty="0" smtClean="0"/>
              <a:t>Here we use Contain block from Text category</a:t>
            </a:r>
            <a:endParaRPr lang="ru-RU" dirty="0"/>
          </a:p>
        </p:txBody>
      </p:sp>
      <p:pic>
        <p:nvPicPr>
          <p:cNvPr id="4" name="Рисунок 3"/>
          <p:cNvPicPr>
            <a:picLocks noChangeAspect="1"/>
          </p:cNvPicPr>
          <p:nvPr/>
        </p:nvPicPr>
        <p:blipFill>
          <a:blip r:embed="rId2"/>
          <a:stretch>
            <a:fillRect/>
          </a:stretch>
        </p:blipFill>
        <p:spPr>
          <a:xfrm>
            <a:off x="5652655" y="1051316"/>
            <a:ext cx="6364941" cy="3346186"/>
          </a:xfrm>
          <a:prstGeom prst="rect">
            <a:avLst/>
          </a:prstGeom>
        </p:spPr>
      </p:pic>
    </p:spTree>
    <p:extLst>
      <p:ext uri="{BB962C8B-B14F-4D97-AF65-F5344CB8AC3E}">
        <p14:creationId xmlns:p14="http://schemas.microsoft.com/office/powerpoint/2010/main" val="8743412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Playing with color</a:t>
            </a:r>
            <a:endParaRPr lang="ru-RU" dirty="0"/>
          </a:p>
        </p:txBody>
      </p:sp>
      <p:sp>
        <p:nvSpPr>
          <p:cNvPr id="3" name="Объект 2"/>
          <p:cNvSpPr>
            <a:spLocks noGrp="1"/>
          </p:cNvSpPr>
          <p:nvPr>
            <p:ph sz="quarter" idx="11"/>
          </p:nvPr>
        </p:nvSpPr>
        <p:spPr>
          <a:xfrm>
            <a:off x="538163" y="1143000"/>
            <a:ext cx="5877307" cy="3228975"/>
          </a:xfrm>
        </p:spPr>
        <p:txBody>
          <a:bodyPr/>
          <a:lstStyle/>
          <a:p>
            <a:r>
              <a:rPr lang="en-US" dirty="0" smtClean="0"/>
              <a:t>Color block category looks the following</a:t>
            </a:r>
          </a:p>
          <a:p>
            <a:r>
              <a:rPr lang="en-US" dirty="0" smtClean="0"/>
              <a:t>You can simply pick any of predefined color or use </a:t>
            </a:r>
            <a:r>
              <a:rPr lang="en-US" dirty="0" err="1" smtClean="0"/>
              <a:t>MakeColor</a:t>
            </a:r>
            <a:r>
              <a:rPr lang="en-US" dirty="0" smtClean="0"/>
              <a:t> block, where you specify numbers according to RGB notation.</a:t>
            </a:r>
          </a:p>
          <a:p>
            <a:r>
              <a:rPr lang="en-US" dirty="0" smtClean="0"/>
              <a:t>Having chosen first option, you still can change the color, just click on the color block itself in the Viewer, you will see the pallet. </a:t>
            </a:r>
            <a:endParaRPr lang="ru-RU" dirty="0"/>
          </a:p>
        </p:txBody>
      </p:sp>
      <p:pic>
        <p:nvPicPr>
          <p:cNvPr id="4" name="Рисунок 3"/>
          <p:cNvPicPr>
            <a:picLocks noChangeAspect="1"/>
          </p:cNvPicPr>
          <p:nvPr/>
        </p:nvPicPr>
        <p:blipFill>
          <a:blip r:embed="rId2"/>
          <a:stretch>
            <a:fillRect/>
          </a:stretch>
        </p:blipFill>
        <p:spPr>
          <a:xfrm>
            <a:off x="6972300" y="1062038"/>
            <a:ext cx="2823227" cy="5291136"/>
          </a:xfrm>
          <a:prstGeom prst="rect">
            <a:avLst/>
          </a:prstGeom>
        </p:spPr>
      </p:pic>
      <p:pic>
        <p:nvPicPr>
          <p:cNvPr id="5" name="Рисунок 4"/>
          <p:cNvPicPr>
            <a:picLocks noChangeAspect="1"/>
          </p:cNvPicPr>
          <p:nvPr/>
        </p:nvPicPr>
        <p:blipFill>
          <a:blip r:embed="rId3"/>
          <a:stretch>
            <a:fillRect/>
          </a:stretch>
        </p:blipFill>
        <p:spPr>
          <a:xfrm>
            <a:off x="3062286" y="4371975"/>
            <a:ext cx="1709739" cy="1993989"/>
          </a:xfrm>
          <a:prstGeom prst="rect">
            <a:avLst/>
          </a:prstGeom>
        </p:spPr>
      </p:pic>
    </p:spTree>
    <p:extLst>
      <p:ext uri="{BB962C8B-B14F-4D97-AF65-F5344CB8AC3E}">
        <p14:creationId xmlns:p14="http://schemas.microsoft.com/office/powerpoint/2010/main" val="31513042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63513" y="130175"/>
            <a:ext cx="9561512" cy="522288"/>
          </a:xfrm>
        </p:spPr>
        <p:txBody>
          <a:bodyPr/>
          <a:lstStyle/>
          <a:p>
            <a:r>
              <a:rPr lang="en-US" dirty="0" smtClean="0"/>
              <a:t>Validating message field</a:t>
            </a:r>
            <a:endParaRPr lang="ru-RU" dirty="0"/>
          </a:p>
        </p:txBody>
      </p:sp>
      <p:sp>
        <p:nvSpPr>
          <p:cNvPr id="3" name="Объект 2"/>
          <p:cNvSpPr>
            <a:spLocks noGrp="1"/>
          </p:cNvSpPr>
          <p:nvPr>
            <p:ph sz="quarter" idx="11"/>
          </p:nvPr>
        </p:nvSpPr>
        <p:spPr>
          <a:xfrm>
            <a:off x="538163" y="1143000"/>
            <a:ext cx="11193462" cy="766763"/>
          </a:xfrm>
        </p:spPr>
        <p:txBody>
          <a:bodyPr/>
          <a:lstStyle/>
          <a:p>
            <a:pPr marL="0" indent="0">
              <a:buNone/>
            </a:pPr>
            <a:r>
              <a:rPr lang="en-US" dirty="0" smtClean="0"/>
              <a:t>Validation of message field is simple – we check if the field is empty (we can also add checking number of symbols)</a:t>
            </a:r>
          </a:p>
          <a:p>
            <a:endParaRPr lang="ru-RU" dirty="0"/>
          </a:p>
        </p:txBody>
      </p:sp>
      <p:pic>
        <p:nvPicPr>
          <p:cNvPr id="4" name="Рисунок 3"/>
          <p:cNvPicPr>
            <a:picLocks noChangeAspect="1"/>
          </p:cNvPicPr>
          <p:nvPr/>
        </p:nvPicPr>
        <p:blipFill>
          <a:blip r:embed="rId2"/>
          <a:stretch>
            <a:fillRect/>
          </a:stretch>
        </p:blipFill>
        <p:spPr>
          <a:xfrm>
            <a:off x="6624638" y="1571626"/>
            <a:ext cx="4291013" cy="494658"/>
          </a:xfrm>
          <a:prstGeom prst="rect">
            <a:avLst/>
          </a:prstGeom>
        </p:spPr>
      </p:pic>
      <p:pic>
        <p:nvPicPr>
          <p:cNvPr id="5" name="Рисунок 4"/>
          <p:cNvPicPr>
            <a:picLocks noChangeAspect="1"/>
          </p:cNvPicPr>
          <p:nvPr/>
        </p:nvPicPr>
        <p:blipFill>
          <a:blip r:embed="rId3"/>
          <a:stretch>
            <a:fillRect/>
          </a:stretch>
        </p:blipFill>
        <p:spPr>
          <a:xfrm>
            <a:off x="730332" y="2400300"/>
            <a:ext cx="10235275" cy="2367472"/>
          </a:xfrm>
          <a:prstGeom prst="rect">
            <a:avLst/>
          </a:prstGeom>
        </p:spPr>
      </p:pic>
    </p:spTree>
    <p:extLst>
      <p:ext uri="{BB962C8B-B14F-4D97-AF65-F5344CB8AC3E}">
        <p14:creationId xmlns:p14="http://schemas.microsoft.com/office/powerpoint/2010/main" val="3030688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Coding button behavior</a:t>
            </a:r>
            <a:endParaRPr lang="ru-RU" dirty="0"/>
          </a:p>
        </p:txBody>
      </p:sp>
      <p:sp>
        <p:nvSpPr>
          <p:cNvPr id="3" name="Объект 2"/>
          <p:cNvSpPr>
            <a:spLocks noGrp="1"/>
          </p:cNvSpPr>
          <p:nvPr>
            <p:ph sz="quarter" idx="11"/>
          </p:nvPr>
        </p:nvSpPr>
        <p:spPr>
          <a:xfrm>
            <a:off x="538163" y="1143000"/>
            <a:ext cx="11193462" cy="1157288"/>
          </a:xfrm>
        </p:spPr>
        <p:txBody>
          <a:bodyPr/>
          <a:lstStyle/>
          <a:p>
            <a:pPr marL="0" indent="0">
              <a:buNone/>
            </a:pPr>
            <a:r>
              <a:rPr lang="en-US" dirty="0" smtClean="0"/>
              <a:t>We need to add very similar conditions to button, before going to another screen, as there could be situations, when textbox fields were not visited at all – thus main event – </a:t>
            </a:r>
            <a:r>
              <a:rPr lang="en-US" dirty="0" err="1" smtClean="0"/>
              <a:t>LostFocus</a:t>
            </a:r>
            <a:r>
              <a:rPr lang="en-US" dirty="0"/>
              <a:t> </a:t>
            </a:r>
            <a:r>
              <a:rPr lang="en-US" dirty="0" smtClean="0"/>
              <a:t>will not be called.</a:t>
            </a:r>
          </a:p>
          <a:p>
            <a:endParaRPr lang="ru-RU" dirty="0"/>
          </a:p>
        </p:txBody>
      </p:sp>
      <p:pic>
        <p:nvPicPr>
          <p:cNvPr id="4" name="Рисунок 3"/>
          <p:cNvPicPr>
            <a:picLocks noChangeAspect="1"/>
          </p:cNvPicPr>
          <p:nvPr/>
        </p:nvPicPr>
        <p:blipFill>
          <a:blip r:embed="rId2"/>
          <a:stretch>
            <a:fillRect/>
          </a:stretch>
        </p:blipFill>
        <p:spPr>
          <a:xfrm>
            <a:off x="710849" y="2260659"/>
            <a:ext cx="9264042" cy="4082991"/>
          </a:xfrm>
          <a:prstGeom prst="rect">
            <a:avLst/>
          </a:prstGeom>
        </p:spPr>
      </p:pic>
    </p:spTree>
    <p:extLst>
      <p:ext uri="{BB962C8B-B14F-4D97-AF65-F5344CB8AC3E}">
        <p14:creationId xmlns:p14="http://schemas.microsoft.com/office/powerpoint/2010/main" val="1305600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Results</a:t>
            </a:r>
            <a:endParaRPr lang="ru-RU" dirty="0"/>
          </a:p>
        </p:txBody>
      </p:sp>
      <p:sp>
        <p:nvSpPr>
          <p:cNvPr id="3" name="Объект 2"/>
          <p:cNvSpPr>
            <a:spLocks noGrp="1"/>
          </p:cNvSpPr>
          <p:nvPr>
            <p:ph sz="quarter" idx="11"/>
          </p:nvPr>
        </p:nvSpPr>
        <p:spPr>
          <a:xfrm>
            <a:off x="538163" y="1143000"/>
            <a:ext cx="2852737" cy="5005388"/>
          </a:xfrm>
        </p:spPr>
        <p:txBody>
          <a:bodyPr/>
          <a:lstStyle/>
          <a:p>
            <a:r>
              <a:rPr lang="en-US" dirty="0" smtClean="0"/>
              <a:t>@ sign validation</a:t>
            </a:r>
          </a:p>
          <a:p>
            <a:endParaRPr lang="en-US" dirty="0"/>
          </a:p>
          <a:p>
            <a:endParaRPr lang="en-US" dirty="0" smtClean="0"/>
          </a:p>
          <a:p>
            <a:endParaRPr lang="en-US" dirty="0"/>
          </a:p>
          <a:p>
            <a:endParaRPr lang="en-US" dirty="0" smtClean="0"/>
          </a:p>
          <a:p>
            <a:r>
              <a:rPr lang="en-US" dirty="0" smtClean="0"/>
              <a:t>Not empty and has more than 3 symbols</a:t>
            </a:r>
          </a:p>
          <a:p>
            <a:endParaRPr lang="en-US" dirty="0"/>
          </a:p>
          <a:p>
            <a:endParaRPr lang="en-US" dirty="0" smtClean="0"/>
          </a:p>
          <a:p>
            <a:endParaRPr lang="ru-RU" dirty="0"/>
          </a:p>
        </p:txBody>
      </p:sp>
      <p:pic>
        <p:nvPicPr>
          <p:cNvPr id="4" name="Рисунок 3"/>
          <p:cNvPicPr>
            <a:picLocks noChangeAspect="1"/>
          </p:cNvPicPr>
          <p:nvPr/>
        </p:nvPicPr>
        <p:blipFill>
          <a:blip r:embed="rId2"/>
          <a:stretch>
            <a:fillRect/>
          </a:stretch>
        </p:blipFill>
        <p:spPr>
          <a:xfrm>
            <a:off x="3910012" y="1143000"/>
            <a:ext cx="2887672" cy="2128838"/>
          </a:xfrm>
          <a:prstGeom prst="rect">
            <a:avLst/>
          </a:prstGeom>
        </p:spPr>
      </p:pic>
      <p:pic>
        <p:nvPicPr>
          <p:cNvPr id="5" name="Рисунок 4"/>
          <p:cNvPicPr>
            <a:picLocks noChangeAspect="1"/>
          </p:cNvPicPr>
          <p:nvPr/>
        </p:nvPicPr>
        <p:blipFill>
          <a:blip r:embed="rId3"/>
          <a:stretch>
            <a:fillRect/>
          </a:stretch>
        </p:blipFill>
        <p:spPr>
          <a:xfrm>
            <a:off x="7448550" y="1085850"/>
            <a:ext cx="2738437" cy="2143853"/>
          </a:xfrm>
          <a:prstGeom prst="rect">
            <a:avLst/>
          </a:prstGeom>
        </p:spPr>
      </p:pic>
      <p:pic>
        <p:nvPicPr>
          <p:cNvPr id="6" name="Рисунок 5"/>
          <p:cNvPicPr>
            <a:picLocks noChangeAspect="1"/>
          </p:cNvPicPr>
          <p:nvPr/>
        </p:nvPicPr>
        <p:blipFill>
          <a:blip r:embed="rId4"/>
          <a:stretch>
            <a:fillRect/>
          </a:stretch>
        </p:blipFill>
        <p:spPr>
          <a:xfrm>
            <a:off x="3851953" y="3657600"/>
            <a:ext cx="2945731" cy="2381251"/>
          </a:xfrm>
          <a:prstGeom prst="rect">
            <a:avLst/>
          </a:prstGeom>
        </p:spPr>
      </p:pic>
      <p:pic>
        <p:nvPicPr>
          <p:cNvPr id="7" name="Рисунок 6"/>
          <p:cNvPicPr>
            <a:picLocks noChangeAspect="1"/>
          </p:cNvPicPr>
          <p:nvPr/>
        </p:nvPicPr>
        <p:blipFill>
          <a:blip r:embed="rId5"/>
          <a:stretch>
            <a:fillRect/>
          </a:stretch>
        </p:blipFill>
        <p:spPr>
          <a:xfrm>
            <a:off x="7505700" y="3619500"/>
            <a:ext cx="3133724" cy="2384051"/>
          </a:xfrm>
          <a:prstGeom prst="rect">
            <a:avLst/>
          </a:prstGeom>
        </p:spPr>
      </p:pic>
    </p:spTree>
    <p:extLst>
      <p:ext uri="{BB962C8B-B14F-4D97-AF65-F5344CB8AC3E}">
        <p14:creationId xmlns:p14="http://schemas.microsoft.com/office/powerpoint/2010/main" val="4739716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58890B9-319F-1BCA-33A9-D097523B7F0F}"/>
              </a:ext>
            </a:extLst>
          </p:cNvPr>
          <p:cNvSpPr>
            <a:spLocks noGrp="1"/>
          </p:cNvSpPr>
          <p:nvPr>
            <p:ph type="body" sz="quarter" idx="10"/>
          </p:nvPr>
        </p:nvSpPr>
        <p:spPr/>
        <p:txBody>
          <a:bodyPr/>
          <a:lstStyle/>
          <a:p>
            <a:r>
              <a:rPr lang="en-US" dirty="0"/>
              <a:t>Media Components	</a:t>
            </a:r>
            <a:endParaRPr lang="ru-RU" dirty="0"/>
          </a:p>
        </p:txBody>
      </p:sp>
      <p:sp>
        <p:nvSpPr>
          <p:cNvPr id="3" name="Content Placeholder 2">
            <a:extLst>
              <a:ext uri="{FF2B5EF4-FFF2-40B4-BE49-F238E27FC236}">
                <a16:creationId xmlns:a16="http://schemas.microsoft.com/office/drawing/2014/main" id="{6C528982-61B7-59D2-5DE1-AF120E867A49}"/>
              </a:ext>
            </a:extLst>
          </p:cNvPr>
          <p:cNvSpPr>
            <a:spLocks noGrp="1"/>
          </p:cNvSpPr>
          <p:nvPr>
            <p:ph sz="quarter" idx="11"/>
          </p:nvPr>
        </p:nvSpPr>
        <p:spPr>
          <a:xfrm>
            <a:off x="238126" y="942974"/>
            <a:ext cx="9005887" cy="5514975"/>
          </a:xfrm>
        </p:spPr>
        <p:txBody>
          <a:bodyPr/>
          <a:lstStyle/>
          <a:p>
            <a:r>
              <a:rPr lang="en-US" dirty="0"/>
              <a:t>Media Components are those which work with audio, video, images.</a:t>
            </a:r>
          </a:p>
          <a:p>
            <a:r>
              <a:rPr lang="en-US" dirty="0" smtClean="0"/>
              <a:t>In </a:t>
            </a:r>
            <a:r>
              <a:rPr lang="en-US" dirty="0" err="1" smtClean="0"/>
              <a:t>MITappInventor</a:t>
            </a:r>
            <a:r>
              <a:rPr lang="en-US" dirty="0" smtClean="0"/>
              <a:t> they are:</a:t>
            </a:r>
          </a:p>
          <a:p>
            <a:pPr lvl="1"/>
            <a:r>
              <a:rPr lang="en-US" dirty="0" err="1" smtClean="0"/>
              <a:t>Camcoder</a:t>
            </a:r>
            <a:r>
              <a:rPr lang="en-US" dirty="0" smtClean="0"/>
              <a:t> – to record video </a:t>
            </a:r>
            <a:r>
              <a:rPr lang="en-US" dirty="0"/>
              <a:t>using device’s camera</a:t>
            </a:r>
            <a:endParaRPr lang="en-US" dirty="0" smtClean="0"/>
          </a:p>
          <a:p>
            <a:pPr lvl="1"/>
            <a:r>
              <a:rPr lang="en-US" dirty="0" smtClean="0"/>
              <a:t>Camera – to take a picture using device’s camera</a:t>
            </a:r>
          </a:p>
          <a:p>
            <a:pPr lvl="1"/>
            <a:r>
              <a:rPr lang="en-US" dirty="0" err="1" smtClean="0"/>
              <a:t>ImagePicker</a:t>
            </a:r>
            <a:r>
              <a:rPr lang="en-US" dirty="0" smtClean="0"/>
              <a:t> – choosing image from device’s image gallery</a:t>
            </a:r>
          </a:p>
          <a:p>
            <a:pPr lvl="1"/>
            <a:r>
              <a:rPr lang="en-US" dirty="0" smtClean="0"/>
              <a:t>Player - </a:t>
            </a:r>
            <a:r>
              <a:rPr lang="en-US" dirty="0"/>
              <a:t>plays audio and controls phone vibration</a:t>
            </a:r>
            <a:endParaRPr lang="en-US" dirty="0" smtClean="0"/>
          </a:p>
          <a:p>
            <a:pPr lvl="1"/>
            <a:r>
              <a:rPr lang="en-US" dirty="0" smtClean="0"/>
              <a:t>Sound - </a:t>
            </a:r>
            <a:r>
              <a:rPr lang="en-US" dirty="0"/>
              <a:t>plays sound </a:t>
            </a:r>
            <a:r>
              <a:rPr lang="en-US" dirty="0" smtClean="0"/>
              <a:t>files, best for short sound files</a:t>
            </a:r>
            <a:endParaRPr lang="en-US" dirty="0"/>
          </a:p>
          <a:p>
            <a:pPr lvl="1"/>
            <a:r>
              <a:rPr lang="en-US" dirty="0" err="1" smtClean="0"/>
              <a:t>SoundRecorder</a:t>
            </a:r>
            <a:r>
              <a:rPr lang="en-US" dirty="0" smtClean="0"/>
              <a:t> – records audio</a:t>
            </a:r>
          </a:p>
          <a:p>
            <a:pPr lvl="1"/>
            <a:r>
              <a:rPr lang="en-US" dirty="0" err="1" smtClean="0"/>
              <a:t>SpeechRecogniser</a:t>
            </a:r>
            <a:r>
              <a:rPr lang="en-US" dirty="0" smtClean="0"/>
              <a:t> – converts speech to text</a:t>
            </a:r>
          </a:p>
          <a:p>
            <a:pPr lvl="1"/>
            <a:r>
              <a:rPr lang="en-US" dirty="0" err="1" smtClean="0"/>
              <a:t>TextToSpeech</a:t>
            </a:r>
            <a:r>
              <a:rPr lang="en-US" dirty="0" smtClean="0"/>
              <a:t> – converts text to speech (reads aloud)</a:t>
            </a:r>
          </a:p>
          <a:p>
            <a:pPr lvl="1"/>
            <a:r>
              <a:rPr lang="en-US" dirty="0" smtClean="0"/>
              <a:t>Translator - </a:t>
            </a:r>
            <a:r>
              <a:rPr lang="en-US" dirty="0"/>
              <a:t>translate words and sentences between </a:t>
            </a:r>
            <a:r>
              <a:rPr lang="en-US" dirty="0" smtClean="0"/>
              <a:t>different languages</a:t>
            </a:r>
            <a:r>
              <a:rPr lang="en-US" dirty="0"/>
              <a:t>. This component needs Internet </a:t>
            </a:r>
            <a:r>
              <a:rPr lang="en-US" dirty="0" smtClean="0"/>
              <a:t>access. </a:t>
            </a:r>
          </a:p>
          <a:p>
            <a:pPr lvl="1"/>
            <a:r>
              <a:rPr lang="en-US" dirty="0" smtClean="0"/>
              <a:t>Video Player – playing videos (</a:t>
            </a:r>
            <a:r>
              <a:rPr lang="en-US" dirty="0" smtClean="0">
                <a:hlinkClick r:id="rId2"/>
              </a:rPr>
              <a:t>1</a:t>
            </a:r>
            <a:r>
              <a:rPr lang="en-US" dirty="0" smtClean="0"/>
              <a:t>)</a:t>
            </a:r>
          </a:p>
        </p:txBody>
      </p:sp>
      <p:pic>
        <p:nvPicPr>
          <p:cNvPr id="5" name="Рисунок 4"/>
          <p:cNvPicPr>
            <a:picLocks noChangeAspect="1"/>
          </p:cNvPicPr>
          <p:nvPr/>
        </p:nvPicPr>
        <p:blipFill>
          <a:blip r:embed="rId3"/>
          <a:stretch>
            <a:fillRect/>
          </a:stretch>
        </p:blipFill>
        <p:spPr>
          <a:xfrm>
            <a:off x="9542272" y="1690685"/>
            <a:ext cx="2097276" cy="4576765"/>
          </a:xfrm>
          <a:prstGeom prst="rect">
            <a:avLst/>
          </a:prstGeom>
        </p:spPr>
      </p:pic>
    </p:spTree>
    <p:extLst>
      <p:ext uri="{BB962C8B-B14F-4D97-AF65-F5344CB8AC3E}">
        <p14:creationId xmlns:p14="http://schemas.microsoft.com/office/powerpoint/2010/main" val="14814157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Example</a:t>
            </a:r>
            <a:endParaRPr lang="ru-RU" dirty="0"/>
          </a:p>
        </p:txBody>
      </p:sp>
      <p:sp>
        <p:nvSpPr>
          <p:cNvPr id="3" name="Объект 2"/>
          <p:cNvSpPr>
            <a:spLocks noGrp="1"/>
          </p:cNvSpPr>
          <p:nvPr>
            <p:ph sz="quarter" idx="11"/>
          </p:nvPr>
        </p:nvSpPr>
        <p:spPr>
          <a:xfrm>
            <a:off x="538163" y="1143000"/>
            <a:ext cx="11193462" cy="2676525"/>
          </a:xfrm>
        </p:spPr>
        <p:txBody>
          <a:bodyPr/>
          <a:lstStyle/>
          <a:p>
            <a:r>
              <a:rPr lang="en-US" dirty="0" smtClean="0"/>
              <a:t>Task: create and note taking application, where you can pick up the date, time and mood, add some notes, translate the text and listen it.</a:t>
            </a:r>
          </a:p>
          <a:p>
            <a:pPr lvl="1"/>
            <a:r>
              <a:rPr lang="en-US" dirty="0" smtClean="0"/>
              <a:t>Step 1: Create corresponding user interface</a:t>
            </a:r>
          </a:p>
          <a:p>
            <a:pPr lvl="1"/>
            <a:r>
              <a:rPr lang="en-US" dirty="0" smtClean="0"/>
              <a:t>Step 2: Program date, time and mood pickers</a:t>
            </a:r>
          </a:p>
          <a:p>
            <a:pPr lvl="1"/>
            <a:r>
              <a:rPr lang="en-US" dirty="0" smtClean="0"/>
              <a:t>Step 3: Save text</a:t>
            </a:r>
          </a:p>
          <a:p>
            <a:pPr lvl="1"/>
            <a:r>
              <a:rPr lang="en-US" dirty="0" smtClean="0"/>
              <a:t>Step 4: Enable translation of the text</a:t>
            </a:r>
          </a:p>
          <a:p>
            <a:pPr lvl="1"/>
            <a:r>
              <a:rPr lang="en-US" dirty="0" smtClean="0"/>
              <a:t>Step 5: Enable Text to Speech function</a:t>
            </a:r>
          </a:p>
          <a:p>
            <a:endParaRPr lang="en-US" dirty="0"/>
          </a:p>
          <a:p>
            <a:endParaRPr lang="en-US" dirty="0" smtClean="0"/>
          </a:p>
        </p:txBody>
      </p:sp>
      <p:pic>
        <p:nvPicPr>
          <p:cNvPr id="4" name="Рисунок 3"/>
          <p:cNvPicPr>
            <a:picLocks noChangeAspect="1"/>
          </p:cNvPicPr>
          <p:nvPr/>
        </p:nvPicPr>
        <p:blipFill>
          <a:blip r:embed="rId2"/>
          <a:stretch>
            <a:fillRect/>
          </a:stretch>
        </p:blipFill>
        <p:spPr>
          <a:xfrm>
            <a:off x="1069809" y="3967164"/>
            <a:ext cx="3083090" cy="2490787"/>
          </a:xfrm>
          <a:prstGeom prst="rect">
            <a:avLst/>
          </a:prstGeom>
        </p:spPr>
      </p:pic>
      <p:pic>
        <p:nvPicPr>
          <p:cNvPr id="5" name="Рисунок 4"/>
          <p:cNvPicPr>
            <a:picLocks noChangeAspect="1"/>
          </p:cNvPicPr>
          <p:nvPr/>
        </p:nvPicPr>
        <p:blipFill>
          <a:blip r:embed="rId3"/>
          <a:stretch>
            <a:fillRect/>
          </a:stretch>
        </p:blipFill>
        <p:spPr>
          <a:xfrm>
            <a:off x="9082088" y="1684463"/>
            <a:ext cx="2147885" cy="4744229"/>
          </a:xfrm>
          <a:prstGeom prst="rect">
            <a:avLst/>
          </a:prstGeom>
        </p:spPr>
      </p:pic>
    </p:spTree>
    <p:extLst>
      <p:ext uri="{BB962C8B-B14F-4D97-AF65-F5344CB8AC3E}">
        <p14:creationId xmlns:p14="http://schemas.microsoft.com/office/powerpoint/2010/main" val="2387064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err="1" smtClean="0"/>
              <a:t>DatePicker</a:t>
            </a:r>
            <a:endParaRPr lang="ru-RU" dirty="0"/>
          </a:p>
        </p:txBody>
      </p:sp>
      <p:sp>
        <p:nvSpPr>
          <p:cNvPr id="3" name="Объект 2"/>
          <p:cNvSpPr>
            <a:spLocks noGrp="1"/>
          </p:cNvSpPr>
          <p:nvPr>
            <p:ph sz="quarter" idx="11"/>
          </p:nvPr>
        </p:nvSpPr>
        <p:spPr/>
        <p:txBody>
          <a:bodyPr/>
          <a:lstStyle/>
          <a:p>
            <a:pPr marL="0" indent="0">
              <a:buNone/>
            </a:pPr>
            <a:r>
              <a:rPr lang="en-US" dirty="0"/>
              <a:t>A button that, when clicked on, launches a popup dialog to allow the user to select a date</a:t>
            </a:r>
            <a:r>
              <a:rPr lang="en-US" dirty="0" smtClean="0"/>
              <a:t>. (1)</a:t>
            </a:r>
          </a:p>
          <a:p>
            <a:endParaRPr lang="ru-RU" dirty="0"/>
          </a:p>
        </p:txBody>
      </p:sp>
      <p:pic>
        <p:nvPicPr>
          <p:cNvPr id="4" name="Рисунок 3"/>
          <p:cNvPicPr>
            <a:picLocks noChangeAspect="1"/>
          </p:cNvPicPr>
          <p:nvPr/>
        </p:nvPicPr>
        <p:blipFill>
          <a:blip r:embed="rId2"/>
          <a:stretch>
            <a:fillRect/>
          </a:stretch>
        </p:blipFill>
        <p:spPr>
          <a:xfrm>
            <a:off x="498610" y="1866902"/>
            <a:ext cx="5926003" cy="1847850"/>
          </a:xfrm>
          <a:prstGeom prst="rect">
            <a:avLst/>
          </a:prstGeom>
        </p:spPr>
      </p:pic>
      <p:pic>
        <p:nvPicPr>
          <p:cNvPr id="5" name="Рисунок 4"/>
          <p:cNvPicPr>
            <a:picLocks noChangeAspect="1"/>
          </p:cNvPicPr>
          <p:nvPr/>
        </p:nvPicPr>
        <p:blipFill>
          <a:blip r:embed="rId3"/>
          <a:stretch>
            <a:fillRect/>
          </a:stretch>
        </p:blipFill>
        <p:spPr>
          <a:xfrm>
            <a:off x="7840529" y="1622717"/>
            <a:ext cx="3891096" cy="4643429"/>
          </a:xfrm>
          <a:prstGeom prst="rect">
            <a:avLst/>
          </a:prstGeom>
        </p:spPr>
      </p:pic>
      <p:pic>
        <p:nvPicPr>
          <p:cNvPr id="6" name="Рисунок 5"/>
          <p:cNvPicPr>
            <a:picLocks noChangeAspect="1"/>
          </p:cNvPicPr>
          <p:nvPr/>
        </p:nvPicPr>
        <p:blipFill>
          <a:blip r:embed="rId4"/>
          <a:stretch>
            <a:fillRect/>
          </a:stretch>
        </p:blipFill>
        <p:spPr>
          <a:xfrm>
            <a:off x="2924175" y="3848099"/>
            <a:ext cx="3405187" cy="2472815"/>
          </a:xfrm>
          <a:prstGeom prst="rect">
            <a:avLst/>
          </a:prstGeom>
        </p:spPr>
      </p:pic>
    </p:spTree>
    <p:extLst>
      <p:ext uri="{BB962C8B-B14F-4D97-AF65-F5344CB8AC3E}">
        <p14:creationId xmlns:p14="http://schemas.microsoft.com/office/powerpoint/2010/main" val="570103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err="1" smtClean="0"/>
              <a:t>TimePicker</a:t>
            </a:r>
            <a:endParaRPr lang="ru-RU" dirty="0"/>
          </a:p>
        </p:txBody>
      </p:sp>
      <p:sp>
        <p:nvSpPr>
          <p:cNvPr id="3" name="Объект 2"/>
          <p:cNvSpPr>
            <a:spLocks noGrp="1"/>
          </p:cNvSpPr>
          <p:nvPr>
            <p:ph sz="quarter" idx="11"/>
          </p:nvPr>
        </p:nvSpPr>
        <p:spPr/>
        <p:txBody>
          <a:bodyPr/>
          <a:lstStyle/>
          <a:p>
            <a:r>
              <a:rPr lang="en-US" dirty="0"/>
              <a:t>A button that, when clicked on, launches a popup dialog to allow the user to select a time</a:t>
            </a:r>
            <a:r>
              <a:rPr lang="en-US" dirty="0" smtClean="0"/>
              <a:t>. (1)</a:t>
            </a:r>
          </a:p>
          <a:p>
            <a:endParaRPr lang="ru-RU" dirty="0"/>
          </a:p>
        </p:txBody>
      </p:sp>
      <p:pic>
        <p:nvPicPr>
          <p:cNvPr id="4" name="Рисунок 3"/>
          <p:cNvPicPr>
            <a:picLocks noChangeAspect="1"/>
          </p:cNvPicPr>
          <p:nvPr/>
        </p:nvPicPr>
        <p:blipFill>
          <a:blip r:embed="rId2"/>
          <a:stretch>
            <a:fillRect/>
          </a:stretch>
        </p:blipFill>
        <p:spPr>
          <a:xfrm>
            <a:off x="390525" y="2343150"/>
            <a:ext cx="7029451" cy="1610820"/>
          </a:xfrm>
          <a:prstGeom prst="rect">
            <a:avLst/>
          </a:prstGeom>
        </p:spPr>
      </p:pic>
      <p:pic>
        <p:nvPicPr>
          <p:cNvPr id="5" name="Рисунок 4"/>
          <p:cNvPicPr>
            <a:picLocks noChangeAspect="1"/>
          </p:cNvPicPr>
          <p:nvPr/>
        </p:nvPicPr>
        <p:blipFill>
          <a:blip r:embed="rId3"/>
          <a:stretch>
            <a:fillRect/>
          </a:stretch>
        </p:blipFill>
        <p:spPr>
          <a:xfrm>
            <a:off x="7642123" y="1632845"/>
            <a:ext cx="4089502" cy="4642250"/>
          </a:xfrm>
          <a:prstGeom prst="rect">
            <a:avLst/>
          </a:prstGeom>
        </p:spPr>
      </p:pic>
      <p:pic>
        <p:nvPicPr>
          <p:cNvPr id="6" name="Рисунок 5"/>
          <p:cNvPicPr>
            <a:picLocks noChangeAspect="1"/>
          </p:cNvPicPr>
          <p:nvPr/>
        </p:nvPicPr>
        <p:blipFill>
          <a:blip r:embed="rId4"/>
          <a:stretch>
            <a:fillRect/>
          </a:stretch>
        </p:blipFill>
        <p:spPr>
          <a:xfrm>
            <a:off x="2781300" y="3920449"/>
            <a:ext cx="3605211" cy="2467341"/>
          </a:xfrm>
          <a:prstGeom prst="rect">
            <a:avLst/>
          </a:prstGeom>
        </p:spPr>
      </p:pic>
    </p:spTree>
    <p:extLst>
      <p:ext uri="{BB962C8B-B14F-4D97-AF65-F5344CB8AC3E}">
        <p14:creationId xmlns:p14="http://schemas.microsoft.com/office/powerpoint/2010/main" val="36993076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err="1" smtClean="0"/>
              <a:t>ListPicker</a:t>
            </a:r>
            <a:endParaRPr lang="ru-RU" dirty="0"/>
          </a:p>
        </p:txBody>
      </p:sp>
      <p:sp>
        <p:nvSpPr>
          <p:cNvPr id="3" name="Объект 2"/>
          <p:cNvSpPr>
            <a:spLocks noGrp="1"/>
          </p:cNvSpPr>
          <p:nvPr>
            <p:ph sz="quarter" idx="11"/>
          </p:nvPr>
        </p:nvSpPr>
        <p:spPr>
          <a:xfrm>
            <a:off x="538163" y="1143000"/>
            <a:ext cx="11193462" cy="1938338"/>
          </a:xfrm>
        </p:spPr>
        <p:txBody>
          <a:bodyPr/>
          <a:lstStyle/>
          <a:p>
            <a:r>
              <a:rPr lang="en-US" dirty="0"/>
              <a:t>A button that, when clicked on, displays a list of texts for the user to choose among</a:t>
            </a:r>
            <a:r>
              <a:rPr lang="en-US" dirty="0" smtClean="0"/>
              <a:t>.</a:t>
            </a:r>
          </a:p>
          <a:p>
            <a:r>
              <a:rPr lang="en-US" dirty="0" smtClean="0"/>
              <a:t>Items can be specified in Designer view in Property – </a:t>
            </a:r>
            <a:r>
              <a:rPr lang="en-US" dirty="0" err="1" smtClean="0"/>
              <a:t>ElementsFromString</a:t>
            </a:r>
            <a:r>
              <a:rPr lang="en-US" dirty="0"/>
              <a:t> </a:t>
            </a:r>
            <a:r>
              <a:rPr lang="en-US" dirty="0" smtClean="0"/>
              <a:t>– values should be comma separated</a:t>
            </a:r>
          </a:p>
          <a:p>
            <a:r>
              <a:rPr lang="en-US" dirty="0" smtClean="0"/>
              <a:t>They also can be specified in Blocks in two ways: </a:t>
            </a:r>
            <a:endParaRPr lang="ru-RU" dirty="0"/>
          </a:p>
        </p:txBody>
      </p:sp>
      <p:pic>
        <p:nvPicPr>
          <p:cNvPr id="5" name="Рисунок 4"/>
          <p:cNvPicPr>
            <a:picLocks noChangeAspect="1"/>
          </p:cNvPicPr>
          <p:nvPr/>
        </p:nvPicPr>
        <p:blipFill>
          <a:blip r:embed="rId2"/>
          <a:stretch>
            <a:fillRect/>
          </a:stretch>
        </p:blipFill>
        <p:spPr>
          <a:xfrm>
            <a:off x="717742" y="3138487"/>
            <a:ext cx="2820796" cy="2890838"/>
          </a:xfrm>
          <a:prstGeom prst="rect">
            <a:avLst/>
          </a:prstGeom>
        </p:spPr>
      </p:pic>
      <p:pic>
        <p:nvPicPr>
          <p:cNvPr id="6" name="Рисунок 5"/>
          <p:cNvPicPr>
            <a:picLocks noChangeAspect="1"/>
          </p:cNvPicPr>
          <p:nvPr/>
        </p:nvPicPr>
        <p:blipFill>
          <a:blip r:embed="rId3"/>
          <a:stretch>
            <a:fillRect/>
          </a:stretch>
        </p:blipFill>
        <p:spPr>
          <a:xfrm>
            <a:off x="3862388" y="3081338"/>
            <a:ext cx="7743824" cy="1144276"/>
          </a:xfrm>
          <a:prstGeom prst="rect">
            <a:avLst/>
          </a:prstGeom>
        </p:spPr>
      </p:pic>
      <p:pic>
        <p:nvPicPr>
          <p:cNvPr id="7" name="Рисунок 6"/>
          <p:cNvPicPr>
            <a:picLocks noChangeAspect="1"/>
          </p:cNvPicPr>
          <p:nvPr/>
        </p:nvPicPr>
        <p:blipFill>
          <a:blip r:embed="rId4"/>
          <a:stretch>
            <a:fillRect/>
          </a:stretch>
        </p:blipFill>
        <p:spPr>
          <a:xfrm>
            <a:off x="3981450" y="4367211"/>
            <a:ext cx="7810500" cy="1576795"/>
          </a:xfrm>
          <a:prstGeom prst="rect">
            <a:avLst/>
          </a:prstGeom>
        </p:spPr>
      </p:pic>
    </p:spTree>
    <p:extLst>
      <p:ext uri="{BB962C8B-B14F-4D97-AF65-F5344CB8AC3E}">
        <p14:creationId xmlns:p14="http://schemas.microsoft.com/office/powerpoint/2010/main" val="4150922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err="1" smtClean="0"/>
              <a:t>ListPicker</a:t>
            </a:r>
            <a:endParaRPr lang="ru-RU" dirty="0"/>
          </a:p>
        </p:txBody>
      </p:sp>
      <p:sp>
        <p:nvSpPr>
          <p:cNvPr id="3" name="Объект 2"/>
          <p:cNvSpPr>
            <a:spLocks noGrp="1"/>
          </p:cNvSpPr>
          <p:nvPr>
            <p:ph sz="quarter" idx="11"/>
          </p:nvPr>
        </p:nvSpPr>
        <p:spPr>
          <a:xfrm>
            <a:off x="538163" y="1143000"/>
            <a:ext cx="11193462" cy="652463"/>
          </a:xfrm>
        </p:spPr>
        <p:txBody>
          <a:bodyPr/>
          <a:lstStyle/>
          <a:p>
            <a:r>
              <a:rPr lang="en-US" dirty="0" smtClean="0"/>
              <a:t>When the item is picked it should be assigned to </a:t>
            </a:r>
            <a:r>
              <a:rPr lang="en-US" dirty="0" err="1" smtClean="0"/>
              <a:t>ListPicker.Text</a:t>
            </a:r>
            <a:r>
              <a:rPr lang="en-US" dirty="0" smtClean="0"/>
              <a:t>	</a:t>
            </a:r>
          </a:p>
          <a:p>
            <a:r>
              <a:rPr lang="en-US" dirty="0" smtClean="0"/>
              <a:t>Many block come with Gear symbol. It is a special symbols for changing settings of the block, i.e. you can add/remove similar components. </a:t>
            </a:r>
            <a:endParaRPr lang="ru-RU" dirty="0"/>
          </a:p>
        </p:txBody>
      </p:sp>
      <p:pic>
        <p:nvPicPr>
          <p:cNvPr id="4" name="Рисунок 3"/>
          <p:cNvPicPr>
            <a:picLocks noChangeAspect="1"/>
          </p:cNvPicPr>
          <p:nvPr/>
        </p:nvPicPr>
        <p:blipFill>
          <a:blip r:embed="rId2"/>
          <a:stretch>
            <a:fillRect/>
          </a:stretch>
        </p:blipFill>
        <p:spPr>
          <a:xfrm>
            <a:off x="609600" y="2324098"/>
            <a:ext cx="6024561" cy="1054759"/>
          </a:xfrm>
          <a:prstGeom prst="rect">
            <a:avLst/>
          </a:prstGeom>
        </p:spPr>
      </p:pic>
      <p:pic>
        <p:nvPicPr>
          <p:cNvPr id="6" name="Рисунок 5"/>
          <p:cNvPicPr>
            <a:picLocks noChangeAspect="1"/>
          </p:cNvPicPr>
          <p:nvPr/>
        </p:nvPicPr>
        <p:blipFill>
          <a:blip r:embed="rId3"/>
          <a:stretch>
            <a:fillRect/>
          </a:stretch>
        </p:blipFill>
        <p:spPr>
          <a:xfrm>
            <a:off x="904786" y="3433764"/>
            <a:ext cx="2047964" cy="2776538"/>
          </a:xfrm>
          <a:prstGeom prst="rect">
            <a:avLst/>
          </a:prstGeom>
        </p:spPr>
      </p:pic>
      <p:pic>
        <p:nvPicPr>
          <p:cNvPr id="7" name="Рисунок 6"/>
          <p:cNvPicPr>
            <a:picLocks noChangeAspect="1"/>
          </p:cNvPicPr>
          <p:nvPr/>
        </p:nvPicPr>
        <p:blipFill>
          <a:blip r:embed="rId4"/>
          <a:stretch>
            <a:fillRect/>
          </a:stretch>
        </p:blipFill>
        <p:spPr>
          <a:xfrm>
            <a:off x="3933825" y="3433764"/>
            <a:ext cx="2828923" cy="2242439"/>
          </a:xfrm>
          <a:prstGeom prst="rect">
            <a:avLst/>
          </a:prstGeom>
        </p:spPr>
      </p:pic>
      <p:pic>
        <p:nvPicPr>
          <p:cNvPr id="9" name="Рисунок 8"/>
          <p:cNvPicPr>
            <a:picLocks noChangeAspect="1"/>
          </p:cNvPicPr>
          <p:nvPr/>
        </p:nvPicPr>
        <p:blipFill>
          <a:blip r:embed="rId5"/>
          <a:stretch>
            <a:fillRect/>
          </a:stretch>
        </p:blipFill>
        <p:spPr>
          <a:xfrm>
            <a:off x="7585663" y="3427137"/>
            <a:ext cx="2891837" cy="2255691"/>
          </a:xfrm>
          <a:prstGeom prst="rect">
            <a:avLst/>
          </a:prstGeom>
        </p:spPr>
      </p:pic>
    </p:spTree>
    <p:extLst>
      <p:ext uri="{BB962C8B-B14F-4D97-AF65-F5344CB8AC3E}">
        <p14:creationId xmlns:p14="http://schemas.microsoft.com/office/powerpoint/2010/main" val="2488954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Creating a note Button</a:t>
            </a:r>
            <a:endParaRPr lang="ru-RU" dirty="0"/>
          </a:p>
        </p:txBody>
      </p:sp>
      <p:sp>
        <p:nvSpPr>
          <p:cNvPr id="3" name="Объект 2"/>
          <p:cNvSpPr>
            <a:spLocks noGrp="1"/>
          </p:cNvSpPr>
          <p:nvPr>
            <p:ph sz="quarter" idx="11"/>
          </p:nvPr>
        </p:nvSpPr>
        <p:spPr>
          <a:xfrm>
            <a:off x="538163" y="1143000"/>
            <a:ext cx="11193462" cy="966788"/>
          </a:xfrm>
        </p:spPr>
        <p:txBody>
          <a:bodyPr/>
          <a:lstStyle/>
          <a:p>
            <a:pPr marL="0" indent="0">
              <a:buNone/>
            </a:pPr>
            <a:r>
              <a:rPr lang="en-US" dirty="0" smtClean="0"/>
              <a:t>When Save button is clicked, we need to merge the date, time and mood picked to text user inserted and display it below.</a:t>
            </a:r>
          </a:p>
          <a:p>
            <a:endParaRPr lang="ru-RU" dirty="0"/>
          </a:p>
        </p:txBody>
      </p:sp>
      <p:pic>
        <p:nvPicPr>
          <p:cNvPr id="4" name="Рисунок 3"/>
          <p:cNvPicPr>
            <a:picLocks noChangeAspect="1"/>
          </p:cNvPicPr>
          <p:nvPr/>
        </p:nvPicPr>
        <p:blipFill>
          <a:blip r:embed="rId2"/>
          <a:stretch>
            <a:fillRect/>
          </a:stretch>
        </p:blipFill>
        <p:spPr>
          <a:xfrm>
            <a:off x="762001" y="1995488"/>
            <a:ext cx="6638924" cy="3939258"/>
          </a:xfrm>
          <a:prstGeom prst="rect">
            <a:avLst/>
          </a:prstGeom>
        </p:spPr>
      </p:pic>
    </p:spTree>
    <p:extLst>
      <p:ext uri="{BB962C8B-B14F-4D97-AF65-F5344CB8AC3E}">
        <p14:creationId xmlns:p14="http://schemas.microsoft.com/office/powerpoint/2010/main" val="22322253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Text to Speech</a:t>
            </a:r>
            <a:endParaRPr lang="ru-RU" dirty="0"/>
          </a:p>
        </p:txBody>
      </p:sp>
      <p:sp>
        <p:nvSpPr>
          <p:cNvPr id="3" name="Объект 2"/>
          <p:cNvSpPr>
            <a:spLocks noGrp="1"/>
          </p:cNvSpPr>
          <p:nvPr>
            <p:ph sz="quarter" idx="11"/>
          </p:nvPr>
        </p:nvSpPr>
        <p:spPr>
          <a:xfrm>
            <a:off x="538163" y="1143000"/>
            <a:ext cx="11193462" cy="1147763"/>
          </a:xfrm>
        </p:spPr>
        <p:txBody>
          <a:bodyPr/>
          <a:lstStyle/>
          <a:p>
            <a:pPr marL="0" indent="0">
              <a:buNone/>
            </a:pPr>
            <a:r>
              <a:rPr lang="en-US" dirty="0" smtClean="0"/>
              <a:t>Since we having more and more UI elements, it becomes difficult to remember all their names and numbers, thus we better change their names to more understandable and close to task or purpose they were created for.</a:t>
            </a:r>
          </a:p>
          <a:p>
            <a:endParaRPr lang="ru-RU" dirty="0"/>
          </a:p>
        </p:txBody>
      </p:sp>
      <p:pic>
        <p:nvPicPr>
          <p:cNvPr id="4" name="Рисунок 3"/>
          <p:cNvPicPr>
            <a:picLocks noChangeAspect="1"/>
          </p:cNvPicPr>
          <p:nvPr/>
        </p:nvPicPr>
        <p:blipFill>
          <a:blip r:embed="rId2"/>
          <a:stretch>
            <a:fillRect/>
          </a:stretch>
        </p:blipFill>
        <p:spPr>
          <a:xfrm>
            <a:off x="704411" y="2452688"/>
            <a:ext cx="1705414" cy="3614738"/>
          </a:xfrm>
          <a:prstGeom prst="rect">
            <a:avLst/>
          </a:prstGeom>
        </p:spPr>
      </p:pic>
      <p:sp>
        <p:nvSpPr>
          <p:cNvPr id="6" name="TextBox 5"/>
          <p:cNvSpPr txBox="1"/>
          <p:nvPr/>
        </p:nvSpPr>
        <p:spPr>
          <a:xfrm>
            <a:off x="3343275" y="2411968"/>
            <a:ext cx="6878999" cy="369332"/>
          </a:xfrm>
          <a:prstGeom prst="rect">
            <a:avLst/>
          </a:prstGeom>
          <a:noFill/>
        </p:spPr>
        <p:txBody>
          <a:bodyPr wrap="none" rtlCol="0">
            <a:spAutoFit/>
          </a:bodyPr>
          <a:lstStyle/>
          <a:p>
            <a:r>
              <a:rPr lang="en-US" dirty="0" smtClean="0"/>
              <a:t>You can select country, language, speech rate and pitch the voice</a:t>
            </a:r>
            <a:endParaRPr lang="ru-RU" dirty="0"/>
          </a:p>
        </p:txBody>
      </p:sp>
      <p:pic>
        <p:nvPicPr>
          <p:cNvPr id="8" name="Рисунок 7"/>
          <p:cNvPicPr>
            <a:picLocks noChangeAspect="1"/>
          </p:cNvPicPr>
          <p:nvPr/>
        </p:nvPicPr>
        <p:blipFill>
          <a:blip r:embed="rId3"/>
          <a:stretch>
            <a:fillRect/>
          </a:stretch>
        </p:blipFill>
        <p:spPr>
          <a:xfrm>
            <a:off x="3343275" y="3105151"/>
            <a:ext cx="7415212" cy="2288864"/>
          </a:xfrm>
          <a:prstGeom prst="rect">
            <a:avLst/>
          </a:prstGeom>
        </p:spPr>
      </p:pic>
    </p:spTree>
    <p:extLst>
      <p:ext uri="{BB962C8B-B14F-4D97-AF65-F5344CB8AC3E}">
        <p14:creationId xmlns:p14="http://schemas.microsoft.com/office/powerpoint/2010/main" val="318542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Translation</a:t>
            </a:r>
            <a:endParaRPr lang="ru-RU" dirty="0"/>
          </a:p>
        </p:txBody>
      </p:sp>
      <p:sp>
        <p:nvSpPr>
          <p:cNvPr id="3" name="Объект 2"/>
          <p:cNvSpPr>
            <a:spLocks noGrp="1"/>
          </p:cNvSpPr>
          <p:nvPr>
            <p:ph sz="quarter" idx="11"/>
          </p:nvPr>
        </p:nvSpPr>
        <p:spPr>
          <a:xfrm>
            <a:off x="538163" y="1143000"/>
            <a:ext cx="11193462" cy="971550"/>
          </a:xfrm>
        </p:spPr>
        <p:txBody>
          <a:bodyPr/>
          <a:lstStyle/>
          <a:p>
            <a:pPr marL="0" indent="0">
              <a:buNone/>
            </a:pPr>
            <a:r>
              <a:rPr lang="en-US" dirty="0" smtClean="0"/>
              <a:t>For proper translation, we need to know short names of languages</a:t>
            </a:r>
          </a:p>
          <a:p>
            <a:pPr marL="0" indent="0">
              <a:buNone/>
            </a:pPr>
            <a:r>
              <a:rPr lang="en-US" dirty="0" smtClean="0"/>
              <a:t>Translator component has only one method and one event</a:t>
            </a:r>
            <a:endParaRPr lang="ru-RU" dirty="0"/>
          </a:p>
        </p:txBody>
      </p:sp>
      <p:pic>
        <p:nvPicPr>
          <p:cNvPr id="4" name="Рисунок 3"/>
          <p:cNvPicPr>
            <a:picLocks noChangeAspect="1"/>
          </p:cNvPicPr>
          <p:nvPr/>
        </p:nvPicPr>
        <p:blipFill>
          <a:blip r:embed="rId2"/>
          <a:stretch>
            <a:fillRect/>
          </a:stretch>
        </p:blipFill>
        <p:spPr>
          <a:xfrm>
            <a:off x="163513" y="2347914"/>
            <a:ext cx="7996237" cy="382504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89775" y="2114550"/>
            <a:ext cx="2507133" cy="4457126"/>
          </a:xfrm>
          <a:prstGeom prst="rect">
            <a:avLst/>
          </a:prstGeom>
        </p:spPr>
      </p:pic>
    </p:spTree>
    <p:extLst>
      <p:ext uri="{BB962C8B-B14F-4D97-AF65-F5344CB8AC3E}">
        <p14:creationId xmlns:p14="http://schemas.microsoft.com/office/powerpoint/2010/main" val="1311531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err="1" smtClean="0"/>
              <a:t>ImagePicker</a:t>
            </a:r>
            <a:r>
              <a:rPr lang="en-US" dirty="0" smtClean="0"/>
              <a:t> and Image</a:t>
            </a:r>
            <a:endParaRPr lang="ru-RU" dirty="0"/>
          </a:p>
        </p:txBody>
      </p:sp>
      <p:sp>
        <p:nvSpPr>
          <p:cNvPr id="3" name="Объект 2"/>
          <p:cNvSpPr>
            <a:spLocks noGrp="1"/>
          </p:cNvSpPr>
          <p:nvPr>
            <p:ph sz="quarter" idx="11"/>
          </p:nvPr>
        </p:nvSpPr>
        <p:spPr>
          <a:xfrm>
            <a:off x="538163" y="1143000"/>
            <a:ext cx="4764438" cy="2560550"/>
          </a:xfrm>
        </p:spPr>
        <p:txBody>
          <a:bodyPr/>
          <a:lstStyle/>
          <a:p>
            <a:r>
              <a:rPr lang="en-US" dirty="0" err="1" smtClean="0"/>
              <a:t>ImagePicker</a:t>
            </a:r>
            <a:r>
              <a:rPr lang="en-US" dirty="0" smtClean="0"/>
              <a:t> can help to pick up the image and we cad display selected image in Image component. </a:t>
            </a:r>
          </a:p>
          <a:p>
            <a:r>
              <a:rPr lang="en-US" dirty="0" smtClean="0"/>
              <a:t>Let’s make Image component not visible, before image is selected.</a:t>
            </a:r>
            <a:endParaRPr lang="ru-RU" dirty="0"/>
          </a:p>
        </p:txBody>
      </p:sp>
      <p:pic>
        <p:nvPicPr>
          <p:cNvPr id="4" name="Рисунок 3"/>
          <p:cNvPicPr>
            <a:picLocks noChangeAspect="1"/>
          </p:cNvPicPr>
          <p:nvPr/>
        </p:nvPicPr>
        <p:blipFill>
          <a:blip r:embed="rId2"/>
          <a:stretch>
            <a:fillRect/>
          </a:stretch>
        </p:blipFill>
        <p:spPr>
          <a:xfrm>
            <a:off x="840976" y="3778337"/>
            <a:ext cx="2187204" cy="831499"/>
          </a:xfrm>
          <a:prstGeom prst="rect">
            <a:avLst/>
          </a:prstGeom>
        </p:spPr>
      </p:pic>
      <p:pic>
        <p:nvPicPr>
          <p:cNvPr id="5" name="Рисунок 4"/>
          <p:cNvPicPr>
            <a:picLocks noChangeAspect="1"/>
          </p:cNvPicPr>
          <p:nvPr/>
        </p:nvPicPr>
        <p:blipFill>
          <a:blip r:embed="rId3"/>
          <a:stretch>
            <a:fillRect/>
          </a:stretch>
        </p:blipFill>
        <p:spPr>
          <a:xfrm>
            <a:off x="716814" y="5050045"/>
            <a:ext cx="2782449" cy="663150"/>
          </a:xfrm>
          <a:prstGeom prst="rect">
            <a:avLst/>
          </a:prstGeom>
        </p:spPr>
      </p:pic>
      <p:pic>
        <p:nvPicPr>
          <p:cNvPr id="6" name="Рисунок 5"/>
          <p:cNvPicPr>
            <a:picLocks noChangeAspect="1"/>
          </p:cNvPicPr>
          <p:nvPr/>
        </p:nvPicPr>
        <p:blipFill>
          <a:blip r:embed="rId4"/>
          <a:stretch>
            <a:fillRect/>
          </a:stretch>
        </p:blipFill>
        <p:spPr>
          <a:xfrm>
            <a:off x="3624481" y="3778337"/>
            <a:ext cx="2339949" cy="1968684"/>
          </a:xfrm>
          <a:prstGeom prst="rect">
            <a:avLst/>
          </a:prstGeom>
        </p:spPr>
      </p:pic>
      <p:pic>
        <p:nvPicPr>
          <p:cNvPr id="7" name="Рисунок 6"/>
          <p:cNvPicPr>
            <a:picLocks noChangeAspect="1"/>
          </p:cNvPicPr>
          <p:nvPr/>
        </p:nvPicPr>
        <p:blipFill>
          <a:blip r:embed="rId5"/>
          <a:stretch>
            <a:fillRect/>
          </a:stretch>
        </p:blipFill>
        <p:spPr>
          <a:xfrm>
            <a:off x="5458831" y="1040020"/>
            <a:ext cx="6434711" cy="1892018"/>
          </a:xfrm>
          <a:prstGeom prst="rect">
            <a:avLst/>
          </a:prstGeom>
        </p:spPr>
      </p:pic>
      <p:pic>
        <p:nvPicPr>
          <p:cNvPr id="8" name="Рисунок 7"/>
          <p:cNvPicPr>
            <a:picLocks noChangeAspect="1"/>
          </p:cNvPicPr>
          <p:nvPr/>
        </p:nvPicPr>
        <p:blipFill>
          <a:blip r:embed="rId6"/>
          <a:stretch>
            <a:fillRect/>
          </a:stretch>
        </p:blipFill>
        <p:spPr>
          <a:xfrm>
            <a:off x="9438078" y="3167499"/>
            <a:ext cx="2496819" cy="2884674"/>
          </a:xfrm>
          <a:prstGeom prst="rect">
            <a:avLst/>
          </a:prstGeom>
        </p:spPr>
      </p:pic>
      <p:pic>
        <p:nvPicPr>
          <p:cNvPr id="9" name="Рисунок 8"/>
          <p:cNvPicPr>
            <a:picLocks noChangeAspect="1"/>
          </p:cNvPicPr>
          <p:nvPr/>
        </p:nvPicPr>
        <p:blipFill>
          <a:blip r:embed="rId7"/>
          <a:stretch>
            <a:fillRect/>
          </a:stretch>
        </p:blipFill>
        <p:spPr>
          <a:xfrm>
            <a:off x="6025408" y="3470186"/>
            <a:ext cx="3351691" cy="1979453"/>
          </a:xfrm>
          <a:prstGeom prst="rect">
            <a:avLst/>
          </a:prstGeom>
        </p:spPr>
      </p:pic>
    </p:spTree>
    <p:extLst>
      <p:ext uri="{BB962C8B-B14F-4D97-AF65-F5344CB8AC3E}">
        <p14:creationId xmlns:p14="http://schemas.microsoft.com/office/powerpoint/2010/main" val="27300448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Player and sound</a:t>
            </a:r>
            <a:endParaRPr lang="ru-RU" dirty="0"/>
          </a:p>
        </p:txBody>
      </p:sp>
      <p:sp>
        <p:nvSpPr>
          <p:cNvPr id="3" name="Объект 2"/>
          <p:cNvSpPr>
            <a:spLocks noGrp="1"/>
          </p:cNvSpPr>
          <p:nvPr>
            <p:ph sz="quarter" idx="11"/>
          </p:nvPr>
        </p:nvSpPr>
        <p:spPr>
          <a:xfrm>
            <a:off x="538163" y="1143000"/>
            <a:ext cx="11193462" cy="2105647"/>
          </a:xfrm>
        </p:spPr>
        <p:txBody>
          <a:bodyPr/>
          <a:lstStyle/>
          <a:p>
            <a:r>
              <a:rPr lang="en-US" dirty="0" smtClean="0"/>
              <a:t>Task: add buttons to simulate audio player: play, pause, next, set the volume</a:t>
            </a:r>
          </a:p>
          <a:p>
            <a:pPr lvl="1"/>
            <a:r>
              <a:rPr lang="en-US" dirty="0" smtClean="0"/>
              <a:t>Step 1: UI interface</a:t>
            </a:r>
          </a:p>
          <a:p>
            <a:pPr lvl="1"/>
            <a:r>
              <a:rPr lang="en-US" dirty="0" smtClean="0"/>
              <a:t>Step 2: Add audio files to project and add them to form a playlist</a:t>
            </a:r>
          </a:p>
          <a:p>
            <a:pPr lvl="1"/>
            <a:r>
              <a:rPr lang="en-US" dirty="0" smtClean="0"/>
              <a:t>Step 3: Add slider and make a link between audio volume and value of the slider</a:t>
            </a:r>
            <a:endParaRPr lang="ru-RU" dirty="0"/>
          </a:p>
        </p:txBody>
      </p:sp>
      <p:sp>
        <p:nvSpPr>
          <p:cNvPr id="4" name="TextBox 3"/>
          <p:cNvSpPr txBox="1"/>
          <p:nvPr/>
        </p:nvSpPr>
        <p:spPr>
          <a:xfrm>
            <a:off x="850071" y="3198102"/>
            <a:ext cx="7772256" cy="369332"/>
          </a:xfrm>
          <a:prstGeom prst="rect">
            <a:avLst/>
          </a:prstGeom>
          <a:noFill/>
        </p:spPr>
        <p:txBody>
          <a:bodyPr wrap="none" rtlCol="0">
            <a:spAutoFit/>
          </a:bodyPr>
          <a:lstStyle/>
          <a:p>
            <a:r>
              <a:rPr lang="en-US" dirty="0" smtClean="0"/>
              <a:t>Step 1. UI interface. Buttons: Player, Play, Pause, Next, Slider and a Label</a:t>
            </a:r>
            <a:endParaRPr lang="ru-RU" dirty="0"/>
          </a:p>
        </p:txBody>
      </p:sp>
      <p:pic>
        <p:nvPicPr>
          <p:cNvPr id="5" name="Рисунок 4"/>
          <p:cNvPicPr>
            <a:picLocks noChangeAspect="1"/>
          </p:cNvPicPr>
          <p:nvPr/>
        </p:nvPicPr>
        <p:blipFill>
          <a:blip r:embed="rId2"/>
          <a:stretch>
            <a:fillRect/>
          </a:stretch>
        </p:blipFill>
        <p:spPr>
          <a:xfrm>
            <a:off x="887428" y="3987506"/>
            <a:ext cx="4709251" cy="1902413"/>
          </a:xfrm>
          <a:prstGeom prst="rect">
            <a:avLst/>
          </a:prstGeom>
        </p:spPr>
      </p:pic>
      <p:pic>
        <p:nvPicPr>
          <p:cNvPr id="6" name="Рисунок 5"/>
          <p:cNvPicPr>
            <a:picLocks noChangeAspect="1"/>
          </p:cNvPicPr>
          <p:nvPr/>
        </p:nvPicPr>
        <p:blipFill>
          <a:blip r:embed="rId3"/>
          <a:stretch>
            <a:fillRect/>
          </a:stretch>
        </p:blipFill>
        <p:spPr>
          <a:xfrm>
            <a:off x="9137680" y="3279423"/>
            <a:ext cx="2408940" cy="3318577"/>
          </a:xfrm>
          <a:prstGeom prst="rect">
            <a:avLst/>
          </a:prstGeom>
        </p:spPr>
      </p:pic>
    </p:spTree>
    <p:extLst>
      <p:ext uri="{BB962C8B-B14F-4D97-AF65-F5344CB8AC3E}">
        <p14:creationId xmlns:p14="http://schemas.microsoft.com/office/powerpoint/2010/main" val="26035157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Player</a:t>
            </a:r>
            <a:endParaRPr lang="ru-RU" dirty="0"/>
          </a:p>
        </p:txBody>
      </p:sp>
      <p:sp>
        <p:nvSpPr>
          <p:cNvPr id="3" name="Объект 2"/>
          <p:cNvSpPr>
            <a:spLocks noGrp="1"/>
          </p:cNvSpPr>
          <p:nvPr>
            <p:ph sz="quarter" idx="11"/>
          </p:nvPr>
        </p:nvSpPr>
        <p:spPr>
          <a:xfrm>
            <a:off x="744384" y="4235419"/>
            <a:ext cx="6653525" cy="2045912"/>
          </a:xfrm>
        </p:spPr>
        <p:txBody>
          <a:bodyPr/>
          <a:lstStyle/>
          <a:p>
            <a:r>
              <a:rPr lang="en-US" dirty="0" smtClean="0"/>
              <a:t>To program Next button, we need to form a list of all audio files.</a:t>
            </a:r>
          </a:p>
          <a:p>
            <a:r>
              <a:rPr lang="en-US" dirty="0" smtClean="0"/>
              <a:t>For this we use Lists – special structure which allows to create with collections of elements</a:t>
            </a:r>
            <a:endParaRPr lang="ru-RU" dirty="0"/>
          </a:p>
        </p:txBody>
      </p:sp>
      <p:pic>
        <p:nvPicPr>
          <p:cNvPr id="4" name="Рисунок 3"/>
          <p:cNvPicPr>
            <a:picLocks noChangeAspect="1"/>
          </p:cNvPicPr>
          <p:nvPr/>
        </p:nvPicPr>
        <p:blipFill>
          <a:blip r:embed="rId2"/>
          <a:stretch>
            <a:fillRect/>
          </a:stretch>
        </p:blipFill>
        <p:spPr>
          <a:xfrm>
            <a:off x="6083838" y="889337"/>
            <a:ext cx="1836772" cy="1748171"/>
          </a:xfrm>
          <a:prstGeom prst="rect">
            <a:avLst/>
          </a:prstGeom>
        </p:spPr>
      </p:pic>
      <p:pic>
        <p:nvPicPr>
          <p:cNvPr id="5" name="Рисунок 4"/>
          <p:cNvPicPr>
            <a:picLocks noChangeAspect="1"/>
          </p:cNvPicPr>
          <p:nvPr/>
        </p:nvPicPr>
        <p:blipFill>
          <a:blip r:embed="rId3"/>
          <a:stretch>
            <a:fillRect/>
          </a:stretch>
        </p:blipFill>
        <p:spPr>
          <a:xfrm>
            <a:off x="641443" y="3095999"/>
            <a:ext cx="4896376" cy="758902"/>
          </a:xfrm>
          <a:prstGeom prst="rect">
            <a:avLst/>
          </a:prstGeom>
        </p:spPr>
      </p:pic>
      <p:pic>
        <p:nvPicPr>
          <p:cNvPr id="6" name="Рисунок 5"/>
          <p:cNvPicPr>
            <a:picLocks noChangeAspect="1"/>
          </p:cNvPicPr>
          <p:nvPr/>
        </p:nvPicPr>
        <p:blipFill>
          <a:blip r:embed="rId4"/>
          <a:stretch>
            <a:fillRect/>
          </a:stretch>
        </p:blipFill>
        <p:spPr>
          <a:xfrm>
            <a:off x="8651785" y="996536"/>
            <a:ext cx="3073488" cy="1096666"/>
          </a:xfrm>
          <a:prstGeom prst="rect">
            <a:avLst/>
          </a:prstGeom>
        </p:spPr>
      </p:pic>
      <p:sp>
        <p:nvSpPr>
          <p:cNvPr id="7" name="Объект 2"/>
          <p:cNvSpPr txBox="1">
            <a:spLocks/>
          </p:cNvSpPr>
          <p:nvPr/>
        </p:nvSpPr>
        <p:spPr>
          <a:xfrm>
            <a:off x="690563" y="1295400"/>
            <a:ext cx="5623698" cy="15956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Add several audio files to Media</a:t>
            </a:r>
          </a:p>
          <a:p>
            <a:r>
              <a:rPr lang="en-US" dirty="0" smtClean="0"/>
              <a:t>Player component has build in methods, which can be directly used four our purposes</a:t>
            </a:r>
            <a:endParaRPr lang="ru-RU" dirty="0"/>
          </a:p>
        </p:txBody>
      </p:sp>
      <p:pic>
        <p:nvPicPr>
          <p:cNvPr id="8" name="Рисунок 7"/>
          <p:cNvPicPr>
            <a:picLocks noChangeAspect="1"/>
          </p:cNvPicPr>
          <p:nvPr/>
        </p:nvPicPr>
        <p:blipFill>
          <a:blip r:embed="rId5"/>
          <a:stretch>
            <a:fillRect/>
          </a:stretch>
        </p:blipFill>
        <p:spPr>
          <a:xfrm>
            <a:off x="7871789" y="2502208"/>
            <a:ext cx="4161347" cy="4054822"/>
          </a:xfrm>
          <a:prstGeom prst="rect">
            <a:avLst/>
          </a:prstGeom>
        </p:spPr>
      </p:pic>
    </p:spTree>
    <p:extLst>
      <p:ext uri="{BB962C8B-B14F-4D97-AF65-F5344CB8AC3E}">
        <p14:creationId xmlns:p14="http://schemas.microsoft.com/office/powerpoint/2010/main" val="62417552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Create lists</a:t>
            </a:r>
            <a:endParaRPr lang="ru-RU" dirty="0"/>
          </a:p>
        </p:txBody>
      </p:sp>
      <p:pic>
        <p:nvPicPr>
          <p:cNvPr id="4" name="Объект 3"/>
          <p:cNvPicPr>
            <a:picLocks noGrp="1" noChangeAspect="1"/>
          </p:cNvPicPr>
          <p:nvPr>
            <p:ph sz="quarter" idx="11"/>
          </p:nvPr>
        </p:nvPicPr>
        <p:blipFill>
          <a:blip r:embed="rId2"/>
          <a:stretch>
            <a:fillRect/>
          </a:stretch>
        </p:blipFill>
        <p:spPr>
          <a:xfrm>
            <a:off x="1029274" y="1517887"/>
            <a:ext cx="6245225" cy="1066460"/>
          </a:xfrm>
          <a:prstGeom prst="rect">
            <a:avLst/>
          </a:prstGeom>
        </p:spPr>
      </p:pic>
      <p:sp>
        <p:nvSpPr>
          <p:cNvPr id="5" name="TextBox 4"/>
          <p:cNvSpPr txBox="1"/>
          <p:nvPr/>
        </p:nvSpPr>
        <p:spPr>
          <a:xfrm>
            <a:off x="496257" y="1167124"/>
            <a:ext cx="9364559" cy="369332"/>
          </a:xfrm>
          <a:prstGeom prst="rect">
            <a:avLst/>
          </a:prstGeom>
          <a:noFill/>
        </p:spPr>
        <p:txBody>
          <a:bodyPr wrap="square" rtlCol="0">
            <a:spAutoFit/>
          </a:bodyPr>
          <a:lstStyle/>
          <a:p>
            <a:r>
              <a:rPr lang="en-US" dirty="0" smtClean="0"/>
              <a:t>Declare a variable List, which will consist of several audio files.</a:t>
            </a:r>
            <a:endParaRPr lang="ru-RU" dirty="0"/>
          </a:p>
        </p:txBody>
      </p:sp>
      <p:pic>
        <p:nvPicPr>
          <p:cNvPr id="6" name="Рисунок 5"/>
          <p:cNvPicPr>
            <a:picLocks noChangeAspect="1"/>
          </p:cNvPicPr>
          <p:nvPr/>
        </p:nvPicPr>
        <p:blipFill>
          <a:blip r:embed="rId3"/>
          <a:stretch>
            <a:fillRect/>
          </a:stretch>
        </p:blipFill>
        <p:spPr>
          <a:xfrm>
            <a:off x="7807516" y="1517887"/>
            <a:ext cx="3411785" cy="493326"/>
          </a:xfrm>
          <a:prstGeom prst="rect">
            <a:avLst/>
          </a:prstGeom>
        </p:spPr>
      </p:pic>
      <p:pic>
        <p:nvPicPr>
          <p:cNvPr id="7" name="Рисунок 6"/>
          <p:cNvPicPr>
            <a:picLocks noChangeAspect="1"/>
          </p:cNvPicPr>
          <p:nvPr/>
        </p:nvPicPr>
        <p:blipFill>
          <a:blip r:embed="rId4"/>
          <a:stretch>
            <a:fillRect/>
          </a:stretch>
        </p:blipFill>
        <p:spPr>
          <a:xfrm>
            <a:off x="934228" y="3363050"/>
            <a:ext cx="6141237" cy="3134916"/>
          </a:xfrm>
          <a:prstGeom prst="rect">
            <a:avLst/>
          </a:prstGeom>
        </p:spPr>
      </p:pic>
      <p:sp>
        <p:nvSpPr>
          <p:cNvPr id="8" name="TextBox 7"/>
          <p:cNvSpPr txBox="1"/>
          <p:nvPr/>
        </p:nvSpPr>
        <p:spPr>
          <a:xfrm>
            <a:off x="542973" y="2789916"/>
            <a:ext cx="9364559" cy="646331"/>
          </a:xfrm>
          <a:prstGeom prst="rect">
            <a:avLst/>
          </a:prstGeom>
          <a:noFill/>
        </p:spPr>
        <p:txBody>
          <a:bodyPr wrap="square" rtlCol="0">
            <a:spAutoFit/>
          </a:bodyPr>
          <a:lstStyle/>
          <a:p>
            <a:r>
              <a:rPr lang="en-US" dirty="0" smtClean="0"/>
              <a:t>Whenever we click Next button, we check if we reached the end of the list, and if yes, we just restart, having set </a:t>
            </a:r>
            <a:r>
              <a:rPr lang="en-US" dirty="0" err="1" smtClean="0"/>
              <a:t>songNumber</a:t>
            </a:r>
            <a:r>
              <a:rPr lang="en-US" dirty="0" smtClean="0"/>
              <a:t> to 1 again.</a:t>
            </a:r>
            <a:endParaRPr lang="ru-RU" dirty="0"/>
          </a:p>
        </p:txBody>
      </p:sp>
    </p:spTree>
    <p:extLst>
      <p:ext uri="{BB962C8B-B14F-4D97-AF65-F5344CB8AC3E}">
        <p14:creationId xmlns:p14="http://schemas.microsoft.com/office/powerpoint/2010/main" val="18171367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Slider</a:t>
            </a:r>
            <a:endParaRPr lang="ru-RU" dirty="0"/>
          </a:p>
        </p:txBody>
      </p:sp>
      <p:sp>
        <p:nvSpPr>
          <p:cNvPr id="3" name="Объект 2"/>
          <p:cNvSpPr>
            <a:spLocks noGrp="1"/>
          </p:cNvSpPr>
          <p:nvPr>
            <p:ph sz="quarter" idx="11"/>
          </p:nvPr>
        </p:nvSpPr>
        <p:spPr>
          <a:xfrm>
            <a:off x="538163" y="1143000"/>
            <a:ext cx="8031465" cy="731750"/>
          </a:xfrm>
        </p:spPr>
        <p:txBody>
          <a:bodyPr/>
          <a:lstStyle/>
          <a:p>
            <a:r>
              <a:rPr lang="en-US" dirty="0" smtClean="0"/>
              <a:t>Slider’s </a:t>
            </a:r>
            <a:r>
              <a:rPr lang="en-US" dirty="0" err="1" smtClean="0"/>
              <a:t>ThumbPosition</a:t>
            </a:r>
            <a:r>
              <a:rPr lang="en-US" dirty="0" smtClean="0"/>
              <a:t> property should be connected to Player’s volume</a:t>
            </a:r>
            <a:endParaRPr lang="ru-RU" dirty="0"/>
          </a:p>
        </p:txBody>
      </p:sp>
      <p:pic>
        <p:nvPicPr>
          <p:cNvPr id="4" name="Рисунок 3"/>
          <p:cNvPicPr>
            <a:picLocks noChangeAspect="1"/>
          </p:cNvPicPr>
          <p:nvPr/>
        </p:nvPicPr>
        <p:blipFill>
          <a:blip r:embed="rId2"/>
          <a:stretch>
            <a:fillRect/>
          </a:stretch>
        </p:blipFill>
        <p:spPr>
          <a:xfrm>
            <a:off x="9351469" y="909780"/>
            <a:ext cx="2098204" cy="5307221"/>
          </a:xfrm>
          <a:prstGeom prst="rect">
            <a:avLst/>
          </a:prstGeom>
        </p:spPr>
      </p:pic>
      <p:pic>
        <p:nvPicPr>
          <p:cNvPr id="5" name="Рисунок 4"/>
          <p:cNvPicPr>
            <a:picLocks noChangeAspect="1"/>
          </p:cNvPicPr>
          <p:nvPr/>
        </p:nvPicPr>
        <p:blipFill>
          <a:blip r:embed="rId3"/>
          <a:stretch>
            <a:fillRect/>
          </a:stretch>
        </p:blipFill>
        <p:spPr>
          <a:xfrm>
            <a:off x="838827" y="2032785"/>
            <a:ext cx="4586426" cy="1530605"/>
          </a:xfrm>
          <a:prstGeom prst="rect">
            <a:avLst/>
          </a:prstGeom>
        </p:spPr>
      </p:pic>
      <p:pic>
        <p:nvPicPr>
          <p:cNvPr id="6" name="Рисунок 5"/>
          <p:cNvPicPr>
            <a:picLocks noChangeAspect="1"/>
          </p:cNvPicPr>
          <p:nvPr/>
        </p:nvPicPr>
        <p:blipFill>
          <a:blip r:embed="rId4"/>
          <a:stretch>
            <a:fillRect/>
          </a:stretch>
        </p:blipFill>
        <p:spPr>
          <a:xfrm>
            <a:off x="838827" y="3877177"/>
            <a:ext cx="5912291" cy="1439209"/>
          </a:xfrm>
          <a:prstGeom prst="rect">
            <a:avLst/>
          </a:prstGeom>
        </p:spPr>
      </p:pic>
    </p:spTree>
    <p:extLst>
      <p:ext uri="{BB962C8B-B14F-4D97-AF65-F5344CB8AC3E}">
        <p14:creationId xmlns:p14="http://schemas.microsoft.com/office/powerpoint/2010/main" val="1530344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Camera</a:t>
            </a:r>
            <a:endParaRPr lang="ru-RU" dirty="0"/>
          </a:p>
        </p:txBody>
      </p:sp>
      <p:sp>
        <p:nvSpPr>
          <p:cNvPr id="3" name="Объект 2"/>
          <p:cNvSpPr>
            <a:spLocks noGrp="1"/>
          </p:cNvSpPr>
          <p:nvPr>
            <p:ph sz="quarter" idx="11"/>
          </p:nvPr>
        </p:nvSpPr>
        <p:spPr>
          <a:xfrm>
            <a:off x="538163" y="1143000"/>
            <a:ext cx="11193462" cy="1209627"/>
          </a:xfrm>
        </p:spPr>
        <p:txBody>
          <a:bodyPr/>
          <a:lstStyle/>
          <a:p>
            <a:r>
              <a:rPr lang="en-US" dirty="0" smtClean="0"/>
              <a:t>Task: record video and take a photo. Display the result on the screen</a:t>
            </a:r>
          </a:p>
          <a:p>
            <a:pPr lvl="1"/>
            <a:r>
              <a:rPr lang="en-US" dirty="0" smtClean="0"/>
              <a:t>Step 1: Components we need: 2 buttons, Image, </a:t>
            </a:r>
            <a:r>
              <a:rPr lang="en-US" dirty="0" err="1" smtClean="0"/>
              <a:t>VideoPlayer</a:t>
            </a:r>
            <a:r>
              <a:rPr lang="en-US" dirty="0" smtClean="0"/>
              <a:t>, Camcorder, Camera</a:t>
            </a:r>
          </a:p>
          <a:p>
            <a:pPr marL="457200" lvl="1" indent="0">
              <a:buNone/>
            </a:pPr>
            <a:endParaRPr lang="ru-RU" dirty="0"/>
          </a:p>
        </p:txBody>
      </p:sp>
      <p:pic>
        <p:nvPicPr>
          <p:cNvPr id="4" name="Рисунок 3"/>
          <p:cNvPicPr>
            <a:picLocks noChangeAspect="1"/>
          </p:cNvPicPr>
          <p:nvPr/>
        </p:nvPicPr>
        <p:blipFill>
          <a:blip r:embed="rId2"/>
          <a:stretch>
            <a:fillRect/>
          </a:stretch>
        </p:blipFill>
        <p:spPr>
          <a:xfrm>
            <a:off x="431928" y="2387185"/>
            <a:ext cx="2291336" cy="2621183"/>
          </a:xfrm>
          <a:prstGeom prst="rect">
            <a:avLst/>
          </a:prstGeom>
        </p:spPr>
      </p:pic>
      <p:pic>
        <p:nvPicPr>
          <p:cNvPr id="5" name="Рисунок 4"/>
          <p:cNvPicPr>
            <a:picLocks noChangeAspect="1"/>
          </p:cNvPicPr>
          <p:nvPr/>
        </p:nvPicPr>
        <p:blipFill>
          <a:blip r:embed="rId3"/>
          <a:stretch>
            <a:fillRect/>
          </a:stretch>
        </p:blipFill>
        <p:spPr>
          <a:xfrm>
            <a:off x="2902358" y="2307204"/>
            <a:ext cx="4470996" cy="2016668"/>
          </a:xfrm>
          <a:prstGeom prst="rect">
            <a:avLst/>
          </a:prstGeom>
        </p:spPr>
      </p:pic>
      <p:pic>
        <p:nvPicPr>
          <p:cNvPr id="6" name="Рисунок 5"/>
          <p:cNvPicPr>
            <a:picLocks noChangeAspect="1"/>
          </p:cNvPicPr>
          <p:nvPr/>
        </p:nvPicPr>
        <p:blipFill>
          <a:blip r:embed="rId4"/>
          <a:stretch>
            <a:fillRect/>
          </a:stretch>
        </p:blipFill>
        <p:spPr>
          <a:xfrm>
            <a:off x="2983383" y="4594066"/>
            <a:ext cx="3725039" cy="1788019"/>
          </a:xfrm>
          <a:prstGeom prst="rect">
            <a:avLst/>
          </a:prstGeom>
        </p:spPr>
      </p:pic>
      <p:pic>
        <p:nvPicPr>
          <p:cNvPr id="7" name="Рисунок 6"/>
          <p:cNvPicPr>
            <a:picLocks noChangeAspect="1"/>
          </p:cNvPicPr>
          <p:nvPr/>
        </p:nvPicPr>
        <p:blipFill>
          <a:blip r:embed="rId5"/>
          <a:stretch>
            <a:fillRect/>
          </a:stretch>
        </p:blipFill>
        <p:spPr>
          <a:xfrm>
            <a:off x="7672239" y="4787318"/>
            <a:ext cx="3710088" cy="1769712"/>
          </a:xfrm>
          <a:prstGeom prst="rect">
            <a:avLst/>
          </a:prstGeom>
        </p:spPr>
      </p:pic>
      <p:pic>
        <p:nvPicPr>
          <p:cNvPr id="8" name="Рисунок 7"/>
          <p:cNvPicPr>
            <a:picLocks noChangeAspect="1"/>
          </p:cNvPicPr>
          <p:nvPr/>
        </p:nvPicPr>
        <p:blipFill>
          <a:blip r:embed="rId6"/>
          <a:stretch>
            <a:fillRect/>
          </a:stretch>
        </p:blipFill>
        <p:spPr>
          <a:xfrm>
            <a:off x="7973457" y="1903728"/>
            <a:ext cx="2370580" cy="2783146"/>
          </a:xfrm>
          <a:prstGeom prst="rect">
            <a:avLst/>
          </a:prstGeom>
        </p:spPr>
      </p:pic>
    </p:spTree>
    <p:extLst>
      <p:ext uri="{BB962C8B-B14F-4D97-AF65-F5344CB8AC3E}">
        <p14:creationId xmlns:p14="http://schemas.microsoft.com/office/powerpoint/2010/main" val="12807872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Charts</a:t>
            </a:r>
            <a:endParaRPr lang="ru-RU" dirty="0"/>
          </a:p>
        </p:txBody>
      </p:sp>
      <p:sp>
        <p:nvSpPr>
          <p:cNvPr id="3" name="Объект 2"/>
          <p:cNvSpPr>
            <a:spLocks noGrp="1"/>
          </p:cNvSpPr>
          <p:nvPr>
            <p:ph sz="quarter" idx="11"/>
          </p:nvPr>
        </p:nvSpPr>
        <p:spPr>
          <a:xfrm>
            <a:off x="538163" y="1143000"/>
            <a:ext cx="6009676" cy="1453161"/>
          </a:xfrm>
        </p:spPr>
        <p:txBody>
          <a:bodyPr/>
          <a:lstStyle/>
          <a:p>
            <a:r>
              <a:rPr lang="en-US" dirty="0" smtClean="0"/>
              <a:t>Charts  - Components that allow to visualize data</a:t>
            </a:r>
          </a:p>
          <a:p>
            <a:r>
              <a:rPr lang="en-US" dirty="0" smtClean="0"/>
              <a:t>ChartData2D - </a:t>
            </a:r>
            <a:r>
              <a:rPr lang="en-US" dirty="0"/>
              <a:t>A component that holds (x, y)-coordinate based </a:t>
            </a:r>
            <a:r>
              <a:rPr lang="en-US" dirty="0" smtClean="0"/>
              <a:t>data (1)</a:t>
            </a:r>
          </a:p>
          <a:p>
            <a:r>
              <a:rPr lang="en-US" dirty="0" smtClean="0"/>
              <a:t>The main properties of the Chart is </a:t>
            </a:r>
            <a:r>
              <a:rPr lang="en-US" dirty="0" err="1" smtClean="0"/>
              <a:t>LabelsFrom</a:t>
            </a:r>
            <a:r>
              <a:rPr lang="en-US" dirty="0" smtClean="0"/>
              <a:t> String (comma separated) and the type of the chart</a:t>
            </a:r>
            <a:endParaRPr lang="ru-RU" dirty="0"/>
          </a:p>
        </p:txBody>
      </p:sp>
      <p:pic>
        <p:nvPicPr>
          <p:cNvPr id="4" name="Рисунок 3"/>
          <p:cNvPicPr>
            <a:picLocks noChangeAspect="1"/>
          </p:cNvPicPr>
          <p:nvPr/>
        </p:nvPicPr>
        <p:blipFill>
          <a:blip r:embed="rId2"/>
          <a:stretch>
            <a:fillRect/>
          </a:stretch>
        </p:blipFill>
        <p:spPr>
          <a:xfrm>
            <a:off x="7669014" y="1045764"/>
            <a:ext cx="3693378" cy="1969306"/>
          </a:xfrm>
          <a:prstGeom prst="rect">
            <a:avLst/>
          </a:prstGeom>
        </p:spPr>
      </p:pic>
      <p:pic>
        <p:nvPicPr>
          <p:cNvPr id="5" name="Рисунок 4"/>
          <p:cNvPicPr>
            <a:picLocks noChangeAspect="1"/>
          </p:cNvPicPr>
          <p:nvPr/>
        </p:nvPicPr>
        <p:blipFill>
          <a:blip r:embed="rId3"/>
          <a:stretch>
            <a:fillRect/>
          </a:stretch>
        </p:blipFill>
        <p:spPr>
          <a:xfrm>
            <a:off x="822047" y="3986142"/>
            <a:ext cx="1959056" cy="2272214"/>
          </a:xfrm>
          <a:prstGeom prst="rect">
            <a:avLst/>
          </a:prstGeom>
        </p:spPr>
      </p:pic>
      <p:pic>
        <p:nvPicPr>
          <p:cNvPr id="6" name="Рисунок 5"/>
          <p:cNvPicPr>
            <a:picLocks noChangeAspect="1"/>
          </p:cNvPicPr>
          <p:nvPr/>
        </p:nvPicPr>
        <p:blipFill>
          <a:blip r:embed="rId4"/>
          <a:stretch>
            <a:fillRect/>
          </a:stretch>
        </p:blipFill>
        <p:spPr>
          <a:xfrm>
            <a:off x="3312977" y="4042573"/>
            <a:ext cx="3506372" cy="2320202"/>
          </a:xfrm>
          <a:prstGeom prst="rect">
            <a:avLst/>
          </a:prstGeom>
        </p:spPr>
      </p:pic>
      <p:pic>
        <p:nvPicPr>
          <p:cNvPr id="7" name="Рисунок 6"/>
          <p:cNvPicPr>
            <a:picLocks noChangeAspect="1"/>
          </p:cNvPicPr>
          <p:nvPr/>
        </p:nvPicPr>
        <p:blipFill>
          <a:blip r:embed="rId5"/>
          <a:stretch>
            <a:fillRect/>
          </a:stretch>
        </p:blipFill>
        <p:spPr>
          <a:xfrm>
            <a:off x="7641771" y="4042574"/>
            <a:ext cx="3561018" cy="2270922"/>
          </a:xfrm>
          <a:prstGeom prst="rect">
            <a:avLst/>
          </a:prstGeom>
        </p:spPr>
      </p:pic>
    </p:spTree>
    <p:extLst>
      <p:ext uri="{BB962C8B-B14F-4D97-AF65-F5344CB8AC3E}">
        <p14:creationId xmlns:p14="http://schemas.microsoft.com/office/powerpoint/2010/main" val="5029673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ChartData2D</a:t>
            </a:r>
            <a:endParaRPr lang="ru-RU" dirty="0"/>
          </a:p>
        </p:txBody>
      </p:sp>
      <p:sp>
        <p:nvSpPr>
          <p:cNvPr id="3" name="Объект 2"/>
          <p:cNvSpPr>
            <a:spLocks noGrp="1"/>
          </p:cNvSpPr>
          <p:nvPr>
            <p:ph sz="quarter" idx="11"/>
          </p:nvPr>
        </p:nvSpPr>
        <p:spPr/>
        <p:txBody>
          <a:bodyPr/>
          <a:lstStyle/>
          <a:p>
            <a:r>
              <a:rPr lang="en-US" dirty="0" smtClean="0"/>
              <a:t>Main properties of ChartData2D is </a:t>
            </a:r>
            <a:r>
              <a:rPr lang="en-US" dirty="0" err="1" smtClean="0"/>
              <a:t>ElementsFromPairs</a:t>
            </a:r>
            <a:r>
              <a:rPr lang="en-US" dirty="0" smtClean="0"/>
              <a:t> – you assume that data for your chart was taken from the table. In tabular format, every data entry has and address (starts from 0) and the value. </a:t>
            </a:r>
            <a:endParaRPr lang="en-US" dirty="0"/>
          </a:p>
          <a:p>
            <a:r>
              <a:rPr lang="en-US" dirty="0" smtClean="0"/>
              <a:t> The values will look the following: </a:t>
            </a:r>
          </a:p>
          <a:p>
            <a:pPr lvl="1"/>
            <a:r>
              <a:rPr lang="en-US" dirty="0" smtClean="0"/>
              <a:t>0 – first element has value 3</a:t>
            </a:r>
          </a:p>
          <a:p>
            <a:pPr lvl="1"/>
            <a:r>
              <a:rPr lang="en-US" dirty="0" smtClean="0"/>
              <a:t>1 – second element has value 1</a:t>
            </a:r>
          </a:p>
          <a:p>
            <a:pPr lvl="1"/>
            <a:r>
              <a:rPr lang="en-US" dirty="0" smtClean="0"/>
              <a:t>2 </a:t>
            </a:r>
            <a:r>
              <a:rPr lang="en-US" dirty="0"/>
              <a:t>– </a:t>
            </a:r>
            <a:r>
              <a:rPr lang="en-US" dirty="0" smtClean="0"/>
              <a:t>third </a:t>
            </a:r>
            <a:r>
              <a:rPr lang="en-US" dirty="0"/>
              <a:t>element has value </a:t>
            </a:r>
            <a:r>
              <a:rPr lang="en-US" dirty="0" smtClean="0"/>
              <a:t>5</a:t>
            </a:r>
            <a:endParaRPr lang="ru-RU" dirty="0"/>
          </a:p>
          <a:p>
            <a:pPr lvl="1"/>
            <a:r>
              <a:rPr lang="en-US" dirty="0" smtClean="0"/>
              <a:t>3 </a:t>
            </a:r>
            <a:r>
              <a:rPr lang="en-US" dirty="0"/>
              <a:t>– </a:t>
            </a:r>
            <a:r>
              <a:rPr lang="en-US" dirty="0" smtClean="0"/>
              <a:t>fourth </a:t>
            </a:r>
            <a:r>
              <a:rPr lang="en-US" dirty="0"/>
              <a:t>element has value </a:t>
            </a:r>
            <a:r>
              <a:rPr lang="en-US" dirty="0" smtClean="0"/>
              <a:t>2</a:t>
            </a:r>
            <a:endParaRPr lang="ru-RU" dirty="0"/>
          </a:p>
          <a:p>
            <a:pPr lvl="1"/>
            <a:r>
              <a:rPr lang="en-US" dirty="0" smtClean="0"/>
              <a:t>4 </a:t>
            </a:r>
            <a:r>
              <a:rPr lang="en-US" dirty="0"/>
              <a:t>– </a:t>
            </a:r>
            <a:r>
              <a:rPr lang="en-US" dirty="0" smtClean="0"/>
              <a:t>fifth </a:t>
            </a:r>
            <a:r>
              <a:rPr lang="en-US" dirty="0"/>
              <a:t>element has value </a:t>
            </a:r>
            <a:r>
              <a:rPr lang="en-US" dirty="0" smtClean="0"/>
              <a:t>6</a:t>
            </a:r>
            <a:endParaRPr lang="ru-RU" dirty="0"/>
          </a:p>
          <a:p>
            <a:pPr lvl="1"/>
            <a:r>
              <a:rPr lang="en-US" dirty="0" smtClean="0"/>
              <a:t>5 </a:t>
            </a:r>
            <a:r>
              <a:rPr lang="en-US" dirty="0"/>
              <a:t>– </a:t>
            </a:r>
            <a:r>
              <a:rPr lang="en-US" dirty="0" smtClean="0"/>
              <a:t>sixth </a:t>
            </a:r>
            <a:r>
              <a:rPr lang="en-US" dirty="0"/>
              <a:t>element has value </a:t>
            </a:r>
            <a:r>
              <a:rPr lang="en-US" dirty="0" smtClean="0"/>
              <a:t>3</a:t>
            </a:r>
            <a:endParaRPr lang="ru-RU" dirty="0"/>
          </a:p>
          <a:p>
            <a:pPr lvl="1"/>
            <a:r>
              <a:rPr lang="en-US" dirty="0" smtClean="0"/>
              <a:t>6 </a:t>
            </a:r>
            <a:r>
              <a:rPr lang="en-US" dirty="0"/>
              <a:t>– </a:t>
            </a:r>
            <a:r>
              <a:rPr lang="en-US" dirty="0" smtClean="0"/>
              <a:t>seventh </a:t>
            </a:r>
            <a:r>
              <a:rPr lang="en-US" dirty="0"/>
              <a:t>element has value </a:t>
            </a:r>
            <a:r>
              <a:rPr lang="en-US" dirty="0" smtClean="0"/>
              <a:t>3</a:t>
            </a:r>
            <a:endParaRPr lang="ru-RU" dirty="0"/>
          </a:p>
          <a:p>
            <a:r>
              <a:rPr lang="en-US" dirty="0" smtClean="0"/>
              <a:t>Same should be done for all 3 ChartData2D (but of course with different values)</a:t>
            </a:r>
            <a:endParaRPr lang="ru-RU" dirty="0"/>
          </a:p>
        </p:txBody>
      </p:sp>
      <p:pic>
        <p:nvPicPr>
          <p:cNvPr id="5" name="Рисунок 4"/>
          <p:cNvPicPr>
            <a:picLocks noChangeAspect="1"/>
          </p:cNvPicPr>
          <p:nvPr/>
        </p:nvPicPr>
        <p:blipFill>
          <a:blip r:embed="rId2"/>
          <a:stretch>
            <a:fillRect/>
          </a:stretch>
        </p:blipFill>
        <p:spPr>
          <a:xfrm>
            <a:off x="7714582" y="2327224"/>
            <a:ext cx="3172446" cy="1091438"/>
          </a:xfrm>
          <a:prstGeom prst="rect">
            <a:avLst/>
          </a:prstGeom>
        </p:spPr>
      </p:pic>
    </p:spTree>
    <p:extLst>
      <p:ext uri="{BB962C8B-B14F-4D97-AF65-F5344CB8AC3E}">
        <p14:creationId xmlns:p14="http://schemas.microsoft.com/office/powerpoint/2010/main" val="29851024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lstStyle/>
          <a:p>
            <a:r>
              <a:rPr lang="en-US" dirty="0" smtClean="0"/>
              <a:t>Legend</a:t>
            </a:r>
            <a:endParaRPr lang="ru-RU" dirty="0"/>
          </a:p>
        </p:txBody>
      </p:sp>
      <p:sp>
        <p:nvSpPr>
          <p:cNvPr id="3" name="Объект 2"/>
          <p:cNvSpPr>
            <a:spLocks noGrp="1"/>
          </p:cNvSpPr>
          <p:nvPr>
            <p:ph sz="quarter" idx="11"/>
          </p:nvPr>
        </p:nvSpPr>
        <p:spPr>
          <a:xfrm>
            <a:off x="538163" y="1143000"/>
            <a:ext cx="11193462" cy="796079"/>
          </a:xfrm>
        </p:spPr>
        <p:txBody>
          <a:bodyPr/>
          <a:lstStyle/>
          <a:p>
            <a:pPr marL="0" indent="0">
              <a:buNone/>
            </a:pPr>
            <a:r>
              <a:rPr lang="en-US" dirty="0" smtClean="0"/>
              <a:t>Enable the legend and set the label for every ChartData2D</a:t>
            </a:r>
            <a:endParaRPr lang="ru-RU" dirty="0"/>
          </a:p>
        </p:txBody>
      </p:sp>
      <p:pic>
        <p:nvPicPr>
          <p:cNvPr id="4" name="Рисунок 3"/>
          <p:cNvPicPr>
            <a:picLocks noChangeAspect="1"/>
          </p:cNvPicPr>
          <p:nvPr/>
        </p:nvPicPr>
        <p:blipFill>
          <a:blip r:embed="rId2"/>
          <a:stretch>
            <a:fillRect/>
          </a:stretch>
        </p:blipFill>
        <p:spPr>
          <a:xfrm>
            <a:off x="652677" y="1663380"/>
            <a:ext cx="4994546" cy="1718085"/>
          </a:xfrm>
          <a:prstGeom prst="rect">
            <a:avLst/>
          </a:prstGeom>
        </p:spPr>
      </p:pic>
      <p:pic>
        <p:nvPicPr>
          <p:cNvPr id="5" name="Рисунок 4"/>
          <p:cNvPicPr>
            <a:picLocks noChangeAspect="1"/>
          </p:cNvPicPr>
          <p:nvPr/>
        </p:nvPicPr>
        <p:blipFill>
          <a:blip r:embed="rId3"/>
          <a:stretch>
            <a:fillRect/>
          </a:stretch>
        </p:blipFill>
        <p:spPr>
          <a:xfrm>
            <a:off x="7069193" y="1750757"/>
            <a:ext cx="4662432" cy="3257574"/>
          </a:xfrm>
          <a:prstGeom prst="rect">
            <a:avLst/>
          </a:prstGeom>
        </p:spPr>
      </p:pic>
      <p:sp>
        <p:nvSpPr>
          <p:cNvPr id="6" name="Прямоугольник 5"/>
          <p:cNvSpPr/>
          <p:nvPr/>
        </p:nvSpPr>
        <p:spPr>
          <a:xfrm>
            <a:off x="602707" y="4551258"/>
            <a:ext cx="6096000" cy="923330"/>
          </a:xfrm>
          <a:prstGeom prst="rect">
            <a:avLst/>
          </a:prstGeom>
        </p:spPr>
        <p:txBody>
          <a:bodyPr>
            <a:spAutoFit/>
          </a:bodyPr>
          <a:lstStyle/>
          <a:p>
            <a:pPr marL="285750" indent="-285750">
              <a:buFont typeface="Arial" panose="020B0604020202020204" pitchFamily="34" charset="0"/>
              <a:buChar char="•"/>
            </a:pPr>
            <a:r>
              <a:rPr lang="en-US" dirty="0"/>
              <a:t>Download free extension from  (</a:t>
            </a:r>
            <a:r>
              <a:rPr lang="en-US" dirty="0">
                <a:hlinkClick r:id="rId4"/>
              </a:rPr>
              <a:t>2</a:t>
            </a:r>
            <a:r>
              <a:rPr lang="en-US" dirty="0"/>
              <a:t>)</a:t>
            </a:r>
          </a:p>
          <a:p>
            <a:pPr marL="285750" indent="-285750">
              <a:buFont typeface="Arial" panose="020B0604020202020204" pitchFamily="34" charset="0"/>
              <a:buChar char="•"/>
            </a:pPr>
            <a:r>
              <a:rPr lang="en-US" dirty="0"/>
              <a:t>Import extension to your project</a:t>
            </a:r>
          </a:p>
          <a:p>
            <a:pPr marL="285750" indent="-285750">
              <a:buFont typeface="Arial" panose="020B0604020202020204" pitchFamily="34" charset="0"/>
              <a:buChar char="•"/>
            </a:pPr>
            <a:r>
              <a:rPr lang="en-US" dirty="0"/>
              <a:t>Add </a:t>
            </a:r>
            <a:r>
              <a:rPr lang="en-US" dirty="0" err="1"/>
              <a:t>ChartMaker</a:t>
            </a:r>
            <a:r>
              <a:rPr lang="en-US" dirty="0"/>
              <a:t> to your screen and open in Blocks</a:t>
            </a:r>
            <a:endParaRPr lang="ru-RU" dirty="0"/>
          </a:p>
        </p:txBody>
      </p:sp>
      <p:pic>
        <p:nvPicPr>
          <p:cNvPr id="7" name="Рисунок 6"/>
          <p:cNvPicPr>
            <a:picLocks noChangeAspect="1"/>
          </p:cNvPicPr>
          <p:nvPr/>
        </p:nvPicPr>
        <p:blipFill>
          <a:blip r:embed="rId5"/>
          <a:stretch>
            <a:fillRect/>
          </a:stretch>
        </p:blipFill>
        <p:spPr>
          <a:xfrm>
            <a:off x="6887867" y="5237122"/>
            <a:ext cx="2915966" cy="1177513"/>
          </a:xfrm>
          <a:prstGeom prst="rect">
            <a:avLst/>
          </a:prstGeom>
        </p:spPr>
      </p:pic>
      <p:sp>
        <p:nvSpPr>
          <p:cNvPr id="8" name="Объект 2"/>
          <p:cNvSpPr txBox="1">
            <a:spLocks/>
          </p:cNvSpPr>
          <p:nvPr/>
        </p:nvSpPr>
        <p:spPr>
          <a:xfrm>
            <a:off x="727323" y="3992645"/>
            <a:ext cx="11193462" cy="796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smtClean="0"/>
              <a:t>Charts using extension</a:t>
            </a:r>
            <a:endParaRPr lang="ru-RU" dirty="0"/>
          </a:p>
        </p:txBody>
      </p:sp>
    </p:spTree>
    <p:extLst>
      <p:ext uri="{BB962C8B-B14F-4D97-AF65-F5344CB8AC3E}">
        <p14:creationId xmlns:p14="http://schemas.microsoft.com/office/powerpoint/2010/main" val="33171156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C0F1632-D495-5175-99C8-45C2ECD5B4D0}"/>
              </a:ext>
            </a:extLst>
          </p:cNvPr>
          <p:cNvSpPr>
            <a:spLocks noGrp="1"/>
          </p:cNvSpPr>
          <p:nvPr>
            <p:ph type="body" sz="quarter" idx="10"/>
          </p:nvPr>
        </p:nvSpPr>
        <p:spPr/>
        <p:txBody>
          <a:bodyPr/>
          <a:lstStyle/>
          <a:p>
            <a:r>
              <a:rPr lang="en-US" dirty="0"/>
              <a:t>References</a:t>
            </a:r>
          </a:p>
        </p:txBody>
      </p:sp>
      <p:sp>
        <p:nvSpPr>
          <p:cNvPr id="3" name="Content Placeholder 2">
            <a:extLst>
              <a:ext uri="{FF2B5EF4-FFF2-40B4-BE49-F238E27FC236}">
                <a16:creationId xmlns:a16="http://schemas.microsoft.com/office/drawing/2014/main" id="{D1EE057D-44F3-1944-0693-2A989A4BF680}"/>
              </a:ext>
            </a:extLst>
          </p:cNvPr>
          <p:cNvSpPr>
            <a:spLocks noGrp="1"/>
          </p:cNvSpPr>
          <p:nvPr>
            <p:ph sz="quarter" idx="11"/>
          </p:nvPr>
        </p:nvSpPr>
        <p:spPr/>
        <p:txBody>
          <a:bodyPr/>
          <a:lstStyle/>
          <a:p>
            <a:pPr marL="457200" indent="-457200">
              <a:buFont typeface="+mj-lt"/>
              <a:buAutoNum type="arabicPeriod"/>
            </a:pPr>
            <a:r>
              <a:rPr lang="en-US" dirty="0" smtClean="0">
                <a:hlinkClick r:id="rId2"/>
              </a:rPr>
              <a:t>http</a:t>
            </a:r>
            <a:r>
              <a:rPr lang="en-US" dirty="0">
                <a:hlinkClick r:id="rId2"/>
              </a:rPr>
              <a:t>://ai2.appinventor.mit.edu/</a:t>
            </a:r>
            <a:r>
              <a:rPr lang="ru-RU" dirty="0"/>
              <a:t> </a:t>
            </a:r>
            <a:endParaRPr lang="en-US" dirty="0" smtClean="0"/>
          </a:p>
          <a:p>
            <a:pPr marL="457200" indent="-457200">
              <a:buFont typeface="+mj-lt"/>
              <a:buAutoNum type="arabicPeriod"/>
            </a:pPr>
            <a:r>
              <a:rPr lang="en-US" dirty="0">
                <a:hlinkClick r:id="rId3"/>
              </a:rPr>
              <a:t>https://</a:t>
            </a:r>
            <a:r>
              <a:rPr lang="en-US" dirty="0" smtClean="0">
                <a:hlinkClick r:id="rId3"/>
              </a:rPr>
              <a:t>github.com/MillsCS215AppInventorProj/chartmaker</a:t>
            </a:r>
            <a:r>
              <a:rPr lang="en-US" dirty="0" smtClean="0"/>
              <a:t> </a:t>
            </a:r>
            <a:endParaRPr lang="en-US" dirty="0"/>
          </a:p>
        </p:txBody>
      </p:sp>
    </p:spTree>
    <p:extLst>
      <p:ext uri="{BB962C8B-B14F-4D97-AF65-F5344CB8AC3E}">
        <p14:creationId xmlns:p14="http://schemas.microsoft.com/office/powerpoint/2010/main" val="793482756"/>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15165</TotalTime>
  <Words>1294</Words>
  <Application>Microsoft Office PowerPoint</Application>
  <PresentationFormat>Широкоэкранный</PresentationFormat>
  <Paragraphs>148</Paragraphs>
  <Slides>30</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30</vt:i4>
      </vt:variant>
    </vt:vector>
  </HeadingPairs>
  <TitlesOfParts>
    <vt:vector size="33" baseType="lpstr">
      <vt:lpstr>Arial</vt:lpstr>
      <vt:lpstr>Calibri</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JNazarov</cp:lastModifiedBy>
  <cp:revision>116</cp:revision>
  <dcterms:created xsi:type="dcterms:W3CDTF">2015-06-15T09:27:21Z</dcterms:created>
  <dcterms:modified xsi:type="dcterms:W3CDTF">2023-05-18T19:16:33Z</dcterms:modified>
</cp:coreProperties>
</file>