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89" r:id="rId3"/>
    <p:sldId id="307" r:id="rId4"/>
    <p:sldId id="294" r:id="rId5"/>
    <p:sldId id="295" r:id="rId6"/>
    <p:sldId id="296" r:id="rId7"/>
    <p:sldId id="297" r:id="rId8"/>
    <p:sldId id="298" r:id="rId9"/>
    <p:sldId id="299" r:id="rId10"/>
    <p:sldId id="308" r:id="rId11"/>
    <p:sldId id="300" r:id="rId12"/>
    <p:sldId id="309" r:id="rId13"/>
    <p:sldId id="293" r:id="rId14"/>
    <p:sldId id="291" r:id="rId15"/>
    <p:sldId id="313" r:id="rId16"/>
    <p:sldId id="290" r:id="rId17"/>
    <p:sldId id="312" r:id="rId18"/>
    <p:sldId id="292" r:id="rId19"/>
    <p:sldId id="311" r:id="rId20"/>
    <p:sldId id="301" r:id="rId21"/>
    <p:sldId id="310" r:id="rId22"/>
    <p:sldId id="302" r:id="rId23"/>
    <p:sldId id="314" r:id="rId24"/>
    <p:sldId id="316" r:id="rId25"/>
    <p:sldId id="315" r:id="rId26"/>
    <p:sldId id="303" r:id="rId27"/>
    <p:sldId id="317" r:id="rId28"/>
    <p:sldId id="318" r:id="rId29"/>
    <p:sldId id="319" r:id="rId30"/>
    <p:sldId id="288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irin Primkulova" initials="SP" lastIdx="1" clrIdx="0">
    <p:extLst>
      <p:ext uri="{19B8F6BF-5375-455C-9EA6-DF929625EA0E}">
        <p15:presenceInfo xmlns:p15="http://schemas.microsoft.com/office/powerpoint/2012/main" userId="S-1-5-21-2818245935-2175833411-3614128155-1282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9576" autoAdjust="0"/>
  </p:normalViewPr>
  <p:slideViewPr>
    <p:cSldViewPr snapToGrid="0">
      <p:cViewPr>
        <p:scale>
          <a:sx n="80" d="100"/>
          <a:sy n="80" d="100"/>
        </p:scale>
        <p:origin x="7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6/8/2023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08FEAA-E783-4131-9DA7-62CFDA3CD5C6}" type="datetimeFigureOut">
              <a:rPr lang="ru-RU" smtClean="0"/>
              <a:t>08.06.2023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5B222E-BDCB-47D8-B281-B3A0CD8591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7990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Slide title 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ai2.appinventor.mit.edu/" TargetMode="External"/><Relationship Id="rId2" Type="http://schemas.openxmlformats.org/officeDocument/2006/relationships/hyperlink" Target="http://twitter.com/oauth_clients/ne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ai2.appinventor.mit.edu/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JSON" TargetMode="External"/><Relationship Id="rId7" Type="http://schemas.openxmlformats.org/officeDocument/2006/relationships/image" Target="../media/image34.png"/><Relationship Id="rId2" Type="http://schemas.openxmlformats.org/officeDocument/2006/relationships/hyperlink" Target="https://support.google.com/google-ads/answer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hyperlink" Target="http://ai2.appinventor.mit.edu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ai2.appinventor.mit.edu/reference/components/storage.html#File" TargetMode="External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runestone.academy/ns/books/published/mobilecsp/Unit7-Using-Analyzing-Data/Clicker-App-with-CloudDB-optional.html#:~:text=CloudDB%20is%20a%20web%2Dbased,in%20the%20palette's%20Storage%20drawer." TargetMode="External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redis.com/" TargetMode="Externa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hyperlink" Target="http://tinywebdb.appinventor.mit.edu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hyperlink" Target="https://firebase.google.com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s://firebase.google.com/" TargetMode="External"/><Relationship Id="rId3" Type="http://schemas.openxmlformats.org/officeDocument/2006/relationships/hyperlink" Target="http://ai2.appinventor.mit.edu/reference/components/storage.html#File" TargetMode="External"/><Relationship Id="rId7" Type="http://schemas.openxmlformats.org/officeDocument/2006/relationships/hyperlink" Target="https://redis.com/" TargetMode="External"/><Relationship Id="rId2" Type="http://schemas.openxmlformats.org/officeDocument/2006/relationships/hyperlink" Target="http://ai2.appinventor.mit.edu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nestone.academy/ns/books/published/mobilecsp/Unit7-Using-Analyzing-Data/Clicker-App-with-CloudDB-optional.html" TargetMode="External"/><Relationship Id="rId5" Type="http://schemas.openxmlformats.org/officeDocument/2006/relationships/hyperlink" Target="https://en.wikipedia.org/wiki/JSON" TargetMode="External"/><Relationship Id="rId4" Type="http://schemas.openxmlformats.org/officeDocument/2006/relationships/hyperlink" Target="https://support.google.com/google-ads/answ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148471"/>
            <a:ext cx="7867135" cy="21236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4400" b="1" dirty="0"/>
              <a:t>Visual Programming</a:t>
            </a:r>
          </a:p>
          <a:p>
            <a:pPr algn="ctr"/>
            <a:r>
              <a:rPr lang="en-US" sz="4400" b="1" dirty="0"/>
              <a:t>Lecture 12</a:t>
            </a:r>
          </a:p>
          <a:p>
            <a:pPr algn="ctr"/>
            <a:r>
              <a:rPr lang="en-US" sz="4400" b="1" dirty="0"/>
              <a:t>Storages, connectivity.</a:t>
            </a:r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5328F54-A17C-FB2B-7745-BDABCAD0B5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AC235-5D61-26D8-C267-1DFBE4B2E30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66700" y="976313"/>
            <a:ext cx="11193462" cy="5405438"/>
          </a:xfrm>
        </p:spPr>
        <p:txBody>
          <a:bodyPr/>
          <a:lstStyle/>
          <a:p>
            <a:r>
              <a:rPr lang="en-US" dirty="0" smtClean="0"/>
              <a:t>Permissions</a:t>
            </a:r>
          </a:p>
          <a:p>
            <a:r>
              <a:rPr lang="en-US" dirty="0" smtClean="0"/>
              <a:t>Social</a:t>
            </a:r>
          </a:p>
          <a:p>
            <a:pPr lvl="1"/>
            <a:r>
              <a:rPr lang="en-US" sz="1400" dirty="0" smtClean="0"/>
              <a:t>Contact Picker</a:t>
            </a:r>
          </a:p>
          <a:p>
            <a:pPr lvl="1"/>
            <a:r>
              <a:rPr lang="en-US" sz="1400" dirty="0" smtClean="0"/>
              <a:t>Email Picker</a:t>
            </a:r>
          </a:p>
          <a:p>
            <a:pPr lvl="1"/>
            <a:r>
              <a:rPr lang="en-US" sz="1400" dirty="0" smtClean="0"/>
              <a:t>Phone Call</a:t>
            </a:r>
          </a:p>
          <a:p>
            <a:pPr lvl="1"/>
            <a:r>
              <a:rPr lang="en-US" sz="1400" dirty="0" smtClean="0"/>
              <a:t>Phone number Picker</a:t>
            </a:r>
          </a:p>
          <a:p>
            <a:pPr lvl="1"/>
            <a:r>
              <a:rPr lang="en-US" sz="1400" dirty="0" smtClean="0"/>
              <a:t>Sharing</a:t>
            </a:r>
          </a:p>
          <a:p>
            <a:pPr lvl="1"/>
            <a:r>
              <a:rPr lang="en-US" sz="1400" dirty="0" smtClean="0"/>
              <a:t>Texting</a:t>
            </a:r>
          </a:p>
          <a:p>
            <a:pPr lvl="1"/>
            <a:r>
              <a:rPr lang="en-US" sz="1400" dirty="0" smtClean="0"/>
              <a:t>Twitter </a:t>
            </a:r>
            <a:endParaRPr lang="en-US" sz="1400" dirty="0" smtClean="0"/>
          </a:p>
          <a:p>
            <a:r>
              <a:rPr lang="en-US" dirty="0" smtClean="0"/>
              <a:t>Storage</a:t>
            </a:r>
          </a:p>
          <a:p>
            <a:pPr lvl="1"/>
            <a:r>
              <a:rPr lang="en-US" sz="1400" dirty="0" err="1" smtClean="0"/>
              <a:t>TinyDB</a:t>
            </a:r>
            <a:endParaRPr lang="en-US" sz="1400" dirty="0" smtClean="0"/>
          </a:p>
          <a:p>
            <a:pPr lvl="1"/>
            <a:r>
              <a:rPr lang="en-US" sz="1400" dirty="0" err="1" smtClean="0"/>
              <a:t>CloudDB</a:t>
            </a:r>
            <a:endParaRPr lang="en-US" sz="1400" dirty="0" smtClean="0"/>
          </a:p>
          <a:p>
            <a:pPr lvl="1"/>
            <a:r>
              <a:rPr lang="en-US" sz="1400" dirty="0" smtClean="0"/>
              <a:t>Firebase</a:t>
            </a:r>
          </a:p>
          <a:p>
            <a:pPr lvl="1"/>
            <a:r>
              <a:rPr lang="en-US" sz="1400" dirty="0" err="1" smtClean="0"/>
              <a:t>Textfiles</a:t>
            </a:r>
            <a:endParaRPr lang="en-US" sz="1400" dirty="0" smtClean="0"/>
          </a:p>
          <a:p>
            <a:pPr lvl="1"/>
            <a:r>
              <a:rPr lang="en-US" sz="1400" dirty="0" err="1" smtClean="0"/>
              <a:t>Datafiles</a:t>
            </a:r>
            <a:endParaRPr lang="en-US" sz="1400" dirty="0" smtClean="0"/>
          </a:p>
          <a:p>
            <a:pPr lvl="1"/>
            <a:r>
              <a:rPr lang="en-US" sz="1400" dirty="0" smtClean="0"/>
              <a:t>Spreadsheets</a:t>
            </a:r>
            <a:endParaRPr lang="en-US" sz="1400" dirty="0"/>
          </a:p>
          <a:p>
            <a:r>
              <a:rPr lang="en-US" dirty="0"/>
              <a:t>Connectivity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597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0CF6E3C-AA73-DDFD-20E3-84D873A947E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Permissions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E11536-2B1F-A390-18F1-91825503241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2" y="1143000"/>
            <a:ext cx="6352831" cy="1270262"/>
          </a:xfrm>
        </p:spPr>
        <p:txBody>
          <a:bodyPr/>
          <a:lstStyle/>
          <a:p>
            <a:r>
              <a:rPr lang="en-US" dirty="0"/>
              <a:t>Ask user to grant access to permissions.</a:t>
            </a:r>
          </a:p>
          <a:p>
            <a:r>
              <a:rPr lang="en-US" dirty="0"/>
              <a:t>Permission can be denied. In this case you need to write how to proceed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FAA3B0-6F02-3431-6458-A444565D9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8213" y="821708"/>
            <a:ext cx="2537135" cy="55695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6AC8DE0-E845-1237-FB30-96807C9502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2273" y="2856321"/>
            <a:ext cx="4486275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866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48FA1D7-6FE7-3677-F6CC-862408C1D2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Contact Picker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53DD28-5F28-D1FE-ED60-63AE848E0B75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99269" y="926306"/>
            <a:ext cx="11193462" cy="5005388"/>
          </a:xfrm>
        </p:spPr>
        <p:txBody>
          <a:bodyPr/>
          <a:lstStyle/>
          <a:p>
            <a:r>
              <a:rPr lang="en-US" dirty="0"/>
              <a:t>Displays a list of the contacts to choose among. </a:t>
            </a:r>
            <a:r>
              <a:rPr lang="en-US" dirty="0" smtClean="0"/>
              <a:t>(</a:t>
            </a:r>
            <a:r>
              <a:rPr lang="en-US" dirty="0" smtClean="0">
                <a:hlinkClick r:id="rId2"/>
              </a:rPr>
              <a:t>1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The following properties will be set to information about the chosen contact:</a:t>
            </a:r>
          </a:p>
          <a:p>
            <a:pPr lvl="1"/>
            <a:r>
              <a:rPr lang="en-US" sz="1800" dirty="0"/>
              <a:t>    </a:t>
            </a:r>
            <a:r>
              <a:rPr lang="en-US" sz="1800" dirty="0" err="1"/>
              <a:t>ContactName</a:t>
            </a:r>
            <a:r>
              <a:rPr lang="en-US" sz="1800" dirty="0"/>
              <a:t>: the contact's name</a:t>
            </a:r>
          </a:p>
          <a:p>
            <a:pPr lvl="1"/>
            <a:r>
              <a:rPr lang="en-US" sz="1800" dirty="0"/>
              <a:t>    </a:t>
            </a:r>
            <a:r>
              <a:rPr lang="en-US" sz="1800" dirty="0" err="1"/>
              <a:t>EmailAddress</a:t>
            </a:r>
            <a:r>
              <a:rPr lang="en-US" sz="1800" dirty="0"/>
              <a:t>: the contact's primary email address</a:t>
            </a:r>
          </a:p>
          <a:p>
            <a:pPr lvl="1"/>
            <a:r>
              <a:rPr lang="en-US" sz="1800" dirty="0"/>
              <a:t>    </a:t>
            </a:r>
            <a:r>
              <a:rPr lang="en-US" sz="1800" dirty="0" err="1"/>
              <a:t>ContactUri</a:t>
            </a:r>
            <a:r>
              <a:rPr lang="en-US" sz="1800" dirty="0"/>
              <a:t>: the contact's URI on the device</a:t>
            </a:r>
          </a:p>
          <a:p>
            <a:pPr lvl="1"/>
            <a:r>
              <a:rPr lang="en-US" sz="1800" dirty="0"/>
              <a:t>    </a:t>
            </a:r>
            <a:r>
              <a:rPr lang="en-US" sz="1800" dirty="0" err="1"/>
              <a:t>EmailAddressList</a:t>
            </a:r>
            <a:r>
              <a:rPr lang="en-US" sz="1800" dirty="0"/>
              <a:t>: a list of the contact's email addresses</a:t>
            </a:r>
          </a:p>
          <a:p>
            <a:pPr lvl="1"/>
            <a:r>
              <a:rPr lang="en-US" sz="1800" dirty="0"/>
              <a:t>    </a:t>
            </a:r>
            <a:r>
              <a:rPr lang="en-US" sz="1800" dirty="0" err="1"/>
              <a:t>PhoneNumber</a:t>
            </a:r>
            <a:r>
              <a:rPr lang="en-US" sz="1800" dirty="0"/>
              <a:t>: the contact's primary phone number</a:t>
            </a:r>
          </a:p>
          <a:p>
            <a:pPr lvl="1"/>
            <a:r>
              <a:rPr lang="en-US" sz="1800" dirty="0"/>
              <a:t>    </a:t>
            </a:r>
            <a:r>
              <a:rPr lang="en-US" sz="1800" dirty="0" err="1"/>
              <a:t>PhoneNumberList</a:t>
            </a:r>
            <a:r>
              <a:rPr lang="en-US" sz="1800" dirty="0"/>
              <a:t>: a list of the contact's phone numbers</a:t>
            </a:r>
          </a:p>
          <a:p>
            <a:pPr lvl="1"/>
            <a:r>
              <a:rPr lang="en-US" sz="1800" dirty="0"/>
              <a:t>    Picture: the name of the file containing the contact's image</a:t>
            </a: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814" y="4393990"/>
            <a:ext cx="4737312" cy="15377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7367" y="4393990"/>
            <a:ext cx="5654106" cy="12214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0234" y="1931358"/>
            <a:ext cx="3261019" cy="205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845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B291732-7C07-2856-7E82-24B97C44D9E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Email Picker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F1105-DC3B-DC3B-26E7-519E3C92FFE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99269" y="926306"/>
            <a:ext cx="11193462" cy="5005388"/>
          </a:xfrm>
        </p:spPr>
        <p:txBody>
          <a:bodyPr/>
          <a:lstStyle/>
          <a:p>
            <a:r>
              <a:rPr lang="en-US" dirty="0"/>
              <a:t>Text box. </a:t>
            </a:r>
          </a:p>
          <a:p>
            <a:r>
              <a:rPr lang="en-US" dirty="0"/>
              <a:t>If the user begins entering the name or email address of a contact, the phone will show a dropdown menu of choices that complete the entry. </a:t>
            </a:r>
          </a:p>
          <a:p>
            <a:r>
              <a:rPr lang="en-US" dirty="0"/>
              <a:t>The initial contents of the text box and the contents&lt; after user entry is in the Text property. If the Text property is initially empty, the contents of the Hint property will be faintly shown in the text box as a hint to the user</a:t>
            </a:r>
            <a:r>
              <a:rPr lang="en-US" dirty="0"/>
              <a:t>. 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383" y="3964310"/>
            <a:ext cx="6389390" cy="13644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1090" y="3799406"/>
            <a:ext cx="3626324" cy="109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39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17E63B-C7A6-F6E4-E5F6-022B9C2F707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Phone Call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9DDDC-3977-3122-6B32-3ECF1929D4B1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40200" y="926306"/>
            <a:ext cx="11193462" cy="5005388"/>
          </a:xfrm>
        </p:spPr>
        <p:txBody>
          <a:bodyPr/>
          <a:lstStyle/>
          <a:p>
            <a:r>
              <a:rPr lang="en-US" dirty="0"/>
              <a:t>A non-visible component</a:t>
            </a:r>
          </a:p>
          <a:p>
            <a:r>
              <a:rPr lang="en-US" dirty="0"/>
              <a:t>Makes a phone call to the number specified in the </a:t>
            </a:r>
            <a:r>
              <a:rPr lang="en-US" dirty="0" err="1"/>
              <a:t>PhoneNumber</a:t>
            </a:r>
            <a:r>
              <a:rPr lang="en-US" dirty="0"/>
              <a:t> property</a:t>
            </a:r>
          </a:p>
          <a:p>
            <a:r>
              <a:rPr lang="en-US" dirty="0" err="1"/>
              <a:t>MakePhoneCall</a:t>
            </a:r>
            <a:r>
              <a:rPr lang="en-US" dirty="0"/>
              <a:t> method, enabling the program to launch a phone call.</a:t>
            </a:r>
          </a:p>
          <a:p>
            <a:r>
              <a:rPr lang="en-US" dirty="0"/>
              <a:t>To directly specify the phone number (e.g., 650-555-1212), set the </a:t>
            </a:r>
            <a:r>
              <a:rPr lang="en-US" dirty="0" err="1"/>
              <a:t>PhoneNumber</a:t>
            </a:r>
            <a:r>
              <a:rPr lang="en-US" dirty="0"/>
              <a:t> property to a Text with the specified digits (e.g., "6505551212").</a:t>
            </a:r>
          </a:p>
          <a:p>
            <a:r>
              <a:rPr lang="en-US" dirty="0"/>
              <a:t>Dashes, dots, and parentheses may be included (e.g., "(650)-555-1212") but will be ignored; spaces may not be included</a:t>
            </a:r>
            <a:r>
              <a:rPr lang="en-US" dirty="0"/>
              <a:t>. 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467" y="4520834"/>
            <a:ext cx="7296786" cy="9310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0389" y="3552196"/>
            <a:ext cx="2439652" cy="2873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1988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933C6B6-A121-8EBB-177D-6151C7891F9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Phone number Picker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BFD08-3466-0360-C74F-EC044012AD9D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274213" y="926306"/>
            <a:ext cx="11193462" cy="5005388"/>
          </a:xfrm>
        </p:spPr>
        <p:txBody>
          <a:bodyPr/>
          <a:lstStyle/>
          <a:p>
            <a:r>
              <a:rPr lang="en-US" dirty="0"/>
              <a:t>Displays a list of the contacts' phone numbers to choose among. After the user has made a selection, the following properties will be set to information about the chosen contact:</a:t>
            </a:r>
          </a:p>
          <a:p>
            <a:pPr lvl="1"/>
            <a:r>
              <a:rPr lang="en-US" sz="2000" dirty="0"/>
              <a:t>    </a:t>
            </a:r>
            <a:r>
              <a:rPr lang="en-US" sz="1800" dirty="0" err="1"/>
              <a:t>ContactName</a:t>
            </a:r>
            <a:r>
              <a:rPr lang="en-US" sz="1800" dirty="0"/>
              <a:t>: the contact's name</a:t>
            </a:r>
          </a:p>
          <a:p>
            <a:pPr lvl="1"/>
            <a:r>
              <a:rPr lang="en-US" sz="1800" dirty="0"/>
              <a:t>    </a:t>
            </a:r>
            <a:r>
              <a:rPr lang="en-US" sz="1800" dirty="0" err="1"/>
              <a:t>PhoneNumber</a:t>
            </a:r>
            <a:r>
              <a:rPr lang="en-US" sz="1800" dirty="0"/>
              <a:t>: the contact's phone number</a:t>
            </a:r>
          </a:p>
          <a:p>
            <a:pPr lvl="1"/>
            <a:r>
              <a:rPr lang="en-US" sz="1800" dirty="0"/>
              <a:t>    </a:t>
            </a:r>
            <a:r>
              <a:rPr lang="en-US" sz="1800" dirty="0" err="1"/>
              <a:t>EmailAddress</a:t>
            </a:r>
            <a:r>
              <a:rPr lang="en-US" sz="1800" dirty="0"/>
              <a:t>: the contact's email address</a:t>
            </a:r>
          </a:p>
          <a:p>
            <a:pPr lvl="1"/>
            <a:r>
              <a:rPr lang="en-US" sz="1800" dirty="0"/>
              <a:t>    Picture: the name of the file containing the contact's image, which can be used as a Picture property value for the Image or </a:t>
            </a:r>
            <a:r>
              <a:rPr lang="en-US" sz="1800" dirty="0" err="1"/>
              <a:t>ImageSprite</a:t>
            </a:r>
            <a:r>
              <a:rPr lang="en-US" sz="1800" dirty="0"/>
              <a:t> component</a:t>
            </a:r>
            <a:r>
              <a:rPr lang="en-US" sz="1800" dirty="0"/>
              <a:t>. (</a:t>
            </a:r>
            <a:r>
              <a:rPr lang="en-US" sz="1800" dirty="0">
                <a:hlinkClick r:id="rId2"/>
              </a:rPr>
              <a:t>1</a:t>
            </a:r>
            <a:r>
              <a:rPr lang="en-US" sz="1800" dirty="0"/>
              <a:t>)</a:t>
            </a:r>
            <a:endParaRPr lang="en-US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629" y="3875784"/>
            <a:ext cx="6718538" cy="2094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65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DA9440B-0D6C-F6A1-4AFE-6B30D1DE68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Sharing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5E88B3-AF6F-8A5E-8183-58B1151CC89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87335" y="926306"/>
            <a:ext cx="11193462" cy="5005388"/>
          </a:xfrm>
        </p:spPr>
        <p:txBody>
          <a:bodyPr/>
          <a:lstStyle/>
          <a:p>
            <a:r>
              <a:rPr lang="en-US" dirty="0"/>
              <a:t>Sharing is a non-visible component </a:t>
            </a:r>
          </a:p>
          <a:p>
            <a:r>
              <a:rPr lang="en-US" dirty="0"/>
              <a:t>Enables sharing files and/or messages between your app and other apps installed on a device</a:t>
            </a:r>
          </a:p>
          <a:p>
            <a:r>
              <a:rPr lang="en-US" dirty="0"/>
              <a:t>Display a list of the installed apps that can handle the information provided</a:t>
            </a:r>
          </a:p>
          <a:p>
            <a:r>
              <a:rPr lang="en-US" dirty="0"/>
              <a:t>The file path can be taken directly from other components such as the Camera or the </a:t>
            </a:r>
            <a:r>
              <a:rPr lang="en-US" dirty="0" err="1"/>
              <a:t>ImagePicker</a:t>
            </a:r>
            <a:r>
              <a:rPr lang="en-US" dirty="0"/>
              <a:t>, but can also be specified directly to read from </a:t>
            </a:r>
            <a:r>
              <a:rPr lang="en-US" dirty="0"/>
              <a:t>storage 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200" y="3995737"/>
            <a:ext cx="7090700" cy="158293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39213" y="3381377"/>
            <a:ext cx="2327259" cy="304171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81063" y="3512105"/>
            <a:ext cx="2672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Sharing Phone numbers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9654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8C67E8-BAE7-C1E6-44B0-1B9ACC69DD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Texting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FF1EB-ADA0-6201-656A-4A130C0D8A0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09576" y="904874"/>
            <a:ext cx="8229599" cy="5495925"/>
          </a:xfrm>
        </p:spPr>
        <p:txBody>
          <a:bodyPr/>
          <a:lstStyle/>
          <a:p>
            <a:r>
              <a:rPr lang="en-US" dirty="0"/>
              <a:t>A component that will, when the </a:t>
            </a:r>
            <a:r>
              <a:rPr lang="en-US" dirty="0" err="1"/>
              <a:t>SendMessage</a:t>
            </a:r>
            <a:r>
              <a:rPr lang="en-US" dirty="0"/>
              <a:t> method is called, send the text message specified in the Message property to the phone number specified in the </a:t>
            </a:r>
            <a:r>
              <a:rPr lang="en-US" dirty="0" err="1"/>
              <a:t>PhoneNumber</a:t>
            </a:r>
            <a:r>
              <a:rPr lang="en-US" dirty="0"/>
              <a:t> property.</a:t>
            </a:r>
          </a:p>
          <a:p>
            <a:pPr lvl="1"/>
            <a:r>
              <a:rPr lang="en-US" sz="2000" dirty="0" smtClean="0"/>
              <a:t>If </a:t>
            </a:r>
            <a:r>
              <a:rPr lang="en-US" sz="2000" dirty="0"/>
              <a:t>the </a:t>
            </a:r>
            <a:r>
              <a:rPr lang="en-US" sz="2000" dirty="0" err="1"/>
              <a:t>ReceivingEnabled</a:t>
            </a:r>
            <a:r>
              <a:rPr lang="en-US" sz="2000" dirty="0"/>
              <a:t> property is set to 1 messages will not be received. </a:t>
            </a:r>
            <a:endParaRPr lang="en-US" sz="2000" dirty="0" smtClean="0"/>
          </a:p>
          <a:p>
            <a:pPr lvl="1"/>
            <a:r>
              <a:rPr lang="en-US" sz="2000" dirty="0" smtClean="0"/>
              <a:t>If </a:t>
            </a:r>
            <a:r>
              <a:rPr lang="en-US" sz="2000" dirty="0" err="1"/>
              <a:t>ReceivingEnabled</a:t>
            </a:r>
            <a:r>
              <a:rPr lang="en-US" sz="2000" dirty="0"/>
              <a:t> is set to 2 messages will be received only when the application is running. </a:t>
            </a:r>
            <a:endParaRPr lang="en-US" sz="2000" dirty="0" smtClean="0"/>
          </a:p>
          <a:p>
            <a:pPr lvl="1"/>
            <a:r>
              <a:rPr lang="en-US" sz="2000" dirty="0" smtClean="0"/>
              <a:t>Finally </a:t>
            </a:r>
            <a:r>
              <a:rPr lang="en-US" sz="2000" dirty="0"/>
              <a:t>if </a:t>
            </a:r>
            <a:r>
              <a:rPr lang="en-US" sz="2000" dirty="0" err="1"/>
              <a:t>ReceivingEnabled</a:t>
            </a:r>
            <a:r>
              <a:rPr lang="en-US" sz="2000" dirty="0"/>
              <a:t> is set to 3, messages will be received when the application is running and when the application is not running they will be queued and a notification displayed to the user.</a:t>
            </a:r>
          </a:p>
          <a:p>
            <a:r>
              <a:rPr lang="en-US" dirty="0" smtClean="0"/>
              <a:t>When </a:t>
            </a:r>
            <a:r>
              <a:rPr lang="en-US" dirty="0"/>
              <a:t>a message arrives, the </a:t>
            </a:r>
            <a:r>
              <a:rPr lang="en-US" dirty="0" err="1"/>
              <a:t>MessageReceived</a:t>
            </a:r>
            <a:r>
              <a:rPr lang="en-US" dirty="0"/>
              <a:t> event is </a:t>
            </a:r>
            <a:r>
              <a:rPr lang="en-US" dirty="0" smtClean="0"/>
              <a:t>raised </a:t>
            </a:r>
            <a:r>
              <a:rPr lang="en-US" dirty="0"/>
              <a:t>and provides the sending number and message</a:t>
            </a:r>
            <a:r>
              <a:rPr lang="en-US" dirty="0" smtClean="0"/>
              <a:t>.</a:t>
            </a:r>
          </a:p>
          <a:p>
            <a:r>
              <a:rPr lang="en-US" dirty="0"/>
              <a:t>If the </a:t>
            </a:r>
            <a:r>
              <a:rPr lang="en-US" dirty="0" err="1"/>
              <a:t>GoogleVoiceEnabled</a:t>
            </a:r>
            <a:r>
              <a:rPr lang="en-US" dirty="0"/>
              <a:t> property is true, messages can be sent over </a:t>
            </a:r>
            <a:r>
              <a:rPr lang="en-US" dirty="0" err="1"/>
              <a:t>Wifi</a:t>
            </a:r>
            <a:r>
              <a:rPr lang="en-US" dirty="0"/>
              <a:t> using Google Voice</a:t>
            </a:r>
            <a:r>
              <a:rPr lang="en-US" dirty="0" smtClean="0"/>
              <a:t>. </a:t>
            </a:r>
            <a:r>
              <a:rPr lang="en-US" dirty="0"/>
              <a:t>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  <a:endParaRPr lang="en-US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2481" y="838200"/>
            <a:ext cx="2868043" cy="5367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351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Texting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2767012" cy="533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Sending message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264" y="1833563"/>
            <a:ext cx="6657918" cy="1287378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7705726" y="1143000"/>
            <a:ext cx="3605212" cy="533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Receiving message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5712" y="1847761"/>
            <a:ext cx="4345356" cy="13142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127" y="3419474"/>
            <a:ext cx="3259603" cy="27432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3457" y="3563854"/>
            <a:ext cx="2752725" cy="271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8183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5B6694A-CCBA-DE26-5D66-2C4C1EB1C1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Twitter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F3D37-2BCB-DCB4-E88E-86FBBB43A628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59053" y="926305"/>
            <a:ext cx="8603972" cy="5517357"/>
          </a:xfrm>
        </p:spPr>
        <p:txBody>
          <a:bodyPr/>
          <a:lstStyle/>
          <a:p>
            <a:r>
              <a:rPr lang="en-US" dirty="0" smtClean="0"/>
              <a:t>Enables </a:t>
            </a:r>
            <a:r>
              <a:rPr lang="en-US" dirty="0"/>
              <a:t>communication with Twitter. </a:t>
            </a:r>
            <a:endParaRPr lang="en-US" dirty="0" smtClean="0"/>
          </a:p>
          <a:p>
            <a:r>
              <a:rPr lang="en-US" dirty="0" smtClean="0"/>
              <a:t>Requires Twitter authorization:</a:t>
            </a:r>
            <a:endParaRPr lang="en-US" dirty="0"/>
          </a:p>
          <a:p>
            <a:pPr marL="457200" lvl="1" indent="0">
              <a:buNone/>
            </a:pPr>
            <a:r>
              <a:rPr lang="en-US" dirty="0"/>
              <a:t>   </a:t>
            </a:r>
            <a:r>
              <a:rPr lang="en-US" sz="1800" dirty="0" smtClean="0"/>
              <a:t>Searching </a:t>
            </a:r>
            <a:r>
              <a:rPr lang="en-US" sz="1800" dirty="0"/>
              <a:t>Twitter for tweets or labels </a:t>
            </a:r>
            <a:endParaRPr lang="en-US" sz="1800" dirty="0" smtClean="0"/>
          </a:p>
          <a:p>
            <a:pPr marL="457200" lvl="1" indent="0">
              <a:buNone/>
            </a:pPr>
            <a:r>
              <a:rPr lang="en-US" sz="1800" dirty="0" smtClean="0"/>
              <a:t>    Sending </a:t>
            </a:r>
            <a:r>
              <a:rPr lang="en-US" sz="1800" dirty="0"/>
              <a:t>a </a:t>
            </a:r>
            <a:r>
              <a:rPr lang="en-US" sz="1800" dirty="0" smtClean="0"/>
              <a:t>Tweet</a:t>
            </a:r>
            <a:endParaRPr lang="en-US" sz="1800" dirty="0"/>
          </a:p>
          <a:p>
            <a:pPr marL="457200" lvl="1" indent="0">
              <a:buNone/>
            </a:pPr>
            <a:r>
              <a:rPr lang="en-US" sz="1800" dirty="0"/>
              <a:t>    Sending a Tweet with an </a:t>
            </a:r>
            <a:r>
              <a:rPr lang="en-US" sz="1800" dirty="0" smtClean="0"/>
              <a:t>Image</a:t>
            </a:r>
            <a:endParaRPr lang="en-US" sz="1800" dirty="0"/>
          </a:p>
          <a:p>
            <a:pPr marL="457200" lvl="1" indent="0">
              <a:buNone/>
            </a:pPr>
            <a:r>
              <a:rPr lang="en-US" sz="1800" dirty="0"/>
              <a:t>    Directing a message to a specific </a:t>
            </a:r>
            <a:r>
              <a:rPr lang="en-US" sz="1800" dirty="0" smtClean="0"/>
              <a:t>user</a:t>
            </a:r>
            <a:endParaRPr lang="en-US" sz="1800" dirty="0"/>
          </a:p>
          <a:p>
            <a:pPr marL="457200" lvl="1" indent="0">
              <a:buNone/>
            </a:pPr>
            <a:r>
              <a:rPr lang="en-US" sz="1800" dirty="0"/>
              <a:t>    Receiving the most recent messages directed to the logged-in </a:t>
            </a:r>
            <a:r>
              <a:rPr lang="en-US" sz="1800" dirty="0" smtClean="0"/>
              <a:t>user</a:t>
            </a:r>
            <a:endParaRPr lang="en-US" sz="1800" dirty="0"/>
          </a:p>
          <a:p>
            <a:pPr marL="457200" lvl="1" indent="0">
              <a:buNone/>
            </a:pPr>
            <a:r>
              <a:rPr lang="en-US" sz="1800" dirty="0"/>
              <a:t>    Following a specific </a:t>
            </a:r>
            <a:r>
              <a:rPr lang="en-US" sz="1800" dirty="0" smtClean="0"/>
              <a:t>user</a:t>
            </a:r>
            <a:endParaRPr lang="en-US" sz="1800" dirty="0"/>
          </a:p>
          <a:p>
            <a:pPr marL="457200" lvl="1" indent="0">
              <a:buNone/>
            </a:pPr>
            <a:r>
              <a:rPr lang="en-US" sz="1800" dirty="0"/>
              <a:t>    Ceasing to follow a specific user </a:t>
            </a:r>
          </a:p>
          <a:p>
            <a:pPr marL="457200" lvl="1" indent="0">
              <a:buNone/>
            </a:pPr>
            <a:r>
              <a:rPr lang="en-US" sz="1800" dirty="0"/>
              <a:t>    Getting a list of users following the logged-in </a:t>
            </a:r>
            <a:r>
              <a:rPr lang="en-US" sz="1800" dirty="0" smtClean="0"/>
              <a:t>user</a:t>
            </a:r>
            <a:endParaRPr lang="en-US" sz="1800" dirty="0"/>
          </a:p>
          <a:p>
            <a:pPr marL="457200" lvl="1" indent="0">
              <a:buNone/>
            </a:pPr>
            <a:r>
              <a:rPr lang="en-US" sz="1800" dirty="0"/>
              <a:t>    Getting the most recent messages of users followed by the logged-in </a:t>
            </a:r>
            <a:r>
              <a:rPr lang="en-US" sz="1800" dirty="0" smtClean="0"/>
              <a:t>user</a:t>
            </a:r>
            <a:endParaRPr lang="en-US" sz="1800" dirty="0"/>
          </a:p>
          <a:p>
            <a:pPr marL="457200" lvl="1" indent="0">
              <a:buNone/>
            </a:pPr>
            <a:r>
              <a:rPr lang="en-US" sz="1800" dirty="0"/>
              <a:t>    Getting the most recent mentions of the logged-in </a:t>
            </a:r>
            <a:r>
              <a:rPr lang="en-US" sz="1800" dirty="0" smtClean="0"/>
              <a:t>user</a:t>
            </a:r>
          </a:p>
          <a:p>
            <a:r>
              <a:rPr lang="en-US" dirty="0" smtClean="0"/>
              <a:t>You </a:t>
            </a:r>
            <a:r>
              <a:rPr lang="en-US" dirty="0"/>
              <a:t>must obtain a Consumer Key and Consumer Secret for Twitter authorization specific to your app from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twitter.com/oauth_clients/new</a:t>
            </a:r>
            <a:r>
              <a:rPr lang="en-US" dirty="0" smtClean="0"/>
              <a:t> </a:t>
            </a:r>
            <a:r>
              <a:rPr lang="en-US" sz="1800" dirty="0"/>
              <a:t>(</a:t>
            </a:r>
            <a:r>
              <a:rPr lang="en-US" sz="1800" dirty="0">
                <a:hlinkClick r:id="rId3"/>
              </a:rPr>
              <a:t>1</a:t>
            </a:r>
            <a:r>
              <a:rPr lang="en-US" sz="1800" dirty="0"/>
              <a:t>)</a:t>
            </a:r>
            <a:endParaRPr lang="en-US" sz="1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3037" y="3862388"/>
            <a:ext cx="2799077" cy="237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593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Twitter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647825" cy="452438"/>
          </a:xfrm>
        </p:spPr>
        <p:txBody>
          <a:bodyPr/>
          <a:lstStyle/>
          <a:p>
            <a:r>
              <a:rPr lang="en-US" dirty="0" smtClean="0"/>
              <a:t>Sending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1943101"/>
            <a:ext cx="4300537" cy="3113766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6181725" y="3366057"/>
            <a:ext cx="5410200" cy="6810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/>
              <a:t>In addition to messages, you can see Followers, </a:t>
            </a:r>
            <a:r>
              <a:rPr lang="en-US" sz="2000" dirty="0" err="1" smtClean="0"/>
              <a:t>SearchResultls</a:t>
            </a:r>
            <a:r>
              <a:rPr lang="en-US" sz="2000" dirty="0" smtClean="0"/>
              <a:t>, Mentions, etc. 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4663" y="1943101"/>
            <a:ext cx="4767262" cy="11937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8422" y="4181022"/>
            <a:ext cx="2678991" cy="2228850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7467600" y="1295400"/>
            <a:ext cx="2366963" cy="4524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Receiving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7148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6B553A5-8B44-4B2E-3B46-8AAFAE7ACA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Storing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A602D6-9988-30D1-28C8-2B14EF13921B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Apps created with App Inventor are initialized each time they run: If an app sets the value of a variable and the user then quits the app, the value of that variable will not be remembered the next time the app is run</a:t>
            </a:r>
            <a:r>
              <a:rPr lang="en-US" dirty="0"/>
              <a:t>. 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  <a:endParaRPr lang="en-US" dirty="0" smtClean="0"/>
          </a:p>
          <a:p>
            <a:r>
              <a:rPr lang="en-US" dirty="0" smtClean="0"/>
              <a:t>For storing data you have several options:</a:t>
            </a:r>
          </a:p>
          <a:p>
            <a:pPr lvl="1"/>
            <a:r>
              <a:rPr lang="en-US" dirty="0" smtClean="0"/>
              <a:t>Local files</a:t>
            </a:r>
          </a:p>
          <a:p>
            <a:pPr lvl="1"/>
            <a:r>
              <a:rPr lang="en-US" dirty="0" smtClean="0"/>
              <a:t>Local databases</a:t>
            </a:r>
          </a:p>
          <a:p>
            <a:pPr lvl="1"/>
            <a:r>
              <a:rPr lang="en-US" dirty="0" smtClean="0"/>
              <a:t>Spreadsheets</a:t>
            </a:r>
          </a:p>
          <a:p>
            <a:pPr lvl="1"/>
            <a:r>
              <a:rPr lang="en-US" dirty="0" smtClean="0"/>
              <a:t>Online databases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5140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18E1682-C632-CA72-FB7E-3A00179C12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TinyDB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F980B9-DF6C-5F70-7D01-24429DC8AAD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40201" y="926305"/>
            <a:ext cx="6884512" cy="5179219"/>
          </a:xfrm>
        </p:spPr>
        <p:txBody>
          <a:bodyPr/>
          <a:lstStyle/>
          <a:p>
            <a:r>
              <a:rPr lang="en-US" dirty="0"/>
              <a:t>Stores data for an app.</a:t>
            </a:r>
          </a:p>
          <a:p>
            <a:r>
              <a:rPr lang="en-US" dirty="0"/>
              <a:t>persistent data store for the app, data stored there will be available each time the app is run. </a:t>
            </a:r>
          </a:p>
          <a:p>
            <a:r>
              <a:rPr lang="en-US" dirty="0"/>
              <a:t>Data items are strings stored under tags. </a:t>
            </a:r>
          </a:p>
          <a:p>
            <a:r>
              <a:rPr lang="en-US" dirty="0"/>
              <a:t>There is only one data store per app. Even if you have multiple </a:t>
            </a:r>
            <a:r>
              <a:rPr lang="en-US" dirty="0" err="1"/>
              <a:t>TinyDB</a:t>
            </a:r>
            <a:r>
              <a:rPr lang="en-US" dirty="0"/>
              <a:t> components, they will use the same data store. </a:t>
            </a:r>
            <a:endParaRPr lang="en-US" dirty="0" smtClean="0"/>
          </a:p>
          <a:p>
            <a:r>
              <a:rPr lang="en-US" dirty="0" err="1" smtClean="0"/>
              <a:t>TinyWebDB</a:t>
            </a:r>
            <a:r>
              <a:rPr lang="en-US" dirty="0" smtClean="0"/>
              <a:t> - </a:t>
            </a:r>
            <a:r>
              <a:rPr lang="en-US" dirty="0"/>
              <a:t>Non-visible component that communicates with a Web service to store and retrieve information</a:t>
            </a:r>
            <a:r>
              <a:rPr lang="en-US" dirty="0" smtClean="0"/>
              <a:t>. </a:t>
            </a:r>
            <a:r>
              <a:rPr lang="en-US" dirty="0"/>
              <a:t>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9421" y="1481137"/>
            <a:ext cx="2918497" cy="345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79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To do list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466725"/>
          </a:xfrm>
        </p:spPr>
        <p:txBody>
          <a:bodyPr/>
          <a:lstStyle/>
          <a:p>
            <a:r>
              <a:rPr lang="en-US" dirty="0" smtClean="0"/>
              <a:t>Task: create to do list with help of </a:t>
            </a:r>
            <a:r>
              <a:rPr lang="en-US" dirty="0" err="1" smtClean="0"/>
              <a:t>TinyDB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87" y="1862137"/>
            <a:ext cx="4757737" cy="14376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3424237"/>
            <a:ext cx="3910012" cy="18706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199" y="1609726"/>
            <a:ext cx="4276725" cy="205192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72437" y="3805239"/>
            <a:ext cx="1790699" cy="268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8363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3D4F573-51D0-BA19-6FE2-1B5119D921F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Spreadsheet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82316-D74E-5E38-52BB-B22DAAD5E9AB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6291263" y="1123949"/>
            <a:ext cx="5805487" cy="571501"/>
          </a:xfrm>
        </p:spPr>
        <p:txBody>
          <a:bodyPr/>
          <a:lstStyle/>
          <a:p>
            <a:r>
              <a:rPr lang="en-US" dirty="0" smtClean="0"/>
              <a:t>Reading from spreadsheet</a:t>
            </a:r>
            <a:endParaRPr lang="en-US" i="1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25" y="4171951"/>
            <a:ext cx="1943100" cy="2043992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DA82316-D74E-5E38-52BB-B22DAAD5E9AB}"/>
              </a:ext>
            </a:extLst>
          </p:cNvPr>
          <p:cNvSpPr txBox="1">
            <a:spLocks/>
          </p:cNvSpPr>
          <p:nvPr/>
        </p:nvSpPr>
        <p:spPr>
          <a:xfrm>
            <a:off x="690563" y="1295399"/>
            <a:ext cx="5805487" cy="25765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Spreadsheet is a non-visible component for storing and receiving data from a Spreadsheet document using the Google Sheets API. </a:t>
            </a:r>
            <a:r>
              <a:rPr lang="en-US" dirty="0"/>
              <a:t>(</a:t>
            </a:r>
            <a:r>
              <a:rPr lang="en-US" dirty="0">
                <a:hlinkClick r:id="rId3"/>
              </a:rPr>
              <a:t>1</a:t>
            </a:r>
            <a:r>
              <a:rPr lang="en-US" dirty="0"/>
              <a:t>)</a:t>
            </a:r>
            <a:endParaRPr lang="en-US" dirty="0" smtClean="0"/>
          </a:p>
          <a:p>
            <a:r>
              <a:rPr lang="en-US" dirty="0" smtClean="0"/>
              <a:t>Share spreadsheet, specify address in properties and substitute edit with </a:t>
            </a:r>
            <a:r>
              <a:rPr lang="en-US" i="1" dirty="0" err="1" smtClean="0"/>
              <a:t>export?format</a:t>
            </a:r>
            <a:r>
              <a:rPr lang="en-US" i="1" dirty="0" smtClean="0"/>
              <a:t>=csv</a:t>
            </a:r>
            <a:endParaRPr lang="en-US" i="1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6218" y="1866900"/>
            <a:ext cx="5620532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9548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Spreadsheet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6296026" y="1143000"/>
            <a:ext cx="4629150" cy="7381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 smtClean="0"/>
              <a:t>Adding row to Spreadsheet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1"/>
          </p:nvPr>
        </p:nvSpPr>
        <p:spPr>
          <a:xfrm>
            <a:off x="538162" y="1143000"/>
            <a:ext cx="4700587" cy="50292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A Wide range of capabilities to play with Spreadsheet</a:t>
            </a:r>
            <a:br>
              <a:rPr lang="en-US" dirty="0" smtClean="0"/>
            </a:br>
            <a:r>
              <a:rPr lang="en-US" dirty="0" smtClean="0"/>
              <a:t>	</a:t>
            </a:r>
            <a:r>
              <a:rPr lang="en-US" sz="1600" dirty="0" smtClean="0"/>
              <a:t>Read column</a:t>
            </a:r>
          </a:p>
          <a:p>
            <a:pPr marL="0" indent="0">
              <a:buNone/>
            </a:pPr>
            <a:r>
              <a:rPr lang="en-US" sz="1600" dirty="0" smtClean="0"/>
              <a:t>	read row</a:t>
            </a:r>
          </a:p>
          <a:p>
            <a:pPr marL="0" indent="0">
              <a:buNone/>
            </a:pPr>
            <a:r>
              <a:rPr lang="en-US" sz="1600" dirty="0"/>
              <a:t>	</a:t>
            </a:r>
            <a:r>
              <a:rPr lang="en-US" sz="1600" dirty="0" smtClean="0"/>
              <a:t>remove column</a:t>
            </a:r>
          </a:p>
          <a:p>
            <a:pPr marL="0" indent="0">
              <a:buNone/>
            </a:pPr>
            <a:r>
              <a:rPr lang="en-US" sz="1600" dirty="0"/>
              <a:t>	</a:t>
            </a:r>
            <a:r>
              <a:rPr lang="en-US" sz="1600" dirty="0" smtClean="0"/>
              <a:t>remove row</a:t>
            </a:r>
          </a:p>
          <a:p>
            <a:pPr marL="0" indent="0">
              <a:buNone/>
            </a:pPr>
            <a:r>
              <a:rPr lang="en-US" sz="1600" dirty="0"/>
              <a:t>	</a:t>
            </a:r>
            <a:r>
              <a:rPr lang="en-US" sz="1600" dirty="0" smtClean="0"/>
              <a:t>add column</a:t>
            </a:r>
          </a:p>
          <a:p>
            <a:pPr marL="0" indent="0">
              <a:buNone/>
            </a:pPr>
            <a:r>
              <a:rPr lang="en-US" sz="1600" dirty="0"/>
              <a:t>	</a:t>
            </a:r>
            <a:r>
              <a:rPr lang="en-US" sz="1600" dirty="0" smtClean="0"/>
              <a:t>add row</a:t>
            </a:r>
          </a:p>
          <a:p>
            <a:pPr marL="0" indent="0">
              <a:buNone/>
            </a:pPr>
            <a:r>
              <a:rPr lang="en-US" sz="1600" dirty="0"/>
              <a:t>	</a:t>
            </a:r>
            <a:r>
              <a:rPr lang="en-US" sz="1600" dirty="0" smtClean="0"/>
              <a:t>read data (column, row, range)</a:t>
            </a:r>
          </a:p>
          <a:p>
            <a:pPr marL="0" indent="0">
              <a:buNone/>
            </a:pPr>
            <a:r>
              <a:rPr lang="en-US" sz="1600" dirty="0"/>
              <a:t>	</a:t>
            </a:r>
            <a:r>
              <a:rPr lang="en-US" sz="1600" dirty="0" smtClean="0"/>
              <a:t>write data (column, row, range)</a:t>
            </a:r>
            <a:endParaRPr lang="ru-RU" sz="1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3638" y="2044415"/>
            <a:ext cx="5562600" cy="1521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587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DDAE72-6ABA-2D06-32C1-AC1D9B292A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DataFile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5FD17-67EF-2DFC-4720-81912DD6BD8C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2999"/>
            <a:ext cx="11193462" cy="5457825"/>
          </a:xfrm>
        </p:spPr>
        <p:txBody>
          <a:bodyPr/>
          <a:lstStyle/>
          <a:p>
            <a:r>
              <a:rPr lang="en-US" dirty="0"/>
              <a:t>Component that allows reading CSV and JSON data. </a:t>
            </a:r>
            <a:endParaRPr lang="en-US" dirty="0" smtClean="0"/>
          </a:p>
          <a:p>
            <a:pPr lvl="1"/>
            <a:r>
              <a:rPr lang="en-US" sz="2000" dirty="0"/>
              <a:t>A CSV (comma-separated values) file is a text file that has a specific format which allows data to be saved in a table structured </a:t>
            </a:r>
            <a:r>
              <a:rPr lang="en-US" sz="2000" dirty="0" smtClean="0"/>
              <a:t>format</a:t>
            </a:r>
            <a:r>
              <a:rPr lang="en-US" sz="2000" dirty="0"/>
              <a:t> </a:t>
            </a:r>
            <a:r>
              <a:rPr lang="en-US" sz="2000" dirty="0" smtClean="0"/>
              <a:t>(</a:t>
            </a:r>
            <a:r>
              <a:rPr lang="en-US" sz="2000" dirty="0" smtClean="0">
                <a:hlinkClick r:id="rId2"/>
              </a:rPr>
              <a:t>3</a:t>
            </a:r>
            <a:r>
              <a:rPr lang="en-US" sz="2000" dirty="0" smtClean="0"/>
              <a:t>)</a:t>
            </a:r>
          </a:p>
          <a:p>
            <a:pPr lvl="1"/>
            <a:endParaRPr lang="en-US" sz="2000" dirty="0"/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1"/>
            <a:endParaRPr lang="en-US" sz="2000" dirty="0" smtClean="0"/>
          </a:p>
          <a:p>
            <a:pPr lvl="1"/>
            <a:r>
              <a:rPr lang="en-US" sz="2000" dirty="0" smtClean="0"/>
              <a:t>JSON - (</a:t>
            </a:r>
            <a:r>
              <a:rPr lang="en-US" sz="2000" dirty="0"/>
              <a:t>JavaScript Object </a:t>
            </a:r>
            <a:r>
              <a:rPr lang="en-US" sz="2000" dirty="0" smtClean="0"/>
              <a:t>Notation) </a:t>
            </a:r>
            <a:r>
              <a:rPr lang="en-US" sz="2000" dirty="0"/>
              <a:t>is an open standard file format and data interchange format that uses human-readable text to store and transmit data objects consisting of attribute–value pairs and arrays (or other serializable values</a:t>
            </a:r>
            <a:r>
              <a:rPr lang="en-US" sz="2000" dirty="0" smtClean="0"/>
              <a:t>) (</a:t>
            </a:r>
            <a:r>
              <a:rPr lang="en-US" sz="2000" dirty="0" smtClean="0">
                <a:hlinkClick r:id="rId3"/>
              </a:rPr>
              <a:t>4</a:t>
            </a:r>
            <a:r>
              <a:rPr lang="en-US" sz="2000" dirty="0" smtClean="0"/>
              <a:t>) </a:t>
            </a:r>
          </a:p>
          <a:p>
            <a:pPr lvl="1"/>
            <a:endParaRPr lang="en-US" sz="2000" dirty="0"/>
          </a:p>
          <a:p>
            <a:pPr lvl="1"/>
            <a:endParaRPr lang="en-US" sz="2000" dirty="0" smtClean="0"/>
          </a:p>
          <a:p>
            <a:r>
              <a:rPr lang="en-US" dirty="0" smtClean="0"/>
              <a:t>Can </a:t>
            </a:r>
            <a:r>
              <a:rPr lang="en-US" dirty="0"/>
              <a:t>be used together with the ChartData2D component to import data directly from a file to the Chart. </a:t>
            </a:r>
            <a:r>
              <a:rPr lang="en-US" dirty="0"/>
              <a:t>(</a:t>
            </a:r>
            <a:r>
              <a:rPr lang="en-US" dirty="0">
                <a:hlinkClick r:id="rId4"/>
              </a:rPr>
              <a:t>1</a:t>
            </a:r>
            <a:r>
              <a:rPr lang="en-US" dirty="0"/>
              <a:t>)</a:t>
            </a:r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5513" y="2200275"/>
            <a:ext cx="1791262" cy="14525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0412" y="2116724"/>
            <a:ext cx="1076325" cy="1536114"/>
          </a:xfrm>
          <a:prstGeom prst="rect">
            <a:avLst/>
          </a:prstGeom>
        </p:spPr>
      </p:pic>
      <p:cxnSp>
        <p:nvCxnSpPr>
          <p:cNvPr id="7" name="Прямая со стрелкой 6"/>
          <p:cNvCxnSpPr/>
          <p:nvPr/>
        </p:nvCxnSpPr>
        <p:spPr>
          <a:xfrm>
            <a:off x="4476750" y="2926556"/>
            <a:ext cx="2319338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73319" y="4567238"/>
            <a:ext cx="2609849" cy="846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217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DataFile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1052513"/>
          </a:xfrm>
        </p:spPr>
        <p:txBody>
          <a:bodyPr/>
          <a:lstStyle/>
          <a:p>
            <a:r>
              <a:rPr lang="en-US" dirty="0" smtClean="0"/>
              <a:t>Reading csv file and displaying results.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8" y="2403432"/>
            <a:ext cx="10249510" cy="2519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252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4CBD9B8-5A5F-AA4B-9217-0C95493F081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File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4D452-CF2F-A8CE-B76C-9EEB40F35CDA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9991725" cy="5005388"/>
          </a:xfrm>
        </p:spPr>
        <p:txBody>
          <a:bodyPr/>
          <a:lstStyle/>
          <a:p>
            <a:r>
              <a:rPr lang="en-US" dirty="0"/>
              <a:t>Non-visible component for storing and retrieving files. </a:t>
            </a:r>
            <a:endParaRPr lang="en-US" dirty="0" smtClean="0"/>
          </a:p>
          <a:p>
            <a:r>
              <a:rPr lang="en-US" dirty="0" smtClean="0"/>
              <a:t>Use </a:t>
            </a:r>
            <a:r>
              <a:rPr lang="en-US" dirty="0"/>
              <a:t>this component to write or read files on your device. The default </a:t>
            </a:r>
            <a:r>
              <a:rPr lang="en-US" dirty="0" err="1"/>
              <a:t>behaviour</a:t>
            </a:r>
            <a:r>
              <a:rPr lang="en-US" dirty="0"/>
              <a:t> is to write files to the private data directory associated with your App. </a:t>
            </a:r>
            <a:r>
              <a:rPr lang="en-US" dirty="0"/>
              <a:t>(</a:t>
            </a:r>
            <a:r>
              <a:rPr lang="en-US" dirty="0">
                <a:hlinkClick r:id="rId2"/>
              </a:rPr>
              <a:t>1</a:t>
            </a:r>
            <a:r>
              <a:rPr lang="en-US" dirty="0"/>
              <a:t>)</a:t>
            </a:r>
            <a:endParaRPr lang="en-US" dirty="0" smtClean="0"/>
          </a:p>
          <a:p>
            <a:r>
              <a:rPr lang="en-US" dirty="0" smtClean="0"/>
              <a:t>Scope</a:t>
            </a:r>
          </a:p>
          <a:p>
            <a:pPr lvl="1"/>
            <a:r>
              <a:rPr lang="en-US" sz="1800" dirty="0"/>
              <a:t>App: Files will be read from and written to app-specific storage on Android 2.2 and higher. </a:t>
            </a:r>
          </a:p>
          <a:p>
            <a:pPr lvl="1"/>
            <a:r>
              <a:rPr lang="en-US" sz="1800" dirty="0"/>
              <a:t>Asset: Files will be read from the app assets. </a:t>
            </a:r>
          </a:p>
          <a:p>
            <a:pPr lvl="1"/>
            <a:r>
              <a:rPr lang="en-US" sz="1800" dirty="0"/>
              <a:t>Cache: Files will be read from and written to the app’s cache directory. </a:t>
            </a:r>
            <a:endParaRPr lang="en-US" sz="1800" dirty="0" smtClean="0"/>
          </a:p>
          <a:p>
            <a:pPr lvl="1"/>
            <a:r>
              <a:rPr lang="en-US" sz="1800" dirty="0" smtClean="0"/>
              <a:t>Legacy</a:t>
            </a:r>
            <a:r>
              <a:rPr lang="en-US" sz="1800" dirty="0"/>
              <a:t>: Files will be read from and written to the file system using the App Inventor rules prior to release nb187. That is, file names starting with a single / will be read from and written to the root of the external storage directory, e.g., /</a:t>
            </a:r>
            <a:r>
              <a:rPr lang="en-US" sz="1800" dirty="0" err="1"/>
              <a:t>sdcard</a:t>
            </a:r>
            <a:r>
              <a:rPr lang="en-US" sz="1800" dirty="0"/>
              <a:t>/. Legacy functionality will not work on Android 11 or later.</a:t>
            </a:r>
          </a:p>
          <a:p>
            <a:pPr lvl="1"/>
            <a:r>
              <a:rPr lang="en-US" sz="1800" dirty="0"/>
              <a:t>Private: Files will be read from and written to the app’s private directory. </a:t>
            </a:r>
            <a:endParaRPr lang="en-US" sz="1800" dirty="0" smtClean="0"/>
          </a:p>
          <a:p>
            <a:pPr lvl="1"/>
            <a:r>
              <a:rPr lang="en-US" sz="1800" dirty="0" smtClean="0"/>
              <a:t>Shared</a:t>
            </a:r>
            <a:r>
              <a:rPr lang="en-US" sz="1800" dirty="0"/>
              <a:t>: Files will be read from and written to the device’s shared media directories, such as Pictures. </a:t>
            </a:r>
            <a:r>
              <a:rPr lang="en-US" sz="1800" dirty="0" smtClean="0"/>
              <a:t>(</a:t>
            </a:r>
            <a:r>
              <a:rPr lang="en-US" sz="1800" dirty="0" smtClean="0">
                <a:hlinkClick r:id="rId3"/>
              </a:rPr>
              <a:t>2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29900" y="2519361"/>
            <a:ext cx="1176337" cy="3573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6059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File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2886075" cy="766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Select read and write permissions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62" y="2081213"/>
            <a:ext cx="1806512" cy="1038225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3514726" y="1143000"/>
            <a:ext cx="3209924" cy="5191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Save, Show, Append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0938" y="1604963"/>
            <a:ext cx="1709738" cy="19209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5138" y="1662113"/>
            <a:ext cx="4524374" cy="144016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962" y="3404183"/>
            <a:ext cx="4010024" cy="116741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962" y="4811803"/>
            <a:ext cx="4752653" cy="13447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2288" y="3170951"/>
            <a:ext cx="4829174" cy="141929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45982" y="4743736"/>
            <a:ext cx="1738312" cy="171839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8389" y="4635744"/>
            <a:ext cx="1829887" cy="193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324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6372657-B385-292E-FF3D-56ACAF67CFE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Cloud DB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70E2F-B082-4D26-272D-BDD6F6535B19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414337" y="800099"/>
            <a:ext cx="9605963" cy="5781675"/>
          </a:xfrm>
        </p:spPr>
        <p:txBody>
          <a:bodyPr/>
          <a:lstStyle/>
          <a:p>
            <a:r>
              <a:rPr lang="en-US" sz="2000" dirty="0"/>
              <a:t>Non-visible component allowing you to store data on a Internet connected database server (using </a:t>
            </a:r>
            <a:r>
              <a:rPr lang="en-US" sz="2000" dirty="0" err="1"/>
              <a:t>Redis</a:t>
            </a:r>
            <a:r>
              <a:rPr lang="en-US" sz="2000" dirty="0"/>
              <a:t> </a:t>
            </a:r>
            <a:r>
              <a:rPr lang="en-US" sz="2000" dirty="0" smtClean="0"/>
              <a:t>software – Remote Dictionary Server). </a:t>
            </a:r>
          </a:p>
          <a:p>
            <a:r>
              <a:rPr lang="en-US" sz="2000" dirty="0" smtClean="0"/>
              <a:t>This </a:t>
            </a:r>
            <a:r>
              <a:rPr lang="en-US" sz="2000" dirty="0"/>
              <a:t>allows the users of your App to share data with each other. </a:t>
            </a:r>
            <a:r>
              <a:rPr lang="en-US" sz="2000" dirty="0" smtClean="0"/>
              <a:t>(</a:t>
            </a:r>
            <a:r>
              <a:rPr lang="en-US" sz="2000" dirty="0" smtClean="0">
                <a:hlinkClick r:id="rId2"/>
              </a:rPr>
              <a:t>1</a:t>
            </a:r>
            <a:r>
              <a:rPr lang="en-US" sz="2000" dirty="0" smtClean="0"/>
              <a:t>)</a:t>
            </a:r>
          </a:p>
          <a:p>
            <a:r>
              <a:rPr lang="en-US" sz="2000" dirty="0"/>
              <a:t>Whereas </a:t>
            </a:r>
            <a:r>
              <a:rPr lang="en-US" sz="2000" dirty="0" err="1"/>
              <a:t>TinyDB</a:t>
            </a:r>
            <a:r>
              <a:rPr lang="en-US" sz="2000" dirty="0"/>
              <a:t> stores data only on the device running the app, a </a:t>
            </a:r>
            <a:r>
              <a:rPr lang="en-US" sz="2000" dirty="0" err="1"/>
              <a:t>CloudDB</a:t>
            </a:r>
            <a:r>
              <a:rPr lang="en-US" sz="2000" dirty="0"/>
              <a:t> is shared among users on multiple devices running the same app because it stores data online, in the cloud. </a:t>
            </a:r>
            <a:endParaRPr lang="en-US" sz="2000" dirty="0" smtClean="0"/>
          </a:p>
          <a:p>
            <a:r>
              <a:rPr lang="en-US" sz="2000" dirty="0" smtClean="0"/>
              <a:t>Access </a:t>
            </a:r>
            <a:r>
              <a:rPr lang="en-US" sz="2000" dirty="0"/>
              <a:t>to the web data is </a:t>
            </a:r>
            <a:r>
              <a:rPr lang="en-US" sz="2000" b="1" i="1" dirty="0"/>
              <a:t>asynchronous</a:t>
            </a:r>
            <a:r>
              <a:rPr lang="en-US" sz="2000" dirty="0"/>
              <a:t>, which means storing and retrieving data may not happen immediately. </a:t>
            </a:r>
            <a:r>
              <a:rPr lang="en-US" sz="2000" dirty="0" smtClean="0"/>
              <a:t>(</a:t>
            </a:r>
            <a:r>
              <a:rPr lang="en-US" sz="2000" dirty="0" smtClean="0">
                <a:hlinkClick r:id="rId3"/>
              </a:rPr>
              <a:t>5</a:t>
            </a:r>
            <a:r>
              <a:rPr lang="en-US" sz="2000" dirty="0" smtClean="0"/>
              <a:t>)</a:t>
            </a:r>
          </a:p>
          <a:p>
            <a:r>
              <a:rPr lang="en-US" sz="1600" b="1" dirty="0" err="1" smtClean="0"/>
              <a:t>RedisPort</a:t>
            </a:r>
            <a:r>
              <a:rPr lang="en-US" sz="1600" b="1" dirty="0" smtClean="0"/>
              <a:t> </a:t>
            </a:r>
          </a:p>
          <a:p>
            <a:pPr lvl="1"/>
            <a:r>
              <a:rPr lang="en-US" sz="1600" dirty="0" smtClean="0"/>
              <a:t>The </a:t>
            </a:r>
            <a:r>
              <a:rPr lang="en-US" sz="1600" dirty="0" err="1"/>
              <a:t>Redis</a:t>
            </a:r>
            <a:r>
              <a:rPr lang="en-US" sz="1600" dirty="0"/>
              <a:t> Server port to use. Defaults to 6381</a:t>
            </a:r>
          </a:p>
          <a:p>
            <a:r>
              <a:rPr lang="en-US" sz="1600" b="1" dirty="0" err="1" smtClean="0"/>
              <a:t>RedisServer</a:t>
            </a:r>
            <a:r>
              <a:rPr lang="en-US" sz="1600" b="1" dirty="0" smtClean="0"/>
              <a:t> </a:t>
            </a:r>
          </a:p>
          <a:p>
            <a:pPr lvl="1"/>
            <a:r>
              <a:rPr lang="en-US" sz="1600" dirty="0" smtClean="0"/>
              <a:t>A </a:t>
            </a:r>
            <a:r>
              <a:rPr lang="en-US" sz="1600" dirty="0"/>
              <a:t>setting of “DEFAULT” means that the MIT server will be used.</a:t>
            </a:r>
          </a:p>
          <a:p>
            <a:r>
              <a:rPr lang="en-US" sz="1600" b="1" dirty="0"/>
              <a:t>Token</a:t>
            </a:r>
          </a:p>
          <a:p>
            <a:pPr lvl="1"/>
            <a:r>
              <a:rPr lang="en-US" sz="1600" dirty="0"/>
              <a:t>This field contains the authentication token used to login to the backed </a:t>
            </a:r>
            <a:r>
              <a:rPr lang="en-US" sz="1600" dirty="0" err="1"/>
              <a:t>Redis</a:t>
            </a:r>
            <a:r>
              <a:rPr lang="en-US" sz="1600" dirty="0"/>
              <a:t> server. For the “DEFAULT” server, do not edit this value, the system will fill it in for you</a:t>
            </a:r>
            <a:r>
              <a:rPr lang="en-US" sz="1600" dirty="0" smtClean="0"/>
              <a:t>. </a:t>
            </a:r>
            <a:r>
              <a:rPr lang="en-US" sz="1600" dirty="0"/>
              <a:t>If using your own </a:t>
            </a:r>
            <a:r>
              <a:rPr lang="en-US" sz="1600" dirty="0" err="1"/>
              <a:t>Redis</a:t>
            </a:r>
            <a:r>
              <a:rPr lang="en-US" sz="1600" dirty="0"/>
              <a:t> server, set a password in the server’s </a:t>
            </a:r>
            <a:r>
              <a:rPr lang="en-US" sz="1600" dirty="0" err="1"/>
              <a:t>config</a:t>
            </a:r>
            <a:r>
              <a:rPr lang="en-US" sz="1600" dirty="0"/>
              <a:t> and enter it here.</a:t>
            </a:r>
          </a:p>
          <a:p>
            <a:r>
              <a:rPr lang="en-US" sz="1600" b="1" dirty="0" err="1"/>
              <a:t>UseSSL</a:t>
            </a:r>
            <a:endParaRPr lang="en-US" sz="1600" b="1" dirty="0"/>
          </a:p>
          <a:p>
            <a:pPr lvl="1"/>
            <a:r>
              <a:rPr lang="en-US" sz="1600" dirty="0"/>
              <a:t>Set to true to use SSL to talk to </a:t>
            </a:r>
            <a:r>
              <a:rPr lang="en-US" sz="1600" dirty="0" err="1"/>
              <a:t>CloudDB</a:t>
            </a:r>
            <a:r>
              <a:rPr lang="en-US" sz="1600" dirty="0"/>
              <a:t>/</a:t>
            </a:r>
            <a:r>
              <a:rPr lang="en-US" sz="1600" dirty="0" err="1"/>
              <a:t>Redis</a:t>
            </a:r>
            <a:r>
              <a:rPr lang="en-US" sz="1600" dirty="0"/>
              <a:t> server. This should be set to True for the “DEFAULT” server.</a:t>
            </a:r>
            <a:endParaRPr lang="en-US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6616" y="1219200"/>
            <a:ext cx="2120131" cy="394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1093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CloudDB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1"/>
          </p:nvPr>
        </p:nvPicPr>
        <p:blipFill>
          <a:blip r:embed="rId2"/>
          <a:stretch>
            <a:fillRect/>
          </a:stretch>
        </p:blipFill>
        <p:spPr>
          <a:xfrm>
            <a:off x="689801" y="1990725"/>
            <a:ext cx="1596200" cy="166651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1952" y="838021"/>
            <a:ext cx="102393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If Default is not working (most probably, server is overloaded, get registered on redis.com (</a:t>
            </a:r>
            <a:r>
              <a:rPr lang="en-US" dirty="0" smtClean="0">
                <a:hlinkClick r:id="rId3"/>
              </a:rPr>
              <a:t>6</a:t>
            </a:r>
            <a:r>
              <a:rPr lang="en-US" dirty="0" smtClean="0"/>
              <a:t>)</a:t>
            </a:r>
          </a:p>
          <a:p>
            <a:r>
              <a:rPr lang="en-US" dirty="0"/>
              <a:t>	</a:t>
            </a:r>
            <a:r>
              <a:rPr lang="en-US" dirty="0" smtClean="0"/>
              <a:t>Up to 30 MB</a:t>
            </a:r>
          </a:p>
          <a:p>
            <a:r>
              <a:rPr lang="en-US" dirty="0"/>
              <a:t>	</a:t>
            </a:r>
            <a:r>
              <a:rPr lang="en-US" dirty="0" smtClean="0"/>
              <a:t>Up to 30 </a:t>
            </a:r>
            <a:r>
              <a:rPr lang="en-US" dirty="0" err="1" smtClean="0"/>
              <a:t>connectons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676" y="3730627"/>
            <a:ext cx="4919250" cy="27606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57825" y="1404242"/>
            <a:ext cx="60240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You need to copy Public endpoint and Security Password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8236" y="2283661"/>
            <a:ext cx="6253162" cy="8952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73057" y="3309938"/>
            <a:ext cx="2690104" cy="216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786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CloudDB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5" y="1181101"/>
            <a:ext cx="11115675" cy="430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1134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TinyWebDb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2" y="1143000"/>
            <a:ext cx="9005887" cy="1781175"/>
          </a:xfrm>
        </p:spPr>
        <p:txBody>
          <a:bodyPr/>
          <a:lstStyle/>
          <a:p>
            <a:r>
              <a:rPr lang="en-US" dirty="0" smtClean="0"/>
              <a:t>Several apps can share data</a:t>
            </a:r>
          </a:p>
          <a:p>
            <a:r>
              <a:rPr lang="en-US" dirty="0" smtClean="0"/>
              <a:t>Stored on the </a:t>
            </a:r>
            <a:r>
              <a:rPr lang="en-US" dirty="0"/>
              <a:t>Web (</a:t>
            </a:r>
            <a:r>
              <a:rPr lang="en-US" dirty="0">
                <a:hlinkClick r:id="rId2"/>
              </a:rPr>
              <a:t>http://tinywebdb.appinventor.mit.edu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)</a:t>
            </a:r>
          </a:p>
          <a:p>
            <a:r>
              <a:rPr lang="en-US" dirty="0" smtClean="0"/>
              <a:t>The </a:t>
            </a:r>
            <a:r>
              <a:rPr lang="en-US" dirty="0"/>
              <a:t>database will store at most 2000 </a:t>
            </a:r>
            <a:r>
              <a:rPr lang="en-US" dirty="0" smtClean="0"/>
              <a:t>entries</a:t>
            </a:r>
          </a:p>
          <a:p>
            <a:r>
              <a:rPr lang="en-US" dirty="0" smtClean="0"/>
              <a:t>Individual </a:t>
            </a:r>
            <a:r>
              <a:rPr lang="en-US" dirty="0"/>
              <a:t>data values are limited to at most 500 </a:t>
            </a:r>
            <a:r>
              <a:rPr lang="en-US" dirty="0" smtClean="0"/>
              <a:t>characters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67887" y="814387"/>
            <a:ext cx="1876425" cy="21614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3790950"/>
            <a:ext cx="4605337" cy="207920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176" y="3844199"/>
            <a:ext cx="5293537" cy="19388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81138" y="3281363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Save data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300788" y="3281363"/>
            <a:ext cx="1556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Retrieve data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902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A6A88AA-4FD5-6810-345D-CCA8E4A9939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Firebase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4A5AD-D93F-531B-3E44-D0ED9227F0BE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395288" y="962025"/>
            <a:ext cx="11193462" cy="3000375"/>
          </a:xfrm>
        </p:spPr>
        <p:txBody>
          <a:bodyPr/>
          <a:lstStyle/>
          <a:p>
            <a:r>
              <a:rPr lang="en-US" dirty="0"/>
              <a:t>Non-visible component that communicates with Firebase to store and retrieve information</a:t>
            </a:r>
            <a:r>
              <a:rPr lang="en-US" dirty="0" smtClean="0"/>
              <a:t>.</a:t>
            </a:r>
          </a:p>
          <a:p>
            <a:r>
              <a:rPr lang="en-US" b="1" dirty="0"/>
              <a:t>Firebase</a:t>
            </a:r>
            <a:r>
              <a:rPr lang="en-US" dirty="0"/>
              <a:t> is an app development platform that helps you build and grow apps and </a:t>
            </a:r>
            <a:r>
              <a:rPr lang="en-US" dirty="0" smtClean="0"/>
              <a:t>games (</a:t>
            </a:r>
            <a:r>
              <a:rPr lang="en-US" dirty="0" smtClean="0">
                <a:hlinkClick r:id="rId2"/>
              </a:rPr>
              <a:t>7</a:t>
            </a:r>
            <a:r>
              <a:rPr lang="en-US" dirty="0" smtClean="0"/>
              <a:t>). </a:t>
            </a:r>
          </a:p>
          <a:p>
            <a:r>
              <a:rPr lang="en-US" dirty="0" smtClean="0"/>
              <a:t>Allows to store data and synchronize then across all users.</a:t>
            </a:r>
          </a:p>
          <a:p>
            <a:r>
              <a:rPr lang="en-US" dirty="0" smtClean="0"/>
              <a:t>Some services, like Real-time Database is free, others may require payment.</a:t>
            </a:r>
          </a:p>
          <a:p>
            <a:r>
              <a:rPr lang="en-US" dirty="0" smtClean="0"/>
              <a:t>Structure is NoSQL, storage system – Key - Value</a:t>
            </a:r>
          </a:p>
          <a:p>
            <a:endParaRPr lang="en-US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113" y="4148139"/>
            <a:ext cx="5856324" cy="20383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0088" y="4148139"/>
            <a:ext cx="30786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Go to </a:t>
            </a:r>
            <a:r>
              <a:rPr lang="en-US" dirty="0" smtClean="0"/>
              <a:t>firebase.google.com</a:t>
            </a:r>
          </a:p>
          <a:p>
            <a:r>
              <a:rPr lang="en-US" dirty="0" smtClean="0"/>
              <a:t>Get Registered</a:t>
            </a:r>
          </a:p>
          <a:p>
            <a:r>
              <a:rPr lang="en-US" dirty="0" smtClean="0"/>
              <a:t>Create </a:t>
            </a:r>
            <a:r>
              <a:rPr lang="en-US" dirty="0" err="1" smtClean="0"/>
              <a:t>Realtime</a:t>
            </a:r>
            <a:r>
              <a:rPr lang="en-US" dirty="0" smtClean="0"/>
              <a:t> Database</a:t>
            </a:r>
          </a:p>
          <a:p>
            <a:r>
              <a:rPr lang="en-US" dirty="0" smtClean="0"/>
              <a:t>Add several Key-Value pairs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51829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137525" cy="522288"/>
          </a:xfrm>
        </p:spPr>
        <p:txBody>
          <a:bodyPr/>
          <a:lstStyle/>
          <a:p>
            <a:r>
              <a:rPr lang="en-US" dirty="0" smtClean="0"/>
              <a:t>Displaying data from Firebase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766763"/>
          </a:xfrm>
        </p:spPr>
        <p:txBody>
          <a:bodyPr/>
          <a:lstStyle/>
          <a:p>
            <a:r>
              <a:rPr lang="en-US" dirty="0" smtClean="0"/>
              <a:t>Task: Creating application for smart home. Temperature and Humidity should be displayed, LED status should be shown with possibility to Turn on/off.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8163" y="1957388"/>
            <a:ext cx="39293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Step 1. Add </a:t>
            </a:r>
            <a:r>
              <a:rPr lang="en-US" dirty="0" err="1" smtClean="0"/>
              <a:t>FirebaseDB</a:t>
            </a:r>
            <a:r>
              <a:rPr lang="en-US" dirty="0" smtClean="0"/>
              <a:t> component </a:t>
            </a:r>
          </a:p>
          <a:p>
            <a:r>
              <a:rPr lang="en-US" dirty="0" smtClean="0"/>
              <a:t>Configure accordingly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400" y="2651344"/>
            <a:ext cx="2244949" cy="34732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199" y="2603719"/>
            <a:ext cx="5857875" cy="19560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8613" y="4462463"/>
            <a:ext cx="4872037" cy="1741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211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Firebase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1"/>
            <a:ext cx="4429125" cy="547688"/>
          </a:xfrm>
        </p:spPr>
        <p:txBody>
          <a:bodyPr/>
          <a:lstStyle/>
          <a:p>
            <a:pPr marL="0" indent="0">
              <a:buNone/>
            </a:pPr>
            <a:r>
              <a:rPr lang="en-US" sz="1600" dirty="0" smtClean="0"/>
              <a:t>Call </a:t>
            </a:r>
            <a:r>
              <a:rPr lang="en-US" sz="1600" dirty="0" err="1" smtClean="0"/>
              <a:t>GetTagList</a:t>
            </a:r>
            <a:r>
              <a:rPr lang="en-US" sz="1600" dirty="0" smtClean="0"/>
              <a:t> when screen is Initialized and every Second to see </a:t>
            </a:r>
            <a:r>
              <a:rPr lang="en-US" sz="1600" dirty="0" err="1" smtClean="0"/>
              <a:t>realtime</a:t>
            </a:r>
            <a:r>
              <a:rPr lang="en-US" sz="1600" dirty="0" smtClean="0"/>
              <a:t> updates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046" y="1814512"/>
            <a:ext cx="3387266" cy="17287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774" y="3595688"/>
            <a:ext cx="4886325" cy="28753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9637" y="2566988"/>
            <a:ext cx="4543676" cy="3219450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6381750" y="1143001"/>
            <a:ext cx="4429125" cy="5476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 smtClean="0"/>
              <a:t>Having known the tags, we can easily retrieve necessary information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9321020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Writing to Firebase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193462" cy="5238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Let’s add switch, which will allow us control LED remotely.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313" y="1666875"/>
            <a:ext cx="4881848" cy="34377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325" y="1838325"/>
            <a:ext cx="2502588" cy="14287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7463" y="3767136"/>
            <a:ext cx="2577450" cy="14811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82865" y="1795464"/>
            <a:ext cx="2420508" cy="16621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40504" y="3686175"/>
            <a:ext cx="2337157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14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0F1632-D495-5175-99C8-45C2ECD5B4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E057D-44F3-1944-0693-2A989A4BF680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2"/>
              </a:rPr>
              <a:t>http://ai2.appinventor.mit.edu</a:t>
            </a:r>
            <a:r>
              <a:rPr lang="en-US" dirty="0"/>
              <a:t> 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ai2.appinventor.mit.edu/reference/components/storage.html#File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support.google.com/google-ads/answer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en.wikipedia.org/wiki/JSON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runestone.academy/ns/books/published/mobilecsp/Unit7-Using-Analyzing-Data/Clicker-App-with-CloudDB-optional.html</a:t>
            </a:r>
            <a:endParaRPr lang="en-US" dirty="0"/>
          </a:p>
          <a:p>
            <a:pPr marL="457200" indent="-457200">
              <a:buFont typeface="+mj-lt"/>
              <a:buAutoNum type="arabicPeriod"/>
            </a:pPr>
            <a:r>
              <a:rPr lang="en-US" dirty="0" smtClean="0">
                <a:hlinkClick r:id="rId7"/>
              </a:rPr>
              <a:t>https://redis.com</a:t>
            </a:r>
            <a:r>
              <a:rPr lang="en-US" dirty="0" smtClean="0"/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>
                <a:hlinkClick r:id="rId8"/>
              </a:rPr>
              <a:t>https://firebase.google.com</a:t>
            </a:r>
            <a:r>
              <a:rPr lang="en-US" dirty="0" smtClean="0">
                <a:hlinkClick r:id="rId8"/>
              </a:rPr>
              <a:t>/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34827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13805</TotalTime>
  <Words>1466</Words>
  <Application>Microsoft Office PowerPoint</Application>
  <PresentationFormat>Широкоэкранный</PresentationFormat>
  <Paragraphs>195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JNazarov</cp:lastModifiedBy>
  <cp:revision>108</cp:revision>
  <dcterms:created xsi:type="dcterms:W3CDTF">2015-06-15T09:27:21Z</dcterms:created>
  <dcterms:modified xsi:type="dcterms:W3CDTF">2023-06-09T08:28:15Z</dcterms:modified>
</cp:coreProperties>
</file>