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256" r:id="rId2"/>
    <p:sldId id="259" r:id="rId3"/>
    <p:sldId id="260" r:id="rId4"/>
    <p:sldId id="263" r:id="rId5"/>
    <p:sldId id="261" r:id="rId6"/>
    <p:sldId id="265" r:id="rId7"/>
    <p:sldId id="266" r:id="rId8"/>
    <p:sldId id="287" r:id="rId9"/>
    <p:sldId id="264" r:id="rId10"/>
    <p:sldId id="262" r:id="rId11"/>
    <p:sldId id="267" r:id="rId12"/>
    <p:sldId id="268" r:id="rId13"/>
    <p:sldId id="273" r:id="rId14"/>
    <p:sldId id="282" r:id="rId15"/>
    <p:sldId id="275" r:id="rId16"/>
    <p:sldId id="276" r:id="rId17"/>
    <p:sldId id="277" r:id="rId18"/>
    <p:sldId id="278" r:id="rId19"/>
    <p:sldId id="279" r:id="rId20"/>
    <p:sldId id="280" r:id="rId21"/>
    <p:sldId id="274" r:id="rId22"/>
    <p:sldId id="281" r:id="rId23"/>
    <p:sldId id="283" r:id="rId24"/>
    <p:sldId id="284" r:id="rId25"/>
    <p:sldId id="285" r:id="rId26"/>
    <p:sldId id="269" r:id="rId27"/>
    <p:sldId id="271" r:id="rId28"/>
    <p:sldId id="272" r:id="rId29"/>
    <p:sldId id="286" r:id="rId30"/>
    <p:sldId id="270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hirin Primkulova" initials="SP" lastIdx="1" clrIdx="0">
    <p:extLst>
      <p:ext uri="{19B8F6BF-5375-455C-9EA6-DF929625EA0E}">
        <p15:presenceInfo xmlns:p15="http://schemas.microsoft.com/office/powerpoint/2012/main" userId="S-1-5-21-2818245935-2175833411-3614128155-1282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3F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89576" autoAdjust="0"/>
  </p:normalViewPr>
  <p:slideViewPr>
    <p:cSldViewPr snapToGrid="0">
      <p:cViewPr>
        <p:scale>
          <a:sx n="75" d="100"/>
          <a:sy n="75" d="100"/>
        </p:scale>
        <p:origin x="934" y="14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272412-ECD9-4589-8F80-ED35644F1A6B}" type="datetimeFigureOut">
              <a:rPr lang="en-US" smtClean="0"/>
              <a:t>6/6/2023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A4C0F7-5F49-42B7-B90C-A2B4D6FD84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3724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08FEAA-E783-4131-9DA7-62CFDA3CD5C6}" type="datetimeFigureOut">
              <a:rPr lang="ru-RU" smtClean="0"/>
              <a:t>06.06.2023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5B222E-BDCB-47D8-B281-B3A0CD8591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79908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2709863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en-GB" dirty="0"/>
              <a:t>Presentation Title </a:t>
            </a:r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065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163513" y="130175"/>
            <a:ext cx="7151687" cy="52228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Slide title 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 hasCustomPrompt="1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3617384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193" y="2694430"/>
            <a:ext cx="6705614" cy="1469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638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ovisens.com/en/solutions/mobile-sensing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://ai2.appinventor.mit.edu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://ai2.appinventor.mit.edu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hyperlink" Target="https://en.wikipedia.org/wiki/Lux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://ai2.appinventor.mit.edu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ai2.appinventor.mit.edu/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hyperlink" Target="http://ai2.appinventor.mit.edu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hyperlink" Target="http://ai2.appinventor.mit.edu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ai2.appinventor.mit.edu/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hyperlink" Target="http://ai2.appinventor.mit.edu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hyperlink" Target="http://ai2.appinventor.mit.edu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hyperlink" Target="http://ai2.appinventor.mit.edu/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appinventor.mit.edu/explore" TargetMode="External"/><Relationship Id="rId2" Type="http://schemas.openxmlformats.org/officeDocument/2006/relationships/hyperlink" Target="http://ai2.appinventor.mit.edu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movisens.com/en/solutions/mobile-sensing/" TargetMode="External"/><Relationship Id="rId4" Type="http://schemas.openxmlformats.org/officeDocument/2006/relationships/hyperlink" Target="https://en.wikipedia.org/wiki/Lux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74789" y="1809917"/>
            <a:ext cx="7867135" cy="280076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Visual Programming</a:t>
            </a:r>
          </a:p>
          <a:p>
            <a:pPr algn="ctr"/>
            <a:r>
              <a:rPr lang="en-US" sz="4400" b="1" dirty="0"/>
              <a:t>Lecture </a:t>
            </a:r>
            <a:r>
              <a:rPr lang="en-US" sz="4400" b="1" dirty="0" smtClean="0"/>
              <a:t>11</a:t>
            </a:r>
            <a:endParaRPr lang="en-US" sz="4400" b="1" dirty="0"/>
          </a:p>
          <a:p>
            <a:pPr algn="ctr"/>
            <a:endParaRPr lang="en-US" sz="4400" b="1" dirty="0"/>
          </a:p>
          <a:p>
            <a:pPr algn="ctr"/>
            <a:r>
              <a:rPr lang="en-US" sz="4400" b="1" dirty="0" smtClean="0"/>
              <a:t>Programming sensors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34903838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078EFA5-3DE1-449E-9948-D161F9021A5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Agenda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0F2FE-A60B-463B-A58D-4EF22AFAF67B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Sensors in general</a:t>
            </a:r>
          </a:p>
          <a:p>
            <a:r>
              <a:rPr lang="en-US" dirty="0" smtClean="0"/>
              <a:t>Sensors in </a:t>
            </a:r>
            <a:r>
              <a:rPr lang="en-US" dirty="0" err="1" smtClean="0"/>
              <a:t>MITAppInventor</a:t>
            </a:r>
            <a:endParaRPr lang="en-US" dirty="0" smtClean="0"/>
          </a:p>
          <a:p>
            <a:r>
              <a:rPr lang="en-US" dirty="0" smtClean="0"/>
              <a:t>Maps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76561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Definition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538163" y="1142999"/>
            <a:ext cx="11193462" cy="5400675"/>
          </a:xfrm>
        </p:spPr>
        <p:txBody>
          <a:bodyPr/>
          <a:lstStyle/>
          <a:p>
            <a:r>
              <a:rPr lang="en-US" dirty="0" smtClean="0"/>
              <a:t>Sensors are devices that can detect changes in the environment. In other words, these devices “sense”. </a:t>
            </a:r>
          </a:p>
          <a:p>
            <a:r>
              <a:rPr lang="en-US" dirty="0" smtClean="0"/>
              <a:t>Human beings also have “sensors”: </a:t>
            </a:r>
            <a:r>
              <a:rPr lang="en-US" dirty="0"/>
              <a:t>eyes, ears, nose, skin and </a:t>
            </a:r>
            <a:r>
              <a:rPr lang="en-US" dirty="0" smtClean="0"/>
              <a:t>tongue, which can detect changes and react accordingly. In addition to those, human body also has balance sensor, body position sensors and others.</a:t>
            </a:r>
          </a:p>
          <a:p>
            <a:r>
              <a:rPr lang="en-US" dirty="0" smtClean="0"/>
              <a:t>Typical examples of sensors can be:</a:t>
            </a:r>
          </a:p>
          <a:p>
            <a:pPr lvl="2"/>
            <a:r>
              <a:rPr lang="en-US" dirty="0" smtClean="0"/>
              <a:t>Temperature</a:t>
            </a:r>
          </a:p>
          <a:p>
            <a:pPr lvl="2"/>
            <a:r>
              <a:rPr lang="en-US" dirty="0" smtClean="0"/>
              <a:t>Humidity</a:t>
            </a:r>
          </a:p>
          <a:p>
            <a:pPr lvl="2"/>
            <a:r>
              <a:rPr lang="en-US" dirty="0" smtClean="0"/>
              <a:t>Proximity</a:t>
            </a:r>
          </a:p>
          <a:p>
            <a:pPr lvl="2"/>
            <a:r>
              <a:rPr lang="en-US" dirty="0" smtClean="0"/>
              <a:t>Gyroscope</a:t>
            </a:r>
          </a:p>
          <a:p>
            <a:pPr lvl="2"/>
            <a:r>
              <a:rPr lang="en-US" dirty="0" smtClean="0"/>
              <a:t>Accelerometer</a:t>
            </a:r>
          </a:p>
          <a:p>
            <a:pPr lvl="2"/>
            <a:r>
              <a:rPr lang="en-US" dirty="0" smtClean="0"/>
              <a:t>Pressure</a:t>
            </a:r>
          </a:p>
          <a:p>
            <a:pPr lvl="2"/>
            <a:r>
              <a:rPr lang="en-US" dirty="0" smtClean="0"/>
              <a:t>Light</a:t>
            </a:r>
          </a:p>
          <a:p>
            <a:pPr lvl="2"/>
            <a:r>
              <a:rPr lang="en-US" dirty="0" smtClean="0"/>
              <a:t>Ultrasonic, Infrared</a:t>
            </a:r>
          </a:p>
          <a:p>
            <a:pPr lvl="2"/>
            <a:r>
              <a:rPr lang="en-US" dirty="0" smtClean="0"/>
              <a:t>Smoke, gas</a:t>
            </a:r>
            <a:endParaRPr lang="en-US" dirty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8088017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Sensors in mobile phones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329883" y="1036320"/>
            <a:ext cx="10338117" cy="421640"/>
          </a:xfrm>
        </p:spPr>
        <p:txBody>
          <a:bodyPr/>
          <a:lstStyle/>
          <a:p>
            <a:r>
              <a:rPr lang="en-US" dirty="0" smtClean="0"/>
              <a:t>Let’s </a:t>
            </a:r>
            <a:r>
              <a:rPr lang="en-US" dirty="0" smtClean="0"/>
              <a:t>see and understand </a:t>
            </a:r>
            <a:r>
              <a:rPr lang="en-US" dirty="0" smtClean="0"/>
              <a:t>the purpose of each sensor in mobile phones.</a:t>
            </a:r>
          </a:p>
          <a:p>
            <a:pPr lvl="1"/>
            <a:endParaRPr lang="ru-RU" dirty="0"/>
          </a:p>
        </p:txBody>
      </p:sp>
      <p:pic>
        <p:nvPicPr>
          <p:cNvPr id="3074" name="Picture 2" descr="https://www.movisens.com/wp-content/uploads/Smartphone_sensor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080" y="1841817"/>
            <a:ext cx="7589520" cy="4311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077960" y="5852160"/>
            <a:ext cx="20569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Image </a:t>
            </a:r>
            <a:r>
              <a:rPr lang="en-US" dirty="0"/>
              <a:t>is from: </a:t>
            </a:r>
            <a:r>
              <a:rPr lang="en-US" dirty="0" smtClean="0"/>
              <a:t>(</a:t>
            </a:r>
            <a:r>
              <a:rPr lang="en-US" dirty="0" smtClean="0">
                <a:hlinkClick r:id="rId3"/>
              </a:rPr>
              <a:t>4</a:t>
            </a:r>
            <a:r>
              <a:rPr lang="en-US" dirty="0" smtClean="0"/>
              <a:t>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23921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Sensors in </a:t>
            </a:r>
            <a:r>
              <a:rPr lang="en-US" dirty="0" err="1" smtClean="0"/>
              <a:t>MITAppInventor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538162" y="1143000"/>
            <a:ext cx="4305301" cy="5005388"/>
          </a:xfrm>
        </p:spPr>
        <p:txBody>
          <a:bodyPr/>
          <a:lstStyle/>
          <a:p>
            <a:r>
              <a:rPr lang="en-US" dirty="0" smtClean="0"/>
              <a:t>In addition to standard ones, in </a:t>
            </a:r>
            <a:r>
              <a:rPr lang="en-US" dirty="0" err="1" smtClean="0"/>
              <a:t>MITAppInventors</a:t>
            </a:r>
            <a:r>
              <a:rPr lang="en-US" dirty="0" smtClean="0"/>
              <a:t> we also have</a:t>
            </a:r>
          </a:p>
          <a:p>
            <a:r>
              <a:rPr lang="en-US" dirty="0" smtClean="0"/>
              <a:t>Barcode Scanner</a:t>
            </a:r>
          </a:p>
          <a:p>
            <a:r>
              <a:rPr lang="en-US" dirty="0" smtClean="0"/>
              <a:t>Location Sensor (can be substituted with GPS or working based on GPS data)</a:t>
            </a:r>
          </a:p>
          <a:p>
            <a:r>
              <a:rPr lang="en-US" dirty="0" smtClean="0"/>
              <a:t>Pedometer (which can work based on information provided by accelerometer)</a:t>
            </a:r>
          </a:p>
          <a:p>
            <a:r>
              <a:rPr lang="en-US" dirty="0" err="1" smtClean="0"/>
              <a:t>NearField</a:t>
            </a:r>
            <a:r>
              <a:rPr lang="en-US" dirty="0" smtClean="0"/>
              <a:t> – to provide NFC capabilities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4849" y="1112045"/>
            <a:ext cx="5156950" cy="5067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0639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Temperature Sensor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11193462" cy="1933575"/>
          </a:xfrm>
        </p:spPr>
        <p:txBody>
          <a:bodyPr/>
          <a:lstStyle/>
          <a:p>
            <a:r>
              <a:rPr lang="en-US" dirty="0" smtClean="0"/>
              <a:t>Task: create user interface where current temperature will be displayed. If temperature goes dangerous, make a corresponding notification.</a:t>
            </a:r>
          </a:p>
          <a:p>
            <a:r>
              <a:rPr lang="en-US" dirty="0" smtClean="0"/>
              <a:t>Step 1: Measure current temperature and display it on the screen</a:t>
            </a:r>
          </a:p>
          <a:p>
            <a:r>
              <a:rPr lang="en-US" dirty="0" smtClean="0"/>
              <a:t>Step 2: Add condition for temperature above </a:t>
            </a:r>
            <a:r>
              <a:rPr lang="en-US" dirty="0"/>
              <a:t>35 </a:t>
            </a:r>
            <a:r>
              <a:rPr lang="en-US" dirty="0" smtClean="0"/>
              <a:t>degrees</a:t>
            </a: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833438" y="2962276"/>
            <a:ext cx="49958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Step 1: Add two Labels and one </a:t>
            </a:r>
            <a:r>
              <a:rPr lang="en-US" dirty="0" err="1" smtClean="0"/>
              <a:t>Notifier</a:t>
            </a:r>
            <a:r>
              <a:rPr lang="en-US" dirty="0" smtClean="0"/>
              <a:t> and one Temperature sensor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966" y="3619501"/>
            <a:ext cx="2570471" cy="26860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438901" y="2962275"/>
            <a:ext cx="4543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Whenever screen is loaded or temperature has changed, label sign should show corresponding temperature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6012" y="4086226"/>
            <a:ext cx="5281608" cy="2019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708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Example: temperature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533401" y="914400"/>
            <a:ext cx="5543550" cy="4238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Step 2: Adding condition and </a:t>
            </a:r>
            <a:r>
              <a:rPr lang="en-US" dirty="0" err="1" smtClean="0"/>
              <a:t>notifier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999" y="1338263"/>
            <a:ext cx="6321856" cy="1947862"/>
          </a:xfrm>
          <a:prstGeom prst="rect">
            <a:avLst/>
          </a:prstGeom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597330" y="3319464"/>
            <a:ext cx="6105525" cy="78104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 smtClean="0"/>
              <a:t>Step 3: You can adjust color to corresponding value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327" y="4576764"/>
            <a:ext cx="6718877" cy="78105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39050" y="914400"/>
            <a:ext cx="4048124" cy="4993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3928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Closing application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11193462" cy="487680"/>
          </a:xfrm>
        </p:spPr>
        <p:txBody>
          <a:bodyPr/>
          <a:lstStyle/>
          <a:p>
            <a:r>
              <a:rPr lang="en-US" dirty="0" smtClean="0"/>
              <a:t>You can close application with help of </a:t>
            </a:r>
            <a:r>
              <a:rPr lang="en-US" dirty="0" err="1" smtClean="0"/>
              <a:t>notifyer</a:t>
            </a:r>
            <a:r>
              <a:rPr lang="en-US" dirty="0"/>
              <a:t> </a:t>
            </a:r>
            <a:r>
              <a:rPr lang="en-US" dirty="0" smtClean="0"/>
              <a:t>prompt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1600" y="1854201"/>
            <a:ext cx="3493769" cy="426411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2647" y="1727200"/>
            <a:ext cx="4920371" cy="169767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9974" y="4026535"/>
            <a:ext cx="5085715" cy="2040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9479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Changing environment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538162" y="1143001"/>
            <a:ext cx="4714875" cy="3695700"/>
          </a:xfrm>
        </p:spPr>
        <p:txBody>
          <a:bodyPr/>
          <a:lstStyle/>
          <a:p>
            <a:r>
              <a:rPr lang="en-US" dirty="0" smtClean="0"/>
              <a:t>To learn that sensors work, you need to make changes in the environment. If you are using emulator, you can do clicking on settings-&gt;more-&gt;Virtual Sensors –&gt; Additional </a:t>
            </a:r>
            <a:r>
              <a:rPr lang="en-US" dirty="0" smtClean="0"/>
              <a:t>sensors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 smtClean="0"/>
              <a:t>Note: temperature varies from </a:t>
            </a:r>
          </a:p>
          <a:p>
            <a:pPr marL="0" indent="0">
              <a:buNone/>
            </a:pPr>
            <a:r>
              <a:rPr lang="en-US" dirty="0" smtClean="0"/>
              <a:t>-273 to +100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8324" y="946276"/>
            <a:ext cx="6238876" cy="50489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886" y="4689908"/>
            <a:ext cx="2947989" cy="1520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8364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Barometer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538162" y="1143001"/>
            <a:ext cx="7429500" cy="1785938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Sensor that measures the ambient air pressure</a:t>
            </a:r>
            <a:r>
              <a:rPr lang="en-US" dirty="0"/>
              <a:t>. (</a:t>
            </a:r>
            <a:r>
              <a:rPr lang="en-US" dirty="0">
                <a:hlinkClick r:id="rId2"/>
              </a:rPr>
              <a:t>1</a:t>
            </a:r>
            <a:r>
              <a:rPr lang="en-US" dirty="0"/>
              <a:t>)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dirty="0" smtClean="0"/>
              <a:t>Most sensors share similar properties and </a:t>
            </a:r>
            <a:r>
              <a:rPr lang="en-US" dirty="0" smtClean="0"/>
              <a:t>methods, i.e. </a:t>
            </a:r>
            <a:r>
              <a:rPr lang="en-US" i="1" dirty="0" smtClean="0"/>
              <a:t>When environment changes</a:t>
            </a:r>
          </a:p>
          <a:p>
            <a:pPr marL="0" indent="0">
              <a:buNone/>
            </a:pPr>
            <a:r>
              <a:rPr lang="en-US" dirty="0" smtClean="0"/>
              <a:t>Values of air pressure vary from 0 - 1100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67662" y="1210467"/>
            <a:ext cx="3438523" cy="428118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038" y="2876550"/>
            <a:ext cx="5957108" cy="170442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5901" y="4910138"/>
            <a:ext cx="3222223" cy="103822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48150" y="4738670"/>
            <a:ext cx="3148012" cy="1575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0558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Hygrometer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11193462" cy="885825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A sensor component that can measure the relative ambient air humidity.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Most </a:t>
            </a:r>
            <a:r>
              <a:rPr lang="en-US" dirty="0"/>
              <a:t>Android devices do not have this sensor</a:t>
            </a:r>
            <a:r>
              <a:rPr lang="en-US" dirty="0"/>
              <a:t>. (</a:t>
            </a:r>
            <a:r>
              <a:rPr lang="en-US" dirty="0">
                <a:hlinkClick r:id="rId2"/>
              </a:rPr>
              <a:t>1</a:t>
            </a:r>
            <a:r>
              <a:rPr lang="en-US" dirty="0"/>
              <a:t>)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951" y="2076451"/>
            <a:ext cx="11325886" cy="42125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3088" y="2147887"/>
            <a:ext cx="6144749" cy="1320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0916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Light </a:t>
            </a:r>
            <a:r>
              <a:rPr lang="en-US" dirty="0" smtClean="0"/>
              <a:t>sensor 	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271463" y="952500"/>
            <a:ext cx="7872412" cy="1100138"/>
          </a:xfrm>
        </p:spPr>
        <p:txBody>
          <a:bodyPr/>
          <a:lstStyle/>
          <a:p>
            <a:pPr marL="0" indent="0">
              <a:buNone/>
            </a:pPr>
            <a:r>
              <a:rPr lang="en-US" sz="1800" dirty="0" smtClean="0"/>
              <a:t>Can measure light level. </a:t>
            </a:r>
          </a:p>
          <a:p>
            <a:pPr marL="0" indent="0">
              <a:buNone/>
            </a:pPr>
            <a:r>
              <a:rPr lang="en-US" sz="1800" dirty="0" smtClean="0"/>
              <a:t>Usage: appropriately dims screen lightness to match ambient light level.</a:t>
            </a:r>
          </a:p>
          <a:p>
            <a:pPr marL="0" indent="0">
              <a:buNone/>
            </a:pPr>
            <a:r>
              <a:rPr lang="en-US" sz="1800" dirty="0" smtClean="0"/>
              <a:t>Measures in Lux – unit </a:t>
            </a:r>
            <a:r>
              <a:rPr lang="en-US" sz="1800" dirty="0" smtClean="0"/>
              <a:t>of illuminance per unit area. (</a:t>
            </a:r>
            <a:r>
              <a:rPr lang="en-US" sz="1800" dirty="0" smtClean="0">
                <a:hlinkClick r:id="rId2"/>
              </a:rPr>
              <a:t>3</a:t>
            </a:r>
            <a:r>
              <a:rPr lang="en-US" sz="1800" dirty="0" smtClean="0"/>
              <a:t>)</a:t>
            </a:r>
            <a:endParaRPr lang="ru-RU" sz="1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5701433"/>
              </p:ext>
            </p:extLst>
          </p:nvPr>
        </p:nvGraphicFramePr>
        <p:xfrm>
          <a:off x="306718" y="2216152"/>
          <a:ext cx="5894057" cy="4288230"/>
        </p:xfrm>
        <a:graphic>
          <a:graphicData uri="http://schemas.openxmlformats.org/drawingml/2006/table">
            <a:tbl>
              <a:tblPr/>
              <a:tblGrid>
                <a:gridCol w="1641123">
                  <a:extLst>
                    <a:ext uri="{9D8B030D-6E8A-4147-A177-3AD203B41FA5}">
                      <a16:colId xmlns:a16="http://schemas.microsoft.com/office/drawing/2014/main" val="2651040952"/>
                    </a:ext>
                  </a:extLst>
                </a:gridCol>
                <a:gridCol w="4252934">
                  <a:extLst>
                    <a:ext uri="{9D8B030D-6E8A-4147-A177-3AD203B41FA5}">
                      <a16:colId xmlns:a16="http://schemas.microsoft.com/office/drawing/2014/main" val="3128600510"/>
                    </a:ext>
                  </a:extLst>
                </a:gridCol>
              </a:tblGrid>
              <a:tr h="281834">
                <a:tc>
                  <a:txBody>
                    <a:bodyPr/>
                    <a:lstStyle/>
                    <a:p>
                      <a:pPr algn="ctr"/>
                      <a:r>
                        <a:rPr lang="en-US" sz="1400" b="1">
                          <a:effectLst/>
                        </a:rPr>
                        <a:t>Illuminance (lux)</a:t>
                      </a:r>
                    </a:p>
                  </a:txBody>
                  <a:tcPr marL="72522" marR="72522" marT="36261" marB="36261" anchor="ctr">
                    <a:lnL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b="1" dirty="0">
                          <a:effectLst/>
                        </a:rPr>
                        <a:t>Surfaces illuminated by</a:t>
                      </a:r>
                    </a:p>
                  </a:txBody>
                  <a:tcPr marL="72522" marR="72522" marT="36261" marB="36261" anchor="ctr">
                    <a:lnL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6238733"/>
                  </a:ext>
                </a:extLst>
              </a:tr>
              <a:tr h="281834">
                <a:tc>
                  <a:txBody>
                    <a:bodyPr/>
                    <a:lstStyle/>
                    <a:p>
                      <a:r>
                        <a:rPr lang="ru-RU" sz="1400">
                          <a:effectLst/>
                        </a:rPr>
                        <a:t>0.0001</a:t>
                      </a:r>
                    </a:p>
                  </a:txBody>
                  <a:tcPr marL="72522" marR="72522" marT="36261" marB="36261" anchor="ctr">
                    <a:lnL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Moonless, overcast night </a:t>
                      </a:r>
                      <a:r>
                        <a:rPr lang="en-US" sz="1400" dirty="0" smtClean="0">
                          <a:effectLst/>
                        </a:rPr>
                        <a:t>sky</a:t>
                      </a:r>
                      <a:endParaRPr lang="en-US" sz="1400" dirty="0">
                        <a:effectLst/>
                      </a:endParaRPr>
                    </a:p>
                  </a:txBody>
                  <a:tcPr marL="72522" marR="72522" marT="36261" marB="36261" anchor="ctr">
                    <a:lnL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2039573"/>
                  </a:ext>
                </a:extLst>
              </a:tr>
              <a:tr h="281834">
                <a:tc>
                  <a:txBody>
                    <a:bodyPr/>
                    <a:lstStyle/>
                    <a:p>
                      <a:r>
                        <a:rPr lang="ru-RU" sz="1400">
                          <a:effectLst/>
                        </a:rPr>
                        <a:t>0.002</a:t>
                      </a:r>
                    </a:p>
                  </a:txBody>
                  <a:tcPr marL="72522" marR="72522" marT="36261" marB="36261" anchor="ctr">
                    <a:lnL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Moonless clear night sky </a:t>
                      </a:r>
                      <a:r>
                        <a:rPr lang="en-US" sz="1400" dirty="0" smtClean="0">
                          <a:effectLst/>
                        </a:rPr>
                        <a:t>with</a:t>
                      </a:r>
                      <a:r>
                        <a:rPr lang="en-US" sz="1400" baseline="0" dirty="0" smtClean="0">
                          <a:effectLst/>
                        </a:rPr>
                        <a:t> airglow</a:t>
                      </a:r>
                      <a:endParaRPr lang="en-US" sz="1400" dirty="0">
                        <a:effectLst/>
                      </a:endParaRPr>
                    </a:p>
                  </a:txBody>
                  <a:tcPr marL="72522" marR="72522" marT="36261" marB="36261" anchor="ctr">
                    <a:lnL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3188488"/>
                  </a:ext>
                </a:extLst>
              </a:tr>
              <a:tr h="281834">
                <a:tc>
                  <a:txBody>
                    <a:bodyPr/>
                    <a:lstStyle/>
                    <a:p>
                      <a:r>
                        <a:rPr lang="ru-RU" sz="1400">
                          <a:effectLst/>
                        </a:rPr>
                        <a:t>0.05–0.3</a:t>
                      </a:r>
                    </a:p>
                  </a:txBody>
                  <a:tcPr marL="72522" marR="72522" marT="36261" marB="36261" anchor="ctr">
                    <a:lnL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Full moon on a clear </a:t>
                      </a:r>
                      <a:r>
                        <a:rPr lang="en-US" sz="1400" dirty="0" smtClean="0">
                          <a:effectLst/>
                        </a:rPr>
                        <a:t>night</a:t>
                      </a:r>
                      <a:endParaRPr lang="en-US" sz="1400" dirty="0">
                        <a:effectLst/>
                      </a:endParaRPr>
                    </a:p>
                  </a:txBody>
                  <a:tcPr marL="72522" marR="72522" marT="36261" marB="36261" anchor="ctr">
                    <a:lnL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8538290"/>
                  </a:ext>
                </a:extLst>
              </a:tr>
              <a:tr h="281834">
                <a:tc>
                  <a:txBody>
                    <a:bodyPr/>
                    <a:lstStyle/>
                    <a:p>
                      <a:r>
                        <a:rPr lang="ru-RU" sz="1400">
                          <a:effectLst/>
                        </a:rPr>
                        <a:t>3.4</a:t>
                      </a:r>
                    </a:p>
                  </a:txBody>
                  <a:tcPr marL="72522" marR="72522" marT="36261" marB="36261" anchor="ctr">
                    <a:lnL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Dark limit of </a:t>
                      </a:r>
                      <a:r>
                        <a:rPr lang="en-US" sz="1400" dirty="0" smtClean="0">
                          <a:effectLst/>
                        </a:rPr>
                        <a:t>civil</a:t>
                      </a:r>
                      <a:r>
                        <a:rPr lang="en-US" sz="1400" baseline="0" dirty="0" smtClean="0">
                          <a:effectLst/>
                        </a:rPr>
                        <a:t> twilight</a:t>
                      </a:r>
                      <a:r>
                        <a:rPr lang="en-US" sz="1400" dirty="0">
                          <a:effectLst/>
                        </a:rPr>
                        <a:t> under a clear </a:t>
                      </a:r>
                      <a:r>
                        <a:rPr lang="en-US" sz="1400" dirty="0" smtClean="0">
                          <a:effectLst/>
                        </a:rPr>
                        <a:t>sky</a:t>
                      </a:r>
                      <a:endParaRPr lang="en-US" sz="1400" dirty="0">
                        <a:effectLst/>
                      </a:endParaRPr>
                    </a:p>
                  </a:txBody>
                  <a:tcPr marL="72522" marR="72522" marT="36261" marB="36261" anchor="ctr">
                    <a:lnL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2548423"/>
                  </a:ext>
                </a:extLst>
              </a:tr>
              <a:tr h="281834">
                <a:tc>
                  <a:txBody>
                    <a:bodyPr/>
                    <a:lstStyle/>
                    <a:p>
                      <a:r>
                        <a:rPr lang="ru-RU" sz="1400">
                          <a:effectLst/>
                        </a:rPr>
                        <a:t>20–50</a:t>
                      </a:r>
                    </a:p>
                  </a:txBody>
                  <a:tcPr marL="72522" marR="72522" marT="36261" marB="36261" anchor="ctr">
                    <a:lnL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Public areas with dark </a:t>
                      </a:r>
                      <a:r>
                        <a:rPr lang="en-US" sz="1400" dirty="0" smtClean="0">
                          <a:effectLst/>
                        </a:rPr>
                        <a:t>surroundings</a:t>
                      </a:r>
                      <a:endParaRPr lang="en-US" sz="1400" dirty="0">
                        <a:effectLst/>
                      </a:endParaRPr>
                    </a:p>
                  </a:txBody>
                  <a:tcPr marL="72522" marR="72522" marT="36261" marB="36261" anchor="ctr">
                    <a:lnL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365692"/>
                  </a:ext>
                </a:extLst>
              </a:tr>
              <a:tr h="281834">
                <a:tc>
                  <a:txBody>
                    <a:bodyPr/>
                    <a:lstStyle/>
                    <a:p>
                      <a:r>
                        <a:rPr lang="ru-RU" sz="1400">
                          <a:effectLst/>
                        </a:rPr>
                        <a:t>50</a:t>
                      </a:r>
                    </a:p>
                  </a:txBody>
                  <a:tcPr marL="72522" marR="72522" marT="36261" marB="36261" anchor="ctr">
                    <a:lnL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Family living room </a:t>
                      </a:r>
                      <a:r>
                        <a:rPr lang="en-US" sz="1400" dirty="0" smtClean="0">
                          <a:effectLst/>
                        </a:rPr>
                        <a:t>lights</a:t>
                      </a:r>
                      <a:endParaRPr lang="en-US" sz="1400" dirty="0">
                        <a:effectLst/>
                      </a:endParaRPr>
                    </a:p>
                  </a:txBody>
                  <a:tcPr marL="72522" marR="72522" marT="36261" marB="36261" anchor="ctr">
                    <a:lnL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2512314"/>
                  </a:ext>
                </a:extLst>
              </a:tr>
              <a:tr h="281834">
                <a:tc>
                  <a:txBody>
                    <a:bodyPr/>
                    <a:lstStyle/>
                    <a:p>
                      <a:r>
                        <a:rPr lang="ru-RU" sz="1400">
                          <a:effectLst/>
                        </a:rPr>
                        <a:t>80</a:t>
                      </a:r>
                    </a:p>
                  </a:txBody>
                  <a:tcPr marL="72522" marR="72522" marT="36261" marB="36261" anchor="ctr">
                    <a:lnL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Office building </a:t>
                      </a:r>
                      <a:r>
                        <a:rPr lang="en-US" sz="1400" dirty="0" smtClean="0">
                          <a:effectLst/>
                        </a:rPr>
                        <a:t>hallway lighting</a:t>
                      </a:r>
                      <a:endParaRPr lang="en-US" sz="1400" dirty="0">
                        <a:effectLst/>
                      </a:endParaRPr>
                    </a:p>
                  </a:txBody>
                  <a:tcPr marL="72522" marR="72522" marT="36261" marB="36261" anchor="ctr">
                    <a:lnL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4791117"/>
                  </a:ext>
                </a:extLst>
              </a:tr>
              <a:tr h="281834">
                <a:tc>
                  <a:txBody>
                    <a:bodyPr/>
                    <a:lstStyle/>
                    <a:p>
                      <a:r>
                        <a:rPr lang="ru-RU" sz="1400">
                          <a:effectLst/>
                        </a:rPr>
                        <a:t>100</a:t>
                      </a:r>
                    </a:p>
                  </a:txBody>
                  <a:tcPr marL="72522" marR="72522" marT="36261" marB="36261" anchor="ctr">
                    <a:lnL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Very dark overcast </a:t>
                      </a:r>
                      <a:r>
                        <a:rPr lang="en-US" sz="1400" dirty="0" smtClean="0">
                          <a:effectLst/>
                        </a:rPr>
                        <a:t>day</a:t>
                      </a:r>
                      <a:endParaRPr lang="en-US" sz="1400" dirty="0">
                        <a:effectLst/>
                      </a:endParaRPr>
                    </a:p>
                  </a:txBody>
                  <a:tcPr marL="72522" marR="72522" marT="36261" marB="36261" anchor="ctr">
                    <a:lnL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1021074"/>
                  </a:ext>
                </a:extLst>
              </a:tr>
              <a:tr h="281834">
                <a:tc>
                  <a:txBody>
                    <a:bodyPr/>
                    <a:lstStyle/>
                    <a:p>
                      <a:r>
                        <a:rPr lang="ru-RU" sz="1400">
                          <a:effectLst/>
                        </a:rPr>
                        <a:t>150</a:t>
                      </a:r>
                    </a:p>
                  </a:txBody>
                  <a:tcPr marL="72522" marR="72522" marT="36261" marB="36261" anchor="ctr">
                    <a:lnL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Train station </a:t>
                      </a:r>
                      <a:r>
                        <a:rPr lang="en-US" sz="1400" dirty="0" smtClean="0">
                          <a:effectLst/>
                        </a:rPr>
                        <a:t>platforms</a:t>
                      </a:r>
                      <a:endParaRPr lang="en-US" sz="1400" dirty="0">
                        <a:effectLst/>
                      </a:endParaRPr>
                    </a:p>
                  </a:txBody>
                  <a:tcPr marL="72522" marR="72522" marT="36261" marB="36261" anchor="ctr">
                    <a:lnL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8892993"/>
                  </a:ext>
                </a:extLst>
              </a:tr>
              <a:tr h="281834">
                <a:tc>
                  <a:txBody>
                    <a:bodyPr/>
                    <a:lstStyle/>
                    <a:p>
                      <a:r>
                        <a:rPr lang="ru-RU" sz="1400">
                          <a:effectLst/>
                        </a:rPr>
                        <a:t>320–500</a:t>
                      </a:r>
                    </a:p>
                  </a:txBody>
                  <a:tcPr marL="72522" marR="72522" marT="36261" marB="36261" anchor="ctr">
                    <a:lnL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Office </a:t>
                      </a:r>
                      <a:r>
                        <a:rPr lang="en-US" sz="1400" dirty="0" smtClean="0">
                          <a:effectLst/>
                        </a:rPr>
                        <a:t>lighting</a:t>
                      </a:r>
                      <a:endParaRPr lang="en-US" sz="1400" dirty="0">
                        <a:effectLst/>
                      </a:endParaRPr>
                    </a:p>
                  </a:txBody>
                  <a:tcPr marL="72522" marR="72522" marT="36261" marB="36261" anchor="ctr">
                    <a:lnL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587290"/>
                  </a:ext>
                </a:extLst>
              </a:tr>
              <a:tr h="281834">
                <a:tc>
                  <a:txBody>
                    <a:bodyPr/>
                    <a:lstStyle/>
                    <a:p>
                      <a:r>
                        <a:rPr lang="ru-RU" sz="1400">
                          <a:effectLst/>
                        </a:rPr>
                        <a:t>400</a:t>
                      </a:r>
                    </a:p>
                  </a:txBody>
                  <a:tcPr marL="72522" marR="72522" marT="36261" marB="36261" anchor="ctr">
                    <a:lnL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Sunrise</a:t>
                      </a:r>
                      <a:r>
                        <a:rPr lang="en-US" sz="1400" dirty="0" smtClean="0">
                          <a:solidFill>
                            <a:schemeClr val="tx1"/>
                          </a:solidFill>
                          <a:effectLst/>
                        </a:rPr>
                        <a:t> or </a:t>
                      </a:r>
                      <a:r>
                        <a:rPr lang="en-US" sz="14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sunset</a:t>
                      </a:r>
                      <a:r>
                        <a:rPr lang="en-US" sz="1400" dirty="0" smtClean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r>
                        <a:rPr lang="en-US" sz="1400" dirty="0" smtClean="0">
                          <a:effectLst/>
                        </a:rPr>
                        <a:t>on </a:t>
                      </a:r>
                      <a:r>
                        <a:rPr lang="en-US" sz="1400" dirty="0">
                          <a:effectLst/>
                        </a:rPr>
                        <a:t>a clear day.</a:t>
                      </a:r>
                    </a:p>
                  </a:txBody>
                  <a:tcPr marL="72522" marR="72522" marT="36261" marB="36261" anchor="ctr">
                    <a:lnL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6773005"/>
                  </a:ext>
                </a:extLst>
              </a:tr>
              <a:tr h="281834">
                <a:tc>
                  <a:txBody>
                    <a:bodyPr/>
                    <a:lstStyle/>
                    <a:p>
                      <a:r>
                        <a:rPr lang="ru-RU" sz="1400">
                          <a:effectLst/>
                        </a:rPr>
                        <a:t>1000</a:t>
                      </a:r>
                    </a:p>
                  </a:txBody>
                  <a:tcPr marL="72522" marR="72522" marT="36261" marB="36261" anchor="ctr">
                    <a:lnL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Overcast </a:t>
                      </a:r>
                      <a:r>
                        <a:rPr lang="en-US" sz="1400" dirty="0" smtClean="0">
                          <a:effectLst/>
                        </a:rPr>
                        <a:t>day;</a:t>
                      </a:r>
                      <a:r>
                        <a:rPr lang="en-US" sz="1400" b="0" i="0" u="none" strike="noStrike" baseline="30000" dirty="0" smtClean="0">
                          <a:solidFill>
                            <a:srgbClr val="3366CC"/>
                          </a:solidFill>
                          <a:effectLst/>
                        </a:rPr>
                        <a:t> </a:t>
                      </a:r>
                      <a:r>
                        <a:rPr lang="en-US" sz="1400" dirty="0" smtClean="0">
                          <a:effectLst/>
                        </a:rPr>
                        <a:t>typical TV studio</a:t>
                      </a:r>
                      <a:r>
                        <a:rPr lang="en-US" sz="1400" dirty="0">
                          <a:effectLst/>
                        </a:rPr>
                        <a:t> lighting</a:t>
                      </a:r>
                    </a:p>
                  </a:txBody>
                  <a:tcPr marL="72522" marR="72522" marT="36261" marB="36261" anchor="ctr">
                    <a:lnL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1808225"/>
                  </a:ext>
                </a:extLst>
              </a:tr>
              <a:tr h="281834">
                <a:tc>
                  <a:txBody>
                    <a:bodyPr/>
                    <a:lstStyle/>
                    <a:p>
                      <a:r>
                        <a:rPr lang="ru-RU" sz="1400">
                          <a:effectLst/>
                        </a:rPr>
                        <a:t>10,000–25,000</a:t>
                      </a:r>
                    </a:p>
                  </a:txBody>
                  <a:tcPr marL="72522" marR="72522" marT="36261" marB="36261" anchor="ctr">
                    <a:lnL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effectLst/>
                        </a:rPr>
                        <a:t>Full daylight (not </a:t>
                      </a:r>
                      <a:r>
                        <a:rPr lang="en-US" sz="1400" dirty="0">
                          <a:effectLst/>
                        </a:rPr>
                        <a:t>direct sun</a:t>
                      </a:r>
                      <a:r>
                        <a:rPr lang="en-US" sz="1400" dirty="0" smtClean="0">
                          <a:effectLst/>
                        </a:rPr>
                        <a:t>)</a:t>
                      </a:r>
                      <a:endParaRPr lang="en-US" sz="1400" dirty="0">
                        <a:effectLst/>
                      </a:endParaRPr>
                    </a:p>
                  </a:txBody>
                  <a:tcPr marL="72522" marR="72522" marT="36261" marB="36261" anchor="ctr">
                    <a:lnL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0477410"/>
                  </a:ext>
                </a:extLst>
              </a:tr>
              <a:tr h="281834">
                <a:tc>
                  <a:txBody>
                    <a:bodyPr/>
                    <a:lstStyle/>
                    <a:p>
                      <a:r>
                        <a:rPr lang="ru-RU" sz="1400">
                          <a:effectLst/>
                        </a:rPr>
                        <a:t>32,000–100,000</a:t>
                      </a:r>
                    </a:p>
                  </a:txBody>
                  <a:tcPr marL="72522" marR="72522" marT="36261" marB="36261" anchor="ctr">
                    <a:lnL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effectLst/>
                        </a:rPr>
                        <a:t>Direct sunlight</a:t>
                      </a:r>
                      <a:r>
                        <a:rPr lang="en-US" sz="1400" dirty="0">
                          <a:effectLst/>
                        </a:rPr>
                        <a:t> </a:t>
                      </a:r>
                    </a:p>
                  </a:txBody>
                  <a:tcPr marL="72522" marR="72522" marT="36261" marB="36261" anchor="ctr">
                    <a:lnL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7431583"/>
                  </a:ext>
                </a:extLst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4688" y="1700213"/>
            <a:ext cx="4724400" cy="237038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22489" y="4291861"/>
            <a:ext cx="4926599" cy="1850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9383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Proximity sensor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11193462" cy="2376488"/>
          </a:xfrm>
        </p:spPr>
        <p:txBody>
          <a:bodyPr/>
          <a:lstStyle/>
          <a:p>
            <a:r>
              <a:rPr lang="en-US" dirty="0" smtClean="0"/>
              <a:t>Measures </a:t>
            </a:r>
            <a:r>
              <a:rPr lang="en-US" dirty="0"/>
              <a:t>the proximity of an object in cm relative to the view screen of a </a:t>
            </a:r>
            <a:r>
              <a:rPr lang="en-US" dirty="0" smtClean="0"/>
              <a:t>device: </a:t>
            </a:r>
            <a:r>
              <a:rPr lang="en-US" dirty="0"/>
              <a:t>to determine how far away an object is from a </a:t>
            </a:r>
            <a:r>
              <a:rPr lang="en-US" dirty="0" smtClean="0"/>
              <a:t>device </a:t>
            </a:r>
            <a:r>
              <a:rPr lang="en-US" dirty="0"/>
              <a:t>(</a:t>
            </a:r>
            <a:r>
              <a:rPr lang="en-US" dirty="0">
                <a:hlinkClick r:id="rId2"/>
              </a:rPr>
              <a:t>1</a:t>
            </a:r>
            <a:r>
              <a:rPr lang="en-US" dirty="0" smtClean="0"/>
              <a:t>)</a:t>
            </a:r>
          </a:p>
          <a:p>
            <a:r>
              <a:rPr lang="en-US" dirty="0" smtClean="0"/>
              <a:t>Application: some applications stop working at some level of proximity, while others on contrary resume work. </a:t>
            </a:r>
          </a:p>
          <a:p>
            <a:r>
              <a:rPr lang="en-US" dirty="0" smtClean="0"/>
              <a:t>Example. Let’s quit application when proximity level is less than 2. It will mean that device is too close and not need to run the display.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262" y="3810000"/>
            <a:ext cx="4852987" cy="210508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34894" y="3475224"/>
            <a:ext cx="3128962" cy="55008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33605" y="4120583"/>
            <a:ext cx="3801901" cy="99222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55073" y="5230917"/>
            <a:ext cx="3822326" cy="101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7117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Barcode scanner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680403" y="1143000"/>
            <a:ext cx="7737157" cy="1244600"/>
          </a:xfrm>
        </p:spPr>
        <p:txBody>
          <a:bodyPr/>
          <a:lstStyle/>
          <a:p>
            <a:r>
              <a:rPr lang="en-US" dirty="0" smtClean="0"/>
              <a:t>To read the barcode.</a:t>
            </a:r>
          </a:p>
          <a:p>
            <a:r>
              <a:rPr lang="en-US" dirty="0" smtClean="0"/>
              <a:t>If your device does not have external barcode scanner, you should deselect </a:t>
            </a:r>
            <a:r>
              <a:rPr lang="en-US" dirty="0" err="1" smtClean="0"/>
              <a:t>UseExternalScanner</a:t>
            </a:r>
            <a:r>
              <a:rPr lang="en-US" dirty="0" smtClean="0"/>
              <a:t>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4399" y="895032"/>
            <a:ext cx="3150235" cy="14123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480" y="2581910"/>
            <a:ext cx="5265420" cy="360778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3960" y="2627630"/>
            <a:ext cx="5446394" cy="3873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5308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Accelerometer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371908" y="810491"/>
            <a:ext cx="11193462" cy="5678326"/>
          </a:xfrm>
        </p:spPr>
        <p:txBody>
          <a:bodyPr/>
          <a:lstStyle/>
          <a:p>
            <a:r>
              <a:rPr lang="en-US" dirty="0"/>
              <a:t>can detect shaking and measure acceleration approximately in three </a:t>
            </a:r>
            <a:r>
              <a:rPr lang="en-US" dirty="0" smtClean="0"/>
              <a:t>dimensions</a:t>
            </a:r>
          </a:p>
          <a:p>
            <a:r>
              <a:rPr lang="en-US" dirty="0"/>
              <a:t>The components are</a:t>
            </a:r>
            <a:r>
              <a:rPr lang="en-US" dirty="0" smtClean="0"/>
              <a:t>:</a:t>
            </a:r>
          </a:p>
          <a:p>
            <a:pPr lvl="1"/>
            <a:r>
              <a:rPr lang="en-US" b="1" dirty="0" err="1" smtClean="0"/>
              <a:t>xAccel</a:t>
            </a:r>
            <a:r>
              <a:rPr lang="en-US" dirty="0"/>
              <a:t>: </a:t>
            </a:r>
            <a:endParaRPr lang="en-US" dirty="0" smtClean="0"/>
          </a:p>
          <a:p>
            <a:pPr lvl="2"/>
            <a:r>
              <a:rPr lang="en-US" dirty="0" smtClean="0"/>
              <a:t>0 </a:t>
            </a:r>
            <a:r>
              <a:rPr lang="en-US" dirty="0"/>
              <a:t>when the phone is at rest on a flat surface, </a:t>
            </a:r>
            <a:endParaRPr lang="en-US" dirty="0" smtClean="0"/>
          </a:p>
          <a:p>
            <a:pPr lvl="2"/>
            <a:r>
              <a:rPr lang="en-US" dirty="0" smtClean="0"/>
              <a:t>positive </a:t>
            </a:r>
            <a:r>
              <a:rPr lang="en-US" dirty="0"/>
              <a:t>when the phone is tilted to the right (i.e., its left side is raised), </a:t>
            </a:r>
            <a:endParaRPr lang="en-US" dirty="0" smtClean="0"/>
          </a:p>
          <a:p>
            <a:pPr lvl="2"/>
            <a:r>
              <a:rPr lang="en-US" dirty="0" smtClean="0"/>
              <a:t>negative </a:t>
            </a:r>
            <a:r>
              <a:rPr lang="en-US" dirty="0"/>
              <a:t>when the phone is tilted to the left (i.e., its right size is raised).</a:t>
            </a:r>
          </a:p>
          <a:p>
            <a:pPr lvl="1"/>
            <a:r>
              <a:rPr lang="en-US" b="1" dirty="0" err="1"/>
              <a:t>yAccel</a:t>
            </a:r>
            <a:r>
              <a:rPr lang="en-US" dirty="0"/>
              <a:t>: </a:t>
            </a:r>
            <a:endParaRPr lang="en-US" dirty="0" smtClean="0"/>
          </a:p>
          <a:p>
            <a:pPr lvl="2"/>
            <a:r>
              <a:rPr lang="en-US" dirty="0" smtClean="0"/>
              <a:t>0 </a:t>
            </a:r>
            <a:r>
              <a:rPr lang="en-US" dirty="0"/>
              <a:t>when the phone is at rest on a flat surface, </a:t>
            </a:r>
            <a:endParaRPr lang="en-US" dirty="0" smtClean="0"/>
          </a:p>
          <a:p>
            <a:pPr lvl="2"/>
            <a:r>
              <a:rPr lang="en-US" dirty="0" smtClean="0"/>
              <a:t>positive </a:t>
            </a:r>
            <a:r>
              <a:rPr lang="en-US" dirty="0"/>
              <a:t>when its bottom is raised, </a:t>
            </a:r>
            <a:endParaRPr lang="en-US" dirty="0" smtClean="0"/>
          </a:p>
          <a:p>
            <a:pPr lvl="2"/>
            <a:r>
              <a:rPr lang="en-US" dirty="0" smtClean="0"/>
              <a:t>negative </a:t>
            </a:r>
            <a:r>
              <a:rPr lang="en-US" dirty="0"/>
              <a:t>when its top is raised.</a:t>
            </a:r>
          </a:p>
          <a:p>
            <a:pPr lvl="1"/>
            <a:r>
              <a:rPr lang="en-US" b="1" dirty="0" err="1"/>
              <a:t>zAccel</a:t>
            </a:r>
            <a:r>
              <a:rPr lang="en-US" dirty="0"/>
              <a:t>: </a:t>
            </a:r>
            <a:endParaRPr lang="en-US" dirty="0" smtClean="0"/>
          </a:p>
          <a:p>
            <a:pPr lvl="2"/>
            <a:r>
              <a:rPr lang="en-US" dirty="0" smtClean="0"/>
              <a:t>Equal </a:t>
            </a:r>
            <a:r>
              <a:rPr lang="en-US" dirty="0"/>
              <a:t>to -9.8 (earth's gravity in meters per second per second when the device is at rest parallel to the ground with the display facing up, </a:t>
            </a:r>
            <a:endParaRPr lang="en-US" dirty="0" smtClean="0"/>
          </a:p>
          <a:p>
            <a:pPr lvl="2"/>
            <a:r>
              <a:rPr lang="en-US" dirty="0" smtClean="0"/>
              <a:t>0 </a:t>
            </a:r>
            <a:r>
              <a:rPr lang="en-US" dirty="0"/>
              <a:t>when perpendicular to the ground, </a:t>
            </a:r>
            <a:endParaRPr lang="en-US" dirty="0" smtClean="0"/>
          </a:p>
          <a:p>
            <a:pPr lvl="2"/>
            <a:r>
              <a:rPr lang="en-US" dirty="0" smtClean="0"/>
              <a:t>+</a:t>
            </a:r>
            <a:r>
              <a:rPr lang="en-US" dirty="0"/>
              <a:t>9.8 when facing down. </a:t>
            </a:r>
            <a:r>
              <a:rPr lang="en-US" dirty="0" smtClean="0"/>
              <a:t> (</a:t>
            </a:r>
            <a:r>
              <a:rPr lang="en-US" dirty="0" smtClean="0">
                <a:hlinkClick r:id="rId2"/>
              </a:rPr>
              <a:t>1</a:t>
            </a:r>
            <a:r>
              <a:rPr lang="en-US" dirty="0" smtClean="0"/>
              <a:t>)</a:t>
            </a:r>
            <a:endParaRPr lang="en-US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07362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Accelerometer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258763" y="995680"/>
            <a:ext cx="4775518" cy="1000759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 smtClean="0"/>
              <a:t>Measure </a:t>
            </a:r>
            <a:r>
              <a:rPr lang="en-US" sz="2000" dirty="0" err="1" smtClean="0"/>
              <a:t>XAccel</a:t>
            </a:r>
            <a:r>
              <a:rPr lang="en-US" sz="2000" dirty="0" smtClean="0"/>
              <a:t>, </a:t>
            </a:r>
            <a:r>
              <a:rPr lang="en-US" sz="2000" dirty="0" err="1" smtClean="0"/>
              <a:t>YAccel</a:t>
            </a:r>
            <a:r>
              <a:rPr lang="en-US" sz="2000" dirty="0" smtClean="0"/>
              <a:t>, </a:t>
            </a:r>
            <a:r>
              <a:rPr lang="en-US" sz="2000" dirty="0" err="1" smtClean="0"/>
              <a:t>ZAccel</a:t>
            </a:r>
            <a:r>
              <a:rPr lang="en-US" sz="2000" dirty="0" smtClean="0"/>
              <a:t> when Acceleration Changed and screen is initiated</a:t>
            </a:r>
            <a:endParaRPr lang="ru-RU" sz="2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720" y="2071688"/>
            <a:ext cx="5462786" cy="1897563"/>
          </a:xfrm>
          <a:prstGeom prst="rect">
            <a:avLst/>
          </a:prstGeom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6822123" y="995680"/>
            <a:ext cx="4775518" cy="100076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000" dirty="0" smtClean="0"/>
              <a:t>In Emulator you can switch from Moving to Rotation and vice versa.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dirty="0" smtClean="0"/>
              <a:t>You will see sensors values right below</a:t>
            </a:r>
            <a:endParaRPr lang="ru-RU" sz="20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5515" y="2071688"/>
            <a:ext cx="4861973" cy="435959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953" y="4311505"/>
            <a:ext cx="4815840" cy="1313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155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Gyroscope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11193462" cy="1385888"/>
          </a:xfrm>
        </p:spPr>
        <p:txBody>
          <a:bodyPr/>
          <a:lstStyle/>
          <a:p>
            <a:r>
              <a:rPr lang="en-US" dirty="0" smtClean="0"/>
              <a:t>Measures </a:t>
            </a:r>
            <a:r>
              <a:rPr lang="en-US" dirty="0"/>
              <a:t>angular velocity in three dimensions in units of degrees per second.</a:t>
            </a:r>
          </a:p>
          <a:p>
            <a:r>
              <a:rPr lang="en-US" dirty="0" smtClean="0"/>
              <a:t>The component </a:t>
            </a:r>
            <a:r>
              <a:rPr lang="en-US" dirty="0"/>
              <a:t>must have its Enabled property set to True, and the device must have a gyroscope sensor</a:t>
            </a:r>
            <a:r>
              <a:rPr lang="en-US" dirty="0" smtClean="0"/>
              <a:t>. </a:t>
            </a:r>
            <a:r>
              <a:rPr lang="en-US" dirty="0"/>
              <a:t>(</a:t>
            </a:r>
            <a:r>
              <a:rPr lang="en-US" dirty="0">
                <a:hlinkClick r:id="rId2"/>
              </a:rPr>
              <a:t>1</a:t>
            </a:r>
            <a:r>
              <a:rPr lang="en-US" dirty="0"/>
              <a:t>)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5320" y="2422208"/>
            <a:ext cx="6522402" cy="220000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90420" y="4978351"/>
            <a:ext cx="6809740" cy="801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511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Magnetic Field Sensor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390843" y="944880"/>
            <a:ext cx="11193462" cy="2143760"/>
          </a:xfrm>
        </p:spPr>
        <p:txBody>
          <a:bodyPr/>
          <a:lstStyle/>
          <a:p>
            <a:r>
              <a:rPr lang="en-US" dirty="0"/>
              <a:t>measures the ambient geomagnetic field for all three physical axes (x, y, z) in </a:t>
            </a:r>
            <a:r>
              <a:rPr lang="en-US" dirty="0" smtClean="0"/>
              <a:t>Tesla (compass sensor) </a:t>
            </a:r>
            <a:r>
              <a:rPr lang="en-US" dirty="0"/>
              <a:t>(</a:t>
            </a:r>
            <a:r>
              <a:rPr lang="en-US" dirty="0">
                <a:hlinkClick r:id="rId2"/>
              </a:rPr>
              <a:t>1</a:t>
            </a:r>
            <a:r>
              <a:rPr lang="en-US" dirty="0" smtClean="0"/>
              <a:t>)</a:t>
            </a:r>
          </a:p>
          <a:p>
            <a:r>
              <a:rPr lang="en-US" dirty="0" smtClean="0"/>
              <a:t>Usage: </a:t>
            </a:r>
            <a:r>
              <a:rPr lang="en-US" dirty="0"/>
              <a:t>determine the position of a </a:t>
            </a:r>
            <a:r>
              <a:rPr lang="en-US" dirty="0" smtClean="0"/>
              <a:t>device</a:t>
            </a:r>
          </a:p>
          <a:p>
            <a:r>
              <a:rPr lang="en-US" dirty="0" smtClean="0"/>
              <a:t>Measure geomagnetic field when magnetic filed is changed or when screen is initiated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6400" y="3021648"/>
            <a:ext cx="7848600" cy="247211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9960" y="5757862"/>
            <a:ext cx="5752782" cy="584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1387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Orientation Sensor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300038" y="847724"/>
            <a:ext cx="11048682" cy="5730876"/>
          </a:xfrm>
        </p:spPr>
        <p:txBody>
          <a:bodyPr/>
          <a:lstStyle/>
          <a:p>
            <a:r>
              <a:rPr lang="en-US" sz="2000" dirty="0" smtClean="0"/>
              <a:t>Provides </a:t>
            </a:r>
            <a:r>
              <a:rPr lang="en-US" sz="2000" dirty="0"/>
              <a:t>information about the device's physical orientation in three dimensions:</a:t>
            </a:r>
          </a:p>
          <a:p>
            <a:pPr lvl="1"/>
            <a:r>
              <a:rPr lang="en-US" sz="2000" b="1" dirty="0"/>
              <a:t>Roll</a:t>
            </a:r>
            <a:r>
              <a:rPr lang="en-US" sz="2000" dirty="0"/>
              <a:t>: </a:t>
            </a:r>
            <a:endParaRPr lang="en-US" sz="2000" dirty="0" smtClean="0"/>
          </a:p>
          <a:p>
            <a:pPr lvl="2"/>
            <a:r>
              <a:rPr lang="en-US" sz="1800" dirty="0" smtClean="0"/>
              <a:t>0 </a:t>
            </a:r>
            <a:r>
              <a:rPr lang="en-US" sz="1800" dirty="0"/>
              <a:t>degrees when the device is level, </a:t>
            </a:r>
            <a:endParaRPr lang="en-US" sz="1800" dirty="0" smtClean="0"/>
          </a:p>
          <a:p>
            <a:pPr lvl="2"/>
            <a:r>
              <a:rPr lang="en-US" sz="1800" dirty="0" smtClean="0"/>
              <a:t>increases </a:t>
            </a:r>
            <a:r>
              <a:rPr lang="en-US" sz="1800" dirty="0"/>
              <a:t>to 90 degrees as the device is tilted up on its left side, </a:t>
            </a:r>
            <a:endParaRPr lang="en-US" sz="1800" dirty="0" smtClean="0"/>
          </a:p>
          <a:p>
            <a:pPr lvl="2"/>
            <a:r>
              <a:rPr lang="en-US" sz="1800" dirty="0" smtClean="0"/>
              <a:t>decreases </a:t>
            </a:r>
            <a:r>
              <a:rPr lang="en-US" sz="1800" dirty="0"/>
              <a:t>to -90 degrees when the device is tilted up on its right side.</a:t>
            </a:r>
          </a:p>
          <a:p>
            <a:pPr lvl="1"/>
            <a:r>
              <a:rPr lang="en-US" sz="2000" b="1" dirty="0"/>
              <a:t>Pitch</a:t>
            </a:r>
            <a:r>
              <a:rPr lang="en-US" sz="2000" dirty="0"/>
              <a:t>: </a:t>
            </a:r>
            <a:endParaRPr lang="en-US" sz="2000" dirty="0" smtClean="0"/>
          </a:p>
          <a:p>
            <a:pPr lvl="2"/>
            <a:r>
              <a:rPr lang="en-US" sz="1800" dirty="0" smtClean="0"/>
              <a:t>0 </a:t>
            </a:r>
            <a:r>
              <a:rPr lang="en-US" sz="1800" dirty="0"/>
              <a:t>degrees when the device is level, </a:t>
            </a:r>
            <a:endParaRPr lang="en-US" sz="1800" dirty="0" smtClean="0"/>
          </a:p>
          <a:p>
            <a:pPr lvl="2"/>
            <a:r>
              <a:rPr lang="en-US" sz="1800" dirty="0" smtClean="0"/>
              <a:t>up </a:t>
            </a:r>
            <a:r>
              <a:rPr lang="en-US" sz="1800" dirty="0"/>
              <a:t>to 90 degrees as the device is tilted so its top is pointing down, </a:t>
            </a:r>
            <a:endParaRPr lang="en-US" sz="1800" dirty="0" smtClean="0"/>
          </a:p>
          <a:p>
            <a:pPr lvl="2"/>
            <a:r>
              <a:rPr lang="en-US" sz="1800" dirty="0" smtClean="0"/>
              <a:t>up </a:t>
            </a:r>
            <a:r>
              <a:rPr lang="en-US" sz="1800" dirty="0"/>
              <a:t>to 180 degrees as it gets turned </a:t>
            </a:r>
            <a:r>
              <a:rPr lang="en-US" sz="1800" dirty="0" smtClean="0"/>
              <a:t>over</a:t>
            </a:r>
          </a:p>
          <a:p>
            <a:pPr lvl="2"/>
            <a:r>
              <a:rPr lang="en-US" sz="1800" dirty="0" smtClean="0"/>
              <a:t>decreases </a:t>
            </a:r>
            <a:r>
              <a:rPr lang="en-US" sz="1800" dirty="0"/>
              <a:t>to -90 degrees</a:t>
            </a:r>
            <a:r>
              <a:rPr lang="en-US" sz="1800" dirty="0" smtClean="0"/>
              <a:t> </a:t>
            </a:r>
            <a:r>
              <a:rPr lang="en-US" sz="1800" dirty="0"/>
              <a:t>as the device is tilted so its bottom points </a:t>
            </a:r>
            <a:r>
              <a:rPr lang="en-US" sz="1800" dirty="0" smtClean="0"/>
              <a:t>down</a:t>
            </a:r>
          </a:p>
          <a:p>
            <a:pPr lvl="2"/>
            <a:r>
              <a:rPr lang="en-US" sz="1800" dirty="0" smtClean="0"/>
              <a:t>further </a:t>
            </a:r>
            <a:r>
              <a:rPr lang="en-US" sz="1800" dirty="0"/>
              <a:t>decreases to -180 degrees as it gets turned all the way over.</a:t>
            </a:r>
          </a:p>
          <a:p>
            <a:pPr lvl="1"/>
            <a:r>
              <a:rPr lang="en-US" sz="2000" b="1" dirty="0"/>
              <a:t>Azimuth</a:t>
            </a:r>
            <a:r>
              <a:rPr lang="en-US" sz="2000" dirty="0"/>
              <a:t>: </a:t>
            </a:r>
            <a:endParaRPr lang="en-US" sz="2000" dirty="0" smtClean="0"/>
          </a:p>
          <a:p>
            <a:pPr lvl="2"/>
            <a:r>
              <a:rPr lang="en-US" sz="1800" dirty="0" smtClean="0"/>
              <a:t>0 </a:t>
            </a:r>
            <a:r>
              <a:rPr lang="en-US" sz="1800" dirty="0"/>
              <a:t>degrees when the top of the device is pointing north, </a:t>
            </a:r>
            <a:endParaRPr lang="en-US" sz="1800" dirty="0" smtClean="0"/>
          </a:p>
          <a:p>
            <a:pPr lvl="2"/>
            <a:r>
              <a:rPr lang="en-US" sz="1800" dirty="0" smtClean="0"/>
              <a:t>90 </a:t>
            </a:r>
            <a:r>
              <a:rPr lang="en-US" sz="1800" dirty="0"/>
              <a:t>degrees when it is pointing east, </a:t>
            </a:r>
            <a:endParaRPr lang="en-US" sz="1800" dirty="0" smtClean="0"/>
          </a:p>
          <a:p>
            <a:pPr lvl="2"/>
            <a:r>
              <a:rPr lang="en-US" sz="1800" dirty="0" smtClean="0"/>
              <a:t>180 </a:t>
            </a:r>
            <a:r>
              <a:rPr lang="en-US" sz="1800" dirty="0"/>
              <a:t>degrees when it is pointing south, </a:t>
            </a:r>
            <a:endParaRPr lang="en-US" sz="1800" dirty="0" smtClean="0"/>
          </a:p>
          <a:p>
            <a:pPr lvl="2"/>
            <a:r>
              <a:rPr lang="en-US" sz="1800" dirty="0" smtClean="0"/>
              <a:t>270 </a:t>
            </a:r>
            <a:r>
              <a:rPr lang="en-US" sz="1800" dirty="0"/>
              <a:t>degrees when it is pointing west, etc.</a:t>
            </a:r>
          </a:p>
          <a:p>
            <a:r>
              <a:rPr lang="en-US" sz="2000" dirty="0"/>
              <a:t>These measurements assume that the device itself is not moving</a:t>
            </a:r>
            <a:r>
              <a:rPr lang="en-US" sz="2000" dirty="0" smtClean="0"/>
              <a:t>. </a:t>
            </a:r>
            <a:r>
              <a:rPr lang="en-US" sz="2000" dirty="0"/>
              <a:t>(</a:t>
            </a:r>
            <a:r>
              <a:rPr lang="en-US" sz="2000" dirty="0">
                <a:hlinkClick r:id="rId2"/>
              </a:rPr>
              <a:t>1</a:t>
            </a:r>
            <a:r>
              <a:rPr lang="en-US" sz="2000" dirty="0" smtClean="0"/>
              <a:t>)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439691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Orientation Sensor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357259" y="897731"/>
            <a:ext cx="11193462" cy="793909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 smtClean="0"/>
              <a:t>In addition to Azimuth, Pitch and Roll you can also measure Magnitude and Angle</a:t>
            </a:r>
          </a:p>
          <a:p>
            <a:pPr marL="0" indent="0">
              <a:buNone/>
            </a:pPr>
            <a:r>
              <a:rPr lang="en-US" sz="2000" dirty="0" smtClean="0"/>
              <a:t>It is based on the values received from Accelerometer, Gyroscope and Magnetic Field Sensors</a:t>
            </a:r>
            <a:endParaRPr lang="ru-RU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519" y="1991360"/>
            <a:ext cx="10119823" cy="199467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319" y="4471024"/>
            <a:ext cx="9997441" cy="1776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5418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Pedometer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370523" y="863600"/>
            <a:ext cx="11193462" cy="2829560"/>
          </a:xfrm>
        </p:spPr>
        <p:txBody>
          <a:bodyPr/>
          <a:lstStyle/>
          <a:p>
            <a:r>
              <a:rPr lang="en-US" dirty="0"/>
              <a:t>It senses motion via the Accelerometer and attempts to determine if a step has been taken. </a:t>
            </a:r>
            <a:r>
              <a:rPr lang="en-US" dirty="0" smtClean="0"/>
              <a:t>(</a:t>
            </a:r>
            <a:r>
              <a:rPr lang="en-US" dirty="0">
                <a:hlinkClick r:id="rId2"/>
              </a:rPr>
              <a:t>1</a:t>
            </a:r>
            <a:r>
              <a:rPr lang="en-US" dirty="0" smtClean="0"/>
              <a:t>)</a:t>
            </a:r>
          </a:p>
          <a:p>
            <a:r>
              <a:rPr lang="en-US" dirty="0" smtClean="0"/>
              <a:t>Using </a:t>
            </a:r>
            <a:r>
              <a:rPr lang="en-US" dirty="0"/>
              <a:t>a configurable stride length, it can estimate the distance traveled as well</a:t>
            </a:r>
            <a:r>
              <a:rPr lang="en-US" dirty="0" smtClean="0"/>
              <a:t>.</a:t>
            </a:r>
          </a:p>
          <a:p>
            <a:r>
              <a:rPr lang="en-US" dirty="0" smtClean="0"/>
              <a:t>It can detect Simple Step and Walk Step. The difference is in direction. Walk step is always forward.</a:t>
            </a:r>
          </a:p>
          <a:p>
            <a:r>
              <a:rPr lang="en-US" dirty="0" smtClean="0"/>
              <a:t>Has 4 methods: Start, Stop, Save and Reset.</a:t>
            </a:r>
          </a:p>
          <a:p>
            <a:r>
              <a:rPr lang="en-US" dirty="0" smtClean="0"/>
              <a:t>Can measure number of steps and distance.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280" y="3796983"/>
            <a:ext cx="5301774" cy="27641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93559" y="4091278"/>
            <a:ext cx="4562475" cy="75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3589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Clock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456883" y="1016000"/>
            <a:ext cx="11193462" cy="2717800"/>
          </a:xfrm>
        </p:spPr>
        <p:txBody>
          <a:bodyPr/>
          <a:lstStyle/>
          <a:p>
            <a:r>
              <a:rPr lang="en-US" sz="1800" dirty="0" smtClean="0"/>
              <a:t>A component </a:t>
            </a:r>
            <a:r>
              <a:rPr lang="en-US" sz="1800" dirty="0"/>
              <a:t>that provides the instant in time using the internal clock on the phone. </a:t>
            </a:r>
            <a:endParaRPr lang="en-US" sz="1800" dirty="0" smtClean="0"/>
          </a:p>
          <a:p>
            <a:r>
              <a:rPr lang="en-US" sz="1800" dirty="0" smtClean="0"/>
              <a:t>It </a:t>
            </a:r>
            <a:r>
              <a:rPr lang="en-US" sz="1800" dirty="0"/>
              <a:t>can fire a timer at regularly set intervals and perform time calculations, manipulations, and conversions.</a:t>
            </a:r>
          </a:p>
          <a:p>
            <a:r>
              <a:rPr lang="en-US" sz="1800" dirty="0"/>
              <a:t>Methods to convert an instant to text are also available. </a:t>
            </a:r>
            <a:r>
              <a:rPr lang="en-US" sz="1800" dirty="0"/>
              <a:t>(</a:t>
            </a:r>
            <a:r>
              <a:rPr lang="en-US" sz="1800" dirty="0">
                <a:hlinkClick r:id="rId2"/>
              </a:rPr>
              <a:t>1</a:t>
            </a:r>
            <a:r>
              <a:rPr lang="en-US" sz="1800" dirty="0"/>
              <a:t>)</a:t>
            </a:r>
            <a:endParaRPr lang="en-US" sz="1800" dirty="0" smtClean="0"/>
          </a:p>
          <a:p>
            <a:r>
              <a:rPr lang="en-US" sz="1800" dirty="0" smtClean="0"/>
              <a:t>Acceptable </a:t>
            </a:r>
            <a:r>
              <a:rPr lang="en-US" sz="1800" dirty="0"/>
              <a:t>patterns </a:t>
            </a:r>
            <a:r>
              <a:rPr lang="en-US" sz="1800" dirty="0" smtClean="0"/>
              <a:t>are:</a:t>
            </a:r>
          </a:p>
          <a:p>
            <a:pPr lvl="1"/>
            <a:r>
              <a:rPr lang="en-US" sz="1800" dirty="0" smtClean="0"/>
              <a:t>empty string </a:t>
            </a:r>
          </a:p>
          <a:p>
            <a:pPr lvl="1"/>
            <a:r>
              <a:rPr lang="en-US" sz="1800" dirty="0" smtClean="0"/>
              <a:t>MM/DD/YYYY </a:t>
            </a:r>
          </a:p>
          <a:p>
            <a:pPr lvl="1"/>
            <a:r>
              <a:rPr lang="en-US" sz="1800" dirty="0" err="1" smtClean="0"/>
              <a:t>HH:mm:ss</a:t>
            </a:r>
            <a:r>
              <a:rPr lang="en-US" sz="1800" dirty="0" smtClean="0"/>
              <a:t> a</a:t>
            </a:r>
          </a:p>
          <a:p>
            <a:pPr lvl="1"/>
            <a:r>
              <a:rPr lang="en-US" sz="1800" dirty="0" smtClean="0"/>
              <a:t>MMM </a:t>
            </a:r>
            <a:r>
              <a:rPr lang="en-US" sz="1800" dirty="0"/>
              <a:t>d, </a:t>
            </a:r>
            <a:r>
              <a:rPr lang="en-US" sz="1800" dirty="0" err="1" smtClean="0"/>
              <a:t>yyyyHH:mm</a:t>
            </a:r>
            <a:r>
              <a:rPr lang="en-US" sz="1800" dirty="0" smtClean="0"/>
              <a:t> </a:t>
            </a:r>
            <a:endParaRPr lang="ru-RU" sz="1800" dirty="0"/>
          </a:p>
        </p:txBody>
      </p:sp>
      <p:sp>
        <p:nvSpPr>
          <p:cNvPr id="4" name="TextBox 3"/>
          <p:cNvSpPr txBox="1"/>
          <p:nvPr/>
        </p:nvSpPr>
        <p:spPr>
          <a:xfrm>
            <a:off x="624840" y="4288591"/>
            <a:ext cx="2313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To show current time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3643" y="2374900"/>
            <a:ext cx="4483753" cy="222694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083" y="4937760"/>
            <a:ext cx="8756670" cy="1191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422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Timer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11193462" cy="96012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For Timer, Clock component has special event called – Timer.</a:t>
            </a:r>
          </a:p>
          <a:p>
            <a:pPr marL="0" indent="0">
              <a:buNone/>
            </a:pPr>
            <a:r>
              <a:rPr lang="en-US" dirty="0" smtClean="0"/>
              <a:t>We also need to enable and disable Timer when we click corresponding button.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840" y="2036445"/>
            <a:ext cx="4899977" cy="258642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3159" y="2363771"/>
            <a:ext cx="5371465" cy="225910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1180" y="5143817"/>
            <a:ext cx="1503192" cy="85566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30040" y="5143817"/>
            <a:ext cx="1658619" cy="853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9441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Countdown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Countdown is similar to Timer, but here we subtract from given value.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513" y="1765737"/>
            <a:ext cx="5475083" cy="29273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8428" y="1702753"/>
            <a:ext cx="4985678" cy="297084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0679" y="5060633"/>
            <a:ext cx="2759393" cy="92763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33520" y="5042491"/>
            <a:ext cx="2706528" cy="103837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89240" y="5000616"/>
            <a:ext cx="2615145" cy="1080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7179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Display date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11440477" cy="848360"/>
          </a:xfrm>
        </p:spPr>
        <p:txBody>
          <a:bodyPr/>
          <a:lstStyle/>
          <a:p>
            <a:r>
              <a:rPr lang="en-US" dirty="0" smtClean="0"/>
              <a:t>Clock has many methods to be called. They are </a:t>
            </a:r>
            <a:r>
              <a:rPr lang="en-US" dirty="0" err="1" smtClean="0"/>
              <a:t>selfexplanatory</a:t>
            </a:r>
            <a:r>
              <a:rPr lang="en-US" dirty="0" smtClean="0"/>
              <a:t>. </a:t>
            </a:r>
          </a:p>
          <a:p>
            <a:r>
              <a:rPr lang="en-US" dirty="0" smtClean="0"/>
              <a:t>Example: identify a week day having picked the date. Here, we add </a:t>
            </a:r>
            <a:r>
              <a:rPr lang="en-US" dirty="0" err="1" smtClean="0"/>
              <a:t>DatePicker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8880" y="2287905"/>
            <a:ext cx="9492297" cy="186477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0800" y="4618038"/>
            <a:ext cx="3346450" cy="107008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34760" y="4378854"/>
            <a:ext cx="4110354" cy="1262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20542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Location Sensor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485775" y="871536"/>
            <a:ext cx="4576763" cy="4933952"/>
          </a:xfrm>
        </p:spPr>
        <p:txBody>
          <a:bodyPr/>
          <a:lstStyle/>
          <a:p>
            <a:r>
              <a:rPr lang="en-US" dirty="0"/>
              <a:t>Non-visible component providing location information, including longitude, latitude, altitude (if supported by the device), speed (if supported by the device), and address</a:t>
            </a:r>
            <a:r>
              <a:rPr lang="en-US" dirty="0" smtClean="0"/>
              <a:t>.</a:t>
            </a:r>
          </a:p>
          <a:p>
            <a:r>
              <a:rPr lang="en-US" dirty="0" smtClean="0"/>
              <a:t>device </a:t>
            </a:r>
            <a:r>
              <a:rPr lang="en-US" dirty="0"/>
              <a:t>must have location sensing enabled through wireless networks or GPS </a:t>
            </a:r>
            <a:r>
              <a:rPr lang="en-US" dirty="0"/>
              <a:t>satellites (</a:t>
            </a:r>
            <a:r>
              <a:rPr lang="en-US" dirty="0">
                <a:hlinkClick r:id="rId2"/>
              </a:rPr>
              <a:t>1</a:t>
            </a:r>
            <a:r>
              <a:rPr lang="en-US" dirty="0"/>
              <a:t>)</a:t>
            </a:r>
          </a:p>
          <a:p>
            <a:endParaRPr lang="ru-RU" dirty="0"/>
          </a:p>
        </p:txBody>
      </p:sp>
      <p:pic>
        <p:nvPicPr>
          <p:cNvPr id="7" name="Объект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0805" y="871536"/>
            <a:ext cx="6525682" cy="5210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6219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Location Sensor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08021" y="1052512"/>
            <a:ext cx="1700212" cy="422860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744" y="3050584"/>
            <a:ext cx="5719762" cy="727763"/>
          </a:xfrm>
          <a:prstGeom prst="rect">
            <a:avLst/>
          </a:prstGeom>
        </p:spPr>
      </p:pic>
      <p:sp>
        <p:nvSpPr>
          <p:cNvPr id="7" name="Объект 6"/>
          <p:cNvSpPr>
            <a:spLocks noGrp="1"/>
          </p:cNvSpPr>
          <p:nvPr>
            <p:ph sz="quarter" idx="11"/>
          </p:nvPr>
        </p:nvSpPr>
        <p:spPr>
          <a:xfrm>
            <a:off x="500063" y="1172697"/>
            <a:ext cx="6777037" cy="1409700"/>
          </a:xfrm>
        </p:spPr>
        <p:txBody>
          <a:bodyPr/>
          <a:lstStyle/>
          <a:p>
            <a:r>
              <a:rPr lang="en-US" dirty="0"/>
              <a:t>In order to function, the component must have its Enabled property set to </a:t>
            </a:r>
            <a:r>
              <a:rPr lang="en-US" dirty="0" smtClean="0"/>
              <a:t>True</a:t>
            </a:r>
          </a:p>
          <a:p>
            <a:r>
              <a:rPr lang="en-US" dirty="0" smtClean="0"/>
              <a:t>You can also set Time and Distance Interval via Blocks</a:t>
            </a:r>
            <a:endParaRPr lang="en-US" dirty="0"/>
          </a:p>
          <a:p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4020877"/>
            <a:ext cx="5153025" cy="68015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200" y="5184505"/>
            <a:ext cx="5362574" cy="69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6061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Location Sensor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11193462" cy="86201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Checking latitude and longitude can be </a:t>
            </a:r>
            <a:r>
              <a:rPr lang="en-US" dirty="0" err="1" smtClean="0"/>
              <a:t>onLocationChanged</a:t>
            </a:r>
            <a:r>
              <a:rPr lang="en-US" dirty="0" smtClean="0"/>
              <a:t> or </a:t>
            </a:r>
            <a:r>
              <a:rPr lang="en-US" dirty="0" err="1" smtClean="0"/>
              <a:t>onScreenInitialize</a:t>
            </a:r>
            <a:r>
              <a:rPr lang="en-US" dirty="0" smtClean="0"/>
              <a:t> events.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88" y="2005013"/>
            <a:ext cx="5891212" cy="194019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856" y="4548188"/>
            <a:ext cx="9483606" cy="14192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63368" y="2005013"/>
            <a:ext cx="3871381" cy="1885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63371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Maps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11193462" cy="1595120"/>
          </a:xfrm>
        </p:spPr>
        <p:txBody>
          <a:bodyPr/>
          <a:lstStyle/>
          <a:p>
            <a:r>
              <a:rPr lang="en-US" dirty="0"/>
              <a:t>A two-dimensional container that renders map tiles in the background and allows for multiple Marker elements to identify points on the map. </a:t>
            </a:r>
            <a:endParaRPr lang="en-US" dirty="0" smtClean="0"/>
          </a:p>
          <a:p>
            <a:r>
              <a:rPr lang="en-US" dirty="0" smtClean="0"/>
              <a:t>Working together with </a:t>
            </a:r>
            <a:r>
              <a:rPr lang="en-US" dirty="0" err="1" smtClean="0"/>
              <a:t>LocationSensor</a:t>
            </a:r>
            <a:r>
              <a:rPr lang="en-US" dirty="0" smtClean="0"/>
              <a:t>, current location can be easily marked on the map.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266" y="2780347"/>
            <a:ext cx="6401431" cy="360521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0159" y="3089910"/>
            <a:ext cx="3827145" cy="2537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99682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References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dirty="0" smtClean="0">
                <a:hlinkClick r:id="rId2"/>
              </a:rPr>
              <a:t>http</a:t>
            </a:r>
            <a:r>
              <a:rPr lang="en-US" dirty="0">
                <a:hlinkClick r:id="rId2"/>
              </a:rPr>
              <a:t>://ai2.appinventor.mit.edu</a:t>
            </a:r>
            <a:r>
              <a:rPr lang="en-US" dirty="0" smtClean="0">
                <a:hlinkClick r:id="rId2"/>
              </a:rPr>
              <a:t>/</a:t>
            </a: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r>
              <a:rPr lang="en-US" dirty="0" smtClean="0">
                <a:hlinkClick r:id="rId3"/>
              </a:rPr>
              <a:t>https</a:t>
            </a:r>
            <a:r>
              <a:rPr lang="en-US" dirty="0">
                <a:hlinkClick r:id="rId3"/>
              </a:rPr>
              <a:t>://</a:t>
            </a:r>
            <a:r>
              <a:rPr lang="en-US" dirty="0" smtClean="0">
                <a:hlinkClick r:id="rId3"/>
              </a:rPr>
              <a:t>appinventor.mit.edu/explore</a:t>
            </a: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en.wikipedia.org/wiki/Lux</a:t>
            </a:r>
            <a:endParaRPr lang="en-US" dirty="0"/>
          </a:p>
          <a:p>
            <a:pPr marL="457200" indent="-457200">
              <a:buFont typeface="+mj-lt"/>
              <a:buAutoNum type="arabicPeriod"/>
            </a:pPr>
            <a:r>
              <a:rPr lang="en-US" dirty="0">
                <a:hlinkClick r:id="rId5"/>
              </a:rPr>
              <a:t>https://www.movisens.com/en/solutions/mobile-sensing</a:t>
            </a:r>
            <a:r>
              <a:rPr lang="en-US" dirty="0" smtClean="0">
                <a:hlinkClick r:id="rId5"/>
              </a:rPr>
              <a:t>/</a:t>
            </a:r>
            <a:r>
              <a:rPr lang="en-US" dirty="0" smtClean="0"/>
              <a:t>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4401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83FA4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5476</TotalTime>
  <Words>1420</Words>
  <Application>Microsoft Office PowerPoint</Application>
  <PresentationFormat>Широкоэкранный</PresentationFormat>
  <Paragraphs>182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3" baseType="lpstr">
      <vt:lpstr>Arial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</dc:creator>
  <cp:lastModifiedBy>JNazarov</cp:lastModifiedBy>
  <cp:revision>99</cp:revision>
  <dcterms:created xsi:type="dcterms:W3CDTF">2015-06-15T09:27:21Z</dcterms:created>
  <dcterms:modified xsi:type="dcterms:W3CDTF">2023-06-08T03:35:00Z</dcterms:modified>
</cp:coreProperties>
</file>