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ifMxGL+xbIs+tgusiz6z83lc+J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234E922-C5C8-45A2-B9B4-5A98A63C09FD}">
  <a:tblStyle styleId="{7234E922-C5C8-45A2-B9B4-5A98A63C09FD}"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8719AAEA-60E7-4948-B900-F0D7846436CE}" styleName="Table_1">
    <a:wholeTbl>
      <a:tcTxStyle b="off" i="off">
        <a:font>
          <a:latin typeface="Calibri"/>
          <a:ea typeface="Calibri"/>
          <a:cs typeface="Calibri"/>
        </a:font>
        <a:schemeClr val="dk1"/>
      </a:tcTxStyle>
      <a:tcStyle>
        <a:tcBdr>
          <a:left>
            <a:ln cap="flat" cmpd="sng" w="12700">
              <a:solidFill>
                <a:schemeClr val="accent3"/>
              </a:solidFill>
              <a:prstDash val="solid"/>
              <a:round/>
              <a:headEnd len="sm" w="sm" type="none"/>
              <a:tailEnd len="sm" w="sm" type="none"/>
            </a:ln>
          </a:left>
          <a:right>
            <a:ln cap="flat" cmpd="sng" w="12700">
              <a:solidFill>
                <a:schemeClr val="accent3"/>
              </a:solidFill>
              <a:prstDash val="solid"/>
              <a:round/>
              <a:headEnd len="sm" w="sm" type="none"/>
              <a:tailEnd len="sm" w="sm" type="none"/>
            </a:ln>
          </a:right>
          <a:top>
            <a:ln cap="flat" cmpd="sng" w="12700">
              <a:solidFill>
                <a:schemeClr val="accent3"/>
              </a:solidFill>
              <a:prstDash val="solid"/>
              <a:round/>
              <a:headEnd len="sm" w="sm" type="none"/>
              <a:tailEnd len="sm" w="sm" type="none"/>
            </a:ln>
          </a:top>
          <a:bottom>
            <a:ln cap="flat" cmpd="sng" w="12700">
              <a:solidFill>
                <a:schemeClr val="accent3"/>
              </a:solidFill>
              <a:prstDash val="solid"/>
              <a:round/>
              <a:headEnd len="sm" w="sm" type="none"/>
              <a:tailEnd len="sm" w="sm" type="none"/>
            </a:ln>
          </a:bottom>
          <a:insideH>
            <a:ln cap="flat" cmpd="sng" w="12700">
              <a:solidFill>
                <a:schemeClr val="accent3"/>
              </a:solidFill>
              <a:prstDash val="solid"/>
              <a:round/>
              <a:headEnd len="sm" w="sm" type="none"/>
              <a:tailEnd len="sm" w="sm" type="none"/>
            </a:ln>
          </a:insideH>
          <a:insideV>
            <a:ln cap="flat" cmpd="sng" w="12700">
              <a:solidFill>
                <a:schemeClr val="accent3"/>
              </a:solidFill>
              <a:prstDash val="solid"/>
              <a:round/>
              <a:headEnd len="sm" w="sm" type="none"/>
              <a:tailEnd len="sm" w="sm" type="none"/>
            </a:ln>
          </a:insideV>
        </a:tcBdr>
        <a:fill>
          <a:solidFill>
            <a:srgbClr val="FFFFFF">
              <a:alpha val="0"/>
            </a:srgbClr>
          </a:solidFill>
        </a:fill>
      </a:tcStyle>
    </a:wholeTbl>
    <a:band1H>
      <a:tcTxStyle/>
      <a:tcStyle>
        <a:fill>
          <a:solidFill>
            <a:schemeClr val="accent3">
              <a:alpha val="20000"/>
            </a:schemeClr>
          </a:solidFill>
        </a:fill>
      </a:tcStyle>
    </a:band1H>
    <a:band2H>
      <a:tcTxStyle/>
    </a:band2H>
    <a:band1V>
      <a:tcTxStyle/>
      <a:tcStyle>
        <a:fill>
          <a:solidFill>
            <a:schemeClr val="accent3">
              <a:alpha val="20000"/>
            </a:schemeClr>
          </a:solidFill>
        </a:fill>
      </a:tcStyle>
    </a:band1V>
    <a:band2V>
      <a:tcTxStyle/>
    </a:band2V>
    <a:lastCol>
      <a:tcTxStyle b="on" i="off"/>
    </a:lastCol>
    <a:firstCol>
      <a:tcTxStyle b="on" i="off"/>
    </a:firstCol>
    <a:lastRow>
      <a:tcTxStyle b="on" i="off"/>
      <a:tcStyle>
        <a:tcBdr>
          <a:top>
            <a:ln cap="flat" cmpd="sng" w="50800">
              <a:solidFill>
                <a:schemeClr val="accent3"/>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accent3"/>
              </a:solidFill>
              <a:prstDash val="solid"/>
              <a:round/>
              <a:headEnd len="sm" w="sm" type="none"/>
              <a:tailEnd len="sm" w="sm" type="none"/>
            </a:ln>
          </a:bottom>
        </a:tcBdr>
        <a:fill>
          <a:solidFill>
            <a:srgbClr val="FFFFFF">
              <a:alpha val="0"/>
            </a:srgbClr>
          </a:solidFill>
        </a:fill>
      </a:tcStyle>
    </a:firstRow>
    <a:neCell>
      <a:tcTxStyle/>
    </a:neCell>
    <a:nwCell>
      <a:tcTxStyle/>
    </a:nwCell>
  </a:tblStyle>
  <a:tblStyle styleId="{9FD833AA-5E31-4D6B-B637-78AA7FE61D4B}" styleName="Table_2">
    <a:wholeTbl>
      <a:tcTxStyle b="off" i="off">
        <a:font>
          <a:latin typeface="Calibri"/>
          <a:ea typeface="Calibri"/>
          <a:cs typeface="Calibri"/>
        </a:font>
        <a:schemeClr val="dk1"/>
      </a:tcTxStyle>
      <a:tcStyle>
        <a:tcBdr>
          <a:left>
            <a:ln cap="flat" cmpd="sng" w="9525">
              <a:solidFill>
                <a:schemeClr val="accent1"/>
              </a:solidFill>
              <a:prstDash val="solid"/>
              <a:round/>
              <a:headEnd len="sm" w="sm" type="none"/>
              <a:tailEnd len="sm" w="sm" type="none"/>
            </a:ln>
          </a:left>
          <a:right>
            <a:ln cap="flat" cmpd="sng" w="9525">
              <a:solidFill>
                <a:schemeClr val="accent1"/>
              </a:solidFill>
              <a:prstDash val="solid"/>
              <a:round/>
              <a:headEnd len="sm" w="sm" type="none"/>
              <a:tailEnd len="sm" w="sm" type="none"/>
            </a:ln>
          </a:right>
          <a:top>
            <a:ln cap="flat" cmpd="sng" w="9525">
              <a:solidFill>
                <a:schemeClr val="accent1"/>
              </a:solidFill>
              <a:prstDash val="solid"/>
              <a:round/>
              <a:headEnd len="sm" w="sm" type="none"/>
              <a:tailEnd len="sm" w="sm" type="none"/>
            </a:ln>
          </a:top>
          <a:bottom>
            <a:ln cap="flat" cmpd="sng" w="9525">
              <a:solidFill>
                <a:schemeClr val="accent1"/>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tcStyle>
        <a:tcBdr>
          <a:top>
            <a:ln cap="flat" cmpd="sng" w="9525">
              <a:solidFill>
                <a:schemeClr val="accent1"/>
              </a:solidFill>
              <a:prstDash val="solid"/>
              <a:round/>
              <a:headEnd len="sm" w="sm" type="none"/>
              <a:tailEnd len="sm" w="sm" type="none"/>
            </a:ln>
          </a:top>
          <a:bottom>
            <a:ln cap="flat" cmpd="sng" w="9525">
              <a:solidFill>
                <a:schemeClr val="accent1"/>
              </a:solidFill>
              <a:prstDash val="solid"/>
              <a:round/>
              <a:headEnd len="sm" w="sm" type="none"/>
              <a:tailEnd len="sm" w="sm" type="none"/>
            </a:ln>
          </a:bottom>
        </a:tcBdr>
      </a:tcStyle>
    </a:band1H>
    <a:band2H>
      <a:tcTxStyle/>
    </a:band2H>
    <a:band1V>
      <a:tcTxStyle/>
      <a:tcStyle>
        <a:tcBdr>
          <a:left>
            <a:ln cap="flat" cmpd="sng" w="9525">
              <a:solidFill>
                <a:schemeClr val="accent1"/>
              </a:solidFill>
              <a:prstDash val="solid"/>
              <a:round/>
              <a:headEnd len="sm" w="sm" type="none"/>
              <a:tailEnd len="sm" w="sm" type="none"/>
            </a:ln>
          </a:left>
          <a:right>
            <a:ln cap="flat" cmpd="sng" w="9525">
              <a:solidFill>
                <a:schemeClr val="accent1"/>
              </a:solidFill>
              <a:prstDash val="solid"/>
              <a:round/>
              <a:headEnd len="sm" w="sm" type="none"/>
              <a:tailEnd len="sm" w="sm" type="none"/>
            </a:ln>
          </a:right>
        </a:tcBdr>
      </a:tcStyle>
    </a:band1V>
    <a:band2V>
      <a:tcTxStyle/>
      <a:tcStyle>
        <a:tcBdr>
          <a:left>
            <a:ln cap="flat" cmpd="sng" w="9525">
              <a:solidFill>
                <a:schemeClr val="accent1"/>
              </a:solidFill>
              <a:prstDash val="solid"/>
              <a:round/>
              <a:headEnd len="sm" w="sm" type="none"/>
              <a:tailEnd len="sm" w="sm" type="none"/>
            </a:ln>
          </a:left>
          <a:right>
            <a:ln cap="flat" cmpd="sng" w="9525">
              <a:solidFill>
                <a:schemeClr val="accent1"/>
              </a:solidFill>
              <a:prstDash val="solid"/>
              <a:round/>
              <a:headEnd len="sm" w="sm" type="none"/>
              <a:tailEnd len="sm" w="sm" type="none"/>
            </a:ln>
          </a:right>
        </a:tcBdr>
      </a:tcStyle>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tcStyle>
    </a:lastRow>
    <a:seCell>
      <a:tcTxStyle/>
    </a:seCell>
    <a:swCell>
      <a:tcTxStyle/>
    </a:swCell>
    <a:firstRow>
      <a:tcTxStyle b="on" i="off">
        <a:font>
          <a:latin typeface="Calibri"/>
          <a:ea typeface="Calibri"/>
          <a:cs typeface="Calibri"/>
        </a:font>
        <a:schemeClr val="lt1"/>
      </a:tcTxStyle>
      <a:tcStyle>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3"/>
          <p:cNvSpPr/>
          <p:nvPr>
            <p:ph idx="2" type="pic"/>
          </p:nvPr>
        </p:nvSpPr>
        <p:spPr>
          <a:xfrm>
            <a:off x="5183188" y="987425"/>
            <a:ext cx="6172200" cy="4873625"/>
          </a:xfrm>
          <a:prstGeom prst="rect">
            <a:avLst/>
          </a:prstGeom>
          <a:noFill/>
          <a:ln>
            <a:noFill/>
          </a:ln>
        </p:spPr>
      </p:sp>
      <p:sp>
        <p:nvSpPr>
          <p:cNvPr id="64" name="Google Shape;64;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0.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 name="Google Shape;85;p1"/>
          <p:cNvSpPr txBox="1"/>
          <p:nvPr>
            <p:ph type="ctrTitle"/>
          </p:nvPr>
        </p:nvSpPr>
        <p:spPr>
          <a:xfrm>
            <a:off x="643468" y="643467"/>
            <a:ext cx="4620584" cy="4567137"/>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100"/>
              <a:buFont typeface="Calibri"/>
              <a:buNone/>
            </a:pPr>
            <a:r>
              <a:rPr lang="en-US" sz="4100"/>
              <a:t>EXPORT MARKETING AND FINANCE </a:t>
            </a:r>
            <a:br>
              <a:rPr lang="en-US" sz="4100"/>
            </a:br>
            <a:r>
              <a:rPr lang="en-US" sz="4100"/>
              <a:t>WEEK 10 LECTURE</a:t>
            </a:r>
            <a:br>
              <a:rPr lang="en-US" sz="4100"/>
            </a:br>
            <a:r>
              <a:rPr lang="en-US" sz="4100"/>
              <a:t>E-COMMERCE IN EXPORT MARKETING </a:t>
            </a:r>
            <a:endParaRPr/>
          </a:p>
        </p:txBody>
      </p:sp>
      <p:sp>
        <p:nvSpPr>
          <p:cNvPr id="86" name="Google Shape;86;p1"/>
          <p:cNvSpPr txBox="1"/>
          <p:nvPr>
            <p:ph idx="1" type="subTitle"/>
          </p:nvPr>
        </p:nvSpPr>
        <p:spPr>
          <a:xfrm>
            <a:off x="643467" y="5277684"/>
            <a:ext cx="4620584" cy="77549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t>Dr. John Kamau</a:t>
            </a:r>
            <a:endParaRPr/>
          </a:p>
        </p:txBody>
      </p:sp>
      <p:pic>
        <p:nvPicPr>
          <p:cNvPr id="87" name="Google Shape;87;p1"/>
          <p:cNvPicPr preferRelativeResize="0"/>
          <p:nvPr/>
        </p:nvPicPr>
        <p:blipFill rotWithShape="1">
          <a:blip r:embed="rId3">
            <a:alphaModFix/>
          </a:blip>
          <a:srcRect b="-1" l="16025" r="40283" t="0"/>
          <a:stretch/>
        </p:blipFill>
        <p:spPr>
          <a:xfrm>
            <a:off x="6229215" y="10"/>
            <a:ext cx="5962785" cy="6857990"/>
          </a:xfrm>
          <a:custGeom>
            <a:rect b="b" l="l" r="r" t="t"/>
            <a:pathLst>
              <a:path extrusionOk="0" h="6858000" w="5962785">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1" name="Shape 91"/>
        <p:cNvGrpSpPr/>
        <p:nvPr/>
      </p:nvGrpSpPr>
      <p:grpSpPr>
        <a:xfrm>
          <a:off x="0" y="0"/>
          <a:ext cx="0" cy="0"/>
          <a:chOff x="0" y="0"/>
          <a:chExt cx="0" cy="0"/>
        </a:xfrm>
      </p:grpSpPr>
      <p:sp>
        <p:nvSpPr>
          <p:cNvPr id="92" name="Google Shape;92;p2"/>
          <p:cNvSpPr/>
          <p:nvPr/>
        </p:nvSpPr>
        <p:spPr>
          <a:xfrm>
            <a:off x="-1" y="0"/>
            <a:ext cx="12191999"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3" name="Google Shape;93;p2"/>
          <p:cNvSpPr/>
          <p:nvPr/>
        </p:nvSpPr>
        <p:spPr>
          <a:xfrm>
            <a:off x="1" y="0"/>
            <a:ext cx="8522446" cy="2285999"/>
          </a:xfrm>
          <a:prstGeom prst="rect">
            <a:avLst/>
          </a:prstGeom>
          <a:solidFill>
            <a:schemeClr val="lt1"/>
          </a:solidFill>
          <a:ln>
            <a:noFill/>
          </a:ln>
          <a:effectLst>
            <a:outerShdw blurRad="596900" sx="90000" rotWithShape="0" algn="t" dir="7140000" dist="304800" sy="90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4" name="Google Shape;94;p2"/>
          <p:cNvSpPr txBox="1"/>
          <p:nvPr>
            <p:ph type="title"/>
          </p:nvPr>
        </p:nvSpPr>
        <p:spPr>
          <a:xfrm>
            <a:off x="761803" y="350196"/>
            <a:ext cx="4646904" cy="16245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Welcome!</a:t>
            </a:r>
            <a:endParaRPr/>
          </a:p>
        </p:txBody>
      </p:sp>
      <p:sp>
        <p:nvSpPr>
          <p:cNvPr id="95" name="Google Shape;95;p2"/>
          <p:cNvSpPr txBox="1"/>
          <p:nvPr>
            <p:ph idx="1" type="body"/>
          </p:nvPr>
        </p:nvSpPr>
        <p:spPr>
          <a:xfrm>
            <a:off x="761802" y="1730326"/>
            <a:ext cx="4646905" cy="4626023"/>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Welcome to week 10 lecture</a:t>
            </a:r>
            <a:endParaRPr/>
          </a:p>
          <a:p>
            <a:pPr indent="-228600" lvl="0" marL="228600" rtl="0" algn="l">
              <a:lnSpc>
                <a:spcPct val="90000"/>
              </a:lnSpc>
              <a:spcBef>
                <a:spcPts val="1000"/>
              </a:spcBef>
              <a:spcAft>
                <a:spcPts val="0"/>
              </a:spcAft>
              <a:buClr>
                <a:schemeClr val="dk1"/>
              </a:buClr>
              <a:buSzPts val="2400"/>
              <a:buChar char="•"/>
            </a:pPr>
            <a:r>
              <a:rPr lang="en-US" sz="2400"/>
              <a:t>It is my joy to have you in this lecture</a:t>
            </a:r>
            <a:endParaRPr/>
          </a:p>
          <a:p>
            <a:pPr indent="-228600" lvl="0" marL="228600" rtl="0" algn="l">
              <a:lnSpc>
                <a:spcPct val="90000"/>
              </a:lnSpc>
              <a:spcBef>
                <a:spcPts val="1000"/>
              </a:spcBef>
              <a:spcAft>
                <a:spcPts val="0"/>
              </a:spcAft>
              <a:buClr>
                <a:schemeClr val="dk1"/>
              </a:buClr>
              <a:buSzPts val="2400"/>
              <a:buChar char="•"/>
            </a:pPr>
            <a:r>
              <a:rPr lang="en-US" sz="2400"/>
              <a:t>In the last lecture we focused on trading blocks and export </a:t>
            </a:r>
            <a:endParaRPr/>
          </a:p>
          <a:p>
            <a:pPr indent="-228600" lvl="0" marL="228600" rtl="0" algn="l">
              <a:lnSpc>
                <a:spcPct val="90000"/>
              </a:lnSpc>
              <a:spcBef>
                <a:spcPts val="1000"/>
              </a:spcBef>
              <a:spcAft>
                <a:spcPts val="0"/>
              </a:spcAft>
              <a:buClr>
                <a:schemeClr val="dk1"/>
              </a:buClr>
              <a:buSzPts val="2400"/>
              <a:buChar char="•"/>
            </a:pPr>
            <a:r>
              <a:rPr lang="en-US" sz="2400"/>
              <a:t>To facilitate trade in these blocks, e-commerce has been embraced</a:t>
            </a:r>
            <a:endParaRPr/>
          </a:p>
          <a:p>
            <a:pPr indent="-228600" lvl="0" marL="228600" rtl="0" algn="l">
              <a:lnSpc>
                <a:spcPct val="90000"/>
              </a:lnSpc>
              <a:spcBef>
                <a:spcPts val="1000"/>
              </a:spcBef>
              <a:spcAft>
                <a:spcPts val="0"/>
              </a:spcAft>
              <a:buClr>
                <a:schemeClr val="dk1"/>
              </a:buClr>
              <a:buSzPts val="2400"/>
              <a:buChar char="•"/>
            </a:pPr>
            <a:r>
              <a:rPr lang="en-US" sz="2400"/>
              <a:t>We examine basics of ecommerce</a:t>
            </a:r>
            <a:endParaRPr/>
          </a:p>
          <a:p>
            <a:pPr indent="-228600" lvl="0" marL="228600" rtl="0" algn="l">
              <a:lnSpc>
                <a:spcPct val="90000"/>
              </a:lnSpc>
              <a:spcBef>
                <a:spcPts val="1000"/>
              </a:spcBef>
              <a:spcAft>
                <a:spcPts val="0"/>
              </a:spcAft>
              <a:buClr>
                <a:schemeClr val="dk1"/>
              </a:buClr>
              <a:buSzPts val="2400"/>
              <a:buChar char="•"/>
            </a:pPr>
            <a:r>
              <a:rPr lang="en-US" sz="2400"/>
              <a:t>Application of e-commerce in export business</a:t>
            </a:r>
            <a:endParaRPr/>
          </a:p>
        </p:txBody>
      </p:sp>
      <p:pic>
        <p:nvPicPr>
          <p:cNvPr descr="Stock market graph on display" id="96" name="Google Shape;96;p2"/>
          <p:cNvPicPr preferRelativeResize="0"/>
          <p:nvPr/>
        </p:nvPicPr>
        <p:blipFill rotWithShape="1">
          <a:blip r:embed="rId3">
            <a:alphaModFix/>
          </a:blip>
          <a:srcRect b="-1" l="37120" r="11266" t="0"/>
          <a:stretch/>
        </p:blipFill>
        <p:spPr>
          <a:xfrm>
            <a:off x="6096000" y="1"/>
            <a:ext cx="6102825" cy="6858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0" name="Shape 100"/>
        <p:cNvGrpSpPr/>
        <p:nvPr/>
      </p:nvGrpSpPr>
      <p:grpSpPr>
        <a:xfrm>
          <a:off x="0" y="0"/>
          <a:ext cx="0" cy="0"/>
          <a:chOff x="0" y="0"/>
          <a:chExt cx="0" cy="0"/>
        </a:xfrm>
      </p:grpSpPr>
      <p:sp>
        <p:nvSpPr>
          <p:cNvPr id="101" name="Google Shape;101;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02" name="Google Shape;102;p3"/>
          <p:cNvPicPr preferRelativeResize="0"/>
          <p:nvPr/>
        </p:nvPicPr>
        <p:blipFill rotWithShape="1">
          <a:blip r:embed="rId3">
            <a:alphaModFix/>
          </a:blip>
          <a:srcRect b="0" l="14049" r="36008" t="0"/>
          <a:stretch/>
        </p:blipFill>
        <p:spPr>
          <a:xfrm>
            <a:off x="6103027" y="10"/>
            <a:ext cx="6088971" cy="6857990"/>
          </a:xfrm>
          <a:prstGeom prst="rect">
            <a:avLst/>
          </a:prstGeom>
          <a:noFill/>
          <a:ln>
            <a:noFill/>
          </a:ln>
        </p:spPr>
      </p:pic>
      <p:sp>
        <p:nvSpPr>
          <p:cNvPr id="103" name="Google Shape;103;p3"/>
          <p:cNvSpPr/>
          <p:nvPr/>
        </p:nvSpPr>
        <p:spPr>
          <a:xfrm>
            <a:off x="0" y="0"/>
            <a:ext cx="6103025"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4" name="Google Shape;104;p3"/>
          <p:cNvSpPr/>
          <p:nvPr/>
        </p:nvSpPr>
        <p:spPr>
          <a:xfrm>
            <a:off x="0" y="0"/>
            <a:ext cx="6103025" cy="2285995"/>
          </a:xfrm>
          <a:prstGeom prst="rect">
            <a:avLst/>
          </a:prstGeom>
          <a:solidFill>
            <a:schemeClr val="lt1"/>
          </a:solidFill>
          <a:ln>
            <a:noFill/>
          </a:ln>
          <a:effectLst>
            <a:outerShdw blurRad="254000" sx="92000" rotWithShape="0" algn="t" dir="5460000" dist="1270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3"/>
          <p:cNvSpPr txBox="1"/>
          <p:nvPr>
            <p:ph type="title"/>
          </p:nvPr>
        </p:nvSpPr>
        <p:spPr>
          <a:xfrm>
            <a:off x="761801" y="328512"/>
            <a:ext cx="4778387" cy="1628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Intended learning outcomes </a:t>
            </a:r>
            <a:endParaRPr/>
          </a:p>
        </p:txBody>
      </p:sp>
      <p:sp>
        <p:nvSpPr>
          <p:cNvPr id="106" name="Google Shape;106;p3"/>
          <p:cNvSpPr txBox="1"/>
          <p:nvPr>
            <p:ph idx="1" type="body"/>
          </p:nvPr>
        </p:nvSpPr>
        <p:spPr>
          <a:xfrm>
            <a:off x="761801" y="1957483"/>
            <a:ext cx="4659756" cy="43015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a:t>At the end of this lecture, you will be able to</a:t>
            </a:r>
            <a:endParaRPr/>
          </a:p>
          <a:p>
            <a:pPr indent="-228600" lvl="0" marL="228600" rtl="0" algn="l">
              <a:lnSpc>
                <a:spcPct val="90000"/>
              </a:lnSpc>
              <a:spcBef>
                <a:spcPts val="1000"/>
              </a:spcBef>
              <a:spcAft>
                <a:spcPts val="0"/>
              </a:spcAft>
              <a:buClr>
                <a:schemeClr val="dk1"/>
              </a:buClr>
              <a:buSzPts val="2800"/>
              <a:buChar char="•"/>
            </a:pPr>
            <a:r>
              <a:rPr lang="en-US"/>
              <a:t>1. Describe e-commerce</a:t>
            </a:r>
            <a:endParaRPr/>
          </a:p>
          <a:p>
            <a:pPr indent="-228600" lvl="0" marL="228600" rtl="0" algn="l">
              <a:lnSpc>
                <a:spcPct val="90000"/>
              </a:lnSpc>
              <a:spcBef>
                <a:spcPts val="1000"/>
              </a:spcBef>
              <a:spcAft>
                <a:spcPts val="0"/>
              </a:spcAft>
              <a:buClr>
                <a:schemeClr val="dk1"/>
              </a:buClr>
              <a:buSzPts val="2800"/>
              <a:buChar char="•"/>
            </a:pPr>
            <a:r>
              <a:rPr lang="en-US"/>
              <a:t>2. Discuss various types of e-commerce</a:t>
            </a:r>
            <a:endParaRPr/>
          </a:p>
          <a:p>
            <a:pPr indent="-228600" lvl="0" marL="228600" rtl="0" algn="l">
              <a:lnSpc>
                <a:spcPct val="90000"/>
              </a:lnSpc>
              <a:spcBef>
                <a:spcPts val="1000"/>
              </a:spcBef>
              <a:spcAft>
                <a:spcPts val="0"/>
              </a:spcAft>
              <a:buClr>
                <a:schemeClr val="dk1"/>
              </a:buClr>
              <a:buSzPts val="2800"/>
              <a:buChar char="•"/>
            </a:pPr>
            <a:r>
              <a:rPr lang="en-US"/>
              <a:t>3. Evaluate benefits and challenges in e-commerce </a:t>
            </a:r>
            <a:endParaRPr/>
          </a:p>
          <a:p>
            <a:pPr indent="-228600" lvl="0" marL="228600" rtl="0" algn="l">
              <a:lnSpc>
                <a:spcPct val="90000"/>
              </a:lnSpc>
              <a:spcBef>
                <a:spcPts val="1000"/>
              </a:spcBef>
              <a:spcAft>
                <a:spcPts val="0"/>
              </a:spcAft>
              <a:buClr>
                <a:schemeClr val="dk1"/>
              </a:buClr>
              <a:buSzPts val="2800"/>
              <a:buChar char="•"/>
            </a:pPr>
            <a:r>
              <a:rPr lang="en-US"/>
              <a:t>4. Examine application of e-commerce in export business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0" name="Shape 110"/>
        <p:cNvGrpSpPr/>
        <p:nvPr/>
      </p:nvGrpSpPr>
      <p:grpSpPr>
        <a:xfrm>
          <a:off x="0" y="0"/>
          <a:ext cx="0" cy="0"/>
          <a:chOff x="0" y="0"/>
          <a:chExt cx="0" cy="0"/>
        </a:xfrm>
      </p:grpSpPr>
      <p:sp>
        <p:nvSpPr>
          <p:cNvPr id="111" name="Google Shape;111;p4"/>
          <p:cNvSpPr txBox="1"/>
          <p:nvPr>
            <p:ph type="title"/>
          </p:nvPr>
        </p:nvSpPr>
        <p:spPr>
          <a:xfrm>
            <a:off x="876691" y="295720"/>
            <a:ext cx="5479719" cy="5809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Understanding e-commerce </a:t>
            </a:r>
            <a:endParaRPr/>
          </a:p>
        </p:txBody>
      </p:sp>
      <p:sp>
        <p:nvSpPr>
          <p:cNvPr id="112" name="Google Shape;112;p4"/>
          <p:cNvSpPr txBox="1"/>
          <p:nvPr>
            <p:ph idx="1" type="body"/>
          </p:nvPr>
        </p:nvSpPr>
        <p:spPr>
          <a:xfrm>
            <a:off x="196948" y="876692"/>
            <a:ext cx="6921304" cy="5791394"/>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400"/>
              <a:t>Electronic commerce is sharing business information, maintaining business relationships and conducting business transactions by means of telecommunications networks (Zwass,1996) ’. </a:t>
            </a:r>
            <a:endParaRPr/>
          </a:p>
          <a:p>
            <a:pPr indent="-228600" lvl="0" marL="228600" rtl="0" algn="l">
              <a:lnSpc>
                <a:spcPct val="90000"/>
              </a:lnSpc>
              <a:spcBef>
                <a:spcPts val="1000"/>
              </a:spcBef>
              <a:spcAft>
                <a:spcPts val="0"/>
              </a:spcAft>
              <a:buClr>
                <a:schemeClr val="dk1"/>
              </a:buClr>
              <a:buSzPct val="100000"/>
              <a:buChar char="•"/>
            </a:pPr>
            <a:r>
              <a:rPr lang="en-US" sz="2400"/>
              <a:t>E-commerce  encampuses situations where business transactions take place via telecommunications networks, especially the Internet – (E. Turban, et al 2002)</a:t>
            </a:r>
            <a:endParaRPr/>
          </a:p>
          <a:p>
            <a:pPr indent="-228600" lvl="0" marL="228600" rtl="0" algn="l">
              <a:lnSpc>
                <a:spcPct val="90000"/>
              </a:lnSpc>
              <a:spcBef>
                <a:spcPts val="1000"/>
              </a:spcBef>
              <a:spcAft>
                <a:spcPts val="0"/>
              </a:spcAft>
              <a:buClr>
                <a:schemeClr val="dk1"/>
              </a:buClr>
              <a:buSzPct val="100000"/>
              <a:buChar char="•"/>
            </a:pPr>
            <a:r>
              <a:rPr lang="en-US" sz="2400"/>
              <a:t>E-commerce is usually associated with buying and selling over the Internet, or conducting any transaction involving the transfer of ownership or rights to use goods or services through a computer-mediated network (Mesenbourg, 2000) </a:t>
            </a:r>
            <a:endParaRPr/>
          </a:p>
          <a:p>
            <a:pPr indent="-228600" lvl="0" marL="228600" rtl="0" algn="l">
              <a:lnSpc>
                <a:spcPct val="90000"/>
              </a:lnSpc>
              <a:spcBef>
                <a:spcPts val="1000"/>
              </a:spcBef>
              <a:spcAft>
                <a:spcPts val="0"/>
              </a:spcAft>
              <a:buClr>
                <a:schemeClr val="dk1"/>
              </a:buClr>
              <a:buSzPct val="100000"/>
              <a:buChar char="•"/>
            </a:pPr>
            <a:r>
              <a:rPr lang="en-US" sz="2400"/>
              <a:t>E-commerce is the use of electronic communications and digital information processing technology in business transactions to create, transform, and redefine relationships for value creation between or among organizations, and between organizations and individuals (Lallana et al 2002…..)</a:t>
            </a:r>
            <a:endParaRPr/>
          </a:p>
        </p:txBody>
      </p:sp>
      <p:pic>
        <p:nvPicPr>
          <p:cNvPr descr="Graph on document with pen" id="113" name="Google Shape;113;p4"/>
          <p:cNvPicPr preferRelativeResize="0"/>
          <p:nvPr/>
        </p:nvPicPr>
        <p:blipFill rotWithShape="1">
          <a:blip r:embed="rId3">
            <a:alphaModFix/>
          </a:blip>
          <a:srcRect b="-1" l="32912" r="19189" t="0"/>
          <a:stretch/>
        </p:blipFill>
        <p:spPr>
          <a:xfrm>
            <a:off x="7270812" y="10"/>
            <a:ext cx="4921187" cy="6857990"/>
          </a:xfrm>
          <a:prstGeom prst="rect">
            <a:avLst/>
          </a:prstGeom>
          <a:noFill/>
          <a:ln>
            <a:noFill/>
          </a:ln>
        </p:spPr>
      </p:pic>
      <p:grpSp>
        <p:nvGrpSpPr>
          <p:cNvPr id="114" name="Google Shape;114;p4"/>
          <p:cNvGrpSpPr/>
          <p:nvPr/>
        </p:nvGrpSpPr>
        <p:grpSpPr>
          <a:xfrm>
            <a:off x="12068638" y="0"/>
            <a:ext cx="123362" cy="6858000"/>
            <a:chOff x="12068638" y="0"/>
            <a:chExt cx="123362" cy="6858000"/>
          </a:xfrm>
        </p:grpSpPr>
        <p:sp>
          <p:nvSpPr>
            <p:cNvPr id="115" name="Google Shape;115;p4"/>
            <p:cNvSpPr/>
            <p:nvPr/>
          </p:nvSpPr>
          <p:spPr>
            <a:xfrm>
              <a:off x="12068638" y="0"/>
              <a:ext cx="123362" cy="6858000"/>
            </a:xfrm>
            <a:prstGeom prst="rect">
              <a:avLst/>
            </a:prstGeom>
            <a:gradFill>
              <a:gsLst>
                <a:gs pos="0">
                  <a:schemeClr val="accent2"/>
                </a:gs>
                <a:gs pos="100000">
                  <a:schemeClr val="accent5"/>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6" name="Google Shape;116;p4"/>
            <p:cNvSpPr/>
            <p:nvPr/>
          </p:nvSpPr>
          <p:spPr>
            <a:xfrm>
              <a:off x="12068638" y="3527553"/>
              <a:ext cx="123362" cy="3330447"/>
            </a:xfrm>
            <a:prstGeom prst="rect">
              <a:avLst/>
            </a:prstGeom>
            <a:gradFill>
              <a:gsLst>
                <a:gs pos="0">
                  <a:srgbClr val="9CC2E5">
                    <a:alpha val="0"/>
                  </a:srgbClr>
                </a:gs>
                <a:gs pos="19000">
                  <a:srgbClr val="9CC2E5">
                    <a:alpha val="0"/>
                  </a:srgbClr>
                </a:gs>
                <a:gs pos="100000">
                  <a:srgbClr val="9CC2E5"/>
                </a:gs>
              </a:gsLst>
              <a:lin ang="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0" name="Shape 120"/>
        <p:cNvGrpSpPr/>
        <p:nvPr/>
      </p:nvGrpSpPr>
      <p:grpSpPr>
        <a:xfrm>
          <a:off x="0" y="0"/>
          <a:ext cx="0" cy="0"/>
          <a:chOff x="0" y="0"/>
          <a:chExt cx="0" cy="0"/>
        </a:xfrm>
      </p:grpSpPr>
      <p:sp>
        <p:nvSpPr>
          <p:cNvPr id="121" name="Google Shape;121;p5"/>
          <p:cNvSpPr txBox="1"/>
          <p:nvPr>
            <p:ph type="title"/>
          </p:nvPr>
        </p:nvSpPr>
        <p:spPr>
          <a:xfrm>
            <a:off x="5868557" y="370236"/>
            <a:ext cx="5444382" cy="69076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Definition of e-commerce </a:t>
            </a:r>
            <a:endParaRPr/>
          </a:p>
        </p:txBody>
      </p:sp>
      <p:pic>
        <p:nvPicPr>
          <p:cNvPr descr="Mobile device with apps" id="122" name="Google Shape;122;p5"/>
          <p:cNvPicPr preferRelativeResize="0"/>
          <p:nvPr/>
        </p:nvPicPr>
        <p:blipFill rotWithShape="1">
          <a:blip r:embed="rId3">
            <a:alphaModFix/>
          </a:blip>
          <a:srcRect b="0" l="48660" r="9089" t="0"/>
          <a:stretch/>
        </p:blipFill>
        <p:spPr>
          <a:xfrm>
            <a:off x="-1" y="10"/>
            <a:ext cx="5151179" cy="6857990"/>
          </a:xfrm>
          <a:prstGeom prst="rect">
            <a:avLst/>
          </a:prstGeom>
          <a:noFill/>
          <a:ln>
            <a:noFill/>
          </a:ln>
        </p:spPr>
      </p:pic>
      <p:cxnSp>
        <p:nvCxnSpPr>
          <p:cNvPr id="123" name="Google Shape;123;p5"/>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124" name="Google Shape;124;p5"/>
          <p:cNvSpPr txBox="1"/>
          <p:nvPr>
            <p:ph idx="1" type="body"/>
          </p:nvPr>
        </p:nvSpPr>
        <p:spPr>
          <a:xfrm>
            <a:off x="5868557" y="1372058"/>
            <a:ext cx="5444382" cy="4770326"/>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800"/>
              <a:buFont typeface="Calibri"/>
              <a:buAutoNum type="alphaLcParenR"/>
            </a:pPr>
            <a:r>
              <a:rPr lang="en-US"/>
              <a:t>Involves purchasing and selling goods or services. </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US"/>
              <a:t>Transactions done via electronic means, such as the internet or cell phone applications.</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US"/>
              <a:t>Process of creating, marketing, servicing, and paying for services </a:t>
            </a:r>
            <a:endParaRPr/>
          </a:p>
          <a:p>
            <a:pPr indent="-514350" lvl="0" marL="514350" rtl="0" algn="l">
              <a:lnSpc>
                <a:spcPct val="90000"/>
              </a:lnSpc>
              <a:spcBef>
                <a:spcPts val="1000"/>
              </a:spcBef>
              <a:spcAft>
                <a:spcPts val="0"/>
              </a:spcAft>
              <a:buClr>
                <a:schemeClr val="dk1"/>
              </a:buClr>
              <a:buSzPts val="2800"/>
              <a:buFont typeface="Calibri"/>
              <a:buAutoNum type="alphaLcParenR"/>
            </a:pPr>
            <a:r>
              <a:rPr lang="en-US"/>
              <a:t>Participants include businesses, governments, and the public in general.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8" name="Shape 128"/>
        <p:cNvGrpSpPr/>
        <p:nvPr/>
      </p:nvGrpSpPr>
      <p:grpSpPr>
        <a:xfrm>
          <a:off x="0" y="0"/>
          <a:ext cx="0" cy="0"/>
          <a:chOff x="0" y="0"/>
          <a:chExt cx="0" cy="0"/>
        </a:xfrm>
      </p:grpSpPr>
      <p:sp>
        <p:nvSpPr>
          <p:cNvPr id="129" name="Google Shape;129;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0" name="Google Shape;130;p6"/>
          <p:cNvSpPr/>
          <p:nvPr/>
        </p:nvSpPr>
        <p:spPr>
          <a:xfrm flipH="1" rot="10800000">
            <a:off x="2" y="0"/>
            <a:ext cx="12191998" cy="1575955"/>
          </a:xfrm>
          <a:prstGeom prst="rect">
            <a:avLst/>
          </a:prstGeom>
          <a:gradFill>
            <a:gsLst>
              <a:gs pos="0">
                <a:srgbClr val="000000">
                  <a:alpha val="95686"/>
                </a:srgbClr>
              </a:gs>
              <a:gs pos="100000">
                <a:srgbClr val="2F5496"/>
              </a:gs>
            </a:gsLst>
            <a:lin ang="6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1" name="Google Shape;131;p6"/>
          <p:cNvSpPr/>
          <p:nvPr/>
        </p:nvSpPr>
        <p:spPr>
          <a:xfrm>
            <a:off x="0" y="0"/>
            <a:ext cx="8128856" cy="1575461"/>
          </a:xfrm>
          <a:prstGeom prst="rect">
            <a:avLst/>
          </a:prstGeom>
          <a:gradFill>
            <a:gsLst>
              <a:gs pos="0">
                <a:srgbClr val="4472C4">
                  <a:alpha val="40784"/>
                </a:srgbClr>
              </a:gs>
              <a:gs pos="74000">
                <a:srgbClr val="8DA9DB">
                  <a:alpha val="0"/>
                </a:srgbClr>
              </a:gs>
              <a:gs pos="100000">
                <a:srgbClr val="8DA9DB">
                  <a:alpha val="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2" name="Google Shape;132;p6"/>
          <p:cNvSpPr/>
          <p:nvPr/>
        </p:nvSpPr>
        <p:spPr>
          <a:xfrm flipH="1">
            <a:off x="-3" y="-1"/>
            <a:ext cx="12192002" cy="1574311"/>
          </a:xfrm>
          <a:prstGeom prst="rect">
            <a:avLst/>
          </a:prstGeom>
          <a:gradFill>
            <a:gsLst>
              <a:gs pos="0">
                <a:srgbClr val="000000">
                  <a:alpha val="62745"/>
                </a:srgbClr>
              </a:gs>
              <a:gs pos="78000">
                <a:srgbClr val="4472C4">
                  <a:alpha val="14901"/>
                </a:srgbClr>
              </a:gs>
              <a:gs pos="100000">
                <a:srgbClr val="4472C4">
                  <a:alpha val="14901"/>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3" name="Google Shape;133;p6"/>
          <p:cNvSpPr txBox="1"/>
          <p:nvPr>
            <p:ph type="title"/>
          </p:nvPr>
        </p:nvSpPr>
        <p:spPr>
          <a:xfrm>
            <a:off x="699713" y="248038"/>
            <a:ext cx="7063721" cy="115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Calibri"/>
              <a:buNone/>
            </a:pPr>
            <a:r>
              <a:rPr lang="en-US" sz="4000">
                <a:solidFill>
                  <a:srgbClr val="FFFFFF"/>
                </a:solidFill>
                <a:latin typeface="Calibri"/>
                <a:ea typeface="Calibri"/>
                <a:cs typeface="Calibri"/>
                <a:sym typeface="Calibri"/>
              </a:rPr>
              <a:t>Characteristics of e-commerce</a:t>
            </a:r>
            <a:endParaRPr/>
          </a:p>
        </p:txBody>
      </p:sp>
      <p:graphicFrame>
        <p:nvGraphicFramePr>
          <p:cNvPr id="134" name="Google Shape;134;p6"/>
          <p:cNvGraphicFramePr/>
          <p:nvPr/>
        </p:nvGraphicFramePr>
        <p:xfrm>
          <a:off x="432225" y="2131995"/>
          <a:ext cx="3000000" cy="3000000"/>
        </p:xfrm>
        <a:graphic>
          <a:graphicData uri="http://schemas.openxmlformats.org/drawingml/2006/table">
            <a:tbl>
              <a:tblPr>
                <a:noFill/>
                <a:tableStyleId>{7234E922-C5C8-45A2-B9B4-5A98A63C09FD}</a:tableStyleId>
              </a:tblPr>
              <a:tblGrid>
                <a:gridCol w="2614275"/>
                <a:gridCol w="8713275"/>
              </a:tblGrid>
              <a:tr h="770525">
                <a:tc>
                  <a:txBody>
                    <a:bodyPr/>
                    <a:lstStyle/>
                    <a:p>
                      <a:pPr indent="0" lvl="0" marL="0" marR="0" rtl="0" algn="just">
                        <a:lnSpc>
                          <a:spcPct val="115000"/>
                        </a:lnSpc>
                        <a:spcBef>
                          <a:spcPts val="0"/>
                        </a:spcBef>
                        <a:spcAft>
                          <a:spcPts val="0"/>
                        </a:spcAft>
                        <a:buNone/>
                      </a:pPr>
                      <a:r>
                        <a:rPr b="1" lang="en-US" sz="2700" u="none" cap="none" strike="noStrike">
                          <a:solidFill>
                            <a:schemeClr val="dk1"/>
                          </a:solidFill>
                          <a:latin typeface="Times New Roman"/>
                          <a:ea typeface="Times New Roman"/>
                          <a:cs typeface="Times New Roman"/>
                          <a:sym typeface="Times New Roman"/>
                        </a:rPr>
                        <a:t>Characteristic</a:t>
                      </a:r>
                      <a:endParaRPr b="1" sz="2700" u="none" cap="none" strike="noStrike">
                        <a:solidFill>
                          <a:schemeClr val="dk1"/>
                        </a:solidFill>
                        <a:latin typeface="Calibri"/>
                        <a:ea typeface="Calibri"/>
                        <a:cs typeface="Calibri"/>
                        <a:sym typeface="Calibri"/>
                      </a:endParaRPr>
                    </a:p>
                  </a:txBody>
                  <a:tcPr marT="31000" marB="232450" marR="116225" marL="10847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b="1" lang="en-US" sz="2700" u="none" cap="none" strike="noStrike">
                          <a:solidFill>
                            <a:schemeClr val="dk1"/>
                          </a:solidFill>
                          <a:latin typeface="Times New Roman"/>
                          <a:ea typeface="Times New Roman"/>
                          <a:cs typeface="Times New Roman"/>
                          <a:sym typeface="Times New Roman"/>
                        </a:rPr>
                        <a:t>Explanation </a:t>
                      </a:r>
                      <a:endParaRPr b="1" sz="2700" u="none" cap="none" strike="noStrike">
                        <a:solidFill>
                          <a:schemeClr val="dk1"/>
                        </a:solidFill>
                        <a:latin typeface="Calibri"/>
                        <a:ea typeface="Calibri"/>
                        <a:cs typeface="Calibri"/>
                        <a:sym typeface="Calibri"/>
                      </a:endParaRPr>
                    </a:p>
                  </a:txBody>
                  <a:tcPr marT="31000" marB="232450" marR="116225" marL="108475" anchor="b">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659350">
                <a:tc>
                  <a:txBody>
                    <a:bodyPr/>
                    <a:lstStyle/>
                    <a:p>
                      <a:pPr indent="0" lvl="0" marL="0" marR="0" rtl="0" algn="just">
                        <a:lnSpc>
                          <a:spcPct val="115000"/>
                        </a:lnSpc>
                        <a:spcBef>
                          <a:spcPts val="0"/>
                        </a:spcBef>
                        <a:spcAft>
                          <a:spcPts val="0"/>
                        </a:spcAft>
                        <a:buNone/>
                      </a:pPr>
                      <a:r>
                        <a:rPr b="1" lang="en-US" sz="2000" u="none" cap="none" strike="noStrike">
                          <a:solidFill>
                            <a:schemeClr val="dk1"/>
                          </a:solidFill>
                          <a:latin typeface="Times New Roman"/>
                          <a:ea typeface="Times New Roman"/>
                          <a:cs typeface="Times New Roman"/>
                          <a:sym typeface="Times New Roman"/>
                        </a:rPr>
                        <a:t>Ubiquity</a:t>
                      </a:r>
                      <a:endParaRPr b="1" sz="2000" u="none" cap="none" strike="noStrike">
                        <a:solidFill>
                          <a:schemeClr val="dk1"/>
                        </a:solidFill>
                        <a:latin typeface="Calibri"/>
                        <a:ea typeface="Calibri"/>
                        <a:cs typeface="Calibri"/>
                        <a:sym typeface="Calibri"/>
                      </a:endParaRPr>
                    </a:p>
                  </a:txBody>
                  <a:tcPr marT="31000" marB="232450" marR="116225" marL="108475">
                    <a:lnL cap="flat" cmpd="sng" w="9525">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000" u="none" cap="none" strike="noStrike">
                          <a:solidFill>
                            <a:schemeClr val="dk1"/>
                          </a:solidFill>
                          <a:latin typeface="Times New Roman"/>
                          <a:ea typeface="Times New Roman"/>
                          <a:cs typeface="Times New Roman"/>
                          <a:sym typeface="Times New Roman"/>
                        </a:rPr>
                        <a:t> It is always available just about everywhere and all times</a:t>
                      </a:r>
                      <a:endParaRPr sz="2000" u="none" cap="none" strike="noStrike">
                        <a:solidFill>
                          <a:schemeClr val="dk1"/>
                        </a:solidFill>
                        <a:latin typeface="Calibri"/>
                        <a:ea typeface="Calibri"/>
                        <a:cs typeface="Calibri"/>
                        <a:sym typeface="Calibri"/>
                      </a:endParaRPr>
                    </a:p>
                  </a:txBody>
                  <a:tcPr marT="31000" marB="232450" marR="116225" marL="1084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015775">
                <a:tc>
                  <a:txBody>
                    <a:bodyPr/>
                    <a:lstStyle/>
                    <a:p>
                      <a:pPr indent="0" lvl="0" marL="0" marR="0" rtl="0" algn="just">
                        <a:lnSpc>
                          <a:spcPct val="115000"/>
                        </a:lnSpc>
                        <a:spcBef>
                          <a:spcPts val="0"/>
                        </a:spcBef>
                        <a:spcAft>
                          <a:spcPts val="0"/>
                        </a:spcAft>
                        <a:buNone/>
                      </a:pPr>
                      <a:r>
                        <a:rPr b="1" lang="en-US" sz="2000" u="none" cap="none" strike="noStrike">
                          <a:solidFill>
                            <a:schemeClr val="dk1"/>
                          </a:solidFill>
                          <a:latin typeface="Times New Roman"/>
                          <a:ea typeface="Times New Roman"/>
                          <a:cs typeface="Times New Roman"/>
                          <a:sym typeface="Times New Roman"/>
                        </a:rPr>
                        <a:t>Global reach</a:t>
                      </a:r>
                      <a:endParaRPr b="1" sz="2000" u="none" cap="none" strike="noStrike">
                        <a:solidFill>
                          <a:schemeClr val="dk1"/>
                        </a:solidFill>
                        <a:latin typeface="Calibri"/>
                        <a:ea typeface="Calibri"/>
                        <a:cs typeface="Calibri"/>
                        <a:sym typeface="Calibri"/>
                      </a:endParaRPr>
                    </a:p>
                  </a:txBody>
                  <a:tcPr marT="31000" marB="232450" marR="116225" marL="108475">
                    <a:lnL cap="flat" cmpd="sng" w="9525">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just">
                        <a:lnSpc>
                          <a:spcPct val="115000"/>
                        </a:lnSpc>
                        <a:spcBef>
                          <a:spcPts val="0"/>
                        </a:spcBef>
                        <a:spcAft>
                          <a:spcPts val="0"/>
                        </a:spcAft>
                        <a:buNone/>
                      </a:pPr>
                      <a:r>
                        <a:rPr lang="en-US" sz="2000" u="none" cap="none" strike="noStrike">
                          <a:solidFill>
                            <a:schemeClr val="dk1"/>
                          </a:solidFill>
                          <a:latin typeface="Times New Roman"/>
                          <a:ea typeface="Times New Roman"/>
                          <a:cs typeface="Times New Roman"/>
                          <a:sym typeface="Times New Roman"/>
                        </a:rPr>
                        <a:t>The potential market size is roughly equal to the size of the online population of the world.</a:t>
                      </a:r>
                      <a:endParaRPr sz="2000" u="none" cap="none" strike="noStrike">
                        <a:solidFill>
                          <a:schemeClr val="dk1"/>
                        </a:solidFill>
                        <a:latin typeface="Calibri"/>
                        <a:ea typeface="Calibri"/>
                        <a:cs typeface="Calibri"/>
                        <a:sym typeface="Calibri"/>
                      </a:endParaRPr>
                    </a:p>
                  </a:txBody>
                  <a:tcPr marT="31000" marB="232450" marR="116225" marL="1084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r h="659350">
                <a:tc>
                  <a:txBody>
                    <a:bodyPr/>
                    <a:lstStyle/>
                    <a:p>
                      <a:pPr indent="0" lvl="0" marL="0" marR="0" rtl="0" algn="just">
                        <a:lnSpc>
                          <a:spcPct val="115000"/>
                        </a:lnSpc>
                        <a:spcBef>
                          <a:spcPts val="0"/>
                        </a:spcBef>
                        <a:spcAft>
                          <a:spcPts val="0"/>
                        </a:spcAft>
                        <a:buNone/>
                      </a:pPr>
                      <a:r>
                        <a:rPr b="1" lang="en-US" sz="2000" u="none" cap="none" strike="noStrike">
                          <a:solidFill>
                            <a:schemeClr val="dk1"/>
                          </a:solidFill>
                          <a:latin typeface="Times New Roman"/>
                          <a:ea typeface="Times New Roman"/>
                          <a:cs typeface="Times New Roman"/>
                          <a:sym typeface="Times New Roman"/>
                        </a:rPr>
                        <a:t>Universal standards</a:t>
                      </a:r>
                      <a:endParaRPr b="1" sz="2000" u="none" cap="none" strike="noStrike">
                        <a:solidFill>
                          <a:schemeClr val="dk1"/>
                        </a:solidFill>
                        <a:latin typeface="Calibri"/>
                        <a:ea typeface="Calibri"/>
                        <a:cs typeface="Calibri"/>
                        <a:sym typeface="Calibri"/>
                      </a:endParaRPr>
                    </a:p>
                  </a:txBody>
                  <a:tcPr marT="31000" marB="232450" marR="116225" marL="108475">
                    <a:lnL cap="flat" cmpd="sng" w="9525">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000" u="none" cap="none" strike="noStrike">
                          <a:solidFill>
                            <a:schemeClr val="dk1"/>
                          </a:solidFill>
                          <a:latin typeface="Times New Roman"/>
                          <a:ea typeface="Times New Roman"/>
                          <a:cs typeface="Times New Roman"/>
                          <a:sym typeface="Times New Roman"/>
                        </a:rPr>
                        <a:t>The technical standards of the Internet are shared by all the nations in the world</a:t>
                      </a:r>
                      <a:endParaRPr sz="2000" u="none" cap="none" strike="noStrike">
                        <a:solidFill>
                          <a:schemeClr val="dk1"/>
                        </a:solidFill>
                        <a:latin typeface="Calibri"/>
                        <a:ea typeface="Calibri"/>
                        <a:cs typeface="Calibri"/>
                        <a:sym typeface="Calibri"/>
                      </a:endParaRPr>
                    </a:p>
                  </a:txBody>
                  <a:tcPr marT="31000" marB="232450" marR="116225" marL="1084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015775">
                <a:tc>
                  <a:txBody>
                    <a:bodyPr/>
                    <a:lstStyle/>
                    <a:p>
                      <a:pPr indent="0" lvl="0" marL="0" marR="0" rtl="0" algn="just">
                        <a:lnSpc>
                          <a:spcPct val="115000"/>
                        </a:lnSpc>
                        <a:spcBef>
                          <a:spcPts val="0"/>
                        </a:spcBef>
                        <a:spcAft>
                          <a:spcPts val="0"/>
                        </a:spcAft>
                        <a:buNone/>
                      </a:pPr>
                      <a:r>
                        <a:rPr b="1" lang="en-US" sz="2000" u="none" cap="none" strike="noStrike">
                          <a:solidFill>
                            <a:schemeClr val="dk1"/>
                          </a:solidFill>
                          <a:latin typeface="Times New Roman"/>
                          <a:ea typeface="Times New Roman"/>
                          <a:cs typeface="Times New Roman"/>
                          <a:sym typeface="Times New Roman"/>
                        </a:rPr>
                        <a:t>Richness</a:t>
                      </a:r>
                      <a:endParaRPr b="1" sz="2000" u="none" cap="none" strike="noStrike">
                        <a:solidFill>
                          <a:schemeClr val="dk1"/>
                        </a:solidFill>
                        <a:latin typeface="Calibri"/>
                        <a:ea typeface="Calibri"/>
                        <a:cs typeface="Calibri"/>
                        <a:sym typeface="Calibri"/>
                      </a:endParaRPr>
                    </a:p>
                  </a:txBody>
                  <a:tcPr marT="31000" marB="232450" marR="116225" marL="108475">
                    <a:lnL cap="flat" cmpd="sng" w="9525">
                      <a:solidFill>
                        <a:schemeClr val="dk1"/>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c>
                  <a:txBody>
                    <a:bodyPr/>
                    <a:lstStyle/>
                    <a:p>
                      <a:pPr indent="0" lvl="0" marL="0" marR="0" rtl="0" algn="just">
                        <a:lnSpc>
                          <a:spcPct val="115000"/>
                        </a:lnSpc>
                        <a:spcBef>
                          <a:spcPts val="0"/>
                        </a:spcBef>
                        <a:spcAft>
                          <a:spcPts val="0"/>
                        </a:spcAft>
                        <a:buNone/>
                      </a:pPr>
                      <a:r>
                        <a:rPr lang="en-US" sz="2000" u="none" cap="none" strike="noStrike">
                          <a:solidFill>
                            <a:schemeClr val="dk1"/>
                          </a:solidFill>
                          <a:latin typeface="Times New Roman"/>
                          <a:ea typeface="Times New Roman"/>
                          <a:cs typeface="Times New Roman"/>
                          <a:sym typeface="Times New Roman"/>
                        </a:rPr>
                        <a:t>Users can access and utilize text messages and visual and audio components to send and receive information.</a:t>
                      </a:r>
                      <a:endParaRPr sz="2000" u="none" cap="none" strike="noStrike">
                        <a:solidFill>
                          <a:schemeClr val="dk1"/>
                        </a:solidFill>
                        <a:latin typeface="Calibri"/>
                        <a:ea typeface="Calibri"/>
                        <a:cs typeface="Calibri"/>
                        <a:sym typeface="Calibri"/>
                      </a:endParaRPr>
                    </a:p>
                  </a:txBody>
                  <a:tcPr marT="31000" marB="232450" marR="116225" marL="108475">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solidFill>
                      <a:srgbClr val="F2F2F2"/>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0" name="Google Shape;140;p7"/>
          <p:cNvSpPr/>
          <p:nvPr/>
        </p:nvSpPr>
        <p:spPr>
          <a:xfrm flipH="1" rot="10800000">
            <a:off x="2" y="0"/>
            <a:ext cx="12191998" cy="1575955"/>
          </a:xfrm>
          <a:prstGeom prst="rect">
            <a:avLst/>
          </a:prstGeom>
          <a:gradFill>
            <a:gsLst>
              <a:gs pos="0">
                <a:srgbClr val="000000">
                  <a:alpha val="95686"/>
                </a:srgbClr>
              </a:gs>
              <a:gs pos="100000">
                <a:srgbClr val="2F5496"/>
              </a:gs>
            </a:gsLst>
            <a:lin ang="6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1" name="Google Shape;141;p7"/>
          <p:cNvSpPr/>
          <p:nvPr/>
        </p:nvSpPr>
        <p:spPr>
          <a:xfrm>
            <a:off x="0" y="0"/>
            <a:ext cx="8128856" cy="1575461"/>
          </a:xfrm>
          <a:prstGeom prst="rect">
            <a:avLst/>
          </a:prstGeom>
          <a:gradFill>
            <a:gsLst>
              <a:gs pos="0">
                <a:srgbClr val="4472C4">
                  <a:alpha val="40784"/>
                </a:srgbClr>
              </a:gs>
              <a:gs pos="74000">
                <a:srgbClr val="8DA9DB">
                  <a:alpha val="0"/>
                </a:srgbClr>
              </a:gs>
              <a:gs pos="100000">
                <a:srgbClr val="8DA9DB">
                  <a:alpha val="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2" name="Google Shape;142;p7"/>
          <p:cNvSpPr/>
          <p:nvPr/>
        </p:nvSpPr>
        <p:spPr>
          <a:xfrm flipH="1">
            <a:off x="-3" y="-1"/>
            <a:ext cx="12192002" cy="1574311"/>
          </a:xfrm>
          <a:prstGeom prst="rect">
            <a:avLst/>
          </a:prstGeom>
          <a:gradFill>
            <a:gsLst>
              <a:gs pos="0">
                <a:srgbClr val="000000">
                  <a:alpha val="62745"/>
                </a:srgbClr>
              </a:gs>
              <a:gs pos="78000">
                <a:srgbClr val="4472C4">
                  <a:alpha val="14901"/>
                </a:srgbClr>
              </a:gs>
              <a:gs pos="100000">
                <a:srgbClr val="4472C4">
                  <a:alpha val="14901"/>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3" name="Google Shape;143;p7"/>
          <p:cNvSpPr txBox="1"/>
          <p:nvPr>
            <p:ph type="title"/>
          </p:nvPr>
        </p:nvSpPr>
        <p:spPr>
          <a:xfrm>
            <a:off x="699713" y="248038"/>
            <a:ext cx="7063721" cy="115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Calibri"/>
              <a:buNone/>
            </a:pPr>
            <a:r>
              <a:rPr lang="en-US" sz="4000">
                <a:solidFill>
                  <a:srgbClr val="FFFFFF"/>
                </a:solidFill>
                <a:latin typeface="Calibri"/>
                <a:ea typeface="Calibri"/>
                <a:cs typeface="Calibri"/>
                <a:sym typeface="Calibri"/>
              </a:rPr>
              <a:t>Characteristics of e-commerce</a:t>
            </a:r>
            <a:endParaRPr/>
          </a:p>
        </p:txBody>
      </p:sp>
      <p:graphicFrame>
        <p:nvGraphicFramePr>
          <p:cNvPr id="144" name="Google Shape;144;p7"/>
          <p:cNvGraphicFramePr/>
          <p:nvPr/>
        </p:nvGraphicFramePr>
        <p:xfrm>
          <a:off x="432225" y="2385339"/>
          <a:ext cx="3000000" cy="3000000"/>
        </p:xfrm>
        <a:graphic>
          <a:graphicData uri="http://schemas.openxmlformats.org/drawingml/2006/table">
            <a:tbl>
              <a:tblPr>
                <a:noFill/>
                <a:tableStyleId>{7234E922-C5C8-45A2-B9B4-5A98A63C09FD}</a:tableStyleId>
              </a:tblPr>
              <a:tblGrid>
                <a:gridCol w="3810675"/>
                <a:gridCol w="7516875"/>
              </a:tblGrid>
              <a:tr h="445650">
                <a:tc>
                  <a:txBody>
                    <a:bodyPr/>
                    <a:lstStyle/>
                    <a:p>
                      <a:pPr indent="0" lvl="0" marL="0" marR="0" rtl="0" algn="just">
                        <a:lnSpc>
                          <a:spcPct val="115000"/>
                        </a:lnSpc>
                        <a:spcBef>
                          <a:spcPts val="0"/>
                        </a:spcBef>
                        <a:spcAft>
                          <a:spcPts val="0"/>
                        </a:spcAft>
                        <a:buNone/>
                      </a:pPr>
                      <a:r>
                        <a:rPr b="1" lang="en-US" sz="2500" u="none" cap="none" strike="noStrike">
                          <a:latin typeface="Times New Roman"/>
                          <a:ea typeface="Times New Roman"/>
                          <a:cs typeface="Times New Roman"/>
                          <a:sym typeface="Times New Roman"/>
                        </a:rPr>
                        <a:t>Characteristic</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b="1" lang="en-US" sz="2500" u="none" cap="none" strike="noStrike">
                          <a:latin typeface="Times New Roman"/>
                          <a:ea typeface="Times New Roman"/>
                          <a:cs typeface="Times New Roman"/>
                          <a:sym typeface="Times New Roman"/>
                        </a:rPr>
                        <a:t>Explanation </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54850">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Interactivity</a:t>
                      </a:r>
                      <a:endParaRPr sz="2500" u="none" cap="none" strike="noStrike">
                        <a:latin typeface="Calibri"/>
                        <a:ea typeface="Calibri"/>
                        <a:cs typeface="Calibri"/>
                        <a:sym typeface="Calibri"/>
                      </a:endParaRPr>
                    </a:p>
                    <a:p>
                      <a:pPr indent="0" lvl="0" marL="0" marR="0" rtl="0" algn="just">
                        <a:lnSpc>
                          <a:spcPct val="115000"/>
                        </a:lnSpc>
                        <a:spcBef>
                          <a:spcPts val="600"/>
                        </a:spcBef>
                        <a:spcAft>
                          <a:spcPts val="0"/>
                        </a:spcAft>
                        <a:buNone/>
                      </a:pPr>
                      <a:r>
                        <a:rPr lang="en-US" sz="2500" u="none" cap="none" strike="noStrike">
                          <a:latin typeface="Times New Roman"/>
                          <a:ea typeface="Times New Roman"/>
                          <a:cs typeface="Times New Roman"/>
                          <a:sym typeface="Times New Roman"/>
                        </a:rPr>
                        <a:t> </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E-commerce technologies allow two-way communication between the merchant and the consumer.</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327150">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Personalization</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Technologies within e-Commerce allow for the personalization and customization of marketing messages that groups or individuals receive.</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86400">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Information density</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The use of e-Commerce reduces the cost to store, process and communicate information</a:t>
                      </a:r>
                      <a:endParaRPr sz="2500" u="none" cap="none" strike="noStrike">
                        <a:latin typeface="Calibri"/>
                        <a:ea typeface="Calibri"/>
                        <a:cs typeface="Calibri"/>
                        <a:sym typeface="Calibri"/>
                      </a:endParaRPr>
                    </a:p>
                  </a:txBody>
                  <a:tcPr marT="0" marB="0" marR="61600" marL="616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8" name="Shape 148"/>
        <p:cNvGrpSpPr/>
        <p:nvPr/>
      </p:nvGrpSpPr>
      <p:grpSpPr>
        <a:xfrm>
          <a:off x="0" y="0"/>
          <a:ext cx="0" cy="0"/>
          <a:chOff x="0" y="0"/>
          <a:chExt cx="0" cy="0"/>
        </a:xfrm>
      </p:grpSpPr>
      <p:sp>
        <p:nvSpPr>
          <p:cNvPr id="149" name="Google Shape;149;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0" name="Google Shape;150;p8"/>
          <p:cNvSpPr/>
          <p:nvPr/>
        </p:nvSpPr>
        <p:spPr>
          <a:xfrm flipH="1" rot="10800000">
            <a:off x="2" y="0"/>
            <a:ext cx="12191998" cy="1575955"/>
          </a:xfrm>
          <a:prstGeom prst="rect">
            <a:avLst/>
          </a:prstGeom>
          <a:gradFill>
            <a:gsLst>
              <a:gs pos="0">
                <a:srgbClr val="000000">
                  <a:alpha val="95686"/>
                </a:srgbClr>
              </a:gs>
              <a:gs pos="100000">
                <a:srgbClr val="2F5496"/>
              </a:gs>
            </a:gsLst>
            <a:lin ang="6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1" name="Google Shape;151;p8"/>
          <p:cNvSpPr/>
          <p:nvPr/>
        </p:nvSpPr>
        <p:spPr>
          <a:xfrm>
            <a:off x="0" y="0"/>
            <a:ext cx="8128856" cy="1575461"/>
          </a:xfrm>
          <a:prstGeom prst="rect">
            <a:avLst/>
          </a:prstGeom>
          <a:gradFill>
            <a:gsLst>
              <a:gs pos="0">
                <a:srgbClr val="4472C4">
                  <a:alpha val="40784"/>
                </a:srgbClr>
              </a:gs>
              <a:gs pos="74000">
                <a:srgbClr val="8DA9DB">
                  <a:alpha val="0"/>
                </a:srgbClr>
              </a:gs>
              <a:gs pos="100000">
                <a:srgbClr val="8DA9DB">
                  <a:alpha val="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2" name="Google Shape;152;p8"/>
          <p:cNvSpPr/>
          <p:nvPr/>
        </p:nvSpPr>
        <p:spPr>
          <a:xfrm flipH="1">
            <a:off x="-3" y="-1"/>
            <a:ext cx="12192002" cy="1574311"/>
          </a:xfrm>
          <a:prstGeom prst="rect">
            <a:avLst/>
          </a:prstGeom>
          <a:gradFill>
            <a:gsLst>
              <a:gs pos="0">
                <a:srgbClr val="000000">
                  <a:alpha val="62745"/>
                </a:srgbClr>
              </a:gs>
              <a:gs pos="78000">
                <a:srgbClr val="4472C4">
                  <a:alpha val="14901"/>
                </a:srgbClr>
              </a:gs>
              <a:gs pos="100000">
                <a:srgbClr val="4472C4">
                  <a:alpha val="14901"/>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3" name="Google Shape;153;p8"/>
          <p:cNvSpPr txBox="1"/>
          <p:nvPr>
            <p:ph type="title"/>
          </p:nvPr>
        </p:nvSpPr>
        <p:spPr>
          <a:xfrm>
            <a:off x="699713" y="248038"/>
            <a:ext cx="7063721" cy="115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Calibri"/>
              <a:buNone/>
            </a:pPr>
            <a:r>
              <a:rPr lang="en-US" sz="4000">
                <a:solidFill>
                  <a:srgbClr val="FFFFFF"/>
                </a:solidFill>
                <a:latin typeface="Calibri"/>
                <a:ea typeface="Calibri"/>
                <a:cs typeface="Calibri"/>
                <a:sym typeface="Calibri"/>
              </a:rPr>
              <a:t>Characteristics of e-commerce</a:t>
            </a:r>
            <a:endParaRPr/>
          </a:p>
        </p:txBody>
      </p:sp>
      <p:graphicFrame>
        <p:nvGraphicFramePr>
          <p:cNvPr id="154" name="Google Shape;154;p8"/>
          <p:cNvGraphicFramePr/>
          <p:nvPr/>
        </p:nvGraphicFramePr>
        <p:xfrm>
          <a:off x="432225" y="2305426"/>
          <a:ext cx="3000000" cy="3000000"/>
        </p:xfrm>
        <a:graphic>
          <a:graphicData uri="http://schemas.openxmlformats.org/drawingml/2006/table">
            <a:tbl>
              <a:tblPr bandRow="1" firstCol="1" firstRow="1">
                <a:noFill/>
                <a:tableStyleId>{8719AAEA-60E7-4948-B900-F0D7846436CE}</a:tableStyleId>
              </a:tblPr>
              <a:tblGrid>
                <a:gridCol w="3804450"/>
                <a:gridCol w="7523100"/>
              </a:tblGrid>
              <a:tr h="474750">
                <a:tc>
                  <a:txBody>
                    <a:bodyPr/>
                    <a:lstStyle/>
                    <a:p>
                      <a:pPr indent="0" lvl="0" marL="0" marR="0" rtl="0" algn="just">
                        <a:lnSpc>
                          <a:spcPct val="115000"/>
                        </a:lnSpc>
                        <a:spcBef>
                          <a:spcPts val="0"/>
                        </a:spcBef>
                        <a:spcAft>
                          <a:spcPts val="0"/>
                        </a:spcAft>
                        <a:buNone/>
                      </a:pPr>
                      <a:r>
                        <a:rPr b="1" lang="en-US" sz="2700" u="none" cap="none" strike="noStrike"/>
                        <a:t>Characteristic</a:t>
                      </a:r>
                      <a:endParaRPr sz="2700" u="none" cap="none" strike="noStrike">
                        <a:latin typeface="Calibri"/>
                        <a:ea typeface="Calibri"/>
                        <a:cs typeface="Calibri"/>
                        <a:sym typeface="Calibri"/>
                      </a:endParaRPr>
                    </a:p>
                  </a:txBody>
                  <a:tcPr marT="0" marB="0" marR="65675" marL="65675"/>
                </a:tc>
                <a:tc>
                  <a:txBody>
                    <a:bodyPr/>
                    <a:lstStyle/>
                    <a:p>
                      <a:pPr indent="0" lvl="0" marL="0" marR="0" rtl="0" algn="just">
                        <a:lnSpc>
                          <a:spcPct val="115000"/>
                        </a:lnSpc>
                        <a:spcBef>
                          <a:spcPts val="0"/>
                        </a:spcBef>
                        <a:spcAft>
                          <a:spcPts val="0"/>
                        </a:spcAft>
                        <a:buNone/>
                      </a:pPr>
                      <a:r>
                        <a:rPr b="1" lang="en-US" sz="2700" u="none" cap="none" strike="noStrike"/>
                        <a:t>Explanation </a:t>
                      </a:r>
                      <a:endParaRPr sz="2700" u="none" cap="none" strike="noStrike">
                        <a:latin typeface="Calibri"/>
                        <a:ea typeface="Calibri"/>
                        <a:cs typeface="Calibri"/>
                        <a:sym typeface="Calibri"/>
                      </a:endParaRPr>
                    </a:p>
                  </a:txBody>
                  <a:tcPr marT="0" marB="0" marR="65675" marL="65675"/>
                </a:tc>
              </a:tr>
              <a:tr h="1884550">
                <a:tc>
                  <a:txBody>
                    <a:bodyPr/>
                    <a:lstStyle/>
                    <a:p>
                      <a:pPr indent="0" lvl="0" marL="0" marR="0" rtl="0" algn="just">
                        <a:lnSpc>
                          <a:spcPct val="115000"/>
                        </a:lnSpc>
                        <a:spcBef>
                          <a:spcPts val="0"/>
                        </a:spcBef>
                        <a:spcAft>
                          <a:spcPts val="0"/>
                        </a:spcAft>
                        <a:buNone/>
                      </a:pPr>
                      <a:r>
                        <a:rPr lang="en-US" sz="2700" u="none" cap="none" strike="noStrike"/>
                        <a:t>Social technology</a:t>
                      </a:r>
                      <a:endParaRPr/>
                    </a:p>
                    <a:p>
                      <a:pPr indent="0" lvl="0" marL="0" marR="0" rtl="0" algn="just">
                        <a:lnSpc>
                          <a:spcPct val="115000"/>
                        </a:lnSpc>
                        <a:spcBef>
                          <a:spcPts val="600"/>
                        </a:spcBef>
                        <a:spcAft>
                          <a:spcPts val="0"/>
                        </a:spcAft>
                        <a:buNone/>
                      </a:pPr>
                      <a:r>
                        <a:rPr lang="en-US" sz="2700" u="none" cap="none" strike="noStrike"/>
                        <a:t> </a:t>
                      </a:r>
                      <a:endParaRPr sz="2700" u="none" cap="none" strike="noStrike">
                        <a:latin typeface="Calibri"/>
                        <a:ea typeface="Calibri"/>
                        <a:cs typeface="Calibri"/>
                        <a:sym typeface="Calibri"/>
                      </a:endParaRPr>
                    </a:p>
                  </a:txBody>
                  <a:tcPr marT="0" marB="0" marR="65675" marL="65675"/>
                </a:tc>
                <a:tc>
                  <a:txBody>
                    <a:bodyPr/>
                    <a:lstStyle/>
                    <a:p>
                      <a:pPr indent="0" lvl="0" marL="0" marR="0" rtl="0" algn="just">
                        <a:lnSpc>
                          <a:spcPct val="115000"/>
                        </a:lnSpc>
                        <a:spcBef>
                          <a:spcPts val="0"/>
                        </a:spcBef>
                        <a:spcAft>
                          <a:spcPts val="0"/>
                        </a:spcAft>
                        <a:buNone/>
                      </a:pPr>
                      <a:r>
                        <a:rPr lang="en-US" sz="2700" u="none" cap="none" strike="noStrike"/>
                        <a:t>E-Commerce technology has tie up the social media networking application to provide the best source of content sharing technology and e-Marketing systems.</a:t>
                      </a:r>
                      <a:endParaRPr sz="2700" u="none" cap="none" strike="noStrike">
                        <a:latin typeface="Calibri"/>
                        <a:ea typeface="Calibri"/>
                        <a:cs typeface="Calibri"/>
                        <a:sym typeface="Calibri"/>
                      </a:endParaRPr>
                    </a:p>
                  </a:txBody>
                  <a:tcPr marT="0" marB="0" marR="65675" marL="65675"/>
                </a:tc>
              </a:tr>
              <a:tr h="1414600">
                <a:tc>
                  <a:txBody>
                    <a:bodyPr/>
                    <a:lstStyle/>
                    <a:p>
                      <a:pPr indent="0" lvl="0" marL="0" marR="0" rtl="0" algn="just">
                        <a:lnSpc>
                          <a:spcPct val="115000"/>
                        </a:lnSpc>
                        <a:spcBef>
                          <a:spcPts val="0"/>
                        </a:spcBef>
                        <a:spcAft>
                          <a:spcPts val="0"/>
                        </a:spcAft>
                        <a:buNone/>
                      </a:pPr>
                      <a:r>
                        <a:rPr lang="en-US" sz="2700" u="none" cap="none" strike="noStrike"/>
                        <a:t>User-Generated Content</a:t>
                      </a:r>
                      <a:endParaRPr sz="2700" u="none" cap="none" strike="noStrike">
                        <a:latin typeface="Calibri"/>
                        <a:ea typeface="Calibri"/>
                        <a:cs typeface="Calibri"/>
                        <a:sym typeface="Calibri"/>
                      </a:endParaRPr>
                    </a:p>
                  </a:txBody>
                  <a:tcPr marT="0" marB="0" marR="65675" marL="65675"/>
                </a:tc>
                <a:tc>
                  <a:txBody>
                    <a:bodyPr/>
                    <a:lstStyle/>
                    <a:p>
                      <a:pPr indent="0" lvl="0" marL="0" marR="0" rtl="0" algn="just">
                        <a:lnSpc>
                          <a:spcPct val="115000"/>
                        </a:lnSpc>
                        <a:spcBef>
                          <a:spcPts val="0"/>
                        </a:spcBef>
                        <a:spcAft>
                          <a:spcPts val="0"/>
                        </a:spcAft>
                        <a:buNone/>
                      </a:pPr>
                      <a:r>
                        <a:rPr lang="en-US" sz="2700" u="none" cap="none" strike="noStrike"/>
                        <a:t>Social networks use e-Commerce technologies to allow members, the general public, to share content with the worldwide community.</a:t>
                      </a:r>
                      <a:endParaRPr sz="2700" u="none" cap="none" strike="noStrike">
                        <a:latin typeface="Calibri"/>
                        <a:ea typeface="Calibri"/>
                        <a:cs typeface="Calibri"/>
                        <a:sym typeface="Calibri"/>
                      </a:endParaRPr>
                    </a:p>
                  </a:txBody>
                  <a:tcPr marT="0" marB="0" marR="65675" marL="65675"/>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8" name="Shape 158"/>
        <p:cNvGrpSpPr/>
        <p:nvPr/>
      </p:nvGrpSpPr>
      <p:grpSpPr>
        <a:xfrm>
          <a:off x="0" y="0"/>
          <a:ext cx="0" cy="0"/>
          <a:chOff x="0" y="0"/>
          <a:chExt cx="0" cy="0"/>
        </a:xfrm>
      </p:grpSpPr>
      <p:sp>
        <p:nvSpPr>
          <p:cNvPr id="159" name="Google Shape;159;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0" name="Google Shape;160;p9"/>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1" name="Google Shape;161;p9"/>
          <p:cNvSpPr txBox="1"/>
          <p:nvPr>
            <p:ph type="title"/>
          </p:nvPr>
        </p:nvSpPr>
        <p:spPr>
          <a:xfrm>
            <a:off x="5205046" y="144081"/>
            <a:ext cx="5183940" cy="17082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E-Commerce Facilitators</a:t>
            </a:r>
            <a:endParaRPr/>
          </a:p>
        </p:txBody>
      </p:sp>
      <p:pic>
        <p:nvPicPr>
          <p:cNvPr descr="Abstract background of data" id="162" name="Google Shape;162;p9"/>
          <p:cNvPicPr preferRelativeResize="0"/>
          <p:nvPr/>
        </p:nvPicPr>
        <p:blipFill rotWithShape="1">
          <a:blip r:embed="rId3">
            <a:alphaModFix/>
          </a:blip>
          <a:srcRect b="0" l="20791" r="29209" t="0"/>
          <a:stretch/>
        </p:blipFill>
        <p:spPr>
          <a:xfrm>
            <a:off x="-1" y="-2"/>
            <a:ext cx="5205047" cy="6858002"/>
          </a:xfrm>
          <a:prstGeom prst="rect">
            <a:avLst/>
          </a:prstGeom>
          <a:noFill/>
          <a:ln>
            <a:noFill/>
          </a:ln>
        </p:spPr>
      </p:pic>
      <p:sp>
        <p:nvSpPr>
          <p:cNvPr id="163" name="Google Shape;163;p9"/>
          <p:cNvSpPr txBox="1"/>
          <p:nvPr>
            <p:ph idx="1" type="body"/>
          </p:nvPr>
        </p:nvSpPr>
        <p:spPr>
          <a:xfrm>
            <a:off x="5514534" y="1308295"/>
            <a:ext cx="6372665" cy="5405624"/>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t>a) Internet:  E-commerce has grown through huge penetration of the internet. </a:t>
            </a:r>
            <a:endParaRPr/>
          </a:p>
          <a:p>
            <a:pPr indent="-228600" lvl="0" marL="228600" rtl="0" algn="l">
              <a:lnSpc>
                <a:spcPct val="90000"/>
              </a:lnSpc>
              <a:spcBef>
                <a:spcPts val="1000"/>
              </a:spcBef>
              <a:spcAft>
                <a:spcPts val="0"/>
              </a:spcAft>
              <a:buClr>
                <a:schemeClr val="dk1"/>
              </a:buClr>
              <a:buSzPts val="2400"/>
              <a:buChar char="•"/>
            </a:pPr>
            <a:r>
              <a:rPr lang="en-US" sz="2400"/>
              <a:t>b) Payment Gateway: The payment transfer, is an ecommerce application service provider service.</a:t>
            </a:r>
            <a:endParaRPr/>
          </a:p>
          <a:p>
            <a:pPr indent="-228600" lvl="0" marL="228600" rtl="0" algn="l">
              <a:lnSpc>
                <a:spcPct val="90000"/>
              </a:lnSpc>
              <a:spcBef>
                <a:spcPts val="1000"/>
              </a:spcBef>
              <a:spcAft>
                <a:spcPts val="0"/>
              </a:spcAft>
              <a:buClr>
                <a:schemeClr val="dk1"/>
              </a:buClr>
              <a:buSzPts val="2400"/>
              <a:buChar char="•"/>
            </a:pPr>
            <a:r>
              <a:rPr lang="en-US" sz="2400"/>
              <a:t>c) Analytics: Analytics is the empirical way of transforming data into decision-making intelligence. </a:t>
            </a:r>
            <a:endParaRPr/>
          </a:p>
          <a:p>
            <a:pPr indent="-228600" lvl="0" marL="228600" rtl="0" algn="l">
              <a:lnSpc>
                <a:spcPct val="90000"/>
              </a:lnSpc>
              <a:spcBef>
                <a:spcPts val="1000"/>
              </a:spcBef>
              <a:spcAft>
                <a:spcPts val="0"/>
              </a:spcAft>
              <a:buClr>
                <a:schemeClr val="dk1"/>
              </a:buClr>
              <a:buSzPts val="2400"/>
              <a:buChar char="•"/>
            </a:pPr>
            <a:r>
              <a:rPr lang="en-US" sz="2400"/>
              <a:t>d) Social Media: Social media involves blogs and computer applications that allow the use of the computer or cell phone for connection and exchanging information through the internet.</a:t>
            </a:r>
            <a:endParaRPr/>
          </a:p>
          <a:p>
            <a:pPr indent="-228600" lvl="0" marL="228600" rtl="0" algn="l">
              <a:lnSpc>
                <a:spcPct val="90000"/>
              </a:lnSpc>
              <a:spcBef>
                <a:spcPts val="1000"/>
              </a:spcBef>
              <a:spcAft>
                <a:spcPts val="0"/>
              </a:spcAft>
              <a:buClr>
                <a:schemeClr val="dk1"/>
              </a:buClr>
              <a:buSzPts val="2400"/>
              <a:buChar char="•"/>
            </a:pPr>
            <a:r>
              <a:rPr lang="en-US" sz="2400"/>
              <a:t>e) 3D Printing: 3D printer belongs to an electronic device category that can build a digital 3-dimensional model. </a:t>
            </a:r>
            <a:endParaRPr/>
          </a:p>
          <a:p>
            <a:pPr indent="-139700" lvl="0" marL="228600" rtl="0" algn="l">
              <a:lnSpc>
                <a:spcPct val="90000"/>
              </a:lnSpc>
              <a:spcBef>
                <a:spcPts val="1000"/>
              </a:spcBef>
              <a:spcAft>
                <a:spcPts val="0"/>
              </a:spcAft>
              <a:buClr>
                <a:schemeClr val="dk1"/>
              </a:buClr>
              <a:buSzPts val="1400"/>
              <a:buNone/>
            </a:pPr>
            <a:r>
              <a:t/>
            </a:r>
            <a:endParaRPr sz="14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7" name="Shape 167"/>
        <p:cNvGrpSpPr/>
        <p:nvPr/>
      </p:nvGrpSpPr>
      <p:grpSpPr>
        <a:xfrm>
          <a:off x="0" y="0"/>
          <a:ext cx="0" cy="0"/>
          <a:chOff x="0" y="0"/>
          <a:chExt cx="0" cy="0"/>
        </a:xfrm>
      </p:grpSpPr>
      <p:sp>
        <p:nvSpPr>
          <p:cNvPr id="168" name="Google Shape;168;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9" name="Google Shape;169;p10"/>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0" name="Google Shape;170;p10"/>
          <p:cNvSpPr txBox="1"/>
          <p:nvPr>
            <p:ph type="title"/>
          </p:nvPr>
        </p:nvSpPr>
        <p:spPr>
          <a:xfrm>
            <a:off x="6803409" y="762001"/>
            <a:ext cx="4156512" cy="71510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sz="4000"/>
              <a:t>Types of e-commerce </a:t>
            </a:r>
            <a:endParaRPr/>
          </a:p>
        </p:txBody>
      </p:sp>
      <p:pic>
        <p:nvPicPr>
          <p:cNvPr descr="Close-up of a calculator keypad" id="171" name="Google Shape;171;p10"/>
          <p:cNvPicPr preferRelativeResize="0"/>
          <p:nvPr/>
        </p:nvPicPr>
        <p:blipFill rotWithShape="1">
          <a:blip r:embed="rId3">
            <a:alphaModFix/>
          </a:blip>
          <a:srcRect b="-1" l="17238" r="23873" t="0"/>
          <a:stretch/>
        </p:blipFill>
        <p:spPr>
          <a:xfrm>
            <a:off x="-1" y="-2"/>
            <a:ext cx="6096001" cy="6858002"/>
          </a:xfrm>
          <a:prstGeom prst="rect">
            <a:avLst/>
          </a:prstGeom>
          <a:noFill/>
          <a:ln>
            <a:noFill/>
          </a:ln>
        </p:spPr>
      </p:pic>
      <p:sp>
        <p:nvSpPr>
          <p:cNvPr id="172" name="Google Shape;172;p10"/>
          <p:cNvSpPr txBox="1"/>
          <p:nvPr>
            <p:ph idx="1" type="body"/>
          </p:nvPr>
        </p:nvSpPr>
        <p:spPr>
          <a:xfrm>
            <a:off x="6096000" y="1477108"/>
            <a:ext cx="6096000" cy="5134707"/>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1. Business-to-Business (B2B): Electronic commerce B2B includes all electronic products or services transfers between firms</a:t>
            </a:r>
            <a:endParaRPr/>
          </a:p>
          <a:p>
            <a:pPr indent="-228600" lvl="0" marL="228600" rtl="0" algn="l">
              <a:lnSpc>
                <a:spcPct val="90000"/>
              </a:lnSpc>
              <a:spcBef>
                <a:spcPts val="1000"/>
              </a:spcBef>
              <a:spcAft>
                <a:spcPts val="0"/>
              </a:spcAft>
              <a:buClr>
                <a:schemeClr val="dk1"/>
              </a:buClr>
              <a:buSzPts val="2800"/>
              <a:buChar char="•"/>
            </a:pPr>
            <a:r>
              <a:rPr lang="en-US"/>
              <a:t>2. Business-to-Consumer (B2C): It is the e-commerce shopping section, where conventional retail business typically takes place. </a:t>
            </a:r>
            <a:endParaRPr/>
          </a:p>
          <a:p>
            <a:pPr indent="-228600" lvl="0" marL="228600" rtl="0" algn="l">
              <a:lnSpc>
                <a:spcPct val="90000"/>
              </a:lnSpc>
              <a:spcBef>
                <a:spcPts val="1000"/>
              </a:spcBef>
              <a:spcAft>
                <a:spcPts val="0"/>
              </a:spcAft>
              <a:buClr>
                <a:schemeClr val="dk1"/>
              </a:buClr>
              <a:buSzPts val="2800"/>
              <a:buChar char="•"/>
            </a:pPr>
            <a:r>
              <a:rPr lang="en-US"/>
              <a:t>3. Consumer-to-consumer (C2C): Type C2C electronic e-commerce encompasses all trade in goods or services electronically between customers. </a:t>
            </a:r>
            <a:endParaRPr/>
          </a:p>
          <a:p>
            <a:pPr indent="-107950" lvl="0" marL="228600" rtl="0" algn="l">
              <a:lnSpc>
                <a:spcPct val="90000"/>
              </a:lnSpc>
              <a:spcBef>
                <a:spcPts val="1000"/>
              </a:spcBef>
              <a:spcAft>
                <a:spcPts val="0"/>
              </a:spcAft>
              <a:buClr>
                <a:schemeClr val="dk1"/>
              </a:buClr>
              <a:buSzPts val="1900"/>
              <a:buNone/>
            </a:pPr>
            <a:r>
              <a:t/>
            </a:r>
            <a:endParaRPr sz="19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6" name="Shape 176"/>
        <p:cNvGrpSpPr/>
        <p:nvPr/>
      </p:nvGrpSpPr>
      <p:grpSpPr>
        <a:xfrm>
          <a:off x="0" y="0"/>
          <a:ext cx="0" cy="0"/>
          <a:chOff x="0" y="0"/>
          <a:chExt cx="0" cy="0"/>
        </a:xfrm>
      </p:grpSpPr>
      <p:sp>
        <p:nvSpPr>
          <p:cNvPr id="177" name="Google Shape;177;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Digital graphs and numbers in 3D" id="178" name="Google Shape;178;p11"/>
          <p:cNvPicPr preferRelativeResize="0"/>
          <p:nvPr/>
        </p:nvPicPr>
        <p:blipFill rotWithShape="1">
          <a:blip r:embed="rId3">
            <a:alphaModFix/>
          </a:blip>
          <a:srcRect b="2" l="15263" r="6226" t="0"/>
          <a:stretch/>
        </p:blipFill>
        <p:spPr>
          <a:xfrm>
            <a:off x="-15571" y="1666568"/>
            <a:ext cx="4550391" cy="5191432"/>
          </a:xfrm>
          <a:prstGeom prst="rect">
            <a:avLst/>
          </a:prstGeom>
          <a:noFill/>
          <a:ln>
            <a:noFill/>
          </a:ln>
        </p:spPr>
      </p:pic>
      <p:sp>
        <p:nvSpPr>
          <p:cNvPr id="179" name="Google Shape;179;p11"/>
          <p:cNvSpPr/>
          <p:nvPr/>
        </p:nvSpPr>
        <p:spPr>
          <a:xfrm>
            <a:off x="0" y="0"/>
            <a:ext cx="12191999" cy="1729117"/>
          </a:xfrm>
          <a:prstGeom prst="rect">
            <a:avLst/>
          </a:prstGeom>
          <a:solidFill>
            <a:schemeClr val="lt1"/>
          </a:solidFill>
          <a:ln>
            <a:noFill/>
          </a:ln>
          <a:effectLst>
            <a:outerShdw blurRad="368300" sx="90000" rotWithShape="0" algn="t" dir="5460000" dist="1016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0" name="Google Shape;180;p11"/>
          <p:cNvSpPr txBox="1"/>
          <p:nvPr>
            <p:ph type="title"/>
          </p:nvPr>
        </p:nvSpPr>
        <p:spPr>
          <a:xfrm>
            <a:off x="761801" y="352766"/>
            <a:ext cx="10591999" cy="10235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Types of e-commerce </a:t>
            </a:r>
            <a:endParaRPr/>
          </a:p>
        </p:txBody>
      </p:sp>
      <p:sp>
        <p:nvSpPr>
          <p:cNvPr id="181" name="Google Shape;181;p11"/>
          <p:cNvSpPr txBox="1"/>
          <p:nvPr>
            <p:ph idx="1" type="body"/>
          </p:nvPr>
        </p:nvSpPr>
        <p:spPr>
          <a:xfrm>
            <a:off x="5416062" y="1128638"/>
            <a:ext cx="5937737" cy="5729362"/>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4. Consumer-to-business (C2B): In C2B is reversed the usual context of exchange in goods. This method of e-commerce is widely used in crowdsourcing-based companies. </a:t>
            </a:r>
            <a:endParaRPr/>
          </a:p>
          <a:p>
            <a:pPr indent="-228600" lvl="0" marL="228600" rtl="0" algn="l">
              <a:lnSpc>
                <a:spcPct val="90000"/>
              </a:lnSpc>
              <a:spcBef>
                <a:spcPts val="1000"/>
              </a:spcBef>
              <a:spcAft>
                <a:spcPts val="0"/>
              </a:spcAft>
              <a:buClr>
                <a:schemeClr val="dk1"/>
              </a:buClr>
              <a:buSzPts val="2800"/>
              <a:buChar char="•"/>
            </a:pPr>
            <a:r>
              <a:rPr lang="en-US"/>
              <a:t>5. Business-to-administration (B2A): This portion comprises all internet transactions between companies and the government. </a:t>
            </a:r>
            <a:endParaRPr/>
          </a:p>
          <a:p>
            <a:pPr indent="-228600" lvl="0" marL="228600" rtl="0" algn="l">
              <a:lnSpc>
                <a:spcPct val="90000"/>
              </a:lnSpc>
              <a:spcBef>
                <a:spcPts val="1000"/>
              </a:spcBef>
              <a:spcAft>
                <a:spcPts val="0"/>
              </a:spcAft>
              <a:buClr>
                <a:schemeClr val="dk1"/>
              </a:buClr>
              <a:buSzPts val="2800"/>
              <a:buChar char="•"/>
            </a:pPr>
            <a:r>
              <a:rPr lang="en-US"/>
              <a:t>6. Consumer-to-administration (C2A): The C2A model includes all electronic purchases between governments and individuals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Graph on document with pen" id="187" name="Google Shape;187;p12"/>
          <p:cNvPicPr preferRelativeResize="0"/>
          <p:nvPr/>
        </p:nvPicPr>
        <p:blipFill rotWithShape="1">
          <a:blip r:embed="rId3">
            <a:alphaModFix/>
          </a:blip>
          <a:srcRect b="2" l="17604" r="3886" t="0"/>
          <a:stretch/>
        </p:blipFill>
        <p:spPr>
          <a:xfrm>
            <a:off x="20" y="1666568"/>
            <a:ext cx="6106195" cy="5191432"/>
          </a:xfrm>
          <a:prstGeom prst="rect">
            <a:avLst/>
          </a:prstGeom>
          <a:noFill/>
          <a:ln>
            <a:noFill/>
          </a:ln>
        </p:spPr>
      </p:pic>
      <p:sp>
        <p:nvSpPr>
          <p:cNvPr id="188" name="Google Shape;188;p12"/>
          <p:cNvSpPr/>
          <p:nvPr/>
        </p:nvSpPr>
        <p:spPr>
          <a:xfrm>
            <a:off x="0" y="0"/>
            <a:ext cx="12191999" cy="1729117"/>
          </a:xfrm>
          <a:prstGeom prst="rect">
            <a:avLst/>
          </a:prstGeom>
          <a:solidFill>
            <a:schemeClr val="lt1"/>
          </a:solidFill>
          <a:ln>
            <a:noFill/>
          </a:ln>
          <a:effectLst>
            <a:outerShdw blurRad="368300" sx="90000" rotWithShape="0" algn="t" dir="5460000" dist="1016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9" name="Google Shape;189;p12"/>
          <p:cNvSpPr txBox="1"/>
          <p:nvPr>
            <p:ph type="title"/>
          </p:nvPr>
        </p:nvSpPr>
        <p:spPr>
          <a:xfrm>
            <a:off x="761801" y="352766"/>
            <a:ext cx="10591999" cy="10235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100"/>
              <a:buFont typeface="Calibri"/>
              <a:buNone/>
            </a:pPr>
            <a:r>
              <a:rPr lang="en-US" sz="3100"/>
              <a:t>E-commerce benefits to consumer </a:t>
            </a:r>
            <a:br>
              <a:rPr lang="en-US" sz="3100"/>
            </a:br>
            <a:endParaRPr sz="3100"/>
          </a:p>
        </p:txBody>
      </p:sp>
      <p:sp>
        <p:nvSpPr>
          <p:cNvPr id="190" name="Google Shape;190;p12"/>
          <p:cNvSpPr txBox="1"/>
          <p:nvPr>
            <p:ph idx="1" type="body"/>
          </p:nvPr>
        </p:nvSpPr>
        <p:spPr>
          <a:xfrm>
            <a:off x="5964702" y="1012874"/>
            <a:ext cx="6106195" cy="5655212"/>
          </a:xfrm>
          <a:prstGeom prst="rect">
            <a:avLst/>
          </a:prstGeom>
          <a:noFill/>
          <a:ln>
            <a:noFill/>
          </a:ln>
        </p:spPr>
        <p:txBody>
          <a:bodyPr anchorCtr="0" anchor="ctr"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400"/>
              <a:t>Lower trade rates for stock exchange members.</a:t>
            </a:r>
            <a:endParaRPr/>
          </a:p>
          <a:p>
            <a:pPr indent="-228600" lvl="0" marL="228600" rtl="0" algn="l">
              <a:lnSpc>
                <a:spcPct val="90000"/>
              </a:lnSpc>
              <a:spcBef>
                <a:spcPts val="1000"/>
              </a:spcBef>
              <a:spcAft>
                <a:spcPts val="0"/>
              </a:spcAft>
              <a:buClr>
                <a:schemeClr val="dk1"/>
              </a:buClr>
              <a:buSzPct val="100000"/>
              <a:buChar char="•"/>
            </a:pPr>
            <a:r>
              <a:rPr lang="en-US" sz="2400"/>
              <a:t> Enhanced flexibility </a:t>
            </a:r>
            <a:endParaRPr/>
          </a:p>
          <a:p>
            <a:pPr indent="-228600" lvl="0" marL="228600" rtl="0" algn="l">
              <a:lnSpc>
                <a:spcPct val="90000"/>
              </a:lnSpc>
              <a:spcBef>
                <a:spcPts val="1000"/>
              </a:spcBef>
              <a:spcAft>
                <a:spcPts val="0"/>
              </a:spcAft>
              <a:buClr>
                <a:schemeClr val="dk1"/>
              </a:buClr>
              <a:buSzPct val="100000"/>
              <a:buChar char="•"/>
            </a:pPr>
            <a:r>
              <a:rPr lang="en-US" sz="2400"/>
              <a:t>Save time - Consumers will at any time purchase or sell any product online.</a:t>
            </a:r>
            <a:endParaRPr/>
          </a:p>
          <a:p>
            <a:pPr indent="-228600" lvl="0" marL="228600" rtl="0" algn="l">
              <a:lnSpc>
                <a:spcPct val="90000"/>
              </a:lnSpc>
              <a:spcBef>
                <a:spcPts val="1000"/>
              </a:spcBef>
              <a:spcAft>
                <a:spcPts val="0"/>
              </a:spcAft>
              <a:buClr>
                <a:schemeClr val="dk1"/>
              </a:buClr>
              <a:buSzPct val="100000"/>
              <a:buChar char="•"/>
            </a:pPr>
            <a:r>
              <a:rPr lang="en-US" sz="2400"/>
              <a:t>Comfort in both purchases and transactions is made from the comfort that a buyer needs from a home or office.</a:t>
            </a:r>
            <a:endParaRPr/>
          </a:p>
          <a:p>
            <a:pPr indent="-228600" lvl="0" marL="228600" rtl="0" algn="l">
              <a:lnSpc>
                <a:spcPct val="90000"/>
              </a:lnSpc>
              <a:spcBef>
                <a:spcPts val="1000"/>
              </a:spcBef>
              <a:spcAft>
                <a:spcPts val="0"/>
              </a:spcAft>
              <a:buClr>
                <a:schemeClr val="dk1"/>
              </a:buClr>
              <a:buSzPct val="100000"/>
              <a:buChar char="•"/>
            </a:pPr>
            <a:r>
              <a:rPr lang="en-US" sz="2400"/>
              <a:t>Moving to other company customers is still easy if the company's operation is unsatisfactory.</a:t>
            </a:r>
            <a:endParaRPr/>
          </a:p>
          <a:p>
            <a:pPr indent="-228600" lvl="0" marL="228600" rtl="0" algn="l">
              <a:lnSpc>
                <a:spcPct val="90000"/>
              </a:lnSpc>
              <a:spcBef>
                <a:spcPts val="1000"/>
              </a:spcBef>
              <a:spcAft>
                <a:spcPts val="0"/>
              </a:spcAft>
              <a:buClr>
                <a:schemeClr val="dk1"/>
              </a:buClr>
              <a:buSzPct val="100000"/>
              <a:buChar char="•"/>
            </a:pPr>
            <a:r>
              <a:rPr lang="en-US" sz="2400"/>
              <a:t>A product that was not available at the local or national market that provides consumer’s access to a larger product than before could be available to customers.</a:t>
            </a:r>
            <a:endParaRPr/>
          </a:p>
          <a:p>
            <a:pPr indent="-228600" lvl="0" marL="228600" rtl="0" algn="l">
              <a:lnSpc>
                <a:spcPct val="90000"/>
              </a:lnSpc>
              <a:spcBef>
                <a:spcPts val="1000"/>
              </a:spcBef>
              <a:spcAft>
                <a:spcPts val="0"/>
              </a:spcAft>
              <a:buClr>
                <a:schemeClr val="dk1"/>
              </a:buClr>
              <a:buSzPct val="100000"/>
              <a:buChar char="•"/>
            </a:pPr>
            <a:r>
              <a:rPr lang="en-US" sz="2400"/>
              <a:t>A consumer will make feedback on a product to see what others buy or see other clients' review comments before making a final purchase.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4" name="Shape 194"/>
        <p:cNvGrpSpPr/>
        <p:nvPr/>
      </p:nvGrpSpPr>
      <p:grpSpPr>
        <a:xfrm>
          <a:off x="0" y="0"/>
          <a:ext cx="0" cy="0"/>
          <a:chOff x="0" y="0"/>
          <a:chExt cx="0" cy="0"/>
        </a:xfrm>
      </p:grpSpPr>
      <p:sp>
        <p:nvSpPr>
          <p:cNvPr id="195" name="Google Shape;195;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Puzzle pieces" id="196" name="Google Shape;196;p13"/>
          <p:cNvPicPr preferRelativeResize="0"/>
          <p:nvPr/>
        </p:nvPicPr>
        <p:blipFill rotWithShape="1">
          <a:blip r:embed="rId3">
            <a:alphaModFix/>
          </a:blip>
          <a:srcRect b="2" l="14700" r="7084" t="0"/>
          <a:stretch/>
        </p:blipFill>
        <p:spPr>
          <a:xfrm>
            <a:off x="-14047" y="1666568"/>
            <a:ext cx="4684522" cy="5191432"/>
          </a:xfrm>
          <a:prstGeom prst="rect">
            <a:avLst/>
          </a:prstGeom>
          <a:noFill/>
          <a:ln>
            <a:noFill/>
          </a:ln>
        </p:spPr>
      </p:pic>
      <p:sp>
        <p:nvSpPr>
          <p:cNvPr id="197" name="Google Shape;197;p13"/>
          <p:cNvSpPr/>
          <p:nvPr/>
        </p:nvSpPr>
        <p:spPr>
          <a:xfrm>
            <a:off x="0" y="0"/>
            <a:ext cx="12191999" cy="1729117"/>
          </a:xfrm>
          <a:prstGeom prst="rect">
            <a:avLst/>
          </a:prstGeom>
          <a:solidFill>
            <a:schemeClr val="lt1"/>
          </a:solidFill>
          <a:ln>
            <a:noFill/>
          </a:ln>
          <a:effectLst>
            <a:outerShdw blurRad="368300" sx="90000" rotWithShape="0" algn="t" dir="5460000" dist="1016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8" name="Google Shape;198;p13"/>
          <p:cNvSpPr txBox="1"/>
          <p:nvPr>
            <p:ph type="title"/>
          </p:nvPr>
        </p:nvSpPr>
        <p:spPr>
          <a:xfrm>
            <a:off x="761801" y="352766"/>
            <a:ext cx="10591999" cy="10235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100"/>
              <a:buFont typeface="Calibri"/>
              <a:buNone/>
            </a:pPr>
            <a:r>
              <a:rPr lang="en-US" sz="3100"/>
              <a:t>E-commerce benefits to consumers.</a:t>
            </a:r>
            <a:br>
              <a:rPr lang="en-US" sz="3100"/>
            </a:br>
            <a:endParaRPr sz="3100"/>
          </a:p>
        </p:txBody>
      </p:sp>
      <p:sp>
        <p:nvSpPr>
          <p:cNvPr id="199" name="Google Shape;199;p13"/>
          <p:cNvSpPr txBox="1"/>
          <p:nvPr>
            <p:ph idx="1" type="body"/>
          </p:nvPr>
        </p:nvSpPr>
        <p:spPr>
          <a:xfrm>
            <a:off x="5148775" y="1237958"/>
            <a:ext cx="6724357" cy="543012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It helps in revenue generation.</a:t>
            </a:r>
            <a:endParaRPr/>
          </a:p>
          <a:p>
            <a:pPr indent="-228600" lvl="0" marL="228600" rtl="0" algn="l">
              <a:lnSpc>
                <a:spcPct val="90000"/>
              </a:lnSpc>
              <a:spcBef>
                <a:spcPts val="1000"/>
              </a:spcBef>
              <a:spcAft>
                <a:spcPts val="0"/>
              </a:spcAft>
              <a:buClr>
                <a:schemeClr val="dk1"/>
              </a:buClr>
              <a:buSzPts val="2400"/>
              <a:buChar char="•"/>
            </a:pPr>
            <a:r>
              <a:rPr lang="en-US" sz="2400"/>
              <a:t>Reduces significantly costs related to operation as well as maintenance.</a:t>
            </a:r>
            <a:endParaRPr/>
          </a:p>
          <a:p>
            <a:pPr indent="-228600" lvl="0" marL="228600" rtl="0" algn="l">
              <a:lnSpc>
                <a:spcPct val="90000"/>
              </a:lnSpc>
              <a:spcBef>
                <a:spcPts val="1000"/>
              </a:spcBef>
              <a:spcAft>
                <a:spcPts val="0"/>
              </a:spcAft>
              <a:buClr>
                <a:schemeClr val="dk1"/>
              </a:buClr>
              <a:buSzPts val="2400"/>
              <a:buChar char="•"/>
            </a:pPr>
            <a:r>
              <a:rPr lang="en-US" sz="2400"/>
              <a:t>Reduces costs that are spent on purchase as well as procurement.</a:t>
            </a:r>
            <a:endParaRPr/>
          </a:p>
          <a:p>
            <a:pPr indent="-228600" lvl="0" marL="228600" rtl="0" algn="l">
              <a:lnSpc>
                <a:spcPct val="90000"/>
              </a:lnSpc>
              <a:spcBef>
                <a:spcPts val="1000"/>
              </a:spcBef>
              <a:spcAft>
                <a:spcPts val="0"/>
              </a:spcAft>
              <a:buClr>
                <a:schemeClr val="dk1"/>
              </a:buClr>
              <a:buSzPts val="2400"/>
              <a:buChar char="•"/>
            </a:pPr>
            <a:r>
              <a:rPr lang="en-US" sz="2400"/>
              <a:t>It helps to raise customer loyalty as well as retention.</a:t>
            </a:r>
            <a:endParaRPr/>
          </a:p>
          <a:p>
            <a:pPr indent="-228600" lvl="0" marL="228600" rtl="0" algn="l">
              <a:lnSpc>
                <a:spcPct val="90000"/>
              </a:lnSpc>
              <a:spcBef>
                <a:spcPts val="1000"/>
              </a:spcBef>
              <a:spcAft>
                <a:spcPts val="0"/>
              </a:spcAft>
              <a:buClr>
                <a:schemeClr val="dk1"/>
              </a:buClr>
              <a:buSzPts val="2400"/>
              <a:buChar char="•"/>
            </a:pPr>
            <a:r>
              <a:rPr lang="en-US" sz="2400"/>
              <a:t>Improve and develop the relationship between customer and the supplier.</a:t>
            </a:r>
            <a:endParaRPr/>
          </a:p>
          <a:p>
            <a:pPr indent="-228600" lvl="0" marL="228600" rtl="0" algn="l">
              <a:lnSpc>
                <a:spcPct val="90000"/>
              </a:lnSpc>
              <a:spcBef>
                <a:spcPts val="1000"/>
              </a:spcBef>
              <a:spcAft>
                <a:spcPts val="0"/>
              </a:spcAft>
              <a:buClr>
                <a:schemeClr val="dk1"/>
              </a:buClr>
              <a:buSzPts val="2400"/>
              <a:buChar char="•"/>
            </a:pPr>
            <a:r>
              <a:rPr lang="en-US" sz="2400"/>
              <a:t>It helps in speeding up the selling process.</a:t>
            </a:r>
            <a:endParaRPr/>
          </a:p>
          <a:p>
            <a:pPr indent="-228600" lvl="0" marL="228600" rtl="0" algn="l">
              <a:lnSpc>
                <a:spcPct val="90000"/>
              </a:lnSpc>
              <a:spcBef>
                <a:spcPts val="1000"/>
              </a:spcBef>
              <a:spcAft>
                <a:spcPts val="0"/>
              </a:spcAft>
              <a:buClr>
                <a:schemeClr val="dk1"/>
              </a:buClr>
              <a:buSzPts val="2400"/>
              <a:buChar char="•"/>
            </a:pPr>
            <a:r>
              <a:rPr lang="en-US" sz="2400"/>
              <a:t>Make internal as well as external communication better.</a:t>
            </a:r>
            <a:endParaRPr/>
          </a:p>
          <a:p>
            <a:pPr indent="-228600" lvl="0" marL="228600" rtl="0" algn="l">
              <a:lnSpc>
                <a:spcPct val="90000"/>
              </a:lnSpc>
              <a:spcBef>
                <a:spcPts val="1000"/>
              </a:spcBef>
              <a:spcAft>
                <a:spcPts val="0"/>
              </a:spcAft>
              <a:buClr>
                <a:schemeClr val="dk1"/>
              </a:buClr>
              <a:buSzPts val="2400"/>
              <a:buChar char="•"/>
            </a:pPr>
            <a:r>
              <a:rPr lang="en-US" sz="2400"/>
              <a:t>It promotes the image of any company and brand.</a:t>
            </a:r>
            <a:endParaRPr/>
          </a:p>
          <a:p>
            <a:pPr indent="-127000" lvl="0" marL="228600" rtl="0" algn="l">
              <a:lnSpc>
                <a:spcPct val="90000"/>
              </a:lnSpc>
              <a:spcBef>
                <a:spcPts val="1000"/>
              </a:spcBef>
              <a:spcAft>
                <a:spcPts val="0"/>
              </a:spcAft>
              <a:buClr>
                <a:schemeClr val="dk1"/>
              </a:buClr>
              <a:buSzPts val="1600"/>
              <a:buNone/>
            </a:pPr>
            <a:r>
              <a:t/>
            </a:r>
            <a:endParaRPr sz="16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3" name="Shape 203"/>
        <p:cNvGrpSpPr/>
        <p:nvPr/>
      </p:nvGrpSpPr>
      <p:grpSpPr>
        <a:xfrm>
          <a:off x="0" y="0"/>
          <a:ext cx="0" cy="0"/>
          <a:chOff x="0" y="0"/>
          <a:chExt cx="0" cy="0"/>
        </a:xfrm>
      </p:grpSpPr>
      <p:sp>
        <p:nvSpPr>
          <p:cNvPr id="204" name="Google Shape;204;p14"/>
          <p:cNvSpPr txBox="1"/>
          <p:nvPr>
            <p:ph type="title"/>
          </p:nvPr>
        </p:nvSpPr>
        <p:spPr>
          <a:xfrm>
            <a:off x="6823878" y="741391"/>
            <a:ext cx="4491821" cy="161620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Challenges of e-commerce </a:t>
            </a:r>
            <a:endParaRPr/>
          </a:p>
        </p:txBody>
      </p:sp>
      <p:pic>
        <p:nvPicPr>
          <p:cNvPr descr="Digital numbers art" id="205" name="Google Shape;205;p14"/>
          <p:cNvPicPr preferRelativeResize="0"/>
          <p:nvPr/>
        </p:nvPicPr>
        <p:blipFill rotWithShape="1">
          <a:blip r:embed="rId3">
            <a:alphaModFix/>
          </a:blip>
          <a:srcRect b="-1" l="8346" r="32319" t="0"/>
          <a:stretch/>
        </p:blipFill>
        <p:spPr>
          <a:xfrm>
            <a:off x="20" y="10"/>
            <a:ext cx="6095980" cy="6857990"/>
          </a:xfrm>
          <a:prstGeom prst="rect">
            <a:avLst/>
          </a:prstGeom>
          <a:noFill/>
          <a:ln>
            <a:noFill/>
          </a:ln>
        </p:spPr>
      </p:pic>
      <p:grpSp>
        <p:nvGrpSpPr>
          <p:cNvPr id="206" name="Google Shape;206;p14"/>
          <p:cNvGrpSpPr/>
          <p:nvPr/>
        </p:nvGrpSpPr>
        <p:grpSpPr>
          <a:xfrm>
            <a:off x="0" y="0"/>
            <a:ext cx="123362" cy="6858000"/>
            <a:chOff x="12068638" y="0"/>
            <a:chExt cx="123362" cy="6858000"/>
          </a:xfrm>
        </p:grpSpPr>
        <p:sp>
          <p:nvSpPr>
            <p:cNvPr id="207" name="Google Shape;207;p14"/>
            <p:cNvSpPr/>
            <p:nvPr/>
          </p:nvSpPr>
          <p:spPr>
            <a:xfrm>
              <a:off x="12068638" y="0"/>
              <a:ext cx="123362" cy="6858000"/>
            </a:xfrm>
            <a:prstGeom prst="rect">
              <a:avLst/>
            </a:prstGeom>
            <a:gradFill>
              <a:gsLst>
                <a:gs pos="0">
                  <a:schemeClr val="accent2"/>
                </a:gs>
                <a:gs pos="100000">
                  <a:schemeClr val="accent5"/>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8" name="Google Shape;208;p14"/>
            <p:cNvSpPr/>
            <p:nvPr/>
          </p:nvSpPr>
          <p:spPr>
            <a:xfrm>
              <a:off x="12068638" y="4139706"/>
              <a:ext cx="123362" cy="2718294"/>
            </a:xfrm>
            <a:prstGeom prst="rect">
              <a:avLst/>
            </a:prstGeom>
            <a:gradFill>
              <a:gsLst>
                <a:gs pos="0">
                  <a:srgbClr val="5B9BD5">
                    <a:alpha val="0"/>
                  </a:srgbClr>
                </a:gs>
                <a:gs pos="19000">
                  <a:srgbClr val="5B9BD5">
                    <a:alpha val="0"/>
                  </a:srgbClr>
                </a:gs>
                <a:gs pos="100000">
                  <a:srgbClr val="9CC2E5"/>
                </a:gs>
              </a:gsLst>
              <a:lin ang="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209" name="Google Shape;209;p14"/>
          <p:cNvSpPr txBox="1"/>
          <p:nvPr>
            <p:ph idx="1" type="body"/>
          </p:nvPr>
        </p:nvSpPr>
        <p:spPr>
          <a:xfrm>
            <a:off x="6823878" y="2533476"/>
            <a:ext cx="4491820" cy="344783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700"/>
              <a:buChar char="•"/>
            </a:pPr>
            <a:r>
              <a:rPr lang="en-US" sz="1700"/>
              <a:t>The electronic commerce market is not rising along with private and public enterprises.</a:t>
            </a:r>
            <a:endParaRPr/>
          </a:p>
          <a:p>
            <a:pPr indent="-228600" lvl="0" marL="228600" rtl="0" algn="l">
              <a:lnSpc>
                <a:spcPct val="90000"/>
              </a:lnSpc>
              <a:spcBef>
                <a:spcPts val="1000"/>
              </a:spcBef>
              <a:spcAft>
                <a:spcPts val="0"/>
              </a:spcAft>
              <a:buClr>
                <a:schemeClr val="dk1"/>
              </a:buClr>
              <a:buSzPts val="1700"/>
              <a:buChar char="•"/>
            </a:pPr>
            <a:r>
              <a:rPr lang="en-US" sz="1700"/>
              <a:t>Security: There is no system protection, reliability, special requirements and some communication protocols</a:t>
            </a:r>
            <a:endParaRPr/>
          </a:p>
          <a:p>
            <a:pPr indent="-228600" lvl="0" marL="228600" rtl="0" algn="l">
              <a:lnSpc>
                <a:spcPct val="90000"/>
              </a:lnSpc>
              <a:spcBef>
                <a:spcPts val="1000"/>
              </a:spcBef>
              <a:spcAft>
                <a:spcPts val="0"/>
              </a:spcAft>
              <a:buClr>
                <a:schemeClr val="dk1"/>
              </a:buClr>
              <a:buSzPts val="1700"/>
              <a:buChar char="•"/>
            </a:pPr>
            <a:r>
              <a:rPr lang="en-US" sz="1700"/>
              <a:t>Poor support from financial institutions and intermediates</a:t>
            </a:r>
            <a:endParaRPr/>
          </a:p>
          <a:p>
            <a:pPr indent="-228600" lvl="0" marL="228600" rtl="0" algn="l">
              <a:lnSpc>
                <a:spcPct val="90000"/>
              </a:lnSpc>
              <a:spcBef>
                <a:spcPts val="1000"/>
              </a:spcBef>
              <a:spcAft>
                <a:spcPts val="0"/>
              </a:spcAft>
              <a:buClr>
                <a:schemeClr val="dk1"/>
              </a:buClr>
              <a:buSzPts val="1700"/>
              <a:buChar char="•"/>
            </a:pPr>
            <a:r>
              <a:rPr lang="en-US" sz="1700"/>
              <a:t>Bargaining culture</a:t>
            </a:r>
            <a:endParaRPr/>
          </a:p>
          <a:p>
            <a:pPr indent="-228600" lvl="0" marL="228600" rtl="0" algn="l">
              <a:lnSpc>
                <a:spcPct val="90000"/>
              </a:lnSpc>
              <a:spcBef>
                <a:spcPts val="1000"/>
              </a:spcBef>
              <a:spcAft>
                <a:spcPts val="0"/>
              </a:spcAft>
              <a:buClr>
                <a:schemeClr val="dk1"/>
              </a:buClr>
              <a:buSzPts val="1700"/>
              <a:buChar char="•"/>
            </a:pPr>
            <a:r>
              <a:rPr lang="en-US" sz="1700"/>
              <a:t>Internet prices</a:t>
            </a:r>
            <a:endParaRPr/>
          </a:p>
          <a:p>
            <a:pPr indent="-228600" lvl="0" marL="228600" rtl="0" algn="l">
              <a:lnSpc>
                <a:spcPct val="90000"/>
              </a:lnSpc>
              <a:spcBef>
                <a:spcPts val="1000"/>
              </a:spcBef>
              <a:spcAft>
                <a:spcPts val="0"/>
              </a:spcAft>
              <a:buClr>
                <a:schemeClr val="dk1"/>
              </a:buClr>
              <a:buSzPts val="1700"/>
              <a:buChar char="•"/>
            </a:pPr>
            <a:r>
              <a:rPr lang="en-US" sz="1700"/>
              <a:t>Trust in electronic settlements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Low angle view of modern skyscrapers rising straight up against a dramatic sky" id="215" name="Google Shape;215;p15"/>
          <p:cNvPicPr preferRelativeResize="0"/>
          <p:nvPr/>
        </p:nvPicPr>
        <p:blipFill rotWithShape="1">
          <a:blip r:embed="rId3">
            <a:alphaModFix/>
          </a:blip>
          <a:srcRect b="2" l="2387" r="19103" t="0"/>
          <a:stretch/>
        </p:blipFill>
        <p:spPr>
          <a:xfrm>
            <a:off x="21" y="1666568"/>
            <a:ext cx="4121814" cy="5191432"/>
          </a:xfrm>
          <a:prstGeom prst="rect">
            <a:avLst/>
          </a:prstGeom>
          <a:noFill/>
          <a:ln>
            <a:noFill/>
          </a:ln>
        </p:spPr>
      </p:pic>
      <p:sp>
        <p:nvSpPr>
          <p:cNvPr id="216" name="Google Shape;216;p15"/>
          <p:cNvSpPr/>
          <p:nvPr/>
        </p:nvSpPr>
        <p:spPr>
          <a:xfrm>
            <a:off x="0" y="0"/>
            <a:ext cx="12191999" cy="1729117"/>
          </a:xfrm>
          <a:prstGeom prst="rect">
            <a:avLst/>
          </a:prstGeom>
          <a:solidFill>
            <a:schemeClr val="lt1"/>
          </a:solidFill>
          <a:ln>
            <a:noFill/>
          </a:ln>
          <a:effectLst>
            <a:outerShdw blurRad="368300" sx="90000" rotWithShape="0" algn="t" dir="5460000" dist="1016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7" name="Google Shape;217;p15"/>
          <p:cNvSpPr txBox="1"/>
          <p:nvPr>
            <p:ph type="title"/>
          </p:nvPr>
        </p:nvSpPr>
        <p:spPr>
          <a:xfrm>
            <a:off x="761801" y="352766"/>
            <a:ext cx="10591999" cy="10235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Challenges of e-commerce </a:t>
            </a:r>
            <a:endParaRPr/>
          </a:p>
        </p:txBody>
      </p:sp>
      <p:sp>
        <p:nvSpPr>
          <p:cNvPr id="218" name="Google Shape;218;p15"/>
          <p:cNvSpPr txBox="1"/>
          <p:nvPr>
            <p:ph idx="1" type="body"/>
          </p:nvPr>
        </p:nvSpPr>
        <p:spPr>
          <a:xfrm>
            <a:off x="4883636" y="1376350"/>
            <a:ext cx="6905090" cy="5305804"/>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Diverse Culture and traditions</a:t>
            </a:r>
            <a:endParaRPr/>
          </a:p>
          <a:p>
            <a:pPr indent="-228600" lvl="0" marL="228600" rtl="0" algn="l">
              <a:lnSpc>
                <a:spcPct val="90000"/>
              </a:lnSpc>
              <a:spcBef>
                <a:spcPts val="1000"/>
              </a:spcBef>
              <a:spcAft>
                <a:spcPts val="0"/>
              </a:spcAft>
              <a:buClr>
                <a:schemeClr val="dk1"/>
              </a:buClr>
              <a:buSzPts val="2400"/>
              <a:buChar char="•"/>
            </a:pPr>
            <a:r>
              <a:rPr lang="en-US" sz="2400"/>
              <a:t>Poor framework related to online marketing.</a:t>
            </a:r>
            <a:endParaRPr/>
          </a:p>
          <a:p>
            <a:pPr indent="-228600" lvl="0" marL="228600" rtl="0" algn="l">
              <a:lnSpc>
                <a:spcPct val="90000"/>
              </a:lnSpc>
              <a:spcBef>
                <a:spcPts val="1000"/>
              </a:spcBef>
              <a:spcAft>
                <a:spcPts val="0"/>
              </a:spcAft>
              <a:buClr>
                <a:schemeClr val="dk1"/>
              </a:buClr>
              <a:buSzPts val="2400"/>
              <a:buChar char="•"/>
            </a:pPr>
            <a:r>
              <a:rPr lang="en-US" sz="2400"/>
              <a:t>Less marketing and promotion</a:t>
            </a:r>
            <a:endParaRPr/>
          </a:p>
          <a:p>
            <a:pPr indent="-228600" lvl="0" marL="228600" rtl="0" algn="l">
              <a:lnSpc>
                <a:spcPct val="90000"/>
              </a:lnSpc>
              <a:spcBef>
                <a:spcPts val="1000"/>
              </a:spcBef>
              <a:spcAft>
                <a:spcPts val="0"/>
              </a:spcAft>
              <a:buClr>
                <a:schemeClr val="dk1"/>
              </a:buClr>
              <a:buSzPts val="2400"/>
              <a:buChar char="•"/>
            </a:pPr>
            <a:r>
              <a:rPr lang="en-US" sz="2400"/>
              <a:t>Political issues</a:t>
            </a:r>
            <a:endParaRPr/>
          </a:p>
          <a:p>
            <a:pPr indent="-228600" lvl="0" marL="228600" rtl="0" algn="l">
              <a:lnSpc>
                <a:spcPct val="90000"/>
              </a:lnSpc>
              <a:spcBef>
                <a:spcPts val="1000"/>
              </a:spcBef>
              <a:spcAft>
                <a:spcPts val="0"/>
              </a:spcAft>
              <a:buClr>
                <a:schemeClr val="dk1"/>
              </a:buClr>
              <a:buSzPts val="2400"/>
              <a:buChar char="•"/>
            </a:pPr>
            <a:r>
              <a:rPr lang="en-US" sz="2400"/>
              <a:t>Less coverage of internet</a:t>
            </a:r>
            <a:endParaRPr/>
          </a:p>
          <a:p>
            <a:pPr indent="-228600" lvl="0" marL="228600" rtl="0" algn="l">
              <a:lnSpc>
                <a:spcPct val="90000"/>
              </a:lnSpc>
              <a:spcBef>
                <a:spcPts val="1000"/>
              </a:spcBef>
              <a:spcAft>
                <a:spcPts val="0"/>
              </a:spcAft>
              <a:buClr>
                <a:schemeClr val="dk1"/>
              </a:buClr>
              <a:buSzPts val="2400"/>
              <a:buChar char="•"/>
            </a:pPr>
            <a:r>
              <a:rPr lang="en-US" sz="2400"/>
              <a:t>Communication is disorganized across the country.</a:t>
            </a:r>
            <a:endParaRPr/>
          </a:p>
          <a:p>
            <a:pPr indent="-228600" lvl="0" marL="228600" rtl="0" algn="l">
              <a:lnSpc>
                <a:spcPct val="90000"/>
              </a:lnSpc>
              <a:spcBef>
                <a:spcPts val="1000"/>
              </a:spcBef>
              <a:spcAft>
                <a:spcPts val="0"/>
              </a:spcAft>
              <a:buClr>
                <a:schemeClr val="dk1"/>
              </a:buClr>
              <a:buSzPts val="2400"/>
              <a:buChar char="•"/>
            </a:pPr>
            <a:r>
              <a:rPr lang="en-US" sz="2400"/>
              <a:t>Less number of trustable business as well as enterprise and</a:t>
            </a:r>
            <a:endParaRPr/>
          </a:p>
          <a:p>
            <a:pPr indent="-228600" lvl="0" marL="228600" rtl="0" algn="l">
              <a:lnSpc>
                <a:spcPct val="90000"/>
              </a:lnSpc>
              <a:spcBef>
                <a:spcPts val="1000"/>
              </a:spcBef>
              <a:spcAft>
                <a:spcPts val="0"/>
              </a:spcAft>
              <a:buClr>
                <a:schemeClr val="dk1"/>
              </a:buClr>
              <a:buSzPts val="2400"/>
              <a:buChar char="•"/>
            </a:pPr>
            <a:r>
              <a:rPr lang="en-US" sz="2400"/>
              <a:t>Direct meetings with seller and buyer is missing.</a:t>
            </a:r>
            <a:endParaRPr/>
          </a:p>
          <a:p>
            <a:pPr indent="-120650" lvl="0" marL="228600" rtl="0" algn="l">
              <a:lnSpc>
                <a:spcPct val="90000"/>
              </a:lnSpc>
              <a:spcBef>
                <a:spcPts val="1000"/>
              </a:spcBef>
              <a:spcAft>
                <a:spcPts val="0"/>
              </a:spcAft>
              <a:buClr>
                <a:schemeClr val="dk1"/>
              </a:buClr>
              <a:buSzPts val="1700"/>
              <a:buNone/>
            </a:pPr>
            <a:r>
              <a:t/>
            </a:r>
            <a:endParaRPr sz="17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2" name="Shape 222"/>
        <p:cNvGrpSpPr/>
        <p:nvPr/>
      </p:nvGrpSpPr>
      <p:grpSpPr>
        <a:xfrm>
          <a:off x="0" y="0"/>
          <a:ext cx="0" cy="0"/>
          <a:chOff x="0" y="0"/>
          <a:chExt cx="0" cy="0"/>
        </a:xfrm>
      </p:grpSpPr>
      <p:sp>
        <p:nvSpPr>
          <p:cNvPr id="223" name="Google Shape;223;p16"/>
          <p:cNvSpPr txBox="1"/>
          <p:nvPr>
            <p:ph type="title"/>
          </p:nvPr>
        </p:nvSpPr>
        <p:spPr>
          <a:xfrm>
            <a:off x="5685677" y="308692"/>
            <a:ext cx="5444382" cy="140247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Application of e-commerce in export business</a:t>
            </a:r>
            <a:endParaRPr/>
          </a:p>
        </p:txBody>
      </p:sp>
      <p:pic>
        <p:nvPicPr>
          <p:cNvPr descr="Mobile device with apps" id="224" name="Google Shape;224;p16"/>
          <p:cNvPicPr preferRelativeResize="0"/>
          <p:nvPr/>
        </p:nvPicPr>
        <p:blipFill rotWithShape="1">
          <a:blip r:embed="rId3">
            <a:alphaModFix/>
          </a:blip>
          <a:srcRect b="0" l="48660" r="9089" t="0"/>
          <a:stretch/>
        </p:blipFill>
        <p:spPr>
          <a:xfrm>
            <a:off x="-1" y="10"/>
            <a:ext cx="5151179" cy="6857990"/>
          </a:xfrm>
          <a:prstGeom prst="rect">
            <a:avLst/>
          </a:prstGeom>
          <a:noFill/>
          <a:ln>
            <a:noFill/>
          </a:ln>
        </p:spPr>
      </p:pic>
      <p:cxnSp>
        <p:nvCxnSpPr>
          <p:cNvPr id="225" name="Google Shape;225;p16"/>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226" name="Google Shape;226;p16"/>
          <p:cNvSpPr txBox="1"/>
          <p:nvPr>
            <p:ph idx="1" type="body"/>
          </p:nvPr>
        </p:nvSpPr>
        <p:spPr>
          <a:xfrm>
            <a:off x="5868557" y="1433602"/>
            <a:ext cx="5444382" cy="511570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E-commerce is transforming the way business is carried out by improving speed, accuracy and efficiency of business processes and fundamentally changing business relationships. </a:t>
            </a:r>
            <a:endParaRPr/>
          </a:p>
          <a:p>
            <a:pPr indent="-228600" lvl="0" marL="228600" rtl="0" algn="l">
              <a:lnSpc>
                <a:spcPct val="90000"/>
              </a:lnSpc>
              <a:spcBef>
                <a:spcPts val="1000"/>
              </a:spcBef>
              <a:spcAft>
                <a:spcPts val="0"/>
              </a:spcAft>
              <a:buClr>
                <a:schemeClr val="dk1"/>
              </a:buClr>
              <a:buSzPts val="2400"/>
              <a:buChar char="•"/>
            </a:pPr>
            <a:r>
              <a:rPr lang="en-US" sz="2400"/>
              <a:t>E-commerce is greatly facilitated by the dramatic rise of the Internet and World Wide Web as business tools. </a:t>
            </a:r>
            <a:endParaRPr/>
          </a:p>
          <a:p>
            <a:pPr indent="-228600" lvl="0" marL="228600" rtl="0" algn="l">
              <a:lnSpc>
                <a:spcPct val="90000"/>
              </a:lnSpc>
              <a:spcBef>
                <a:spcPts val="1000"/>
              </a:spcBef>
              <a:spcAft>
                <a:spcPts val="0"/>
              </a:spcAft>
              <a:buClr>
                <a:schemeClr val="dk1"/>
              </a:buClr>
              <a:buSzPts val="2400"/>
              <a:buChar char="•"/>
            </a:pPr>
            <a:r>
              <a:rPr lang="en-US" sz="2400"/>
              <a:t>Exporters new to e-commerce may be apprehensive of the criteria of best practice to adopt. </a:t>
            </a:r>
            <a:endParaRPr/>
          </a:p>
          <a:p>
            <a:pPr indent="-228600" lvl="0" marL="228600" rtl="0" algn="l">
              <a:lnSpc>
                <a:spcPct val="90000"/>
              </a:lnSpc>
              <a:spcBef>
                <a:spcPts val="1000"/>
              </a:spcBef>
              <a:spcAft>
                <a:spcPts val="0"/>
              </a:spcAft>
              <a:buClr>
                <a:schemeClr val="dk1"/>
              </a:buClr>
              <a:buSzPts val="2400"/>
              <a:buChar char="•"/>
            </a:pPr>
            <a:r>
              <a:rPr lang="en-US" sz="2400"/>
              <a:t>Customer satisfaction is still fundamental even with online business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0" name="Shape 230"/>
        <p:cNvGrpSpPr/>
        <p:nvPr/>
      </p:nvGrpSpPr>
      <p:grpSpPr>
        <a:xfrm>
          <a:off x="0" y="0"/>
          <a:ext cx="0" cy="0"/>
          <a:chOff x="0" y="0"/>
          <a:chExt cx="0" cy="0"/>
        </a:xfrm>
      </p:grpSpPr>
      <p:sp>
        <p:nvSpPr>
          <p:cNvPr id="231" name="Google Shape;231;p17"/>
          <p:cNvSpPr txBox="1"/>
          <p:nvPr>
            <p:ph type="title"/>
          </p:nvPr>
        </p:nvSpPr>
        <p:spPr>
          <a:xfrm>
            <a:off x="5727880" y="308692"/>
            <a:ext cx="5444382" cy="957400"/>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sz="3200"/>
              <a:t>Application of e-commerce in export business</a:t>
            </a:r>
            <a:endParaRPr/>
          </a:p>
        </p:txBody>
      </p:sp>
      <p:pic>
        <p:nvPicPr>
          <p:cNvPr descr="Light bulb on yellow background with sketched light beams and cord" id="232" name="Google Shape;232;p17"/>
          <p:cNvPicPr preferRelativeResize="0"/>
          <p:nvPr/>
        </p:nvPicPr>
        <p:blipFill rotWithShape="1">
          <a:blip r:embed="rId3">
            <a:alphaModFix/>
          </a:blip>
          <a:srcRect b="0" l="49032" r="4773" t="0"/>
          <a:stretch/>
        </p:blipFill>
        <p:spPr>
          <a:xfrm>
            <a:off x="-1" y="10"/>
            <a:ext cx="5151179" cy="6857990"/>
          </a:xfrm>
          <a:prstGeom prst="rect">
            <a:avLst/>
          </a:prstGeom>
          <a:noFill/>
          <a:ln>
            <a:noFill/>
          </a:ln>
        </p:spPr>
      </p:pic>
      <p:cxnSp>
        <p:nvCxnSpPr>
          <p:cNvPr id="233" name="Google Shape;233;p17"/>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234" name="Google Shape;234;p17"/>
          <p:cNvSpPr txBox="1"/>
          <p:nvPr>
            <p:ph idx="1" type="body"/>
          </p:nvPr>
        </p:nvSpPr>
        <p:spPr>
          <a:xfrm>
            <a:off x="5868557" y="1575582"/>
            <a:ext cx="5444382" cy="4566801"/>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400"/>
              <a:t>Michael Porter (2001) notes that</a:t>
            </a:r>
            <a:endParaRPr/>
          </a:p>
          <a:p>
            <a:pPr indent="-228600" lvl="0" marL="228600" rtl="0" algn="l">
              <a:lnSpc>
                <a:spcPct val="90000"/>
              </a:lnSpc>
              <a:spcBef>
                <a:spcPts val="1000"/>
              </a:spcBef>
              <a:spcAft>
                <a:spcPts val="0"/>
              </a:spcAft>
              <a:buClr>
                <a:schemeClr val="dk1"/>
              </a:buClr>
              <a:buSzPct val="100000"/>
              <a:buChar char="•"/>
            </a:pPr>
            <a:r>
              <a:rPr lang="en-US" sz="2400"/>
              <a:t>“Basic Internet applications will become table stakes—companies will not be able to survive without them, but they will not gain any advantage from them.</a:t>
            </a:r>
            <a:endParaRPr/>
          </a:p>
          <a:p>
            <a:pPr indent="-228600" lvl="0" marL="228600" rtl="0" algn="l">
              <a:lnSpc>
                <a:spcPct val="90000"/>
              </a:lnSpc>
              <a:spcBef>
                <a:spcPts val="1000"/>
              </a:spcBef>
              <a:spcAft>
                <a:spcPts val="0"/>
              </a:spcAft>
              <a:buClr>
                <a:schemeClr val="dk1"/>
              </a:buClr>
              <a:buSzPct val="100000"/>
              <a:buChar char="•"/>
            </a:pPr>
            <a:r>
              <a:rPr lang="en-US" sz="2400"/>
              <a:t>The more robust competitive advantages will arise from traditional strengths such as unique products, proprietary content, distinctive physical activities, superior product knowledge, and strong service and relationships. . . . </a:t>
            </a:r>
            <a:endParaRPr/>
          </a:p>
          <a:p>
            <a:pPr indent="-228600" lvl="0" marL="228600" rtl="0" algn="l">
              <a:lnSpc>
                <a:spcPct val="90000"/>
              </a:lnSpc>
              <a:spcBef>
                <a:spcPts val="1000"/>
              </a:spcBef>
              <a:spcAft>
                <a:spcPts val="0"/>
              </a:spcAft>
              <a:buClr>
                <a:schemeClr val="dk1"/>
              </a:buClr>
              <a:buSzPct val="100000"/>
              <a:buChar char="•"/>
            </a:pPr>
            <a:r>
              <a:rPr lang="en-US" sz="2400"/>
              <a:t>Ultimately, strategies that integrate the Internet and traditional competitive advantages and ways of competing should win in many industries.”</a:t>
            </a:r>
            <a:endParaRPr/>
          </a:p>
          <a:p>
            <a:pPr indent="-128777" lvl="0" marL="228600" rtl="0" algn="l">
              <a:lnSpc>
                <a:spcPct val="90000"/>
              </a:lnSpc>
              <a:spcBef>
                <a:spcPts val="1000"/>
              </a:spcBef>
              <a:spcAft>
                <a:spcPts val="0"/>
              </a:spcAft>
              <a:buClr>
                <a:schemeClr val="dk1"/>
              </a:buClr>
              <a:buSzPct val="100000"/>
              <a:buNone/>
            </a:pPr>
            <a:r>
              <a:t/>
            </a:r>
            <a:endParaRPr sz="17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8" name="Shape 238"/>
        <p:cNvGrpSpPr/>
        <p:nvPr/>
      </p:nvGrpSpPr>
      <p:grpSpPr>
        <a:xfrm>
          <a:off x="0" y="0"/>
          <a:ext cx="0" cy="0"/>
          <a:chOff x="0" y="0"/>
          <a:chExt cx="0" cy="0"/>
        </a:xfrm>
      </p:grpSpPr>
      <p:sp>
        <p:nvSpPr>
          <p:cNvPr id="239" name="Google Shape;239;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0" name="Google Shape;240;p18"/>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1" name="Google Shape;241;p18"/>
          <p:cNvSpPr txBox="1"/>
          <p:nvPr>
            <p:ph type="title"/>
          </p:nvPr>
        </p:nvSpPr>
        <p:spPr>
          <a:xfrm>
            <a:off x="6096000" y="144081"/>
            <a:ext cx="5186289" cy="10094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Best practice in e-export</a:t>
            </a:r>
            <a:endParaRPr/>
          </a:p>
        </p:txBody>
      </p:sp>
      <p:pic>
        <p:nvPicPr>
          <p:cNvPr descr="Light bulb on yellow background with sketched light beams and cord" id="242" name="Google Shape;242;p18"/>
          <p:cNvPicPr preferRelativeResize="0"/>
          <p:nvPr/>
        </p:nvPicPr>
        <p:blipFill rotWithShape="1">
          <a:blip r:embed="rId3">
            <a:alphaModFix/>
          </a:blip>
          <a:srcRect b="0" l="44796" r="537" t="0"/>
          <a:stretch/>
        </p:blipFill>
        <p:spPr>
          <a:xfrm>
            <a:off x="-1" y="-2"/>
            <a:ext cx="6096001" cy="6858002"/>
          </a:xfrm>
          <a:prstGeom prst="rect">
            <a:avLst/>
          </a:prstGeom>
          <a:noFill/>
          <a:ln>
            <a:noFill/>
          </a:ln>
        </p:spPr>
      </p:pic>
      <p:sp>
        <p:nvSpPr>
          <p:cNvPr id="243" name="Google Shape;243;p18"/>
          <p:cNvSpPr txBox="1"/>
          <p:nvPr>
            <p:ph idx="1" type="body"/>
          </p:nvPr>
        </p:nvSpPr>
        <p:spPr>
          <a:xfrm>
            <a:off x="6288258" y="1153551"/>
            <a:ext cx="5317587" cy="5359791"/>
          </a:xfrm>
          <a:prstGeom prst="rect">
            <a:avLst/>
          </a:prstGeom>
          <a:noFill/>
          <a:ln>
            <a:noFill/>
          </a:ln>
        </p:spPr>
        <p:txBody>
          <a:bodyPr anchorCtr="0" anchor="ctr"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400"/>
              <a:t>How to ensure an internal customer redress system to resolve customer complaints is in place and second what customers expect from a company’s internal redress system. </a:t>
            </a:r>
            <a:endParaRPr/>
          </a:p>
          <a:p>
            <a:pPr indent="-228600" lvl="0" marL="228600" rtl="0" algn="l">
              <a:lnSpc>
                <a:spcPct val="90000"/>
              </a:lnSpc>
              <a:spcBef>
                <a:spcPts val="1000"/>
              </a:spcBef>
              <a:spcAft>
                <a:spcPts val="0"/>
              </a:spcAft>
              <a:buClr>
                <a:schemeClr val="dk1"/>
              </a:buClr>
              <a:buSzPct val="100000"/>
              <a:buChar char="•"/>
            </a:pPr>
            <a:r>
              <a:rPr lang="en-US" sz="2400"/>
              <a:t>Code of practice to handle customer embraces the following:</a:t>
            </a:r>
            <a:endParaRPr/>
          </a:p>
          <a:p>
            <a:pPr indent="-514350" lvl="0" marL="514350" rtl="0" algn="l">
              <a:lnSpc>
                <a:spcPct val="90000"/>
              </a:lnSpc>
              <a:spcBef>
                <a:spcPts val="1000"/>
              </a:spcBef>
              <a:spcAft>
                <a:spcPts val="0"/>
              </a:spcAft>
              <a:buClr>
                <a:schemeClr val="dk1"/>
              </a:buClr>
              <a:buSzPct val="100000"/>
              <a:buFont typeface="Calibri"/>
              <a:buAutoNum type="arabicPeriod"/>
            </a:pPr>
            <a:r>
              <a:rPr lang="en-US" sz="2400"/>
              <a:t>Objective should be clear.</a:t>
            </a:r>
            <a:endParaRPr/>
          </a:p>
          <a:p>
            <a:pPr indent="-514350" lvl="0" marL="514350" rtl="0" algn="l">
              <a:lnSpc>
                <a:spcPct val="90000"/>
              </a:lnSpc>
              <a:spcBef>
                <a:spcPts val="1000"/>
              </a:spcBef>
              <a:spcAft>
                <a:spcPts val="0"/>
              </a:spcAft>
              <a:buClr>
                <a:schemeClr val="dk1"/>
              </a:buClr>
              <a:buSzPct val="100000"/>
              <a:buFont typeface="Calibri"/>
              <a:buAutoNum type="arabicPeriod"/>
            </a:pPr>
            <a:r>
              <a:rPr lang="en-US" sz="2400"/>
              <a:t>Credible and supportive to customers</a:t>
            </a:r>
            <a:endParaRPr/>
          </a:p>
          <a:p>
            <a:pPr indent="-514350" lvl="0" marL="514350" rtl="0" algn="l">
              <a:lnSpc>
                <a:spcPct val="90000"/>
              </a:lnSpc>
              <a:spcBef>
                <a:spcPts val="1000"/>
              </a:spcBef>
              <a:spcAft>
                <a:spcPts val="0"/>
              </a:spcAft>
              <a:buClr>
                <a:schemeClr val="dk1"/>
              </a:buClr>
              <a:buSzPct val="100000"/>
              <a:buFont typeface="Calibri"/>
              <a:buAutoNum type="arabicPeriod"/>
            </a:pPr>
            <a:r>
              <a:rPr lang="en-US" sz="2400"/>
              <a:t>Easily accessible</a:t>
            </a:r>
            <a:endParaRPr/>
          </a:p>
          <a:p>
            <a:pPr indent="-514350" lvl="0" marL="514350" rtl="0" algn="l">
              <a:lnSpc>
                <a:spcPct val="90000"/>
              </a:lnSpc>
              <a:spcBef>
                <a:spcPts val="1000"/>
              </a:spcBef>
              <a:spcAft>
                <a:spcPts val="0"/>
              </a:spcAft>
              <a:buClr>
                <a:schemeClr val="dk1"/>
              </a:buClr>
              <a:buSzPct val="100000"/>
              <a:buFont typeface="Calibri"/>
              <a:buAutoNum type="arabicPeriod"/>
            </a:pPr>
            <a:r>
              <a:rPr lang="en-US" sz="2400"/>
              <a:t>Free for customers, a quick and equitable treatment </a:t>
            </a:r>
            <a:endParaRPr/>
          </a:p>
          <a:p>
            <a:pPr indent="-514350" lvl="0" marL="514350" rtl="0" algn="l">
              <a:lnSpc>
                <a:spcPct val="90000"/>
              </a:lnSpc>
              <a:spcBef>
                <a:spcPts val="1000"/>
              </a:spcBef>
              <a:spcAft>
                <a:spcPts val="0"/>
              </a:spcAft>
              <a:buClr>
                <a:schemeClr val="dk1"/>
              </a:buClr>
              <a:buSzPct val="100000"/>
              <a:buFont typeface="Calibri"/>
              <a:buAutoNum type="arabicPeriod"/>
            </a:pPr>
            <a:r>
              <a:rPr lang="en-US" sz="2400"/>
              <a:t>Should not deprive customers would be rights.</a:t>
            </a:r>
            <a:endParaRPr/>
          </a:p>
          <a:p>
            <a:pPr indent="-514350" lvl="0" marL="514350" rtl="0" algn="l">
              <a:lnSpc>
                <a:spcPct val="90000"/>
              </a:lnSpc>
              <a:spcBef>
                <a:spcPts val="1000"/>
              </a:spcBef>
              <a:spcAft>
                <a:spcPts val="0"/>
              </a:spcAft>
              <a:buClr>
                <a:schemeClr val="dk1"/>
              </a:buClr>
              <a:buSzPct val="100000"/>
              <a:buFont typeface="Calibri"/>
              <a:buAutoNum type="arabicPeriod"/>
            </a:pPr>
            <a:r>
              <a:rPr lang="en-US" sz="2400"/>
              <a:t>Should be operated with adequate resources.</a:t>
            </a:r>
            <a:endParaRPr/>
          </a:p>
          <a:p>
            <a:pPr indent="-146367" lvl="0" marL="228600" rtl="0" algn="l">
              <a:lnSpc>
                <a:spcPct val="90000"/>
              </a:lnSpc>
              <a:spcBef>
                <a:spcPts val="1000"/>
              </a:spcBef>
              <a:spcAft>
                <a:spcPts val="0"/>
              </a:spcAft>
              <a:buClr>
                <a:schemeClr val="dk1"/>
              </a:buClr>
              <a:buSzPct val="100000"/>
              <a:buNone/>
            </a:pPr>
            <a:r>
              <a:t/>
            </a:r>
            <a:endParaRPr sz="14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7" name="Shape 247"/>
        <p:cNvGrpSpPr/>
        <p:nvPr/>
      </p:nvGrpSpPr>
      <p:grpSpPr>
        <a:xfrm>
          <a:off x="0" y="0"/>
          <a:ext cx="0" cy="0"/>
          <a:chOff x="0" y="0"/>
          <a:chExt cx="0" cy="0"/>
        </a:xfrm>
      </p:grpSpPr>
      <p:sp>
        <p:nvSpPr>
          <p:cNvPr id="248" name="Google Shape;248;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9" name="Google Shape;249;p19"/>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0" name="Google Shape;250;p19"/>
          <p:cNvSpPr txBox="1"/>
          <p:nvPr>
            <p:ph type="title"/>
          </p:nvPr>
        </p:nvSpPr>
        <p:spPr>
          <a:xfrm>
            <a:off x="6096000" y="309604"/>
            <a:ext cx="5974080" cy="11393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Calibri"/>
              <a:buNone/>
            </a:pPr>
            <a:r>
              <a:rPr lang="en-US" sz="3700"/>
              <a:t>Handling customers complaints in export business </a:t>
            </a:r>
            <a:endParaRPr/>
          </a:p>
        </p:txBody>
      </p:sp>
      <p:pic>
        <p:nvPicPr>
          <p:cNvPr descr="Puzzle pieces" id="251" name="Google Shape;251;p19"/>
          <p:cNvPicPr preferRelativeResize="0"/>
          <p:nvPr/>
        </p:nvPicPr>
        <p:blipFill rotWithShape="1">
          <a:blip r:embed="rId3">
            <a:alphaModFix/>
          </a:blip>
          <a:srcRect b="0" l="24253" r="16636" t="0"/>
          <a:stretch/>
        </p:blipFill>
        <p:spPr>
          <a:xfrm>
            <a:off x="-1" y="-2"/>
            <a:ext cx="6096001" cy="6858002"/>
          </a:xfrm>
          <a:prstGeom prst="rect">
            <a:avLst/>
          </a:prstGeom>
          <a:noFill/>
          <a:ln>
            <a:noFill/>
          </a:ln>
        </p:spPr>
      </p:pic>
      <p:sp>
        <p:nvSpPr>
          <p:cNvPr id="252" name="Google Shape;252;p19"/>
          <p:cNvSpPr txBox="1"/>
          <p:nvPr>
            <p:ph idx="1" type="body"/>
          </p:nvPr>
        </p:nvSpPr>
        <p:spPr>
          <a:xfrm>
            <a:off x="6096000" y="1448973"/>
            <a:ext cx="5861538" cy="4791108"/>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Customers’ complaints must be treated as an opportunity to resolve a problem and deepen the relationship with the customer, a marketing advantage. </a:t>
            </a:r>
            <a:endParaRPr/>
          </a:p>
          <a:p>
            <a:pPr indent="-228600" lvl="0" marL="228600" rtl="0" algn="l">
              <a:lnSpc>
                <a:spcPct val="90000"/>
              </a:lnSpc>
              <a:spcBef>
                <a:spcPts val="1000"/>
              </a:spcBef>
              <a:spcAft>
                <a:spcPts val="0"/>
              </a:spcAft>
              <a:buClr>
                <a:schemeClr val="dk1"/>
              </a:buClr>
              <a:buSzPts val="2800"/>
              <a:buChar char="•"/>
            </a:pPr>
            <a:r>
              <a:rPr lang="en-US"/>
              <a:t>Let dispute resolution mechanisms be done conclusively without company interference </a:t>
            </a:r>
            <a:endParaRPr/>
          </a:p>
          <a:p>
            <a:pPr indent="-228600" lvl="0" marL="228600" rtl="0" algn="l">
              <a:lnSpc>
                <a:spcPct val="90000"/>
              </a:lnSpc>
              <a:spcBef>
                <a:spcPts val="1000"/>
              </a:spcBef>
              <a:spcAft>
                <a:spcPts val="0"/>
              </a:spcAft>
              <a:buClr>
                <a:schemeClr val="dk1"/>
              </a:buClr>
              <a:buSzPts val="2800"/>
              <a:buChar char="•"/>
            </a:pPr>
            <a:r>
              <a:rPr lang="en-US"/>
              <a:t>A customer’s complaint should not be handled by the same staff about whom the complaint is raised.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6" name="Shape 256"/>
        <p:cNvGrpSpPr/>
        <p:nvPr/>
      </p:nvGrpSpPr>
      <p:grpSpPr>
        <a:xfrm>
          <a:off x="0" y="0"/>
          <a:ext cx="0" cy="0"/>
          <a:chOff x="0" y="0"/>
          <a:chExt cx="0" cy="0"/>
        </a:xfrm>
      </p:grpSpPr>
      <p:sp>
        <p:nvSpPr>
          <p:cNvPr id="257" name="Google Shape;257;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8" name="Google Shape;258;p20"/>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9" name="Google Shape;259;p20"/>
          <p:cNvSpPr txBox="1"/>
          <p:nvPr>
            <p:ph type="title"/>
          </p:nvPr>
        </p:nvSpPr>
        <p:spPr>
          <a:xfrm>
            <a:off x="4951828" y="144081"/>
            <a:ext cx="6464586" cy="17082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Calibri"/>
              <a:buNone/>
            </a:pPr>
            <a:r>
              <a:rPr lang="en-US" sz="3700"/>
              <a:t>Handling customers complaints in export business </a:t>
            </a:r>
            <a:endParaRPr/>
          </a:p>
        </p:txBody>
      </p:sp>
      <p:pic>
        <p:nvPicPr>
          <p:cNvPr descr="Exclamation mark on a yellow background" id="260" name="Google Shape;260;p20"/>
          <p:cNvPicPr preferRelativeResize="0"/>
          <p:nvPr/>
        </p:nvPicPr>
        <p:blipFill rotWithShape="1">
          <a:blip r:embed="rId3">
            <a:alphaModFix/>
          </a:blip>
          <a:srcRect b="0" l="23124" r="10207" t="0"/>
          <a:stretch/>
        </p:blipFill>
        <p:spPr>
          <a:xfrm>
            <a:off x="0" y="-2"/>
            <a:ext cx="4726746" cy="6858002"/>
          </a:xfrm>
          <a:prstGeom prst="rect">
            <a:avLst/>
          </a:prstGeom>
          <a:noFill/>
          <a:ln>
            <a:noFill/>
          </a:ln>
        </p:spPr>
      </p:pic>
      <p:sp>
        <p:nvSpPr>
          <p:cNvPr id="261" name="Google Shape;261;p20"/>
          <p:cNvSpPr txBox="1"/>
          <p:nvPr>
            <p:ph idx="1" type="body"/>
          </p:nvPr>
        </p:nvSpPr>
        <p:spPr>
          <a:xfrm>
            <a:off x="5078437" y="1645921"/>
            <a:ext cx="6752492" cy="4881488"/>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US"/>
              <a:t>Staff members processing should be provided with the necessary powers to take or review the decisions.</a:t>
            </a:r>
            <a:endParaRPr/>
          </a:p>
          <a:p>
            <a:pPr indent="-228600" lvl="0" marL="228600" rtl="0" algn="l">
              <a:lnSpc>
                <a:spcPct val="90000"/>
              </a:lnSpc>
              <a:spcBef>
                <a:spcPts val="1000"/>
              </a:spcBef>
              <a:spcAft>
                <a:spcPts val="0"/>
              </a:spcAft>
              <a:buClr>
                <a:schemeClr val="dk1"/>
              </a:buClr>
              <a:buSzPts val="2800"/>
              <a:buChar char="•"/>
            </a:pPr>
            <a:r>
              <a:rPr lang="en-US"/>
              <a:t>Any staff member handling a complaint should be well equipped with all information pertinent to the case involving obtaining the opinion of all parties concerned.</a:t>
            </a:r>
            <a:endParaRPr/>
          </a:p>
          <a:p>
            <a:pPr indent="-228600" lvl="0" marL="228600" rtl="0" algn="l">
              <a:lnSpc>
                <a:spcPct val="90000"/>
              </a:lnSpc>
              <a:spcBef>
                <a:spcPts val="1000"/>
              </a:spcBef>
              <a:spcAft>
                <a:spcPts val="0"/>
              </a:spcAft>
              <a:buClr>
                <a:schemeClr val="dk1"/>
              </a:buClr>
              <a:buSzPts val="2800"/>
              <a:buChar char="•"/>
            </a:pPr>
            <a:r>
              <a:rPr lang="en-US"/>
              <a:t>If the complaint reveals a serious grievance or risk that company may face considerable claims, a senior director must be informed promptly. </a:t>
            </a:r>
            <a:endParaRPr/>
          </a:p>
          <a:p>
            <a:pPr indent="-107950" lvl="0" marL="228600" rtl="0" algn="l">
              <a:lnSpc>
                <a:spcPct val="90000"/>
              </a:lnSpc>
              <a:spcBef>
                <a:spcPts val="1000"/>
              </a:spcBef>
              <a:spcAft>
                <a:spcPts val="0"/>
              </a:spcAft>
              <a:buClr>
                <a:schemeClr val="dk1"/>
              </a:buClr>
              <a:buSzPts val="1900"/>
              <a:buNone/>
            </a:pPr>
            <a:r>
              <a:t/>
            </a:r>
            <a:endParaRPr sz="19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5" name="Shape 265"/>
        <p:cNvGrpSpPr/>
        <p:nvPr/>
      </p:nvGrpSpPr>
      <p:grpSpPr>
        <a:xfrm>
          <a:off x="0" y="0"/>
          <a:ext cx="0" cy="0"/>
          <a:chOff x="0" y="0"/>
          <a:chExt cx="0" cy="0"/>
        </a:xfrm>
      </p:grpSpPr>
      <p:sp>
        <p:nvSpPr>
          <p:cNvPr id="266" name="Google Shape;266;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7" name="Google Shape;267;p21"/>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8" name="Google Shape;268;p21"/>
          <p:cNvSpPr txBox="1"/>
          <p:nvPr>
            <p:ph type="title"/>
          </p:nvPr>
        </p:nvSpPr>
        <p:spPr>
          <a:xfrm>
            <a:off x="6096000" y="255564"/>
            <a:ext cx="5763065" cy="99646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sz="4000"/>
              <a:t>Website sales development </a:t>
            </a:r>
            <a:endParaRPr/>
          </a:p>
        </p:txBody>
      </p:sp>
      <p:pic>
        <p:nvPicPr>
          <p:cNvPr descr="Graph on document with pen" id="269" name="Google Shape;269;p21"/>
          <p:cNvPicPr preferRelativeResize="0"/>
          <p:nvPr/>
        </p:nvPicPr>
        <p:blipFill rotWithShape="1">
          <a:blip r:embed="rId3">
            <a:alphaModFix/>
          </a:blip>
          <a:srcRect b="-2" l="27194" r="13470" t="0"/>
          <a:stretch/>
        </p:blipFill>
        <p:spPr>
          <a:xfrm>
            <a:off x="-1" y="-2"/>
            <a:ext cx="6096001" cy="6858002"/>
          </a:xfrm>
          <a:prstGeom prst="rect">
            <a:avLst/>
          </a:prstGeom>
          <a:noFill/>
          <a:ln>
            <a:noFill/>
          </a:ln>
        </p:spPr>
      </p:pic>
      <p:sp>
        <p:nvSpPr>
          <p:cNvPr id="270" name="Google Shape;270;p21"/>
          <p:cNvSpPr txBox="1"/>
          <p:nvPr>
            <p:ph idx="1" type="body"/>
          </p:nvPr>
        </p:nvSpPr>
        <p:spPr>
          <a:xfrm>
            <a:off x="6096000" y="1139483"/>
            <a:ext cx="5931877" cy="5100597"/>
          </a:xfrm>
          <a:prstGeom prst="rect">
            <a:avLst/>
          </a:prstGeom>
          <a:noFill/>
          <a:ln>
            <a:noFill/>
          </a:ln>
        </p:spPr>
        <p:txBody>
          <a:bodyPr anchorCtr="0" anchor="ctr"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sz="2400"/>
              <a:t>The exporter should endeavor to manage the website themselves, which the designer must be informed of.</a:t>
            </a:r>
            <a:endParaRPr/>
          </a:p>
          <a:p>
            <a:pPr indent="-228600" lvl="0" marL="228600" rtl="0" algn="l">
              <a:lnSpc>
                <a:spcPct val="90000"/>
              </a:lnSpc>
              <a:spcBef>
                <a:spcPts val="1000"/>
              </a:spcBef>
              <a:spcAft>
                <a:spcPts val="0"/>
              </a:spcAft>
              <a:buClr>
                <a:schemeClr val="dk1"/>
              </a:buClr>
              <a:buSzPct val="100000"/>
              <a:buChar char="•"/>
            </a:pPr>
            <a:r>
              <a:rPr lang="en-US" sz="2400"/>
              <a:t>A specification of the content and objectives is required for website to proceed and focus on the sales and delivery process. </a:t>
            </a:r>
            <a:endParaRPr/>
          </a:p>
          <a:p>
            <a:pPr indent="-228600" lvl="0" marL="228600" rtl="0" algn="l">
              <a:lnSpc>
                <a:spcPct val="90000"/>
              </a:lnSpc>
              <a:spcBef>
                <a:spcPts val="1000"/>
              </a:spcBef>
              <a:spcAft>
                <a:spcPts val="0"/>
              </a:spcAft>
              <a:buClr>
                <a:schemeClr val="dk1"/>
              </a:buClr>
              <a:buSzPct val="100000"/>
              <a:buChar char="•"/>
            </a:pPr>
            <a:r>
              <a:rPr lang="en-US" sz="2400"/>
              <a:t>The sales data should feature three parts:</a:t>
            </a:r>
            <a:endParaRPr/>
          </a:p>
          <a:p>
            <a:pPr indent="-228600" lvl="0" marL="228600" rtl="0" algn="l">
              <a:lnSpc>
                <a:spcPct val="90000"/>
              </a:lnSpc>
              <a:spcBef>
                <a:spcPts val="1000"/>
              </a:spcBef>
              <a:spcAft>
                <a:spcPts val="0"/>
              </a:spcAft>
              <a:buClr>
                <a:schemeClr val="dk1"/>
              </a:buClr>
              <a:buSzPct val="100000"/>
              <a:buChar char="•"/>
            </a:pPr>
            <a:r>
              <a:rPr lang="en-US" sz="2400"/>
              <a:t>a)	Products: categories, categories, description, and availability</a:t>
            </a:r>
            <a:endParaRPr/>
          </a:p>
          <a:p>
            <a:pPr indent="-228600" lvl="0" marL="228600" rtl="0" algn="l">
              <a:lnSpc>
                <a:spcPct val="90000"/>
              </a:lnSpc>
              <a:spcBef>
                <a:spcPts val="1000"/>
              </a:spcBef>
              <a:spcAft>
                <a:spcPts val="0"/>
              </a:spcAft>
              <a:buClr>
                <a:schemeClr val="dk1"/>
              </a:buClr>
              <a:buSzPct val="100000"/>
              <a:buChar char="•"/>
            </a:pPr>
            <a:r>
              <a:rPr lang="en-US" sz="2400"/>
              <a:t>b)	Customers: details that customers will provide when they register on the exporter’s website</a:t>
            </a:r>
            <a:endParaRPr/>
          </a:p>
          <a:p>
            <a:pPr indent="-228600" lvl="0" marL="228600" rtl="0" algn="l">
              <a:lnSpc>
                <a:spcPct val="90000"/>
              </a:lnSpc>
              <a:spcBef>
                <a:spcPts val="1000"/>
              </a:spcBef>
              <a:spcAft>
                <a:spcPts val="0"/>
              </a:spcAft>
              <a:buClr>
                <a:schemeClr val="dk1"/>
              </a:buClr>
              <a:buSzPct val="100000"/>
              <a:buChar char="•"/>
            </a:pPr>
            <a:r>
              <a:rPr lang="en-US" sz="2400"/>
              <a:t>c)	Orders: with quantities, dates, and prices together with shipment details to ease buyer’ s quotation comparison.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4" name="Shape 274"/>
        <p:cNvGrpSpPr/>
        <p:nvPr/>
      </p:nvGrpSpPr>
      <p:grpSpPr>
        <a:xfrm>
          <a:off x="0" y="0"/>
          <a:ext cx="0" cy="0"/>
          <a:chOff x="0" y="0"/>
          <a:chExt cx="0" cy="0"/>
        </a:xfrm>
      </p:grpSpPr>
      <p:sp>
        <p:nvSpPr>
          <p:cNvPr id="275" name="Google Shape;275;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6" name="Google Shape;276;p22"/>
          <p:cNvSpPr/>
          <p:nvPr/>
        </p:nvSpPr>
        <p:spPr>
          <a:xfrm>
            <a:off x="0" y="0"/>
            <a:ext cx="11416414"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7" name="Google Shape;277;p22"/>
          <p:cNvSpPr txBox="1"/>
          <p:nvPr>
            <p:ph type="title"/>
          </p:nvPr>
        </p:nvSpPr>
        <p:spPr>
          <a:xfrm>
            <a:off x="6212566" y="144082"/>
            <a:ext cx="5674634" cy="99540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sz="4000"/>
              <a:t>Website sales development </a:t>
            </a:r>
            <a:endParaRPr/>
          </a:p>
        </p:txBody>
      </p:sp>
      <p:pic>
        <p:nvPicPr>
          <p:cNvPr descr="Exclamation mark on a yellow background" id="278" name="Google Shape;278;p22"/>
          <p:cNvPicPr preferRelativeResize="0"/>
          <p:nvPr/>
        </p:nvPicPr>
        <p:blipFill rotWithShape="1">
          <a:blip r:embed="rId3">
            <a:alphaModFix/>
          </a:blip>
          <a:srcRect b="0" l="23124" r="10207" t="0"/>
          <a:stretch/>
        </p:blipFill>
        <p:spPr>
          <a:xfrm>
            <a:off x="-1" y="-2"/>
            <a:ext cx="6096001" cy="6858002"/>
          </a:xfrm>
          <a:prstGeom prst="rect">
            <a:avLst/>
          </a:prstGeom>
          <a:noFill/>
          <a:ln>
            <a:noFill/>
          </a:ln>
        </p:spPr>
      </p:pic>
      <p:sp>
        <p:nvSpPr>
          <p:cNvPr id="279" name="Google Shape;279;p22"/>
          <p:cNvSpPr txBox="1"/>
          <p:nvPr>
            <p:ph idx="1" type="body"/>
          </p:nvPr>
        </p:nvSpPr>
        <p:spPr>
          <a:xfrm>
            <a:off x="6330462" y="1283566"/>
            <a:ext cx="5556737" cy="5201639"/>
          </a:xfrm>
          <a:prstGeom prst="rect">
            <a:avLst/>
          </a:prstGeom>
          <a:noFill/>
          <a:ln>
            <a:noFill/>
          </a:ln>
        </p:spPr>
        <p:txBody>
          <a:bodyPr anchorCtr="0" anchor="ctr"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US"/>
              <a:t>Devise a sequential strategy so that one entry logically follows another, relative to securing the order. </a:t>
            </a:r>
            <a:endParaRPr/>
          </a:p>
          <a:p>
            <a:pPr indent="-228600" lvl="0" marL="228600" rtl="0" algn="l">
              <a:lnSpc>
                <a:spcPct val="90000"/>
              </a:lnSpc>
              <a:spcBef>
                <a:spcPts val="1000"/>
              </a:spcBef>
              <a:spcAft>
                <a:spcPts val="0"/>
              </a:spcAft>
              <a:buClr>
                <a:schemeClr val="dk1"/>
              </a:buClr>
              <a:buSzPct val="100000"/>
              <a:buChar char="•"/>
            </a:pPr>
            <a:r>
              <a:rPr lang="en-US"/>
              <a:t>The website design ideally must be simple and fast to enable customers to follow the process easily. </a:t>
            </a:r>
            <a:endParaRPr/>
          </a:p>
          <a:p>
            <a:pPr indent="-228600" lvl="0" marL="228600" rtl="0" algn="l">
              <a:lnSpc>
                <a:spcPct val="90000"/>
              </a:lnSpc>
              <a:spcBef>
                <a:spcPts val="1000"/>
              </a:spcBef>
              <a:spcAft>
                <a:spcPts val="0"/>
              </a:spcAft>
              <a:buClr>
                <a:schemeClr val="dk1"/>
              </a:buClr>
              <a:buSzPct val="100000"/>
              <a:buChar char="•"/>
            </a:pPr>
            <a:r>
              <a:rPr lang="en-US"/>
              <a:t>Website identification where easy access and identification is essential in promotion. </a:t>
            </a:r>
            <a:endParaRPr/>
          </a:p>
          <a:p>
            <a:pPr indent="-228600" lvl="0" marL="228600" rtl="0" algn="l">
              <a:lnSpc>
                <a:spcPct val="90000"/>
              </a:lnSpc>
              <a:spcBef>
                <a:spcPts val="1000"/>
              </a:spcBef>
              <a:spcAft>
                <a:spcPts val="0"/>
              </a:spcAft>
              <a:buClr>
                <a:schemeClr val="dk1"/>
              </a:buClr>
              <a:buSzPct val="100000"/>
              <a:buChar char="•"/>
            </a:pPr>
            <a:r>
              <a:rPr lang="en-US"/>
              <a:t>Website testing whereby potential customers visit the site and provide a critical analysis of all its aspects which goes a long way to improve the website marketing and customer empathy.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3" name="Shape 283"/>
        <p:cNvGrpSpPr/>
        <p:nvPr/>
      </p:nvGrpSpPr>
      <p:grpSpPr>
        <a:xfrm>
          <a:off x="0" y="0"/>
          <a:ext cx="0" cy="0"/>
          <a:chOff x="0" y="0"/>
          <a:chExt cx="0" cy="0"/>
        </a:xfrm>
      </p:grpSpPr>
      <p:sp>
        <p:nvSpPr>
          <p:cNvPr id="284" name="Google Shape;284;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Computer script on a screen" id="285" name="Google Shape;285;p23"/>
          <p:cNvPicPr preferRelativeResize="0"/>
          <p:nvPr/>
        </p:nvPicPr>
        <p:blipFill rotWithShape="1">
          <a:blip r:embed="rId3">
            <a:alphaModFix/>
          </a:blip>
          <a:srcRect b="-1" l="481" r="40252" t="0"/>
          <a:stretch/>
        </p:blipFill>
        <p:spPr>
          <a:xfrm>
            <a:off x="7174523" y="10"/>
            <a:ext cx="5017475" cy="6857990"/>
          </a:xfrm>
          <a:prstGeom prst="rect">
            <a:avLst/>
          </a:prstGeom>
          <a:noFill/>
          <a:ln>
            <a:noFill/>
          </a:ln>
        </p:spPr>
      </p:pic>
      <p:sp>
        <p:nvSpPr>
          <p:cNvPr id="286" name="Google Shape;286;p23"/>
          <p:cNvSpPr/>
          <p:nvPr/>
        </p:nvSpPr>
        <p:spPr>
          <a:xfrm>
            <a:off x="0" y="0"/>
            <a:ext cx="6103025"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7" name="Google Shape;287;p23"/>
          <p:cNvSpPr/>
          <p:nvPr/>
        </p:nvSpPr>
        <p:spPr>
          <a:xfrm>
            <a:off x="0" y="0"/>
            <a:ext cx="6103025" cy="2285995"/>
          </a:xfrm>
          <a:prstGeom prst="rect">
            <a:avLst/>
          </a:prstGeom>
          <a:solidFill>
            <a:schemeClr val="lt1"/>
          </a:solidFill>
          <a:ln>
            <a:noFill/>
          </a:ln>
          <a:effectLst>
            <a:outerShdw blurRad="254000" sx="92000" rotWithShape="0" algn="t" dir="5460000" dist="1270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8" name="Google Shape;288;p23"/>
          <p:cNvSpPr txBox="1"/>
          <p:nvPr>
            <p:ph type="title"/>
          </p:nvPr>
        </p:nvSpPr>
        <p:spPr>
          <a:xfrm>
            <a:off x="761801" y="328512"/>
            <a:ext cx="6412720" cy="102198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sz="3700"/>
              <a:t>Export Software Systems Specification and Outsourcing</a:t>
            </a:r>
            <a:endParaRPr/>
          </a:p>
        </p:txBody>
      </p:sp>
      <p:sp>
        <p:nvSpPr>
          <p:cNvPr id="289" name="Google Shape;289;p23"/>
          <p:cNvSpPr txBox="1"/>
          <p:nvPr>
            <p:ph idx="1" type="body"/>
          </p:nvPr>
        </p:nvSpPr>
        <p:spPr>
          <a:xfrm>
            <a:off x="761800" y="1533378"/>
            <a:ext cx="5624931" cy="5162843"/>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Effective export software system should contain the following:</a:t>
            </a:r>
            <a:endParaRPr/>
          </a:p>
          <a:p>
            <a:pPr indent="-228600" lvl="0" marL="228600" rtl="0" algn="l">
              <a:lnSpc>
                <a:spcPct val="90000"/>
              </a:lnSpc>
              <a:spcBef>
                <a:spcPts val="1000"/>
              </a:spcBef>
              <a:spcAft>
                <a:spcPts val="0"/>
              </a:spcAft>
              <a:buClr>
                <a:schemeClr val="dk1"/>
              </a:buClr>
              <a:buSzPts val="2400"/>
              <a:buChar char="•"/>
            </a:pPr>
            <a:r>
              <a:rPr lang="en-US" sz="2400"/>
              <a:t>a) Global breadth and depth with the ability to adhere to the changing rules and cross border regulations </a:t>
            </a:r>
            <a:endParaRPr/>
          </a:p>
          <a:p>
            <a:pPr indent="-228600" lvl="0" marL="228600" rtl="0" algn="l">
              <a:lnSpc>
                <a:spcPct val="90000"/>
              </a:lnSpc>
              <a:spcBef>
                <a:spcPts val="1000"/>
              </a:spcBef>
              <a:spcAft>
                <a:spcPts val="0"/>
              </a:spcAft>
              <a:buClr>
                <a:schemeClr val="dk1"/>
              </a:buClr>
              <a:buSzPts val="2400"/>
              <a:buChar char="•"/>
            </a:pPr>
            <a:r>
              <a:rPr lang="en-US" sz="2400"/>
              <a:t>b) Trade specific applications that replace manual process of documentation within the trading process</a:t>
            </a:r>
            <a:endParaRPr/>
          </a:p>
          <a:p>
            <a:pPr indent="-228600" lvl="0" marL="228600" rtl="0" algn="l">
              <a:lnSpc>
                <a:spcPct val="90000"/>
              </a:lnSpc>
              <a:spcBef>
                <a:spcPts val="1000"/>
              </a:spcBef>
              <a:spcAft>
                <a:spcPts val="0"/>
              </a:spcAft>
              <a:buClr>
                <a:schemeClr val="dk1"/>
              </a:buClr>
              <a:buSzPts val="2400"/>
              <a:buChar char="•"/>
            </a:pPr>
            <a:r>
              <a:rPr lang="en-US" sz="2400"/>
              <a:t>c) The system must be able to function around the world supporting different measurement systems, providing for currency conversions, and multiple languages for export form filling.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3" name="Shape 293"/>
        <p:cNvGrpSpPr/>
        <p:nvPr/>
      </p:nvGrpSpPr>
      <p:grpSpPr>
        <a:xfrm>
          <a:off x="0" y="0"/>
          <a:ext cx="0" cy="0"/>
          <a:chOff x="0" y="0"/>
          <a:chExt cx="0" cy="0"/>
        </a:xfrm>
      </p:grpSpPr>
      <p:sp>
        <p:nvSpPr>
          <p:cNvPr id="294" name="Google Shape;294;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Pen placed on top of a signature line" id="295" name="Google Shape;295;p24"/>
          <p:cNvPicPr preferRelativeResize="0"/>
          <p:nvPr/>
        </p:nvPicPr>
        <p:blipFill rotWithShape="1">
          <a:blip r:embed="rId3">
            <a:alphaModFix/>
          </a:blip>
          <a:srcRect b="-1" l="40736" r="-1" t="0"/>
          <a:stretch/>
        </p:blipFill>
        <p:spPr>
          <a:xfrm>
            <a:off x="6103027" y="10"/>
            <a:ext cx="6088971" cy="6857990"/>
          </a:xfrm>
          <a:prstGeom prst="rect">
            <a:avLst/>
          </a:prstGeom>
          <a:noFill/>
          <a:ln>
            <a:noFill/>
          </a:ln>
        </p:spPr>
      </p:pic>
      <p:sp>
        <p:nvSpPr>
          <p:cNvPr id="296" name="Google Shape;296;p24"/>
          <p:cNvSpPr/>
          <p:nvPr/>
        </p:nvSpPr>
        <p:spPr>
          <a:xfrm>
            <a:off x="0" y="0"/>
            <a:ext cx="6103025" cy="6858000"/>
          </a:xfrm>
          <a:prstGeom prst="rect">
            <a:avLst/>
          </a:prstGeom>
          <a:solidFill>
            <a:schemeClr val="lt1"/>
          </a:solidFill>
          <a:ln>
            <a:noFill/>
          </a:ln>
          <a:effectLst>
            <a:outerShdw blurRad="889000" sx="90000" rotWithShape="0" algn="t" dir="21540000" dist="406400" sy="90000">
              <a:srgbClr val="000000">
                <a:alpha val="2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7" name="Google Shape;297;p24"/>
          <p:cNvSpPr/>
          <p:nvPr/>
        </p:nvSpPr>
        <p:spPr>
          <a:xfrm>
            <a:off x="0" y="0"/>
            <a:ext cx="6103025" cy="2285995"/>
          </a:xfrm>
          <a:prstGeom prst="rect">
            <a:avLst/>
          </a:prstGeom>
          <a:solidFill>
            <a:schemeClr val="lt1"/>
          </a:solidFill>
          <a:ln>
            <a:noFill/>
          </a:ln>
          <a:effectLst>
            <a:outerShdw blurRad="254000" sx="92000" rotWithShape="0" algn="t" dir="5460000" dist="127000" sy="92000">
              <a:srgbClr val="000000">
                <a:alpha val="2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8" name="Google Shape;298;p24"/>
          <p:cNvSpPr txBox="1"/>
          <p:nvPr>
            <p:ph type="title"/>
          </p:nvPr>
        </p:nvSpPr>
        <p:spPr>
          <a:xfrm>
            <a:off x="761801" y="328512"/>
            <a:ext cx="4778387" cy="1628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Bolero </a:t>
            </a:r>
            <a:endParaRPr/>
          </a:p>
        </p:txBody>
      </p:sp>
      <p:sp>
        <p:nvSpPr>
          <p:cNvPr id="299" name="Google Shape;299;p24"/>
          <p:cNvSpPr txBox="1"/>
          <p:nvPr>
            <p:ph idx="1" type="body"/>
          </p:nvPr>
        </p:nvSpPr>
        <p:spPr>
          <a:xfrm>
            <a:off x="98475" y="1688123"/>
            <a:ext cx="5880294" cy="5050302"/>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Bolero is an internet-based open E-commerce system developed in 1998. </a:t>
            </a:r>
            <a:endParaRPr/>
          </a:p>
          <a:p>
            <a:pPr indent="-228600" lvl="0" marL="228600" rtl="0" algn="l">
              <a:lnSpc>
                <a:spcPct val="90000"/>
              </a:lnSpc>
              <a:spcBef>
                <a:spcPts val="1000"/>
              </a:spcBef>
              <a:spcAft>
                <a:spcPts val="0"/>
              </a:spcAft>
              <a:buClr>
                <a:schemeClr val="dk1"/>
              </a:buClr>
              <a:buSzPts val="2400"/>
              <a:buChar char="•"/>
            </a:pPr>
            <a:r>
              <a:rPr lang="en-US" sz="2400"/>
              <a:t>It facilitates trade through the exchange of all trade documents in an electronic format.</a:t>
            </a:r>
            <a:endParaRPr/>
          </a:p>
          <a:p>
            <a:pPr indent="-228600" lvl="0" marL="228600" rtl="0" algn="l">
              <a:lnSpc>
                <a:spcPct val="90000"/>
              </a:lnSpc>
              <a:spcBef>
                <a:spcPts val="1000"/>
              </a:spcBef>
              <a:spcAft>
                <a:spcPts val="0"/>
              </a:spcAft>
              <a:buClr>
                <a:schemeClr val="dk1"/>
              </a:buClr>
              <a:buSzPts val="2400"/>
              <a:buChar char="•"/>
            </a:pPr>
            <a:r>
              <a:rPr lang="en-US" sz="2400"/>
              <a:t>A key issue with Bolero is the framework in which it operates embracing four areas:</a:t>
            </a:r>
            <a:endParaRPr/>
          </a:p>
          <a:p>
            <a:pPr indent="-228600" lvl="0" marL="228600" rtl="0" algn="l">
              <a:lnSpc>
                <a:spcPct val="90000"/>
              </a:lnSpc>
              <a:spcBef>
                <a:spcPts val="1000"/>
              </a:spcBef>
              <a:spcAft>
                <a:spcPts val="0"/>
              </a:spcAft>
              <a:buClr>
                <a:schemeClr val="dk1"/>
              </a:buClr>
              <a:buSzPts val="2400"/>
              <a:buChar char="•"/>
            </a:pPr>
            <a:r>
              <a:rPr lang="en-US" sz="2400"/>
              <a:t>The legal framework</a:t>
            </a:r>
            <a:endParaRPr/>
          </a:p>
          <a:p>
            <a:pPr indent="-228600" lvl="0" marL="228600" rtl="0" algn="l">
              <a:lnSpc>
                <a:spcPct val="90000"/>
              </a:lnSpc>
              <a:spcBef>
                <a:spcPts val="1000"/>
              </a:spcBef>
              <a:spcAft>
                <a:spcPts val="0"/>
              </a:spcAft>
              <a:buClr>
                <a:schemeClr val="dk1"/>
              </a:buClr>
              <a:buSzPts val="2400"/>
              <a:buChar char="•"/>
            </a:pPr>
            <a:r>
              <a:rPr lang="en-US" sz="2400"/>
              <a:t>Digital signatures/certificates of authority</a:t>
            </a:r>
            <a:endParaRPr/>
          </a:p>
          <a:p>
            <a:pPr indent="-228600" lvl="0" marL="228600" rtl="0" algn="l">
              <a:lnSpc>
                <a:spcPct val="90000"/>
              </a:lnSpc>
              <a:spcBef>
                <a:spcPts val="1000"/>
              </a:spcBef>
              <a:spcAft>
                <a:spcPts val="0"/>
              </a:spcAft>
              <a:buClr>
                <a:schemeClr val="dk1"/>
              </a:buClr>
              <a:buSzPts val="2400"/>
              <a:buChar char="•"/>
            </a:pPr>
            <a:r>
              <a:rPr lang="en-US" sz="2400"/>
              <a:t>Standardized documents </a:t>
            </a:r>
            <a:endParaRPr/>
          </a:p>
          <a:p>
            <a:pPr indent="-228600" lvl="0" marL="228600" rtl="0" algn="l">
              <a:lnSpc>
                <a:spcPct val="90000"/>
              </a:lnSpc>
              <a:spcBef>
                <a:spcPts val="1000"/>
              </a:spcBef>
              <a:spcAft>
                <a:spcPts val="0"/>
              </a:spcAft>
              <a:buClr>
                <a:schemeClr val="dk1"/>
              </a:buClr>
              <a:buSzPts val="2400"/>
              <a:buChar char="•"/>
            </a:pPr>
            <a:r>
              <a:rPr lang="en-US" sz="2400"/>
              <a:t>Neutral ownership</a:t>
            </a:r>
            <a:endParaRPr/>
          </a:p>
          <a:p>
            <a:pPr indent="-120650" lvl="0" marL="228600" rtl="0" algn="l">
              <a:lnSpc>
                <a:spcPct val="90000"/>
              </a:lnSpc>
              <a:spcBef>
                <a:spcPts val="1000"/>
              </a:spcBef>
              <a:spcAft>
                <a:spcPts val="0"/>
              </a:spcAft>
              <a:buClr>
                <a:schemeClr val="dk1"/>
              </a:buClr>
              <a:buSzPts val="1700"/>
              <a:buNone/>
            </a:pPr>
            <a:r>
              <a:t/>
            </a:r>
            <a:endParaRPr sz="17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3" name="Shape 303"/>
        <p:cNvGrpSpPr/>
        <p:nvPr/>
      </p:nvGrpSpPr>
      <p:grpSpPr>
        <a:xfrm>
          <a:off x="0" y="0"/>
          <a:ext cx="0" cy="0"/>
          <a:chOff x="0" y="0"/>
          <a:chExt cx="0" cy="0"/>
        </a:xfrm>
      </p:grpSpPr>
      <p:sp>
        <p:nvSpPr>
          <p:cNvPr id="304" name="Google Shape;304;p25"/>
          <p:cNvSpPr txBox="1"/>
          <p:nvPr>
            <p:ph type="title"/>
          </p:nvPr>
        </p:nvSpPr>
        <p:spPr>
          <a:xfrm>
            <a:off x="876693" y="741391"/>
            <a:ext cx="4355265" cy="65131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Bolero </a:t>
            </a:r>
            <a:endParaRPr/>
          </a:p>
        </p:txBody>
      </p:sp>
      <p:sp>
        <p:nvSpPr>
          <p:cNvPr id="305" name="Google Shape;305;p25"/>
          <p:cNvSpPr txBox="1"/>
          <p:nvPr>
            <p:ph idx="1" type="body"/>
          </p:nvPr>
        </p:nvSpPr>
        <p:spPr>
          <a:xfrm>
            <a:off x="253218" y="1392702"/>
            <a:ext cx="5570807" cy="517691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To the business involved in international trade, Bolero will allow its users to undertake the following:</a:t>
            </a:r>
            <a:endParaRPr/>
          </a:p>
          <a:p>
            <a:pPr indent="-228600" lvl="0" marL="228600" rtl="0" algn="l">
              <a:lnSpc>
                <a:spcPct val="90000"/>
              </a:lnSpc>
              <a:spcBef>
                <a:spcPts val="1000"/>
              </a:spcBef>
              <a:spcAft>
                <a:spcPts val="0"/>
              </a:spcAft>
              <a:buClr>
                <a:schemeClr val="dk1"/>
              </a:buClr>
              <a:buSzPts val="2400"/>
              <a:buChar char="•"/>
            </a:pPr>
            <a:r>
              <a:rPr lang="en-US" sz="2400"/>
              <a:t>Exchange standardized commercial, financial, and official documents in a legally binding and secure format</a:t>
            </a:r>
            <a:endParaRPr/>
          </a:p>
          <a:p>
            <a:pPr indent="-228600" lvl="0" marL="228600" rtl="0" algn="l">
              <a:lnSpc>
                <a:spcPct val="90000"/>
              </a:lnSpc>
              <a:spcBef>
                <a:spcPts val="1000"/>
              </a:spcBef>
              <a:spcAft>
                <a:spcPts val="0"/>
              </a:spcAft>
              <a:buClr>
                <a:schemeClr val="dk1"/>
              </a:buClr>
              <a:buSzPts val="2400"/>
              <a:buChar char="•"/>
            </a:pPr>
            <a:r>
              <a:rPr lang="en-US" sz="2400"/>
              <a:t>Issue standard documentation</a:t>
            </a:r>
            <a:endParaRPr/>
          </a:p>
          <a:p>
            <a:pPr indent="-228600" lvl="0" marL="228600" rtl="0" algn="l">
              <a:lnSpc>
                <a:spcPct val="90000"/>
              </a:lnSpc>
              <a:spcBef>
                <a:spcPts val="1000"/>
              </a:spcBef>
              <a:spcAft>
                <a:spcPts val="0"/>
              </a:spcAft>
              <a:buClr>
                <a:schemeClr val="dk1"/>
              </a:buClr>
              <a:buSzPts val="2400"/>
              <a:buChar char="•"/>
            </a:pPr>
            <a:r>
              <a:rPr lang="en-US" sz="2400"/>
              <a:t>Integrate back-office data system.</a:t>
            </a:r>
            <a:endParaRPr/>
          </a:p>
          <a:p>
            <a:pPr indent="-228600" lvl="0" marL="228600" rtl="0" algn="l">
              <a:lnSpc>
                <a:spcPct val="90000"/>
              </a:lnSpc>
              <a:spcBef>
                <a:spcPts val="1000"/>
              </a:spcBef>
              <a:spcAft>
                <a:spcPts val="0"/>
              </a:spcAft>
              <a:buClr>
                <a:schemeClr val="dk1"/>
              </a:buClr>
              <a:buSzPts val="2400"/>
              <a:buChar char="•"/>
            </a:pPr>
            <a:r>
              <a:rPr lang="en-US" sz="2400"/>
              <a:t>Improve supply chain efficiency.</a:t>
            </a:r>
            <a:endParaRPr/>
          </a:p>
          <a:p>
            <a:pPr indent="-228600" lvl="0" marL="228600" rtl="0" algn="l">
              <a:lnSpc>
                <a:spcPct val="90000"/>
              </a:lnSpc>
              <a:spcBef>
                <a:spcPts val="1000"/>
              </a:spcBef>
              <a:spcAft>
                <a:spcPts val="0"/>
              </a:spcAft>
              <a:buClr>
                <a:schemeClr val="dk1"/>
              </a:buClr>
              <a:buSzPts val="2400"/>
              <a:buChar char="•"/>
            </a:pPr>
            <a:r>
              <a:rPr lang="en-US" sz="2400"/>
              <a:t>Use the open nature of the system to trade in a multi-bank environment. </a:t>
            </a:r>
            <a:endParaRPr/>
          </a:p>
          <a:p>
            <a:pPr indent="-120650" lvl="0" marL="228600" rtl="0" algn="l">
              <a:lnSpc>
                <a:spcPct val="90000"/>
              </a:lnSpc>
              <a:spcBef>
                <a:spcPts val="1000"/>
              </a:spcBef>
              <a:spcAft>
                <a:spcPts val="0"/>
              </a:spcAft>
              <a:buClr>
                <a:schemeClr val="dk1"/>
              </a:buClr>
              <a:buSzPts val="1700"/>
              <a:buNone/>
            </a:pPr>
            <a:r>
              <a:t/>
            </a:r>
            <a:endParaRPr sz="1700"/>
          </a:p>
        </p:txBody>
      </p:sp>
      <p:pic>
        <p:nvPicPr>
          <p:cNvPr descr="Different coloured organisers" id="306" name="Google Shape;306;p25"/>
          <p:cNvPicPr preferRelativeResize="0"/>
          <p:nvPr/>
        </p:nvPicPr>
        <p:blipFill rotWithShape="1">
          <a:blip r:embed="rId3">
            <a:alphaModFix/>
          </a:blip>
          <a:srcRect b="1" l="23164" r="23057" t="0"/>
          <a:stretch/>
        </p:blipFill>
        <p:spPr>
          <a:xfrm>
            <a:off x="6096000" y="10"/>
            <a:ext cx="6095999" cy="6857990"/>
          </a:xfrm>
          <a:prstGeom prst="rect">
            <a:avLst/>
          </a:prstGeom>
          <a:noFill/>
          <a:ln>
            <a:noFill/>
          </a:ln>
        </p:spPr>
      </p:pic>
      <p:sp>
        <p:nvSpPr>
          <p:cNvPr id="307" name="Google Shape;307;p25"/>
          <p:cNvSpPr/>
          <p:nvPr/>
        </p:nvSpPr>
        <p:spPr>
          <a:xfrm rot="5400000">
            <a:off x="8369424" y="3028872"/>
            <a:ext cx="1559464" cy="6106313"/>
          </a:xfrm>
          <a:prstGeom prst="rect">
            <a:avLst/>
          </a:prstGeom>
          <a:gradFill>
            <a:gsLst>
              <a:gs pos="0">
                <a:srgbClr val="5B9BD5">
                  <a:alpha val="76862"/>
                </a:srgbClr>
              </a:gs>
              <a:gs pos="57000">
                <a:srgbClr val="9CC2E5">
                  <a:alpha val="0"/>
                </a:srgbClr>
              </a:gs>
              <a:gs pos="100000">
                <a:srgbClr val="9CC2E5">
                  <a:alpha val="0"/>
                </a:srgbClr>
              </a:gs>
            </a:gsLst>
            <a:lin ang="111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8" name="Google Shape;308;p25"/>
          <p:cNvSpPr/>
          <p:nvPr/>
        </p:nvSpPr>
        <p:spPr>
          <a:xfrm>
            <a:off x="10015441" y="-3760"/>
            <a:ext cx="2176557" cy="6857999"/>
          </a:xfrm>
          <a:prstGeom prst="rect">
            <a:avLst/>
          </a:prstGeom>
          <a:gradFill>
            <a:gsLst>
              <a:gs pos="0">
                <a:schemeClr val="accent2"/>
              </a:gs>
              <a:gs pos="40000">
                <a:srgbClr val="ED7D31">
                  <a:alpha val="0"/>
                </a:srgbClr>
              </a:gs>
              <a:gs pos="100000">
                <a:srgbClr val="ED7D31">
                  <a:alpha val="0"/>
                </a:srgbClr>
              </a:gs>
            </a:gsLst>
            <a:lin ang="11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9" name="Google Shape;309;p25"/>
          <p:cNvSpPr/>
          <p:nvPr/>
        </p:nvSpPr>
        <p:spPr>
          <a:xfrm flipH="1" rot="10800000">
            <a:off x="6096000" y="5502302"/>
            <a:ext cx="6106314" cy="1359456"/>
          </a:xfrm>
          <a:prstGeom prst="rect">
            <a:avLst/>
          </a:prstGeom>
          <a:gradFill>
            <a:gsLst>
              <a:gs pos="0">
                <a:srgbClr val="ED7D31">
                  <a:alpha val="88627"/>
                </a:srgbClr>
              </a:gs>
              <a:gs pos="38000">
                <a:srgbClr val="9CC2E5">
                  <a:alpha val="0"/>
                </a:srgbClr>
              </a:gs>
              <a:gs pos="100000">
                <a:srgbClr val="9CC2E5">
                  <a:alpha val="0"/>
                </a:srgbClr>
              </a:gs>
            </a:gsLst>
            <a:lin ang="4200000" scaled="0"/>
          </a:grad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0" name="Google Shape;310;p25"/>
          <p:cNvSpPr/>
          <p:nvPr/>
        </p:nvSpPr>
        <p:spPr>
          <a:xfrm rot="10800000">
            <a:off x="9026892" y="2939627"/>
            <a:ext cx="3162908" cy="3914612"/>
          </a:xfrm>
          <a:prstGeom prst="rect">
            <a:avLst/>
          </a:prstGeom>
          <a:gradFill>
            <a:gsLst>
              <a:gs pos="0">
                <a:srgbClr val="9CC2E5"/>
              </a:gs>
              <a:gs pos="51000">
                <a:srgbClr val="9CC2E5">
                  <a:alpha val="0"/>
                </a:srgbClr>
              </a:gs>
              <a:gs pos="100000">
                <a:srgbClr val="9CC2E5">
                  <a:alpha val="0"/>
                </a:srgbClr>
              </a:gs>
            </a:gsLst>
            <a:path path="circle">
              <a:fillToRect b="100%" r="100%"/>
            </a:path>
            <a:tileRect l="-100%" t="-100%"/>
          </a:grad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4" name="Shape 314"/>
        <p:cNvGrpSpPr/>
        <p:nvPr/>
      </p:nvGrpSpPr>
      <p:grpSpPr>
        <a:xfrm>
          <a:off x="0" y="0"/>
          <a:ext cx="0" cy="0"/>
          <a:chOff x="0" y="0"/>
          <a:chExt cx="0" cy="0"/>
        </a:xfrm>
      </p:grpSpPr>
      <p:sp>
        <p:nvSpPr>
          <p:cNvPr id="315" name="Google Shape;315;p26"/>
          <p:cNvSpPr txBox="1"/>
          <p:nvPr>
            <p:ph type="title"/>
          </p:nvPr>
        </p:nvSpPr>
        <p:spPr>
          <a:xfrm>
            <a:off x="5868557" y="1138036"/>
            <a:ext cx="5444382" cy="62042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Bolero </a:t>
            </a:r>
            <a:endParaRPr/>
          </a:p>
        </p:txBody>
      </p:sp>
      <p:pic>
        <p:nvPicPr>
          <p:cNvPr descr="Different coloured organisers" id="316" name="Google Shape;316;p26"/>
          <p:cNvPicPr preferRelativeResize="0"/>
          <p:nvPr/>
        </p:nvPicPr>
        <p:blipFill rotWithShape="1">
          <a:blip r:embed="rId3">
            <a:alphaModFix/>
          </a:blip>
          <a:srcRect b="1" l="27332" r="27226" t="0"/>
          <a:stretch/>
        </p:blipFill>
        <p:spPr>
          <a:xfrm>
            <a:off x="-1" y="10"/>
            <a:ext cx="5151179" cy="6857990"/>
          </a:xfrm>
          <a:prstGeom prst="rect">
            <a:avLst/>
          </a:prstGeom>
          <a:noFill/>
          <a:ln>
            <a:noFill/>
          </a:ln>
        </p:spPr>
      </p:pic>
      <p:cxnSp>
        <p:nvCxnSpPr>
          <p:cNvPr id="317" name="Google Shape;317;p26"/>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318" name="Google Shape;318;p26"/>
          <p:cNvSpPr txBox="1"/>
          <p:nvPr>
            <p:ph idx="1" type="body"/>
          </p:nvPr>
        </p:nvSpPr>
        <p:spPr>
          <a:xfrm>
            <a:off x="5345722" y="1758462"/>
            <a:ext cx="6457071" cy="50995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t>The benefits of the Bolero system extend to all departments; legal, technical, marketing, production, and servicing.  </a:t>
            </a:r>
            <a:endParaRPr/>
          </a:p>
          <a:p>
            <a:pPr indent="-228600" lvl="0" marL="228600" rtl="0" algn="l">
              <a:lnSpc>
                <a:spcPct val="90000"/>
              </a:lnSpc>
              <a:spcBef>
                <a:spcPts val="1000"/>
              </a:spcBef>
              <a:spcAft>
                <a:spcPts val="0"/>
              </a:spcAft>
              <a:buClr>
                <a:schemeClr val="dk1"/>
              </a:buClr>
              <a:buSzPts val="2400"/>
              <a:buChar char="•"/>
            </a:pPr>
            <a:r>
              <a:rPr lang="en-US" sz="2400"/>
              <a:t>The benefits include:</a:t>
            </a:r>
            <a:endParaRPr/>
          </a:p>
          <a:p>
            <a:pPr indent="-228600" lvl="0" marL="228600" rtl="0" algn="l">
              <a:lnSpc>
                <a:spcPct val="90000"/>
              </a:lnSpc>
              <a:spcBef>
                <a:spcPts val="1000"/>
              </a:spcBef>
              <a:spcAft>
                <a:spcPts val="0"/>
              </a:spcAft>
              <a:buClr>
                <a:schemeClr val="dk1"/>
              </a:buClr>
              <a:buSzPts val="2400"/>
              <a:buChar char="•"/>
            </a:pPr>
            <a:r>
              <a:rPr lang="en-US" sz="2400"/>
              <a:t>Improved time efficiency </a:t>
            </a:r>
            <a:endParaRPr/>
          </a:p>
          <a:p>
            <a:pPr indent="-228600" lvl="0" marL="228600" rtl="0" algn="l">
              <a:lnSpc>
                <a:spcPct val="90000"/>
              </a:lnSpc>
              <a:spcBef>
                <a:spcPts val="1000"/>
              </a:spcBef>
              <a:spcAft>
                <a:spcPts val="0"/>
              </a:spcAft>
              <a:buClr>
                <a:schemeClr val="dk1"/>
              </a:buClr>
              <a:buSzPts val="2400"/>
              <a:buChar char="•"/>
            </a:pPr>
            <a:r>
              <a:rPr lang="en-US" sz="2400"/>
              <a:t>Better administrative procedures </a:t>
            </a:r>
            <a:endParaRPr/>
          </a:p>
          <a:p>
            <a:pPr indent="-228600" lvl="0" marL="228600" rtl="0" algn="l">
              <a:lnSpc>
                <a:spcPct val="90000"/>
              </a:lnSpc>
              <a:spcBef>
                <a:spcPts val="1000"/>
              </a:spcBef>
              <a:spcAft>
                <a:spcPts val="0"/>
              </a:spcAft>
              <a:buClr>
                <a:schemeClr val="dk1"/>
              </a:buClr>
              <a:buSzPts val="2400"/>
              <a:buChar char="•"/>
            </a:pPr>
            <a:r>
              <a:rPr lang="en-US" sz="2400"/>
              <a:t>Improved security systems </a:t>
            </a:r>
            <a:endParaRPr/>
          </a:p>
          <a:p>
            <a:pPr indent="-228600" lvl="0" marL="228600" rtl="0" algn="l">
              <a:lnSpc>
                <a:spcPct val="90000"/>
              </a:lnSpc>
              <a:spcBef>
                <a:spcPts val="1000"/>
              </a:spcBef>
              <a:spcAft>
                <a:spcPts val="0"/>
              </a:spcAft>
              <a:buClr>
                <a:schemeClr val="dk1"/>
              </a:buClr>
              <a:buSzPts val="2400"/>
              <a:buChar char="•"/>
            </a:pPr>
            <a:r>
              <a:rPr lang="en-US" sz="2400"/>
              <a:t>Improved coordination across information systems</a:t>
            </a:r>
            <a:endParaRPr/>
          </a:p>
          <a:p>
            <a:pPr indent="-228600" lvl="0" marL="228600" rtl="0" algn="l">
              <a:lnSpc>
                <a:spcPct val="90000"/>
              </a:lnSpc>
              <a:spcBef>
                <a:spcPts val="1000"/>
              </a:spcBef>
              <a:spcAft>
                <a:spcPts val="0"/>
              </a:spcAft>
              <a:buClr>
                <a:schemeClr val="dk1"/>
              </a:buClr>
              <a:buSzPts val="2400"/>
              <a:buChar char="•"/>
            </a:pPr>
            <a:r>
              <a:rPr lang="en-US" sz="2400"/>
              <a:t>Improved customer services</a:t>
            </a:r>
            <a:endParaRPr/>
          </a:p>
          <a:p>
            <a:pPr indent="-228600" lvl="0" marL="228600" rtl="0" algn="l">
              <a:lnSpc>
                <a:spcPct val="90000"/>
              </a:lnSpc>
              <a:spcBef>
                <a:spcPts val="1000"/>
              </a:spcBef>
              <a:spcAft>
                <a:spcPts val="0"/>
              </a:spcAft>
              <a:buClr>
                <a:schemeClr val="dk1"/>
              </a:buClr>
              <a:buSzPts val="2400"/>
              <a:buChar char="•"/>
            </a:pPr>
            <a:r>
              <a:rPr lang="en-US" sz="2400"/>
              <a:t>Better inventory control</a:t>
            </a:r>
            <a:endParaRPr/>
          </a:p>
          <a:p>
            <a:pPr indent="-228600" lvl="0" marL="228600" rtl="0" algn="l">
              <a:lnSpc>
                <a:spcPct val="90000"/>
              </a:lnSpc>
              <a:spcBef>
                <a:spcPts val="1000"/>
              </a:spcBef>
              <a:spcAft>
                <a:spcPts val="0"/>
              </a:spcAft>
              <a:buClr>
                <a:schemeClr val="dk1"/>
              </a:buClr>
              <a:buSzPts val="2400"/>
              <a:buChar char="•"/>
            </a:pPr>
            <a:r>
              <a:rPr lang="en-US" sz="2400"/>
              <a:t>Consistent legal framework process</a:t>
            </a:r>
            <a:endParaRPr/>
          </a:p>
          <a:p>
            <a:pPr indent="-228600" lvl="0" marL="228600" rtl="0" algn="l">
              <a:lnSpc>
                <a:spcPct val="90000"/>
              </a:lnSpc>
              <a:spcBef>
                <a:spcPts val="1000"/>
              </a:spcBef>
              <a:spcAft>
                <a:spcPts val="0"/>
              </a:spcAft>
              <a:buClr>
                <a:schemeClr val="dk1"/>
              </a:buClr>
              <a:buSzPts val="2400"/>
              <a:buChar char="•"/>
            </a:pPr>
            <a:r>
              <a:rPr lang="en-US" sz="2400"/>
              <a:t>Document improvement and fraud reduction</a:t>
            </a:r>
            <a:endParaRPr/>
          </a:p>
          <a:p>
            <a:pPr indent="-139700" lvl="0" marL="228600" rtl="0" algn="l">
              <a:lnSpc>
                <a:spcPct val="90000"/>
              </a:lnSpc>
              <a:spcBef>
                <a:spcPts val="1000"/>
              </a:spcBef>
              <a:spcAft>
                <a:spcPts val="0"/>
              </a:spcAft>
              <a:buClr>
                <a:schemeClr val="dk1"/>
              </a:buClr>
              <a:buSzPts val="1400"/>
              <a:buNone/>
            </a:pPr>
            <a:r>
              <a:t/>
            </a:r>
            <a:endParaRPr sz="14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2" name="Shape 322"/>
        <p:cNvGrpSpPr/>
        <p:nvPr/>
      </p:nvGrpSpPr>
      <p:grpSpPr>
        <a:xfrm>
          <a:off x="0" y="0"/>
          <a:ext cx="0" cy="0"/>
          <a:chOff x="0" y="0"/>
          <a:chExt cx="0" cy="0"/>
        </a:xfrm>
      </p:grpSpPr>
      <p:sp>
        <p:nvSpPr>
          <p:cNvPr id="323" name="Google Shape;323;p27"/>
          <p:cNvSpPr txBox="1"/>
          <p:nvPr>
            <p:ph type="title"/>
          </p:nvPr>
        </p:nvSpPr>
        <p:spPr>
          <a:xfrm>
            <a:off x="5727880" y="308692"/>
            <a:ext cx="5444382" cy="67604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Summary of Benefits of Bolero</a:t>
            </a:r>
            <a:endParaRPr/>
          </a:p>
        </p:txBody>
      </p:sp>
      <p:pic>
        <p:nvPicPr>
          <p:cNvPr descr="Storage crates" id="324" name="Google Shape;324;p27"/>
          <p:cNvPicPr preferRelativeResize="0"/>
          <p:nvPr/>
        </p:nvPicPr>
        <p:blipFill rotWithShape="1">
          <a:blip r:embed="rId3">
            <a:alphaModFix/>
          </a:blip>
          <a:srcRect b="0" l="24291" r="25759" t="0"/>
          <a:stretch/>
        </p:blipFill>
        <p:spPr>
          <a:xfrm>
            <a:off x="-1" y="10"/>
            <a:ext cx="5151179" cy="6857990"/>
          </a:xfrm>
          <a:prstGeom prst="rect">
            <a:avLst/>
          </a:prstGeom>
          <a:noFill/>
          <a:ln>
            <a:noFill/>
          </a:ln>
        </p:spPr>
      </p:pic>
      <p:cxnSp>
        <p:nvCxnSpPr>
          <p:cNvPr id="325" name="Google Shape;325;p27"/>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326" name="Google Shape;326;p27"/>
          <p:cNvSpPr txBox="1"/>
          <p:nvPr>
            <p:ph idx="1" type="body"/>
          </p:nvPr>
        </p:nvSpPr>
        <p:spPr>
          <a:xfrm>
            <a:off x="5444197" y="1111348"/>
            <a:ext cx="6569612" cy="5437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Exporters, suppliers, and sales personnel can increase customer service through faster and more reliable delivery of merchandise to the buyers in a cost-effective manner. </a:t>
            </a:r>
            <a:endParaRPr/>
          </a:p>
          <a:p>
            <a:pPr indent="-228600" lvl="0" marL="228600" rtl="0" algn="l">
              <a:lnSpc>
                <a:spcPct val="90000"/>
              </a:lnSpc>
              <a:spcBef>
                <a:spcPts val="1000"/>
              </a:spcBef>
              <a:spcAft>
                <a:spcPts val="0"/>
              </a:spcAft>
              <a:buClr>
                <a:schemeClr val="dk1"/>
              </a:buClr>
              <a:buSzPts val="2800"/>
              <a:buChar char="•"/>
            </a:pPr>
            <a:r>
              <a:rPr lang="en-US"/>
              <a:t>Importers/buyers/overseas procurement personnel can reduce their working capital through less delays and improved accuracy </a:t>
            </a:r>
            <a:endParaRPr/>
          </a:p>
          <a:p>
            <a:pPr indent="-228600" lvl="0" marL="228600" rtl="0" algn="l">
              <a:lnSpc>
                <a:spcPct val="90000"/>
              </a:lnSpc>
              <a:spcBef>
                <a:spcPts val="1000"/>
              </a:spcBef>
              <a:spcAft>
                <a:spcPts val="0"/>
              </a:spcAft>
              <a:buClr>
                <a:schemeClr val="dk1"/>
              </a:buClr>
              <a:buSzPts val="2800"/>
              <a:buChar char="•"/>
            </a:pPr>
            <a:r>
              <a:rPr lang="en-US"/>
              <a:t>Carriers: ship/air/road/rail/inland waterways implementing the Bolero.net service can better meet customer demands for speed and accuracy.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0" name="Shape 330"/>
        <p:cNvGrpSpPr/>
        <p:nvPr/>
      </p:nvGrpSpPr>
      <p:grpSpPr>
        <a:xfrm>
          <a:off x="0" y="0"/>
          <a:ext cx="0" cy="0"/>
          <a:chOff x="0" y="0"/>
          <a:chExt cx="0" cy="0"/>
        </a:xfrm>
      </p:grpSpPr>
      <p:sp>
        <p:nvSpPr>
          <p:cNvPr id="331" name="Google Shape;331;p28"/>
          <p:cNvSpPr txBox="1"/>
          <p:nvPr>
            <p:ph type="title"/>
          </p:nvPr>
        </p:nvSpPr>
        <p:spPr>
          <a:xfrm>
            <a:off x="5699745" y="67057"/>
            <a:ext cx="5444382" cy="6485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Calibri"/>
              <a:buNone/>
            </a:pPr>
            <a:r>
              <a:rPr lang="en-US" sz="3200"/>
              <a:t>Summary of Benefits of Bolero</a:t>
            </a:r>
            <a:endParaRPr/>
          </a:p>
        </p:txBody>
      </p:sp>
      <p:pic>
        <p:nvPicPr>
          <p:cNvPr descr="Cargo shipping containers in a pile and on a semi-truck at a harbour" id="332" name="Google Shape;332;p28"/>
          <p:cNvPicPr preferRelativeResize="0"/>
          <p:nvPr/>
        </p:nvPicPr>
        <p:blipFill rotWithShape="1">
          <a:blip r:embed="rId3">
            <a:alphaModFix/>
          </a:blip>
          <a:srcRect b="0" l="31381" r="12284" t="0"/>
          <a:stretch/>
        </p:blipFill>
        <p:spPr>
          <a:xfrm>
            <a:off x="-1" y="10"/>
            <a:ext cx="5151179" cy="6857990"/>
          </a:xfrm>
          <a:prstGeom prst="rect">
            <a:avLst/>
          </a:prstGeom>
          <a:noFill/>
          <a:ln>
            <a:noFill/>
          </a:ln>
        </p:spPr>
      </p:pic>
      <p:cxnSp>
        <p:nvCxnSpPr>
          <p:cNvPr id="333" name="Google Shape;333;p28"/>
          <p:cNvCxnSpPr/>
          <p:nvPr/>
        </p:nvCxnSpPr>
        <p:spPr>
          <a:xfrm>
            <a:off x="5971697" y="871146"/>
            <a:ext cx="736939" cy="0"/>
          </a:xfrm>
          <a:prstGeom prst="straightConnector1">
            <a:avLst/>
          </a:prstGeom>
          <a:noFill/>
          <a:ln cap="flat" cmpd="sng" w="57150">
            <a:solidFill>
              <a:schemeClr val="accent4"/>
            </a:solidFill>
            <a:prstDash val="solid"/>
            <a:miter lim="800000"/>
            <a:headEnd len="sm" w="sm" type="none"/>
            <a:tailEnd len="sm" w="sm" type="none"/>
          </a:ln>
        </p:spPr>
      </p:cxnSp>
      <p:sp>
        <p:nvSpPr>
          <p:cNvPr id="334" name="Google Shape;334;p28"/>
          <p:cNvSpPr txBox="1"/>
          <p:nvPr>
            <p:ph idx="1" type="body"/>
          </p:nvPr>
        </p:nvSpPr>
        <p:spPr>
          <a:xfrm>
            <a:off x="5373858" y="1026676"/>
            <a:ext cx="6668087" cy="5115707"/>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US"/>
              <a:t>Freight forwards are logistic operators exploiting computer technology with Bolero where they offer integrated services with air freight, international road operators, container operators and multimodal. </a:t>
            </a:r>
            <a:endParaRPr/>
          </a:p>
          <a:p>
            <a:pPr indent="-228600" lvl="0" marL="228600" rtl="0" algn="l">
              <a:lnSpc>
                <a:spcPct val="90000"/>
              </a:lnSpc>
              <a:spcBef>
                <a:spcPts val="1000"/>
              </a:spcBef>
              <a:spcAft>
                <a:spcPts val="0"/>
              </a:spcAft>
              <a:buClr>
                <a:schemeClr val="dk1"/>
              </a:buClr>
              <a:buSzPct val="100000"/>
              <a:buChar char="•"/>
            </a:pPr>
            <a:r>
              <a:rPr lang="en-US"/>
              <a:t>Financial institutions. Trade financial transactions through Bolero  have enabled financial transactions to be more efficient, transparent and with much improved customer satisfaction through value added. </a:t>
            </a:r>
            <a:endParaRPr/>
          </a:p>
          <a:p>
            <a:pPr indent="-228600" lvl="0" marL="228600" rtl="0" algn="l">
              <a:lnSpc>
                <a:spcPct val="90000"/>
              </a:lnSpc>
              <a:spcBef>
                <a:spcPts val="1000"/>
              </a:spcBef>
              <a:spcAft>
                <a:spcPts val="0"/>
              </a:spcAft>
              <a:buClr>
                <a:schemeClr val="dk1"/>
              </a:buClr>
              <a:buSzPct val="100000"/>
              <a:buChar char="•"/>
            </a:pPr>
            <a:r>
              <a:rPr lang="en-US"/>
              <a:t>Customs authorities have encouraged electronic transmission of customs documents/message.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8" name="Shape 338"/>
        <p:cNvGrpSpPr/>
        <p:nvPr/>
      </p:nvGrpSpPr>
      <p:grpSpPr>
        <a:xfrm>
          <a:off x="0" y="0"/>
          <a:ext cx="0" cy="0"/>
          <a:chOff x="0" y="0"/>
          <a:chExt cx="0" cy="0"/>
        </a:xfrm>
      </p:grpSpPr>
      <p:sp>
        <p:nvSpPr>
          <p:cNvPr id="339" name="Google Shape;339;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0" name="Google Shape;340;p29"/>
          <p:cNvSpPr/>
          <p:nvPr/>
        </p:nvSpPr>
        <p:spPr>
          <a:xfrm flipH="1" rot="10800000">
            <a:off x="2" y="0"/>
            <a:ext cx="12191998" cy="1575955"/>
          </a:xfrm>
          <a:prstGeom prst="rect">
            <a:avLst/>
          </a:prstGeom>
          <a:gradFill>
            <a:gsLst>
              <a:gs pos="0">
                <a:srgbClr val="000000">
                  <a:alpha val="95686"/>
                </a:srgbClr>
              </a:gs>
              <a:gs pos="100000">
                <a:srgbClr val="2F5496"/>
              </a:gs>
            </a:gsLst>
            <a:lin ang="6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1" name="Google Shape;341;p29"/>
          <p:cNvSpPr/>
          <p:nvPr/>
        </p:nvSpPr>
        <p:spPr>
          <a:xfrm>
            <a:off x="0" y="0"/>
            <a:ext cx="8128856" cy="1575461"/>
          </a:xfrm>
          <a:prstGeom prst="rect">
            <a:avLst/>
          </a:prstGeom>
          <a:gradFill>
            <a:gsLst>
              <a:gs pos="0">
                <a:srgbClr val="4472C4">
                  <a:alpha val="40784"/>
                </a:srgbClr>
              </a:gs>
              <a:gs pos="74000">
                <a:srgbClr val="8DA9DB">
                  <a:alpha val="0"/>
                </a:srgbClr>
              </a:gs>
              <a:gs pos="100000">
                <a:srgbClr val="8DA9DB">
                  <a:alpha val="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2" name="Google Shape;342;p29"/>
          <p:cNvSpPr/>
          <p:nvPr/>
        </p:nvSpPr>
        <p:spPr>
          <a:xfrm flipH="1">
            <a:off x="-3" y="-1"/>
            <a:ext cx="12192002" cy="1574311"/>
          </a:xfrm>
          <a:prstGeom prst="rect">
            <a:avLst/>
          </a:prstGeom>
          <a:gradFill>
            <a:gsLst>
              <a:gs pos="0">
                <a:srgbClr val="000000">
                  <a:alpha val="62745"/>
                </a:srgbClr>
              </a:gs>
              <a:gs pos="78000">
                <a:srgbClr val="4472C4">
                  <a:alpha val="14901"/>
                </a:srgbClr>
              </a:gs>
              <a:gs pos="100000">
                <a:srgbClr val="4472C4">
                  <a:alpha val="14901"/>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3" name="Google Shape;343;p29"/>
          <p:cNvSpPr txBox="1"/>
          <p:nvPr>
            <p:ph type="title"/>
          </p:nvPr>
        </p:nvSpPr>
        <p:spPr>
          <a:xfrm>
            <a:off x="699713" y="248038"/>
            <a:ext cx="7063721" cy="115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Calibri"/>
              <a:buNone/>
            </a:pPr>
            <a:r>
              <a:rPr lang="en-US" sz="4000">
                <a:solidFill>
                  <a:srgbClr val="FFFFFF"/>
                </a:solidFill>
                <a:latin typeface="Calibri"/>
                <a:ea typeface="Calibri"/>
                <a:cs typeface="Calibri"/>
                <a:sym typeface="Calibri"/>
              </a:rPr>
              <a:t>Developing an e-export strategy </a:t>
            </a:r>
            <a:endParaRPr/>
          </a:p>
        </p:txBody>
      </p:sp>
      <p:graphicFrame>
        <p:nvGraphicFramePr>
          <p:cNvPr id="344" name="Google Shape;344;p29"/>
          <p:cNvGraphicFramePr/>
          <p:nvPr/>
        </p:nvGraphicFramePr>
        <p:xfrm>
          <a:off x="432225" y="1973479"/>
          <a:ext cx="3000000" cy="3000000"/>
        </p:xfrm>
        <a:graphic>
          <a:graphicData uri="http://schemas.openxmlformats.org/drawingml/2006/table">
            <a:tbl>
              <a:tblPr>
                <a:noFill/>
                <a:tableStyleId>{7234E922-C5C8-45A2-B9B4-5A98A63C09FD}</a:tableStyleId>
              </a:tblPr>
              <a:tblGrid>
                <a:gridCol w="2576150"/>
                <a:gridCol w="8751400"/>
              </a:tblGrid>
              <a:tr h="450025">
                <a:tc>
                  <a:txBody>
                    <a:bodyPr/>
                    <a:lstStyle/>
                    <a:p>
                      <a:pPr indent="0" lvl="0" marL="0" marR="0" rtl="0" algn="just">
                        <a:lnSpc>
                          <a:spcPct val="115000"/>
                        </a:lnSpc>
                        <a:spcBef>
                          <a:spcPts val="0"/>
                        </a:spcBef>
                        <a:spcAft>
                          <a:spcPts val="0"/>
                        </a:spcAft>
                        <a:buNone/>
                      </a:pPr>
                      <a:r>
                        <a:rPr b="1" lang="en-US" sz="2500" u="none" cap="none" strike="noStrike">
                          <a:latin typeface="Times New Roman"/>
                          <a:ea typeface="Times New Roman"/>
                          <a:cs typeface="Times New Roman"/>
                          <a:sym typeface="Times New Roman"/>
                        </a:rPr>
                        <a:t>Item </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b="1" lang="en-US" sz="2500" u="none" cap="none" strike="noStrike">
                          <a:latin typeface="Times New Roman"/>
                          <a:ea typeface="Times New Roman"/>
                          <a:cs typeface="Times New Roman"/>
                          <a:sym typeface="Times New Roman"/>
                        </a:rPr>
                        <a:t>Explanation </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329250">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Product customization</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Customize your product or service offerings based on the customer’s location by offering special links on your website for different markets</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89650">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Customer support</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Offer electronic customer support through a list of frequently asked questions on your website or through email assistance</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768875">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Promotion </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500" u="none" cap="none" strike="noStrike">
                          <a:latin typeface="Times New Roman"/>
                          <a:ea typeface="Times New Roman"/>
                          <a:cs typeface="Times New Roman"/>
                          <a:sym typeface="Times New Roman"/>
                        </a:rPr>
                        <a:t>Highlight the features and benefits of your products or services using pictures, descriptions, technical details, pricing, shipping and return policies, as well as include customer testimonials and video demonstrations</a:t>
                      </a:r>
                      <a:endParaRPr sz="2500" u="none" cap="none" strike="noStrike">
                        <a:latin typeface="Calibri"/>
                        <a:ea typeface="Calibri"/>
                        <a:cs typeface="Calibri"/>
                        <a:sym typeface="Calibri"/>
                      </a:endParaRPr>
                    </a:p>
                  </a:txBody>
                  <a:tcPr marT="0" marB="0" marR="71675" marL="716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8" name="Shape 348"/>
        <p:cNvGrpSpPr/>
        <p:nvPr/>
      </p:nvGrpSpPr>
      <p:grpSpPr>
        <a:xfrm>
          <a:off x="0" y="0"/>
          <a:ext cx="0" cy="0"/>
          <a:chOff x="0" y="0"/>
          <a:chExt cx="0" cy="0"/>
        </a:xfrm>
      </p:grpSpPr>
      <p:sp>
        <p:nvSpPr>
          <p:cNvPr id="349" name="Google Shape;349;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0" name="Google Shape;350;p30"/>
          <p:cNvSpPr/>
          <p:nvPr/>
        </p:nvSpPr>
        <p:spPr>
          <a:xfrm flipH="1" rot="10800000">
            <a:off x="2" y="0"/>
            <a:ext cx="12191998" cy="1575955"/>
          </a:xfrm>
          <a:prstGeom prst="rect">
            <a:avLst/>
          </a:prstGeom>
          <a:gradFill>
            <a:gsLst>
              <a:gs pos="0">
                <a:srgbClr val="000000">
                  <a:alpha val="95686"/>
                </a:srgbClr>
              </a:gs>
              <a:gs pos="100000">
                <a:srgbClr val="2F5496"/>
              </a:gs>
            </a:gsLst>
            <a:lin ang="6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1" name="Google Shape;351;p30"/>
          <p:cNvSpPr/>
          <p:nvPr/>
        </p:nvSpPr>
        <p:spPr>
          <a:xfrm>
            <a:off x="0" y="0"/>
            <a:ext cx="8128856" cy="1575461"/>
          </a:xfrm>
          <a:prstGeom prst="rect">
            <a:avLst/>
          </a:prstGeom>
          <a:gradFill>
            <a:gsLst>
              <a:gs pos="0">
                <a:srgbClr val="4472C4">
                  <a:alpha val="40784"/>
                </a:srgbClr>
              </a:gs>
              <a:gs pos="74000">
                <a:srgbClr val="8DA9DB">
                  <a:alpha val="0"/>
                </a:srgbClr>
              </a:gs>
              <a:gs pos="100000">
                <a:srgbClr val="8DA9DB">
                  <a:alpha val="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2" name="Google Shape;352;p30"/>
          <p:cNvSpPr/>
          <p:nvPr/>
        </p:nvSpPr>
        <p:spPr>
          <a:xfrm flipH="1">
            <a:off x="-3" y="-1"/>
            <a:ext cx="12192002" cy="1574311"/>
          </a:xfrm>
          <a:prstGeom prst="rect">
            <a:avLst/>
          </a:prstGeom>
          <a:gradFill>
            <a:gsLst>
              <a:gs pos="0">
                <a:srgbClr val="000000">
                  <a:alpha val="62745"/>
                </a:srgbClr>
              </a:gs>
              <a:gs pos="78000">
                <a:srgbClr val="4472C4">
                  <a:alpha val="14901"/>
                </a:srgbClr>
              </a:gs>
              <a:gs pos="100000">
                <a:srgbClr val="4472C4">
                  <a:alpha val="14901"/>
                </a:srgbClr>
              </a:gs>
            </a:gsLst>
            <a:lin ang="15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3" name="Google Shape;353;p30"/>
          <p:cNvSpPr txBox="1"/>
          <p:nvPr>
            <p:ph type="title"/>
          </p:nvPr>
        </p:nvSpPr>
        <p:spPr>
          <a:xfrm>
            <a:off x="699713" y="248038"/>
            <a:ext cx="7063721" cy="1159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000"/>
              <a:buFont typeface="Calibri"/>
              <a:buNone/>
            </a:pPr>
            <a:r>
              <a:rPr lang="en-US" sz="4000">
                <a:solidFill>
                  <a:srgbClr val="FFFFFF"/>
                </a:solidFill>
                <a:latin typeface="Calibri"/>
                <a:ea typeface="Calibri"/>
                <a:cs typeface="Calibri"/>
                <a:sym typeface="Calibri"/>
              </a:rPr>
              <a:t>Developing an e-export strategy </a:t>
            </a:r>
            <a:endParaRPr/>
          </a:p>
        </p:txBody>
      </p:sp>
      <p:graphicFrame>
        <p:nvGraphicFramePr>
          <p:cNvPr id="354" name="Google Shape;354;p30"/>
          <p:cNvGraphicFramePr/>
          <p:nvPr/>
        </p:nvGraphicFramePr>
        <p:xfrm>
          <a:off x="432225" y="2297119"/>
          <a:ext cx="3000000" cy="3000000"/>
        </p:xfrm>
        <a:graphic>
          <a:graphicData uri="http://schemas.openxmlformats.org/drawingml/2006/table">
            <a:tbl>
              <a:tblPr bandRow="1" firstCol="1" firstRow="1">
                <a:noFill/>
                <a:tableStyleId>{9FD833AA-5E31-4D6B-B637-78AA7FE61D4B}</a:tableStyleId>
              </a:tblPr>
              <a:tblGrid>
                <a:gridCol w="2573925"/>
                <a:gridCol w="8753625"/>
              </a:tblGrid>
              <a:tr h="480775">
                <a:tc>
                  <a:txBody>
                    <a:bodyPr/>
                    <a:lstStyle/>
                    <a:p>
                      <a:pPr indent="0" lvl="0" marL="0" marR="0" rtl="0" algn="just">
                        <a:lnSpc>
                          <a:spcPct val="115000"/>
                        </a:lnSpc>
                        <a:spcBef>
                          <a:spcPts val="0"/>
                        </a:spcBef>
                        <a:spcAft>
                          <a:spcPts val="0"/>
                        </a:spcAft>
                        <a:buNone/>
                      </a:pPr>
                      <a:r>
                        <a:rPr b="1" lang="en-US" sz="2700" u="none" cap="none" strike="noStrike"/>
                        <a:t>Item </a:t>
                      </a:r>
                      <a:endParaRPr sz="2700" u="none" cap="none" strike="noStrike">
                        <a:latin typeface="Calibri"/>
                        <a:ea typeface="Calibri"/>
                        <a:cs typeface="Calibri"/>
                        <a:sym typeface="Calibri"/>
                      </a:endParaRPr>
                    </a:p>
                  </a:txBody>
                  <a:tcPr marT="0" marB="0" marR="76575" marL="76575"/>
                </a:tc>
                <a:tc>
                  <a:txBody>
                    <a:bodyPr/>
                    <a:lstStyle/>
                    <a:p>
                      <a:pPr indent="0" lvl="0" marL="0" marR="0" rtl="0" algn="just">
                        <a:lnSpc>
                          <a:spcPct val="115000"/>
                        </a:lnSpc>
                        <a:spcBef>
                          <a:spcPts val="0"/>
                        </a:spcBef>
                        <a:spcAft>
                          <a:spcPts val="0"/>
                        </a:spcAft>
                        <a:buNone/>
                      </a:pPr>
                      <a:r>
                        <a:rPr b="1" lang="en-US" sz="2700" u="none" cap="none" strike="noStrike"/>
                        <a:t>Explanation </a:t>
                      </a:r>
                      <a:endParaRPr sz="2700" u="none" cap="none" strike="noStrike">
                        <a:latin typeface="Calibri"/>
                        <a:ea typeface="Calibri"/>
                        <a:cs typeface="Calibri"/>
                        <a:sym typeface="Calibri"/>
                      </a:endParaRPr>
                    </a:p>
                  </a:txBody>
                  <a:tcPr marT="0" marB="0" marR="76575" marL="76575"/>
                </a:tc>
              </a:tr>
              <a:tr h="1420050">
                <a:tc>
                  <a:txBody>
                    <a:bodyPr/>
                    <a:lstStyle/>
                    <a:p>
                      <a:pPr indent="0" lvl="0" marL="0" marR="0" rtl="0" algn="just">
                        <a:lnSpc>
                          <a:spcPct val="115000"/>
                        </a:lnSpc>
                        <a:spcBef>
                          <a:spcPts val="0"/>
                        </a:spcBef>
                        <a:spcAft>
                          <a:spcPts val="0"/>
                        </a:spcAft>
                        <a:buNone/>
                      </a:pPr>
                      <a:r>
                        <a:rPr lang="en-US" sz="2700" u="none" cap="none" strike="noStrike"/>
                        <a:t>Branding </a:t>
                      </a:r>
                      <a:endParaRPr sz="2700" u="none" cap="none" strike="noStrike">
                        <a:latin typeface="Calibri"/>
                        <a:ea typeface="Calibri"/>
                        <a:cs typeface="Calibri"/>
                        <a:sym typeface="Calibri"/>
                      </a:endParaRPr>
                    </a:p>
                  </a:txBody>
                  <a:tcPr marT="0" marB="0" marR="76575" marL="76575"/>
                </a:tc>
                <a:tc>
                  <a:txBody>
                    <a:bodyPr/>
                    <a:lstStyle/>
                    <a:p>
                      <a:pPr indent="0" lvl="0" marL="0" marR="0" rtl="0" algn="just">
                        <a:lnSpc>
                          <a:spcPct val="115000"/>
                        </a:lnSpc>
                        <a:spcBef>
                          <a:spcPts val="0"/>
                        </a:spcBef>
                        <a:spcAft>
                          <a:spcPts val="0"/>
                        </a:spcAft>
                        <a:buNone/>
                      </a:pPr>
                      <a:r>
                        <a:rPr lang="en-US" sz="2700" u="none" cap="none" strike="noStrike"/>
                        <a:t>Promote your company and build your brand with potential customers by telling them more about your company's history, staff, location, partners and so on</a:t>
                      </a:r>
                      <a:endParaRPr sz="2700" u="none" cap="none" strike="noStrike">
                        <a:latin typeface="Calibri"/>
                        <a:ea typeface="Calibri"/>
                        <a:cs typeface="Calibri"/>
                        <a:sym typeface="Calibri"/>
                      </a:endParaRPr>
                    </a:p>
                  </a:txBody>
                  <a:tcPr marT="0" marB="0" marR="76575" marL="76575"/>
                </a:tc>
              </a:tr>
              <a:tr h="1889700">
                <a:tc>
                  <a:txBody>
                    <a:bodyPr/>
                    <a:lstStyle/>
                    <a:p>
                      <a:pPr indent="0" lvl="0" marL="0" marR="0" rtl="0" algn="just">
                        <a:lnSpc>
                          <a:spcPct val="115000"/>
                        </a:lnSpc>
                        <a:spcBef>
                          <a:spcPts val="0"/>
                        </a:spcBef>
                        <a:spcAft>
                          <a:spcPts val="0"/>
                        </a:spcAft>
                        <a:buNone/>
                      </a:pPr>
                      <a:r>
                        <a:rPr lang="en-US" sz="2700" u="none" cap="none" strike="noStrike"/>
                        <a:t>Internal communication </a:t>
                      </a:r>
                      <a:endParaRPr sz="2700" u="none" cap="none" strike="noStrike">
                        <a:latin typeface="Calibri"/>
                        <a:ea typeface="Calibri"/>
                        <a:cs typeface="Calibri"/>
                        <a:sym typeface="Calibri"/>
                      </a:endParaRPr>
                    </a:p>
                  </a:txBody>
                  <a:tcPr marT="0" marB="0" marR="76575" marL="76575"/>
                </a:tc>
                <a:tc>
                  <a:txBody>
                    <a:bodyPr/>
                    <a:lstStyle/>
                    <a:p>
                      <a:pPr indent="0" lvl="0" marL="0" marR="0" rtl="0" algn="just">
                        <a:lnSpc>
                          <a:spcPct val="115000"/>
                        </a:lnSpc>
                        <a:spcBef>
                          <a:spcPts val="0"/>
                        </a:spcBef>
                        <a:spcAft>
                          <a:spcPts val="0"/>
                        </a:spcAft>
                        <a:buNone/>
                      </a:pPr>
                      <a:r>
                        <a:rPr lang="en-US" sz="2700" u="none" cap="none" strike="noStrike"/>
                        <a:t>Facilitate communication with international customers through email. Respond to questions instantly, notify your customers of their product shipment status and send them the latest news or information on special offerings</a:t>
                      </a:r>
                      <a:endParaRPr sz="2700" u="none" cap="none" strike="noStrike">
                        <a:latin typeface="Calibri"/>
                        <a:ea typeface="Calibri"/>
                        <a:cs typeface="Calibri"/>
                        <a:sym typeface="Calibri"/>
                      </a:endParaRPr>
                    </a:p>
                  </a:txBody>
                  <a:tcPr marT="0" marB="0" marR="76575" marL="76575"/>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8" name="Shape 358"/>
        <p:cNvGrpSpPr/>
        <p:nvPr/>
      </p:nvGrpSpPr>
      <p:grpSpPr>
        <a:xfrm>
          <a:off x="0" y="0"/>
          <a:ext cx="0" cy="0"/>
          <a:chOff x="0" y="0"/>
          <a:chExt cx="0" cy="0"/>
        </a:xfrm>
      </p:grpSpPr>
      <p:sp>
        <p:nvSpPr>
          <p:cNvPr id="359" name="Google Shape;359;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Graph on document with pen" id="360" name="Google Shape;360;p31"/>
          <p:cNvPicPr preferRelativeResize="0"/>
          <p:nvPr/>
        </p:nvPicPr>
        <p:blipFill rotWithShape="1">
          <a:blip r:embed="rId3">
            <a:alphaModFix/>
          </a:blip>
          <a:srcRect b="-2" l="30532" r="16809" t="0"/>
          <a:stretch/>
        </p:blipFill>
        <p:spPr>
          <a:xfrm>
            <a:off x="-1" y="-2"/>
            <a:ext cx="5410198" cy="6858002"/>
          </a:xfrm>
          <a:prstGeom prst="rect">
            <a:avLst/>
          </a:prstGeom>
          <a:noFill/>
          <a:ln>
            <a:noFill/>
          </a:ln>
        </p:spPr>
      </p:pic>
      <p:sp>
        <p:nvSpPr>
          <p:cNvPr id="361" name="Google Shape;361;p31"/>
          <p:cNvSpPr/>
          <p:nvPr/>
        </p:nvSpPr>
        <p:spPr>
          <a:xfrm>
            <a:off x="5410197" y="-1"/>
            <a:ext cx="6781802" cy="2286000"/>
          </a:xfrm>
          <a:prstGeom prst="rect">
            <a:avLst/>
          </a:prstGeom>
          <a:solidFill>
            <a:schemeClr val="lt1"/>
          </a:solidFill>
          <a:ln>
            <a:noFill/>
          </a:ln>
          <a:effectLst>
            <a:outerShdw blurRad="355600" sx="95000" rotWithShape="0" algn="t" dist="152400" sy="95000">
              <a:srgbClr val="000000">
                <a:alpha val="2862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2" name="Google Shape;362;p31"/>
          <p:cNvSpPr txBox="1"/>
          <p:nvPr>
            <p:ph type="title"/>
          </p:nvPr>
        </p:nvSpPr>
        <p:spPr>
          <a:xfrm>
            <a:off x="6115317" y="405685"/>
            <a:ext cx="5464968" cy="15593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Practical principal steps in export </a:t>
            </a:r>
            <a:endParaRPr/>
          </a:p>
        </p:txBody>
      </p:sp>
      <p:sp>
        <p:nvSpPr>
          <p:cNvPr id="363" name="Google Shape;363;p31"/>
          <p:cNvSpPr txBox="1"/>
          <p:nvPr>
            <p:ph idx="1" type="body"/>
          </p:nvPr>
        </p:nvSpPr>
        <p:spPr>
          <a:xfrm>
            <a:off x="5697414" y="1800665"/>
            <a:ext cx="6105379" cy="5057335"/>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1.	Evaluate your e-export potential. </a:t>
            </a:r>
            <a:endParaRPr/>
          </a:p>
          <a:p>
            <a:pPr indent="-228600" lvl="0" marL="228600" rtl="0" algn="l">
              <a:lnSpc>
                <a:spcPct val="90000"/>
              </a:lnSpc>
              <a:spcBef>
                <a:spcPts val="1000"/>
              </a:spcBef>
              <a:spcAft>
                <a:spcPts val="0"/>
              </a:spcAft>
              <a:buClr>
                <a:schemeClr val="dk1"/>
              </a:buClr>
              <a:buSzPts val="2400"/>
              <a:buChar char="•"/>
            </a:pPr>
            <a:r>
              <a:rPr lang="en-US" sz="2400"/>
              <a:t>2.	Develop an e-export plan. </a:t>
            </a:r>
            <a:endParaRPr/>
          </a:p>
          <a:p>
            <a:pPr indent="-228600" lvl="0" marL="228600" rtl="0" algn="l">
              <a:lnSpc>
                <a:spcPct val="90000"/>
              </a:lnSpc>
              <a:spcBef>
                <a:spcPts val="1000"/>
              </a:spcBef>
              <a:spcAft>
                <a:spcPts val="0"/>
              </a:spcAft>
              <a:buClr>
                <a:schemeClr val="dk1"/>
              </a:buClr>
              <a:buSzPts val="2400"/>
              <a:buChar char="•"/>
            </a:pPr>
            <a:r>
              <a:rPr lang="en-US" sz="2400"/>
              <a:t>3.	Modify your products for foreign markets. </a:t>
            </a:r>
            <a:endParaRPr/>
          </a:p>
          <a:p>
            <a:pPr indent="-228600" lvl="0" marL="228600" rtl="0" algn="l">
              <a:lnSpc>
                <a:spcPct val="90000"/>
              </a:lnSpc>
              <a:spcBef>
                <a:spcPts val="1000"/>
              </a:spcBef>
              <a:spcAft>
                <a:spcPts val="0"/>
              </a:spcAft>
              <a:buClr>
                <a:schemeClr val="dk1"/>
              </a:buClr>
              <a:buSzPts val="2400"/>
              <a:buChar char="•"/>
            </a:pPr>
            <a:r>
              <a:rPr lang="en-US" sz="2400"/>
              <a:t>4.	Research the legal issues related to e-exporting. </a:t>
            </a:r>
            <a:endParaRPr/>
          </a:p>
          <a:p>
            <a:pPr indent="-228600" lvl="0" marL="228600" rtl="0" algn="l">
              <a:lnSpc>
                <a:spcPct val="90000"/>
              </a:lnSpc>
              <a:spcBef>
                <a:spcPts val="1000"/>
              </a:spcBef>
              <a:spcAft>
                <a:spcPts val="0"/>
              </a:spcAft>
              <a:buClr>
                <a:schemeClr val="dk1"/>
              </a:buClr>
              <a:buSzPts val="2400"/>
              <a:buChar char="•"/>
            </a:pPr>
            <a:r>
              <a:rPr lang="en-US" sz="2400"/>
              <a:t>5.	Leverage your website to sell abroad. </a:t>
            </a:r>
            <a:endParaRPr/>
          </a:p>
          <a:p>
            <a:pPr indent="-228600" lvl="0" marL="228600" rtl="0" algn="l">
              <a:lnSpc>
                <a:spcPct val="90000"/>
              </a:lnSpc>
              <a:spcBef>
                <a:spcPts val="1000"/>
              </a:spcBef>
              <a:spcAft>
                <a:spcPts val="0"/>
              </a:spcAft>
              <a:buClr>
                <a:schemeClr val="dk1"/>
              </a:buClr>
              <a:buSzPts val="2400"/>
              <a:buChar char="•"/>
            </a:pPr>
            <a:r>
              <a:rPr lang="en-US" sz="2400"/>
              <a:t>6.	Ship your products. </a:t>
            </a:r>
            <a:endParaRPr/>
          </a:p>
          <a:p>
            <a:pPr indent="-228600" lvl="0" marL="228600" rtl="0" algn="l">
              <a:lnSpc>
                <a:spcPct val="90000"/>
              </a:lnSpc>
              <a:spcBef>
                <a:spcPts val="1000"/>
              </a:spcBef>
              <a:spcAft>
                <a:spcPts val="0"/>
              </a:spcAft>
              <a:buClr>
                <a:schemeClr val="dk1"/>
              </a:buClr>
              <a:buSzPts val="2400"/>
              <a:buChar char="•"/>
            </a:pPr>
            <a:r>
              <a:rPr lang="en-US" sz="2400"/>
              <a:t>7.	Receive payment.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7" name="Shape 367"/>
        <p:cNvGrpSpPr/>
        <p:nvPr/>
      </p:nvGrpSpPr>
      <p:grpSpPr>
        <a:xfrm>
          <a:off x="0" y="0"/>
          <a:ext cx="0" cy="0"/>
          <a:chOff x="0" y="0"/>
          <a:chExt cx="0" cy="0"/>
        </a:xfrm>
      </p:grpSpPr>
      <p:sp>
        <p:nvSpPr>
          <p:cNvPr id="368" name="Google Shape;368;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Close-up of a calculator keypad" id="369" name="Google Shape;369;p32"/>
          <p:cNvPicPr preferRelativeResize="0"/>
          <p:nvPr/>
        </p:nvPicPr>
        <p:blipFill rotWithShape="1">
          <a:blip r:embed="rId3">
            <a:alphaModFix/>
          </a:blip>
          <a:srcRect b="-1" l="20551" r="27185" t="0"/>
          <a:stretch/>
        </p:blipFill>
        <p:spPr>
          <a:xfrm>
            <a:off x="-1" y="-2"/>
            <a:ext cx="5410198" cy="6858002"/>
          </a:xfrm>
          <a:prstGeom prst="rect">
            <a:avLst/>
          </a:prstGeom>
          <a:noFill/>
          <a:ln>
            <a:noFill/>
          </a:ln>
        </p:spPr>
      </p:pic>
      <p:sp>
        <p:nvSpPr>
          <p:cNvPr id="370" name="Google Shape;370;p32"/>
          <p:cNvSpPr/>
          <p:nvPr/>
        </p:nvSpPr>
        <p:spPr>
          <a:xfrm>
            <a:off x="5410197" y="-1"/>
            <a:ext cx="6781802" cy="2286000"/>
          </a:xfrm>
          <a:prstGeom prst="rect">
            <a:avLst/>
          </a:prstGeom>
          <a:solidFill>
            <a:schemeClr val="lt1"/>
          </a:solidFill>
          <a:ln>
            <a:noFill/>
          </a:ln>
          <a:effectLst>
            <a:outerShdw blurRad="355600" sx="95000" rotWithShape="0" algn="t" dist="152400" sy="95000">
              <a:srgbClr val="000000">
                <a:alpha val="2862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1" name="Google Shape;371;p32"/>
          <p:cNvSpPr txBox="1"/>
          <p:nvPr>
            <p:ph type="title"/>
          </p:nvPr>
        </p:nvSpPr>
        <p:spPr>
          <a:xfrm>
            <a:off x="6115317" y="405685"/>
            <a:ext cx="5464968" cy="15593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References </a:t>
            </a:r>
            <a:endParaRPr/>
          </a:p>
        </p:txBody>
      </p:sp>
      <p:sp>
        <p:nvSpPr>
          <p:cNvPr id="372" name="Google Shape;372;p32"/>
          <p:cNvSpPr txBox="1"/>
          <p:nvPr>
            <p:ph idx="1" type="body"/>
          </p:nvPr>
        </p:nvSpPr>
        <p:spPr>
          <a:xfrm>
            <a:off x="5655212" y="1589650"/>
            <a:ext cx="6414867" cy="5268350"/>
          </a:xfrm>
          <a:prstGeom prst="rect">
            <a:avLst/>
          </a:prstGeom>
          <a:noFill/>
          <a:ln>
            <a:noFill/>
          </a:ln>
        </p:spPr>
        <p:txBody>
          <a:bodyPr anchorCtr="0" anchor="ctr" bIns="45700" lIns="91425" spcFirstLastPara="1" rIns="91425" wrap="square" tIns="45700">
            <a:normAutofit fontScale="85000" lnSpcReduction="20000"/>
          </a:bodyPr>
          <a:lstStyle/>
          <a:p>
            <a:pPr indent="-220027" lvl="0" marL="228600" rtl="0" algn="l">
              <a:lnSpc>
                <a:spcPct val="90000"/>
              </a:lnSpc>
              <a:spcBef>
                <a:spcPts val="0"/>
              </a:spcBef>
              <a:spcAft>
                <a:spcPts val="0"/>
              </a:spcAft>
              <a:buClr>
                <a:schemeClr val="dk1"/>
              </a:buClr>
              <a:buSzPct val="100000"/>
              <a:buChar char="•"/>
            </a:pPr>
            <a:r>
              <a:rPr lang="en-US" sz="1800"/>
              <a:t>Branch A. (2006) Export Practice and Management, Thomson Learning pg-182-224, 255-276</a:t>
            </a:r>
            <a:endParaRPr/>
          </a:p>
          <a:p>
            <a:pPr indent="-220027" lvl="0" marL="228600" rtl="0" algn="l">
              <a:lnSpc>
                <a:spcPct val="90000"/>
              </a:lnSpc>
              <a:spcBef>
                <a:spcPts val="1000"/>
              </a:spcBef>
              <a:spcAft>
                <a:spcPts val="0"/>
              </a:spcAft>
              <a:buClr>
                <a:schemeClr val="dk1"/>
              </a:buClr>
              <a:buSzPct val="100000"/>
              <a:buChar char="•"/>
            </a:pPr>
            <a:r>
              <a:rPr lang="en-US" sz="1800"/>
              <a:t>Khan A.G (2016), “Electronic Commerce: A Study on Benefits and Challenges in an Emerging Economy,” Type Double Blind Peer Rev. Int. Res. J. Publ. Glob. Journals Inc.</a:t>
            </a:r>
            <a:endParaRPr/>
          </a:p>
          <a:p>
            <a:pPr indent="-220027" lvl="0" marL="228600" rtl="0" algn="l">
              <a:lnSpc>
                <a:spcPct val="90000"/>
              </a:lnSpc>
              <a:spcBef>
                <a:spcPts val="1000"/>
              </a:spcBef>
              <a:spcAft>
                <a:spcPts val="0"/>
              </a:spcAft>
              <a:buClr>
                <a:schemeClr val="dk1"/>
              </a:buClr>
              <a:buSzPct val="100000"/>
              <a:buChar char="•"/>
            </a:pPr>
            <a:r>
              <a:rPr lang="en-US" sz="1800"/>
              <a:t>Lallana E, Quimbo R, Andam Z.R &amp;, EPrimer (2002): An Introduction to E-commerce Philippines: DAI-AGILE,2.</a:t>
            </a:r>
            <a:endParaRPr/>
          </a:p>
          <a:p>
            <a:pPr indent="-220027" lvl="0" marL="228600" rtl="0" algn="l">
              <a:lnSpc>
                <a:spcPct val="90000"/>
              </a:lnSpc>
              <a:spcBef>
                <a:spcPts val="1000"/>
              </a:spcBef>
              <a:spcAft>
                <a:spcPts val="0"/>
              </a:spcAft>
              <a:buClr>
                <a:schemeClr val="dk1"/>
              </a:buClr>
              <a:buSzPct val="100000"/>
              <a:buChar char="•"/>
            </a:pPr>
            <a:r>
              <a:rPr lang="en-US" sz="1800"/>
              <a:t>Mesenbourg T.L,(2000) Measuring Electronic Business: Definitions, Underlying Concepts, and Measurement Plans</a:t>
            </a:r>
            <a:endParaRPr/>
          </a:p>
          <a:p>
            <a:pPr indent="-220027" lvl="0" marL="228600" rtl="0" algn="l">
              <a:lnSpc>
                <a:spcPct val="90000"/>
              </a:lnSpc>
              <a:spcBef>
                <a:spcPts val="1000"/>
              </a:spcBef>
              <a:spcAft>
                <a:spcPts val="0"/>
              </a:spcAft>
              <a:buClr>
                <a:schemeClr val="dk1"/>
              </a:buClr>
              <a:buSzPct val="100000"/>
              <a:buChar char="•"/>
            </a:pPr>
            <a:r>
              <a:rPr lang="en-US" sz="1800"/>
              <a:t>Rahayu R &amp; Day J, (2017) “E-commerce adoption by SMEs in developing countries: evidence from Indonesia,” Eurasian Bus. Rev, doi: 10.1007/s40821-016-0044-6.</a:t>
            </a:r>
            <a:endParaRPr/>
          </a:p>
          <a:p>
            <a:pPr indent="-220027" lvl="0" marL="228600" rtl="0" algn="l">
              <a:lnSpc>
                <a:spcPct val="90000"/>
              </a:lnSpc>
              <a:spcBef>
                <a:spcPts val="1000"/>
              </a:spcBef>
              <a:spcAft>
                <a:spcPts val="0"/>
              </a:spcAft>
              <a:buClr>
                <a:schemeClr val="dk1"/>
              </a:buClr>
              <a:buSzPct val="100000"/>
              <a:buChar char="•"/>
            </a:pPr>
            <a:r>
              <a:rPr lang="en-US" sz="1800"/>
              <a:t>Turban, Efraim &amp; King, David &amp; Chung, H. Michael. (2002). Electronic Commerce A managerial Perspective Prentice Hall.</a:t>
            </a:r>
            <a:endParaRPr/>
          </a:p>
          <a:p>
            <a:pPr indent="-220027" lvl="0" marL="228600" rtl="0" algn="l">
              <a:lnSpc>
                <a:spcPct val="90000"/>
              </a:lnSpc>
              <a:spcBef>
                <a:spcPts val="1000"/>
              </a:spcBef>
              <a:spcAft>
                <a:spcPts val="0"/>
              </a:spcAft>
              <a:buClr>
                <a:schemeClr val="dk1"/>
              </a:buClr>
              <a:buSzPct val="100000"/>
              <a:buChar char="•"/>
            </a:pPr>
            <a:r>
              <a:rPr lang="en-US" sz="1800"/>
              <a:t>Vipin J. Malviya B and Arya S (2021) An Overview of Electronic Commerce (e-Commerce). Journal of Contemporary Issues in Business and Government Vol. 27, No. 3.</a:t>
            </a:r>
            <a:endParaRPr/>
          </a:p>
          <a:p>
            <a:pPr indent="-220027" lvl="0" marL="228600" rtl="0" algn="l">
              <a:lnSpc>
                <a:spcPct val="90000"/>
              </a:lnSpc>
              <a:spcBef>
                <a:spcPts val="1000"/>
              </a:spcBef>
              <a:spcAft>
                <a:spcPts val="0"/>
              </a:spcAft>
              <a:buClr>
                <a:schemeClr val="dk1"/>
              </a:buClr>
              <a:buSzPct val="100000"/>
              <a:buChar char="•"/>
            </a:pPr>
            <a:r>
              <a:rPr lang="en-US" sz="1800"/>
              <a:t>Zwass, V (1996) Electronic Commerce: Structures and Issues, International Journal of Electronic Commerce 10.1080/10864415.1996.11518273</a:t>
            </a:r>
            <a:endParaRPr/>
          </a:p>
          <a:p>
            <a:pPr indent="-169862" lvl="0" marL="228600" rtl="0" algn="l">
              <a:lnSpc>
                <a:spcPct val="90000"/>
              </a:lnSpc>
              <a:spcBef>
                <a:spcPts val="1000"/>
              </a:spcBef>
              <a:spcAft>
                <a:spcPts val="0"/>
              </a:spcAft>
              <a:buClr>
                <a:schemeClr val="dk1"/>
              </a:buClr>
              <a:buSzPct val="100000"/>
              <a:buNone/>
            </a:pPr>
            <a:r>
              <a:t/>
            </a:r>
            <a:endParaRPr sz="10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6" name="Shape 376"/>
        <p:cNvGrpSpPr/>
        <p:nvPr/>
      </p:nvGrpSpPr>
      <p:grpSpPr>
        <a:xfrm>
          <a:off x="0" y="0"/>
          <a:ext cx="0" cy="0"/>
          <a:chOff x="0" y="0"/>
          <a:chExt cx="0" cy="0"/>
        </a:xfrm>
      </p:grpSpPr>
      <p:sp>
        <p:nvSpPr>
          <p:cNvPr id="377" name="Google Shape;377;p3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Calendar" id="378" name="Google Shape;378;p33"/>
          <p:cNvPicPr preferRelativeResize="0"/>
          <p:nvPr/>
        </p:nvPicPr>
        <p:blipFill rotWithShape="1">
          <a:blip r:embed="rId3">
            <a:alphaModFix/>
          </a:blip>
          <a:srcRect b="-2" l="25641" r="21699" t="0"/>
          <a:stretch/>
        </p:blipFill>
        <p:spPr>
          <a:xfrm>
            <a:off x="-1" y="-2"/>
            <a:ext cx="5410198" cy="6858002"/>
          </a:xfrm>
          <a:prstGeom prst="rect">
            <a:avLst/>
          </a:prstGeom>
          <a:noFill/>
          <a:ln>
            <a:noFill/>
          </a:ln>
        </p:spPr>
      </p:pic>
      <p:sp>
        <p:nvSpPr>
          <p:cNvPr id="379" name="Google Shape;379;p33"/>
          <p:cNvSpPr/>
          <p:nvPr/>
        </p:nvSpPr>
        <p:spPr>
          <a:xfrm>
            <a:off x="5410197" y="-1"/>
            <a:ext cx="6781802" cy="2286000"/>
          </a:xfrm>
          <a:prstGeom prst="rect">
            <a:avLst/>
          </a:prstGeom>
          <a:solidFill>
            <a:schemeClr val="lt1"/>
          </a:solidFill>
          <a:ln>
            <a:noFill/>
          </a:ln>
          <a:effectLst>
            <a:outerShdw blurRad="355600" sx="95000" rotWithShape="0" algn="t" dist="152400" sy="95000">
              <a:srgbClr val="000000">
                <a:alpha val="2862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80" name="Google Shape;380;p33"/>
          <p:cNvSpPr txBox="1"/>
          <p:nvPr>
            <p:ph type="title"/>
          </p:nvPr>
        </p:nvSpPr>
        <p:spPr>
          <a:xfrm>
            <a:off x="6115317" y="405685"/>
            <a:ext cx="5464968" cy="15593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Calibri"/>
              <a:buNone/>
            </a:pPr>
            <a:r>
              <a:rPr lang="en-US" sz="4000"/>
              <a:t>End </a:t>
            </a:r>
            <a:endParaRPr/>
          </a:p>
        </p:txBody>
      </p:sp>
      <p:sp>
        <p:nvSpPr>
          <p:cNvPr id="381" name="Google Shape;381;p33"/>
          <p:cNvSpPr txBox="1"/>
          <p:nvPr>
            <p:ph idx="1" type="body"/>
          </p:nvPr>
        </p:nvSpPr>
        <p:spPr>
          <a:xfrm>
            <a:off x="6115317" y="2743200"/>
            <a:ext cx="5247340" cy="3496878"/>
          </a:xfrm>
          <a:prstGeom prst="rect">
            <a:avLst/>
          </a:prstGeom>
          <a:noFill/>
          <a:ln>
            <a:noFill/>
          </a:ln>
        </p:spPr>
        <p:txBody>
          <a:bodyPr anchorCtr="0" anchor="ctr" bIns="45700" lIns="91425" spcFirstLastPara="1" rIns="91425" wrap="square" tIns="45700">
            <a:normAutofit/>
          </a:bodyPr>
          <a:lstStyle/>
          <a:p>
            <a:pPr indent="-101600" lvl="0" marL="228600" rtl="0" algn="l">
              <a:lnSpc>
                <a:spcPct val="90000"/>
              </a:lnSpc>
              <a:spcBef>
                <a:spcPts val="0"/>
              </a:spcBef>
              <a:spcAft>
                <a:spcPts val="0"/>
              </a:spcAft>
              <a:buClr>
                <a:schemeClr val="dk1"/>
              </a:buClr>
              <a:buSzPts val="2000"/>
              <a:buNone/>
            </a:pPr>
            <a:r>
              <a:t/>
            </a:r>
            <a:endParaRPr sz="2000"/>
          </a:p>
          <a:p>
            <a:pPr indent="-101600" lvl="0" marL="228600" rtl="0" algn="l">
              <a:lnSpc>
                <a:spcPct val="90000"/>
              </a:lnSpc>
              <a:spcBef>
                <a:spcPts val="1000"/>
              </a:spcBef>
              <a:spcAft>
                <a:spcPts val="0"/>
              </a:spcAft>
              <a:buClr>
                <a:schemeClr val="dk1"/>
              </a:buClr>
              <a:buSzPts val="2000"/>
              <a:buNone/>
            </a:pPr>
            <a:r>
              <a:t/>
            </a:r>
            <a:endParaRPr sz="2000"/>
          </a:p>
          <a:p>
            <a:pPr indent="-228600" lvl="0" marL="228600" rtl="0" algn="ctr">
              <a:lnSpc>
                <a:spcPct val="90000"/>
              </a:lnSpc>
              <a:spcBef>
                <a:spcPts val="1000"/>
              </a:spcBef>
              <a:spcAft>
                <a:spcPts val="0"/>
              </a:spcAft>
              <a:buClr>
                <a:schemeClr val="dk1"/>
              </a:buClr>
              <a:buSzPts val="2400"/>
              <a:buChar char="•"/>
            </a:pPr>
            <a:r>
              <a:rPr lang="en-US" sz="2400"/>
              <a:t>End </a:t>
            </a:r>
            <a:endParaRPr/>
          </a:p>
          <a:p>
            <a:pPr indent="-228600" lvl="0" marL="228600" rtl="0" algn="ctr">
              <a:lnSpc>
                <a:spcPct val="90000"/>
              </a:lnSpc>
              <a:spcBef>
                <a:spcPts val="1000"/>
              </a:spcBef>
              <a:spcAft>
                <a:spcPts val="0"/>
              </a:spcAft>
              <a:buClr>
                <a:schemeClr val="dk1"/>
              </a:buClr>
              <a:buSzPts val="2400"/>
              <a:buChar char="•"/>
            </a:pPr>
            <a:r>
              <a:rPr lang="en-US" sz="2400"/>
              <a:t>Thank you</a:t>
            </a:r>
            <a:endParaRPr/>
          </a:p>
          <a:p>
            <a:pPr indent="-228600" lvl="0" marL="228600" rtl="0" algn="ctr">
              <a:lnSpc>
                <a:spcPct val="90000"/>
              </a:lnSpc>
              <a:spcBef>
                <a:spcPts val="1000"/>
              </a:spcBef>
              <a:spcAft>
                <a:spcPts val="0"/>
              </a:spcAft>
              <a:buClr>
                <a:schemeClr val="dk1"/>
              </a:buClr>
              <a:buSzPts val="2400"/>
              <a:buChar char="•"/>
            </a:pPr>
            <a:r>
              <a:rPr lang="en-US" sz="2400"/>
              <a:t>See you in week 11 lecture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2023-10-27T10:18:32Z</dcterms:created>
  <dc:creator>Dr. John N. Kamau</dc:creator>
</cp:coreProperties>
</file>